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29" r:id="rId2"/>
    <p:sldId id="386" r:id="rId3"/>
    <p:sldId id="362" r:id="rId4"/>
    <p:sldId id="398" r:id="rId5"/>
    <p:sldId id="363" r:id="rId6"/>
    <p:sldId id="307" r:id="rId7"/>
    <p:sldId id="309" r:id="rId8"/>
    <p:sldId id="364" r:id="rId9"/>
    <p:sldId id="311" r:id="rId10"/>
    <p:sldId id="312" r:id="rId11"/>
    <p:sldId id="313" r:id="rId12"/>
    <p:sldId id="399" r:id="rId13"/>
    <p:sldId id="314" r:id="rId14"/>
    <p:sldId id="315" r:id="rId15"/>
    <p:sldId id="316" r:id="rId16"/>
    <p:sldId id="318" r:id="rId17"/>
    <p:sldId id="319" r:id="rId18"/>
    <p:sldId id="365" r:id="rId19"/>
    <p:sldId id="387" r:id="rId20"/>
    <p:sldId id="392" r:id="rId21"/>
    <p:sldId id="388" r:id="rId22"/>
    <p:sldId id="391" r:id="rId23"/>
    <p:sldId id="321" r:id="rId24"/>
    <p:sldId id="393" r:id="rId25"/>
    <p:sldId id="366" r:id="rId26"/>
    <p:sldId id="367" r:id="rId27"/>
    <p:sldId id="396" r:id="rId28"/>
    <p:sldId id="368" r:id="rId29"/>
    <p:sldId id="369" r:id="rId30"/>
    <p:sldId id="394" r:id="rId31"/>
    <p:sldId id="395" r:id="rId32"/>
    <p:sldId id="325" r:id="rId33"/>
    <p:sldId id="326" r:id="rId34"/>
    <p:sldId id="327" r:id="rId35"/>
    <p:sldId id="377" r:id="rId36"/>
    <p:sldId id="385" r:id="rId37"/>
    <p:sldId id="376" r:id="rId38"/>
    <p:sldId id="370" r:id="rId39"/>
    <p:sldId id="375" r:id="rId40"/>
    <p:sldId id="331" r:id="rId41"/>
    <p:sldId id="371" r:id="rId42"/>
    <p:sldId id="333" r:id="rId43"/>
    <p:sldId id="337" r:id="rId44"/>
    <p:sldId id="372" r:id="rId45"/>
    <p:sldId id="374" r:id="rId46"/>
    <p:sldId id="373" r:id="rId47"/>
    <p:sldId id="339" r:id="rId48"/>
    <p:sldId id="340" r:id="rId49"/>
    <p:sldId id="378" r:id="rId50"/>
    <p:sldId id="342" r:id="rId51"/>
    <p:sldId id="379" r:id="rId52"/>
    <p:sldId id="344" r:id="rId53"/>
    <p:sldId id="345" r:id="rId54"/>
    <p:sldId id="346" r:id="rId55"/>
    <p:sldId id="347" r:id="rId56"/>
    <p:sldId id="351" r:id="rId57"/>
    <p:sldId id="352" r:id="rId58"/>
    <p:sldId id="353" r:id="rId59"/>
    <p:sldId id="383" r:id="rId60"/>
    <p:sldId id="380" r:id="rId61"/>
    <p:sldId id="381" r:id="rId62"/>
    <p:sldId id="382" r:id="rId63"/>
    <p:sldId id="361" r:id="rId64"/>
    <p:sldId id="397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98"/>
            <p14:sldId id="363"/>
            <p14:sldId id="307"/>
            <p14:sldId id="309"/>
            <p14:sldId id="364"/>
            <p14:sldId id="311"/>
            <p14:sldId id="312"/>
            <p14:sldId id="313"/>
            <p14:sldId id="399"/>
            <p14:sldId id="314"/>
            <p14:sldId id="315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393"/>
            <p14:sldId id="366"/>
            <p14:sldId id="367"/>
            <p14:sldId id="396"/>
            <p14:sldId id="368"/>
            <p14:sldId id="369"/>
            <p14:sldId id="394"/>
            <p14:sldId id="395"/>
            <p14:sldId id="325"/>
            <p14:sldId id="326"/>
            <p14:sldId id="327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2" autoAdjust="0"/>
    <p:restoredTop sz="97336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035F-8797-49B2-8C00-5A01DEA46BD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8AFB552-7E56-4A9B-96F2-AC958119EE6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6ACE6DA-B734-4EA2-916A-D89A9C0CF4F9}" type="parTrans" cxnId="{CF745687-E230-49C1-9ED5-2E8EA98F9218}">
      <dgm:prSet/>
      <dgm:spPr/>
      <dgm:t>
        <a:bodyPr/>
        <a:lstStyle/>
        <a:p>
          <a:endParaRPr lang="en-US"/>
        </a:p>
      </dgm:t>
    </dgm:pt>
    <dgm:pt modelId="{72B2083B-04E6-4D02-8355-B0510ED28CFB}" type="sibTrans" cxnId="{CF745687-E230-49C1-9ED5-2E8EA98F9218}">
      <dgm:prSet/>
      <dgm:spPr/>
      <dgm:t>
        <a:bodyPr/>
        <a:lstStyle/>
        <a:p>
          <a:endParaRPr lang="en-US"/>
        </a:p>
      </dgm:t>
    </dgm:pt>
    <dgm:pt modelId="{28C9C7ED-8B41-4194-9F91-A629B8EFFB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3151AF91-8E1A-48CD-BE68-F44522B55DFD}" type="parTrans" cxnId="{92323038-A5D3-41D7-9853-EEB94FA15910}">
      <dgm:prSet/>
      <dgm:spPr/>
      <dgm:t>
        <a:bodyPr/>
        <a:lstStyle/>
        <a:p>
          <a:endParaRPr lang="en-US"/>
        </a:p>
      </dgm:t>
    </dgm:pt>
    <dgm:pt modelId="{E2A9BC2D-A29F-4AB9-84A2-3EBFAEBAD019}" type="sibTrans" cxnId="{92323038-A5D3-41D7-9853-EEB94FA15910}">
      <dgm:prSet/>
      <dgm:spPr/>
      <dgm:t>
        <a:bodyPr/>
        <a:lstStyle/>
        <a:p>
          <a:endParaRPr lang="en-US"/>
        </a:p>
      </dgm:t>
    </dgm:pt>
    <dgm:pt modelId="{0ABC76C8-267B-481A-AA6C-954CC61758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DF81D2FB-CCC9-46E5-BC5E-8D78B01F2EAC}" type="parTrans" cxnId="{F8D3FA5E-3F07-461B-ADB1-6ACFE92F589C}">
      <dgm:prSet/>
      <dgm:spPr/>
      <dgm:t>
        <a:bodyPr/>
        <a:lstStyle/>
        <a:p>
          <a:endParaRPr lang="en-US"/>
        </a:p>
      </dgm:t>
    </dgm:pt>
    <dgm:pt modelId="{B85D5037-2B72-4AD8-951B-1B14D94E8ADE}" type="sibTrans" cxnId="{F8D3FA5E-3F07-461B-ADB1-6ACFE92F589C}">
      <dgm:prSet/>
      <dgm:spPr/>
      <dgm:t>
        <a:bodyPr/>
        <a:lstStyle/>
        <a:p>
          <a:endParaRPr lang="en-US"/>
        </a:p>
      </dgm:t>
    </dgm:pt>
    <dgm:pt modelId="{3D1EB58C-3529-4B43-9685-995BE7451116}" type="pres">
      <dgm:prSet presAssocID="{7A39035F-8797-49B2-8C00-5A01DEA46BD3}" presName="compositeShape" presStyleCnt="0">
        <dgm:presLayoutVars>
          <dgm:chMax val="7"/>
          <dgm:dir/>
          <dgm:resizeHandles val="exact"/>
        </dgm:presLayoutVars>
      </dgm:prSet>
      <dgm:spPr/>
    </dgm:pt>
    <dgm:pt modelId="{3E262175-547B-4186-9C27-3180371DF09A}" type="pres">
      <dgm:prSet presAssocID="{7A39035F-8797-49B2-8C00-5A01DEA46BD3}" presName="wedge1" presStyleLbl="node1" presStyleIdx="0" presStyleCnt="3" custLinFactNeighborX="-4820" custLinFactNeighborY="2827"/>
      <dgm:spPr/>
      <dgm:t>
        <a:bodyPr/>
        <a:lstStyle/>
        <a:p>
          <a:endParaRPr lang="en-US"/>
        </a:p>
      </dgm:t>
    </dgm:pt>
    <dgm:pt modelId="{9380D540-ACB1-4A5C-BB18-292DD96B8E58}" type="pres">
      <dgm:prSet presAssocID="{7A39035F-8797-49B2-8C00-5A01DEA46B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9A06-FF23-4E2B-9F6D-4B3067CA342A}" type="pres">
      <dgm:prSet presAssocID="{7A39035F-8797-49B2-8C00-5A01DEA46BD3}" presName="wedge2" presStyleLbl="node1" presStyleIdx="1" presStyleCnt="3"/>
      <dgm:spPr/>
      <dgm:t>
        <a:bodyPr/>
        <a:lstStyle/>
        <a:p>
          <a:endParaRPr lang="en-US"/>
        </a:p>
      </dgm:t>
    </dgm:pt>
    <dgm:pt modelId="{54FB5250-8799-4FD0-A78B-07269AF2222B}" type="pres">
      <dgm:prSet presAssocID="{7A39035F-8797-49B2-8C00-5A01DEA46B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A656C-A313-4B46-80B0-21AE92194187}" type="pres">
      <dgm:prSet presAssocID="{7A39035F-8797-49B2-8C00-5A01DEA46BD3}" presName="wedge3" presStyleLbl="node1" presStyleIdx="2" presStyleCnt="3"/>
      <dgm:spPr/>
      <dgm:t>
        <a:bodyPr/>
        <a:lstStyle/>
        <a:p>
          <a:endParaRPr lang="en-US"/>
        </a:p>
      </dgm:t>
    </dgm:pt>
    <dgm:pt modelId="{8F054B05-0F6C-4801-B924-3051617FD11C}" type="pres">
      <dgm:prSet presAssocID="{7A39035F-8797-49B2-8C00-5A01DEA46B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3FA5E-3F07-461B-ADB1-6ACFE92F589C}" srcId="{7A39035F-8797-49B2-8C00-5A01DEA46BD3}" destId="{0ABC76C8-267B-481A-AA6C-954CC61758D5}" srcOrd="2" destOrd="0" parTransId="{DF81D2FB-CCC9-46E5-BC5E-8D78B01F2EAC}" sibTransId="{B85D5037-2B72-4AD8-951B-1B14D94E8ADE}"/>
    <dgm:cxn modelId="{D5CF59FB-6309-49D4-9C61-4BB6C2F3B145}" type="presOf" srcId="{28C9C7ED-8B41-4194-9F91-A629B8EFFB37}" destId="{C78C9A06-FF23-4E2B-9F6D-4B3067CA342A}" srcOrd="0" destOrd="0" presId="urn:microsoft.com/office/officeart/2005/8/layout/chart3"/>
    <dgm:cxn modelId="{92979DCD-EB6E-4E87-B4A0-D82FC05C599E}" type="presOf" srcId="{0ABC76C8-267B-481A-AA6C-954CC61758D5}" destId="{8F054B05-0F6C-4801-B924-3051617FD11C}" srcOrd="1" destOrd="0" presId="urn:microsoft.com/office/officeart/2005/8/layout/chart3"/>
    <dgm:cxn modelId="{E393A1E9-19D3-47A0-AA5D-256B7849C94E}" type="presOf" srcId="{28C9C7ED-8B41-4194-9F91-A629B8EFFB37}" destId="{54FB5250-8799-4FD0-A78B-07269AF2222B}" srcOrd="1" destOrd="0" presId="urn:microsoft.com/office/officeart/2005/8/layout/chart3"/>
    <dgm:cxn modelId="{CF745687-E230-49C1-9ED5-2E8EA98F9218}" srcId="{7A39035F-8797-49B2-8C00-5A01DEA46BD3}" destId="{78AFB552-7E56-4A9B-96F2-AC958119EE61}" srcOrd="0" destOrd="0" parTransId="{C6ACE6DA-B734-4EA2-916A-D89A9C0CF4F9}" sibTransId="{72B2083B-04E6-4D02-8355-B0510ED28CFB}"/>
    <dgm:cxn modelId="{3F1A2035-80BA-4649-B59F-A81E79B83D29}" type="presOf" srcId="{78AFB552-7E56-4A9B-96F2-AC958119EE61}" destId="{3E262175-547B-4186-9C27-3180371DF09A}" srcOrd="0" destOrd="0" presId="urn:microsoft.com/office/officeart/2005/8/layout/chart3"/>
    <dgm:cxn modelId="{05FA3C56-059D-417A-A4F0-DF61A24B3705}" type="presOf" srcId="{7A39035F-8797-49B2-8C00-5A01DEA46BD3}" destId="{3D1EB58C-3529-4B43-9685-995BE7451116}" srcOrd="0" destOrd="0" presId="urn:microsoft.com/office/officeart/2005/8/layout/chart3"/>
    <dgm:cxn modelId="{92323038-A5D3-41D7-9853-EEB94FA15910}" srcId="{7A39035F-8797-49B2-8C00-5A01DEA46BD3}" destId="{28C9C7ED-8B41-4194-9F91-A629B8EFFB37}" srcOrd="1" destOrd="0" parTransId="{3151AF91-8E1A-48CD-BE68-F44522B55DFD}" sibTransId="{E2A9BC2D-A29F-4AB9-84A2-3EBFAEBAD019}"/>
    <dgm:cxn modelId="{E5CBBAD7-FBE3-40AF-B1F1-C63E8CACD2E1}" type="presOf" srcId="{78AFB552-7E56-4A9B-96F2-AC958119EE61}" destId="{9380D540-ACB1-4A5C-BB18-292DD96B8E58}" srcOrd="1" destOrd="0" presId="urn:microsoft.com/office/officeart/2005/8/layout/chart3"/>
    <dgm:cxn modelId="{C18C526B-4656-46FB-8A52-BD1FA4637C8B}" type="presOf" srcId="{0ABC76C8-267B-481A-AA6C-954CC61758D5}" destId="{052A656C-A313-4B46-80B0-21AE92194187}" srcOrd="0" destOrd="0" presId="urn:microsoft.com/office/officeart/2005/8/layout/chart3"/>
    <dgm:cxn modelId="{9B9A1F65-904D-41B5-8D46-992549161E0E}" type="presParOf" srcId="{3D1EB58C-3529-4B43-9685-995BE7451116}" destId="{3E262175-547B-4186-9C27-3180371DF09A}" srcOrd="0" destOrd="0" presId="urn:microsoft.com/office/officeart/2005/8/layout/chart3"/>
    <dgm:cxn modelId="{F125F338-06A5-4EF5-A36A-30381D2F164C}" type="presParOf" srcId="{3D1EB58C-3529-4B43-9685-995BE7451116}" destId="{9380D540-ACB1-4A5C-BB18-292DD96B8E58}" srcOrd="1" destOrd="0" presId="urn:microsoft.com/office/officeart/2005/8/layout/chart3"/>
    <dgm:cxn modelId="{02C2EF22-1D37-4F6D-9269-1A584A2CD804}" type="presParOf" srcId="{3D1EB58C-3529-4B43-9685-995BE7451116}" destId="{C78C9A06-FF23-4E2B-9F6D-4B3067CA342A}" srcOrd="2" destOrd="0" presId="urn:microsoft.com/office/officeart/2005/8/layout/chart3"/>
    <dgm:cxn modelId="{6E2F8A58-437C-4EDC-AEE9-A7D46BF468CB}" type="presParOf" srcId="{3D1EB58C-3529-4B43-9685-995BE7451116}" destId="{54FB5250-8799-4FD0-A78B-07269AF2222B}" srcOrd="3" destOrd="0" presId="urn:microsoft.com/office/officeart/2005/8/layout/chart3"/>
    <dgm:cxn modelId="{D1C52420-49E4-4D15-B1E0-093FD630F65E}" type="presParOf" srcId="{3D1EB58C-3529-4B43-9685-995BE7451116}" destId="{052A656C-A313-4B46-80B0-21AE92194187}" srcOrd="4" destOrd="0" presId="urn:microsoft.com/office/officeart/2005/8/layout/chart3"/>
    <dgm:cxn modelId="{0FEC97DA-F7A1-4FDA-96D5-5BEA374EB3AD}" type="presParOf" srcId="{3D1EB58C-3529-4B43-9685-995BE7451116}" destId="{8F054B05-0F6C-4801-B924-3051617FD1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175-547B-4186-9C27-3180371DF09A}">
      <dsp:nvSpPr>
        <dsp:cNvPr id="0" name=""/>
        <dsp:cNvSpPr/>
      </dsp:nvSpPr>
      <dsp:spPr>
        <a:xfrm>
          <a:off x="489202" y="199319"/>
          <a:ext cx="1834896" cy="1834896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M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486817" y="537901"/>
        <a:ext cx="622554" cy="611632"/>
      </dsp:txXfrm>
    </dsp:sp>
    <dsp:sp modelId="{C78C9A06-FF23-4E2B-9F6D-4B3067CA342A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1800000"/>
            <a:gd name="adj2" fmla="val 90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985471" y="1359789"/>
        <a:ext cx="830072" cy="567944"/>
      </dsp:txXfrm>
    </dsp:sp>
    <dsp:sp modelId="{052A656C-A313-4B46-80B0-21AE92194187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9000000"/>
            <a:gd name="adj2" fmla="val 16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679655" y="562483"/>
        <a:ext cx="622554" cy="61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سوم: </a:t>
            </a:r>
            <a:r>
              <a:rPr lang="fa-IR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ساختارداده جدولی، زبان پایگاهی جدولی (طراحی منطقی بحث مقدماتی)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4/27/2014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3600" dirty="0" smtClean="0">
                <a:cs typeface="+mj-cs"/>
              </a:rPr>
              <a:t>بخش سوم :</a:t>
            </a:r>
          </a:p>
          <a:p>
            <a:pPr algn="r" rtl="1"/>
            <a:r>
              <a:rPr lang="fa-IR" sz="3600" dirty="0" smtClean="0">
                <a:cs typeface="+mj-cs"/>
              </a:rPr>
              <a:t>ساختارداده جدولی،</a:t>
            </a:r>
          </a:p>
          <a:p>
            <a:pPr algn="r" rtl="1"/>
            <a:r>
              <a:rPr lang="fa-IR" sz="3600" dirty="0" smtClean="0">
                <a:cs typeface="+mj-cs"/>
              </a:rPr>
              <a:t>زبان پایگاهی جدولی</a:t>
            </a:r>
          </a:p>
          <a:p>
            <a:pPr algn="r" rtl="1"/>
            <a:r>
              <a:rPr lang="fa-IR" sz="3600" dirty="0" smtClean="0">
                <a:cs typeface="+mj-cs"/>
              </a:rPr>
              <a:t>(طراحی منطقی بحث مقدماتی)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69410" y="14986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96667" r="-40135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96667" r="-2494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96667" r="-182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96667" r="-11861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96667" r="-450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6667" r="-40135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296667" r="-24941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296667" r="-182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296667" r="-1186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96667" r="-45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94810" y="37592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704" y="16491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0128" y="41383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447801"/>
            <a:ext cx="86868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1pPr>
            <a:lvl2pPr marL="742950" indent="-28575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2pPr>
            <a:lvl3pPr marL="11430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3pPr>
            <a:lvl4pPr marL="16002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4pPr>
            <a:lvl5pPr marL="2057400" indent="-228600" algn="r" defTabSz="914400" rtl="1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b="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B Nazanin" pitchFamily="2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ستون‏های </a:t>
            </a:r>
            <a:r>
              <a:rPr lang="en-US" sz="1900" dirty="0" smtClean="0"/>
              <a:t>STID</a:t>
            </a:r>
            <a:r>
              <a:rPr lang="fa-IR" sz="1900" dirty="0" smtClean="0"/>
              <a:t> و </a:t>
            </a:r>
            <a:r>
              <a:rPr lang="en-US" sz="1900" dirty="0" smtClean="0"/>
              <a:t>COID</a:t>
            </a:r>
            <a:r>
              <a:rPr lang="fa-IR" sz="1900" dirty="0" smtClean="0"/>
              <a:t> </a:t>
            </a:r>
            <a:r>
              <a:rPr lang="fa-IR" dirty="0" smtClean="0"/>
              <a:t>در </a:t>
            </a:r>
            <a:r>
              <a:rPr lang="fa-IR" dirty="0"/>
              <a:t>جدول </a:t>
            </a:r>
            <a:r>
              <a:rPr lang="en-US" sz="1900" dirty="0" smtClean="0"/>
              <a:t>STCOT</a:t>
            </a:r>
            <a:r>
              <a:rPr lang="fa-IR" sz="1900" dirty="0" smtClean="0"/>
              <a:t> 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هستند</a:t>
            </a:r>
            <a:r>
              <a:rPr lang="fa-IR" dirty="0" smtClean="0"/>
              <a:t> </a:t>
            </a:r>
            <a:r>
              <a:rPr lang="fa-IR" dirty="0"/>
              <a:t>و با خط‏چین مشخص می‏</a:t>
            </a:r>
            <a:r>
              <a:rPr lang="fa-IR" dirty="0" smtClean="0"/>
              <a:t>شوند</a:t>
            </a:r>
            <a:r>
              <a:rPr lang="fa-IR" dirty="0"/>
              <a:t>.</a:t>
            </a:r>
          </a:p>
          <a:p>
            <a:r>
              <a:rPr lang="fa-IR" b="1" dirty="0">
                <a:solidFill>
                  <a:srgbClr val="7030A0"/>
                </a:solidFill>
              </a:rPr>
              <a:t>کلید خارجی</a:t>
            </a:r>
            <a:r>
              <a:rPr lang="fa-IR" dirty="0"/>
              <a:t> :</a:t>
            </a:r>
            <a:endParaRPr lang="en-US" dirty="0"/>
          </a:p>
          <a:p>
            <a:pPr marL="0" indent="0">
              <a:buNone/>
            </a:pPr>
            <a:r>
              <a:rPr lang="fa-IR" dirty="0"/>
              <a:t>          [کاربردی]: ستون </a:t>
            </a:r>
            <a:r>
              <a:rPr lang="en-US" dirty="0"/>
              <a:t>c</a:t>
            </a:r>
            <a:r>
              <a:rPr lang="fa-IR" dirty="0"/>
              <a:t> از جدول </a:t>
            </a:r>
            <a:r>
              <a:rPr lang="en-US" dirty="0"/>
              <a:t>T1</a:t>
            </a:r>
            <a:r>
              <a:rPr lang="fa-IR" dirty="0"/>
              <a:t> در جدول </a:t>
            </a:r>
            <a:r>
              <a:rPr lang="en-US" dirty="0"/>
              <a:t>T2</a:t>
            </a:r>
            <a:r>
              <a:rPr lang="fa-IR" dirty="0"/>
              <a:t> کلید خارجی است هرگاه در جدول </a:t>
            </a:r>
            <a:r>
              <a:rPr lang="en-US" dirty="0"/>
              <a:t>T1</a:t>
            </a:r>
            <a:r>
              <a:rPr lang="fa-IR" dirty="0"/>
              <a:t> کلید اصلی باشد.</a:t>
            </a:r>
          </a:p>
          <a:p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طراحی منطقی با </a:t>
            </a:r>
            <a:r>
              <a:rPr lang="en-US" smtClean="0"/>
              <a:t>TDS</a:t>
            </a:r>
            <a:r>
              <a:rPr lang="fa-IR" smtClean="0"/>
              <a:t>  - ارتباط چند به چند </a:t>
            </a:r>
            <a:r>
              <a:rPr lang="fa-IR" sz="200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7653625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" t="-123333" r="-40135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451" t="-123333" r="-2494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579" t="-123333" r="-2347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552" t="-123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23333" r="-45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3801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1060" y="3332610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96" y="598417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cxnSp>
        <p:nvCxnSpPr>
          <p:cNvPr id="18" name="Straight Connector 17"/>
          <p:cNvCxnSpPr/>
          <p:nvPr/>
        </p:nvCxnSpPr>
        <p:spPr>
          <a:xfrm>
            <a:off x="1578558" y="3281219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50681" y="3279244"/>
            <a:ext cx="61879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41871" y="1867381"/>
            <a:ext cx="5573329" cy="1510511"/>
            <a:chOff x="1741871" y="1867381"/>
            <a:chExt cx="5573329" cy="1510511"/>
          </a:xfrm>
        </p:grpSpPr>
        <p:grpSp>
          <p:nvGrpSpPr>
            <p:cNvPr id="23" name="Group 22"/>
            <p:cNvGrpSpPr/>
            <p:nvPr/>
          </p:nvGrpSpPr>
          <p:grpSpPr>
            <a:xfrm>
              <a:off x="1741871" y="1867381"/>
              <a:ext cx="5573329" cy="1510511"/>
              <a:chOff x="1741871" y="1867381"/>
              <a:chExt cx="5573329" cy="151051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41871" y="1867381"/>
                <a:ext cx="5573329" cy="1473213"/>
                <a:chOff x="1741871" y="1867381"/>
                <a:chExt cx="5573329" cy="1473213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3706504" y="3332610"/>
                  <a:ext cx="2551090" cy="79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/>
                <p:cNvGrpSpPr/>
                <p:nvPr/>
              </p:nvGrpSpPr>
              <p:grpSpPr>
                <a:xfrm>
                  <a:off x="1741871" y="1867381"/>
                  <a:ext cx="5573329" cy="1378213"/>
                  <a:chOff x="4341457" y="2057400"/>
                  <a:chExt cx="4421543" cy="1378213"/>
                </a:xfrm>
              </p:grpSpPr>
              <p:sp>
                <p:nvSpPr>
                  <p:cNvPr id="10" name="Rounded Rectangle 9"/>
                  <p:cNvSpPr/>
                  <p:nvPr/>
                </p:nvSpPr>
                <p:spPr>
                  <a:xfrm>
                    <a:off x="4341457" y="2057400"/>
                    <a:ext cx="4421543" cy="53340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600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طبق قواعد معنایی محیط ممکن است سال و ترم هم جزو کلید باشند.</a:t>
                    </a:r>
                  </a:p>
                  <a:p>
                    <a:pPr algn="r" rtl="1">
                      <a:lnSpc>
                        <a:spcPct val="150000"/>
                      </a:lnSpc>
                    </a:pPr>
                    <a:r>
                      <a:rPr lang="fa-IR" sz="1600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(در واقع اگر صفت چند مقداری برای ارتباط باشند، جزو کلید محسوب می‏شوند.)</a:t>
                    </a:r>
                    <a:endParaRPr lang="fa-IR" dirty="0" smtClean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 flipV="1">
                    <a:off x="6586207" y="2752353"/>
                    <a:ext cx="610572" cy="68326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" name="TextBox 21"/>
              <p:cNvSpPr txBox="1"/>
              <p:nvPr/>
            </p:nvSpPr>
            <p:spPr>
              <a:xfrm>
                <a:off x="6144768" y="2916227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a-IR" sz="2400" b="1" dirty="0" smtClean="0"/>
                  <a:t>. . .</a:t>
                </a:r>
                <a:endParaRPr lang="en-US" sz="2400" b="1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4336302" y="3279244"/>
              <a:ext cx="6187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38800" y="3276600"/>
              <a:ext cx="6187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چرا نه، با کمتر از سه جدول طراحی انجام شود؟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تاثیر نوع مشارکت در طراحی، با چندی </a:t>
            </a:r>
            <a:r>
              <a:rPr lang="en-US" dirty="0" smtClean="0"/>
              <a:t>M:N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lvl="1"/>
            <a:r>
              <a:rPr lang="fa-IR" dirty="0" smtClean="0"/>
              <a:t>محدودیت الزامی بودن در مشارکت را چگونه باید اِعمال یا اعلان کرد؟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986" y="14240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246215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275" y="3515062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669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2" name="Group 1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23207" y="1752600"/>
                <a:ext cx="6097586" cy="2780181"/>
                <a:chOff x="1523207" y="1752600"/>
                <a:chExt cx="6097586" cy="27801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752600"/>
                  <a:ext cx="6097586" cy="1676400"/>
                  <a:chOff x="1485107" y="5080000"/>
                  <a:chExt cx="6097586" cy="16764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445091" y="5080000"/>
                    <a:ext cx="4008359" cy="1676400"/>
                    <a:chOff x="540091" y="2641600"/>
                    <a:chExt cx="4008359" cy="16764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540091" y="3556000"/>
                      <a:ext cx="4008359" cy="762000"/>
                      <a:chOff x="159091" y="5384800"/>
                      <a:chExt cx="4008359" cy="7620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59091" y="5384800"/>
                        <a:ext cx="1022009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Supplier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38500" y="5384800"/>
                        <a:ext cx="92895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Project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730450" y="5461000"/>
                        <a:ext cx="9587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en-US" sz="1400" b="1" dirty="0" smtClean="0">
                            <a:solidFill>
                              <a:schemeClr val="tx1"/>
                            </a:solidFill>
                          </a:rPr>
                          <a:t>SPJ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 flipV="1">
                        <a:off x="118110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>
                        <a:off x="268915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981200" y="2641600"/>
                      <a:ext cx="1220163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6" idx="0"/>
                      <a:endCxn id="21" idx="4"/>
                    </p:cNvCxnSpPr>
                    <p:nvPr/>
                  </p:nvCxnSpPr>
                  <p:spPr>
                    <a:xfrm flipV="1">
                      <a:off x="2590800" y="3175000"/>
                      <a:ext cx="482" cy="457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19"/>
                    <a:ext cx="959984" cy="722781"/>
                    <a:chOff x="1485107" y="5601819"/>
                    <a:chExt cx="959984" cy="72278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19"/>
                      <a:ext cx="959984" cy="621181"/>
                      <a:chOff x="-625524" y="2145520"/>
                      <a:chExt cx="959984" cy="62118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S#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200523" cy="435415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453450" y="5588000"/>
                    <a:ext cx="1129243" cy="722781"/>
                    <a:chOff x="6453450" y="5588000"/>
                    <a:chExt cx="1129243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453450" y="5588000"/>
                      <a:ext cx="1129243" cy="635000"/>
                      <a:chOff x="-625524" y="2145520"/>
                      <a:chExt cx="1129243" cy="635000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J#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369782" cy="44923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101944" y="3923181"/>
                  <a:ext cx="866822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Part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6" idx="2"/>
                </p:cNvCxnSpPr>
                <p:nvPr/>
              </p:nvCxnSpPr>
              <p:spPr>
                <a:xfrm flipH="1" flipV="1">
                  <a:off x="4533900" y="3429000"/>
                  <a:ext cx="1455" cy="4941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 flipH="1">
                  <a:off x="5286347" y="3810000"/>
                  <a:ext cx="759461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P#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29" idx="3"/>
                  <a:endCxn id="34" idx="6"/>
                </p:cNvCxnSpPr>
                <p:nvPr/>
              </p:nvCxnSpPr>
              <p:spPr>
                <a:xfrm flipV="1">
                  <a:off x="4968766" y="3995766"/>
                  <a:ext cx="317581" cy="1560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745362" y="2564704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90419" y="2553222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14584" y="4114800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598466" y="263711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M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5966" y="26371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34554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K</a:t>
              </a:r>
              <a:endParaRPr lang="en-US" dirty="0">
                <a:cs typeface="B Nazanin" pitchFamily="2" charset="-78"/>
              </a:endParaRPr>
            </a:p>
          </p:txBody>
        </p:sp>
      </p:grpSp>
      <p:pic>
        <p:nvPicPr>
          <p:cNvPr id="5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543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483360"/>
            <a:ext cx="4267201" cy="1534160"/>
            <a:chOff x="0" y="1483360"/>
            <a:chExt cx="4267201" cy="1534160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1483360"/>
              <a:ext cx="4267201" cy="1534160"/>
              <a:chOff x="0" y="1498600"/>
              <a:chExt cx="4267201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733135"/>
                      </p:ext>
                    </p:extLst>
                  </p:nvPr>
                </p:nvGraphicFramePr>
                <p:xfrm>
                  <a:off x="900026" y="1600200"/>
                  <a:ext cx="3367175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41794"/>
                        <a:gridCol w="1077580"/>
                        <a:gridCol w="762000"/>
                        <a:gridCol w="685801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SNAME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s2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25" t="-296667" r="-30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78531" t="-296667" r="-13389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52800" t="-296667" r="-896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393750" t="-2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5" name="Rounded Rectangle 4"/>
              <p:cNvSpPr/>
              <p:nvPr/>
            </p:nvSpPr>
            <p:spPr>
              <a:xfrm>
                <a:off x="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Supplier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>
              <a:off x="1149382" y="1872643"/>
              <a:ext cx="3554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0" y="3200400"/>
            <a:ext cx="4117512" cy="1534160"/>
            <a:chOff x="0" y="3200400"/>
            <a:chExt cx="4117512" cy="1534160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32004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0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58060520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p2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t="-296667" r="-30152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77515" t="-296667" r="-133728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40000" t="-296667" r="-808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425000" t="-296667" r="-100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1" name="Rounded Rectangle 10"/>
              <p:cNvSpPr/>
              <p:nvPr/>
            </p:nvSpPr>
            <p:spPr>
              <a:xfrm>
                <a:off x="40810" y="1498600"/>
                <a:ext cx="106680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Part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1119733" y="3584077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0" y="4953000"/>
            <a:ext cx="4117512" cy="1534160"/>
            <a:chOff x="0" y="4953000"/>
            <a:chExt cx="4117512" cy="1534160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4953000"/>
              <a:ext cx="4117512" cy="1534160"/>
              <a:chOff x="40810" y="1498600"/>
              <a:chExt cx="4117512" cy="153416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3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170753878"/>
                      </p:ext>
                    </p:extLst>
                  </p:nvPr>
                </p:nvGraphicFramePr>
                <p:xfrm>
                  <a:off x="955210" y="1600200"/>
                  <a:ext cx="3203112" cy="143256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800778"/>
                        <a:gridCol w="1028022"/>
                        <a:gridCol w="762000"/>
                        <a:gridCol w="61231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J#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JNAME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CITY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j2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…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dirty="0" smtClean="0"/>
                                <a:t>c1</a:t>
                              </a:r>
                              <a:endParaRPr lang="en-US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US" dirty="0" smtClean="0"/>
                                <a:t>…</a:t>
                              </a:r>
                              <a:endParaRPr lang="en-US" b="1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t="-296667" r="-30152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77515" t="-296667" r="-133728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240000" t="-296667" r="-80800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25000" t="-296667" r="-1000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14" name="Rounded Rectangle 13"/>
              <p:cNvSpPr/>
              <p:nvPr/>
            </p:nvSpPr>
            <p:spPr>
              <a:xfrm>
                <a:off x="40810" y="1498600"/>
                <a:ext cx="904304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Project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1131608" y="5339743"/>
              <a:ext cx="3910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73335" y="1493455"/>
            <a:ext cx="3997790" cy="1671320"/>
            <a:chOff x="4765210" y="1447800"/>
            <a:chExt cx="3997790" cy="167132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517906" y="1933700"/>
              <a:ext cx="13499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765210" y="1447800"/>
              <a:ext cx="3997790" cy="1671320"/>
              <a:chOff x="4765210" y="3235960"/>
              <a:chExt cx="3997790" cy="167132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24024233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624024233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176" t="-333333" r="-547059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02381" t="-333333" r="-453571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95402" t="-333333" r="-337931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161635" t="-333333" r="-84906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5"/>
                                <a:stretch>
                                  <a:fillRect l="-308148" t="-333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17" name="Rounded Rectangle 16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 smtClean="0"/>
          </a:p>
          <a:p>
            <a:pPr algn="r"/>
            <a:endParaRPr lang="fa-IR" dirty="0"/>
          </a:p>
          <a:p>
            <a:pPr algn="r"/>
            <a:endParaRPr lang="fa-IR" dirty="0"/>
          </a:p>
          <a:p>
            <a:pPr algn="r"/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4367150" y="4853180"/>
            <a:ext cx="3997790" cy="1671320"/>
            <a:chOff x="4535439" y="4650740"/>
            <a:chExt cx="3997790" cy="1671320"/>
          </a:xfrm>
        </p:grpSpPr>
        <p:grpSp>
          <p:nvGrpSpPr>
            <p:cNvPr id="36" name="Group 35"/>
            <p:cNvGrpSpPr/>
            <p:nvPr/>
          </p:nvGrpSpPr>
          <p:grpSpPr>
            <a:xfrm>
              <a:off x="4535439" y="4650740"/>
              <a:ext cx="3997790" cy="1671320"/>
              <a:chOff x="4765210" y="3235960"/>
              <a:chExt cx="3997790" cy="167132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765210" y="3235960"/>
                <a:ext cx="3997790" cy="1671320"/>
                <a:chOff x="269410" y="1498600"/>
                <a:chExt cx="3997790" cy="1671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1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41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3760739"/>
                        </p:ext>
                      </p:extLst>
                    </p:nvPr>
                  </p:nvGraphicFramePr>
                  <p:xfrm>
                    <a:off x="914400" y="1600200"/>
                    <a:ext cx="3352800" cy="156972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{0E3FDE45-AF77-4B5C-9715-49D594BDF05E}</a:tableStyleId>
                        </a:tblPr>
                        <a:tblGrid>
                          <a:gridCol w="518160"/>
                          <a:gridCol w="510540"/>
                          <a:gridCol w="533400"/>
                          <a:gridCol w="967740"/>
                          <a:gridCol w="822960"/>
                        </a:tblGrid>
                        <a:tr h="47244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S#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J#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QTY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d1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100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s1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p1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dirty="0" smtClean="0"/>
                                  <a:t>j1</a:t>
                                </a:r>
                                <a:endParaRPr lang="en-US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dirty="0" smtClean="0"/>
                                  <a:t>d2</a:t>
                                </a:r>
                                <a:endParaRPr lang="en-US" b="1" dirty="0" smtClean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50</a:t>
                                </a:r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t="-333333" r="-5482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01190" t="-333333" r="-454762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94253" t="-333333" r="-339080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161006" t="-333333" r="-85535" b="-1667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6"/>
                                <a:stretch>
                                  <a:fillRect l="-307407" t="-333333" r="-741" b="-1667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42" name="Rounded Rectangle 41"/>
                <p:cNvSpPr/>
                <p:nvPr/>
              </p:nvSpPr>
              <p:spPr>
                <a:xfrm>
                  <a:off x="269410" y="1498600"/>
                  <a:ext cx="675704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SPJ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8" name="Straight Connector 37"/>
              <p:cNvCxnSpPr/>
              <p:nvPr/>
            </p:nvCxnSpPr>
            <p:spPr>
              <a:xfrm>
                <a:off x="55339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67383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565075" y="3657600"/>
                <a:ext cx="3175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>
              <a:off x="5277323" y="5124765"/>
              <a:ext cx="22399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130024" y="3867603"/>
            <a:ext cx="4851802" cy="684433"/>
            <a:chOff x="4130024" y="3867603"/>
            <a:chExt cx="4851802" cy="684433"/>
          </a:xfrm>
        </p:grpSpPr>
        <p:sp>
          <p:nvSpPr>
            <p:cNvPr id="32" name="Rounded Rectangle 31"/>
            <p:cNvSpPr/>
            <p:nvPr/>
          </p:nvSpPr>
          <p:spPr>
            <a:xfrm>
              <a:off x="4130024" y="4018636"/>
              <a:ext cx="432817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pic>
          <p:nvPicPr>
            <p:cNvPr id="1026" name="Picture 2" descr="Z:\Documents\EDU\Sharif\DB\TA\slides\nokte-jadi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250" y="3867603"/>
              <a:ext cx="528576" cy="4945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rgbClr val="7030A0"/>
              </a:solidFill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226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136505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 </a:t>
            </a:r>
            <a:r>
              <a:rPr lang="en-US" sz="1900" dirty="0" smtClean="0"/>
              <a:t>DEID</a:t>
            </a:r>
            <a:r>
              <a:rPr lang="fa-IR" sz="1900" dirty="0" smtClean="0"/>
              <a:t> </a:t>
            </a:r>
            <a:r>
              <a:rPr lang="fa-IR" dirty="0" smtClean="0"/>
              <a:t>در جدول </a:t>
            </a:r>
            <a:r>
              <a:rPr lang="en-US" sz="1900" dirty="0"/>
              <a:t>PROF</a:t>
            </a:r>
            <a:r>
              <a:rPr lang="fa-IR" sz="1900" dirty="0"/>
              <a:t>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است</a:t>
            </a:r>
            <a:r>
              <a:rPr lang="fa-IR" dirty="0" smtClean="0"/>
              <a:t> و با خط‏چین مشخص می‏شود.</a:t>
            </a:r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اگر مشارکت سمت استاد الزامی باشد، طراحی چگونه خواهد بود؟</a:t>
            </a:r>
          </a:p>
          <a:p>
            <a:pPr marL="0" indent="0" algn="r">
              <a:buNone/>
            </a:pPr>
            <a:endParaRPr lang="fa-IR" sz="800" dirty="0" smtClean="0"/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29540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2895600"/>
            <a:ext cx="8229600" cy="1910080"/>
            <a:chOff x="152400" y="3393440"/>
            <a:chExt cx="82296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8229600" cy="1910080"/>
              <a:chOff x="198462" y="1498600"/>
              <a:chExt cx="6418106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615328"/>
                  </p:ext>
                </p:extLst>
              </p:nvPr>
            </p:nvGraphicFramePr>
            <p:xfrm>
              <a:off x="965518" y="1600200"/>
              <a:ext cx="5651050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403225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34342" y="3787103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579" y="5734316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در چه حالتی استفاده از سه نوع‏جدول قابل توجیه است؟</a:t>
            </a: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یک طرز طراحی ممکن :</a:t>
            </a:r>
          </a:p>
          <a:p>
            <a:pPr lvl="1"/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در حالت کلی چند طرز طراحی؟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045796" y="26765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711357" y="26640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228600" y="4976750"/>
            <a:ext cx="6170014" cy="594363"/>
            <a:chOff x="1689176" y="2640363"/>
            <a:chExt cx="5473624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689176" y="2640363"/>
              <a:ext cx="5092624" cy="594363"/>
              <a:chOff x="487964" y="1981200"/>
              <a:chExt cx="5092624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87964" y="1981200"/>
                <a:ext cx="501642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شرکت‏کننده در ارتباط یک نوع جدول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موجودیت سمت الزامی، کلید خارجی می‏گیرد.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47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88" y="141217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04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fa-IR" dirty="0"/>
              <a:t>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378200"/>
            <a:ext cx="6553200" cy="1940560"/>
            <a:chOff x="0" y="3378200"/>
            <a:chExt cx="6553200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6553200" cy="1940560"/>
              <a:chOff x="198462" y="1498600"/>
              <a:chExt cx="5197951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303890"/>
                  </p:ext>
                </p:extLst>
              </p:nvPr>
            </p:nvGraphicFramePr>
            <p:xfrm>
              <a:off x="965518" y="1600200"/>
              <a:ext cx="4430895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611018"/>
                    <a:gridCol w="140915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000" t="-408333" r="-2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970" t="-40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80221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920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910359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09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ارتباط شناسا (ارتباط 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81000" y="4898201"/>
            <a:ext cx="6521668" cy="808899"/>
            <a:chOff x="2560574" y="2554032"/>
            <a:chExt cx="4591127" cy="80889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0574" y="2554032"/>
              <a:ext cx="4221226" cy="808899"/>
              <a:chOff x="1359362" y="1894869"/>
              <a:chExt cx="4221226" cy="808899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1894869"/>
                <a:ext cx="94188" cy="80889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59362" y="1981200"/>
                <a:ext cx="4145025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قوی و یکی برای نوع موجودیت ضعیف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جدول نمایشگر نوع ضعیف، کلید خارجی می‏گیرد «</a:t>
                </a:r>
                <a:r>
                  <a:rPr lang="fa-IR" sz="2000" b="1" u="sng" dirty="0" smtClean="0">
                    <a:solidFill>
                      <a:schemeClr val="tx1"/>
                    </a:solidFill>
                    <a:cs typeface="B Nazanin" pitchFamily="2" charset="-78"/>
                  </a:rPr>
                  <a:t>جزء کلید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».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طراحی </a:t>
            </a:r>
            <a:r>
              <a:rPr lang="fa-IR" sz="2400" dirty="0" smtClean="0"/>
              <a:t>منطقی </a:t>
            </a:r>
            <a:r>
              <a:rPr lang="en-US" sz="2400" dirty="0" smtClean="0"/>
              <a:t> DB</a:t>
            </a:r>
            <a:r>
              <a:rPr lang="fa-IR" sz="2400" dirty="0" smtClean="0"/>
              <a:t>بحث </a:t>
            </a:r>
            <a:r>
              <a:rPr lang="fa-IR" sz="2400" dirty="0"/>
              <a:t>مقدماتی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سطح پایین‏تر از سطح مدل‌سازی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/>
              <a:t>طراحی منطقی در سطح انتزاعی انجام می‌شود(ولی بالاترین سطح انتزاع سطحی است که در آن مدل‌سازی داده‌ها انجام می‌شود.).</a:t>
            </a:r>
            <a:endParaRPr lang="en-US" dirty="0"/>
          </a:p>
          <a:p>
            <a:r>
              <a:rPr lang="fa-IR" dirty="0"/>
              <a:t> </a:t>
            </a:r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نمایش پایگاه داده‏ها در این سطح از مفاهیمی استفاده می‏شود که مستقل از </a:t>
            </a:r>
            <a:r>
              <a:rPr lang="fa-IR" u="sng" dirty="0" smtClean="0"/>
              <a:t>مفاهیم</a:t>
            </a:r>
            <a:r>
              <a:rPr lang="fa-IR" dirty="0" smtClean="0"/>
              <a:t> محیط فایلینگ پایگاه داده‏ها است.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434" y="14478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مدل‌سازی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900" dirty="0" smtClean="0"/>
              <a:t>PRID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PROF</a:t>
            </a:r>
            <a:r>
              <a:rPr lang="fa-IR" dirty="0" smtClean="0"/>
              <a:t>) و </a:t>
            </a:r>
            <a:r>
              <a:rPr lang="en-US" dirty="0"/>
              <a:t>P</a:t>
            </a:r>
            <a:r>
              <a:rPr lang="en-US" sz="1900" dirty="0" smtClean="0"/>
              <a:t>TITLE</a:t>
            </a:r>
            <a:r>
              <a:rPr lang="fa-IR" sz="1900" dirty="0" smtClean="0"/>
              <a:t>،</a:t>
            </a:r>
            <a:r>
              <a:rPr lang="fa-IR" dirty="0" smtClean="0"/>
              <a:t> 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بهنگام‏سازی در جدول </a:t>
            </a:r>
            <a:r>
              <a:rPr lang="en-US" sz="1900" dirty="0" smtClean="0"/>
              <a:t>PROF</a:t>
            </a:r>
            <a:r>
              <a:rPr lang="fa-IR" dirty="0" smtClean="0"/>
              <a:t> چه تأثیری باید بر</a:t>
            </a:r>
            <a:r>
              <a:rPr lang="en-US" dirty="0" smtClean="0"/>
              <a:t> </a:t>
            </a:r>
            <a:r>
              <a:rPr lang="fa-IR" dirty="0" smtClean="0"/>
              <a:t>جدول </a:t>
            </a:r>
            <a:r>
              <a:rPr lang="en-US" sz="1900" dirty="0" smtClean="0"/>
              <a:t>PUB</a:t>
            </a:r>
            <a:r>
              <a:rPr lang="fa-IR" dirty="0" smtClean="0"/>
              <a:t> داشته باشد؟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79381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86522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152400" y="3522015"/>
            <a:ext cx="6324601" cy="1542881"/>
            <a:chOff x="-91966" y="1296449"/>
            <a:chExt cx="6324601" cy="15428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49"/>
              <a:ext cx="6324601" cy="1542881"/>
              <a:chOff x="149513" y="1447798"/>
              <a:chExt cx="4064374" cy="15428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798"/>
                <a:ext cx="4064374" cy="1542881"/>
                <a:chOff x="198462" y="1498600"/>
                <a:chExt cx="3742851" cy="14026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t="-308333" r="-42944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45028" t="-308333" r="-93370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80435" t="-308333" r="-14492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31500" t="-308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35507" y="1852558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0" y="60237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ارتباط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67" y="141320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بر جدول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5" y="5881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مدل‌سازی‏های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809748" cy="1283433"/>
            <a:chOff x="5556004" y="2145567"/>
            <a:chExt cx="1809748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کارمند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مدیر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66675" cmpd="dbl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3886200" y="4642337"/>
            <a:ext cx="1423816" cy="1109456"/>
            <a:chOff x="1570193" y="4419600"/>
            <a:chExt cx="1423816" cy="1109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278561" y="44196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70193" y="5215454"/>
              <a:ext cx="812487" cy="313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  <a:endCxn id="35" idx="4"/>
            </p:cNvCxnSpPr>
            <p:nvPr/>
          </p:nvCxnSpPr>
          <p:spPr>
            <a:xfrm flipV="1">
              <a:off x="1976437" y="4869152"/>
              <a:ext cx="6598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en-US" sz="1900" dirty="0"/>
              <a:t>TDB</a:t>
            </a:r>
            <a:r>
              <a:rPr lang="fa-IR" dirty="0"/>
              <a:t> را برای </a:t>
            </a:r>
            <a:r>
              <a:rPr lang="fa-IR" dirty="0" smtClean="0"/>
              <a:t>مدل‌سازی‏</a:t>
            </a:r>
            <a:r>
              <a:rPr lang="fa-IR" dirty="0"/>
              <a:t>های زیر طراحی کنید.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877"/>
            <a:ext cx="4177957" cy="2781123"/>
            <a:chOff x="141684" y="2057400"/>
            <a:chExt cx="4177957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43" name="Straight Connector 42"/>
                          <p:cNvCxnSpPr>
                            <a:stCxn id="41" idx="0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" name="Arc 43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0" name="Straight Connector 39"/>
                      <p:cNvCxnSpPr>
                        <a:stCxn id="34" idx="1"/>
                        <a:endCxn id="32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Straight Connector 36"/>
                    <p:cNvCxnSpPr>
                      <a:stCxn id="34" idx="0"/>
                      <a:endCxn id="33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Arc 37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8" name="Arc 27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34" idx="7"/>
                  <a:endCxn id="30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30" idx="0"/>
                <a:endCxn id="22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33" idx="0"/>
                <a:endCxn id="18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2" idx="0"/>
                <a:endCxn id="14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41" idx="1"/>
                <a:endCxn id="10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4800600" y="2509659"/>
            <a:ext cx="3810000" cy="3642901"/>
            <a:chOff x="2503007" y="2209800"/>
            <a:chExt cx="4137986" cy="4038600"/>
          </a:xfrm>
        </p:grpSpPr>
        <p:sp>
          <p:nvSpPr>
            <p:cNvPr id="46" name="Rounded Rectangle 45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1559" y="3897454"/>
                <a:ext cx="1756913" cy="1682496"/>
                <a:chOff x="4091559" y="3897454"/>
                <a:chExt cx="1756913" cy="16824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75" name="Straight Connector 74"/>
                  <p:cNvCxnSpPr>
                    <a:stCxn id="46" idx="0"/>
                    <a:endCxn id="7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lowchart: Decision 7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47" idx="2"/>
                    <a:endCxn id="7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562600" y="5133201"/>
                      <a:ext cx="285872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76" idx="3"/>
                    <a:endCxn id="71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76" idx="3"/>
                    <a:endCxn id="69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1007"/>
              <a:ext cx="3795636" cy="1376593"/>
              <a:chOff x="2650254" y="2281007"/>
              <a:chExt cx="3795636" cy="13765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Flowchart: Decision 6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3" name="Straight Connector 62"/>
                    <p:cNvCxnSpPr>
                      <a:stCxn id="62" idx="1"/>
                      <a:endCxn id="6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61" idx="1"/>
                      <a:endCxn id="6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62" idx="0"/>
                    <a:endCxn id="55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46191" y="2281007"/>
                    <a:ext cx="395555" cy="34120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>
              <a:stCxn id="62" idx="2"/>
              <a:endCxn id="47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1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pPr marL="742950" lvl="2" indent="-342900"/>
            <a:r>
              <a:rPr lang="fa-IR" dirty="0"/>
              <a:t>به کمک این دستور ها پایگاه داده جدولی را ایجاد کرده یا تغییراتی در آن اِعمال می کنیم</a:t>
            </a:r>
            <a:r>
              <a:rPr lang="fa-IR" dirty="0" smtClean="0"/>
              <a:t>.</a:t>
            </a: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شمای </a:t>
            </a:r>
            <a:r>
              <a:rPr lang="fa-IR" b="1" dirty="0">
                <a:solidFill>
                  <a:srgbClr val="7030A0"/>
                </a:solidFill>
              </a:rPr>
              <a:t>پایگاه داده‏ها </a:t>
            </a:r>
            <a:r>
              <a:rPr lang="fa-IR" dirty="0"/>
              <a:t>عبارت است از تعریف (توصیف) ساختهای منطقی طراحی شده </a:t>
            </a:r>
            <a:r>
              <a:rPr lang="fa-IR" dirty="0" smtClean="0"/>
              <a:t>(جدول‏های مبنا و ...) و </a:t>
            </a:r>
            <a:r>
              <a:rPr lang="fa-IR" dirty="0"/>
              <a:t>نوعی </a:t>
            </a:r>
            <a:r>
              <a:rPr lang="fa-IR" dirty="0" smtClean="0"/>
              <a:t>«</a:t>
            </a:r>
            <a:r>
              <a:rPr lang="fa-IR" b="1" dirty="0" smtClean="0"/>
              <a:t>برنامه</a:t>
            </a:r>
            <a:r>
              <a:rPr lang="fa-IR" dirty="0" smtClean="0"/>
              <a:t>» </a:t>
            </a:r>
            <a:r>
              <a:rPr lang="fa-IR" dirty="0"/>
              <a:t>است شامل تعدادی دستور برای تعریف و کنترل داده‏ها</a:t>
            </a:r>
            <a:r>
              <a:rPr lang="fa-IR" dirty="0" smtClean="0"/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81000" y="1600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</a:t>
              </a:r>
              <a:r>
                <a:rPr lang="en-US" dirty="0">
                  <a:solidFill>
                    <a:schemeClr val="tx1"/>
                  </a:solidFill>
                  <a:cs typeface="B Roya" pitchFamily="2" charset="-78"/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0542" y="3071750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</a:t>
            </a: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…]}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6476999" y="3505201"/>
            <a:ext cx="3200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DECIMAL(p, q),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95800" y="5480685"/>
            <a:ext cx="3886200" cy="462915"/>
            <a:chOff x="7110058" y="-1834515"/>
            <a:chExt cx="3505200" cy="462915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110058" y="-1752600"/>
              <a:ext cx="889000" cy="149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CHAR(20)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CHAR(4)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{ ‘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bs</a:t>
            </a:r>
            <a:r>
              <a:rPr lang="en-US" sz="1600" b="1" dirty="0">
                <a:solidFill>
                  <a:sysClr val="windowText" lastClr="000000"/>
                </a:solidFill>
              </a:rPr>
              <a:t>’ , ‘ms’ , ‘doc’ , ‘???’ }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TABLE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𝑮𝑹𝑨𝑫𝑬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𝟐𝟎</m:t>
                    </m:r>
                  </m:oMath>
                </a14:m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  <a:endParaRPr lang="fa-IR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fa-IR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fa-IR" sz="1600" dirty="0" smtClean="0">
                    <a:solidFill>
                      <a:schemeClr val="tx1"/>
                    </a:solidFill>
                    <a:cs typeface="B Roya" pitchFamily="2" charset="-78"/>
                  </a:rPr>
                  <a:t>	.....</a:t>
                </a: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26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71800" y="4114800"/>
            <a:ext cx="5257800" cy="462915"/>
            <a:chOff x="5560990" y="-1834515"/>
            <a:chExt cx="525780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999058" y="-1834515"/>
              <a:ext cx="2819732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0990" y="-1603057"/>
              <a:ext cx="2438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طراحی </a:t>
            </a:r>
            <a:r>
              <a:rPr lang="fa-IR" sz="2400" dirty="0" smtClean="0"/>
              <a:t>منطقی </a:t>
            </a:r>
            <a:r>
              <a:rPr lang="en-US" sz="2400" dirty="0"/>
              <a:t>DB</a:t>
            </a:r>
            <a:r>
              <a:rPr lang="fa-IR" sz="2400" dirty="0" smtClean="0"/>
              <a:t> </a:t>
            </a:r>
            <a:r>
              <a:rPr lang="fa-IR" sz="2400" dirty="0"/>
              <a:t>بحث مقدماتی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dirty="0" smtClean="0"/>
              <a:t>DB</a:t>
            </a:r>
            <a:r>
              <a:rPr lang="fa-IR" dirty="0" smtClean="0"/>
              <a:t> و کنترل </a:t>
            </a:r>
            <a:r>
              <a:rPr lang="en-US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یک مدل داده استانده از سه قسمت تشکیل شده است :</a:t>
            </a:r>
            <a:endParaRPr lang="fa-IR" dirty="0"/>
          </a:p>
          <a:p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089246" y="3657600"/>
            <a:ext cx="7368954" cy="2552700"/>
            <a:chOff x="1524000" y="4038600"/>
            <a:chExt cx="7368954" cy="25527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09302335"/>
                </p:ext>
              </p:extLst>
            </p:nvPr>
          </p:nvGraphicFramePr>
          <p:xfrm>
            <a:off x="3657600" y="4038600"/>
            <a:ext cx="2895600" cy="218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524000" y="4648200"/>
              <a:ext cx="2939033" cy="533400"/>
              <a:chOff x="222075" y="3200400"/>
              <a:chExt cx="4198621" cy="533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22075" y="3200400"/>
                <a:ext cx="307353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قسمت ساختاری (همان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DS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295607" y="3467100"/>
                <a:ext cx="112508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H="1">
              <a:off x="5715000" y="4648200"/>
              <a:ext cx="3177954" cy="533400"/>
              <a:chOff x="-119241" y="3200400"/>
              <a:chExt cx="4539937" cy="533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119241" y="3200400"/>
                <a:ext cx="375616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پردازشی (زبان)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Manipulative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36923" y="3467100"/>
                <a:ext cx="7837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1524000" y="5829300"/>
              <a:ext cx="3429000" cy="762000"/>
              <a:chOff x="1895211" y="2781300"/>
              <a:chExt cx="4898570" cy="762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12225" y="3009900"/>
                <a:ext cx="42815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کنترل 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[جامعیت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Integration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1895211" y="2781300"/>
                <a:ext cx="617014" cy="4953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«ساختارهای» وابسته به جدول (مانند دیدهای تعریف شده بر روی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</a:t>
            </a:r>
            <a:r>
              <a:rPr lang="fa-IR" dirty="0"/>
              <a:t>«ساختارهای» </a:t>
            </a:r>
            <a:r>
              <a:rPr lang="fa-IR" dirty="0" smtClean="0"/>
              <a:t>وابسته به جدول 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r>
              <a:rPr lang="fa-IR" dirty="0" smtClean="0"/>
              <a:t>چه «ساختارهایی»؟</a:t>
            </a:r>
          </a:p>
          <a:p>
            <a:pPr lvl="1"/>
            <a:r>
              <a:rPr lang="fa-IR" dirty="0" smtClean="0"/>
              <a:t>با اجرای این دستور چه پیش می آید؟</a:t>
            </a:r>
          </a:p>
          <a:p>
            <a:pPr lvl="1"/>
            <a:endParaRPr lang="fa-IR" b="1" dirty="0" smtClean="0"/>
          </a:p>
          <a:p>
            <a:pPr marL="914400" lvl="2" indent="0" algn="l" rtl="0">
              <a:buNone/>
            </a:pPr>
            <a:r>
              <a:rPr lang="fa-IR" b="1" dirty="0" smtClean="0">
                <a:cs typeface="B Roya" pitchFamily="2" charset="-78"/>
              </a:rPr>
              <a:t>					</a:t>
            </a:r>
            <a:r>
              <a:rPr lang="en-US" b="1" dirty="0" smtClean="0">
                <a:cs typeface="B Roya" pitchFamily="2" charset="-78"/>
              </a:rPr>
              <a:t>DROP </a:t>
            </a:r>
            <a:r>
              <a:rPr lang="en-US" b="1" dirty="0">
                <a:cs typeface="B Roya" pitchFamily="2" charset="-78"/>
              </a:rPr>
              <a:t>TABLE </a:t>
            </a:r>
            <a:r>
              <a:rPr lang="en-US" dirty="0">
                <a:cs typeface="B Roya" pitchFamily="2" charset="-78"/>
              </a:rPr>
              <a:t>SCT</a:t>
            </a: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571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[CASCADE| RESTRICT]</a:t>
            </a: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67" y="5715000"/>
            <a:ext cx="796000" cy="7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15" y="4397190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95" y="4986119"/>
            <a:ext cx="539905" cy="465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fa-IR" dirty="0"/>
              <a:t>اضافه کردن ستون، تغییر تعریف ستون، حذف ستون و ... </a:t>
            </a:r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/>
          </a:p>
          <a:p>
            <a:pPr lvl="1"/>
            <a:endParaRPr lang="fa-IR" sz="600" dirty="0" smtClean="0"/>
          </a:p>
          <a:p>
            <a:pPr lvl="1"/>
            <a:endParaRPr lang="fa-IR" sz="600" dirty="0" smtClean="0"/>
          </a:p>
          <a:p>
            <a:pPr marL="742950" lvl="2" indent="-342900"/>
            <a:endParaRPr lang="fa-IR" dirty="0" smtClean="0"/>
          </a:p>
          <a:p>
            <a:pPr marL="742950" lvl="2" indent="-342900"/>
            <a:r>
              <a:rPr lang="fa-IR" dirty="0" smtClean="0"/>
              <a:t>اگر این دستور </a:t>
            </a:r>
            <a:r>
              <a:rPr lang="en-US" dirty="0" smtClean="0"/>
              <a:t>ADD COL</a:t>
            </a:r>
            <a:r>
              <a:rPr lang="fa-IR" dirty="0" smtClean="0"/>
              <a:t> و/یا </a:t>
            </a:r>
            <a:r>
              <a:rPr lang="en-US" dirty="0" smtClean="0"/>
              <a:t>DROP COL</a:t>
            </a:r>
            <a:r>
              <a:rPr lang="fa-IR" dirty="0" smtClean="0"/>
              <a:t> را نداشته باشد، چگونه شبیه سازی می شود؟</a:t>
            </a:r>
          </a:p>
          <a:p>
            <a:pPr marL="400050" lvl="2" indent="0">
              <a:buNone/>
            </a:pPr>
            <a:r>
              <a:rPr lang="fa-IR" dirty="0" smtClean="0"/>
              <a:t>      اضافه 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14" y="5813667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019300"/>
            <a:ext cx="68580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[COLUMN]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[COLUMN]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[CONSTRAINT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[CONSTRAINT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SET 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DROP DEFAULT]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6725" y="5817847"/>
            <a:ext cx="6858000" cy="8877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STATE   CHAR(10)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73" y="5318785"/>
            <a:ext cx="490823" cy="422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1028700"/>
            <a:chOff x="1447468" y="1964186"/>
            <a:chExt cx="27813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Controller 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3"/>
            </p:cNvCxnSpPr>
            <p:nvPr/>
          </p:nvCxnSpPr>
          <p:spPr>
            <a:xfrm flipH="1">
              <a:off x="6263640" y="2141238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95159" y="1841638"/>
            <a:ext cx="2754127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5730766"/>
            <a:ext cx="6134100" cy="472476"/>
            <a:chOff x="2590800" y="1720142"/>
            <a:chExt cx="4478867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مِتاداده‏ها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59190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9" name="Group 18"/>
          <p:cNvGrpSpPr/>
          <p:nvPr/>
        </p:nvGrpSpPr>
        <p:grpSpPr>
          <a:xfrm>
            <a:off x="1471693" y="3884346"/>
            <a:ext cx="3946436" cy="1116619"/>
            <a:chOff x="1471693" y="3884346"/>
            <a:chExt cx="3946436" cy="1116619"/>
          </a:xfrm>
        </p:grpSpPr>
        <p:grpSp>
          <p:nvGrpSpPr>
            <p:cNvPr id="37" name="Group 36"/>
            <p:cNvGrpSpPr/>
            <p:nvPr/>
          </p:nvGrpSpPr>
          <p:grpSpPr>
            <a:xfrm>
              <a:off x="1471693" y="3884346"/>
              <a:ext cx="3602663" cy="723677"/>
              <a:chOff x="4511479" y="1907576"/>
              <a:chExt cx="2816904" cy="72367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511479" y="1907576"/>
                <a:ext cx="242411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  <a:cs typeface="B Nazanin" pitchFamily="2" charset="-78"/>
                  </a:rPr>
                  <a:t>در سیستم‏های جدولی، در تعدادی جدول</a:t>
                </a:r>
                <a:endParaRPr lang="en-US" sz="1600" b="1" dirty="0" smtClean="0">
                  <a:solidFill>
                    <a:srgbClr val="C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9" name="Straight Arrow Connector 38"/>
              <p:cNvCxnSpPr>
                <a:stCxn id="25" idx="0"/>
                <a:endCxn id="38" idx="3"/>
              </p:cNvCxnSpPr>
              <p:nvPr/>
            </p:nvCxnSpPr>
            <p:spPr>
              <a:xfrm flipH="1" flipV="1">
                <a:off x="6935594" y="2143814"/>
                <a:ext cx="392789" cy="4874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4730583" y="4608023"/>
              <a:ext cx="687546" cy="392942"/>
            </a:xfrm>
            <a:prstGeom prst="roundRect">
              <a:avLst/>
            </a:prstGeom>
            <a:solidFill>
              <a:srgbClr val="FFC000">
                <a:alpha val="34000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23921" y="4600633"/>
            <a:ext cx="2767579" cy="1952567"/>
            <a:chOff x="5423921" y="4600633"/>
            <a:chExt cx="2767579" cy="1952567"/>
          </a:xfrm>
        </p:grpSpPr>
        <p:grpSp>
          <p:nvGrpSpPr>
            <p:cNvPr id="9" name="Group 8"/>
            <p:cNvGrpSpPr/>
            <p:nvPr/>
          </p:nvGrpSpPr>
          <p:grpSpPr>
            <a:xfrm>
              <a:off x="5486400" y="5181600"/>
              <a:ext cx="2705100" cy="1371600"/>
              <a:chOff x="5524500" y="5486400"/>
              <a:chExt cx="2705100" cy="13716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524500" y="5486400"/>
                <a:ext cx="2705100" cy="1371600"/>
                <a:chOff x="1523668" y="1887986"/>
                <a:chExt cx="2705100" cy="1371600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1523668" y="1887986"/>
                  <a:ext cx="2610579" cy="11049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2000" b="1" dirty="0" smtClean="0">
                      <a:solidFill>
                        <a:srgbClr val="C00000"/>
                      </a:solidFill>
                      <a:cs typeface="B Nazanin" pitchFamily="2" charset="-78"/>
                    </a:rPr>
                    <a:t>کاتالوگ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دیکشنری سیستم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2000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مَتا داده‏ها</a:t>
                  </a:r>
                  <a:endParaRPr lang="en-US" sz="2000" dirty="0" smtClean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31" name="Left Brace 30"/>
                <p:cNvSpPr/>
                <p:nvPr/>
              </p:nvSpPr>
              <p:spPr>
                <a:xfrm flipH="1">
                  <a:off x="4114800" y="2054018"/>
                  <a:ext cx="113968" cy="12055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</p:grpSp>
          <p:sp>
            <p:nvSpPr>
              <p:cNvPr id="32" name="Left Brace 31"/>
              <p:cNvSpPr/>
              <p:nvPr/>
            </p:nvSpPr>
            <p:spPr>
              <a:xfrm>
                <a:off x="6477000" y="5690532"/>
                <a:ext cx="121920" cy="11674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23921" y="4600633"/>
              <a:ext cx="1026854" cy="785099"/>
              <a:chOff x="5423921" y="4600633"/>
              <a:chExt cx="1026854" cy="785099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5423921" y="4600633"/>
                <a:ext cx="702484" cy="392942"/>
              </a:xfrm>
              <a:prstGeom prst="roundRect">
                <a:avLst/>
              </a:prstGeom>
              <a:solidFill>
                <a:srgbClr val="00B050">
                  <a:alpha val="34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>
                <a:stCxn id="10" idx="2"/>
              </p:cNvCxnSpPr>
              <p:nvPr/>
            </p:nvCxnSpPr>
            <p:spPr>
              <a:xfrm>
                <a:off x="5775163" y="4993575"/>
                <a:ext cx="675612" cy="39215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276600" cy="1781175"/>
            <a:chOff x="8957788" y="-3223260"/>
            <a:chExt cx="32766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جدول‏ها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</a:t>
            </a:r>
            <a:r>
              <a:rPr lang="fa-IR" dirty="0" smtClean="0"/>
              <a:t>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مستقیماً</a:t>
            </a:r>
            <a:r>
              <a:rPr lang="fa-IR" dirty="0"/>
              <a:t> </a:t>
            </a:r>
            <a:r>
              <a:rPr lang="fa-IR" dirty="0" smtClean="0"/>
              <a:t>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مثال از رفتار سیستم با کاتالوگ : 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UPDATE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خروجی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یک 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</a:t>
            </a:r>
            <a:r>
              <a:rPr lang="en-US" dirty="0" smtClean="0"/>
              <a:t>Clause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STT1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sz="2100" dirty="0" smtClean="0"/>
              <a:t>    یک کپی از جدول با نام جدید، نام‌گذاری جدول جواب: </a:t>
            </a:r>
          </a:p>
          <a:p>
            <a:pPr lvl="2"/>
            <a:r>
              <a:rPr lang="fa-IR" sz="1900" dirty="0" smtClean="0"/>
              <a:t>مرتب شده: </a:t>
            </a:r>
            <a:endParaRPr lang="en-US" sz="1900" dirty="0" smtClean="0"/>
          </a:p>
          <a:p>
            <a:pPr lvl="2"/>
            <a:r>
              <a:rPr lang="fa-IR" sz="1900" dirty="0" smtClean="0"/>
              <a:t>پیش فرض 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lvl="1"/>
            <a:r>
              <a:rPr lang="fa-IR" dirty="0" smtClean="0"/>
              <a:t>تمرین: روش دیگر؟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جنبه‏های پیشرفته (</a:t>
            </a:r>
            <a:r>
              <a:rPr lang="en-US" b="1" dirty="0" smtClean="0"/>
              <a:t>Advanced features</a:t>
            </a:r>
            <a:r>
              <a:rPr lang="fa-IR" b="1" dirty="0" smtClean="0"/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60500"/>
              <a:chOff x="228600" y="4038600"/>
              <a:chExt cx="5638800" cy="14605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983025"/>
                <a:chOff x="5625781" y="1291143"/>
                <a:chExt cx="1322454" cy="98302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  <a:endParaRPr lang="fa-IR" sz="1400" b="1" i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38800" y="4343400"/>
              <a:ext cx="1676399" cy="472476"/>
              <a:chOff x="5510823" y="1907576"/>
              <a:chExt cx="1676399" cy="4724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907576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54249" y="2175346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95554"/>
              <a:ext cx="1651347" cy="472476"/>
              <a:chOff x="5535875" y="1907576"/>
              <a:chExt cx="1651347" cy="4724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535875" y="1907576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175346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663853" y="5090124"/>
              <a:ext cx="2794345" cy="426738"/>
              <a:chOff x="4392877" y="1907576"/>
              <a:chExt cx="2794345" cy="4267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92877" y="1907576"/>
                <a:ext cx="2461377" cy="42673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دقیقا 5 کاراکتر، کاراکتر سوم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854251" y="2159580"/>
                <a:ext cx="33297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)</a:t>
            </a:r>
            <a:r>
              <a:rPr lang="fa-IR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 AS   </a:t>
            </a:r>
            <a:r>
              <a:rPr lang="en-US" sz="1600" dirty="0" err="1" smtClean="0">
                <a:solidFill>
                  <a:srgbClr val="7030A0"/>
                </a:solidFill>
                <a:cs typeface="B Roya" pitchFamily="2" charset="-78"/>
              </a:rPr>
              <a:t>MyS</a:t>
            </a:r>
            <a:endParaRPr lang="fa-IR" sz="1600" dirty="0">
              <a:solidFill>
                <a:srgbClr val="7030A0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2362200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4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23172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WEIGHT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(5,15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AND 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طراحی منطقی </a:t>
            </a:r>
            <a:r>
              <a:rPr lang="en-US" sz="2400" dirty="0"/>
              <a:t>DB</a:t>
            </a:r>
            <a:r>
              <a:rPr lang="fa-IR" sz="2400" dirty="0"/>
              <a:t> بحث مقدماتی (ادامه)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این قسمت </a:t>
            </a:r>
            <a:r>
              <a:rPr lang="fa-IR" dirty="0"/>
              <a:t>می‌پردازیم </a:t>
            </a:r>
            <a:r>
              <a:rPr lang="fa-IR" dirty="0" smtClean="0"/>
              <a:t>به:</a:t>
            </a:r>
            <a:endParaRPr lang="fa-IR" dirty="0"/>
          </a:p>
          <a:p>
            <a:pPr lvl="1"/>
            <a:r>
              <a:rPr lang="fa-IR" dirty="0"/>
              <a:t>ساختار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Data Structure (TDS)</a:t>
            </a:r>
          </a:p>
          <a:p>
            <a:pPr lvl="1"/>
            <a:r>
              <a:rPr lang="fa-IR" dirty="0"/>
              <a:t>پایگاه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</a:t>
            </a:r>
            <a:r>
              <a:rPr lang="en-US" dirty="0" err="1"/>
              <a:t>DataBase</a:t>
            </a:r>
            <a:r>
              <a:rPr lang="en-US" dirty="0"/>
              <a:t> (TDB)</a:t>
            </a:r>
            <a:endParaRPr lang="fa-IR" dirty="0"/>
          </a:p>
          <a:p>
            <a:pPr lvl="1"/>
            <a:r>
              <a:rPr lang="fa-IR" dirty="0"/>
              <a:t>زبان پایگاهی جدولی</a:t>
            </a:r>
            <a:r>
              <a:rPr lang="en-US" dirty="0"/>
              <a:t>	:	Tabular </a:t>
            </a:r>
            <a:r>
              <a:rPr lang="en-US" dirty="0" err="1"/>
              <a:t>DataBase</a:t>
            </a:r>
            <a:r>
              <a:rPr lang="en-US" dirty="0"/>
              <a:t> Language (TDBL)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5" name="Group 14"/>
          <p:cNvGrpSpPr/>
          <p:nvPr/>
        </p:nvGrpSpPr>
        <p:grpSpPr>
          <a:xfrm>
            <a:off x="488115" y="3886200"/>
            <a:ext cx="6827085" cy="2940166"/>
            <a:chOff x="488115" y="3886200"/>
            <a:chExt cx="6827085" cy="2940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3996406" y="4852194"/>
                  <a:ext cx="804194" cy="9368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a-I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Roya" pitchFamily="2" charset="-78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𝑽𝑨𝑳𝑼𝑬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𝑵𝑼𝑳𝑳</m:t>
                            </m:r>
                          </m:den>
                        </m:f>
                      </m:oMath>
                    </m:oMathPara>
                  </a14:m>
                  <a:endParaRPr lang="fa-IR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06" y="4852194"/>
                  <a:ext cx="804194" cy="936827"/>
                </a:xfrm>
                <a:prstGeom prst="round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5591340" y="4852194"/>
                  <a:ext cx="1723860" cy="936827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𝑵𝑼𝑳𝑳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𝑨𝑵𝑫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cs typeface="B Roya" pitchFamily="2" charset="-78"/>
                          </a:rPr>
                          <m:t>𝑵𝑼𝑳𝑳</m:t>
                        </m:r>
                      </m:oMath>
                    </m:oMathPara>
                  </a14:m>
                  <a:endParaRPr lang="fa-IR" sz="14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340" y="4852194"/>
                  <a:ext cx="1723860" cy="936827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88115" y="3886200"/>
              <a:ext cx="2649104" cy="2940166"/>
              <a:chOff x="488115" y="4038600"/>
              <a:chExt cx="2649104" cy="294016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85800" y="5293726"/>
                <a:ext cx="731085" cy="39730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NULL</a:t>
                </a:r>
                <a:endParaRPr lang="fa-IR" sz="14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ounded Rectangle 17"/>
                  <p:cNvSpPr/>
                  <p:nvPr/>
                </p:nvSpPr>
                <p:spPr>
                  <a:xfrm>
                    <a:off x="1365960" y="4038600"/>
                    <a:ext cx="804194" cy="294016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l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≤</m:t>
                          </m:r>
                        </m:oMath>
                      </m:oMathPara>
                    </a14:m>
                    <a:endParaRPr lang="en-US" sz="1400" b="1" dirty="0" smtClean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&gt;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≥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=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#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/>
                              <a:cs typeface="B Roya" pitchFamily="2" charset="-78"/>
                            </a:rPr>
                            <m:t>?</m:t>
                          </m:r>
                        </m:oMath>
                      </m:oMathPara>
                    </a14:m>
                    <a:endParaRPr lang="en-US" sz="1400" b="1" dirty="0">
                      <a:solidFill>
                        <a:schemeClr val="tx1"/>
                      </a:solidFill>
                      <a:cs typeface="B Roya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18" name="Rounded 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5960" y="4038600"/>
                    <a:ext cx="804194" cy="2940166"/>
                  </a:xfrm>
                  <a:prstGeom prst="round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ounded Rectangle 19"/>
              <p:cNvSpPr/>
              <p:nvPr/>
            </p:nvSpPr>
            <p:spPr>
              <a:xfrm>
                <a:off x="2204160" y="5040270"/>
                <a:ext cx="804194" cy="9368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NULL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عدد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488115" y="4321610"/>
                <a:ext cx="2649104" cy="2512421"/>
              </a:xfrm>
              <a:prstGeom prst="roundRect">
                <a:avLst>
                  <a:gd name="adj" fmla="val 8690"/>
                </a:avLst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84353" y="4063425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0575" y="4723186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 smtClean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69566" y="4799962"/>
              <a:ext cx="3706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3200" dirty="0" smtClean="0">
                  <a:solidFill>
                    <a:srgbClr val="FF0000"/>
                  </a:solidFill>
                </a:rPr>
                <a:t>؟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 (دیدگاه کاربردی)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/>
              <a:t>شرط استفاده: </a:t>
            </a:r>
            <a:r>
              <a:rPr lang="fa-IR" dirty="0"/>
              <a:t>برابری </a:t>
            </a:r>
            <a:r>
              <a:rPr lang="fa-IR" sz="1900" dirty="0" smtClean="0"/>
              <a:t>سرآیند</a:t>
            </a:r>
            <a:r>
              <a:rPr lang="fa-IR" dirty="0" smtClean="0"/>
              <a:t>: تعداد و هم</a:t>
            </a:r>
            <a:r>
              <a:rPr lang="fa-IR" dirty="0"/>
              <a:t>‏نامی و هم‏نوعی </a:t>
            </a:r>
            <a:r>
              <a:rPr lang="fa-IR" dirty="0" smtClean="0"/>
              <a:t>ستون(های</a:t>
            </a:r>
            <a:r>
              <a:rPr lang="fa-IR" dirty="0"/>
              <a:t>) دو </a:t>
            </a:r>
            <a:r>
              <a:rPr lang="fa-IR" dirty="0" smtClean="0"/>
              <a:t>جدول(دو جدول </a:t>
            </a:r>
            <a:r>
              <a:rPr lang="fa-IR" dirty="0"/>
              <a:t>باید </a:t>
            </a:r>
            <a:r>
              <a:rPr lang="fa-IR" dirty="0" smtClean="0"/>
              <a:t>نوع-سازگار باشند)  </a:t>
            </a:r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 (عمل برروی </a:t>
            </a:r>
            <a:r>
              <a:rPr lang="fa-IR" dirty="0"/>
              <a:t>زیرجدول نوع-سازگار </a:t>
            </a:r>
            <a:r>
              <a:rPr lang="fa-IR" dirty="0" smtClean="0"/>
              <a:t>انجام </a:t>
            </a:r>
            <a:r>
              <a:rPr lang="fa-IR" dirty="0"/>
              <a:t>می‌شود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حذف تکراری‏ها در نتیجه اجرای عملگرهای جبر مجموعه‏ها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op     tablename2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[ALL] [CORRESPONDING  [BY 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24349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057400"/>
            <a:ext cx="2280523" cy="1311166"/>
            <a:chOff x="1986646" y="2421766"/>
            <a:chExt cx="2280523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600169" cy="1311166"/>
              <a:chOff x="3124231" y="1660634"/>
              <a:chExt cx="1600169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630212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600169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ALL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INTERSECT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EXCEPT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</a:t>
            </a:r>
            <a:r>
              <a:rPr lang="fa-IR" dirty="0"/>
              <a:t>تهیه‌کنندگانی </a:t>
            </a:r>
            <a:r>
              <a:rPr lang="fa-IR" dirty="0" smtClean="0"/>
              <a:t>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تست سازگاری پایگاه داده‏ها: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تهیه‌کنندگانی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</a:p>
          <a:p>
            <a:pPr lvl="1"/>
            <a:r>
              <a:rPr lang="en-US" sz="1900" dirty="0" smtClean="0"/>
              <a:t>MIN</a:t>
            </a:r>
          </a:p>
          <a:p>
            <a:pPr lvl="1"/>
            <a:r>
              <a:rPr lang="en-US" sz="1900" dirty="0" smtClean="0"/>
              <a:t>MAX</a:t>
            </a:r>
          </a:p>
          <a:p>
            <a:pPr lvl="1"/>
            <a:r>
              <a:rPr lang="en-US" sz="1900" dirty="0" smtClean="0"/>
              <a:t>SUM</a:t>
            </a:r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و </a:t>
            </a:r>
            <a:r>
              <a:rPr lang="en-US" sz="1900" dirty="0" smtClean="0"/>
              <a:t>COUNT(*)</a:t>
            </a:r>
          </a:p>
          <a:p>
            <a:pPr marL="0" indent="0">
              <a:buNone/>
            </a:pPr>
            <a:r>
              <a:rPr lang="fa-IR" dirty="0" smtClean="0"/>
              <a:t>              بیشینه وضعیت تهیه‌کنندگان </a:t>
            </a:r>
            <a:r>
              <a:rPr lang="fa-IR" dirty="0"/>
              <a:t>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8325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SUM(QTY)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شماره دانشجویانی را بدهید که در ترم دوم سال 87-88 بیش از 20 واحد گرفته باشند.</a:t>
            </a:r>
          </a:p>
          <a:p>
            <a:pPr lvl="1"/>
            <a:r>
              <a:rPr lang="fa-IR" dirty="0" smtClean="0"/>
              <a:t>تمرین : شماره دانشجویانی را بدهید که در ترم دوم سال 87-88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تهیه‌کنندگان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41612" cy="1392744"/>
            <a:chOff x="6862546" y="1447800"/>
            <a:chExt cx="2141612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987953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05826" y="1447800"/>
              <a:ext cx="10983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25" name="Group 24"/>
          <p:cNvGrpSpPr/>
          <p:nvPr/>
        </p:nvGrpSpPr>
        <p:grpSpPr>
          <a:xfrm>
            <a:off x="3886200" y="3333311"/>
            <a:ext cx="2374011" cy="727269"/>
            <a:chOff x="3493389" y="4682931"/>
            <a:chExt cx="2374011" cy="727269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493389" y="5046566"/>
              <a:ext cx="773811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202811" y="4682931"/>
              <a:ext cx="1664589" cy="7272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</a:rPr>
                <a:t>عملگر پیوند چیست؟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DS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: مفهوم </a:t>
            </a:r>
            <a:r>
              <a:rPr lang="fa-IR" b="1" dirty="0" smtClean="0">
                <a:solidFill>
                  <a:srgbClr val="C00000"/>
                </a:solidFill>
              </a:rPr>
              <a:t>رابطه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</a:t>
            </a:r>
            <a:r>
              <a:rPr lang="en-US" dirty="0" smtClean="0"/>
              <a:t>RDS</a:t>
            </a:r>
            <a:r>
              <a:rPr lang="fa-IR" dirty="0" smtClean="0"/>
              <a:t> می‏گوییم </a:t>
            </a:r>
            <a:r>
              <a:rPr lang="en-US" dirty="0" smtClean="0"/>
              <a:t>TDS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2813350" y="5286500"/>
            <a:ext cx="41488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6555" y="5310250"/>
            <a:ext cx="17330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  <a:cs typeface="+mj-cs"/>
              </a:rPr>
              <a:t>پیوند: </a:t>
            </a:r>
            <a:r>
              <a:rPr lang="fa-IR" dirty="0" smtClean="0">
                <a:cs typeface="+mj-cs"/>
              </a:rPr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564640"/>
            <a:chOff x="-677148" y="1498600"/>
            <a:chExt cx="3957943" cy="1564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083274" y="2158652"/>
              <a:ext cx="15364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H="1">
            <a:off x="5703189" y="1905000"/>
            <a:ext cx="77381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که مقدار 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تهیه‌کنندگان </a:t>
            </a:r>
            <a:r>
              <a:rPr lang="fa-IR" dirty="0"/>
              <a:t>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در 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129460" y="2102068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هرگار 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تهیه‌کنندگانی </a:t>
            </a:r>
            <a:r>
              <a:rPr lang="fa-IR" dirty="0"/>
              <a:t>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جدول بازگشتی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EXISTS   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8" name="Group 7"/>
          <p:cNvGrpSpPr/>
          <p:nvPr/>
        </p:nvGrpSpPr>
        <p:grpSpPr>
          <a:xfrm>
            <a:off x="2876779" y="4171951"/>
            <a:ext cx="5569043" cy="2095499"/>
            <a:chOff x="2038579" y="4019551"/>
            <a:chExt cx="5569043" cy="2095499"/>
          </a:xfrm>
        </p:grpSpPr>
        <p:grpSp>
          <p:nvGrpSpPr>
            <p:cNvPr id="9" name="Group 8"/>
            <p:cNvGrpSpPr/>
            <p:nvPr/>
          </p:nvGrpSpPr>
          <p:grpSpPr>
            <a:xfrm>
              <a:off x="2038579" y="4019551"/>
              <a:ext cx="5569043" cy="2095499"/>
              <a:chOff x="3021240" y="2070396"/>
              <a:chExt cx="5569043" cy="20954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088061" y="2851445"/>
                <a:ext cx="2502222" cy="533400"/>
                <a:chOff x="2938258" y="2318045"/>
                <a:chExt cx="2502222" cy="533400"/>
              </a:xfrm>
            </p:grpSpPr>
            <p:cxnSp>
              <p:nvCxnSpPr>
                <p:cNvPr id="13" name="Straight Arrow Connector 12"/>
                <p:cNvCxnSpPr>
                  <a:stCxn id="12" idx="3"/>
                  <a:endCxn id="14" idx="1"/>
                </p:cNvCxnSpPr>
                <p:nvPr/>
              </p:nvCxnSpPr>
              <p:spPr>
                <a:xfrm flipV="1">
                  <a:off x="2938258" y="2584745"/>
                  <a:ext cx="457200" cy="1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ounded Rectangle 13"/>
                <p:cNvSpPr/>
                <p:nvPr/>
              </p:nvSpPr>
              <p:spPr>
                <a:xfrm>
                  <a:off x="3395458" y="2318045"/>
                  <a:ext cx="2045022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fa-IR" sz="1600" b="1" dirty="0" smtClean="0">
                      <a:solidFill>
                        <a:schemeClr val="tx1"/>
                      </a:solidFill>
                    </a:rPr>
                    <a:t>«وف» یا «</a:t>
                  </a: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WFF</a:t>
                  </a:r>
                  <a:r>
                    <a:rPr lang="fa-IR" sz="1600" b="1" dirty="0">
                      <a:solidFill>
                        <a:schemeClr val="tx1"/>
                      </a:solidFill>
                    </a:rPr>
                    <a:t>»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Rounded Rectangle 11"/>
              <p:cNvSpPr/>
              <p:nvPr/>
            </p:nvSpPr>
            <p:spPr>
              <a:xfrm>
                <a:off x="3021240" y="2070396"/>
                <a:ext cx="3066821" cy="2095499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flipH="1">
              <a:off x="6114620" y="5257800"/>
              <a:ext cx="94098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/ scalar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/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/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95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707930"/>
            <a:ext cx="7239000" cy="1371600"/>
            <a:chOff x="228600" y="3962400"/>
            <a:chExt cx="72390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3962400"/>
              <a:ext cx="7239000" cy="1371600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INSERT    INTO  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STT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VALUES      (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‘222’  , ‘st2’ , ‘IT’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bs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‘D17’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    (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 ‘333’  , ‘st3’ , Null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ms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Null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39" y="4446237"/>
              <a:ext cx="3519661" cy="735363"/>
              <a:chOff x="2119139" y="4446237"/>
              <a:chExt cx="3519661" cy="735363"/>
            </a:xfrm>
          </p:grpSpPr>
          <p:sp>
            <p:nvSpPr>
              <p:cNvPr id="10" name="Left Brace 9"/>
              <p:cNvSpPr/>
              <p:nvPr/>
            </p:nvSpPr>
            <p:spPr>
              <a:xfrm>
                <a:off x="21191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 flipH="1">
                <a:off x="54719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</a:t>
            </a:r>
            <a:r>
              <a:rPr lang="en-US" b="1" dirty="0" smtClean="0"/>
              <a:t>DS</a:t>
            </a:r>
            <a:r>
              <a:rPr lang="fa-IR" b="1" dirty="0" smtClean="0"/>
              <a:t> (در معنای عام)؟</a:t>
            </a:r>
          </a:p>
          <a:p>
            <a:pPr lvl="1"/>
            <a:r>
              <a:rPr lang="fa-IR" dirty="0" smtClean="0"/>
              <a:t>برای نمایش داده‏ها و ارتباط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لزوم 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انتزاعی: </a:t>
            </a:r>
            <a:r>
              <a:rPr lang="en-US" dirty="0" smtClean="0"/>
              <a:t>DS</a:t>
            </a:r>
            <a:r>
              <a:rPr lang="fa-IR" dirty="0" smtClean="0"/>
              <a:t> (از </a:t>
            </a:r>
            <a:r>
              <a:rPr lang="en-US" dirty="0" smtClean="0"/>
              <a:t>DM</a:t>
            </a:r>
            <a:r>
              <a:rPr lang="fa-IR" dirty="0" smtClean="0"/>
              <a:t>) </a:t>
            </a:r>
            <a:r>
              <a:rPr lang="fa-IR" dirty="0"/>
              <a:t>ترجیحاً</a:t>
            </a:r>
            <a:r>
              <a:rPr lang="fa-IR" dirty="0" smtClean="0"/>
              <a:t> باید مفاهیم ریاضی داشته باشد) 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سیستم‏ها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</a:t>
            </a:r>
            <a:r>
              <a:rPr lang="fa-IR" dirty="0"/>
              <a:t>تئوری‌ها</a:t>
            </a:r>
            <a:r>
              <a:rPr lang="fa-IR" dirty="0" smtClean="0"/>
              <a:t> تکنیک‏های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27767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5105400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85-86 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85-86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‘Null’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STOCOT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 بازگشتی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نوع‏موجودیت، نوع ارتباط، و یا هردو آنها را نمایش می‏دهیم.</a:t>
            </a:r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جدول</a:t>
            </a:r>
          </a:p>
          <a:p>
            <a:pPr lvl="1"/>
            <a:r>
              <a:rPr lang="fa-IR" dirty="0" smtClean="0"/>
              <a:t>    عنصر ساختاری اساسی در </a:t>
            </a:r>
            <a:r>
              <a:rPr lang="en-US" dirty="0" smtClean="0"/>
              <a:t>HDS</a:t>
            </a:r>
            <a:r>
              <a:rPr lang="fa-IR" dirty="0" smtClean="0"/>
              <a:t> و </a:t>
            </a:r>
            <a:r>
              <a:rPr lang="en-US" dirty="0" smtClean="0"/>
              <a:t>NDS</a:t>
            </a:r>
            <a:r>
              <a:rPr lang="fa-IR" dirty="0" smtClean="0"/>
              <a:t>؟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86635" y="1611788"/>
            <a:ext cx="4676165" cy="1039446"/>
            <a:chOff x="2486635" y="1611788"/>
            <a:chExt cx="4676165" cy="1039446"/>
          </a:xfrm>
        </p:grpSpPr>
        <p:grpSp>
          <p:nvGrpSpPr>
            <p:cNvPr id="2" name="Group 1"/>
            <p:cNvGrpSpPr/>
            <p:nvPr/>
          </p:nvGrpSpPr>
          <p:grpSpPr>
            <a:xfrm>
              <a:off x="5118678" y="1786025"/>
              <a:ext cx="2044122" cy="668512"/>
              <a:chOff x="5118678" y="1786025"/>
              <a:chExt cx="2044122" cy="6685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18678" y="1786025"/>
                <a:ext cx="2044122" cy="668512"/>
                <a:chOff x="2680278" y="1965062"/>
                <a:chExt cx="2044122" cy="668512"/>
              </a:xfrm>
            </p:grpSpPr>
            <p:sp>
              <p:nvSpPr>
                <p:cNvPr id="5" name="Left Brace 4"/>
                <p:cNvSpPr/>
                <p:nvPr/>
              </p:nvSpPr>
              <p:spPr>
                <a:xfrm flipH="1">
                  <a:off x="4267200" y="1965062"/>
                  <a:ext cx="94188" cy="668512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4412688" y="2298700"/>
                  <a:ext cx="311712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/>
                <p:cNvSpPr/>
                <p:nvPr/>
              </p:nvSpPr>
              <p:spPr>
                <a:xfrm>
                  <a:off x="2680278" y="1981200"/>
                  <a:ext cx="1638519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جدول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و نوع ستون ها</a:t>
                  </a:r>
                </a:p>
              </p:txBody>
            </p:sp>
          </p:grpSp>
          <p:sp>
            <p:nvSpPr>
              <p:cNvPr id="8" name="Left Brace 7"/>
              <p:cNvSpPr/>
              <p:nvPr/>
            </p:nvSpPr>
            <p:spPr>
              <a:xfrm>
                <a:off x="5239812" y="1786025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a-IR" sz="2400" dirty="0" smtClean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rPr>
                  <a:t>0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733800" y="1828800"/>
              <a:ext cx="154555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نوع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635" y="1611788"/>
              <a:ext cx="1444233" cy="1039446"/>
              <a:chOff x="2917155" y="1728177"/>
              <a:chExt cx="1444233" cy="1039446"/>
            </a:xfrm>
          </p:grpSpPr>
          <p:sp>
            <p:nvSpPr>
              <p:cNvPr id="11" name="Left Brace 10"/>
              <p:cNvSpPr/>
              <p:nvPr/>
            </p:nvSpPr>
            <p:spPr>
              <a:xfrm flipH="1">
                <a:off x="4267200" y="1931637"/>
                <a:ext cx="94188" cy="7353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7155" y="1728177"/>
                <a:ext cx="1398157" cy="10394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 و/یا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0" y="2727434"/>
            <a:ext cx="3048000" cy="609600"/>
            <a:chOff x="4114800" y="2640363"/>
            <a:chExt cx="30480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3417" y="2667000"/>
              <a:ext cx="1929383" cy="533400"/>
              <a:chOff x="2795017" y="1981200"/>
              <a:chExt cx="1929383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795017" y="1981200"/>
                <a:ext cx="169031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+mj-cs"/>
                  </a:rPr>
                  <a:t>نمونه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‏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14800" y="2640363"/>
              <a:ext cx="1313388" cy="609600"/>
              <a:chOff x="29135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1327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35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6576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78" y="5211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2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75" y="613162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u="sng" dirty="0" smtClean="0">
                <a:solidFill>
                  <a:srgbClr val="C00000"/>
                </a:solidFill>
              </a:rPr>
              <a:t>نوع‏جدول</a:t>
            </a:r>
            <a:r>
              <a:rPr lang="fa-IR" b="1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(که آنها را طراحی می‏کنیم)  : </a:t>
            </a:r>
            <a:r>
              <a:rPr lang="en-US" dirty="0" smtClean="0"/>
              <a:t>A Set of Table Types</a:t>
            </a:r>
            <a:endParaRPr lang="fa-IR" dirty="0" smtClean="0"/>
          </a:p>
          <a:p>
            <a:pPr lvl="1"/>
            <a:r>
              <a:rPr lang="fa-IR" b="1" u="sng" dirty="0" smtClean="0"/>
              <a:t>در سطح نمونه [</a:t>
            </a:r>
            <a:r>
              <a:rPr lang="fa-IR" u="sng" dirty="0" smtClean="0"/>
              <a:t>از لحاظ محتوای داده‏ای</a:t>
            </a:r>
            <a:r>
              <a:rPr lang="fa-IR" b="1" u="sng" dirty="0" smtClean="0"/>
              <a:t>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 یک [چند</a:t>
            </a:r>
            <a:r>
              <a:rPr lang="fa-IR" dirty="0"/>
              <a:t>] </a:t>
            </a:r>
            <a:r>
              <a:rPr lang="fa-IR" b="1" u="sng" dirty="0" smtClean="0">
                <a:solidFill>
                  <a:srgbClr val="C00000"/>
                </a:solidFill>
              </a:rPr>
              <a:t>نوع‏سطر</a:t>
            </a: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نوع‏سطر </a:t>
            </a:r>
            <a:r>
              <a:rPr lang="fa-IR" dirty="0"/>
              <a:t>را همان </a:t>
            </a:r>
            <a:r>
              <a:rPr lang="fa-IR" dirty="0" smtClean="0"/>
              <a:t>نوع‏جدول </a:t>
            </a:r>
            <a:r>
              <a:rPr lang="fa-IR" dirty="0"/>
              <a:t>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1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ارتباط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</a:t>
            </a:r>
            <a:r>
              <a:rPr lang="fa-IR" dirty="0"/>
              <a:t>ع‏</a:t>
            </a:r>
            <a:r>
              <a:rPr lang="fa-IR" dirty="0" smtClean="0"/>
              <a:t>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طراحی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نوع‏موجودیت یک نوع‏جدول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نوع‏ارتباط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نوع‏جدول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3716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5"/>
                    </p:cNvCxnSpPr>
                    <p:nvPr/>
                  </p:nvCxnSpPr>
                  <p:spPr>
                    <a:xfrm flipH="1" flipV="1">
                      <a:off x="2022008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6" idx="0"/>
                      <a:endCxn id="21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114800" y="4622800"/>
                    <a:ext cx="762000" cy="939800"/>
                    <a:chOff x="4114800" y="4622800"/>
                    <a:chExt cx="7620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1148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71940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4" y="13531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33996</TotalTime>
  <Words>3939</Words>
  <Application>Microsoft Office PowerPoint</Application>
  <PresentationFormat>On-screen Show (4:3)</PresentationFormat>
  <Paragraphs>1479</Paragraphs>
  <Slides>64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Arial Black</vt:lpstr>
      <vt:lpstr>B Jadid</vt:lpstr>
      <vt:lpstr>B Nazanin</vt:lpstr>
      <vt:lpstr>B Roya</vt:lpstr>
      <vt:lpstr>B Titr</vt:lpstr>
      <vt:lpstr>Calibri</vt:lpstr>
      <vt:lpstr>Cambria Math</vt:lpstr>
      <vt:lpstr>IranNastaliq</vt:lpstr>
      <vt:lpstr>Times New Roman</vt:lpstr>
      <vt:lpstr>Wingdings</vt:lpstr>
      <vt:lpstr>Office Theme</vt:lpstr>
      <vt:lpstr>به نام آنکه جان را فکرت آموخت</vt:lpstr>
      <vt:lpstr>طراحی منطقی  DBبحث مقدماتی</vt:lpstr>
      <vt:lpstr>طراحی منطقی DB بحث مقدماتی (ادامه)</vt:lpstr>
      <vt:lpstr>طراحی منطقی DB بحث مقدماتی (ادامه)</vt:lpstr>
      <vt:lpstr>ساختارهای داده (ادامه)</vt:lpstr>
      <vt:lpstr>ساختارهای داده</vt:lpstr>
      <vt:lpstr>ساختار داده جدولی</vt:lpstr>
      <vt:lpstr>پایگاه داده جدولی</vt:lpstr>
      <vt:lpstr>طراحی منطقی با TDS  - ارتباط چند به چند</vt:lpstr>
      <vt:lpstr>طراحی منطقی با TDS  - ارتباط چند به چند (ادامه)</vt:lpstr>
      <vt:lpstr>طراحی منطقی با TDS  - ارتباط چند به چند (ادامه)</vt:lpstr>
      <vt:lpstr>PowerPoint Presentation</vt:lpstr>
      <vt:lpstr>طراحی منطقی با TDS  - ارتباط چند به چند (ادامه)</vt:lpstr>
      <vt:lpstr>طراحی منطقی با TDS  - ارتباط چند به چند (ادامه)</vt:lpstr>
      <vt:lpstr>طراحی منطقی با TDS  - ارتباط یک به چند</vt:lpstr>
      <vt:lpstr>طراحی منطقی با TDS  - ارتباط یک به چند (ادامه)</vt:lpstr>
      <vt:lpstr>طراحی منطقی با TDS  - ارتباط یک به یک</vt:lpstr>
      <vt:lpstr>طراحی منطقی با TDS  - ارتباط یک به یک (ادامه)</vt:lpstr>
      <vt:lpstr>طراحی منطقی با TDS  - ارتباط شناسا</vt:lpstr>
      <vt:lpstr>طراحی منطقی با TDS  - ارتباط شناسا (ادامه)</vt:lpstr>
      <vt:lpstr>طراحی منطقی با TDS  - ارتباط IS-A</vt:lpstr>
      <vt:lpstr>طراحی منطقی با TDS  - ارتباط IS-A (ادامه)</vt:lpstr>
      <vt:lpstr>طراحی منطقی با TDS  (ادامه)</vt:lpstr>
      <vt:lpstr>طراحی منطقی با TDS  (ادامه)</vt:lpstr>
      <vt:lpstr>مقدمات پیاده سازی</vt:lpstr>
      <vt:lpstr>تعریف جدول</vt:lpstr>
      <vt:lpstr>انواع داده‏ای</vt:lpstr>
      <vt:lpstr>مثالی از شِمای پایگاهی</vt:lpstr>
      <vt:lpstr>مثالی از شِمای پایگاهی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 (دیدگاه کاربردی)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Behnam</cp:lastModifiedBy>
  <cp:revision>916</cp:revision>
  <dcterms:created xsi:type="dcterms:W3CDTF">2012-08-03T07:41:40Z</dcterms:created>
  <dcterms:modified xsi:type="dcterms:W3CDTF">2014-04-27T16:11:24Z</dcterms:modified>
</cp:coreProperties>
</file>