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329" r:id="rId2"/>
    <p:sldId id="560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32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84" r:id="rId45"/>
    <p:sldId id="587" r:id="rId46"/>
    <p:sldId id="543" r:id="rId47"/>
    <p:sldId id="544" r:id="rId48"/>
    <p:sldId id="545" r:id="rId49"/>
    <p:sldId id="586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555" r:id="rId60"/>
    <p:sldId id="556" r:id="rId61"/>
    <p:sldId id="557" r:id="rId62"/>
    <p:sldId id="588" r:id="rId63"/>
    <p:sldId id="558" r:id="rId64"/>
    <p:sldId id="559" r:id="rId65"/>
    <p:sldId id="561" r:id="rId66"/>
    <p:sldId id="562" r:id="rId67"/>
    <p:sldId id="563" r:id="rId68"/>
    <p:sldId id="564" r:id="rId69"/>
    <p:sldId id="565" r:id="rId70"/>
    <p:sldId id="566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74" r:id="rId79"/>
    <p:sldId id="575" r:id="rId80"/>
    <p:sldId id="576" r:id="rId81"/>
    <p:sldId id="577" r:id="rId82"/>
    <p:sldId id="578" r:id="rId83"/>
    <p:sldId id="590" r:id="rId84"/>
    <p:sldId id="591" r:id="rId85"/>
    <p:sldId id="579" r:id="rId86"/>
    <p:sldId id="580" r:id="rId87"/>
    <p:sldId id="581" r:id="rId88"/>
    <p:sldId id="582" r:id="rId89"/>
    <p:sldId id="583" r:id="rId90"/>
    <p:sldId id="397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90"/>
            <p14:sldId id="591"/>
            <p14:sldId id="579"/>
            <p14:sldId id="580"/>
            <p14:sldId id="581"/>
            <p14:sldId id="582"/>
            <p14:sldId id="583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66" d="100"/>
          <a:sy n="66" d="100"/>
        </p:scale>
        <p:origin x="948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48702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0653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مشارکت طرفین غیرالزامی باشد، تعداد شرکت‏کنندگان (نمونه‏ها) در ارتباط زیاد باشد، 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تعداد صفات موجودیت‏ها کم باشد، مشارکت طرفین الزامی باشد و 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 hidden="1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5486400" y="5410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383456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828800" y="5214258"/>
                <a:ext cx="3321268" cy="805542"/>
                <a:chOff x="1828800" y="5214258"/>
                <a:chExt cx="3321268" cy="80554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530038" y="5214258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828800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386942" y="5257800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006092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181742" y="4977275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7" grpId="0"/>
      <p:bldP spid="50" grpId="0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موجودیت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کلیدهای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C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1" grpId="0" animBg="1"/>
      <p:bldP spid="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شرط لازم: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باید تخصیص کامل باشد. اگر نباشد، بخشی از داده‏های محیط قابل نمایش نیستند.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3048000"/>
            <a:ext cx="3657600" cy="1777947"/>
            <a:chOff x="70517" y="4495805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r>
              <a:rPr lang="fa-IR" u="sng" dirty="0">
                <a:solidFill>
                  <a:srgbClr val="C00000"/>
                </a:solidFill>
              </a:rPr>
              <a:t>شرط استفاده از این </a:t>
            </a:r>
            <a:r>
              <a:rPr lang="fa-IR" u="sng" dirty="0" smtClean="0">
                <a:solidFill>
                  <a:srgbClr val="C00000"/>
                </a:solidFill>
              </a:rPr>
              <a:t>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3247777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054812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54441" y="5047992"/>
            <a:ext cx="4290449" cy="1777947"/>
            <a:chOff x="70517" y="4495805"/>
            <a:chExt cx="3129883" cy="1777947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STUD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 STNAME,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ENAME, 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STEM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EID, MAXW)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224592" y="5959449"/>
              <a:ext cx="2802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63826" y="5126182"/>
              <a:ext cx="3437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63826" y="5523186"/>
              <a:ext cx="2949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1726" y="5959449"/>
              <a:ext cx="32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11321" y="3048000"/>
            <a:ext cx="6075479" cy="2286000"/>
            <a:chOff x="2611321" y="3048000"/>
            <a:chExt cx="6075479" cy="2286000"/>
          </a:xfrm>
        </p:grpSpPr>
        <p:grpSp>
          <p:nvGrpSpPr>
            <p:cNvPr id="52" name="Group 51"/>
            <p:cNvGrpSpPr/>
            <p:nvPr/>
          </p:nvGrpSpPr>
          <p:grpSpPr>
            <a:xfrm>
              <a:off x="2611321" y="3048000"/>
              <a:ext cx="6075479" cy="2133600"/>
              <a:chOff x="1425691" y="3395246"/>
              <a:chExt cx="6075479" cy="2133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352800" y="3852446"/>
                <a:ext cx="2057400" cy="1676400"/>
                <a:chOff x="1511053" y="2133600"/>
                <a:chExt cx="2057400" cy="1676400"/>
              </a:xfrm>
            </p:grpSpPr>
            <p:sp>
              <p:nvSpPr>
                <p:cNvPr id="129" name="Rounded Rectangle 128"/>
                <p:cNvSpPr/>
                <p:nvPr/>
              </p:nvSpPr>
              <p:spPr>
                <a:xfrm>
                  <a:off x="2036914" y="3363742"/>
                  <a:ext cx="1087173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دانشجو-کارمند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0" name="Arc 129"/>
                <p:cNvSpPr/>
                <p:nvPr/>
              </p:nvSpPr>
              <p:spPr>
                <a:xfrm rot="3300000">
                  <a:off x="2017662" y="28161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  <p:cxnSp>
              <p:nvCxnSpPr>
                <p:cNvPr id="131" name="Straight Connector 130"/>
                <p:cNvCxnSpPr>
                  <a:stCxn id="133" idx="2"/>
                  <a:endCxn id="129" idx="0"/>
                </p:cNvCxnSpPr>
                <p:nvPr/>
              </p:nvCxnSpPr>
              <p:spPr>
                <a:xfrm>
                  <a:off x="1838147" y="2590800"/>
                  <a:ext cx="742354" cy="77294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34" idx="2"/>
                  <a:endCxn id="129" idx="0"/>
                </p:cNvCxnSpPr>
                <p:nvPr/>
              </p:nvCxnSpPr>
              <p:spPr>
                <a:xfrm flipH="1">
                  <a:off x="2580501" y="2579858"/>
                  <a:ext cx="644173" cy="78388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ounded Rectangle 132"/>
                <p:cNvSpPr/>
                <p:nvPr/>
              </p:nvSpPr>
              <p:spPr>
                <a:xfrm>
                  <a:off x="1511053" y="2144542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2880895" y="2133600"/>
                  <a:ext cx="68755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 rot="18300000" flipH="1">
                  <a:off x="2839394" y="281201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5410200" y="3412123"/>
                <a:ext cx="1248848" cy="663452"/>
                <a:chOff x="5410200" y="2988677"/>
                <a:chExt cx="1248848" cy="66345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8" name="Straight Connector 127"/>
                <p:cNvCxnSpPr>
                  <a:stCxn id="134" idx="3"/>
                  <a:endCxn id="127" idx="2"/>
                </p:cNvCxnSpPr>
                <p:nvPr/>
              </p:nvCxnSpPr>
              <p:spPr>
                <a:xfrm flipV="1">
                  <a:off x="5410200" y="3174443"/>
                  <a:ext cx="533400" cy="4776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5410200" y="3869961"/>
                <a:ext cx="2090970" cy="494507"/>
                <a:chOff x="5410200" y="2526644"/>
                <a:chExt cx="2090970" cy="494507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816925" y="2526644"/>
                  <a:ext cx="1684245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دانشجویی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6" name="Straight Connector 125"/>
                <p:cNvCxnSpPr>
                  <a:stCxn id="134" idx="3"/>
                  <a:endCxn id="123" idx="2"/>
                </p:cNvCxnSpPr>
                <p:nvPr/>
              </p:nvCxnSpPr>
              <p:spPr>
                <a:xfrm>
                  <a:off x="5410200" y="2732258"/>
                  <a:ext cx="406725" cy="4164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5410200" y="4075575"/>
                <a:ext cx="1914902" cy="733131"/>
                <a:chOff x="5410200" y="2275058"/>
                <a:chExt cx="1914902" cy="733131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5816925" y="2636658"/>
                  <a:ext cx="1508177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ورود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34" idx="3"/>
                  <a:endCxn id="115" idx="2"/>
                </p:cNvCxnSpPr>
                <p:nvPr/>
              </p:nvCxnSpPr>
              <p:spPr>
                <a:xfrm>
                  <a:off x="5410200" y="2275058"/>
                  <a:ext cx="406725" cy="54736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2103952" y="3395246"/>
                <a:ext cx="1248848" cy="691271"/>
                <a:chOff x="5410200" y="2988677"/>
                <a:chExt cx="1248848" cy="69127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4" name="Straight Connector 113"/>
                <p:cNvCxnSpPr>
                  <a:stCxn id="133" idx="1"/>
                  <a:endCxn id="111" idx="2"/>
                </p:cNvCxnSpPr>
                <p:nvPr/>
              </p:nvCxnSpPr>
              <p:spPr>
                <a:xfrm flipV="1">
                  <a:off x="5410200" y="3174443"/>
                  <a:ext cx="533400" cy="50550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 flipH="1">
                <a:off x="1425691" y="3875451"/>
                <a:ext cx="1927109" cy="494507"/>
                <a:chOff x="5400848" y="2526663"/>
                <a:chExt cx="1927109" cy="49450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794330" y="2526663"/>
                  <a:ext cx="1533627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کارگزینی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33" idx="1"/>
                  <a:endCxn id="105" idx="2"/>
                </p:cNvCxnSpPr>
                <p:nvPr/>
              </p:nvCxnSpPr>
              <p:spPr>
                <a:xfrm>
                  <a:off x="5400848" y="2737729"/>
                  <a:ext cx="393482" cy="361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 flipH="1">
                <a:off x="1823470" y="4086517"/>
                <a:ext cx="1529330" cy="881579"/>
                <a:chOff x="5410200" y="2280529"/>
                <a:chExt cx="1529330" cy="881579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5676901" y="2618150"/>
                  <a:ext cx="1262629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استخدام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33" idx="1"/>
                  <a:endCxn id="103" idx="2"/>
                </p:cNvCxnSpPr>
                <p:nvPr/>
              </p:nvCxnSpPr>
              <p:spPr>
                <a:xfrm>
                  <a:off x="5410200" y="2280529"/>
                  <a:ext cx="26670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6" name="Oval 135"/>
            <p:cNvSpPr/>
            <p:nvPr/>
          </p:nvSpPr>
          <p:spPr>
            <a:xfrm flipH="1">
              <a:off x="3478864" y="4962469"/>
              <a:ext cx="139793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2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سقف ساعات کاری</a:t>
              </a:r>
              <a:endParaRPr lang="en-US" sz="12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37" name="Straight Connector 136"/>
            <p:cNvCxnSpPr>
              <a:stCxn id="129" idx="1"/>
              <a:endCxn id="136" idx="1"/>
            </p:cNvCxnSpPr>
            <p:nvPr/>
          </p:nvCxnSpPr>
          <p:spPr>
            <a:xfrm flipH="1">
              <a:off x="4672077" y="4958471"/>
              <a:ext cx="392214" cy="584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927929" y="6483927"/>
            <a:ext cx="3841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367174" y="6487390"/>
            <a:ext cx="4400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009806" y="1295400"/>
                          <a:ext cx="1367458" cy="2110272"/>
                          <a:chOff x="2090447" y="3320687"/>
                          <a:chExt cx="1367458" cy="2110272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grpSp>
                        <p:nvGrpSpPr>
                          <p:cNvPr id="131" name="Group 130"/>
                          <p:cNvGrpSpPr/>
                          <p:nvPr/>
                        </p:nvGrpSpPr>
                        <p:grpSpPr>
                          <a:xfrm>
                            <a:off x="2090447" y="3766945"/>
                            <a:ext cx="1040364" cy="1664014"/>
                            <a:chOff x="2090447" y="3766945"/>
                            <a:chExt cx="1040364" cy="1664014"/>
                          </a:xfrm>
                        </p:grpSpPr>
                        <p:cxnSp>
                          <p:nvCxnSpPr>
                            <p:cNvPr id="132" name="Straight Connector 131"/>
                            <p:cNvCxnSpPr>
                              <a:stCxn id="130" idx="0"/>
                              <a:endCxn id="115" idx="4"/>
                            </p:cNvCxnSpPr>
                            <p:nvPr/>
                          </p:nvCxnSpPr>
                          <p:spPr>
                            <a:xfrm>
                              <a:off x="3130811" y="3766945"/>
                              <a:ext cx="0" cy="649029"/>
                            </a:xfrm>
                            <a:prstGeom prst="line">
                              <a:avLst/>
                            </a:prstGeom>
                            <a:ln w="28575" cmpd="sng"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3" name="Arc 132"/>
                            <p:cNvSpPr/>
                            <p:nvPr/>
                          </p:nvSpPr>
                          <p:spPr>
                            <a:xfrm rot="19680000">
                              <a:off x="2090447" y="5244534"/>
                              <a:ext cx="239678" cy="186425"/>
                            </a:xfrm>
                            <a:prstGeom prst="arc">
                              <a:avLst>
                                <a:gd name="adj1" fmla="val 16200000"/>
                                <a:gd name="adj2" fmla="val 5561501"/>
                              </a:avLst>
                            </a:prstGeom>
                            <a:ln w="2857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cs typeface="B Nazanin" pitchFamily="2" charset="-78"/>
                              </a:endParaRPr>
                            </a:p>
                          </p:txBody>
                        </p:sp>
                      </p:grp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3489550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sp>
                <p:nvSpPr>
                  <p:cNvPr id="103" name="Arc 102"/>
                  <p:cNvSpPr/>
                  <p:nvPr/>
                </p:nvSpPr>
                <p:spPr>
                  <a:xfrm rot="19680000" flipH="1" flipV="1">
                    <a:off x="3378430" y="32999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352770" y="1295400"/>
                        <a:ext cx="1183868" cy="2110307"/>
                        <a:chOff x="2433411" y="3320687"/>
                        <a:chExt cx="1183868" cy="211030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433411" y="3766945"/>
                          <a:ext cx="699221" cy="1664049"/>
                          <a:chOff x="2433411" y="3766945"/>
                          <a:chExt cx="699221" cy="166404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8900000">
                            <a:off x="2433411" y="5244569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sp>
                <p:nvSpPr>
                  <p:cNvPr id="159" name="Arc 158"/>
                  <p:cNvSpPr/>
                  <p:nvPr/>
                </p:nvSpPr>
                <p:spPr>
                  <a:xfrm rot="18900000" flipH="1" flipV="1">
                    <a:off x="2933792" y="3318901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78" grpId="0" animBg="1"/>
      <p:bldP spid="179" grpId="0" animBg="1"/>
      <p:bldP spid="182" grpId="0"/>
      <p:bldP spid="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دارد.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نرمال 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روش ترکیبی 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6200" y="3873494"/>
            <a:ext cx="6577115" cy="2929466"/>
            <a:chOff x="4951069" y="4566440"/>
            <a:chExt cx="3814571" cy="1414858"/>
          </a:xfrm>
        </p:grpSpPr>
        <p:grpSp>
          <p:nvGrpSpPr>
            <p:cNvPr id="189" name="Group 188"/>
            <p:cNvGrpSpPr/>
            <p:nvPr/>
          </p:nvGrpSpPr>
          <p:grpSpPr>
            <a:xfrm>
              <a:off x="4951069" y="4566440"/>
              <a:ext cx="3814571" cy="1414858"/>
              <a:chOff x="286564" y="3940387"/>
              <a:chExt cx="3814571" cy="104372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286564" y="3940387"/>
                <a:ext cx="3814571" cy="1043729"/>
                <a:chOff x="52281" y="3422753"/>
                <a:chExt cx="3814571" cy="1043729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52281" y="3422753"/>
                  <a:ext cx="3814571" cy="104372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COUR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(COID,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SCR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GR)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OFFERING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COID,  PROFID,  GR#, CLASS)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 flipV="1">
                  <a:off x="614775" y="3556012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/>
              <p:nvPr/>
            </p:nvCxnSpPr>
            <p:spPr>
              <a:xfrm>
                <a:off x="1203173" y="4696738"/>
                <a:ext cx="1244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437205" y="5171710"/>
              <a:ext cx="6988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433971" y="5151274"/>
              <a:ext cx="26839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648200" y="3583402"/>
            <a:ext cx="3810000" cy="3161452"/>
            <a:chOff x="2503007" y="2209800"/>
            <a:chExt cx="4137986" cy="4038600"/>
          </a:xfrm>
        </p:grpSpPr>
        <p:sp>
          <p:nvSpPr>
            <p:cNvPr id="44" name="Rounded Rectangle 43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91559" y="4108704"/>
              <a:ext cx="1977080" cy="1682496"/>
              <a:chOff x="4091559" y="3897454"/>
              <a:chExt cx="1977080" cy="168249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091559" y="3897454"/>
                <a:ext cx="953198" cy="1682496"/>
                <a:chOff x="4091559" y="3897454"/>
                <a:chExt cx="953198" cy="1682496"/>
              </a:xfrm>
            </p:grpSpPr>
            <p:cxnSp>
              <p:nvCxnSpPr>
                <p:cNvPr id="73" name="Straight Connector 72"/>
                <p:cNvCxnSpPr>
                  <a:stCxn id="44" idx="0"/>
                  <a:endCxn id="74" idx="2"/>
                </p:cNvCxnSpPr>
                <p:nvPr/>
              </p:nvCxnSpPr>
              <p:spPr>
                <a:xfrm flipV="1">
                  <a:off x="4543767" y="4970350"/>
                  <a:ext cx="2439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lowchart: Decision 73"/>
                <p:cNvSpPr/>
                <p:nvPr/>
              </p:nvSpPr>
              <p:spPr>
                <a:xfrm>
                  <a:off x="4091559" y="4284550"/>
                  <a:ext cx="953198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ارایه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45" idx="2"/>
                  <a:endCxn id="74" idx="0"/>
                </p:cNvCxnSpPr>
                <p:nvPr/>
              </p:nvCxnSpPr>
              <p:spPr>
                <a:xfrm flipH="1">
                  <a:off x="4568158" y="3897454"/>
                  <a:ext cx="3842" cy="38709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5044757" y="3970048"/>
                <a:ext cx="1023882" cy="657402"/>
                <a:chOff x="6035357" y="5417848"/>
                <a:chExt cx="1023882" cy="65740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248400" y="5417848"/>
                  <a:ext cx="810839" cy="52055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گروه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74" idx="3"/>
                  <a:endCxn id="69" idx="3"/>
                </p:cNvCxnSpPr>
                <p:nvPr/>
              </p:nvCxnSpPr>
              <p:spPr>
                <a:xfrm flipV="1">
                  <a:off x="6035357" y="5862172"/>
                  <a:ext cx="331788" cy="2130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60" name="Flowchart: Decision 59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61" name="Straight Connector 60"/>
                  <p:cNvCxnSpPr>
                    <a:stCxn id="60" idx="1"/>
                    <a:endCxn id="58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59" idx="1"/>
                    <a:endCxn id="60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B Nazanin" pitchFamily="2" charset="-78"/>
                    </a:rPr>
                    <a:t>M</a:t>
                  </a:r>
                  <a:endParaRPr lang="en-US" sz="1100" dirty="0">
                    <a:cs typeface="B Nazanin" pitchFamily="2" charset="-78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cs typeface="B Nazanin" pitchFamily="2" charset="-78"/>
                    </a:rPr>
                    <a:t>N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4" name="Straight Connector 53"/>
                <p:cNvCxnSpPr>
                  <a:stCxn id="60" idx="0"/>
                  <a:endCxn id="53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Connector 47"/>
            <p:cNvCxnSpPr>
              <a:stCxn id="60" idx="2"/>
              <a:endCxn id="45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6296521" y="609691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B Nazanin" pitchFamily="2" charset="-78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77107" y="5041054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cs typeface="B Nazanin" pitchFamily="2" charset="-78"/>
              </a:rPr>
              <a:t>M</a:t>
            </a:r>
            <a:endParaRPr lang="en-US" sz="1100" dirty="0">
              <a:cs typeface="B Nazanin" pitchFamily="2" charset="-78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140407" y="4660785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62274" y="5084397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46057" y="5487577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300514" y="5906893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656624" y="5900058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84823" y="5909753"/>
            <a:ext cx="8179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692729" y="5953296"/>
            <a:ext cx="11284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242338" y="5641443"/>
            <a:ext cx="746570" cy="395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b="1" dirty="0" smtClean="0">
                <a:solidFill>
                  <a:sysClr val="windowText" lastClr="000000"/>
                </a:solidFill>
                <a:cs typeface="B Nazanin" pitchFamily="2" charset="-78"/>
              </a:rPr>
              <a:t>شماره کلاس</a:t>
            </a:r>
            <a:endParaRPr lang="en-US" sz="12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23" name="Straight Connector 122"/>
          <p:cNvCxnSpPr>
            <a:stCxn id="74" idx="3"/>
            <a:endCxn id="119" idx="2"/>
          </p:cNvCxnSpPr>
          <p:nvPr/>
        </p:nvCxnSpPr>
        <p:spPr>
          <a:xfrm>
            <a:off x="6988485" y="5641328"/>
            <a:ext cx="253853" cy="198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6" grpId="0"/>
      <p:bldP spid="77" grpId="0"/>
      <p:bldP spid="1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3" grpId="0" animBg="1"/>
      <p:bldP spid="144" grpId="0" animBg="1"/>
      <p:bldP spid="1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فرض می‏کنیم بین </a:t>
            </a:r>
            <a:r>
              <a:rPr lang="en-US" dirty="0" smtClean="0"/>
              <a:t>n</a:t>
            </a:r>
            <a:r>
              <a:rPr lang="fa-IR" dirty="0" smtClean="0"/>
              <a:t> نوع موجودیت، هر یک نمایش داده شده با </a:t>
            </a:r>
            <a:br>
              <a:rPr lang="fa-IR" dirty="0" smtClean="0"/>
            </a:br>
            <a:r>
              <a:rPr lang="fa-IR" dirty="0" smtClean="0"/>
              <a:t>یک نوع رکورد، ارتباط سلسله‏مراتبی وجود داشته باشد (بر اساس ساختار </a:t>
            </a:r>
            <a:br>
              <a:rPr lang="fa-IR" dirty="0" smtClean="0"/>
            </a:br>
            <a:r>
              <a:rPr lang="fa-IR" dirty="0" smtClean="0"/>
              <a:t>سلسله‏مراتبی </a:t>
            </a:r>
            <a:r>
              <a:rPr lang="en-US" dirty="0" smtClean="0"/>
              <a:t>HDS</a:t>
            </a:r>
            <a:r>
              <a:rPr lang="fa-IR" dirty="0" smtClean="0"/>
              <a:t>). مطلوب است طراحی این محیط در مدل رابطه‏ای.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0" y="1905001"/>
            <a:ext cx="8503937" cy="1830480"/>
            <a:chOff x="0" y="1905001"/>
            <a:chExt cx="8503937" cy="183048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905001"/>
              <a:ext cx="8458200" cy="1830480"/>
              <a:chOff x="4951069" y="4423539"/>
              <a:chExt cx="3814571" cy="88407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951069" y="4423539"/>
                <a:ext cx="3814571" cy="884075"/>
                <a:chOff x="52281" y="3317338"/>
                <a:chExt cx="3814571" cy="652175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2281" y="3317338"/>
                  <a:ext cx="3814571" cy="65217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DEPT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 ….,  DPHONE,  PRID)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….,  PRRANK,  MDEID,  SUB,  MEMDEID,  FROM,  CDEID,  INT)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INVITED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PRID,  YR,  TR)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20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457033" y="3339317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5527101" y="5014134"/>
                <a:ext cx="54788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527101" y="4989599"/>
                <a:ext cx="242215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3138714" y="2543628"/>
              <a:ext cx="7583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19787" y="2543628"/>
              <a:ext cx="9988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43440" y="2537879"/>
              <a:ext cx="5951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52714" y="2529114"/>
              <a:ext cx="62652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38226" y="3077028"/>
              <a:ext cx="55388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3082093" y="1933965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ماموریت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792357" y="1935218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عضویت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78349" y="1915824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موضوع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81800" y="1915824"/>
              <a:ext cx="66152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529286" y="1923020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زمینه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111949" y="1908506"/>
              <a:ext cx="3650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از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94564" y="2929446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3733800" y="2619828"/>
            <a:ext cx="1371600" cy="4572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79682" y="2543628"/>
            <a:ext cx="337347" cy="4608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36229" y="2619828"/>
            <a:ext cx="276331" cy="3991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7628" y="36576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E1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868" y="39624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E1ID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5868" y="48006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E2ID  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5868" y="6092372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EnID</a:t>
            </a:r>
            <a:r>
              <a:rPr lang="en-US" sz="1600" dirty="0" smtClean="0">
                <a:solidFill>
                  <a:schemeClr val="tx1"/>
                </a:solidFill>
              </a:rPr>
              <a:t>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3114" y="44958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E2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8845" y="57912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En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3" idx="0"/>
          </p:cNvCxnSpPr>
          <p:nvPr/>
        </p:nvCxnSpPr>
        <p:spPr>
          <a:xfrm flipV="1">
            <a:off x="1438988" y="5791200"/>
            <a:ext cx="0" cy="301172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0"/>
            <a:endCxn id="51" idx="2"/>
          </p:cNvCxnSpPr>
          <p:nvPr/>
        </p:nvCxnSpPr>
        <p:spPr>
          <a:xfrm flipV="1">
            <a:off x="1438988" y="4343400"/>
            <a:ext cx="0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2" idx="2"/>
          </p:cNvCxnSpPr>
          <p:nvPr/>
        </p:nvCxnSpPr>
        <p:spPr>
          <a:xfrm flipV="1">
            <a:off x="1438988" y="51816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433286" y="54864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959158" y="6092372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59158" y="4809671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953116" y="3976914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/>
      <p:bldP spid="51" grpId="0" animBg="1"/>
      <p:bldP spid="52" grpId="0" animBg="1"/>
      <p:bldP spid="53" grpId="0" animBg="1"/>
      <p:bldP spid="54" grpId="0"/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نرمال (با تعریفی که قبلاً دیدیم) ممکن است آنومالی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یک فقره اطلاع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62800" y="2500086"/>
            <a:ext cx="166698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تئوری وابستگی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b="1" dirty="0" smtClean="0"/>
              <a:t>            </a:t>
            </a:r>
            <a:r>
              <a:rPr lang="fa-IR" b="1" dirty="0" smtClean="0">
                <a:solidFill>
                  <a:srgbClr val="0919AF"/>
                </a:solidFill>
              </a:rPr>
              <a:t>وابستگی تابعی: </a:t>
            </a:r>
            <a:r>
              <a:rPr lang="fa-IR" dirty="0" smtClean="0"/>
              <a:t>صفت </a:t>
            </a:r>
            <a:r>
              <a:rPr lang="en-US" sz="1800" dirty="0" smtClean="0"/>
              <a:t>R.B</a:t>
            </a:r>
            <a:r>
              <a:rPr lang="fa-IR" dirty="0" smtClean="0"/>
              <a:t> با صفت </a:t>
            </a:r>
            <a:r>
              <a:rPr lang="en-US" sz="1800" dirty="0" smtClean="0"/>
              <a:t>R.A</a:t>
            </a:r>
            <a:r>
              <a:rPr lang="fa-IR" dirty="0" smtClean="0"/>
              <a:t> وابستگی تابعی دارد اگر و فقط اگر به ازای یک مقدار از </a:t>
            </a:r>
            <a:r>
              <a:rPr lang="en-US" sz="1800" dirty="0" smtClean="0"/>
              <a:t>A</a:t>
            </a:r>
            <a:r>
              <a:rPr lang="fa-IR" dirty="0" smtClean="0"/>
              <a:t> یک مقدار از </a:t>
            </a:r>
            <a:r>
              <a:rPr lang="en-US" sz="1800" dirty="0" smtClean="0"/>
              <a:t>B</a:t>
            </a:r>
            <a:r>
              <a:rPr lang="fa-IR" dirty="0" smtClean="0"/>
              <a:t> متناظر باشد. به عبارت دیگر اگر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 smtClean="0"/>
              <a:t>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دو تاپل از </a:t>
            </a:r>
            <a:r>
              <a:rPr lang="en-US" sz="1800" dirty="0" smtClean="0"/>
              <a:t>R</a:t>
            </a:r>
            <a:r>
              <a:rPr lang="fa-IR" dirty="0" smtClean="0"/>
              <a:t> باشند، در این صورت:</a:t>
            </a:r>
          </a:p>
          <a:p>
            <a:pPr marL="0" indent="0" algn="ctr">
              <a:buNone/>
            </a:pPr>
            <a:r>
              <a:rPr lang="en-US" sz="1800" dirty="0" smtClean="0"/>
              <a:t>IF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.A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   THEN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.B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.B</a:t>
            </a:r>
            <a:endParaRPr lang="fa-IR" sz="1800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آیا داریم: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     </a:t>
            </a:r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B</a:t>
            </a:r>
            <a:r>
              <a:rPr lang="fa-IR" dirty="0" smtClean="0">
                <a:sym typeface="Symbol"/>
              </a:rPr>
              <a:t>؟  بله</a:t>
            </a: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/>
              <a:t>A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A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865909" y="3516868"/>
            <a:ext cx="3602182" cy="2502932"/>
            <a:chOff x="685800" y="2819400"/>
            <a:chExt cx="3962400" cy="2502932"/>
          </a:xfrm>
        </p:grpSpPr>
        <p:sp>
          <p:nvSpPr>
            <p:cNvPr id="7" name="TextBox 6"/>
            <p:cNvSpPr txBox="1"/>
            <p:nvPr/>
          </p:nvSpPr>
          <p:spPr>
            <a:xfrm>
              <a:off x="700314" y="3276600"/>
              <a:ext cx="165942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  B,     C)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890130"/>
                </p:ext>
              </p:extLst>
            </p:nvPr>
          </p:nvGraphicFramePr>
          <p:xfrm>
            <a:off x="974310" y="3645932"/>
            <a:ext cx="1653673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57357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85800" y="2819400"/>
              <a:ext cx="73289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dirty="0" smtClean="0">
                  <a:sym typeface="Symbol"/>
                </a:rPr>
                <a:t>B</a:t>
              </a:r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3505200"/>
              <a:ext cx="862608" cy="11544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1</a:t>
              </a:r>
              <a:endParaRPr lang="en-US" dirty="0" smtClean="0">
                <a:sym typeface="Symbol"/>
              </a:endParaRPr>
            </a:p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a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baseline="-25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98" y="4115797"/>
              <a:ext cx="364202" cy="6848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baseline="-25000" dirty="0" smtClean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024086" y="4354286"/>
              <a:ext cx="286657" cy="127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24086" y="4539342"/>
              <a:ext cx="272143" cy="76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353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</p:spTree>
    <p:extLst>
      <p:ext uri="{BB962C8B-B14F-4D97-AF65-F5344CB8AC3E}">
        <p14:creationId xmlns:p14="http://schemas.microsoft.com/office/powerpoint/2010/main" val="14131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قاعده معنایی از محیط است: نوعی قاعده جامعیتی (که باید به نحوی به سیستم داده شود. خواهیم دید که در بحث طراحی، از طریق طراحی خوب به سیستم می‏دهیم).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در رابطه </a:t>
            </a:r>
            <a:r>
              <a:rPr lang="en-US" sz="1800" dirty="0" smtClean="0"/>
              <a:t>R(X, Y, Z)</a:t>
            </a:r>
            <a:r>
              <a:rPr lang="fa-IR" dirty="0" smtClean="0"/>
              <a:t>، یک اِظهار بنویسید که قاعده معنایی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(به طور مثال می‏توان از </a:t>
            </a:r>
            <a:r>
              <a:rPr lang="en-US" sz="1800" dirty="0" smtClean="0">
                <a:sym typeface="Symbol"/>
              </a:rPr>
              <a:t>EXISTS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 smtClean="0">
                <a:sym typeface="Symbol"/>
              </a:rPr>
              <a:t>CREATE ASSERTION  </a:t>
            </a:r>
            <a:r>
              <a:rPr lang="en-US" sz="1500" dirty="0" smtClean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 smtClean="0">
                <a:sym typeface="Symbol"/>
              </a:rPr>
              <a:t>       </a:t>
            </a:r>
            <a:r>
              <a:rPr lang="en-US" sz="1500" b="1" dirty="0" smtClean="0">
                <a:sym typeface="Symbol"/>
              </a:rPr>
              <a:t>CHECK</a:t>
            </a:r>
            <a:r>
              <a:rPr lang="en-US" sz="1500" dirty="0" smtClean="0">
                <a:sym typeface="Symbol"/>
              </a:rPr>
              <a:t> ( </a:t>
            </a:r>
            <a:r>
              <a:rPr lang="en-US" sz="1500" b="1" dirty="0" smtClean="0">
                <a:sym typeface="Symbol"/>
              </a:rPr>
              <a:t>NOT EXISTS </a:t>
            </a:r>
            <a:r>
              <a:rPr lang="en-US" sz="1500" dirty="0" smtClean="0">
                <a:sym typeface="Symbol"/>
              </a:rPr>
              <a:t>(</a:t>
            </a:r>
            <a:r>
              <a:rPr lang="en-US" sz="1500" b="1" dirty="0" smtClean="0">
                <a:sym typeface="Symbol"/>
              </a:rPr>
              <a:t>SELECT</a:t>
            </a:r>
            <a:r>
              <a:rPr lang="en-US" sz="1500" dirty="0" smtClean="0">
                <a:sym typeface="Symbol"/>
              </a:rPr>
              <a:t> X </a:t>
            </a:r>
            <a:r>
              <a:rPr lang="en-US" sz="1500" b="1" dirty="0" smtClean="0">
                <a:sym typeface="Symbol"/>
              </a:rPr>
              <a:t>FROM</a:t>
            </a:r>
            <a:r>
              <a:rPr lang="en-US" sz="1500" dirty="0" smtClean="0">
                <a:sym typeface="Symbol"/>
              </a:rPr>
              <a:t> R </a:t>
            </a:r>
            <a:r>
              <a:rPr lang="en-US" sz="1500" b="1" dirty="0" smtClean="0">
                <a:sym typeface="Symbol"/>
              </a:rPr>
              <a:t>GROUP BY </a:t>
            </a:r>
            <a:r>
              <a:rPr lang="en-US" sz="1500" dirty="0" smtClean="0">
                <a:sym typeface="Symbol"/>
              </a:rPr>
              <a:t>X </a:t>
            </a:r>
            <a:r>
              <a:rPr lang="en-US" sz="1500" b="1" dirty="0" smtClean="0">
                <a:sym typeface="Symbol"/>
              </a:rPr>
              <a:t>HAVING</a:t>
            </a:r>
            <a:r>
              <a:rPr lang="en-US" sz="1500" dirty="0" smtClean="0">
                <a:sym typeface="Symbol"/>
              </a:rPr>
              <a:t> </a:t>
            </a:r>
            <a:r>
              <a:rPr lang="en-US" sz="1500" b="1" dirty="0" smtClean="0">
                <a:sym typeface="Symbol"/>
              </a:rPr>
              <a:t>MAX</a:t>
            </a:r>
            <a:r>
              <a:rPr lang="en-US" sz="1500" dirty="0" smtClean="0">
                <a:sym typeface="Symbol"/>
              </a:rPr>
              <a:t>(Y)!=</a:t>
            </a:r>
            <a:r>
              <a:rPr lang="en-US" sz="1500" b="1" dirty="0" smtClean="0">
                <a:sym typeface="Symbol"/>
              </a:rPr>
              <a:t>MIN</a:t>
            </a:r>
            <a:r>
              <a:rPr lang="en-US" sz="1500" dirty="0" smtClean="0">
                <a:sym typeface="Symbol"/>
              </a:rPr>
              <a:t>(Y)))</a:t>
            </a:r>
            <a:endParaRPr lang="fa-IR" sz="1500" dirty="0" smtClean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 smtClean="0"/>
              <a:t>حساب رابطه‏ای:  </a:t>
            </a:r>
            <a:r>
              <a:rPr lang="en-US" sz="1500" b="1" dirty="0" smtClean="0"/>
              <a:t>CONSTRAINT</a:t>
            </a:r>
            <a:r>
              <a:rPr lang="en-US" sz="1500" dirty="0" smtClean="0"/>
              <a:t> </a:t>
            </a:r>
            <a:r>
              <a:rPr lang="en-US" sz="1500" dirty="0"/>
              <a:t>XTOYFD</a:t>
            </a:r>
            <a:r>
              <a:rPr lang="en-US" sz="1500" b="1" dirty="0"/>
              <a:t>  FORALL </a:t>
            </a:r>
            <a:r>
              <a:rPr lang="en-US" sz="1500" dirty="0" smtClean="0"/>
              <a:t>R1 </a:t>
            </a:r>
            <a:r>
              <a:rPr lang="en-US" sz="1500" b="1" dirty="0" smtClean="0"/>
              <a:t>(</a:t>
            </a:r>
            <a:r>
              <a:rPr lang="en-US" sz="1500" b="1" dirty="0"/>
              <a:t>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 smtClean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می‏تواند در یک رشته تحصیل 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a-IR" dirty="0"/>
              <a:t>سه قاعده اول کامل هستند، بدین معنا که با داشتن یک مجموعه از وابستگی‏های تابعی </a:t>
            </a:r>
            <a:r>
              <a:rPr lang="en-US" sz="1800" dirty="0"/>
              <a:t>F</a:t>
            </a:r>
            <a:r>
              <a:rPr lang="fa-IR" dirty="0"/>
              <a:t>، تمام وابستگی‏های تابعی منطقاً قابل استنتاج از </a:t>
            </a:r>
            <a:r>
              <a:rPr lang="en-US" sz="1800" dirty="0"/>
              <a:t>F</a:t>
            </a:r>
            <a:r>
              <a:rPr lang="fa-IR" dirty="0"/>
              <a:t>، با همین سه قاعده به دست می‏آیند و هیچ وابستگی تابعی دیگر (که از </a:t>
            </a:r>
            <a:r>
              <a:rPr lang="en-US" sz="1800" dirty="0"/>
              <a:t>F</a:t>
            </a:r>
            <a:r>
              <a:rPr lang="fa-IR" dirty="0"/>
              <a:t> قابل استنتاج </a:t>
            </a:r>
            <a:r>
              <a:rPr lang="fa-IR" dirty="0" smtClean="0"/>
              <a:t>نباشد</a:t>
            </a:r>
            <a:r>
              <a:rPr lang="fa-IR" dirty="0"/>
              <a:t>) نیز به دست نمی‏</a:t>
            </a:r>
            <a:r>
              <a:rPr lang="fa-IR" dirty="0" smtClean="0"/>
              <a:t>آید</a:t>
            </a:r>
            <a:r>
              <a:rPr lang="fa-IR" dirty="0"/>
              <a:t>.</a:t>
            </a:r>
          </a:p>
          <a:p>
            <a:pPr lvl="1"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/>
              <a:t>سه قاعده اول به آسانی قابل اثبات‏ هستند و قواعد دیگر از روی همانها اثبات می‏شوند.</a:t>
            </a:r>
            <a:endParaRPr lang="en-US" dirty="0"/>
          </a:p>
          <a:p>
            <a:pPr marL="457200" lvl="1" indent="0">
              <a:buNone/>
            </a:pPr>
            <a:endParaRPr lang="fa-IR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افزونه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اگر یک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کامل به صورت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داشته باشیم، آنگاه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از آن قابل استنتاج است.</a:t>
            </a:r>
          </a:p>
          <a:p>
            <a:pPr lvl="1"/>
            <a:r>
              <a:rPr lang="fa-IR" u="sng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اثبات:</a:t>
            </a:r>
            <a:r>
              <a:rPr lang="fa-I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استفاده از قاعده افزایش از </a:t>
            </a:r>
            <a:r>
              <a:rPr lang="en-US" sz="1800" dirty="0" smtClean="0">
                <a:sym typeface="Symbol"/>
              </a:rPr>
              <a:t>AY</a:t>
            </a:r>
            <a:r>
              <a:rPr lang="fa-IR" dirty="0" smtClean="0">
                <a:sym typeface="Symbol"/>
              </a:rPr>
              <a:t> نتیجه می‏گیریم </a:t>
            </a:r>
            <a:r>
              <a:rPr lang="en-US" sz="1800" dirty="0" smtClean="0">
                <a:sym typeface="Symbol"/>
              </a:rPr>
              <a:t>(A,B)(Y,B)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        با استفاده از قاعده تجزیه داریم: </a:t>
            </a:r>
            <a:r>
              <a:rPr lang="en-US" sz="1800" dirty="0" smtClean="0">
                <a:sym typeface="Symbol"/>
              </a:rPr>
              <a:t>(A,B)B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 یک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است و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            همان حکم است.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مجموعه کاهش‏ناپذیر چه کاربردی دارد؟</a:t>
            </a:r>
          </a:p>
          <a:p>
            <a:pPr marL="0" indent="0">
              <a:buNone/>
            </a:pPr>
            <a:endParaRPr lang="fa-IR" sz="1600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وابستگی تابعی با واسطه (</a:t>
            </a:r>
            <a:r>
              <a:rPr lang="en-US" sz="1800" b="1" dirty="0" smtClean="0">
                <a:solidFill>
                  <a:srgbClr val="0919AF"/>
                </a:solidFill>
                <a:sym typeface="Symbol"/>
              </a:rPr>
              <a:t>TFD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):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dirty="0" smtClean="0">
                <a:sym typeface="Symbol"/>
              </a:rPr>
              <a:t>، می‏گوییم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با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از طریق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دارد. 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برقرار باشد، آنگاه آن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بدیهی (نامهم)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8555" y="4898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ساده‏اند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تک‏مقداری باشد.</a:t>
            </a:r>
          </a:p>
          <a:p>
            <a:pPr lvl="1"/>
            <a:r>
              <a:rPr lang="fa-IR" dirty="0" smtClean="0"/>
              <a:t>این تعریف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42536" y="4953000"/>
            <a:ext cx="80266" cy="49530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91000" y="5257800"/>
            <a:ext cx="3363686" cy="1295400"/>
            <a:chOff x="4648200" y="5107116"/>
            <a:chExt cx="3363686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5107116"/>
              <a:ext cx="3352800" cy="1104900"/>
              <a:chOff x="304800" y="3614965"/>
              <a:chExt cx="3352800" cy="11049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17" idx="1"/>
                <a:endCxn id="8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37114" y="3614965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STJ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12" idx="1"/>
              </p:cNvCxnSpPr>
              <p:nvPr/>
            </p:nvCxnSpPr>
            <p:spPr>
              <a:xfrm>
                <a:off x="2438400" y="38054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434772" y="47198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1400" y="6021516"/>
              <a:ext cx="620486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urved Connector 25"/>
          <p:cNvCxnSpPr>
            <a:stCxn id="11" idx="3"/>
          </p:cNvCxnSpPr>
          <p:nvPr/>
        </p:nvCxnSpPr>
        <p:spPr>
          <a:xfrm flipV="1">
            <a:off x="6167332" y="5638800"/>
            <a:ext cx="755982" cy="453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6167332" y="5738585"/>
            <a:ext cx="755982" cy="43361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2" idx="2"/>
            <a:endCxn id="18" idx="0"/>
          </p:cNvCxnSpPr>
          <p:nvPr/>
        </p:nvCxnSpPr>
        <p:spPr>
          <a:xfrm rot="16200000" flipH="1">
            <a:off x="6972300" y="5900057"/>
            <a:ext cx="533400" cy="10886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94202" y="5541734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32302" y="5959927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133772" y="5729514"/>
            <a:ext cx="228600" cy="216807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8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45" grpId="0" animBg="1"/>
      <p:bldP spid="46" grpId="0" animBg="1"/>
      <p:bldP spid="4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" grpId="0" build="p"/>
      <p:bldP spid="56" grpId="0"/>
      <p:bldP spid="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می‏آید.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1">
                <a:blip r:embed="rId3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0919AF"/>
                    </a:solidFill>
                  </a:rPr>
                  <a:t>تجزیه بی‏حذف: </a:t>
                </a:r>
                <a:r>
                  <a:rPr lang="fa-IR" dirty="0" smtClean="0"/>
                  <a:t>شرطش این است که در صفات پیوند هیچمقدار (</a:t>
                </a:r>
                <a:r>
                  <a:rPr lang="en-US" sz="1800" dirty="0" smtClean="0"/>
                  <a:t>Null Value</a:t>
                </a:r>
                <a:r>
                  <a:rPr lang="fa-IR" dirty="0" smtClean="0"/>
                  <a:t>) نداشته باشیم.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47800" y="3987800"/>
            <a:ext cx="6172992" cy="1676400"/>
            <a:chOff x="1523207" y="1854200"/>
            <a:chExt cx="6172992" cy="1676400"/>
          </a:xfrm>
        </p:grpSpPr>
        <p:grpSp>
          <p:nvGrpSpPr>
            <p:cNvPr id="6" name="Group 5"/>
            <p:cNvGrpSpPr/>
            <p:nvPr/>
          </p:nvGrpSpPr>
          <p:grpSpPr>
            <a:xfrm>
              <a:off x="1523207" y="1854200"/>
              <a:ext cx="6172992" cy="1676400"/>
              <a:chOff x="1523207" y="1854200"/>
              <a:chExt cx="6172992" cy="16764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523207" y="1854200"/>
                <a:ext cx="6172992" cy="1676400"/>
                <a:chOff x="1485107" y="4648200"/>
                <a:chExt cx="6172992" cy="16764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514600" y="4648200"/>
                  <a:ext cx="4038600" cy="1600200"/>
                  <a:chOff x="609600" y="2209800"/>
                  <a:chExt cx="4038600" cy="1600200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09600" y="3124200"/>
                    <a:ext cx="4038600" cy="685800"/>
                    <a:chOff x="228600" y="4953000"/>
                    <a:chExt cx="4038600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228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Oval 29"/>
                  <p:cNvSpPr/>
                  <p:nvPr/>
                </p:nvSpPr>
                <p:spPr>
                  <a:xfrm>
                    <a:off x="3048000" y="2209800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نمره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2" name="Straight Connector 31"/>
                  <p:cNvCxnSpPr>
                    <a:stCxn id="35" idx="0"/>
                    <a:endCxn id="30" idx="3"/>
                  </p:cNvCxnSpPr>
                  <p:nvPr/>
                </p:nvCxnSpPr>
                <p:spPr>
                  <a:xfrm flipV="1">
                    <a:off x="2590800" y="2665085"/>
                    <a:ext cx="568792" cy="45911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85107" y="5601820"/>
                  <a:ext cx="1029493" cy="722780"/>
                  <a:chOff x="1485107" y="5601820"/>
                  <a:chExt cx="1029493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85107" y="5601820"/>
                    <a:ext cx="1029493" cy="357712"/>
                    <a:chOff x="-625524" y="2145521"/>
                    <a:chExt cx="1029493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6255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268953" y="2324377"/>
                      <a:ext cx="135016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Lossness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3"/>
                <a:stretch>
                  <a:fillRect l="-91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مستقل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  <a:p>
            <a:pPr marL="0" indent="0">
              <a:buNone/>
            </a:pPr>
            <a:endParaRPr lang="fa-IR" sz="800" dirty="0" smtClean="0"/>
          </a:p>
          <a:p>
            <a:pPr marL="0" indent="0">
              <a:buNone/>
            </a:pPr>
            <a:r>
              <a:rPr lang="fa-IR" dirty="0" smtClean="0"/>
              <a:t>         رابطه‏های زیر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8" y="3686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3108543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SCG(</a:t>
            </a:r>
            <a:r>
              <a:rPr lang="en-US" sz="1600" b="1" u="sng" dirty="0" smtClean="0"/>
              <a:t>SID,  COID</a:t>
            </a:r>
            <a:r>
              <a:rPr lang="en-US" sz="1600" b="1" dirty="0" smtClean="0"/>
              <a:t>, GR)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SCGJD	SJ (</a:t>
            </a:r>
            <a:r>
              <a:rPr lang="en-US" sz="1600" b="1" u="sng" dirty="0" smtClean="0"/>
              <a:t>STID</a:t>
            </a:r>
            <a:r>
              <a:rPr lang="en-US" sz="1600" b="1" dirty="0" smtClean="0"/>
              <a:t>,  STJ)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SD (</a:t>
            </a:r>
            <a:r>
              <a:rPr lang="en-US" sz="1600" b="1" u="sng" dirty="0" smtClean="0"/>
              <a:t>STJ</a:t>
            </a:r>
            <a:r>
              <a:rPr lang="en-US" sz="1600" b="1" dirty="0" smtClean="0"/>
              <a:t>,  STD)</a:t>
            </a:r>
            <a:endParaRPr lang="fa-IR" sz="1600" b="1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1066799" y="4800600"/>
            <a:ext cx="123372" cy="9906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8600" y="4273547"/>
            <a:ext cx="2789005" cy="2355853"/>
            <a:chOff x="4038600" y="4419600"/>
            <a:chExt cx="2789005" cy="2355853"/>
          </a:xfrm>
        </p:grpSpPr>
        <p:grpSp>
          <p:nvGrpSpPr>
            <p:cNvPr id="9" name="Group 8"/>
            <p:cNvGrpSpPr/>
            <p:nvPr/>
          </p:nvGrpSpPr>
          <p:grpSpPr>
            <a:xfrm>
              <a:off x="4734942" y="4419600"/>
              <a:ext cx="2070720" cy="984253"/>
              <a:chOff x="5941166" y="5302151"/>
              <a:chExt cx="2070720" cy="9842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34942" y="5025344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7" idx="3"/>
              <a:endCxn id="18" idx="1"/>
            </p:cNvCxnSpPr>
            <p:nvPr/>
          </p:nvCxnSpPr>
          <p:spPr>
            <a:xfrm>
              <a:off x="5418308" y="4610100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6" idx="1"/>
            </p:cNvCxnSpPr>
            <p:nvPr/>
          </p:nvCxnSpPr>
          <p:spPr>
            <a:xfrm flipV="1">
              <a:off x="5421086" y="5213353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91000" y="4445907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982935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50013" y="5638800"/>
              <a:ext cx="2177592" cy="1136653"/>
              <a:chOff x="5823408" y="5149751"/>
              <a:chExt cx="2177592" cy="113665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941166" y="5302151"/>
                <a:ext cx="2059834" cy="609600"/>
                <a:chOff x="1597766" y="3810000"/>
                <a:chExt cx="2059834" cy="6096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7114" y="4038600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823408" y="5149751"/>
                <a:ext cx="923472" cy="1136653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67771" y="6262009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COID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23" idx="1"/>
            </p:cNvCxnSpPr>
            <p:nvPr/>
          </p:nvCxnSpPr>
          <p:spPr>
            <a:xfrm>
              <a:off x="5573485" y="6207127"/>
              <a:ext cx="633634" cy="31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8600" y="594360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SCG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76800" y="65383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C.K.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ایجاب می‏کند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63150" y="4282966"/>
            <a:ext cx="51888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 و وابستگی چندمقداری (</a:t>
            </a:r>
            <a:r>
              <a:rPr lang="en-US" sz="1800" dirty="0" smtClean="0"/>
              <a:t>MVD</a:t>
            </a:r>
            <a:r>
              <a:rPr lang="fa-IR" dirty="0" smtClean="0"/>
              <a:t>) </a:t>
            </a:r>
            <a:r>
              <a:rPr lang="fa-IR" u="sng" dirty="0" smtClean="0"/>
              <a:t>مهم</a:t>
            </a:r>
            <a:r>
              <a:rPr lang="fa-IR" dirty="0" smtClean="0"/>
              <a:t> در آن وجود نداشته باشد.</a:t>
            </a:r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وابستگی چندمقداری (</a:t>
            </a:r>
            <a:r>
              <a:rPr lang="en-US" sz="1800" b="1" dirty="0" smtClean="0">
                <a:solidFill>
                  <a:srgbClr val="C00000"/>
                </a:solidFill>
              </a:rPr>
              <a:t>MVD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(رابطه با سه صفت یا سه مجموعه صفت)، صفت </a:t>
            </a:r>
            <a:r>
              <a:rPr lang="en-US" sz="1800" dirty="0" smtClean="0"/>
              <a:t>B</a:t>
            </a:r>
            <a:r>
              <a:rPr lang="fa-IR" dirty="0" smtClean="0"/>
              <a:t> با صفت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دارد (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/>
              <a:t>) اگر و فقط اگر  به ازای یک مقدار </a:t>
            </a:r>
            <a:r>
              <a:rPr lang="en-US" sz="1800" dirty="0" smtClean="0"/>
              <a:t>A</a:t>
            </a:r>
            <a:r>
              <a:rPr lang="fa-IR" dirty="0" smtClean="0"/>
              <a:t>، مجموعه‏ای از مقادیر </a:t>
            </a:r>
            <a:r>
              <a:rPr lang="en-US" sz="1800" dirty="0" smtClean="0"/>
              <a:t>B</a:t>
            </a:r>
            <a:r>
              <a:rPr lang="fa-IR" dirty="0" smtClean="0"/>
              <a:t> متناظر باشد.</a:t>
            </a:r>
          </a:p>
          <a:p>
            <a:pPr marL="0" indent="0">
              <a:buNone/>
            </a:pPr>
            <a:r>
              <a:rPr lang="fa-IR" dirty="0" smtClean="0"/>
              <a:t>[یعنی </a:t>
            </a:r>
            <a:r>
              <a:rPr lang="fa-IR" dirty="0"/>
              <a:t>به ازای هر جفت مشخص از (</a:t>
            </a:r>
            <a:r>
              <a:rPr lang="en-US" sz="1800" dirty="0"/>
              <a:t>A,C</a:t>
            </a:r>
            <a:r>
              <a:rPr lang="fa-IR" dirty="0" smtClean="0"/>
              <a:t>)، مجموعه مقادیر </a:t>
            </a:r>
            <a:r>
              <a:rPr lang="en-US" sz="1800" dirty="0" smtClean="0"/>
              <a:t>B</a:t>
            </a:r>
            <a:r>
              <a:rPr lang="fa-IR" dirty="0" smtClean="0"/>
              <a:t> فقط با تغییرات </a:t>
            </a:r>
            <a:r>
              <a:rPr lang="en-US" sz="1800" dirty="0" smtClean="0"/>
              <a:t>A</a:t>
            </a:r>
            <a:r>
              <a:rPr lang="fa-IR" dirty="0" smtClean="0"/>
              <a:t> تغییر کند.]</a:t>
            </a:r>
          </a:p>
          <a:p>
            <a:endParaRPr lang="fa-IR" dirty="0" smtClean="0"/>
          </a:p>
          <a:p>
            <a:endParaRPr lang="fa-IR" dirty="0" smtClean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2492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424347" y="4267200"/>
            <a:ext cx="3281307" cy="2312142"/>
            <a:chOff x="424347" y="4495800"/>
            <a:chExt cx="3281307" cy="2312142"/>
          </a:xfrm>
        </p:grpSpPr>
        <p:grpSp>
          <p:nvGrpSpPr>
            <p:cNvPr id="6" name="Group 5"/>
            <p:cNvGrpSpPr/>
            <p:nvPr/>
          </p:nvGrpSpPr>
          <p:grpSpPr>
            <a:xfrm>
              <a:off x="424347" y="4495800"/>
              <a:ext cx="1334040" cy="2312142"/>
              <a:chOff x="1359321" y="4538246"/>
              <a:chExt cx="1334040" cy="231214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81783" y="4538246"/>
                <a:ext cx="1311578" cy="2210895"/>
                <a:chOff x="636705" y="3242846"/>
                <a:chExt cx="1311578" cy="22108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636705" y="3242846"/>
                  <a:ext cx="131157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R (A,  B,  C)</a:t>
                  </a:r>
                  <a:endParaRPr lang="fa-IR" sz="1600" b="1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359321" y="4788285"/>
                <a:ext cx="1326004" cy="206210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b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     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</a:t>
                </a:r>
                <a:r>
                  <a:rPr lang="en-US" sz="1600" dirty="0"/>
                  <a:t>b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</a:t>
                </a:r>
                <a:r>
                  <a:rPr lang="en-US" sz="1600" dirty="0" smtClean="0"/>
                  <a:t>c</a:t>
                </a:r>
                <a:r>
                  <a:rPr lang="en-US" sz="1600" baseline="-25000" dirty="0"/>
                  <a:t>2</a:t>
                </a:r>
              </a:p>
              <a:p>
                <a:r>
                  <a:rPr lang="en-US" sz="1600" dirty="0"/>
                  <a:t>        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b</a:t>
                </a:r>
                <a:r>
                  <a:rPr lang="en-US" sz="1600" baseline="-25000" dirty="0"/>
                  <a:t>1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i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065324" y="4880524"/>
              <a:ext cx="367962" cy="1872248"/>
              <a:chOff x="1065324" y="4880524"/>
              <a:chExt cx="367962" cy="1872248"/>
            </a:xfrm>
          </p:grpSpPr>
          <p:sp>
            <p:nvSpPr>
              <p:cNvPr id="15" name="Right Brace 14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0800000">
                <a:off x="1065325" y="5585052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0800000">
                <a:off x="1065324" y="629252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8" name="Right Brace 17"/>
              <p:cNvSpPr/>
              <p:nvPr/>
            </p:nvSpPr>
            <p:spPr>
              <a:xfrm>
                <a:off x="1337467" y="6296157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9" name="Right Brace 18"/>
              <p:cNvSpPr/>
              <p:nvPr/>
            </p:nvSpPr>
            <p:spPr>
              <a:xfrm>
                <a:off x="1333837" y="5584467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20" name="Right Brace 19"/>
              <p:cNvSpPr/>
              <p:nvPr/>
            </p:nvSpPr>
            <p:spPr>
              <a:xfrm>
                <a:off x="1324428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42" name="Right Arrow 41"/>
            <p:cNvSpPr/>
            <p:nvPr/>
          </p:nvSpPr>
          <p:spPr>
            <a:xfrm>
              <a:off x="2209801" y="5301519"/>
              <a:ext cx="228600" cy="56706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7000" y="54003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2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4043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قاعده معنایی نباشد، این مجموعه‏ها شکل نمی‏گیرد.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782" y="4267200"/>
            <a:ext cx="2630848" cy="2210895"/>
            <a:chOff x="157415" y="4096438"/>
            <a:chExt cx="2630848" cy="2210895"/>
          </a:xfrm>
        </p:grpSpPr>
        <p:grpSp>
          <p:nvGrpSpPr>
            <p:cNvPr id="4" name="Group 3"/>
            <p:cNvGrpSpPr/>
            <p:nvPr/>
          </p:nvGrpSpPr>
          <p:grpSpPr>
            <a:xfrm>
              <a:off x="157415" y="4096438"/>
              <a:ext cx="2630848" cy="2210895"/>
              <a:chOff x="777198" y="4538246"/>
              <a:chExt cx="2630848" cy="221089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77198" y="4538246"/>
                <a:ext cx="2630848" cy="2210895"/>
                <a:chOff x="32120" y="3242846"/>
                <a:chExt cx="2630848" cy="221089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2120" y="3242846"/>
                  <a:ext cx="263084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NNPSR ( PR#, ST#,  RE# )</a:t>
                  </a:r>
                  <a:endParaRPr lang="fa-IR" sz="1600" b="1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1877437" cy="17338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</a:t>
                </a:r>
                <a:r>
                  <a:rPr lang="en-US" sz="1600" dirty="0"/>
                  <a:t>         777    </a:t>
                </a:r>
                <a:r>
                  <a:rPr lang="en-US" sz="1600" dirty="0" smtClean="0"/>
                  <a:t>  R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PR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888      R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</a:t>
                </a:r>
                <a:r>
                  <a:rPr lang="en-US" sz="1600" dirty="0"/>
                  <a:t>         </a:t>
                </a:r>
                <a:r>
                  <a:rPr lang="en-US" sz="1600" dirty="0" smtClean="0"/>
                  <a:t>444</a:t>
                </a:r>
              </a:p>
              <a:p>
                <a:endParaRPr lang="en-US" sz="1600" baseline="-25000" dirty="0"/>
              </a:p>
              <a:p>
                <a:r>
                  <a:rPr lang="en-US" sz="1600" dirty="0" smtClean="0"/>
                  <a:t>       PR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777      R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   666</a:t>
                </a:r>
                <a:endParaRPr lang="en-US" sz="1600" baseline="-25000" dirty="0"/>
              </a:p>
              <a:p>
                <a:r>
                  <a:rPr lang="en-US" sz="1600" dirty="0" smtClean="0"/>
                  <a:t>        …     …       ... 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38514" y="4424202"/>
              <a:ext cx="976086" cy="1337970"/>
              <a:chOff x="1065324" y="4880524"/>
              <a:chExt cx="976086" cy="1337970"/>
            </a:xfrm>
          </p:grpSpPr>
          <p:sp>
            <p:nvSpPr>
              <p:cNvPr id="12" name="Right Brace 11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>
              <a:xfrm rot="10800000">
                <a:off x="1677570" y="5749861"/>
                <a:ext cx="95328" cy="226104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 rot="10800000">
                <a:off x="1065324" y="5761879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5" name="Right Brace 14"/>
              <p:cNvSpPr/>
              <p:nvPr/>
            </p:nvSpPr>
            <p:spPr>
              <a:xfrm>
                <a:off x="1488391" y="575099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1949713" y="5749277"/>
                <a:ext cx="91697" cy="226688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1488883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18" name="Right Brace 17"/>
            <p:cNvSpPr/>
            <p:nvPr/>
          </p:nvSpPr>
          <p:spPr>
            <a:xfrm rot="10800000">
              <a:off x="2128098" y="4452171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2449567" y="4441288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غیرنرمال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درس </a:t>
            </a:r>
            <a:r>
              <a:rPr lang="en-US" sz="1800" dirty="0" smtClean="0"/>
              <a:t>C</a:t>
            </a:r>
            <a:r>
              <a:rPr lang="fa-IR" dirty="0" smtClean="0"/>
              <a:t> توسط استاد </a:t>
            </a:r>
            <a:r>
              <a:rPr lang="en-US" sz="1800" dirty="0" smtClean="0"/>
              <a:t>T</a:t>
            </a:r>
            <a:r>
              <a:rPr lang="fa-IR" dirty="0" smtClean="0"/>
              <a:t> از روی کتاب </a:t>
            </a:r>
            <a:r>
              <a:rPr lang="en-US" sz="1800" dirty="0" smtClean="0"/>
              <a:t>B</a:t>
            </a:r>
            <a:r>
              <a:rPr lang="fa-IR" dirty="0" smtClean="0"/>
              <a:t> ارائه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پدیده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بیان فرمال صفت چندمقداری است.</a:t>
            </a:r>
          </a:p>
          <a:p>
            <a:pPr marL="0" indent="0">
              <a:buNone/>
            </a:pPr>
            <a:endParaRPr lang="fa-IR" sz="1200" dirty="0"/>
          </a:p>
          <a:p>
            <a:pPr marL="0" indent="0">
              <a:buNone/>
            </a:pPr>
            <a:r>
              <a:rPr lang="fa-IR" dirty="0" smtClean="0"/>
              <a:t>         فرم نرمال شده این مثال، افزونگی زیادی دارد.</a:t>
            </a:r>
          </a:p>
          <a:p>
            <a:endParaRPr lang="fa-IR" sz="1600" dirty="0"/>
          </a:p>
          <a:p>
            <a:pPr lvl="1"/>
            <a:r>
              <a:rPr lang="fa-IR" dirty="0" smtClean="0"/>
              <a:t>رابطه تمام‏کلید است؛ یعنی هیچ یک به تنهایی و </a:t>
            </a:r>
            <a:br>
              <a:rPr lang="fa-IR" dirty="0" smtClean="0"/>
            </a:br>
            <a:r>
              <a:rPr lang="fa-IR" dirty="0" smtClean="0"/>
              <a:t>هیچ ترکیب دوتایی آن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/>
            <a:r>
              <a:rPr lang="fa-IR" dirty="0" smtClean="0"/>
              <a:t>رابطه تمام‏کلید حداقل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زیرا یک دترمینان دارد که آن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37790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86591" y="1371600"/>
            <a:ext cx="2514600" cy="2370721"/>
            <a:chOff x="86591" y="1371600"/>
            <a:chExt cx="2514600" cy="2370721"/>
          </a:xfrm>
        </p:grpSpPr>
        <p:grpSp>
          <p:nvGrpSpPr>
            <p:cNvPr id="5" name="Group 4"/>
            <p:cNvGrpSpPr/>
            <p:nvPr/>
          </p:nvGrpSpPr>
          <p:grpSpPr>
            <a:xfrm>
              <a:off x="86591" y="1371600"/>
              <a:ext cx="2514600" cy="2370721"/>
              <a:chOff x="204945" y="3791638"/>
              <a:chExt cx="2514600" cy="23707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4945" y="3791638"/>
                <a:ext cx="2514600" cy="2370721"/>
                <a:chOff x="824728" y="4233446"/>
                <a:chExt cx="2514600" cy="237072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24728" y="4233446"/>
                  <a:ext cx="2514600" cy="2035534"/>
                  <a:chOff x="79650" y="2938046"/>
                  <a:chExt cx="2514600" cy="2035534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9650" y="2938046"/>
                    <a:ext cx="2514600" cy="623248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fa-IR" sz="1600" dirty="0">
                        <a:solidFill>
                          <a:srgbClr val="0919AF"/>
                        </a:solidFill>
                        <a:cs typeface="B Nazanin" pitchFamily="2" charset="-78"/>
                      </a:rPr>
                      <a:t>رابطه غیرنرمال با صفت </a:t>
                    </a:r>
                    <a:r>
                      <a:rPr lang="fa-IR" sz="1600" dirty="0" smtClean="0">
                        <a:solidFill>
                          <a:srgbClr val="0919AF"/>
                        </a:solidFill>
                        <a:cs typeface="B Nazanin" pitchFamily="2" charset="-78"/>
                      </a:rPr>
                      <a:t>چندمقداری</a:t>
                    </a:r>
                    <a:endParaRPr lang="en-US" sz="1600" b="1" dirty="0" smtClean="0"/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600" b="1" dirty="0" smtClean="0"/>
                      <a:t>NNCTX ( </a:t>
                    </a:r>
                    <a:r>
                      <a:rPr lang="en-US" sz="1600" b="1" u="sng" dirty="0" smtClean="0"/>
                      <a:t>C#</a:t>
                    </a:r>
                    <a:r>
                      <a:rPr lang="en-US" sz="1600" b="1" dirty="0" smtClean="0"/>
                      <a:t>,  T#,  B# )</a:t>
                    </a:r>
                    <a:endParaRPr lang="fa-IR" sz="1600" b="1" dirty="0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003825" y="3548742"/>
                    <a:ext cx="9393" cy="1424838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359321" y="4788285"/>
                  <a:ext cx="1627369" cy="181588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600" dirty="0" smtClean="0"/>
                    <a:t> 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1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c</a:t>
                  </a:r>
                  <a:r>
                    <a:rPr lang="en-US" sz="1600" baseline="-25000" dirty="0" smtClean="0"/>
                    <a:t>1    </a:t>
                  </a:r>
                  <a:r>
                    <a:rPr lang="en-US" sz="1600" dirty="0" smtClean="0"/>
                    <a:t>  t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2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3</a:t>
                  </a:r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        t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3</a:t>
                  </a:r>
                  <a:endParaRPr lang="en-US" sz="1600" baseline="-25000" dirty="0"/>
                </a:p>
                <a:p>
                  <a:r>
                    <a:rPr lang="en-US" sz="1600" dirty="0"/>
                    <a:t>        </a:t>
                  </a:r>
                  <a:r>
                    <a:rPr lang="en-US" sz="1600" dirty="0" smtClean="0"/>
                    <a:t>c</a:t>
                  </a:r>
                  <a:r>
                    <a:rPr lang="en-US" sz="1600" baseline="-25000" dirty="0" smtClean="0"/>
                    <a:t>2           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5</a:t>
                  </a:r>
                </a:p>
                <a:p>
                  <a:r>
                    <a:rPr lang="en-US" sz="1600" baseline="-25000" dirty="0"/>
                    <a:t> </a:t>
                  </a:r>
                  <a:r>
                    <a:rPr lang="en-US" sz="1600" baseline="-25000" dirty="0" smtClean="0"/>
                    <a:t>              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2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7</a:t>
                  </a:r>
                </a:p>
                <a:p>
                  <a:r>
                    <a:rPr lang="en-US" sz="1600" dirty="0" smtClean="0"/>
                    <a:t>        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524492" y="4424202"/>
                <a:ext cx="323173" cy="666505"/>
                <a:chOff x="1051302" y="4880524"/>
                <a:chExt cx="323173" cy="666505"/>
              </a:xfrm>
            </p:grpSpPr>
            <p:sp>
              <p:nvSpPr>
                <p:cNvPr id="10" name="Right Brace 9"/>
                <p:cNvSpPr/>
                <p:nvPr/>
              </p:nvSpPr>
              <p:spPr>
                <a:xfrm rot="10800000">
                  <a:off x="1051302" y="4880524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>
                  <a:off x="1279148" y="4883096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</p:grpSp>
          <p:sp>
            <p:nvSpPr>
              <p:cNvPr id="8" name="Right Brace 7"/>
              <p:cNvSpPr/>
              <p:nvPr/>
            </p:nvSpPr>
            <p:spPr>
              <a:xfrm rot="10800000">
                <a:off x="1915622" y="442314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ight Brace 8"/>
              <p:cNvSpPr/>
              <p:nvPr/>
            </p:nvSpPr>
            <p:spPr>
              <a:xfrm>
                <a:off x="2185136" y="441638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23" name="Right Brace 22"/>
            <p:cNvSpPr/>
            <p:nvPr/>
          </p:nvSpPr>
          <p:spPr>
            <a:xfrm rot="10800000">
              <a:off x="1818512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2083300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 rot="10800000">
              <a:off x="1397618" y="2757054"/>
              <a:ext cx="103846" cy="66756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645227" y="2760686"/>
              <a:ext cx="95819" cy="663934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0242" y="3622964"/>
            <a:ext cx="2001958" cy="3297027"/>
            <a:chOff x="1077573" y="4538246"/>
            <a:chExt cx="2001958" cy="3297027"/>
          </a:xfrm>
        </p:grpSpPr>
        <p:grpSp>
          <p:nvGrpSpPr>
            <p:cNvPr id="39" name="Group 38"/>
            <p:cNvGrpSpPr/>
            <p:nvPr/>
          </p:nvGrpSpPr>
          <p:grpSpPr>
            <a:xfrm>
              <a:off x="1077573" y="4538246"/>
              <a:ext cx="2001958" cy="3183081"/>
              <a:chOff x="332495" y="3242846"/>
              <a:chExt cx="2001958" cy="318308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32495" y="3242846"/>
                <a:ext cx="2001958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CTX ( </a:t>
                </a:r>
                <a:r>
                  <a:rPr lang="en-US" sz="1600" b="1" u="sng" dirty="0" smtClean="0"/>
                  <a:t>C#,  T#,  B#</a:t>
                </a:r>
                <a:r>
                  <a:rPr lang="en-US" sz="1600" b="1" dirty="0" smtClean="0"/>
                  <a:t> )</a:t>
                </a:r>
                <a:endParaRPr lang="fa-IR" sz="1600" b="1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000953" y="3548742"/>
                <a:ext cx="2872" cy="287718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359321" y="4788285"/>
              <a:ext cx="1566454" cy="30469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    </a:t>
              </a:r>
              <a:r>
                <a:rPr lang="en-US" sz="1600" dirty="0" smtClean="0"/>
                <a:t>  t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1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    </a:t>
              </a:r>
              <a:r>
                <a:rPr lang="en-US" sz="1600" dirty="0"/>
                <a:t>  t</a:t>
              </a:r>
              <a:r>
                <a:rPr lang="en-US" sz="1600" baseline="-25000" dirty="0"/>
                <a:t>2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3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</a:p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4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3</a:t>
              </a:r>
              <a:endParaRPr lang="en-US" sz="1600" baseline="-25000" dirty="0"/>
            </a:p>
            <a:p>
              <a:r>
                <a:rPr lang="en-US" sz="1600" dirty="0"/>
                <a:t> 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        </a:t>
              </a:r>
              <a:r>
                <a:rPr lang="en-US" sz="1600" dirty="0" smtClean="0"/>
                <a:t>t</a:t>
              </a:r>
              <a:r>
                <a:rPr lang="en-US" sz="1600" baseline="-25000" dirty="0" smtClean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3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r>
                <a:rPr lang="en-US" sz="1600" dirty="0"/>
                <a:t>     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</a:t>
              </a:r>
              <a:r>
                <a:rPr lang="en-US" sz="1600" dirty="0"/>
                <a:t>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4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6547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80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آیا می‏توان گفت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1017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تعریف زاینولو از </a:t>
            </a:r>
            <a:r>
              <a:rPr lang="en-US" sz="1800" dirty="0" smtClean="0"/>
              <a:t>3NF</a:t>
            </a:r>
            <a:r>
              <a:rPr lang="fa-IR" dirty="0" smtClean="0"/>
              <a:t>، </a:t>
            </a:r>
            <a:r>
              <a:rPr lang="en-US" sz="1800" dirty="0" smtClean="0"/>
              <a:t>BCNF</a:t>
            </a:r>
            <a:r>
              <a:rPr lang="fa-IR" dirty="0" smtClean="0"/>
              <a:t>،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و ... مطالعه شود.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8006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94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dirty="0" smtClean="0"/>
              <a:t>فرض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83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محدودیت: یک 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1616043"/>
            <a:ext cx="3910651" cy="2384456"/>
            <a:chOff x="2650254" y="2286000"/>
            <a:chExt cx="3795636" cy="2385574"/>
          </a:xfrm>
        </p:grpSpPr>
        <p:sp>
          <p:nvSpPr>
            <p:cNvPr id="6" name="Rounded Rectangle 5"/>
            <p:cNvSpPr/>
            <p:nvPr/>
          </p:nvSpPr>
          <p:spPr>
            <a:xfrm>
              <a:off x="4205788" y="4214374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>
              <a:stCxn id="6" idx="0"/>
              <a:endCxn id="22" idx="2"/>
            </p:cNvCxnSpPr>
            <p:nvPr/>
          </p:nvCxnSpPr>
          <p:spPr>
            <a:xfrm flipV="1">
              <a:off x="4558555" y="3657601"/>
              <a:ext cx="14610" cy="55677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" name="Flowchart: Decision 21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1"/>
                    <a:endCxn id="20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21" idx="1"/>
                    <a:endCxn id="22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M</a:t>
                  </a:r>
                  <a:endParaRPr lang="en-US" sz="11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22" idx="0"/>
                  <a:endCxn id="15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فرض می‏کنیم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81400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1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23" grpId="0" animBg="1"/>
      <p:bldP spid="43" grpId="0" animBg="1"/>
      <p:bldP spid="35" grpId="0" animBg="1"/>
      <p:bldP spid="41" grpId="0" animBg="1"/>
      <p:bldP spid="44" grpId="0" animBg="1"/>
      <p:bldP spid="4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35674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67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95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کمترین اختلاط اطلاعات.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فزون‏کاری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[فرض: در آغاز مجموعه‏ای از صفات داریم در یک مجموعه </a:t>
            </a:r>
            <a:r>
              <a:rPr lang="en-US" sz="1800" dirty="0" smtClean="0"/>
              <a:t>Universal</a:t>
            </a:r>
            <a:r>
              <a:rPr lang="fa-IR" dirty="0" smtClean="0"/>
              <a:t>، آنگاه با روش سنتز صفات (دسته‏بندی صفات) به تعدادی رابطه می‏رسیم.] در حالیکه در عمل ابتدا روش بالا به پایین و رسیدن به تعدادی رابطه با درجه متعارف، آنگاه استفاده از ایده‏های این تئوری برای تست نرمالیتی (اول تست </a:t>
            </a:r>
            <a:r>
              <a:rPr lang="en-US" sz="1800" dirty="0" smtClean="0"/>
              <a:t>3NF</a:t>
            </a:r>
            <a:r>
              <a:rPr lang="fa-IR" dirty="0" smtClean="0"/>
              <a:t>، بعد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5NF</a:t>
            </a:r>
            <a:r>
              <a:rPr lang="fa-I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6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71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1116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C0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62613</TotalTime>
  <Words>8792</Words>
  <Application>Microsoft Office PowerPoint</Application>
  <PresentationFormat>On-screen Show (4:3)</PresentationFormat>
  <Paragraphs>1248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3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Vaio</cp:lastModifiedBy>
  <cp:revision>1367</cp:revision>
  <dcterms:created xsi:type="dcterms:W3CDTF">2012-08-03T07:41:40Z</dcterms:created>
  <dcterms:modified xsi:type="dcterms:W3CDTF">2014-05-30T20:00:52Z</dcterms:modified>
</cp:coreProperties>
</file>