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329" r:id="rId2"/>
    <p:sldId id="472" r:id="rId3"/>
    <p:sldId id="473" r:id="rId4"/>
    <p:sldId id="474" r:id="rId5"/>
    <p:sldId id="475" r:id="rId6"/>
    <p:sldId id="476" r:id="rId7"/>
    <p:sldId id="505" r:id="rId8"/>
    <p:sldId id="477" r:id="rId9"/>
    <p:sldId id="478" r:id="rId10"/>
    <p:sldId id="479" r:id="rId11"/>
    <p:sldId id="507" r:id="rId12"/>
    <p:sldId id="508" r:id="rId13"/>
    <p:sldId id="480" r:id="rId14"/>
    <p:sldId id="481" r:id="rId15"/>
    <p:sldId id="482" r:id="rId16"/>
    <p:sldId id="483" r:id="rId17"/>
    <p:sldId id="484" r:id="rId18"/>
    <p:sldId id="485" r:id="rId19"/>
    <p:sldId id="486" r:id="rId20"/>
    <p:sldId id="487" r:id="rId21"/>
    <p:sldId id="488" r:id="rId22"/>
    <p:sldId id="489" r:id="rId23"/>
    <p:sldId id="490" r:id="rId24"/>
    <p:sldId id="491" r:id="rId25"/>
    <p:sldId id="492" r:id="rId26"/>
    <p:sldId id="494" r:id="rId27"/>
    <p:sldId id="495" r:id="rId28"/>
    <p:sldId id="496" r:id="rId29"/>
    <p:sldId id="514" r:id="rId30"/>
    <p:sldId id="502" r:id="rId31"/>
    <p:sldId id="503" r:id="rId32"/>
    <p:sldId id="504" r:id="rId33"/>
    <p:sldId id="509" r:id="rId34"/>
    <p:sldId id="511" r:id="rId35"/>
    <p:sldId id="499" r:id="rId36"/>
    <p:sldId id="498" r:id="rId37"/>
    <p:sldId id="510" r:id="rId38"/>
    <p:sldId id="513" r:id="rId39"/>
    <p:sldId id="512" r:id="rId40"/>
    <p:sldId id="500" r:id="rId41"/>
    <p:sldId id="39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D7F743-C056-4DE6-A688-1CB7057D3044}">
          <p14:sldIdLst>
            <p14:sldId id="329"/>
            <p14:sldId id="472"/>
            <p14:sldId id="473"/>
            <p14:sldId id="474"/>
            <p14:sldId id="475"/>
            <p14:sldId id="476"/>
            <p14:sldId id="505"/>
            <p14:sldId id="477"/>
            <p14:sldId id="478"/>
            <p14:sldId id="479"/>
            <p14:sldId id="507"/>
            <p14:sldId id="508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4"/>
            <p14:sldId id="495"/>
            <p14:sldId id="496"/>
            <p14:sldId id="514"/>
            <p14:sldId id="502"/>
            <p14:sldId id="503"/>
            <p14:sldId id="504"/>
            <p14:sldId id="509"/>
            <p14:sldId id="511"/>
            <p14:sldId id="499"/>
            <p14:sldId id="498"/>
            <p14:sldId id="510"/>
            <p14:sldId id="513"/>
            <p14:sldId id="512"/>
            <p14:sldId id="500"/>
            <p14:sldId id="39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9AF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2" autoAdjust="0"/>
    <p:restoredTop sz="97336" autoAdjust="0"/>
  </p:normalViewPr>
  <p:slideViewPr>
    <p:cSldViewPr>
      <p:cViewPr varScale="1">
        <p:scale>
          <a:sx n="48" d="100"/>
          <a:sy n="48" d="100"/>
        </p:scale>
        <p:origin x="-10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305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919F98-00B5-497E-98DB-2AD26AABB38B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0721365A-277B-4D27-98BF-7836AE8796A5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</a:t>
          </a:r>
          <a:endParaRPr lang="en-US" dirty="0">
            <a:solidFill>
              <a:schemeClr val="tx1"/>
            </a:solidFill>
          </a:endParaRPr>
        </a:p>
      </dgm:t>
    </dgm:pt>
    <dgm:pt modelId="{C3C4B2D0-298F-417E-BBD8-AC6565D56AAB}" type="parTrans" cxnId="{E21591A3-A83D-4B2A-991C-20DAF4B75FB1}">
      <dgm:prSet/>
      <dgm:spPr/>
      <dgm:t>
        <a:bodyPr/>
        <a:lstStyle/>
        <a:p>
          <a:endParaRPr lang="en-US"/>
        </a:p>
      </dgm:t>
    </dgm:pt>
    <dgm:pt modelId="{4C7774DB-2387-4FC4-8196-1F7B62771E54}" type="sibTrans" cxnId="{E21591A3-A83D-4B2A-991C-20DAF4B75FB1}">
      <dgm:prSet/>
      <dgm:spPr/>
      <dgm:t>
        <a:bodyPr/>
        <a:lstStyle/>
        <a:p>
          <a:endParaRPr lang="en-US"/>
        </a:p>
      </dgm:t>
    </dgm:pt>
    <dgm:pt modelId="{6A1DB094-16ED-494E-AA3D-E7F7A60F2C7B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</a:t>
          </a:r>
          <a:endParaRPr lang="en-US" dirty="0">
            <a:solidFill>
              <a:schemeClr val="tx1"/>
            </a:solidFill>
          </a:endParaRPr>
        </a:p>
      </dgm:t>
    </dgm:pt>
    <dgm:pt modelId="{6C6F7B2E-6F8B-4911-ABF7-7817D0ACD470}" type="parTrans" cxnId="{79E5D90E-8DF3-43B5-8CD8-37755AB8AAE3}">
      <dgm:prSet/>
      <dgm:spPr/>
      <dgm:t>
        <a:bodyPr/>
        <a:lstStyle/>
        <a:p>
          <a:endParaRPr lang="en-US"/>
        </a:p>
      </dgm:t>
    </dgm:pt>
    <dgm:pt modelId="{92BAC30F-72DD-4C65-B796-F111155C7ADC}" type="sibTrans" cxnId="{79E5D90E-8DF3-43B5-8CD8-37755AB8AAE3}">
      <dgm:prSet/>
      <dgm:spPr/>
      <dgm:t>
        <a:bodyPr/>
        <a:lstStyle/>
        <a:p>
          <a:endParaRPr lang="en-US"/>
        </a:p>
      </dgm:t>
    </dgm:pt>
    <dgm:pt modelId="{342BA539-1F26-491E-A588-787A49FC90E4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</a:t>
          </a:r>
          <a:endParaRPr lang="en-US" dirty="0">
            <a:solidFill>
              <a:schemeClr val="tx1"/>
            </a:solidFill>
          </a:endParaRPr>
        </a:p>
      </dgm:t>
    </dgm:pt>
    <dgm:pt modelId="{65FD096C-DC9D-4D24-8D13-882D1E460386}" type="parTrans" cxnId="{95805EE6-1751-4F39-BBC7-2DD036343CBF}">
      <dgm:prSet/>
      <dgm:spPr/>
      <dgm:t>
        <a:bodyPr/>
        <a:lstStyle/>
        <a:p>
          <a:endParaRPr lang="en-US"/>
        </a:p>
      </dgm:t>
    </dgm:pt>
    <dgm:pt modelId="{BB7C2DA0-7471-4983-B0BB-A386489BDF47}" type="sibTrans" cxnId="{95805EE6-1751-4F39-BBC7-2DD036343CBF}">
      <dgm:prSet/>
      <dgm:spPr/>
      <dgm:t>
        <a:bodyPr/>
        <a:lstStyle/>
        <a:p>
          <a:endParaRPr lang="en-US"/>
        </a:p>
      </dgm:t>
    </dgm:pt>
    <dgm:pt modelId="{F5CA204F-9EB1-45DF-BE75-9862A57F46E7}" type="pres">
      <dgm:prSet presAssocID="{BF919F98-00B5-497E-98DB-2AD26AABB38B}" presName="compositeShape" presStyleCnt="0">
        <dgm:presLayoutVars>
          <dgm:chMax val="7"/>
          <dgm:dir/>
          <dgm:resizeHandles val="exact"/>
        </dgm:presLayoutVars>
      </dgm:prSet>
      <dgm:spPr/>
    </dgm:pt>
    <dgm:pt modelId="{5E1B7416-EC4F-4D2B-B3F3-3D3BE79A9C7D}" type="pres">
      <dgm:prSet presAssocID="{BF919F98-00B5-497E-98DB-2AD26AABB38B}" presName="wedge1" presStyleLbl="node1" presStyleIdx="0" presStyleCnt="3" custLinFactNeighborX="-5349" custLinFactNeighborY="3124"/>
      <dgm:spPr/>
      <dgm:t>
        <a:bodyPr/>
        <a:lstStyle/>
        <a:p>
          <a:endParaRPr lang="en-US"/>
        </a:p>
      </dgm:t>
    </dgm:pt>
    <dgm:pt modelId="{11C34F0A-DAA2-4AEC-8BB5-0E4C68788CA6}" type="pres">
      <dgm:prSet presAssocID="{BF919F98-00B5-497E-98DB-2AD26AABB38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9722DA-385C-4333-86B4-B076F0011CD8}" type="pres">
      <dgm:prSet presAssocID="{BF919F98-00B5-497E-98DB-2AD26AABB38B}" presName="wedge2" presStyleLbl="node1" presStyleIdx="1" presStyleCnt="3"/>
      <dgm:spPr/>
      <dgm:t>
        <a:bodyPr/>
        <a:lstStyle/>
        <a:p>
          <a:endParaRPr lang="en-US"/>
        </a:p>
      </dgm:t>
    </dgm:pt>
    <dgm:pt modelId="{C9142AFF-F95B-449A-8FDC-BB78E5D5130A}" type="pres">
      <dgm:prSet presAssocID="{BF919F98-00B5-497E-98DB-2AD26AABB38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336F9F-F642-4649-8426-652881495E1C}" type="pres">
      <dgm:prSet presAssocID="{BF919F98-00B5-497E-98DB-2AD26AABB38B}" presName="wedge3" presStyleLbl="node1" presStyleIdx="2" presStyleCnt="3"/>
      <dgm:spPr/>
      <dgm:t>
        <a:bodyPr/>
        <a:lstStyle/>
        <a:p>
          <a:endParaRPr lang="en-US"/>
        </a:p>
      </dgm:t>
    </dgm:pt>
    <dgm:pt modelId="{81E19063-D1C3-4D8C-9A24-DF55053FAE27}" type="pres">
      <dgm:prSet presAssocID="{BF919F98-00B5-497E-98DB-2AD26AABB38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E5D90E-8DF3-43B5-8CD8-37755AB8AAE3}" srcId="{BF919F98-00B5-497E-98DB-2AD26AABB38B}" destId="{6A1DB094-16ED-494E-AA3D-E7F7A60F2C7B}" srcOrd="1" destOrd="0" parTransId="{6C6F7B2E-6F8B-4911-ABF7-7817D0ACD470}" sibTransId="{92BAC30F-72DD-4C65-B796-F111155C7ADC}"/>
    <dgm:cxn modelId="{95805EE6-1751-4F39-BBC7-2DD036343CBF}" srcId="{BF919F98-00B5-497E-98DB-2AD26AABB38B}" destId="{342BA539-1F26-491E-A588-787A49FC90E4}" srcOrd="2" destOrd="0" parTransId="{65FD096C-DC9D-4D24-8D13-882D1E460386}" sibTransId="{BB7C2DA0-7471-4983-B0BB-A386489BDF47}"/>
    <dgm:cxn modelId="{D1C2F10F-DB2A-40D7-A57B-BB63AD139FE7}" type="presOf" srcId="{0721365A-277B-4D27-98BF-7836AE8796A5}" destId="{5E1B7416-EC4F-4D2B-B3F3-3D3BE79A9C7D}" srcOrd="0" destOrd="0" presId="urn:microsoft.com/office/officeart/2005/8/layout/chart3"/>
    <dgm:cxn modelId="{B6595F8E-8394-47C9-8F75-6831C3FC1351}" type="presOf" srcId="{0721365A-277B-4D27-98BF-7836AE8796A5}" destId="{11C34F0A-DAA2-4AEC-8BB5-0E4C68788CA6}" srcOrd="1" destOrd="0" presId="urn:microsoft.com/office/officeart/2005/8/layout/chart3"/>
    <dgm:cxn modelId="{5761CEB0-B912-46E5-94DC-ABC46CE812D8}" type="presOf" srcId="{BF919F98-00B5-497E-98DB-2AD26AABB38B}" destId="{F5CA204F-9EB1-45DF-BE75-9862A57F46E7}" srcOrd="0" destOrd="0" presId="urn:microsoft.com/office/officeart/2005/8/layout/chart3"/>
    <dgm:cxn modelId="{44AE1A02-A733-4720-BF60-1D13BF744324}" type="presOf" srcId="{6A1DB094-16ED-494E-AA3D-E7F7A60F2C7B}" destId="{749722DA-385C-4333-86B4-B076F0011CD8}" srcOrd="0" destOrd="0" presId="urn:microsoft.com/office/officeart/2005/8/layout/chart3"/>
    <dgm:cxn modelId="{0A691D56-6981-49E2-89F4-08B022189320}" type="presOf" srcId="{6A1DB094-16ED-494E-AA3D-E7F7A60F2C7B}" destId="{C9142AFF-F95B-449A-8FDC-BB78E5D5130A}" srcOrd="1" destOrd="0" presId="urn:microsoft.com/office/officeart/2005/8/layout/chart3"/>
    <dgm:cxn modelId="{44586F91-BF05-4041-ADA6-45DC52A2EC2F}" type="presOf" srcId="{342BA539-1F26-491E-A588-787A49FC90E4}" destId="{81E19063-D1C3-4D8C-9A24-DF55053FAE27}" srcOrd="1" destOrd="0" presId="urn:microsoft.com/office/officeart/2005/8/layout/chart3"/>
    <dgm:cxn modelId="{82C4CC64-25E7-4226-8BE7-76AF4AD807C7}" type="presOf" srcId="{342BA539-1F26-491E-A588-787A49FC90E4}" destId="{91336F9F-F642-4649-8426-652881495E1C}" srcOrd="0" destOrd="0" presId="urn:microsoft.com/office/officeart/2005/8/layout/chart3"/>
    <dgm:cxn modelId="{E21591A3-A83D-4B2A-991C-20DAF4B75FB1}" srcId="{BF919F98-00B5-497E-98DB-2AD26AABB38B}" destId="{0721365A-277B-4D27-98BF-7836AE8796A5}" srcOrd="0" destOrd="0" parTransId="{C3C4B2D0-298F-417E-BBD8-AC6565D56AAB}" sibTransId="{4C7774DB-2387-4FC4-8196-1F7B62771E54}"/>
    <dgm:cxn modelId="{A77BBEA6-41BA-4FDA-A1BA-46A64E2AF407}" type="presParOf" srcId="{F5CA204F-9EB1-45DF-BE75-9862A57F46E7}" destId="{5E1B7416-EC4F-4D2B-B3F3-3D3BE79A9C7D}" srcOrd="0" destOrd="0" presId="urn:microsoft.com/office/officeart/2005/8/layout/chart3"/>
    <dgm:cxn modelId="{8DE49FF9-A6C7-4479-8DEE-6E7A638B446B}" type="presParOf" srcId="{F5CA204F-9EB1-45DF-BE75-9862A57F46E7}" destId="{11C34F0A-DAA2-4AEC-8BB5-0E4C68788CA6}" srcOrd="1" destOrd="0" presId="urn:microsoft.com/office/officeart/2005/8/layout/chart3"/>
    <dgm:cxn modelId="{91EDBC93-7425-4C23-8B29-0AC900EBC58A}" type="presParOf" srcId="{F5CA204F-9EB1-45DF-BE75-9862A57F46E7}" destId="{749722DA-385C-4333-86B4-B076F0011CD8}" srcOrd="2" destOrd="0" presId="urn:microsoft.com/office/officeart/2005/8/layout/chart3"/>
    <dgm:cxn modelId="{F03897FA-A806-464D-9CDD-53CCB960D872}" type="presParOf" srcId="{F5CA204F-9EB1-45DF-BE75-9862A57F46E7}" destId="{C9142AFF-F95B-449A-8FDC-BB78E5D5130A}" srcOrd="3" destOrd="0" presId="urn:microsoft.com/office/officeart/2005/8/layout/chart3"/>
    <dgm:cxn modelId="{8329CED0-1FA7-45FA-8876-78CF60A810DC}" type="presParOf" srcId="{F5CA204F-9EB1-45DF-BE75-9862A57F46E7}" destId="{91336F9F-F642-4649-8426-652881495E1C}" srcOrd="4" destOrd="0" presId="urn:microsoft.com/office/officeart/2005/8/layout/chart3"/>
    <dgm:cxn modelId="{D612D8A0-4A88-438E-835C-965613CF1EA0}" type="presParOf" srcId="{F5CA204F-9EB1-45DF-BE75-9862A57F46E7}" destId="{81E19063-D1C3-4D8C-9A24-DF55053FAE27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B7416-EC4F-4D2B-B3F3-3D3BE79A9C7D}">
      <dsp:nvSpPr>
        <dsp:cNvPr id="0" name=""/>
        <dsp:cNvSpPr/>
      </dsp:nvSpPr>
      <dsp:spPr>
        <a:xfrm>
          <a:off x="388451" y="278437"/>
          <a:ext cx="2495022" cy="2495022"/>
        </a:xfrm>
        <a:prstGeom prst="pie">
          <a:avLst>
            <a:gd name="adj1" fmla="val 16200000"/>
            <a:gd name="adj2" fmla="val 18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solidFill>
                <a:schemeClr val="tx1"/>
              </a:solidFill>
            </a:rPr>
            <a:t>M</a:t>
          </a:r>
          <a:endParaRPr lang="en-US" sz="4900" kern="1200" dirty="0">
            <a:solidFill>
              <a:schemeClr val="tx1"/>
            </a:solidFill>
          </a:endParaRPr>
        </a:p>
      </dsp:txBody>
      <dsp:txXfrm>
        <a:off x="1744971" y="738828"/>
        <a:ext cx="846525" cy="831674"/>
      </dsp:txXfrm>
    </dsp:sp>
    <dsp:sp modelId="{749722DA-385C-4333-86B4-B076F0011CD8}">
      <dsp:nvSpPr>
        <dsp:cNvPr id="0" name=""/>
        <dsp:cNvSpPr/>
      </dsp:nvSpPr>
      <dsp:spPr>
        <a:xfrm>
          <a:off x="393297" y="274749"/>
          <a:ext cx="2495022" cy="2495022"/>
        </a:xfrm>
        <a:prstGeom prst="pie">
          <a:avLst>
            <a:gd name="adj1" fmla="val 1800000"/>
            <a:gd name="adj2" fmla="val 90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solidFill>
                <a:schemeClr val="tx1"/>
              </a:solidFill>
            </a:rPr>
            <a:t>I</a:t>
          </a:r>
          <a:endParaRPr lang="en-US" sz="4900" kern="1200" dirty="0">
            <a:solidFill>
              <a:schemeClr val="tx1"/>
            </a:solidFill>
          </a:endParaRPr>
        </a:p>
      </dsp:txBody>
      <dsp:txXfrm>
        <a:off x="1076458" y="1848989"/>
        <a:ext cx="1128700" cy="772268"/>
      </dsp:txXfrm>
    </dsp:sp>
    <dsp:sp modelId="{91336F9F-F642-4649-8426-652881495E1C}">
      <dsp:nvSpPr>
        <dsp:cNvPr id="0" name=""/>
        <dsp:cNvSpPr/>
      </dsp:nvSpPr>
      <dsp:spPr>
        <a:xfrm>
          <a:off x="393297" y="274749"/>
          <a:ext cx="2495022" cy="2495022"/>
        </a:xfrm>
        <a:prstGeom prst="pie">
          <a:avLst>
            <a:gd name="adj1" fmla="val 9000000"/>
            <a:gd name="adj2" fmla="val 162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solidFill>
                <a:schemeClr val="tx1"/>
              </a:solidFill>
            </a:rPr>
            <a:t>S</a:t>
          </a:r>
          <a:endParaRPr lang="en-US" sz="4900" kern="1200" dirty="0">
            <a:solidFill>
              <a:schemeClr val="tx1"/>
            </a:solidFill>
          </a:endParaRPr>
        </a:p>
      </dsp:txBody>
      <dsp:txXfrm>
        <a:off x="660621" y="764843"/>
        <a:ext cx="846525" cy="831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t>12/3/2013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14DED-B015-448B-BFB6-648737B9ACCE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39505-A93C-4E34-994A-92078405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600" b="0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B Nazanin" pitchFamily="2" charset="-78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B Nazanin" pitchFamily="2" charset="-78"/>
            </a:endParaRPr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4900" y="838200"/>
            <a:ext cx="346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Nazanin" pitchFamily="2" charset="-78"/>
              </a:rPr>
              <a:t>بخش</a:t>
            </a:r>
            <a:r>
              <a:rPr lang="fa-IR" sz="1600" b="1" baseline="0" dirty="0" smtClean="0">
                <a:solidFill>
                  <a:schemeClr val="bg1"/>
                </a:solidFill>
                <a:cs typeface="B Nazanin" pitchFamily="2" charset="-78"/>
              </a:rPr>
              <a:t> ششم: عملیات در پایگاه داده رابطه‏ای</a:t>
            </a:r>
            <a:endParaRPr lang="en-US" sz="1600" b="1" dirty="0" smtClean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8808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sz="4400" dirty="0" smtClean="0">
                <a:cs typeface="+mj-cs"/>
              </a:rPr>
              <a:t>بخش ششم:</a:t>
            </a:r>
          </a:p>
          <a:p>
            <a:pPr algn="r" rtl="1"/>
            <a:r>
              <a:rPr lang="fa-IR" sz="3600" dirty="0" smtClean="0">
                <a:cs typeface="+mj-cs"/>
              </a:rPr>
              <a:t>عملیات در پایگاه داده رابطه‏ای</a:t>
            </a:r>
            <a:endParaRPr lang="en-US" sz="3600" dirty="0">
              <a:cs typeface="+mj-cs"/>
            </a:endParaRPr>
          </a:p>
        </p:txBody>
      </p:sp>
      <p:pic>
        <p:nvPicPr>
          <p:cNvPr id="4" name="Picture 2" descr="\\VBOXSVR\mahmoud\Documents\EDU\Sharif\DB\TA\D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9780"/>
            <a:ext cx="1631816" cy="19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85800" y="4648200"/>
            <a:ext cx="7772400" cy="2057400"/>
          </a:xfrm>
        </p:spPr>
        <p:txBody>
          <a:bodyPr>
            <a:normAutofit fontScale="92500" lnSpcReduction="20000"/>
          </a:bodyPr>
          <a:lstStyle/>
          <a:p>
            <a:pPr rtl="1"/>
            <a:r>
              <a:rPr lang="fa-IR" b="1" dirty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>
              <a:cs typeface="B Nazanin" pitchFamily="2" charset="-78"/>
            </a:endParaRPr>
          </a:p>
          <a:p>
            <a:pPr rtl="1"/>
            <a:r>
              <a:rPr lang="fa-IR" dirty="0">
                <a:cs typeface="B Nazanin" pitchFamily="2" charset="-78"/>
              </a:rPr>
              <a:t>نیمسال </a:t>
            </a:r>
            <a:r>
              <a:rPr lang="fa-IR" dirty="0" smtClean="0">
                <a:cs typeface="B Nazanin" pitchFamily="2" charset="-78"/>
              </a:rPr>
              <a:t>اول 92-93</a:t>
            </a: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223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پرتو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Clr>
                    <a:schemeClr val="tx2">
                      <a:lumMod val="60000"/>
                      <a:lumOff val="40000"/>
                    </a:schemeClr>
                  </a:buClr>
                </a:pPr>
                <a:r>
                  <a:rPr lang="fa-IR" dirty="0" smtClean="0"/>
                  <a:t>اگر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</m:e>
                      <m:sup>
                        <m: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′</m:t>
                        </m:r>
                      </m:sup>
                    </m:sSup>
                    <m:r>
                      <a:rPr lang="en-US" sz="1800" b="0" i="0" smtClean="0">
                        <a:latin typeface="Cambria Math"/>
                        <a:ea typeface="Cambria Math"/>
                        <a:sym typeface="Symbol"/>
                      </a:rPr>
                      <m:t>=</m:t>
                    </m:r>
                    <m:sSub>
                      <m:sSubPr>
                        <m:ctrlPr>
                          <a:rPr lang="fa-IR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d>
                          <m:dPr>
                            <m:begChr m:val="⟨"/>
                            <m:endChr m:val="⟩"/>
                            <m:ctrlPr>
                              <a:rPr lang="fa-IR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L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</m:e>
                    </m:d>
                  </m:oMath>
                </a14:m>
                <a:r>
                  <a:rPr lang="fa-IR" b="1" dirty="0"/>
                  <a:t> </a:t>
                </a:r>
                <a:r>
                  <a:rPr lang="fa-IR" dirty="0" smtClean="0"/>
                  <a:t>باشد آنگاه:</a:t>
                </a:r>
              </a:p>
              <a:p>
                <a:pPr lvl="1"/>
                <a:r>
                  <a:rPr lang="fa-IR" dirty="0" smtClean="0"/>
                  <a:t>اگر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</m:sub>
                    </m:sSub>
                    <m:r>
                      <a:rPr lang="en-US" sz="1800" b="0" i="0" smtClean="0">
                        <a:latin typeface="Cambria Math"/>
                        <a:ea typeface="Cambria Math"/>
                        <a:sym typeface="Symbol"/>
                      </a:rPr>
                      <m:t> ⊆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  <a:ea typeface="Cambria Math"/>
                        <a:sym typeface="Symbol"/>
                      </a:rPr>
                      <m:t>L</m:t>
                    </m:r>
                  </m:oMath>
                </a14:m>
                <a:r>
                  <a:rPr lang="fa-IR" sz="1800" dirty="0" smtClean="0"/>
                  <a:t> </a:t>
                </a:r>
                <a:r>
                  <a:rPr lang="fa-IR" dirty="0" smtClean="0"/>
                  <a:t>آنگاه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  <m: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′</m:t>
                        </m:r>
                      </m:sub>
                    </m:sSub>
                    <m:r>
                      <a:rPr lang="fa-IR" sz="1800">
                        <a:latin typeface="Cambria Math"/>
                        <a:ea typeface="Cambria Math"/>
                        <a:sym typeface="Symbol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</m:sub>
                    </m:sSub>
                  </m:oMath>
                </a14:m>
                <a:r>
                  <a:rPr lang="fa-IR" dirty="0" smtClean="0"/>
                  <a:t>،</a:t>
                </a:r>
              </a:p>
              <a:p>
                <a:pPr lvl="1"/>
                <a:r>
                  <a:rPr lang="fa-IR" dirty="0" smtClean="0"/>
                  <a:t>اگر نه در حالت کلی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  <m: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′</m:t>
                        </m:r>
                      </m:sub>
                    </m:sSub>
                    <m:r>
                      <a:rPr lang="fa-IR" sz="1800">
                        <a:latin typeface="Cambria Math"/>
                        <a:ea typeface="Cambria Math"/>
                        <a:sym typeface="Symbol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  <a:ea typeface="Cambria Math"/>
                        <a:sym typeface="Symbol"/>
                      </a:rPr>
                      <m:t>L</m:t>
                    </m:r>
                  </m:oMath>
                </a14:m>
                <a:r>
                  <a:rPr lang="fa-IR" dirty="0" smtClean="0"/>
                  <a:t>.</a:t>
                </a:r>
              </a:p>
              <a:p>
                <a:endParaRPr lang="fa-IR" dirty="0" smtClean="0"/>
              </a:p>
              <a:p>
                <a:pPr marL="0" indent="0">
                  <a:buNone/>
                </a:pPr>
                <a:r>
                  <a:rPr lang="fa-IR" dirty="0" smtClean="0"/>
                  <a:t>          اگر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p>
                        <m:r>
                          <a:rPr lang="en-US" sz="1800" b="0" i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1800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latin typeface="Cambria Math"/>
                      </a:rPr>
                      <m:t>𝑜𝑝</m:t>
                    </m:r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dirty="0" smtClean="0"/>
                  <a:t> و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𝑜𝑝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∪,∩,,−,×</m:t>
                        </m:r>
                      </m:e>
                    </m:d>
                  </m:oMath>
                </a14:m>
                <a:r>
                  <a:rPr lang="fa-IR" dirty="0" smtClean="0"/>
                  <a:t>، آنگاه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  <m: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′</m:t>
                        </m:r>
                      </m:sub>
                    </m:sSub>
                    <m:r>
                      <a:rPr lang="fa-IR" sz="1800">
                        <a:latin typeface="Cambria Math"/>
                        <a:ea typeface="Cambria Math"/>
                        <a:sym typeface="Symbol"/>
                      </a:rPr>
                      <m:t>=</m:t>
                    </m:r>
                  </m:oMath>
                </a14:m>
                <a:r>
                  <a:rPr lang="en-US" sz="1800" dirty="0" smtClean="0"/>
                  <a:t>?</a:t>
                </a:r>
                <a:r>
                  <a:rPr lang="fa-IR" dirty="0" smtClean="0"/>
                  <a:t>.</a:t>
                </a:r>
              </a:p>
              <a:p>
                <a:endParaRPr lang="fa-IR" dirty="0"/>
              </a:p>
              <a:p>
                <a:r>
                  <a:rPr lang="en-US" sz="1800" dirty="0" smtClean="0"/>
                  <a:t>SELECT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در </a:t>
                </a:r>
                <a:r>
                  <a:rPr lang="en-US" sz="1800" dirty="0" smtClean="0"/>
                  <a:t>SQL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استاندارد، در حالت کلی ترکیبی از دو عملگر </a:t>
                </a:r>
                <a:r>
                  <a:rPr lang="en-US" sz="1800" dirty="0" smtClean="0"/>
                  <a:t>RESTRICT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و </a:t>
                </a:r>
                <a:r>
                  <a:rPr lang="en-US" sz="1800" dirty="0" smtClean="0"/>
                  <a:t>PROJECT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است.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5052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85750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پرتو گسترش یافته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686800" cy="5334000"/>
              </a:xfrm>
            </p:spPr>
            <p:txBody>
              <a:bodyPr>
                <a:normAutofit/>
              </a:bodyPr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عملگر پرتو گسترش یافته -  </a:t>
                </a:r>
                <a:r>
                  <a:rPr lang="en-US" sz="1800" b="1" dirty="0" smtClean="0">
                    <a:solidFill>
                      <a:srgbClr val="0919AF"/>
                    </a:solidFill>
                  </a:rPr>
                  <a:t>EXTENDED PROJECT</a:t>
                </a:r>
                <a:endParaRPr lang="fa-IR" b="1" dirty="0" smtClean="0">
                  <a:solidFill>
                    <a:srgbClr val="0919AF"/>
                  </a:solidFill>
                </a:endParaRPr>
              </a:p>
              <a:p>
                <a:pPr lvl="1"/>
                <a:r>
                  <a:rPr lang="fa-IR" sz="1800" b="1" dirty="0" smtClean="0"/>
                  <a:t>نماد ریاضی: 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/>
                        <a:ea typeface="Cambria Math"/>
                      </a:rPr>
                      <m:t>𝚷</m:t>
                    </m:r>
                  </m:oMath>
                </a14:m>
                <a:endParaRPr lang="fa-IR" b="1" dirty="0"/>
              </a:p>
              <a:p>
                <a:pPr lvl="1"/>
                <a:r>
                  <a:rPr lang="fa-IR" sz="1800" b="1" dirty="0" smtClean="0"/>
                  <a:t>شکل کلی: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l-GR" b="1" i="0" smtClean="0">
                            <a:latin typeface="Cambria Math"/>
                            <a:ea typeface="Cambria Math"/>
                          </a:rPr>
                          <m:t>𝚷</m:t>
                        </m:r>
                      </m:e>
                      <m:sub>
                        <m:d>
                          <m:dPr>
                            <m:begChr m:val="⟨"/>
                            <m:endChr m:val="⟩"/>
                            <m:ctrlPr>
                              <a:rPr lang="el-GR" b="1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F</m:t>
                            </m:r>
                            <m: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  <m: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F</m:t>
                            </m:r>
                            <m: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, …,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Fn</m:t>
                            </m:r>
                          </m:e>
                        </m:d>
                      </m:sub>
                    </m:sSub>
                    <m:r>
                      <a:rPr lang="en-US" b="1" i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1" i="0" smtClean="0">
                        <a:latin typeface="Cambria Math"/>
                        <a:ea typeface="Cambria Math"/>
                      </a:rPr>
                      <m:t>𝐑</m:t>
                    </m:r>
                    <m:r>
                      <a:rPr lang="en-US" b="1" i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a-IR" sz="1700" dirty="0" smtClean="0"/>
              </a:p>
              <a:p>
                <a:pPr lvl="1"/>
                <a:endParaRPr lang="fa-IR" sz="1700" dirty="0"/>
              </a:p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این عملگر امکان می‏دهد تا در لیست صفات پرتو، از توابع حسابی استفاده شود و صفت (صفاتی) با مقادیر حاصل از اجرای تابع (توابع) در رابطه جواب داشت.</a:t>
                </a:r>
              </a:p>
              <a:p>
                <a:pPr marL="457200" lvl="1" indent="0">
                  <a:lnSpc>
                    <a:spcPct val="200000"/>
                  </a:lnSpc>
                  <a:buNone/>
                </a:pPr>
                <a:r>
                  <a:rPr lang="fa-IR" dirty="0" smtClean="0"/>
                  <a:t>   رابطه‏ای با صفات شماره دانشجو، شماره درس و نمره دانشجو در درس، تغییریافته با فرمول </a:t>
                </a:r>
                <a:r>
                  <a:rPr lang="en-US" sz="1800" dirty="0" smtClean="0"/>
                  <a:t>G:=1.2*GRADE</a:t>
                </a:r>
                <a:r>
                  <a:rPr lang="fa-IR" dirty="0" smtClean="0"/>
                  <a:t> بدهید.</a:t>
                </a:r>
              </a:p>
              <a:p>
                <a:pPr marL="457200" lvl="1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fa-I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STID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,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COID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,  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GRADE</m:t>
                                  </m:r>
                                </m:e>
                              </m:d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RENAME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AS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G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STCOT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686800" cy="5334000"/>
              </a:xfrm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657601" y="2971800"/>
            <a:ext cx="2641332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لیست صفات و یا توابع حسابی پرتو</a:t>
            </a:r>
            <a:endParaRPr lang="fa-IR" baseline="-25000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284418" y="2931886"/>
            <a:ext cx="464725" cy="29383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480" y="48008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5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تغییر نام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عملگر تغییر نام -  </a:t>
                </a:r>
                <a:r>
                  <a:rPr lang="en-US" sz="1800" b="1" dirty="0" smtClean="0">
                    <a:solidFill>
                      <a:srgbClr val="0919AF"/>
                    </a:solidFill>
                  </a:rPr>
                  <a:t>RENAME</a:t>
                </a:r>
                <a:endParaRPr lang="fa-IR" b="1" dirty="0" smtClean="0">
                  <a:solidFill>
                    <a:srgbClr val="0919AF"/>
                  </a:solidFill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fa-IR" sz="1800" b="1" dirty="0" smtClean="0"/>
                  <a:t>نماد ریاضی: </a:t>
                </a:r>
                <a14:m>
                  <m:oMath xmlns:m="http://schemas.openxmlformats.org/officeDocument/2006/math">
                    <m:r>
                      <a:rPr lang="el-GR" b="1" i="1" smtClean="0">
                        <a:latin typeface="Cambria Math"/>
                        <a:ea typeface="Cambria Math"/>
                      </a:rPr>
                      <m:t>𝛒</m:t>
                    </m:r>
                  </m:oMath>
                </a14:m>
                <a:endParaRPr lang="fa-IR" b="1" dirty="0"/>
              </a:p>
              <a:p>
                <a:pPr lvl="1">
                  <a:lnSpc>
                    <a:spcPct val="200000"/>
                  </a:lnSpc>
                </a:pPr>
                <a:r>
                  <a:rPr lang="fa-IR" sz="1800" b="1" dirty="0" smtClean="0"/>
                  <a:t>شکل کلی: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l-GR" b="1" i="0" smtClean="0">
                            <a:latin typeface="Cambria Math"/>
                            <a:ea typeface="Cambria Math"/>
                          </a:rPr>
                          <m:t>𝛒</m:t>
                        </m:r>
                      </m:e>
                      <m:sub>
                        <m:r>
                          <a:rPr lang="en-US" b="1" i="0" smtClean="0">
                            <a:latin typeface="Cambria Math"/>
                            <a:ea typeface="Cambria Math"/>
                          </a:rPr>
                          <m:t>𝐑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  <a:ea typeface="Cambria Math"/>
                          </a:rPr>
                          <m:t>𝐄</m:t>
                        </m:r>
                      </m:e>
                    </m:d>
                  </m:oMath>
                </a14:m>
                <a:endParaRPr lang="fa-IR" sz="1700" dirty="0" smtClean="0"/>
              </a:p>
              <a:p>
                <a:pPr lvl="1">
                  <a:lnSpc>
                    <a:spcPct val="200000"/>
                  </a:lnSpc>
                </a:pPr>
                <a:endParaRPr lang="fa-IR" sz="1700" dirty="0"/>
              </a:p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این عملگر برای نامیدن رابطه حاصل از یک عبارت جبر رابطه‏ای به کار می‏رود. 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fa-IR" b="1" dirty="0" smtClean="0"/>
                  <a:t>عملکرد: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>
                            <a:latin typeface="Cambria Math"/>
                            <a:ea typeface="Cambria Math"/>
                          </a:rPr>
                          <m:t>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1">
                            <a:latin typeface="Cambria Math"/>
                            <a:ea typeface="Cambria Math"/>
                          </a:rPr>
                          <m:t>R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>
                            <a:latin typeface="Cambria Math"/>
                            <a:ea typeface="Cambria Math"/>
                          </a:rPr>
                          <m:t>E</m:t>
                        </m:r>
                      </m:e>
                    </m:d>
                  </m:oMath>
                </a14:m>
                <a:r>
                  <a:rPr lang="fa-IR" dirty="0" smtClean="0"/>
                  <a:t> رابطه حاصل از عبارت جبر رابطه‏ای </a:t>
                </a:r>
                <a:r>
                  <a:rPr lang="en-US" sz="1800" dirty="0" smtClean="0"/>
                  <a:t>E</a:t>
                </a:r>
                <a:r>
                  <a:rPr lang="fa-IR" dirty="0" smtClean="0"/>
                  <a:t> را با نام </a:t>
                </a:r>
                <a:r>
                  <a:rPr lang="en-US" sz="1800" dirty="0" smtClean="0"/>
                  <a:t>R</a:t>
                </a:r>
                <a:r>
                  <a:rPr lang="fa-IR" dirty="0" smtClean="0"/>
                  <a:t> برمی‏گرداند.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از عملگر </a:t>
                </a:r>
                <a:r>
                  <a:rPr lang="en-US" sz="1800" dirty="0" smtClean="0"/>
                  <a:t>RENAME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برای دگرنامی صفت هم می‏توان استفاده کرد (مشابه آنچه در مثال اسلاید قبل آمد). مثلاً با دستور </a:t>
                </a:r>
                <a:r>
                  <a:rPr lang="en-US" sz="1800" dirty="0" smtClean="0"/>
                  <a:t>R  </a:t>
                </a:r>
                <a:r>
                  <a:rPr lang="en-US" sz="1800" b="1" dirty="0" smtClean="0"/>
                  <a:t>RENAME</a:t>
                </a:r>
                <a:r>
                  <a:rPr lang="en-US" sz="1800" dirty="0" smtClean="0"/>
                  <a:t>  A</a:t>
                </a:r>
                <a:r>
                  <a:rPr lang="en-US" sz="1800" baseline="-25000" dirty="0" smtClean="0"/>
                  <a:t>i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AS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B</a:t>
                </a:r>
                <a:r>
                  <a:rPr lang="en-US" sz="1800" baseline="-25000" dirty="0" err="1" smtClean="0"/>
                  <a:t>j</a:t>
                </a:r>
                <a:r>
                  <a:rPr lang="fa-IR" baseline="-25000" dirty="0"/>
                  <a:t> </a:t>
                </a:r>
                <a:r>
                  <a:rPr lang="fa-IR" dirty="0" smtClean="0"/>
                  <a:t>، به صفت </a:t>
                </a:r>
                <a:r>
                  <a:rPr lang="en-US" sz="1800" dirty="0" smtClean="0"/>
                  <a:t>A</a:t>
                </a:r>
                <a:r>
                  <a:rPr lang="en-US" sz="1800" baseline="-25000" dirty="0" smtClean="0"/>
                  <a:t>i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از </a:t>
                </a:r>
                <a:r>
                  <a:rPr lang="en-US" sz="1800" dirty="0" smtClean="0"/>
                  <a:t>R</a:t>
                </a:r>
                <a:r>
                  <a:rPr lang="fa-IR" dirty="0" smtClean="0"/>
                  <a:t>، نام دیگر </a:t>
                </a:r>
                <a:r>
                  <a:rPr lang="en-US" sz="1800" dirty="0" err="1" smtClean="0"/>
                  <a:t>B</a:t>
                </a:r>
                <a:r>
                  <a:rPr lang="en-US" sz="1800" baseline="-25000" dirty="0" err="1" smtClean="0"/>
                  <a:t>j</a:t>
                </a:r>
                <a:r>
                  <a:rPr lang="fa-IR" dirty="0" smtClean="0"/>
                  <a:t> داده می‏شود.</a:t>
                </a:r>
                <a:endParaRPr lang="en-US" sz="1800" b="1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61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921267" y="3208403"/>
            <a:ext cx="3327133" cy="47320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نام رابطه حاصل از عبارت جبر رابطه‏ای </a:t>
            </a:r>
            <a:r>
              <a:rPr lang="en-US" sz="1600" dirty="0" smtClean="0">
                <a:solidFill>
                  <a:srgbClr val="0919AF"/>
                </a:solidFill>
                <a:cs typeface="B Nazanin" pitchFamily="2" charset="-78"/>
              </a:rPr>
              <a:t>E</a:t>
            </a:r>
            <a:endParaRPr lang="fa-IR" sz="1600" baseline="-25000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172200" y="3117277"/>
            <a:ext cx="478988" cy="32772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56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پیوند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686800" cy="5486400"/>
              </a:xfrm>
            </p:spPr>
            <p:txBody>
              <a:bodyPr>
                <a:normAutofit/>
              </a:bodyPr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عملگر پیوند </a:t>
                </a:r>
                <a:r>
                  <a:rPr lang="en-US" sz="1800" b="1" dirty="0" smtClean="0">
                    <a:solidFill>
                      <a:srgbClr val="0919AF"/>
                    </a:solidFill>
                  </a:rPr>
                  <a:t>JOIN</a:t>
                </a:r>
                <a:r>
                  <a:rPr lang="fa-IR" sz="1800" b="1" dirty="0" smtClean="0">
                    <a:solidFill>
                      <a:srgbClr val="0919AF"/>
                    </a:solidFill>
                  </a:rPr>
                  <a:t> </a:t>
                </a:r>
                <a:r>
                  <a:rPr lang="fa-IR" sz="1800" dirty="0" smtClean="0">
                    <a:solidFill>
                      <a:srgbClr val="0919AF"/>
                    </a:solidFill>
                  </a:rPr>
                  <a:t>(مدل ریاضی عمومی)</a:t>
                </a:r>
                <a:endParaRPr lang="fa-IR" dirty="0" smtClean="0">
                  <a:solidFill>
                    <a:srgbClr val="0919AF"/>
                  </a:solidFill>
                </a:endParaRPr>
              </a:p>
              <a:p>
                <a:pPr lvl="1"/>
                <a:r>
                  <a:rPr lang="fa-IR" sz="1800" b="1" dirty="0" smtClean="0"/>
                  <a:t>نام عمومی: </a:t>
                </a:r>
                <a:r>
                  <a:rPr lang="en-US" sz="1800" dirty="0" smtClean="0"/>
                  <a:t>Theta Join</a:t>
                </a:r>
                <a:endParaRPr lang="fa-IR" sz="1800" dirty="0" smtClean="0"/>
              </a:p>
              <a:p>
                <a:pPr lvl="1"/>
                <a:r>
                  <a:rPr lang="fa-IR" sz="1800" b="1" dirty="0" smtClean="0"/>
                  <a:t>نماد ریاضی: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a-IR" b="1" i="1" smtClean="0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𝑪𝒐𝒏𝒅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𝒔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</m:sSub>
                  </m:oMath>
                </a14:m>
                <a:endParaRPr lang="fa-IR" b="1" dirty="0" smtClean="0"/>
              </a:p>
              <a:p>
                <a:pPr lvl="1"/>
                <a:r>
                  <a:rPr lang="fa-IR" sz="1800" b="1" dirty="0" smtClean="0"/>
                  <a:t>فرض: </a:t>
                </a:r>
                <a:r>
                  <a:rPr lang="fa-IR" dirty="0" smtClean="0"/>
                  <a:t>دو رابطه </a:t>
                </a:r>
                <a:r>
                  <a:rPr lang="en-US" sz="1800" dirty="0" smtClean="0"/>
                  <a:t>R</a:t>
                </a:r>
                <a:r>
                  <a:rPr lang="en-US" sz="1800" baseline="-25000" dirty="0" smtClean="0"/>
                  <a:t>1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و </a:t>
                </a:r>
                <a:r>
                  <a:rPr lang="en-US" sz="1800" dirty="0" smtClean="0"/>
                  <a:t>R</a:t>
                </a:r>
                <a:r>
                  <a:rPr lang="en-US" sz="1800" baseline="-25000" dirty="0" smtClean="0"/>
                  <a:t>2</a:t>
                </a:r>
                <a:r>
                  <a:rPr lang="fa-IR" sz="1800" dirty="0"/>
                  <a:t> </a:t>
                </a:r>
                <a:r>
                  <a:rPr lang="fa-IR" dirty="0" smtClean="0"/>
                  <a:t>نام صفت مشترک ندارند.</a:t>
                </a:r>
              </a:p>
              <a:p>
                <a:pPr lvl="1"/>
                <a:endParaRPr lang="fa-IR" sz="1200" dirty="0" smtClean="0"/>
              </a:p>
              <a:p>
                <a:pPr lvl="1"/>
                <a:r>
                  <a:rPr lang="fa-IR" sz="1800" b="1" dirty="0" smtClean="0"/>
                  <a:t>شکل کلی: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8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a-IR" sz="1800" b="1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800" b="1" i="0" smtClean="0">
                                <a:latin typeface="Cambria Math"/>
                                <a:ea typeface="Cambria Math"/>
                              </a:rPr>
                              <m:t>𝐑</m:t>
                            </m:r>
                          </m:e>
                          <m:sub>
                            <m:r>
                              <a:rPr lang="en-US" sz="1800" b="1" i="0" smtClean="0"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fa-IR" sz="1800" b="1" i="0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𝐂</m:t>
                        </m:r>
                      </m:sub>
                    </m:sSub>
                    <m:sSub>
                      <m:sSubPr>
                        <m:ctrlPr>
                          <a:rPr lang="en-US" sz="1800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𝐑</m:t>
                        </m:r>
                      </m:e>
                      <m:sub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fa-IR" b="1" dirty="0" smtClean="0"/>
                  <a:t>     </a:t>
                </a:r>
                <a:r>
                  <a:rPr lang="fa-IR" dirty="0" smtClean="0"/>
                  <a:t>یا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8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𝐑</m:t>
                        </m:r>
                      </m:e>
                      <m:sub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0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1800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l-GR" sz="1800" b="1" i="0">
                            <a:latin typeface="Cambria Math"/>
                            <a:ea typeface="Cambria Math"/>
                          </a:rPr>
                          <m:t>𝛉</m:t>
                        </m:r>
                        <m:r>
                          <m:rPr>
                            <m:nor/>
                          </m:rPr>
                          <a:rPr lang="en-US" sz="1800" b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𝐉𝐎𝐈𝐍</m:t>
                        </m:r>
                      </m:e>
                      <m:sub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𝐂</m:t>
                        </m:r>
                      </m:sub>
                    </m:sSub>
                    <m:r>
                      <a:rPr lang="en-US" sz="1800" b="1" i="0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18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𝐑</m:t>
                        </m:r>
                      </m:e>
                      <m:sub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fa-IR" sz="1800" dirty="0"/>
                  <a:t> </a:t>
                </a:r>
                <a:r>
                  <a:rPr lang="fa-IR" sz="1800" dirty="0" smtClean="0"/>
                  <a:t>     یا فقط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8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𝐑</m:t>
                        </m:r>
                      </m:e>
                      <m:sub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1800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𝐉𝐎𝐈𝐍</m:t>
                        </m:r>
                      </m:e>
                      <m:sub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𝐂</m:t>
                        </m:r>
                      </m:sub>
                    </m:sSub>
                    <m:r>
                      <a:rPr lang="en-US" sz="1800" b="1" i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18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𝐑</m:t>
                        </m:r>
                      </m:e>
                      <m:sub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</m:oMath>
                </a14:m>
                <a:endParaRPr lang="fa-IR" b="1" dirty="0" smtClean="0"/>
              </a:p>
              <a:p>
                <a:endParaRPr lang="fa-IR" sz="3600" b="1" dirty="0" smtClean="0"/>
              </a:p>
              <a:p>
                <a:pPr lvl="1"/>
                <a:r>
                  <a:rPr lang="en-US" sz="1800" dirty="0" smtClean="0"/>
                  <a:t>Theta</a:t>
                </a:r>
                <a:endParaRPr lang="fa-IR" dirty="0" smtClean="0"/>
              </a:p>
              <a:p>
                <a:pPr marL="0" indent="0">
                  <a:buNone/>
                </a:pPr>
                <a:r>
                  <a:rPr lang="fa-IR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686800" cy="5486400"/>
              </a:xfrm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918858" y="4272677"/>
            <a:ext cx="3599543" cy="2446824"/>
            <a:chOff x="4191000" y="4272677"/>
            <a:chExt cx="3599543" cy="2446824"/>
          </a:xfrm>
        </p:grpSpPr>
        <p:sp>
          <p:nvSpPr>
            <p:cNvPr id="4" name="Right Brace 3"/>
            <p:cNvSpPr/>
            <p:nvPr/>
          </p:nvSpPr>
          <p:spPr>
            <a:xfrm>
              <a:off x="7620000" y="4433874"/>
              <a:ext cx="170543" cy="2252926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91000" y="4272677"/>
              <a:ext cx="3429000" cy="244682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150000"/>
                </a:lnSpc>
              </a:pPr>
              <a:r>
                <a:rPr lang="en-US" sz="1700" dirty="0" smtClean="0">
                  <a:cs typeface="B Nazanin" pitchFamily="2" charset="-78"/>
                </a:rPr>
                <a:t>=</a:t>
              </a:r>
              <a:r>
                <a:rPr lang="fa-IR" sz="1700" dirty="0" smtClean="0">
                  <a:cs typeface="B Nazanin" pitchFamily="2" charset="-78"/>
                </a:rPr>
                <a:t>     </a:t>
              </a:r>
              <a:r>
                <a:rPr lang="en-US" sz="1700" dirty="0" smtClean="0">
                  <a:cs typeface="B Nazanin" pitchFamily="2" charset="-78"/>
                </a:rPr>
                <a:t>EQUI-JOIN</a:t>
              </a:r>
              <a:endParaRPr lang="fa-IR" sz="1700" dirty="0" smtClean="0">
                <a:cs typeface="B Nazanin" pitchFamily="2" charset="-78"/>
              </a:endParaRPr>
            </a:p>
            <a:p>
              <a:pPr marL="285750" lvl="1" indent="-285750" algn="r" rtl="1">
                <a:lnSpc>
                  <a:spcPct val="150000"/>
                </a:lnSpc>
                <a:buFont typeface="Symbol"/>
                <a:buChar char="¹"/>
              </a:pPr>
              <a:r>
                <a:rPr lang="en-US" sz="1700" dirty="0" smtClean="0">
                  <a:cs typeface="B Nazanin" pitchFamily="2" charset="-78"/>
                  <a:sym typeface="Symbol"/>
                </a:rPr>
                <a:t>NOT EQUI-JOIN</a:t>
              </a:r>
              <a:endParaRPr lang="fa-IR" sz="1700" dirty="0" smtClean="0">
                <a:cs typeface="B Nazanin" pitchFamily="2" charset="-78"/>
                <a:sym typeface="Symbol"/>
              </a:endParaRPr>
            </a:p>
            <a:p>
              <a:pPr marL="0" lvl="1" algn="r" rtl="1">
                <a:lnSpc>
                  <a:spcPct val="150000"/>
                </a:lnSpc>
              </a:pPr>
              <a:r>
                <a:rPr lang="en-US" sz="1700" dirty="0" smtClean="0">
                  <a:cs typeface="B Nazanin" pitchFamily="2" charset="-78"/>
                  <a:sym typeface="Symbol"/>
                </a:rPr>
                <a:t>&lt;</a:t>
              </a:r>
              <a:r>
                <a:rPr lang="fa-IR" sz="1700" dirty="0" smtClean="0">
                  <a:cs typeface="B Nazanin" pitchFamily="2" charset="-78"/>
                  <a:sym typeface="Symbol"/>
                </a:rPr>
                <a:t>    </a:t>
              </a:r>
              <a:r>
                <a:rPr lang="en-US" sz="1700" dirty="0" smtClean="0">
                  <a:cs typeface="B Nazanin" pitchFamily="2" charset="-78"/>
                  <a:sym typeface="Symbol"/>
                </a:rPr>
                <a:t>LESS THAN-JOIN</a:t>
              </a:r>
              <a:endParaRPr lang="fa-IR" sz="1700" dirty="0" smtClean="0">
                <a:cs typeface="B Nazanin" pitchFamily="2" charset="-78"/>
                <a:sym typeface="Symbol"/>
              </a:endParaRPr>
            </a:p>
            <a:p>
              <a:pPr marL="285750" lvl="1" indent="-285750" algn="r" rtl="1">
                <a:lnSpc>
                  <a:spcPct val="150000"/>
                </a:lnSpc>
                <a:buFont typeface="Symbol"/>
                <a:buChar char="£"/>
              </a:pPr>
              <a:r>
                <a:rPr lang="en-US" sz="1700" dirty="0" smtClean="0">
                  <a:cs typeface="B Nazanin" pitchFamily="2" charset="-78"/>
                  <a:sym typeface="Symbol"/>
                </a:rPr>
                <a:t>LESS EQUI-JOIN</a:t>
              </a:r>
              <a:endParaRPr lang="fa-IR" sz="1700" dirty="0" smtClean="0">
                <a:cs typeface="B Nazanin" pitchFamily="2" charset="-78"/>
                <a:sym typeface="Symbol"/>
              </a:endParaRPr>
            </a:p>
            <a:p>
              <a:pPr marL="0" lvl="1" algn="r" rtl="1">
                <a:lnSpc>
                  <a:spcPct val="150000"/>
                </a:lnSpc>
              </a:pPr>
              <a:r>
                <a:rPr lang="en-US" sz="1700" dirty="0" smtClean="0">
                  <a:cs typeface="B Nazanin" pitchFamily="2" charset="-78"/>
                  <a:sym typeface="Symbol"/>
                </a:rPr>
                <a:t>&gt;</a:t>
              </a:r>
              <a:r>
                <a:rPr lang="fa-IR" sz="1700" dirty="0" smtClean="0">
                  <a:cs typeface="B Nazanin" pitchFamily="2" charset="-78"/>
                  <a:sym typeface="Symbol"/>
                </a:rPr>
                <a:t>    </a:t>
              </a:r>
              <a:r>
                <a:rPr lang="en-US" sz="1700" dirty="0" smtClean="0">
                  <a:cs typeface="B Nazanin" pitchFamily="2" charset="-78"/>
                  <a:sym typeface="Symbol"/>
                </a:rPr>
                <a:t>GREATER THAN-JOIN</a:t>
              </a:r>
              <a:endParaRPr lang="fa-IR" sz="1700" dirty="0" smtClean="0">
                <a:cs typeface="B Nazanin" pitchFamily="2" charset="-78"/>
                <a:sym typeface="Symbol"/>
              </a:endParaRPr>
            </a:p>
            <a:p>
              <a:pPr marL="285750" lvl="1" indent="-285750" algn="r" rtl="1">
                <a:lnSpc>
                  <a:spcPct val="150000"/>
                </a:lnSpc>
                <a:buFont typeface="Symbol"/>
                <a:buChar char="³"/>
              </a:pPr>
              <a:r>
                <a:rPr lang="en-US" sz="1700" dirty="0" smtClean="0">
                  <a:cs typeface="B Nazanin" pitchFamily="2" charset="-78"/>
                  <a:sym typeface="Symbol"/>
                </a:rPr>
                <a:t>GREATER EQUI-JOIN</a:t>
              </a:r>
              <a:endParaRPr lang="fa-IR" sz="1700" dirty="0" smtClean="0">
                <a:cs typeface="B Nazanin" pitchFamily="2" charset="-78"/>
                <a:sym typeface="Symbol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52600" y="2942772"/>
            <a:ext cx="2006116" cy="961802"/>
            <a:chOff x="640317" y="2794231"/>
            <a:chExt cx="2006116" cy="961802"/>
          </a:xfrm>
        </p:grpSpPr>
        <p:sp>
          <p:nvSpPr>
            <p:cNvPr id="6" name="TextBox 5"/>
            <p:cNvSpPr txBox="1"/>
            <p:nvPr/>
          </p:nvSpPr>
          <p:spPr>
            <a:xfrm>
              <a:off x="725714" y="2794231"/>
              <a:ext cx="1920719" cy="96180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/>
                <a:t>R</a:t>
              </a:r>
              <a:r>
                <a:rPr lang="en-US" baseline="-25000" dirty="0" smtClean="0"/>
                <a:t>1 </a:t>
              </a:r>
              <a:r>
                <a:rPr lang="en-US" dirty="0" smtClean="0"/>
                <a:t>(A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 A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 …, A</a:t>
              </a:r>
              <a:r>
                <a:rPr lang="en-US" baseline="-25000" dirty="0" smtClean="0"/>
                <a:t>n</a:t>
              </a:r>
              <a:r>
                <a:rPr lang="en-US" dirty="0" smtClean="0"/>
                <a:t>)</a:t>
              </a:r>
            </a:p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/>
                <a:t>R</a:t>
              </a:r>
              <a:r>
                <a:rPr lang="en-US" baseline="-25000" dirty="0" smtClean="0"/>
                <a:t>2 </a:t>
              </a:r>
              <a:r>
                <a:rPr lang="en-US" dirty="0" smtClean="0"/>
                <a:t>(B</a:t>
              </a:r>
              <a:r>
                <a:rPr lang="en-US" baseline="-25000" dirty="0" smtClean="0"/>
                <a:t>1</a:t>
              </a:r>
              <a:r>
                <a:rPr lang="en-US" dirty="0"/>
                <a:t>,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</a:t>
              </a:r>
              <a:r>
                <a:rPr lang="en-US" dirty="0"/>
                <a:t>, …, </a:t>
              </a:r>
              <a:r>
                <a:rPr lang="en-US" dirty="0" err="1" smtClean="0"/>
                <a:t>B</a:t>
              </a:r>
              <a:r>
                <a:rPr lang="en-US" baseline="-25000" dirty="0" err="1" smtClean="0"/>
                <a:t>m</a:t>
              </a:r>
              <a:r>
                <a:rPr lang="en-US" dirty="0" smtClean="0"/>
                <a:t>)</a:t>
              </a:r>
            </a:p>
          </p:txBody>
        </p:sp>
        <p:sp>
          <p:nvSpPr>
            <p:cNvPr id="7" name="Right Brace 6"/>
            <p:cNvSpPr/>
            <p:nvPr/>
          </p:nvSpPr>
          <p:spPr>
            <a:xfrm rot="10800000">
              <a:off x="640317" y="2895600"/>
              <a:ext cx="170793" cy="763677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078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</a:t>
            </a:r>
            <a:r>
              <a:rPr lang="fa-IR" dirty="0" smtClean="0"/>
              <a:t>پیوند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 lvl="1"/>
            <a:r>
              <a:rPr lang="fa-IR" sz="1800" b="1" dirty="0" smtClean="0"/>
              <a:t>شرط پیوند (</a:t>
            </a:r>
            <a:r>
              <a:rPr lang="en-US" sz="1800" b="1" dirty="0" smtClean="0"/>
              <a:t>c</a:t>
            </a:r>
            <a:r>
              <a:rPr lang="fa-IR" sz="1800" b="1" dirty="0" smtClean="0"/>
              <a:t>):                      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en-US" sz="1800" b="1" dirty="0" smtClean="0"/>
              <a:t>.</a:t>
            </a:r>
            <a:r>
              <a:rPr lang="en-US" sz="1800" dirty="0" smtClean="0"/>
              <a:t>A</a:t>
            </a:r>
            <a:r>
              <a:rPr lang="en-US" sz="1800" baseline="-25000" dirty="0" smtClean="0"/>
              <a:t>i</a:t>
            </a:r>
            <a:r>
              <a:rPr lang="en-US" sz="1800" dirty="0" smtClean="0"/>
              <a:t>  </a:t>
            </a:r>
            <a:r>
              <a:rPr lang="en-US" sz="1800" b="1" dirty="0" smtClean="0"/>
              <a:t>theta</a:t>
            </a:r>
            <a:r>
              <a:rPr lang="en-US" sz="1800" dirty="0" smtClean="0"/>
              <a:t>  R</a:t>
            </a:r>
            <a:r>
              <a:rPr lang="en-US" sz="1800" baseline="-25000" dirty="0" smtClean="0"/>
              <a:t>2</a:t>
            </a:r>
            <a:r>
              <a:rPr lang="en-US" sz="1800" b="1" dirty="0" smtClean="0"/>
              <a:t>.</a:t>
            </a:r>
            <a:r>
              <a:rPr lang="en-US" sz="1800" dirty="0" smtClean="0"/>
              <a:t>B</a:t>
            </a:r>
            <a:r>
              <a:rPr lang="en-US" sz="1800" baseline="-25000" dirty="0" smtClean="0"/>
              <a:t>j</a:t>
            </a:r>
            <a:r>
              <a:rPr lang="fa-IR" baseline="-25000" dirty="0" smtClean="0"/>
              <a:t> </a:t>
            </a:r>
            <a:endParaRPr lang="fa-IR" dirty="0" smtClean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lvl="1"/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اگر صفات پیوند هم‏نام باشند، حداقل یکی را باید دگرنامی کرد.</a:t>
            </a:r>
          </a:p>
          <a:p>
            <a:pPr lvl="1"/>
            <a:r>
              <a:rPr lang="fa-IR" dirty="0" smtClean="0"/>
              <a:t>در حالت کلی شرط پیوند می‏تواند به صورت زیر باشد که در آن </a:t>
            </a:r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fa-IR" dirty="0" smtClean="0"/>
              <a:t>، ...،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n</a:t>
            </a:r>
            <a:r>
              <a:rPr lang="fa-IR" dirty="0" smtClean="0"/>
              <a:t> قالب بالا (قالب شرط پیوند) را دارند.</a:t>
            </a:r>
          </a:p>
          <a:p>
            <a:pPr marL="457200" lvl="1" indent="0" algn="ctr">
              <a:buNone/>
            </a:pPr>
            <a:r>
              <a:rPr lang="en-US" sz="1800" dirty="0" smtClean="0"/>
              <a:t>&lt;c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&gt; </a:t>
            </a:r>
            <a:r>
              <a:rPr lang="en-US" sz="1800" b="1" dirty="0" smtClean="0"/>
              <a:t>AND</a:t>
            </a:r>
            <a:r>
              <a:rPr lang="en-US" sz="1800" dirty="0" smtClean="0"/>
              <a:t> &lt;c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&gt; </a:t>
            </a:r>
            <a:r>
              <a:rPr lang="en-US" sz="1800" b="1" dirty="0" smtClean="0"/>
              <a:t>AND</a:t>
            </a:r>
            <a:r>
              <a:rPr lang="en-US" sz="1800" dirty="0" smtClean="0"/>
              <a:t> … </a:t>
            </a:r>
            <a:r>
              <a:rPr lang="en-US" sz="1800" b="1" dirty="0" smtClean="0"/>
              <a:t>AND</a:t>
            </a:r>
            <a:r>
              <a:rPr lang="en-US" sz="1800" dirty="0" smtClean="0"/>
              <a:t> &lt;</a:t>
            </a:r>
            <a:r>
              <a:rPr lang="en-US" sz="1800" dirty="0" err="1" smtClean="0"/>
              <a:t>c</a:t>
            </a:r>
            <a:r>
              <a:rPr lang="en-US" sz="1800" baseline="-25000" dirty="0" err="1" smtClean="0"/>
              <a:t>n</a:t>
            </a:r>
            <a:r>
              <a:rPr lang="en-US" sz="1800" dirty="0" smtClean="0"/>
              <a:t>&gt;</a:t>
            </a:r>
            <a:endParaRPr lang="fa-IR" sz="1800" dirty="0" smtClean="0"/>
          </a:p>
          <a:p>
            <a:pPr marL="457200" lvl="1" indent="0" algn="ctr">
              <a:buNone/>
            </a:pPr>
            <a:endParaRPr lang="fa-IR" sz="1000" dirty="0" smtClean="0"/>
          </a:p>
          <a:p>
            <a:pPr marL="457200" lvl="1" indent="0">
              <a:buNone/>
            </a:pPr>
            <a:r>
              <a:rPr lang="fa-IR" sz="1800" dirty="0" smtClean="0"/>
              <a:t>          </a:t>
            </a:r>
            <a:r>
              <a:rPr lang="en-US" sz="1800" dirty="0" smtClean="0"/>
              <a:t>&lt;R1.A1  </a:t>
            </a:r>
            <a:r>
              <a:rPr lang="en-US" sz="1800" b="1" dirty="0" smtClean="0"/>
              <a:t>= </a:t>
            </a:r>
            <a:r>
              <a:rPr lang="en-US" sz="1800" dirty="0" smtClean="0"/>
              <a:t>R2.B1&gt;  </a:t>
            </a:r>
            <a:r>
              <a:rPr lang="en-US" sz="1800" b="1" dirty="0" smtClean="0"/>
              <a:t>AND</a:t>
            </a:r>
            <a:r>
              <a:rPr lang="en-US" sz="1800" dirty="0" smtClean="0"/>
              <a:t>  &lt;R1.A2  </a:t>
            </a:r>
            <a:r>
              <a:rPr lang="en-US" sz="1800" b="1" dirty="0" smtClean="0"/>
              <a:t>= </a:t>
            </a:r>
            <a:r>
              <a:rPr lang="en-US" sz="1800" dirty="0" smtClean="0"/>
              <a:t>R2.B2&gt;</a:t>
            </a:r>
            <a:endParaRPr lang="fa-IR" sz="1800" dirty="0" smtClean="0"/>
          </a:p>
          <a:p>
            <a:pPr marL="457200" lvl="1" indent="0" algn="ctr">
              <a:buNone/>
            </a:pPr>
            <a:endParaRPr lang="fa-IR" sz="1800" dirty="0" smtClean="0"/>
          </a:p>
          <a:p>
            <a:pPr lvl="1"/>
            <a:endParaRPr lang="fa-I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13232" y="2133370"/>
            <a:ext cx="2587568" cy="96180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صفات پیوند</a:t>
            </a:r>
          </a:p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که باید </a:t>
            </a:r>
            <a:r>
              <a:rPr lang="fa-IR" b="1" dirty="0" smtClean="0">
                <a:solidFill>
                  <a:srgbClr val="C00000"/>
                </a:solidFill>
                <a:cs typeface="B Nazanin" pitchFamily="2" charset="-78"/>
              </a:rPr>
              <a:t>هم‏دامنه </a:t>
            </a:r>
            <a:r>
              <a:rPr lang="fa-IR" dirty="0" smtClean="0">
                <a:cs typeface="B Nazanin" pitchFamily="2" charset="-78"/>
              </a:rPr>
              <a:t>و </a:t>
            </a:r>
            <a:r>
              <a:rPr lang="fa-IR" b="1" dirty="0" smtClean="0">
                <a:solidFill>
                  <a:srgbClr val="C00000"/>
                </a:solidFill>
                <a:cs typeface="B Nazanin" pitchFamily="2" charset="-78"/>
              </a:rPr>
              <a:t>ناهم‏نام </a:t>
            </a:r>
            <a:r>
              <a:rPr lang="fa-IR" dirty="0" smtClean="0">
                <a:cs typeface="B Nazanin" pitchFamily="2" charset="-78"/>
              </a:rPr>
              <a:t>باشند.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3276370"/>
            <a:ext cx="6324600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چون نتیجه </a:t>
            </a:r>
            <a:r>
              <a:rPr lang="en-US" sz="1600" dirty="0" smtClean="0">
                <a:cs typeface="B Nazanin" pitchFamily="2" charset="-78"/>
              </a:rPr>
              <a:t>JOIN</a:t>
            </a:r>
            <a:r>
              <a:rPr lang="fa-IR" sz="1600" dirty="0" smtClean="0">
                <a:cs typeface="B Nazanin" pitchFamily="2" charset="-78"/>
              </a:rPr>
              <a:t> </a:t>
            </a:r>
            <a:r>
              <a:rPr lang="fa-IR" dirty="0" smtClean="0">
                <a:cs typeface="B Nazanin" pitchFamily="2" charset="-78"/>
              </a:rPr>
              <a:t>رابطه است و در </a:t>
            </a:r>
            <a:r>
              <a:rPr lang="en-US" sz="1600" dirty="0" smtClean="0">
                <a:cs typeface="B Nazanin" pitchFamily="2" charset="-78"/>
              </a:rPr>
              <a:t>heading</a:t>
            </a:r>
            <a:r>
              <a:rPr lang="fa-IR" dirty="0" smtClean="0">
                <a:cs typeface="B Nazanin" pitchFamily="2" charset="-78"/>
              </a:rPr>
              <a:t>اش صفت تکراری نباید وجود داشته باشد.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071531" y="1799543"/>
            <a:ext cx="638629" cy="46445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476446" y="1799541"/>
            <a:ext cx="609600" cy="47897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676018" y="3022009"/>
            <a:ext cx="0" cy="34776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00246" y="3035147"/>
            <a:ext cx="547914" cy="0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097621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10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پیوند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مشخصات کامل جفت تهیه‏کننده-قطعه از یک شهر را بدهید.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569188" y="2564502"/>
            <a:ext cx="3026726" cy="1931298"/>
            <a:chOff x="551793" y="1842968"/>
            <a:chExt cx="3026726" cy="1931298"/>
          </a:xfrm>
        </p:grpSpPr>
        <p:grpSp>
          <p:nvGrpSpPr>
            <p:cNvPr id="7" name="Group 6"/>
            <p:cNvGrpSpPr/>
            <p:nvPr/>
          </p:nvGrpSpPr>
          <p:grpSpPr>
            <a:xfrm>
              <a:off x="551793" y="1842968"/>
              <a:ext cx="3026726" cy="1931298"/>
              <a:chOff x="551793" y="4419600"/>
              <a:chExt cx="3026726" cy="193129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51793" y="4419600"/>
                <a:ext cx="3026726" cy="193129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S (S#, SNAME, STATUS, CITY)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 smtClean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S1		              C1</a:t>
                </a:r>
                <a:endParaRPr lang="en-US" sz="1600" dirty="0" smtClean="0"/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S2		              C2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S3		              C3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S4		              C4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S5		              C5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S6		              C6</a:t>
                </a:r>
                <a:endParaRPr lang="en-US" sz="1400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838200" y="4723148"/>
                <a:ext cx="278523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852713" y="4786432"/>
                <a:ext cx="10886" cy="1564466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>
              <a:off x="838200" y="2209800"/>
              <a:ext cx="2590800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976914" y="2564502"/>
            <a:ext cx="2659702" cy="1931298"/>
            <a:chOff x="562679" y="4114800"/>
            <a:chExt cx="2659702" cy="1931298"/>
          </a:xfrm>
        </p:grpSpPr>
        <p:grpSp>
          <p:nvGrpSpPr>
            <p:cNvPr id="22" name="Group 21"/>
            <p:cNvGrpSpPr/>
            <p:nvPr/>
          </p:nvGrpSpPr>
          <p:grpSpPr>
            <a:xfrm>
              <a:off x="562679" y="4114800"/>
              <a:ext cx="2659702" cy="1931298"/>
              <a:chOff x="551793" y="4419600"/>
              <a:chExt cx="2659702" cy="1931298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551793" y="4419600"/>
                <a:ext cx="2659702" cy="193129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/>
                  <a:t>P</a:t>
                </a:r>
                <a:r>
                  <a:rPr lang="en-US" sz="1600" b="1" dirty="0" smtClean="0"/>
                  <a:t> (P#,  . . .  ,   W,   CITY)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 smtClean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P1	       5	C1</a:t>
                </a:r>
                <a:endParaRPr lang="en-US" sz="1600" dirty="0" smtClean="0"/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P2	       6	C2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P3	       4	C1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P4	       7	C4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P5	      10	C5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		              </a:t>
                </a:r>
                <a:endParaRPr lang="en-US" sz="1400" dirty="0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838200" y="4723148"/>
                <a:ext cx="278523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841828" y="4786432"/>
                <a:ext cx="10885" cy="1233368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>
              <a:off x="863599" y="4481632"/>
              <a:ext cx="1970315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19102" y="2025134"/>
                <a:ext cx="56024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b="0" i="0" dirty="0" smtClean="0">
                              <a:latin typeface="Cambria Math"/>
                            </a:rPr>
                            <m:t>:=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S</m:t>
                          </m:r>
                          <m:r>
                            <a:rPr lang="fa-IR" b="0">
                              <a:latin typeface="Cambria Math"/>
                              <a:ea typeface="Cambria Math"/>
                            </a:rPr>
                            <m:t>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S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CITY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P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PCITY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  <a:ea typeface="Cambria Math"/>
                            </a:rPr>
                            <m:t>P</m:t>
                          </m:r>
                          <m:r>
                            <a:rPr lang="en-US" i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  <a:ea typeface="Cambria Math"/>
                            </a:rPr>
                            <m:t>RENAME</m:t>
                          </m:r>
                          <m:r>
                            <a:rPr lang="en-US" i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  <a:ea typeface="Cambria Math"/>
                            </a:rPr>
                            <m:t>CITY</m:t>
                          </m:r>
                          <m:r>
                            <a:rPr lang="en-US" i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  <a:ea typeface="Cambria Math"/>
                            </a:rPr>
                            <m:t>AS</m:t>
                          </m:r>
                          <m:r>
                            <a:rPr lang="en-US" i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  <a:ea typeface="Cambria Math"/>
                            </a:rPr>
                            <m:t>PCITY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02" y="2025134"/>
                <a:ext cx="5602431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/>
          <p:cNvGrpSpPr/>
          <p:nvPr/>
        </p:nvGrpSpPr>
        <p:grpSpPr>
          <a:xfrm>
            <a:off x="609600" y="4596586"/>
            <a:ext cx="4089838" cy="2185214"/>
            <a:chOff x="402274" y="4572000"/>
            <a:chExt cx="4089838" cy="2185214"/>
          </a:xfrm>
        </p:grpSpPr>
        <p:grpSp>
          <p:nvGrpSpPr>
            <p:cNvPr id="35" name="Group 34"/>
            <p:cNvGrpSpPr/>
            <p:nvPr/>
          </p:nvGrpSpPr>
          <p:grpSpPr>
            <a:xfrm>
              <a:off x="402274" y="4572000"/>
              <a:ext cx="4089838" cy="2185214"/>
              <a:chOff x="551793" y="4419600"/>
              <a:chExt cx="4089838" cy="2185214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551793" y="4419600"/>
                <a:ext cx="4089838" cy="218521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R</a:t>
                </a:r>
                <a:r>
                  <a:rPr lang="en-US" sz="1600" b="1" baseline="-25000" dirty="0" smtClean="0"/>
                  <a:t>1</a:t>
                </a:r>
                <a:r>
                  <a:rPr lang="en-US" sz="1600" b="1" dirty="0" smtClean="0"/>
                  <a:t> (S#,  . . . ,  CITY,   P#,   . . .  ,  W,   PCITY)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 smtClean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S1	           C1	 P1	   5	C1</a:t>
                </a:r>
                <a:endParaRPr lang="en-US" sz="1600" dirty="0" smtClean="0"/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S1	           C1	 P3	   4	C1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S2	           C2	 P2	   6	C2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>
                    <a:cs typeface="B Nazanin" pitchFamily="2" charset="-78"/>
                  </a:rPr>
                  <a:t> </a:t>
                </a:r>
                <a:r>
                  <a:rPr lang="en-US" sz="1400" dirty="0" smtClean="0">
                    <a:cs typeface="B Nazanin" pitchFamily="2" charset="-78"/>
                  </a:rPr>
                  <a:t>     S3</a:t>
                </a:r>
                <a:r>
                  <a:rPr lang="fa-IR" sz="1400" dirty="0" smtClean="0">
                    <a:cs typeface="B Nazanin" pitchFamily="2" charset="-78"/>
                  </a:rPr>
                  <a:t> تاپل پیوندشدنی ندارد.   </a:t>
                </a:r>
                <a:endParaRPr lang="en-US" sz="1400" dirty="0" smtClean="0">
                  <a:cs typeface="B Nazanin" pitchFamily="2" charset="-78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S4	            C4	 P4	    7	C4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S5	</a:t>
                </a:r>
                <a:r>
                  <a:rPr lang="en-US" sz="1400" dirty="0"/>
                  <a:t> </a:t>
                </a:r>
                <a:r>
                  <a:rPr lang="en-US" sz="1400" dirty="0" smtClean="0"/>
                  <a:t>           C5	 P5	    10	C5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S6</a:t>
                </a:r>
                <a:r>
                  <a:rPr lang="fa-IR" sz="1400" dirty="0">
                    <a:cs typeface="B Nazanin" pitchFamily="2" charset="-78"/>
                  </a:rPr>
                  <a:t> تاپل پیوندشدنی ندارد. </a:t>
                </a:r>
                <a:r>
                  <a:rPr lang="fa-IR" sz="1400" dirty="0" smtClean="0">
                    <a:cs typeface="B Nazanin" pitchFamily="2" charset="-78"/>
                  </a:rPr>
                  <a:t>  </a:t>
                </a:r>
                <a:endParaRPr lang="en-US" sz="1400" dirty="0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H="1">
                <a:off x="831690" y="4786432"/>
                <a:ext cx="21023" cy="1723225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Connector 35"/>
            <p:cNvCxnSpPr/>
            <p:nvPr/>
          </p:nvCxnSpPr>
          <p:spPr>
            <a:xfrm>
              <a:off x="688681" y="4938832"/>
              <a:ext cx="3598246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65877" y="5805714"/>
              <a:ext cx="197070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747486" y="6553200"/>
              <a:ext cx="197070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4480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81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پیوند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fa-IR" sz="1800" b="1" dirty="0" smtClean="0"/>
                  <a:t>عملکرد:                               </a:t>
                </a:r>
                <a:r>
                  <a:rPr lang="fa-IR" sz="1800" b="1" dirty="0"/>
                  <a:t> </a:t>
                </a:r>
                <a:r>
                  <a:rPr lang="fa-IR" sz="1800" b="1" dirty="0" smtClean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fa-IR" sz="1800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a-IR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 sz="1800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0" smtClean="0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fa-IR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 sz="1800" b="0" i="0" smtClean="0">
                            <a:latin typeface="Cambria Math"/>
                          </a:rPr>
                          <m:t>2</m:t>
                        </m:r>
                        <m:r>
                          <a:rPr lang="en-US" sz="1800" b="0" i="0" smtClean="0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sz="1800" b="0" i="0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sz="1800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i="0">
                                  <a:latin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sz="1800" b="0" i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1800" i="0" smtClean="0">
                          <a:latin typeface="Cambria Math"/>
                          <a:ea typeface="Cambria Math"/>
                        </a:rPr>
                        <m:t>∪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i="0">
                                  <a:latin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sz="1800" b="0" i="0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800" dirty="0" smtClean="0"/>
              </a:p>
              <a:p>
                <a:pPr lvl="2"/>
                <a:r>
                  <a:rPr lang="fa-IR" sz="2000" dirty="0" smtClean="0"/>
                  <a:t>در بدنه </a:t>
                </a:r>
                <a:r>
                  <a:rPr lang="en-US" dirty="0" smtClean="0"/>
                  <a:t>R</a:t>
                </a:r>
                <a:r>
                  <a:rPr lang="en-US" baseline="-25000" dirty="0" smtClean="0"/>
                  <a:t>3</a:t>
                </a:r>
                <a:r>
                  <a:rPr lang="fa-IR" dirty="0" smtClean="0"/>
                  <a:t> </a:t>
                </a:r>
                <a:r>
                  <a:rPr lang="fa-IR" sz="2000" dirty="0" smtClean="0"/>
                  <a:t>تاپل‏های پیوندشدنی از دو رابطه قرار دارند.</a:t>
                </a:r>
              </a:p>
              <a:p>
                <a:pPr lvl="1"/>
                <a:r>
                  <a:rPr lang="fa-IR" sz="1800" b="1" dirty="0" smtClean="0"/>
                  <a:t>خصوصیات: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fa-I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 b="0" i="0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 b="0" i="0" smtClean="0">
                            <a:latin typeface="Cambria Math"/>
                          </a:rPr>
                          <m:t>1</m:t>
                        </m:r>
                        <m:r>
                          <a:rPr lang="en-US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fa-IR" sz="2000" dirty="0" smtClean="0"/>
                  <a:t>  چون صفات در </a:t>
                </a:r>
                <a:r>
                  <a:rPr lang="en-US" dirty="0" smtClean="0"/>
                  <a:t>heading</a:t>
                </a:r>
                <a:r>
                  <a:rPr lang="fa-IR" dirty="0" smtClean="0"/>
                  <a:t> </a:t>
                </a:r>
                <a:r>
                  <a:rPr lang="fa-IR" sz="2000" dirty="0" smtClean="0"/>
                  <a:t>رابطه نظم مکانی ندارند.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  <m:r>
                      <a:rPr lang="fa-IR" i="1">
                        <a:latin typeface="Cambria Math"/>
                      </a:rPr>
                      <m:t> </m:t>
                    </m:r>
                  </m:oMath>
                </a14:m>
                <a:r>
                  <a:rPr lang="fa-IR" sz="2000" dirty="0" smtClean="0"/>
                  <a:t>حاصل </a:t>
                </a:r>
                <a:r>
                  <a:rPr lang="en-US" dirty="0" smtClean="0"/>
                  <a:t>Theta-Join</a:t>
                </a:r>
                <a:r>
                  <a:rPr lang="fa-IR" dirty="0" smtClean="0"/>
                  <a:t> </a:t>
                </a:r>
                <a:r>
                  <a:rPr lang="fa-IR" sz="2000" dirty="0" smtClean="0"/>
                  <a:t>در حالت عمومی، زیرمجموعه‏ای افقی از ضرب کارتزین است که در آن تاپل‏هایی از حاصلضرب که حائز شرط پیوند هستند حضور دارند.</a:t>
                </a:r>
              </a:p>
              <a:p>
                <a:pPr marL="0" indent="0">
                  <a:buNone/>
                </a:pPr>
                <a:r>
                  <a:rPr lang="fa-IR" sz="2800" dirty="0" smtClean="0"/>
                  <a:t>     </a:t>
                </a:r>
              </a:p>
              <a:p>
                <a:pPr marL="0" indent="0">
                  <a:buNone/>
                </a:pPr>
                <a:r>
                  <a:rPr lang="fa-IR" dirty="0"/>
                  <a:t> </a:t>
                </a:r>
                <a:r>
                  <a:rPr lang="fa-IR" dirty="0" smtClean="0"/>
                  <a:t>         اگر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p>
                        <m:r>
                          <a:rPr lang="en-US" sz="1800" b="0" i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a-IR" sz="1800" i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a-IR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 sz="1800" i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0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fa-IR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 sz="1800" i="0">
                            <a:latin typeface="Cambria Math"/>
                          </a:rPr>
                          <m:t>2</m:t>
                        </m:r>
                        <m:r>
                          <a:rPr lang="en-US" sz="1800" i="0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fa-IR" dirty="0" smtClean="0"/>
                  <a:t> باشد، آنگاه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  <m: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′</m:t>
                        </m:r>
                      </m:sub>
                    </m:sSub>
                    <m:r>
                      <a:rPr lang="fa-IR" sz="1800" i="1" smtClean="0">
                        <a:latin typeface="Cambria Math"/>
                        <a:ea typeface="Cambria Math"/>
                        <a:sym typeface="Symbol"/>
                      </a:rPr>
                      <m:t>⊆</m:t>
                    </m:r>
                  </m:oMath>
                </a14:m>
                <a:r>
                  <a:rPr lang="en-US" sz="1800" dirty="0">
                    <a:ea typeface="Cambria Math"/>
                    <a:sym typeface="Symbo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sSub>
                          <m:sSubPr>
                            <m:ctrlPr>
                              <a:rPr lang="en-US" sz="1800" i="1" smtClean="0">
                                <a:latin typeface="Cambria Math"/>
                                <a:ea typeface="Cambria Math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800" b="0" i="1" smtClean="0">
                        <a:latin typeface="Cambria Math"/>
                        <a:ea typeface="Cambria Math"/>
                        <a:sym typeface="Symbol"/>
                      </a:rPr>
                      <m:t>⋃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/>
                                <a:ea typeface="Cambria Math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  <a:ea typeface="Cambria Math"/>
                                <a:sym typeface="Symbol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dirty="0" smtClean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148" y="5257863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TextBox 5"/>
          <p:cNvSpPr txBox="1"/>
          <p:nvPr/>
        </p:nvSpPr>
        <p:spPr>
          <a:xfrm>
            <a:off x="304800" y="4883160"/>
            <a:ext cx="5105400" cy="47320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وقتی در </a:t>
            </a: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شرط پیوند، تساوی بخشی </a:t>
            </a: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از کلید </a:t>
            </a: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هر دو رابطه را داده </a:t>
            </a: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باشیم.</a:t>
            </a:r>
            <a:endParaRPr lang="fa-IR" baseline="-25000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159468" y="5334000"/>
            <a:ext cx="0" cy="40743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80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گونه‏های خاص عملگر پیوند – پیوند طبیعی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پیوند طبیعی (</a:t>
            </a:r>
            <a:r>
              <a:rPr lang="en-US" sz="1800" b="1" dirty="0" smtClean="0">
                <a:solidFill>
                  <a:srgbClr val="C00000"/>
                </a:solidFill>
              </a:rPr>
              <a:t>Natural Join</a:t>
            </a:r>
            <a:r>
              <a:rPr lang="fa-IR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fa-IR" dirty="0" smtClean="0"/>
              <a:t>گونه‏ای از پیوند است که دو ویژگی دارد: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1- </a:t>
            </a:r>
            <a:r>
              <a:rPr lang="en-US" sz="1800" dirty="0" smtClean="0"/>
              <a:t>Theta</a:t>
            </a:r>
            <a:r>
              <a:rPr lang="fa-IR" dirty="0" smtClean="0"/>
              <a:t>: </a:t>
            </a:r>
            <a:r>
              <a:rPr lang="en-US" sz="1800" dirty="0" smtClean="0"/>
              <a:t>=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2- صفات پیوند یک بار در جواب می‏آیند.  (صفت یا صفات پیوند باید هم‏نام هم باشند.)</a:t>
            </a:r>
          </a:p>
          <a:p>
            <a:pPr marL="457200" lvl="1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69188" y="4114800"/>
                <a:ext cx="26654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a:rPr lang="fa-I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b="0" i="0" dirty="0" smtClean="0">
                              <a:latin typeface="Cambria Math"/>
                            </a:rPr>
                            <m:t>:=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S</m:t>
                          </m:r>
                          <m:r>
                            <a:rPr lang="fa-IR" b="0">
                              <a:latin typeface="Cambria Math"/>
                              <a:ea typeface="Cambria Math"/>
                            </a:rPr>
                            <m:t>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S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CITY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P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CITY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88" y="4114800"/>
                <a:ext cx="266540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609600" y="4724400"/>
            <a:ext cx="3313728" cy="1677382"/>
            <a:chOff x="402274" y="4572000"/>
            <a:chExt cx="3313728" cy="1677382"/>
          </a:xfrm>
        </p:grpSpPr>
        <p:grpSp>
          <p:nvGrpSpPr>
            <p:cNvPr id="12" name="Group 11"/>
            <p:cNvGrpSpPr/>
            <p:nvPr/>
          </p:nvGrpSpPr>
          <p:grpSpPr>
            <a:xfrm>
              <a:off x="402274" y="4572000"/>
              <a:ext cx="3313728" cy="1677382"/>
              <a:chOff x="551793" y="4419600"/>
              <a:chExt cx="3313728" cy="167738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551793" y="4419600"/>
                <a:ext cx="3313728" cy="167738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R</a:t>
                </a:r>
                <a:r>
                  <a:rPr lang="en-US" sz="1600" b="1" baseline="-25000" dirty="0" smtClean="0"/>
                  <a:t>2</a:t>
                </a:r>
                <a:r>
                  <a:rPr lang="en-US" sz="1600" b="1" dirty="0" smtClean="0"/>
                  <a:t> (S#,  . . . ,  CITY,   P#,   . . .  ,  W)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 smtClean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S1	           C1	 P1	   5</a:t>
                </a:r>
                <a:endParaRPr lang="en-US" sz="1600" dirty="0" smtClean="0"/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S1	           C1	 P3	   4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S2	           C2	 P2	   6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S4	           C4	 P4	    7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S5	</a:t>
                </a:r>
                <a:r>
                  <a:rPr lang="en-US" sz="1400" dirty="0"/>
                  <a:t> </a:t>
                </a:r>
                <a:r>
                  <a:rPr lang="en-US" sz="1400" dirty="0" smtClean="0"/>
                  <a:t>          C5	 P5	    10</a:t>
                </a:r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 flipH="1">
                <a:off x="842201" y="4786432"/>
                <a:ext cx="10513" cy="131055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/>
            <p:nvPr/>
          </p:nvCxnSpPr>
          <p:spPr>
            <a:xfrm>
              <a:off x="688681" y="4938832"/>
              <a:ext cx="2913993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480" y="38100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59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گونه‏های خاص عملگر </a:t>
            </a:r>
            <a:r>
              <a:rPr lang="fa-IR" dirty="0" smtClean="0"/>
              <a:t>پیوند – پیوند طبیعی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fa-IR" dirty="0" smtClean="0"/>
                  <a:t>اگر صفت مشترک [هم‏نام و هم‏دامنه] یک صفت باشد، نیازی به قیدکردن نیست.</a:t>
                </a:r>
              </a:p>
              <a:p>
                <a:pPr marL="457200" lvl="1" indent="0">
                  <a:buNone/>
                </a:pPr>
                <a:r>
                  <a:rPr lang="fa-IR" dirty="0"/>
                  <a:t> </a:t>
                </a:r>
                <a:r>
                  <a:rPr lang="fa-IR" dirty="0" smtClean="0"/>
                  <a:t>   اما اگر بیش از یک صفت باشد، باید صفت یا صفات پیوند را قید کنیم.</a:t>
                </a:r>
              </a:p>
              <a:p>
                <a:pPr marL="457200" lvl="1" indent="0">
                  <a:buNone/>
                </a:pPr>
                <a:r>
                  <a:rPr lang="fa-IR" dirty="0"/>
                  <a:t> </a:t>
                </a:r>
                <a:r>
                  <a:rPr lang="fa-IR" dirty="0" smtClean="0"/>
                  <a:t>  اگر قید نکنیم، پیوند روی تساوی مقادیر تمام صفات مشترک انجام می‏شود.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sz="1800" b="0" i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b="0" i="0" smtClean="0">
                          <a:latin typeface="Cambria Math"/>
                        </a:rPr>
                        <m:t>:</m:t>
                      </m:r>
                      <m:d>
                        <m:d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A</m:t>
                          </m:r>
                          <m:r>
                            <a:rPr lang="en-US" sz="1800" b="0" i="0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B</m:t>
                          </m:r>
                          <m:r>
                            <a:rPr lang="en-US" sz="1800" b="0" i="0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C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sz="1800" b="0" i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800" i="0">
                          <a:latin typeface="Cambria Math"/>
                        </a:rPr>
                        <m:t>: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/>
                            </a:rPr>
                            <m:t>A</m:t>
                          </m:r>
                          <m:r>
                            <a:rPr lang="en-US" sz="1800" i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F</m:t>
                          </m:r>
                          <m:r>
                            <a:rPr lang="en-US" sz="1800" i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/>
                            </a:rPr>
                            <m:t>C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R</m:t>
                              </m:r>
                            </m:e>
                            <m:sup>
                              <m:r>
                                <a:rPr lang="en-US" sz="1800" b="0" i="0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b="0" i="0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sz="1800" i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i="0" smtClean="0">
                          <a:latin typeface="Cambria Math"/>
                          <a:ea typeface="Cambria Math"/>
                        </a:rPr>
                        <m:t>⋈</m:t>
                      </m:r>
                      <m:sSub>
                        <m:sSubPr>
                          <m:ctrlPr>
                            <a:rPr lang="en-US" sz="1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  <a:ea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sz="1800" b="0" i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 smtClean="0">
                  <a:ea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R</m:t>
                          </m:r>
                        </m:e>
                        <m:sup>
                          <m:r>
                            <a:rPr lang="en-US" sz="1800" b="0" i="0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1800" b="0" i="0" smtClean="0">
                          <a:latin typeface="Cambria Math"/>
                        </a:rPr>
                        <m:t>:</m:t>
                      </m:r>
                      <m:d>
                        <m:d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A</m:t>
                          </m:r>
                          <m:r>
                            <a:rPr lang="en-US" sz="1800" b="0" i="0" smtClean="0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B</m:t>
                          </m:r>
                          <m:r>
                            <a:rPr lang="en-US" sz="1800" b="0" i="0" smtClean="0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C</m:t>
                          </m:r>
                          <m:r>
                            <a:rPr lang="en-US" sz="1800" b="0" i="0" smtClean="0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F</m:t>
                          </m:r>
                        </m:e>
                      </m:d>
                    </m:oMath>
                  </m:oMathPara>
                </a14:m>
                <a:endParaRPr lang="fa-IR" sz="1800" b="0" dirty="0" smtClean="0"/>
              </a:p>
              <a:p>
                <a:pPr lvl="1"/>
                <a:r>
                  <a:rPr lang="fa-IR" sz="1800" dirty="0" smtClean="0"/>
                  <a:t>اگر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1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800" i="1" smtClean="0">
                        <a:latin typeface="Cambria Math"/>
                        <a:ea typeface="Cambria Math"/>
                      </a:rPr>
                      <m:t>∩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fa-IR" sz="1800" dirty="0" smtClean="0"/>
                  <a:t>، آنگاه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>
                        <a:latin typeface="Cambria Math"/>
                        <a:ea typeface="Cambria Math"/>
                      </a:rPr>
                      <m:t>⋈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sz="1800" dirty="0" smtClean="0"/>
                  <a:t>.</a:t>
                </a:r>
              </a:p>
              <a:p>
                <a:pPr lvl="1"/>
                <a:r>
                  <a:rPr lang="fa-IR" sz="1800" dirty="0"/>
                  <a:t>اگر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8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fa-IR" sz="1800" dirty="0"/>
                  <a:t>، آنگاه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>
                        <a:latin typeface="Cambria Math"/>
                        <a:ea typeface="Cambria Math"/>
                      </a:rPr>
                      <m:t>⋈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 smtClean="0">
                        <a:latin typeface="Cambria Math"/>
                        <a:ea typeface="Cambria Math"/>
                      </a:rPr>
                      <m:t>∩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sz="1800" dirty="0"/>
                  <a:t>.</a:t>
                </a:r>
              </a:p>
              <a:p>
                <a:pPr lvl="1"/>
                <a:endParaRPr lang="fa-IR" sz="1800" dirty="0" smtClean="0"/>
              </a:p>
              <a:p>
                <a:pPr marL="457200" lvl="1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22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گونه‏های خاص عملگر پیوند – </a:t>
            </a:r>
            <a:r>
              <a:rPr lang="fa-IR" dirty="0" smtClean="0"/>
              <a:t>نیم‏پیوند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 smtClean="0">
                    <a:solidFill>
                      <a:srgbClr val="C00000"/>
                    </a:solidFill>
                  </a:rPr>
                  <a:t>نیم‏پیوند (</a:t>
                </a:r>
                <a:r>
                  <a:rPr lang="en-US" sz="1800" b="1" dirty="0" err="1" smtClean="0">
                    <a:solidFill>
                      <a:srgbClr val="C00000"/>
                    </a:solidFill>
                  </a:rPr>
                  <a:t>Semijoin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)</a:t>
                </a:r>
              </a:p>
              <a:p>
                <a:pPr lvl="1"/>
                <a:r>
                  <a:rPr lang="fa-IR" dirty="0" smtClean="0"/>
                  <a:t>در شکل عمومی با هر  </a:t>
                </a:r>
                <a:r>
                  <a:rPr lang="en-US" sz="1800" dirty="0" smtClean="0"/>
                  <a:t>Theta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نوشته می‏شود.</a:t>
                </a:r>
              </a:p>
              <a:p>
                <a:pPr lvl="1"/>
                <a:r>
                  <a:rPr lang="fa-IR" b="1" dirty="0" smtClean="0"/>
                  <a:t>نماد: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8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a-IR" sz="1800" i="0" smtClean="0">
                            <a:latin typeface="Cambria Math"/>
                            <a:ea typeface="Cambria Math"/>
                          </a:rPr>
                          <m:t>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</m:oMath>
                </a14:m>
                <a:r>
                  <a:rPr lang="fa-IR" dirty="0" smtClean="0"/>
                  <a:t> (در چپ تعریف شده)</a:t>
                </a:r>
              </a:p>
              <a:p>
                <a:pPr lvl="1"/>
                <a:r>
                  <a:rPr lang="fa-IR" b="1" dirty="0" smtClean="0"/>
                  <a:t>مدل ریاضی: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800" b="0" i="0" smtClean="0">
                        <a:latin typeface="Cambria Math"/>
                      </a:rPr>
                      <m:t>≔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a-IR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a-IR" sz="1800" i="0">
                            <a:latin typeface="Cambria Math"/>
                            <a:ea typeface="Cambria Math"/>
                          </a:rPr>
                          <m:t>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1800" b="0" i="0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b="0" i="0" smtClean="0"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d>
                          <m:dPr>
                            <m:begChr m:val="⟨"/>
                            <m:endChr m:val="⟩"/>
                            <m:ctrlP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/>
                                    <a:ea typeface="Cambria Math"/>
                                  </a:rPr>
                                  <m:t>H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/>
                                        <a:ea typeface="Cambria Math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sub>
                    </m:sSub>
                  </m:oMath>
                </a14:m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i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a-IR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a-IR" sz="1800" i="0" smtClean="0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800" i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 smtClean="0"/>
                  <a:t>)</a:t>
                </a:r>
                <a:r>
                  <a:rPr lang="en-US" dirty="0" smtClean="0"/>
                  <a:t> </a:t>
                </a:r>
                <a:endParaRPr lang="fa-IR" dirty="0" smtClean="0"/>
              </a:p>
              <a:p>
                <a:pPr lvl="1"/>
                <a:r>
                  <a:rPr lang="fa-IR" b="1" dirty="0" smtClean="0"/>
                  <a:t>عملکرد: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a-IR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fa-IR" dirty="0" smtClean="0"/>
              </a:p>
              <a:p>
                <a:pPr lvl="2"/>
                <a:r>
                  <a:rPr lang="fa-IR" dirty="0" smtClean="0"/>
                  <a:t>در بدنه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fa-IR" dirty="0" smtClean="0"/>
                  <a:t>: تاپل‏های پیوند شدنی از رابطه چپ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14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یادآوری: مدل داده‏ای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084676"/>
              </p:ext>
            </p:extLst>
          </p:nvPr>
        </p:nvGraphicFramePr>
        <p:xfrm>
          <a:off x="3475526" y="2084926"/>
          <a:ext cx="3410230" cy="2970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77430" y="1936532"/>
            <a:ext cx="169517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جبر رابطه‏ای</a:t>
            </a:r>
          </a:p>
          <a:p>
            <a:pPr marL="0" lvl="1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حساب رابطه‏ای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246926" y="4942746"/>
            <a:ext cx="3352800" cy="1015663"/>
            <a:chOff x="3200400" y="5015621"/>
            <a:chExt cx="3352800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4248430" y="5334000"/>
              <a:ext cx="23047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fa-IR" sz="2000" dirty="0" smtClean="0">
                  <a:cs typeface="B Nazanin" pitchFamily="2" charset="-78"/>
                </a:rPr>
                <a:t>امکانات کنترل جامعیت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00400" y="5015621"/>
              <a:ext cx="115238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150000"/>
                </a:lnSpc>
              </a:pPr>
              <a:r>
                <a:rPr lang="fa-IR" sz="2000" dirty="0" smtClean="0">
                  <a:cs typeface="B Nazanin" pitchFamily="2" charset="-78"/>
                </a:rPr>
                <a:t>قواعد عام</a:t>
              </a:r>
            </a:p>
            <a:p>
              <a:pPr marL="0" lvl="1" algn="r" rtl="1">
                <a:lnSpc>
                  <a:spcPct val="150000"/>
                </a:lnSpc>
              </a:pPr>
              <a:r>
                <a:rPr lang="fa-IR" sz="2000" dirty="0" smtClean="0">
                  <a:cs typeface="B Nazanin" pitchFamily="2" charset="-78"/>
                </a:rPr>
                <a:t>قواعد خاص</a:t>
              </a:r>
            </a:p>
          </p:txBody>
        </p:sp>
        <p:sp>
          <p:nvSpPr>
            <p:cNvPr id="11" name="Right Brace 10"/>
            <p:cNvSpPr/>
            <p:nvPr/>
          </p:nvSpPr>
          <p:spPr>
            <a:xfrm>
              <a:off x="4285202" y="5150068"/>
              <a:ext cx="166698" cy="763676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0" y="2266890"/>
            <a:ext cx="1568649" cy="40011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2000" dirty="0" smtClean="0">
                <a:cs typeface="B Nazanin" pitchFamily="2" charset="-78"/>
              </a:rPr>
              <a:t>امکانات عملیاتی</a:t>
            </a:r>
          </a:p>
        </p:txBody>
      </p:sp>
      <p:sp>
        <p:nvSpPr>
          <p:cNvPr id="13" name="Right Brace 12"/>
          <p:cNvSpPr/>
          <p:nvPr/>
        </p:nvSpPr>
        <p:spPr>
          <a:xfrm rot="10800000">
            <a:off x="7590325" y="2089890"/>
            <a:ext cx="170793" cy="763677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42792" y="3486090"/>
            <a:ext cx="3624192" cy="40011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2000" dirty="0" smtClean="0">
                <a:cs typeface="B Nazanin" pitchFamily="2" charset="-78"/>
              </a:rPr>
              <a:t>رابطه که </a:t>
            </a:r>
            <a:r>
              <a:rPr lang="fa-IR" sz="2000" dirty="0" smtClean="0">
                <a:solidFill>
                  <a:srgbClr val="C00000"/>
                </a:solidFill>
                <a:cs typeface="B Nazanin" pitchFamily="2" charset="-78"/>
              </a:rPr>
              <a:t>انواع</a:t>
            </a:r>
            <a:r>
              <a:rPr lang="fa-IR" sz="2000" dirty="0" smtClean="0">
                <a:cs typeface="B Nazanin" pitchFamily="2" charset="-78"/>
              </a:rPr>
              <a:t> دارد و </a:t>
            </a:r>
            <a:r>
              <a:rPr lang="fa-IR" sz="2000" dirty="0" smtClean="0">
                <a:solidFill>
                  <a:srgbClr val="C00000"/>
                </a:solidFill>
                <a:cs typeface="B Nazanin" pitchFamily="2" charset="-78"/>
              </a:rPr>
              <a:t>مفاهیم</a:t>
            </a:r>
            <a:r>
              <a:rPr lang="fa-IR" sz="2000" dirty="0" smtClean="0">
                <a:cs typeface="B Nazanin" pitchFamily="2" charset="-78"/>
              </a:rPr>
              <a:t> مرتبط با آن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107258" y="4669199"/>
            <a:ext cx="0" cy="56039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066326" y="2691225"/>
            <a:ext cx="506372" cy="38183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429000" y="3486090"/>
            <a:ext cx="584618" cy="24771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-457200" y="1371600"/>
            <a:ext cx="2889611" cy="1938992"/>
            <a:chOff x="13138" y="1371600"/>
            <a:chExt cx="2889611" cy="1938992"/>
          </a:xfrm>
        </p:grpSpPr>
        <p:sp>
          <p:nvSpPr>
            <p:cNvPr id="7" name="TextBox 6"/>
            <p:cNvSpPr txBox="1"/>
            <p:nvPr/>
          </p:nvSpPr>
          <p:spPr>
            <a:xfrm>
              <a:off x="13138" y="1371600"/>
              <a:ext cx="2806262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مبنا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مجازی (دید)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موقت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لحظه‏ای (</a:t>
              </a:r>
              <a:r>
                <a:rPr lang="en-US" dirty="0" smtClean="0">
                  <a:cs typeface="B Nazanin" pitchFamily="2" charset="-78"/>
                </a:rPr>
                <a:t>Snapshot</a:t>
              </a:r>
              <a:r>
                <a:rPr lang="fa-IR" sz="2000" dirty="0" smtClean="0">
                  <a:cs typeface="B Nazanin" pitchFamily="2" charset="-78"/>
                </a:rPr>
                <a:t>)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مشتق (رابطه روی رابطه‏های دیگر)</a:t>
              </a:r>
            </a:p>
          </p:txBody>
        </p:sp>
        <p:sp>
          <p:nvSpPr>
            <p:cNvPr id="25" name="Right Brace 24"/>
            <p:cNvSpPr/>
            <p:nvPr/>
          </p:nvSpPr>
          <p:spPr>
            <a:xfrm>
              <a:off x="2736051" y="1448496"/>
              <a:ext cx="166698" cy="1862096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flipV="1">
            <a:off x="2514601" y="2449710"/>
            <a:ext cx="0" cy="103638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42902" y="3810000"/>
            <a:ext cx="1233498" cy="2108719"/>
            <a:chOff x="304800" y="3768676"/>
            <a:chExt cx="1233498" cy="2108719"/>
          </a:xfrm>
        </p:grpSpPr>
        <p:sp>
          <p:nvSpPr>
            <p:cNvPr id="8" name="TextBox 7"/>
            <p:cNvSpPr txBox="1"/>
            <p:nvPr/>
          </p:nvSpPr>
          <p:spPr>
            <a:xfrm>
              <a:off x="304800" y="4246179"/>
              <a:ext cx="1143000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دامنه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تاپل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کلید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صفت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...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1295400" y="3768676"/>
              <a:ext cx="0" cy="47750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/>
            <p:cNvSpPr/>
            <p:nvPr/>
          </p:nvSpPr>
          <p:spPr>
            <a:xfrm>
              <a:off x="1371600" y="4249964"/>
              <a:ext cx="166698" cy="1590905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266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گونه‏های خاص عملگر پیوند – نیم‏</a:t>
            </a:r>
            <a:r>
              <a:rPr lang="fa-IR" dirty="0" smtClean="0"/>
              <a:t>پیوند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endParaRPr lang="fa-IR" dirty="0" smtClean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</a:t>
            </a:r>
          </a:p>
          <a:p>
            <a:pPr marL="0" indent="0">
              <a:buNone/>
            </a:pPr>
            <a:r>
              <a:rPr lang="fa-IR" dirty="0" smtClean="0"/>
              <a:t>         کاربرد این عملگر چیست؟</a:t>
            </a:r>
            <a:endParaRPr lang="en-US" dirty="0" smtClean="0"/>
          </a:p>
          <a:p>
            <a:endParaRPr lang="fa-IR" dirty="0"/>
          </a:p>
          <a:p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عملگر نیم‏پیوند در </a:t>
            </a:r>
            <a:r>
              <a:rPr lang="en-US" sz="1800" dirty="0" smtClean="0"/>
              <a:t>SQL</a:t>
            </a:r>
            <a:r>
              <a:rPr lang="fa-IR" sz="1800" dirty="0" smtClean="0"/>
              <a:t> </a:t>
            </a:r>
            <a:r>
              <a:rPr lang="fa-IR" dirty="0" smtClean="0"/>
              <a:t>شبیه‏سازی شود.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49445" y="1688068"/>
                <a:ext cx="55156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a:rPr lang="en-US" dirty="0">
                          <a:latin typeface="Cambria Math"/>
                        </a:rPr>
                        <m:t>:=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S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0">
                              <a:latin typeface="Cambria Math"/>
                              <a:ea typeface="Cambria Math"/>
                            </a:rPr>
                            <m:t>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S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CITY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P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PCITY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P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RENAME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CITY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AS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PCITY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45" y="1688068"/>
                <a:ext cx="5515612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533400" y="2310333"/>
            <a:ext cx="1933543" cy="1423467"/>
            <a:chOff x="402274" y="4572000"/>
            <a:chExt cx="1933543" cy="1423467"/>
          </a:xfrm>
        </p:grpSpPr>
        <p:grpSp>
          <p:nvGrpSpPr>
            <p:cNvPr id="6" name="Group 5"/>
            <p:cNvGrpSpPr/>
            <p:nvPr/>
          </p:nvGrpSpPr>
          <p:grpSpPr>
            <a:xfrm>
              <a:off x="402274" y="4572000"/>
              <a:ext cx="1933543" cy="1423467"/>
              <a:chOff x="551793" y="4419600"/>
              <a:chExt cx="1933543" cy="1423467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51793" y="4419600"/>
                <a:ext cx="1933543" cy="142346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R</a:t>
                </a:r>
                <a:r>
                  <a:rPr lang="en-US" sz="1600" b="1" baseline="-25000" dirty="0" smtClean="0"/>
                  <a:t>3</a:t>
                </a:r>
                <a:r>
                  <a:rPr lang="en-US" sz="1600" b="1" dirty="0" smtClean="0"/>
                  <a:t> (S#,  . . . ,  CITY)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 smtClean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S1	           C1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S2	           C2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S4	           C4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S5	</a:t>
                </a:r>
                <a:r>
                  <a:rPr lang="en-US" sz="1400" dirty="0"/>
                  <a:t> </a:t>
                </a:r>
                <a:r>
                  <a:rPr lang="en-US" sz="1400" dirty="0" smtClean="0"/>
                  <a:t>          C5</a:t>
                </a:r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 flipH="1">
                <a:off x="842201" y="4786432"/>
                <a:ext cx="10514" cy="1056635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/>
            <p:cNvCxnSpPr/>
            <p:nvPr/>
          </p:nvCxnSpPr>
          <p:spPr>
            <a:xfrm>
              <a:off x="688681" y="4938832"/>
              <a:ext cx="1647136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544591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517537"/>
            <a:ext cx="593896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37336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گونه‏های خاص عملگر پیوند – </a:t>
            </a:r>
            <a:r>
              <a:rPr lang="fa-IR" dirty="0" smtClean="0"/>
              <a:t>برون‏پیوند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a-IR" b="1" dirty="0" smtClean="0">
                    <a:solidFill>
                      <a:srgbClr val="C00000"/>
                    </a:solidFill>
                  </a:rPr>
                  <a:t>برون‏پیوند (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Outer Join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)</a:t>
                </a:r>
              </a:p>
              <a:p>
                <a:pPr lvl="1"/>
                <a:r>
                  <a:rPr lang="en-US" sz="1800" dirty="0" smtClean="0"/>
                  <a:t>Theta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هر چیزی می‏تواند باشد.</a:t>
                </a:r>
              </a:p>
              <a:p>
                <a:pPr lvl="1"/>
                <a:r>
                  <a:rPr lang="fa-IR" dirty="0" smtClean="0"/>
                  <a:t>سه گونه دارد:</a:t>
                </a:r>
              </a:p>
              <a:p>
                <a:pPr marL="914400" lvl="2" indent="0">
                  <a:buNone/>
                </a:pPr>
                <a:r>
                  <a:rPr lang="fa-IR" dirty="0" smtClean="0"/>
                  <a:t>1- </a:t>
                </a:r>
                <a:r>
                  <a:rPr lang="en-US" dirty="0" smtClean="0"/>
                  <a:t>Left O. J.</a:t>
                </a:r>
                <a:r>
                  <a:rPr lang="fa-IR" dirty="0" smtClean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0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</m:oMath>
                </a14:m>
                <a:endParaRPr lang="fa-IR" dirty="0" smtClean="0"/>
              </a:p>
              <a:p>
                <a:pPr marL="914400" lvl="2" indent="0">
                  <a:buNone/>
                </a:pPr>
                <a:r>
                  <a:rPr lang="fa-IR" dirty="0" smtClean="0"/>
                  <a:t>2- </a:t>
                </a:r>
                <a:r>
                  <a:rPr lang="en-US" dirty="0" smtClean="0"/>
                  <a:t>Right O. J.</a:t>
                </a:r>
                <a:r>
                  <a:rPr lang="fa-IR" dirty="0" smtClean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  <a:ea typeface="Cambria Math"/>
                          </a:rPr>
                          <m:t>⋈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</m:oMath>
                </a14:m>
                <a:endParaRPr lang="fa-IR" dirty="0" smtClean="0"/>
              </a:p>
              <a:p>
                <a:pPr marL="914400" lvl="2" indent="0">
                  <a:buNone/>
                </a:pPr>
                <a:r>
                  <a:rPr lang="fa-IR" dirty="0" smtClean="0"/>
                  <a:t>3- </a:t>
                </a:r>
                <a:r>
                  <a:rPr lang="en-US" dirty="0" smtClean="0"/>
                  <a:t>Full O. J.</a:t>
                </a:r>
                <a:r>
                  <a:rPr lang="fa-IR" dirty="0" smtClean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  <a:ea typeface="Cambria Math"/>
                          </a:rPr>
                          <m:t>⋈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</m:oMath>
                </a14:m>
                <a:endParaRPr lang="fa-IR" dirty="0" smtClean="0"/>
              </a:p>
              <a:p>
                <a:pPr lvl="1"/>
                <a:r>
                  <a:rPr lang="fa-IR" dirty="0" smtClean="0"/>
                  <a:t>عملکرد</a:t>
                </a:r>
                <a:r>
                  <a:rPr lang="fa-IR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6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1600">
                        <a:latin typeface="Cambria Math"/>
                      </a:rPr>
                      <m:t>≔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60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a-I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60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dirty="0" smtClean="0"/>
                  <a:t>:</a:t>
                </a:r>
                <a:endParaRPr lang="fa-I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sub>
                    </m:sSub>
                    <m:r>
                      <a:rPr lang="en-US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∪</m:t>
                    </m:r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fa-IR" dirty="0"/>
              </a:p>
              <a:p>
                <a:pPr lvl="2"/>
                <a:r>
                  <a:rPr lang="fa-IR" dirty="0"/>
                  <a:t>در بدنه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fa-IR" dirty="0"/>
                  <a:t>: تاپل‏های پیوند </a:t>
                </a:r>
                <a:r>
                  <a:rPr lang="fa-IR" dirty="0" smtClean="0"/>
                  <a:t>شدنی از دو رابطه و </a:t>
                </a:r>
                <a:br>
                  <a:rPr lang="fa-IR" dirty="0" smtClean="0"/>
                </a:br>
                <a:r>
                  <a:rPr lang="fa-IR" dirty="0" smtClean="0"/>
                  <a:t>	     تاپلهای‏های پیوندناشدنی از رابطه </a:t>
                </a:r>
                <a:r>
                  <a:rPr lang="fa-IR" u="sng" dirty="0" smtClean="0"/>
                  <a:t>چپ</a:t>
                </a:r>
                <a:r>
                  <a:rPr lang="fa-IR" dirty="0" smtClean="0"/>
                  <a:t> گسترش‏یافته با هیچ‏مقدار (</a:t>
                </a:r>
                <a:r>
                  <a:rPr lang="en-US" sz="1600" dirty="0" smtClean="0"/>
                  <a:t>Null Value</a:t>
                </a:r>
                <a:r>
                  <a:rPr lang="fa-IR" dirty="0" smtClean="0"/>
                  <a:t>)</a:t>
                </a:r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5685631" y="3142456"/>
            <a:ext cx="80169" cy="105569"/>
            <a:chOff x="5685631" y="3142456"/>
            <a:chExt cx="80169" cy="105569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685631" y="3142456"/>
              <a:ext cx="7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689600" y="3248025"/>
              <a:ext cx="7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820427" y="3607591"/>
            <a:ext cx="80169" cy="105569"/>
            <a:chOff x="5685631" y="3142456"/>
            <a:chExt cx="80169" cy="105569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5685631" y="3142456"/>
              <a:ext cx="7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689600" y="3248025"/>
              <a:ext cx="7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5634038" y="4073525"/>
            <a:ext cx="266704" cy="107950"/>
            <a:chOff x="5514972" y="4073525"/>
            <a:chExt cx="266704" cy="107950"/>
          </a:xfrm>
        </p:grpSpPr>
        <p:grpSp>
          <p:nvGrpSpPr>
            <p:cNvPr id="11" name="Group 10"/>
            <p:cNvGrpSpPr/>
            <p:nvPr/>
          </p:nvGrpSpPr>
          <p:grpSpPr>
            <a:xfrm>
              <a:off x="5514972" y="4073525"/>
              <a:ext cx="80169" cy="105569"/>
              <a:chOff x="5685631" y="3142456"/>
              <a:chExt cx="80169" cy="105569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685631" y="3142456"/>
                <a:ext cx="762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689600" y="3248025"/>
                <a:ext cx="762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5701507" y="4075906"/>
              <a:ext cx="80169" cy="105569"/>
              <a:chOff x="5685631" y="3142456"/>
              <a:chExt cx="80169" cy="105569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5685631" y="3142456"/>
                <a:ext cx="762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689600" y="3248025"/>
                <a:ext cx="762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6853238" y="4567238"/>
            <a:ext cx="80169" cy="105569"/>
            <a:chOff x="5685631" y="3142456"/>
            <a:chExt cx="80169" cy="105569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685631" y="3142456"/>
              <a:ext cx="7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689600" y="3248025"/>
              <a:ext cx="7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831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گونه‏های خاص عملگر پیوند – برون‏</a:t>
            </a:r>
            <a:r>
              <a:rPr lang="fa-IR" dirty="0" smtClean="0"/>
              <a:t>پیوند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pPr marL="0" indent="0">
              <a:buNone/>
            </a:pPr>
            <a:r>
              <a:rPr lang="fa-IR" dirty="0" smtClean="0"/>
              <a:t>       کلید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4</a:t>
            </a:r>
            <a:r>
              <a:rPr lang="fa-IR" sz="1800" dirty="0" smtClean="0"/>
              <a:t> </a:t>
            </a:r>
            <a:r>
              <a:rPr lang="fa-IR" dirty="0" smtClean="0"/>
              <a:t>(</a:t>
            </a:r>
            <a:r>
              <a:rPr lang="en-US" sz="1800" dirty="0" smtClean="0"/>
              <a:t>CK</a:t>
            </a:r>
            <a:r>
              <a:rPr lang="en-US" sz="1800" baseline="-25000" dirty="0" smtClean="0"/>
              <a:t>R4</a:t>
            </a:r>
            <a:r>
              <a:rPr lang="fa-IR" dirty="0" smtClean="0"/>
              <a:t>) چیست؟ بی‏تردید کلید اصلی ندارد.</a:t>
            </a:r>
          </a:p>
          <a:p>
            <a:r>
              <a:rPr lang="fa-IR" dirty="0" smtClean="0"/>
              <a:t>مشکل </a:t>
            </a:r>
            <a:r>
              <a:rPr lang="en-US" sz="1800" dirty="0" smtClean="0"/>
              <a:t>Outer Join</a:t>
            </a:r>
            <a:r>
              <a:rPr lang="fa-IR" sz="1800" dirty="0" smtClean="0"/>
              <a:t>: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1- از نظر ریاضی رابطه نیست، چون کلید اصلی ندارد.</a:t>
            </a:r>
          </a:p>
          <a:p>
            <a:pPr marL="457200" lvl="1" indent="0">
              <a:buNone/>
            </a:pPr>
            <a:r>
              <a:rPr lang="fa-IR" dirty="0" smtClean="0"/>
              <a:t>2- مصرف حافظه زیاد</a:t>
            </a:r>
          </a:p>
          <a:p>
            <a:pPr marL="0" indent="0">
              <a:buNone/>
            </a:pPr>
            <a:r>
              <a:rPr lang="fa-IR" dirty="0" smtClean="0"/>
              <a:t>        این عملگرها در عمل چه کاربردی دارند؟</a:t>
            </a:r>
          </a:p>
          <a:p>
            <a:pPr marL="0" indent="0">
              <a:buNone/>
            </a:pPr>
            <a:r>
              <a:rPr lang="fa-IR" dirty="0" smtClean="0"/>
              <a:t>        آیا عملگرهای </a:t>
            </a:r>
            <a:r>
              <a:rPr lang="en-US" sz="1800" dirty="0" smtClean="0"/>
              <a:t>Outer Join</a:t>
            </a:r>
            <a:r>
              <a:rPr lang="fa-IR" sz="1800" dirty="0" smtClean="0"/>
              <a:t> </a:t>
            </a:r>
            <a:r>
              <a:rPr lang="fa-IR" dirty="0" smtClean="0"/>
              <a:t>خاصیت جابجایی دارند؟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04800" y="1524000"/>
                <a:ext cx="15465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a:rPr lang="en-US" b="0" i="0" dirty="0" smtClean="0">
                          <a:latin typeface="Cambria Math"/>
                        </a:rPr>
                        <m:t>:</m:t>
                      </m:r>
                      <m:r>
                        <a:rPr lang="en-US" dirty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S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⋈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524000"/>
                <a:ext cx="154657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343872" y="1981200"/>
            <a:ext cx="3313728" cy="2185214"/>
            <a:chOff x="402274" y="4572000"/>
            <a:chExt cx="3313728" cy="2185214"/>
          </a:xfrm>
        </p:grpSpPr>
        <p:grpSp>
          <p:nvGrpSpPr>
            <p:cNvPr id="12" name="Group 11"/>
            <p:cNvGrpSpPr/>
            <p:nvPr/>
          </p:nvGrpSpPr>
          <p:grpSpPr>
            <a:xfrm>
              <a:off x="402274" y="4572000"/>
              <a:ext cx="3313728" cy="2185214"/>
              <a:chOff x="551793" y="4419600"/>
              <a:chExt cx="3313728" cy="21852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551793" y="4419600"/>
                <a:ext cx="3313728" cy="218521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R</a:t>
                </a:r>
                <a:r>
                  <a:rPr lang="en-US" sz="1600" b="1" baseline="-25000" dirty="0" smtClean="0"/>
                  <a:t>4</a:t>
                </a:r>
                <a:r>
                  <a:rPr lang="en-US" sz="1600" b="1" dirty="0" smtClean="0"/>
                  <a:t> (S#,  . . . ,  CITY,   P#,   . . .  ,  W)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 smtClean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S1	           C1	 P1	   5</a:t>
                </a:r>
                <a:endParaRPr lang="en-US" sz="1600" dirty="0" smtClean="0"/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S1	           C1	 P3	   4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S2	           C2	 P2	   6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S4	           C4	 P4	    7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S5	</a:t>
                </a:r>
                <a:r>
                  <a:rPr lang="en-US" sz="1400" dirty="0"/>
                  <a:t> </a:t>
                </a:r>
                <a:r>
                  <a:rPr lang="en-US" sz="1400" dirty="0" smtClean="0"/>
                  <a:t>          C5	 P5	    10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S3</a:t>
                </a:r>
                <a:r>
                  <a:rPr lang="en-US" sz="1400" dirty="0"/>
                  <a:t>	           </a:t>
                </a:r>
                <a:r>
                  <a:rPr lang="en-US" sz="1400" dirty="0" smtClean="0"/>
                  <a:t>C3</a:t>
                </a:r>
                <a:r>
                  <a:rPr lang="en-US" sz="1400" dirty="0"/>
                  <a:t>	 </a:t>
                </a:r>
                <a:r>
                  <a:rPr lang="en-US" sz="1400" dirty="0" smtClean="0"/>
                  <a:t>?</a:t>
                </a:r>
                <a:r>
                  <a:rPr lang="en-US" sz="1400" dirty="0"/>
                  <a:t>	    </a:t>
                </a:r>
                <a:r>
                  <a:rPr lang="en-US" sz="1400" dirty="0" smtClean="0"/>
                  <a:t>?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S6</a:t>
                </a:r>
                <a:r>
                  <a:rPr lang="en-US" sz="1400" dirty="0"/>
                  <a:t>	           </a:t>
                </a:r>
                <a:r>
                  <a:rPr lang="en-US" sz="1400" dirty="0" smtClean="0"/>
                  <a:t>C6</a:t>
                </a:r>
                <a:r>
                  <a:rPr lang="en-US" sz="1400" dirty="0"/>
                  <a:t>	 </a:t>
                </a:r>
                <a:r>
                  <a:rPr lang="en-US" sz="1400" dirty="0" smtClean="0"/>
                  <a:t>?</a:t>
                </a:r>
                <a:r>
                  <a:rPr lang="en-US" sz="1400" dirty="0"/>
                  <a:t>	    </a:t>
                </a:r>
                <a:r>
                  <a:rPr lang="en-US" sz="1400" dirty="0" smtClean="0"/>
                  <a:t>?</a:t>
                </a: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H="1">
                <a:off x="852714" y="4786432"/>
                <a:ext cx="1" cy="1690568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/>
            <p:nvPr/>
          </p:nvCxnSpPr>
          <p:spPr>
            <a:xfrm>
              <a:off x="688681" y="4938832"/>
              <a:ext cx="2913993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/>
          <p:cNvCxnSpPr/>
          <p:nvPr/>
        </p:nvCxnSpPr>
        <p:spPr>
          <a:xfrm>
            <a:off x="533400" y="3612932"/>
            <a:ext cx="3027321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160" y="55626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0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35052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1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159" y="61722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16" name="Group 15"/>
          <p:cNvGrpSpPr/>
          <p:nvPr/>
        </p:nvGrpSpPr>
        <p:grpSpPr>
          <a:xfrm>
            <a:off x="1304924" y="1674227"/>
            <a:ext cx="80169" cy="105569"/>
            <a:chOff x="5685631" y="3142456"/>
            <a:chExt cx="80169" cy="105569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685631" y="3142456"/>
              <a:ext cx="7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689600" y="3248025"/>
              <a:ext cx="7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394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نیم‏تفریق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نیم‏تفریق (</a:t>
                </a:r>
                <a:r>
                  <a:rPr lang="en-US" sz="1800" b="1" dirty="0" smtClean="0">
                    <a:solidFill>
                      <a:srgbClr val="0919AF"/>
                    </a:solidFill>
                  </a:rPr>
                  <a:t>Semi Minus</a:t>
                </a:r>
                <a:r>
                  <a:rPr lang="fa-IR" b="1" dirty="0" smtClean="0">
                    <a:solidFill>
                      <a:srgbClr val="0919AF"/>
                    </a:solidFill>
                  </a:rPr>
                  <a:t>)</a:t>
                </a:r>
              </a:p>
              <a:p>
                <a:pPr lvl="1" algn="r"/>
                <a:r>
                  <a:rPr lang="en-US" sz="1800" dirty="0" smtClean="0"/>
                  <a:t>R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SEMIMINUS</a:t>
                </a:r>
                <a:r>
                  <a:rPr lang="en-US" sz="1800" dirty="0" smtClean="0"/>
                  <a:t>  R</a:t>
                </a:r>
                <a:r>
                  <a:rPr lang="en-US" sz="1800" baseline="-25000" dirty="0" smtClean="0"/>
                  <a:t>2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 </a:t>
                </a:r>
                <a:r>
                  <a:rPr lang="en-US" sz="1800" b="1" dirty="0" smtClean="0"/>
                  <a:t>=</a:t>
                </a:r>
                <a:r>
                  <a:rPr lang="en-US" sz="1800" dirty="0" smtClean="0"/>
                  <a:t>  R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  </a:t>
                </a:r>
                <a:r>
                  <a:rPr lang="en-US" sz="1800" b="1" dirty="0" smtClean="0"/>
                  <a:t>MINUS</a:t>
                </a:r>
                <a:r>
                  <a:rPr lang="en-US" sz="1800" dirty="0" smtClean="0"/>
                  <a:t>  (R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  </a:t>
                </a:r>
                <a:r>
                  <a:rPr lang="en-US" sz="1800" b="1" dirty="0" smtClean="0"/>
                  <a:t>SEMIJOIN</a:t>
                </a:r>
                <a:r>
                  <a:rPr lang="en-US" sz="1800" dirty="0" smtClean="0"/>
                  <a:t>  R</a:t>
                </a:r>
                <a:r>
                  <a:rPr lang="en-US" sz="1800" baseline="-25000" dirty="0" smtClean="0"/>
                  <a:t>2</a:t>
                </a:r>
                <a:r>
                  <a:rPr lang="en-US" sz="1800" dirty="0" smtClean="0"/>
                  <a:t>)</a:t>
                </a:r>
                <a:endParaRPr lang="fa-IR" sz="1800" dirty="0"/>
              </a:p>
              <a:p>
                <a:pPr lvl="1"/>
                <a:r>
                  <a:rPr lang="fa-IR" dirty="0" smtClean="0"/>
                  <a:t>عملکرد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sub>
                    </m:sSub>
                    <m:r>
                      <a:rPr lang="en-US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fa-IR" dirty="0"/>
              </a:p>
              <a:p>
                <a:pPr lvl="2"/>
                <a:r>
                  <a:rPr lang="fa-IR" dirty="0"/>
                  <a:t>در بدنه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fa-IR" dirty="0"/>
                  <a:t>: تاپل‏های پیوند </a:t>
                </a:r>
                <a:r>
                  <a:rPr lang="fa-IR" dirty="0" smtClean="0"/>
                  <a:t>نشدنی </a:t>
                </a:r>
                <a:r>
                  <a:rPr lang="fa-IR" dirty="0"/>
                  <a:t>از </a:t>
                </a:r>
                <a:r>
                  <a:rPr lang="fa-IR" dirty="0" smtClean="0"/>
                  <a:t>رابطه چپ </a:t>
                </a:r>
                <a:r>
                  <a:rPr lang="fa-IR" dirty="0"/>
                  <a:t/>
                </a:r>
                <a:br>
                  <a:rPr lang="fa-IR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2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تقسیم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عملگر تقسیم (</a:t>
                </a:r>
                <a:r>
                  <a:rPr lang="en-US" sz="1800" b="1" dirty="0" smtClean="0">
                    <a:solidFill>
                      <a:srgbClr val="0919AF"/>
                    </a:solidFill>
                  </a:rPr>
                  <a:t>Divide</a:t>
                </a:r>
                <a:r>
                  <a:rPr lang="fa-IR" b="1" dirty="0" smtClean="0">
                    <a:solidFill>
                      <a:srgbClr val="0919AF"/>
                    </a:solidFill>
                  </a:rPr>
                  <a:t>)</a:t>
                </a:r>
              </a:p>
              <a:p>
                <a:pPr lvl="1"/>
                <a:r>
                  <a:rPr lang="fa-IR" dirty="0" smtClean="0"/>
                  <a:t>مفروضند رابطه‏های:</a:t>
                </a:r>
              </a:p>
              <a:p>
                <a:pPr lvl="1"/>
                <a:endParaRPr lang="fa-IR" dirty="0"/>
              </a:p>
              <a:p>
                <a:pPr lvl="1"/>
                <a:r>
                  <a:rPr lang="fa-IR" dirty="0" smtClean="0"/>
                  <a:t>شرط عمل: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a-IR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X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b="0" i="0" smtClean="0">
                        <a:latin typeface="Cambria Math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  <m:r>
                          <a:rPr lang="en-US" b="0" i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Y</m:t>
                        </m:r>
                      </m:e>
                    </m:d>
                    <m:r>
                      <a:rPr lang="en-US" b="0" i="0" smtClean="0">
                        <a:latin typeface="Cambria Math"/>
                        <a:ea typeface="Cambria Math"/>
                      </a:rPr>
                      <m:t>÷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Y</m:t>
                        </m:r>
                      </m:e>
                    </m:d>
                  </m:oMath>
                </a14:m>
                <a:r>
                  <a:rPr lang="en-US" dirty="0" smtClean="0"/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0" dirty="0" smtClean="0">
                        <a:latin typeface="Cambria Math"/>
                        <a:ea typeface="Cambria Math"/>
                      </a:rPr>
                      <m:t>⊆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dirty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fa-IR" dirty="0" smtClean="0"/>
              </a:p>
              <a:p>
                <a:pPr lvl="1"/>
                <a:endParaRPr lang="fa-IR" dirty="0"/>
              </a:p>
              <a:p>
                <a:pPr lvl="1"/>
                <a:r>
                  <a:rPr lang="fa-IR" dirty="0" smtClean="0"/>
                  <a:t>عملکرد:</a:t>
                </a:r>
              </a:p>
              <a:p>
                <a:pPr marL="914400" lvl="2" indent="0">
                  <a:buNone/>
                </a:pPr>
                <a:r>
                  <a:rPr lang="fa-IR" dirty="0" smtClean="0"/>
                  <a:t>1-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X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a-I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fa-IR" dirty="0" smtClean="0"/>
              </a:p>
              <a:p>
                <a:pPr marL="914400" lvl="2" indent="0">
                  <a:buNone/>
                </a:pPr>
                <a:r>
                  <a:rPr lang="fa-IR" dirty="0" smtClean="0"/>
                  <a:t>2- در بدنه </a:t>
                </a:r>
                <a:r>
                  <a:rPr lang="en-US" dirty="0" smtClean="0"/>
                  <a:t>R</a:t>
                </a:r>
                <a:r>
                  <a:rPr lang="en-US" baseline="-25000" dirty="0" smtClean="0"/>
                  <a:t>3</a:t>
                </a:r>
                <a:r>
                  <a:rPr lang="fa-IR" dirty="0" smtClean="0"/>
                  <a:t>: بخش </a:t>
                </a:r>
                <a:r>
                  <a:rPr lang="en-US" dirty="0" smtClean="0"/>
                  <a:t>X</a:t>
                </a:r>
                <a:r>
                  <a:rPr lang="fa-IR" dirty="0" smtClean="0"/>
                  <a:t> از آن تاپلی از </a:t>
                </a:r>
                <a:r>
                  <a:rPr lang="en-US" dirty="0" smtClean="0"/>
                  <a:t>R</a:t>
                </a:r>
                <a:r>
                  <a:rPr lang="en-US" baseline="-25000" dirty="0" smtClean="0"/>
                  <a:t>1</a:t>
                </a:r>
                <a:r>
                  <a:rPr lang="fa-IR" dirty="0" smtClean="0"/>
                  <a:t> که تمام مقادیر </a:t>
                </a:r>
                <a:r>
                  <a:rPr lang="en-US" dirty="0" smtClean="0"/>
                  <a:t>Y</a:t>
                </a:r>
                <a:r>
                  <a:rPr lang="fa-IR" dirty="0" smtClean="0"/>
                  <a:t> از </a:t>
                </a:r>
                <a:r>
                  <a:rPr lang="en-US" dirty="0" smtClean="0"/>
                  <a:t>R</a:t>
                </a:r>
                <a:r>
                  <a:rPr lang="en-US" baseline="-25000" dirty="0" smtClean="0"/>
                  <a:t>2</a:t>
                </a:r>
                <a:r>
                  <a:rPr lang="fa-IR" dirty="0" smtClean="0"/>
                  <a:t> را داشته باشد.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2286000" y="2286000"/>
            <a:ext cx="3461771" cy="961802"/>
            <a:chOff x="640317" y="2794231"/>
            <a:chExt cx="3461771" cy="961802"/>
          </a:xfrm>
        </p:grpSpPr>
        <p:sp>
          <p:nvSpPr>
            <p:cNvPr id="5" name="TextBox 4"/>
            <p:cNvSpPr txBox="1"/>
            <p:nvPr/>
          </p:nvSpPr>
          <p:spPr>
            <a:xfrm>
              <a:off x="725714" y="2794231"/>
              <a:ext cx="3376374" cy="96180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/>
                <a:t>R</a:t>
              </a:r>
              <a:r>
                <a:rPr lang="en-US" baseline="-25000" dirty="0" smtClean="0"/>
                <a:t>1 </a:t>
              </a:r>
              <a:r>
                <a:rPr lang="en-US" dirty="0" smtClean="0"/>
                <a:t>(A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 A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 …, A</a:t>
              </a:r>
              <a:r>
                <a:rPr lang="en-US" baseline="-25000" dirty="0" smtClean="0"/>
                <a:t>n</a:t>
              </a:r>
              <a:r>
                <a:rPr lang="en-US" dirty="0" smtClean="0"/>
                <a:t>, </a:t>
              </a:r>
              <a:r>
                <a:rPr lang="en-US" dirty="0"/>
                <a:t>B</a:t>
              </a:r>
              <a:r>
                <a:rPr lang="en-US" baseline="-25000" dirty="0"/>
                <a:t>1</a:t>
              </a:r>
              <a:r>
                <a:rPr lang="en-US" dirty="0"/>
                <a:t>, B</a:t>
              </a:r>
              <a:r>
                <a:rPr lang="en-US" baseline="-25000" dirty="0"/>
                <a:t>2</a:t>
              </a:r>
              <a:r>
                <a:rPr lang="en-US" dirty="0"/>
                <a:t>, …, </a:t>
              </a:r>
              <a:r>
                <a:rPr lang="en-US" dirty="0" err="1" smtClean="0"/>
                <a:t>B</a:t>
              </a:r>
              <a:r>
                <a:rPr lang="en-US" baseline="-25000" dirty="0" err="1" smtClean="0"/>
                <a:t>m</a:t>
              </a:r>
              <a:r>
                <a:rPr lang="en-US" dirty="0" smtClean="0"/>
                <a:t>)</a:t>
              </a:r>
            </a:p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/>
                <a:t>R</a:t>
              </a:r>
              <a:r>
                <a:rPr lang="en-US" baseline="-25000" dirty="0" smtClean="0"/>
                <a:t>2 </a:t>
              </a:r>
              <a:r>
                <a:rPr lang="en-US" dirty="0" smtClean="0"/>
                <a:t>(B</a:t>
              </a:r>
              <a:r>
                <a:rPr lang="en-US" baseline="-25000" dirty="0" smtClean="0"/>
                <a:t>1</a:t>
              </a:r>
              <a:r>
                <a:rPr lang="en-US" dirty="0"/>
                <a:t>,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</a:t>
              </a:r>
              <a:r>
                <a:rPr lang="en-US" dirty="0"/>
                <a:t>, …, </a:t>
              </a:r>
              <a:r>
                <a:rPr lang="en-US" dirty="0" err="1" smtClean="0"/>
                <a:t>B</a:t>
              </a:r>
              <a:r>
                <a:rPr lang="en-US" baseline="-25000" dirty="0" err="1" smtClean="0"/>
                <a:t>m</a:t>
              </a:r>
              <a:r>
                <a:rPr lang="en-US" dirty="0" smtClean="0"/>
                <a:t>)</a:t>
              </a:r>
            </a:p>
          </p:txBody>
        </p:sp>
        <p:sp>
          <p:nvSpPr>
            <p:cNvPr id="6" name="Right Brace 5"/>
            <p:cNvSpPr/>
            <p:nvPr/>
          </p:nvSpPr>
          <p:spPr>
            <a:xfrm rot="10800000">
              <a:off x="640317" y="2895600"/>
              <a:ext cx="170793" cy="763677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sp>
        <p:nvSpPr>
          <p:cNvPr id="7" name="Right Brace 6"/>
          <p:cNvSpPr/>
          <p:nvPr/>
        </p:nvSpPr>
        <p:spPr>
          <a:xfrm rot="16200000">
            <a:off x="3308373" y="1708173"/>
            <a:ext cx="220268" cy="1240186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8" name="Right Brace 7"/>
          <p:cNvSpPr/>
          <p:nvPr/>
        </p:nvSpPr>
        <p:spPr>
          <a:xfrm rot="16200000">
            <a:off x="4679973" y="1708173"/>
            <a:ext cx="220268" cy="1240186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42818" y="1760057"/>
            <a:ext cx="351378" cy="45807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dirty="0" smtClean="0"/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14418" y="1760057"/>
            <a:ext cx="351378" cy="45807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dirty="0" smtClean="0"/>
              <a:t>Y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867400" y="3773213"/>
            <a:ext cx="638629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64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</a:t>
            </a:r>
            <a:r>
              <a:rPr lang="fa-IR" dirty="0" smtClean="0"/>
              <a:t>تقسیم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pPr marL="0" indent="0">
              <a:buNone/>
            </a:pPr>
            <a:r>
              <a:rPr lang="fa-IR" sz="1800" dirty="0" smtClean="0"/>
              <a:t>           </a:t>
            </a:r>
            <a:r>
              <a:rPr lang="en-US" sz="1800" dirty="0" smtClean="0"/>
              <a:t>Outer Divide</a:t>
            </a:r>
            <a:r>
              <a:rPr lang="fa-IR" sz="1800" dirty="0" smtClean="0"/>
              <a:t> </a:t>
            </a:r>
            <a:r>
              <a:rPr lang="fa-IR" dirty="0" smtClean="0"/>
              <a:t>چیست؟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4800" y="1600200"/>
            <a:ext cx="3204723" cy="2057400"/>
            <a:chOff x="402274" y="4572000"/>
            <a:chExt cx="3204723" cy="2057400"/>
          </a:xfrm>
        </p:grpSpPr>
        <p:grpSp>
          <p:nvGrpSpPr>
            <p:cNvPr id="5" name="Group 4"/>
            <p:cNvGrpSpPr/>
            <p:nvPr/>
          </p:nvGrpSpPr>
          <p:grpSpPr>
            <a:xfrm>
              <a:off x="402274" y="4572000"/>
              <a:ext cx="3204723" cy="2057400"/>
              <a:chOff x="551793" y="4419600"/>
              <a:chExt cx="3204723" cy="205740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51793" y="4419600"/>
                <a:ext cx="3204723" cy="193129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R</a:t>
                </a:r>
                <a:r>
                  <a:rPr lang="en-US" sz="1600" b="1" baseline="-25000" dirty="0" smtClean="0"/>
                  <a:t>1</a:t>
                </a:r>
                <a:r>
                  <a:rPr lang="en-US" sz="1600" b="1" dirty="0" smtClean="0"/>
                  <a:t> (S#,     P#)  </a:t>
                </a:r>
                <a:r>
                  <a:rPr lang="en-US" sz="1600" b="1" dirty="0" smtClean="0">
                    <a:sym typeface="Euclid Symbol"/>
                  </a:rPr>
                  <a:t>  R</a:t>
                </a:r>
                <a:r>
                  <a:rPr lang="en-US" sz="1600" b="1" baseline="-25000" dirty="0" smtClean="0">
                    <a:sym typeface="Euclid Symbol"/>
                  </a:rPr>
                  <a:t>2</a:t>
                </a:r>
                <a:r>
                  <a:rPr lang="en-US" sz="1600" b="1" dirty="0" smtClean="0">
                    <a:sym typeface="Euclid Symbol"/>
                  </a:rPr>
                  <a:t>(</a:t>
                </a:r>
                <a:r>
                  <a:rPr lang="en-US" sz="1600" b="1" dirty="0" smtClean="0"/>
                  <a:t>P#)  =  R</a:t>
                </a:r>
                <a:r>
                  <a:rPr lang="en-US" sz="1600" b="1" baseline="-25000" dirty="0" smtClean="0"/>
                  <a:t>3</a:t>
                </a:r>
                <a:r>
                  <a:rPr lang="en-US" sz="1600" b="1" dirty="0" smtClean="0"/>
                  <a:t>(S#)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 smtClean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 S1	P1	P1	S1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 S1	P2	P2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 S1	P3	P3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 S2	P1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 S2	P2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 S3	P1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 flipH="1">
                <a:off x="852714" y="4786432"/>
                <a:ext cx="1" cy="1690568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688681" y="4938832"/>
              <a:ext cx="2913993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96917" y="3886200"/>
            <a:ext cx="3204723" cy="2057400"/>
            <a:chOff x="402274" y="4572000"/>
            <a:chExt cx="3204723" cy="2057400"/>
          </a:xfrm>
        </p:grpSpPr>
        <p:grpSp>
          <p:nvGrpSpPr>
            <p:cNvPr id="10" name="Group 9"/>
            <p:cNvGrpSpPr/>
            <p:nvPr/>
          </p:nvGrpSpPr>
          <p:grpSpPr>
            <a:xfrm>
              <a:off x="402274" y="4572000"/>
              <a:ext cx="3204723" cy="2057400"/>
              <a:chOff x="551793" y="4419600"/>
              <a:chExt cx="3204723" cy="2057400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51793" y="4419600"/>
                <a:ext cx="3204723" cy="193129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R</a:t>
                </a:r>
                <a:r>
                  <a:rPr lang="en-US" sz="1600" b="1" baseline="-25000" dirty="0" smtClean="0"/>
                  <a:t>1</a:t>
                </a:r>
                <a:r>
                  <a:rPr lang="en-US" sz="1600" b="1" dirty="0" smtClean="0"/>
                  <a:t> (S#,     P#)  </a:t>
                </a:r>
                <a:r>
                  <a:rPr lang="en-US" sz="1600" b="1" dirty="0" smtClean="0">
                    <a:sym typeface="Euclid Symbol"/>
                  </a:rPr>
                  <a:t>  R</a:t>
                </a:r>
                <a:r>
                  <a:rPr lang="en-US" sz="1600" b="1" baseline="-25000" dirty="0" smtClean="0">
                    <a:sym typeface="Euclid Symbol"/>
                  </a:rPr>
                  <a:t>4</a:t>
                </a:r>
                <a:r>
                  <a:rPr lang="en-US" sz="1600" b="1" dirty="0" smtClean="0">
                    <a:sym typeface="Euclid Symbol"/>
                  </a:rPr>
                  <a:t>(</a:t>
                </a:r>
                <a:r>
                  <a:rPr lang="en-US" sz="1600" b="1" dirty="0" smtClean="0"/>
                  <a:t>P#)  =  R</a:t>
                </a:r>
                <a:r>
                  <a:rPr lang="en-US" sz="1600" b="1" baseline="-25000" dirty="0" smtClean="0"/>
                  <a:t>5</a:t>
                </a:r>
                <a:r>
                  <a:rPr lang="en-US" sz="1600" b="1" dirty="0" smtClean="0"/>
                  <a:t>(S#)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 smtClean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 S1	P1	P1	S1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 S1	P2	P2	S2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 S1	P3	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 S2	P1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 S2	P2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 S3	P1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 flipH="1">
                <a:off x="852714" y="4786432"/>
                <a:ext cx="1" cy="1690568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Connector 10"/>
            <p:cNvCxnSpPr/>
            <p:nvPr/>
          </p:nvCxnSpPr>
          <p:spPr>
            <a:xfrm>
              <a:off x="688681" y="4938832"/>
              <a:ext cx="2913993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480" y="1447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071414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01724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تقسیم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a-IR" dirty="0" smtClean="0"/>
              <a:t>ضرب و تقسیم جبر رابطه‏ای لزوماً عکس هم نیستند.</a:t>
            </a:r>
          </a:p>
          <a:p>
            <a:pPr>
              <a:lnSpc>
                <a:spcPct val="25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عملگر تقسیم را در </a:t>
            </a:r>
            <a:r>
              <a:rPr lang="en-US" sz="1800" dirty="0" smtClean="0"/>
              <a:t>SQL</a:t>
            </a:r>
            <a:r>
              <a:rPr lang="fa-IR" sz="1800" dirty="0" smtClean="0"/>
              <a:t> </a:t>
            </a:r>
            <a:r>
              <a:rPr lang="fa-IR" dirty="0" smtClean="0"/>
              <a:t>شبیه‏سازی کنید.</a:t>
            </a:r>
          </a:p>
          <a:p>
            <a:pPr>
              <a:lnSpc>
                <a:spcPct val="250000"/>
              </a:lnSpc>
            </a:pPr>
            <a:r>
              <a:rPr lang="fa-IR" b="1" dirty="0">
                <a:solidFill>
                  <a:srgbClr val="C00000"/>
                </a:solidFill>
              </a:rPr>
              <a:t>تمرین:</a:t>
            </a:r>
            <a:r>
              <a:rPr lang="fa-IR" b="1" dirty="0"/>
              <a:t> </a:t>
            </a:r>
            <a:r>
              <a:rPr lang="en-US" sz="1800" dirty="0"/>
              <a:t>Q3</a:t>
            </a:r>
            <a:r>
              <a:rPr lang="fa-IR" sz="1800" dirty="0"/>
              <a:t> </a:t>
            </a:r>
            <a:r>
              <a:rPr lang="fa-IR" dirty="0"/>
              <a:t>و </a:t>
            </a:r>
            <a:r>
              <a:rPr lang="en-US" sz="1800" dirty="0"/>
              <a:t>Q4</a:t>
            </a:r>
            <a:r>
              <a:rPr lang="fa-IR" sz="1800" dirty="0"/>
              <a:t> </a:t>
            </a:r>
            <a:r>
              <a:rPr lang="fa-IR" dirty="0"/>
              <a:t>(صفحه </a:t>
            </a:r>
            <a:r>
              <a:rPr lang="en-US" sz="1800" dirty="0"/>
              <a:t>A-3</a:t>
            </a:r>
            <a:r>
              <a:rPr lang="fa-IR" dirty="0"/>
              <a:t> از یادداشت‏های تکمیلی سری </a:t>
            </a:r>
            <a:r>
              <a:rPr lang="en-US" sz="1800" dirty="0"/>
              <a:t>II</a:t>
            </a:r>
            <a:r>
              <a:rPr lang="fa-IR" dirty="0"/>
              <a:t>) را بدون استفاده از عملگر </a:t>
            </a:r>
            <a:r>
              <a:rPr lang="en-US" sz="1800" dirty="0"/>
              <a:t>DIVIDE</a:t>
            </a:r>
            <a:r>
              <a:rPr lang="fa-IR" sz="1800" dirty="0"/>
              <a:t> </a:t>
            </a:r>
            <a:r>
              <a:rPr lang="fa-IR" dirty="0"/>
              <a:t>بنویسید.</a:t>
            </a:r>
          </a:p>
          <a:p>
            <a:pPr>
              <a:lnSpc>
                <a:spcPct val="250000"/>
              </a:lnSpc>
            </a:pPr>
            <a:endParaRPr lang="fa-I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85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گسترش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919AF"/>
                </a:solidFill>
              </a:rPr>
              <a:t>عملگر گسترش - </a:t>
            </a:r>
            <a:r>
              <a:rPr lang="en-US" sz="1800" b="1" dirty="0" smtClean="0">
                <a:solidFill>
                  <a:srgbClr val="0919AF"/>
                </a:solidFill>
              </a:rPr>
              <a:t>EXTEND</a:t>
            </a:r>
            <a:endParaRPr lang="fa-IR" b="1" dirty="0" smtClean="0">
              <a:solidFill>
                <a:srgbClr val="0919AF"/>
              </a:solidFill>
            </a:endParaRPr>
          </a:p>
          <a:p>
            <a:pPr lvl="1" algn="r"/>
            <a:r>
              <a:rPr lang="fa-IR" dirty="0" smtClean="0"/>
              <a:t>صفت یا صفاتی را به عنوان (</a:t>
            </a:r>
            <a:r>
              <a:rPr lang="en-US" sz="1800" dirty="0" smtClean="0"/>
              <a:t>heading</a:t>
            </a:r>
            <a:r>
              <a:rPr lang="fa-IR" dirty="0" smtClean="0"/>
              <a:t>) یک رابطه اضافه می‏کند. حاصل، رابطه </a:t>
            </a:r>
            <a:r>
              <a:rPr lang="fa-IR" u="sng" dirty="0" smtClean="0">
                <a:solidFill>
                  <a:srgbClr val="C00000"/>
                </a:solidFill>
              </a:rPr>
              <a:t>دیگری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است.</a:t>
            </a:r>
          </a:p>
          <a:p>
            <a:pPr marL="457200" lvl="1" indent="0" algn="l" rtl="0">
              <a:buNone/>
            </a:pPr>
            <a:r>
              <a:rPr lang="en-US" sz="1800" b="1" dirty="0" smtClean="0"/>
              <a:t>EXTEND</a:t>
            </a:r>
            <a:r>
              <a:rPr lang="en-US" sz="1800" dirty="0" smtClean="0"/>
              <a:t>  STUD  </a:t>
            </a:r>
            <a:r>
              <a:rPr lang="en-US" sz="1800" b="1" dirty="0" smtClean="0"/>
              <a:t>ADD</a:t>
            </a:r>
            <a:r>
              <a:rPr lang="en-US" sz="1800" dirty="0" smtClean="0"/>
              <a:t>  STADDRESS</a:t>
            </a:r>
          </a:p>
          <a:p>
            <a:pPr marL="457200" lvl="1" indent="0" algn="l" rtl="0">
              <a:buNone/>
            </a:pPr>
            <a:r>
              <a:rPr lang="en-US" sz="1800" dirty="0" smtClean="0"/>
              <a:t>STUD (STID, …, STD</a:t>
            </a:r>
            <a:r>
              <a:rPr lang="en-US" sz="1800" smtClean="0"/>
              <a:t>, STADDRESS</a:t>
            </a:r>
            <a:r>
              <a:rPr lang="en-US" dirty="0" smtClean="0"/>
              <a:t>)</a:t>
            </a:r>
            <a:endParaRPr lang="fa-IR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در </a:t>
            </a:r>
            <a:r>
              <a:rPr lang="en-US" sz="1800" dirty="0" smtClean="0"/>
              <a:t>SQL</a:t>
            </a:r>
            <a:r>
              <a:rPr lang="fa-IR" sz="1800" dirty="0" smtClean="0"/>
              <a:t> </a:t>
            </a:r>
            <a:r>
              <a:rPr lang="fa-IR" dirty="0" smtClean="0"/>
              <a:t>با </a:t>
            </a:r>
            <a:r>
              <a:rPr lang="en-US" sz="1800" dirty="0" smtClean="0"/>
              <a:t>ALTER TABLE</a:t>
            </a:r>
            <a:r>
              <a:rPr lang="fa-IR" sz="1800" dirty="0" smtClean="0"/>
              <a:t> </a:t>
            </a:r>
            <a:r>
              <a:rPr lang="fa-IR" dirty="0" smtClean="0"/>
              <a:t>پیاده‏سازی شده ولی </a:t>
            </a:r>
            <a:r>
              <a:rPr lang="en-US" sz="1800" dirty="0" smtClean="0"/>
              <a:t>ALTER</a:t>
            </a:r>
            <a:r>
              <a:rPr lang="fa-IR" sz="1800" dirty="0" smtClean="0"/>
              <a:t> </a:t>
            </a:r>
            <a:r>
              <a:rPr lang="fa-IR" dirty="0" smtClean="0"/>
              <a:t>ستون(هایی) را به همان  جدول اضافه می‏کند.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با این عملگر می‏توانیم یک ستون محاسبه‏شدنی به رابطه اضافه نماییم.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98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تلخیص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عملگر تلخیص – </a:t>
            </a:r>
            <a:r>
              <a:rPr lang="en-US" sz="1800" b="1" dirty="0" smtClean="0">
                <a:solidFill>
                  <a:srgbClr val="0919AF"/>
                </a:solidFill>
              </a:rPr>
              <a:t>SUMMARIZE</a:t>
            </a:r>
            <a:endParaRPr lang="fa-IR" b="1" dirty="0" smtClean="0">
              <a:solidFill>
                <a:srgbClr val="0919AF"/>
              </a:solidFill>
            </a:endParaRPr>
          </a:p>
          <a:p>
            <a:pPr lvl="1"/>
            <a:r>
              <a:rPr lang="fa-IR" dirty="0" smtClean="0"/>
              <a:t>تاپل‏های رابطه را گروه‏بندی می‏کند به نحوی که مقدار صفت گروه‏بندی در هر گروه یکسان باشد؛ معمولاً با یک یا چند تابع جمعی استفاده می‏شود.</a:t>
            </a:r>
          </a:p>
          <a:p>
            <a:pPr lvl="1"/>
            <a:r>
              <a:rPr lang="fa-IR" dirty="0"/>
              <a:t>این عملگردر </a:t>
            </a:r>
            <a:r>
              <a:rPr lang="en-US" sz="1800" dirty="0"/>
              <a:t>SQL</a:t>
            </a:r>
            <a:r>
              <a:rPr lang="fa-IR" sz="1800" dirty="0"/>
              <a:t> </a:t>
            </a:r>
            <a:r>
              <a:rPr lang="fa-IR" dirty="0"/>
              <a:t>با </a:t>
            </a:r>
            <a:r>
              <a:rPr lang="en-US" sz="1800" dirty="0"/>
              <a:t>GROUP BY</a:t>
            </a:r>
            <a:r>
              <a:rPr lang="fa-IR" sz="1800" dirty="0"/>
              <a:t> </a:t>
            </a:r>
            <a:r>
              <a:rPr lang="fa-IR" dirty="0"/>
              <a:t>پیاده شده است.</a:t>
            </a:r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برای این پرسش‏ها، اول عنوان (</a:t>
            </a:r>
            <a:r>
              <a:rPr lang="en-US" sz="1800" dirty="0" smtClean="0"/>
              <a:t>Heading</a:t>
            </a:r>
            <a:r>
              <a:rPr lang="fa-IR" dirty="0" smtClean="0"/>
              <a:t>) رابطه جواب را تعیین می‏کنیم.</a:t>
            </a:r>
          </a:p>
          <a:p>
            <a:pPr lvl="1"/>
            <a:r>
              <a:rPr lang="fa-IR" dirty="0" smtClean="0"/>
              <a:t>به جای </a:t>
            </a:r>
            <a:r>
              <a:rPr lang="en-US" sz="1800" dirty="0" smtClean="0"/>
              <a:t>AVG</a:t>
            </a:r>
            <a:r>
              <a:rPr lang="fa-IR" sz="1800" dirty="0" smtClean="0"/>
              <a:t> </a:t>
            </a:r>
            <a:r>
              <a:rPr lang="fa-IR" dirty="0" smtClean="0"/>
              <a:t>می‏توانیم از توابع جمع و یا گروهی دیگر مانند </a:t>
            </a:r>
            <a:r>
              <a:rPr lang="en-US" sz="1800" dirty="0" smtClean="0"/>
              <a:t>MIN</a:t>
            </a:r>
            <a:r>
              <a:rPr lang="fa-IR" sz="1800" dirty="0" smtClean="0"/>
              <a:t> </a:t>
            </a:r>
            <a:r>
              <a:rPr lang="fa-IR" dirty="0" smtClean="0"/>
              <a:t>(حداقل)، </a:t>
            </a:r>
            <a:r>
              <a:rPr lang="en-US" sz="1800" dirty="0" smtClean="0"/>
              <a:t>MAX</a:t>
            </a:r>
            <a:r>
              <a:rPr lang="fa-IR" sz="1800" dirty="0" smtClean="0"/>
              <a:t> </a:t>
            </a:r>
            <a:r>
              <a:rPr lang="fa-IR" dirty="0" smtClean="0"/>
              <a:t>(حداکثر)، </a:t>
            </a:r>
            <a:r>
              <a:rPr lang="en-US" sz="1800" dirty="0" smtClean="0"/>
              <a:t>SUM</a:t>
            </a:r>
            <a:r>
              <a:rPr lang="fa-IR" sz="1800" dirty="0" smtClean="0"/>
              <a:t> </a:t>
            </a:r>
            <a:r>
              <a:rPr lang="fa-IR" dirty="0" smtClean="0"/>
              <a:t>(جمع) و یا </a:t>
            </a:r>
            <a:r>
              <a:rPr lang="en-US" sz="1800" dirty="0" smtClean="0"/>
              <a:t>COUNT</a:t>
            </a:r>
            <a:r>
              <a:rPr lang="fa-IR" sz="1800" dirty="0" smtClean="0"/>
              <a:t> </a:t>
            </a:r>
            <a:r>
              <a:rPr lang="fa-IR" dirty="0" smtClean="0"/>
              <a:t>(شمارشگر تاپل‏ها) استفاده کنیم.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3554" y="3471446"/>
            <a:ext cx="599484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SUMMARIZE </a:t>
            </a:r>
            <a:r>
              <a:rPr lang="en-US" sz="1600" dirty="0" smtClean="0"/>
              <a:t>STCOT </a:t>
            </a:r>
            <a:r>
              <a:rPr lang="en-US" sz="1600" b="1" dirty="0" smtClean="0"/>
              <a:t>BY  (</a:t>
            </a:r>
            <a:r>
              <a:rPr lang="en-US" sz="1600" dirty="0" smtClean="0"/>
              <a:t>STID</a:t>
            </a:r>
            <a:r>
              <a:rPr lang="en-US" sz="1600" b="1" dirty="0" smtClean="0"/>
              <a:t>)  ADD AVG(</a:t>
            </a:r>
            <a:r>
              <a:rPr lang="en-US" sz="1600" dirty="0" smtClean="0"/>
              <a:t>GRADE</a:t>
            </a:r>
            <a:r>
              <a:rPr lang="en-US" sz="1600" b="1" dirty="0" smtClean="0"/>
              <a:t>) AS </a:t>
            </a:r>
            <a:r>
              <a:rPr lang="en-US" sz="1600" dirty="0" smtClean="0"/>
              <a:t>AVER</a:t>
            </a:r>
          </a:p>
        </p:txBody>
      </p:sp>
    </p:spTree>
    <p:extLst>
      <p:ext uri="{BB962C8B-B14F-4D97-AF65-F5344CB8AC3E}">
        <p14:creationId xmlns:p14="http://schemas.microsoft.com/office/powerpoint/2010/main" val="8790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غیرنرمال‏‎ساز و نرمال‏ساز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عملگر </a:t>
            </a:r>
            <a:r>
              <a:rPr lang="en-US" sz="1800" b="1" dirty="0" smtClean="0">
                <a:solidFill>
                  <a:srgbClr val="0919AF"/>
                </a:solidFill>
              </a:rPr>
              <a:t>GROUP</a:t>
            </a:r>
            <a:endParaRPr lang="fa-IR" b="1" dirty="0" smtClean="0">
              <a:solidFill>
                <a:srgbClr val="0919AF"/>
              </a:solidFill>
            </a:endParaRPr>
          </a:p>
          <a:p>
            <a:pPr lvl="1"/>
            <a:r>
              <a:rPr lang="fa-IR" dirty="0" smtClean="0"/>
              <a:t>عملگر </a:t>
            </a:r>
            <a:r>
              <a:rPr lang="en-US" sz="1800" dirty="0" smtClean="0"/>
              <a:t>GROUP</a:t>
            </a:r>
            <a:r>
              <a:rPr lang="fa-IR" dirty="0" smtClean="0"/>
              <a:t>پیشنهاد </a:t>
            </a:r>
            <a:r>
              <a:rPr lang="en-US" sz="1800" dirty="0" smtClean="0"/>
              <a:t>Date</a:t>
            </a:r>
            <a:r>
              <a:rPr lang="fa-IR" sz="1800" dirty="0" smtClean="0"/>
              <a:t> </a:t>
            </a:r>
            <a:r>
              <a:rPr lang="fa-IR" dirty="0" smtClean="0"/>
              <a:t>است، برای تبدیل رابطه نرمال به غیرنرمال (در </a:t>
            </a:r>
            <a:r>
              <a:rPr lang="en-US" sz="1800" dirty="0" smtClean="0"/>
              <a:t>SQL</a:t>
            </a:r>
            <a:r>
              <a:rPr lang="fa-IR" dirty="0" smtClean="0"/>
              <a:t>، </a:t>
            </a:r>
            <a:r>
              <a:rPr lang="en-US" sz="1800" dirty="0" smtClean="0"/>
              <a:t>NEST</a:t>
            </a:r>
            <a:r>
              <a:rPr lang="fa-IR" sz="1800" dirty="0" smtClean="0"/>
              <a:t> </a:t>
            </a:r>
            <a:r>
              <a:rPr lang="fa-IR" dirty="0" smtClean="0"/>
              <a:t>است).</a:t>
            </a:r>
          </a:p>
          <a:p>
            <a:pPr lvl="1"/>
            <a:r>
              <a:rPr lang="fa-IR" dirty="0" smtClean="0"/>
              <a:t>عکس آن </a:t>
            </a:r>
            <a:r>
              <a:rPr lang="en-US" sz="1800" dirty="0" smtClean="0"/>
              <a:t>UNGROUP</a:t>
            </a:r>
            <a:r>
              <a:rPr lang="fa-IR" sz="1800" dirty="0" smtClean="0"/>
              <a:t> </a:t>
            </a:r>
            <a:r>
              <a:rPr lang="fa-IR" dirty="0" smtClean="0"/>
              <a:t>(در </a:t>
            </a:r>
            <a:r>
              <a:rPr lang="en-US" sz="1800" dirty="0" smtClean="0"/>
              <a:t>SQL</a:t>
            </a:r>
            <a:r>
              <a:rPr lang="fa-IR" dirty="0" smtClean="0"/>
              <a:t>، </a:t>
            </a:r>
            <a:r>
              <a:rPr lang="en-US" sz="1800" dirty="0" smtClean="0"/>
              <a:t>UNNEST</a:t>
            </a:r>
            <a:r>
              <a:rPr lang="fa-IR" dirty="0" smtClean="0"/>
              <a:t>) است.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sz="1100" dirty="0" smtClean="0"/>
          </a:p>
          <a:p>
            <a:pPr lvl="1"/>
            <a:r>
              <a:rPr lang="fa-IR" dirty="0" smtClean="0"/>
              <a:t>با استفاده از </a:t>
            </a:r>
            <a:r>
              <a:rPr lang="en-US" sz="1800" dirty="0" smtClean="0"/>
              <a:t>UNGROUP</a:t>
            </a:r>
            <a:r>
              <a:rPr lang="fa-IR" dirty="0" smtClean="0"/>
              <a:t>، رابطه نرمال </a:t>
            </a:r>
            <a:r>
              <a:rPr lang="en-US" sz="1800" dirty="0" smtClean="0"/>
              <a:t>SP</a:t>
            </a:r>
            <a:r>
              <a:rPr lang="fa-IR" sz="1800" dirty="0" smtClean="0"/>
              <a:t> </a:t>
            </a:r>
            <a:r>
              <a:rPr lang="fa-IR" dirty="0" smtClean="0"/>
              <a:t>را می‏توانیم مجددا به دست آوریم.</a:t>
            </a:r>
          </a:p>
          <a:p>
            <a:pPr lvl="1"/>
            <a:endParaRPr lang="fa-IR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354437" y="3048000"/>
            <a:ext cx="3607963" cy="2133600"/>
            <a:chOff x="228600" y="4340262"/>
            <a:chExt cx="3607963" cy="2133600"/>
          </a:xfrm>
        </p:grpSpPr>
        <p:sp>
          <p:nvSpPr>
            <p:cNvPr id="4" name="TextBox 3"/>
            <p:cNvSpPr txBox="1"/>
            <p:nvPr/>
          </p:nvSpPr>
          <p:spPr>
            <a:xfrm>
              <a:off x="228600" y="4340262"/>
              <a:ext cx="3607963" cy="7232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b="1" dirty="0" smtClean="0"/>
                <a:t>SP GROUP (P#, QTY)  AS  NNPQTY </a:t>
              </a:r>
            </a:p>
            <a:p>
              <a:pPr>
                <a:spcAft>
                  <a:spcPts val="300"/>
                </a:spcAft>
              </a:pPr>
              <a:endParaRPr lang="en-US" sz="400" b="1" dirty="0" smtClean="0"/>
            </a:p>
            <a:p>
              <a:pPr>
                <a:spcAft>
                  <a:spcPts val="300"/>
                </a:spcAft>
              </a:pPr>
              <a:r>
                <a:rPr lang="en-US" sz="1600" b="1" dirty="0" smtClean="0"/>
                <a:t>NNSP (S#,  NNPQTY[P#,      QTY])</a:t>
              </a:r>
              <a:endParaRPr lang="en-US" sz="1600" dirty="0" smtClean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09600" y="4724400"/>
              <a:ext cx="2895600" cy="1749462"/>
              <a:chOff x="402274" y="4572000"/>
              <a:chExt cx="2895600" cy="1749462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402274" y="4572000"/>
                <a:ext cx="2643672" cy="1749462"/>
                <a:chOff x="551793" y="4419600"/>
                <a:chExt cx="2643672" cy="1749462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551793" y="4419600"/>
                  <a:ext cx="2643672" cy="1646605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sz="200" dirty="0" smtClean="0"/>
                    <a:t>      </a:t>
                  </a:r>
                </a:p>
                <a:p>
                  <a:pPr>
                    <a:spcAft>
                      <a:spcPts val="300"/>
                    </a:spcAft>
                  </a:pPr>
                  <a:r>
                    <a:rPr lang="en-US" sz="1400" dirty="0"/>
                    <a:t> </a:t>
                  </a:r>
                  <a:r>
                    <a:rPr lang="en-US" sz="1400" dirty="0" smtClean="0"/>
                    <a:t>    </a:t>
                  </a:r>
                </a:p>
                <a:p>
                  <a:pPr>
                    <a:spcAft>
                      <a:spcPts val="300"/>
                    </a:spcAft>
                  </a:pPr>
                  <a:r>
                    <a:rPr lang="en-US" sz="1400" dirty="0" smtClean="0"/>
                    <a:t>       </a:t>
                  </a:r>
                  <a:r>
                    <a:rPr lang="en-US" sz="1400" dirty="0"/>
                    <a:t>	 </a:t>
                  </a:r>
                  <a:r>
                    <a:rPr lang="en-US" sz="1400" dirty="0" smtClean="0"/>
                    <a:t>             P1           50</a:t>
                  </a:r>
                </a:p>
                <a:p>
                  <a:pPr>
                    <a:spcAft>
                      <a:spcPts val="300"/>
                    </a:spcAft>
                  </a:pPr>
                  <a:r>
                    <a:rPr lang="en-US" sz="1400" dirty="0" smtClean="0"/>
                    <a:t>       S1	              P2           70</a:t>
                  </a:r>
                </a:p>
                <a:p>
                  <a:pPr>
                    <a:spcAft>
                      <a:spcPts val="300"/>
                    </a:spcAft>
                  </a:pPr>
                  <a:r>
                    <a:rPr lang="en-US" sz="1400" dirty="0" smtClean="0"/>
                    <a:t>       	              P3           60</a:t>
                  </a:r>
                </a:p>
                <a:p>
                  <a:pPr>
                    <a:spcAft>
                      <a:spcPts val="300"/>
                    </a:spcAft>
                  </a:pPr>
                  <a:r>
                    <a:rPr lang="en-US" sz="1400" dirty="0" smtClean="0"/>
                    <a:t>       S2	              P1          100</a:t>
                  </a:r>
                </a:p>
                <a:p>
                  <a:pPr>
                    <a:spcAft>
                      <a:spcPts val="300"/>
                    </a:spcAft>
                  </a:pPr>
                  <a:r>
                    <a:rPr lang="en-US" sz="1400" dirty="0"/>
                    <a:t> </a:t>
                  </a:r>
                  <a:r>
                    <a:rPr lang="en-US" sz="1400" dirty="0" smtClean="0"/>
                    <a:t>      	              P2          150</a:t>
                  </a:r>
                </a:p>
              </p:txBody>
            </p:sp>
            <p:cxnSp>
              <p:nvCxnSpPr>
                <p:cNvPr id="10" name="Straight Connector 9"/>
                <p:cNvCxnSpPr/>
                <p:nvPr/>
              </p:nvCxnSpPr>
              <p:spPr>
                <a:xfrm flipH="1">
                  <a:off x="852715" y="4786432"/>
                  <a:ext cx="1" cy="1382630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Straight Connector 7"/>
              <p:cNvCxnSpPr/>
              <p:nvPr/>
            </p:nvCxnSpPr>
            <p:spPr>
              <a:xfrm>
                <a:off x="688681" y="4938832"/>
                <a:ext cx="2609193" cy="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/>
          </p:nvCxnSpPr>
          <p:spPr>
            <a:xfrm>
              <a:off x="764024" y="5818082"/>
              <a:ext cx="2588776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81000" y="5943600"/>
            <a:ext cx="2800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NNSP   UNGROUP NNPQTY</a:t>
            </a:r>
          </a:p>
        </p:txBody>
      </p:sp>
    </p:spTree>
    <p:extLst>
      <p:ext uri="{BB962C8B-B14F-4D97-AF65-F5344CB8AC3E}">
        <p14:creationId xmlns:p14="http://schemas.microsoft.com/office/powerpoint/2010/main" val="385175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جبر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sz="2600" dirty="0" smtClean="0"/>
          </a:p>
          <a:p>
            <a:pPr marL="457200" lvl="1" indent="0">
              <a:buNone/>
            </a:pPr>
            <a:r>
              <a:rPr lang="fa-IR" dirty="0" smtClean="0"/>
              <a:t>	     عملگرهای متعارف</a:t>
            </a:r>
            <a:endParaRPr lang="fa-IR" dirty="0"/>
          </a:p>
          <a:p>
            <a:endParaRPr lang="fa-IR" dirty="0" smtClean="0"/>
          </a:p>
          <a:p>
            <a:r>
              <a:rPr lang="fa-IR" dirty="0" smtClean="0"/>
              <a:t>عملگرها </a:t>
            </a:r>
          </a:p>
          <a:p>
            <a:endParaRPr lang="fa-IR" dirty="0" smtClean="0"/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     عملگرهای خاص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5943600" y="1524000"/>
            <a:ext cx="166698" cy="1675388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6600" y="1480698"/>
            <a:ext cx="2743200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 smtClean="0">
                <a:cs typeface="B Nazanin" pitchFamily="2" charset="-78"/>
              </a:rPr>
              <a:t>اجتماع - </a:t>
            </a:r>
            <a:r>
              <a:rPr lang="en-US" dirty="0" smtClean="0">
                <a:cs typeface="B Nazanin" pitchFamily="2" charset="-78"/>
              </a:rPr>
              <a:t>UNION</a:t>
            </a:r>
          </a:p>
          <a:p>
            <a:pPr marL="0" lvl="1" algn="r" rtl="1">
              <a:lnSpc>
                <a:spcPct val="150000"/>
              </a:lnSpc>
            </a:pPr>
            <a:r>
              <a:rPr lang="fa-IR" dirty="0" smtClean="0">
                <a:cs typeface="B Nazanin" pitchFamily="2" charset="-78"/>
              </a:rPr>
              <a:t>اشتراک - </a:t>
            </a:r>
            <a:r>
              <a:rPr lang="en-US" dirty="0" smtClean="0">
                <a:cs typeface="B Nazanin" pitchFamily="2" charset="-78"/>
              </a:rPr>
              <a:t>INTERSECT</a:t>
            </a:r>
          </a:p>
          <a:p>
            <a:pPr marL="0" lvl="1" algn="r" rtl="1">
              <a:lnSpc>
                <a:spcPct val="150000"/>
              </a:lnSpc>
            </a:pPr>
            <a:r>
              <a:rPr lang="fa-IR" dirty="0" smtClean="0">
                <a:cs typeface="B Nazanin" pitchFamily="2" charset="-78"/>
              </a:rPr>
              <a:t>تفاضل - </a:t>
            </a:r>
            <a:r>
              <a:rPr lang="en-US" dirty="0" smtClean="0">
                <a:cs typeface="B Nazanin" pitchFamily="2" charset="-78"/>
              </a:rPr>
              <a:t>MINUS</a:t>
            </a:r>
          </a:p>
          <a:p>
            <a:pPr marL="0" lvl="1" algn="r" rtl="1">
              <a:lnSpc>
                <a:spcPct val="150000"/>
              </a:lnSpc>
            </a:pPr>
            <a:r>
              <a:rPr lang="fa-IR" dirty="0" smtClean="0">
                <a:cs typeface="B Nazanin" pitchFamily="2" charset="-78"/>
              </a:rPr>
              <a:t>ضرب کارتزین - </a:t>
            </a:r>
            <a:r>
              <a:rPr lang="en-US" dirty="0" smtClean="0">
                <a:cs typeface="B Nazanin" pitchFamily="2" charset="-78"/>
              </a:rPr>
              <a:t>TIMES</a:t>
            </a:r>
            <a:endParaRPr lang="fa-IR" dirty="0" smtClean="0">
              <a:cs typeface="B Nazanin" pitchFamily="2" charset="-78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5943600" y="3810689"/>
            <a:ext cx="166698" cy="1278945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5600" y="3657600"/>
            <a:ext cx="3111796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گزینش یا تحدید - </a:t>
            </a:r>
            <a:r>
              <a:rPr lang="en-US" dirty="0" smtClean="0">
                <a:cs typeface="B Nazanin" pitchFamily="2" charset="-78"/>
              </a:rPr>
              <a:t>RESTRICT</a:t>
            </a:r>
            <a:endParaRPr lang="en-US" sz="2000" dirty="0" smtClean="0">
              <a:cs typeface="B Nazanin" pitchFamily="2" charset="-78"/>
            </a:endParaRPr>
          </a:p>
          <a:p>
            <a:pPr marL="0" lvl="1" algn="r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پرتو یا تصویر - </a:t>
            </a:r>
            <a:r>
              <a:rPr lang="en-US" dirty="0" smtClean="0">
                <a:cs typeface="B Nazanin" pitchFamily="2" charset="-78"/>
              </a:rPr>
              <a:t>PROJECT</a:t>
            </a:r>
            <a:endParaRPr lang="en-US" sz="2000" dirty="0" smtClean="0">
              <a:cs typeface="B Nazanin" pitchFamily="2" charset="-78"/>
            </a:endParaRPr>
          </a:p>
          <a:p>
            <a:pPr marL="0" lvl="1" algn="r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پیوند یا الصاق - </a:t>
            </a:r>
            <a:r>
              <a:rPr lang="en-US" dirty="0" smtClean="0">
                <a:cs typeface="B Nazanin" pitchFamily="2" charset="-78"/>
              </a:rPr>
              <a:t>JOIN</a:t>
            </a:r>
            <a:endParaRPr lang="fa-IR" sz="2000" dirty="0" smtClean="0">
              <a:cs typeface="B Nazanin" pitchFamily="2" charset="-78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7620000" y="2194034"/>
            <a:ext cx="166698" cy="240254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9" name="Right Brace 8"/>
          <p:cNvSpPr/>
          <p:nvPr/>
        </p:nvSpPr>
        <p:spPr>
          <a:xfrm rot="10800000">
            <a:off x="3581400" y="1524000"/>
            <a:ext cx="180975" cy="1675388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2057400"/>
            <a:ext cx="3124199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 smtClean="0">
                <a:cs typeface="B Nazanin" pitchFamily="2" charset="-78"/>
              </a:rPr>
              <a:t>عملگرهای دو عملوندی   </a:t>
            </a:r>
            <a:r>
              <a:rPr lang="en-US" dirty="0" smtClean="0">
                <a:cs typeface="B Nazanin" pitchFamily="2" charset="-78"/>
              </a:rPr>
              <a:t>R</a:t>
            </a:r>
            <a:r>
              <a:rPr lang="en-US" baseline="-25000" dirty="0" smtClean="0">
                <a:cs typeface="B Nazanin" pitchFamily="2" charset="-78"/>
              </a:rPr>
              <a:t>1</a:t>
            </a:r>
            <a:r>
              <a:rPr lang="en-US" dirty="0" smtClean="0">
                <a:cs typeface="B Nazanin" pitchFamily="2" charset="-78"/>
              </a:rPr>
              <a:t> </a:t>
            </a:r>
            <a:r>
              <a:rPr lang="en-US" i="1" dirty="0" smtClean="0">
                <a:cs typeface="B Nazanin" pitchFamily="2" charset="-78"/>
              </a:rPr>
              <a:t>op</a:t>
            </a:r>
            <a:r>
              <a:rPr lang="en-US" dirty="0" smtClean="0">
                <a:cs typeface="B Nazanin" pitchFamily="2" charset="-78"/>
              </a:rPr>
              <a:t>  R</a:t>
            </a:r>
            <a:r>
              <a:rPr lang="en-US" baseline="-25000" dirty="0" smtClean="0">
                <a:cs typeface="B Nazanin" pitchFamily="2" charset="-78"/>
              </a:rPr>
              <a:t>2</a:t>
            </a:r>
            <a:endParaRPr lang="fa-IR" baseline="-25000" dirty="0" smtClean="0">
              <a:cs typeface="B Nazanin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57200" y="2565231"/>
                <a:ext cx="18698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𝑜𝑝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∪,∩,,−,×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565231"/>
                <a:ext cx="1869871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08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492468" y="5113283"/>
            <a:ext cx="304800" cy="381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87668" y="5105400"/>
            <a:ext cx="304800" cy="381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عملیات ذخیره‏سازی با جبر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از لحاظ تئوریک می‏توان عملیات ذخیره‏سازی را هم با عملگرهای جبر رابطه‏ای انجام داد.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pPr marL="0" indent="0" algn="ctr" rtl="0">
              <a:buNone/>
            </a:pPr>
            <a:r>
              <a:rPr lang="en-US" dirty="0" smtClean="0"/>
              <a:t>S :</a:t>
            </a:r>
            <a:r>
              <a:rPr lang="en-US" sz="100" dirty="0" smtClean="0"/>
              <a:t> </a:t>
            </a:r>
            <a:r>
              <a:rPr lang="en-US" dirty="0" smtClean="0"/>
              <a:t>= S </a:t>
            </a:r>
            <a:r>
              <a:rPr lang="en-US" dirty="0" smtClean="0">
                <a:sym typeface="Symbol"/>
              </a:rPr>
              <a:t> { </a:t>
            </a:r>
            <a:r>
              <a:rPr lang="en-US" sz="1800" dirty="0" smtClean="0">
                <a:sym typeface="Symbol"/>
              </a:rPr>
              <a:t>S#=S7</a:t>
            </a:r>
            <a:r>
              <a:rPr lang="en-US" dirty="0" smtClean="0">
                <a:sym typeface="Symbol"/>
              </a:rPr>
              <a:t>, </a:t>
            </a:r>
            <a:r>
              <a:rPr lang="en-US" sz="1800" dirty="0" smtClean="0">
                <a:sym typeface="Symbol"/>
              </a:rPr>
              <a:t>SNAME=SN7</a:t>
            </a:r>
            <a:r>
              <a:rPr lang="en-US" dirty="0" smtClean="0">
                <a:sym typeface="Symbol"/>
              </a:rPr>
              <a:t>, </a:t>
            </a:r>
            <a:r>
              <a:rPr lang="en-US" sz="1800" dirty="0" smtClean="0">
                <a:sym typeface="Symbol"/>
              </a:rPr>
              <a:t>STATUS=17</a:t>
            </a:r>
            <a:r>
              <a:rPr lang="en-US" dirty="0" smtClean="0">
                <a:sym typeface="Symbol"/>
              </a:rPr>
              <a:t>, </a:t>
            </a:r>
            <a:r>
              <a:rPr lang="en-US" sz="1800" dirty="0" smtClean="0">
                <a:sym typeface="Symbol"/>
              </a:rPr>
              <a:t>CITY=C7</a:t>
            </a:r>
            <a:r>
              <a:rPr lang="en-US" dirty="0" smtClean="0">
                <a:sym typeface="Symbol"/>
              </a:rPr>
              <a:t> } </a:t>
            </a:r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pPr marL="0" indent="0">
              <a:buNone/>
            </a:pPr>
            <a:endParaRPr lang="fa-IR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961874"/>
              </p:ext>
            </p:extLst>
          </p:nvPr>
        </p:nvGraphicFramePr>
        <p:xfrm>
          <a:off x="3352800" y="2133600"/>
          <a:ext cx="2438400" cy="2030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076"/>
                <a:gridCol w="1345324"/>
              </a:tblGrid>
              <a:tr h="463448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itchFamily="2" charset="-78"/>
                        </a:rPr>
                        <a:t>عملگر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itchFamily="2" charset="-78"/>
                        </a:rPr>
                        <a:t>عمل 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</a:tr>
              <a:tr h="4634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cs typeface="B Nazanin" pitchFamily="2" charset="-78"/>
                          <a:sym typeface="Euclid Symbol"/>
                        </a:rPr>
                        <a:t>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cs typeface="B Nazanin" pitchFamily="2" charset="-78"/>
                        </a:rPr>
                        <a:t>درج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</a:tr>
              <a:tr h="4634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cs typeface="B Nazanin" pitchFamily="2" charset="-78"/>
                        </a:rPr>
                        <a:t>_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cs typeface="B Nazanin" pitchFamily="2" charset="-78"/>
                        </a:rPr>
                        <a:t>حذف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</a:tr>
              <a:tr h="5590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cs typeface="B Nazanin" pitchFamily="2" charset="-78"/>
                        </a:rPr>
                        <a:t>_</a:t>
                      </a:r>
                      <a:r>
                        <a:rPr lang="fa-IR" dirty="0" smtClean="0">
                          <a:cs typeface="B Nazanin" pitchFamily="2" charset="-78"/>
                        </a:rPr>
                        <a:t>اول</a:t>
                      </a:r>
                      <a:r>
                        <a:rPr lang="fa-IR" baseline="0" dirty="0" smtClean="0">
                          <a:cs typeface="B Nazanin" pitchFamily="2" charset="-78"/>
                        </a:rPr>
                        <a:t> </a:t>
                      </a:r>
                      <a:endParaRPr lang="en-US" dirty="0" smtClean="0">
                        <a:cs typeface="B Nazanin" pitchFamily="2" charset="-78"/>
                      </a:endParaRPr>
                    </a:p>
                    <a:p>
                      <a:pPr algn="ctr"/>
                      <a:r>
                        <a:rPr lang="en-US" dirty="0" smtClean="0">
                          <a:cs typeface="B Nazanin" pitchFamily="2" charset="-78"/>
                          <a:sym typeface="Euclid Symbol"/>
                        </a:rPr>
                        <a:t></a:t>
                      </a:r>
                      <a:r>
                        <a:rPr lang="fa-IR" dirty="0" smtClean="0">
                          <a:cs typeface="B Nazanin" pitchFamily="2" charset="-78"/>
                          <a:sym typeface="Euclid Symbol"/>
                        </a:rPr>
                        <a:t>بعد 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cs typeface="B Nazanin" pitchFamily="2" charset="-78"/>
                        </a:rPr>
                        <a:t>به‏هنگام‏سازی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" name="Straight Arrow Connector 5"/>
          <p:cNvCxnSpPr>
            <a:stCxn id="5" idx="0"/>
          </p:cNvCxnSpPr>
          <p:nvPr/>
        </p:nvCxnSpPr>
        <p:spPr>
          <a:xfrm flipV="1">
            <a:off x="1340068" y="4664206"/>
            <a:ext cx="0" cy="44119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800" y="4235428"/>
            <a:ext cx="1168910" cy="47320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متغیر رابطه‏ای</a:t>
            </a:r>
            <a:endParaRPr lang="fa-IR" dirty="0" smtClean="0">
              <a:cs typeface="B Nazanin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0284" y="5715000"/>
            <a:ext cx="2315056" cy="110030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عملگر انتساب رابطه‏ای</a:t>
            </a:r>
          </a:p>
          <a:p>
            <a:pPr algn="ctr" rtl="1"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(یک مقدار رابطه‏ای را منتسب </a:t>
            </a:r>
            <a:br>
              <a:rPr lang="fa-IR" dirty="0" smtClean="0">
                <a:cs typeface="B Nazanin" pitchFamily="2" charset="-78"/>
              </a:rPr>
            </a:br>
            <a:r>
              <a:rPr lang="fa-IR" dirty="0" smtClean="0">
                <a:cs typeface="B Nazanin" pitchFamily="2" charset="-78"/>
              </a:rPr>
              <a:t>می‏کند به یک متغیر رابطه‏ای)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76400" y="5517932"/>
            <a:ext cx="0" cy="39391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/>
          <p:cNvSpPr/>
          <p:nvPr/>
        </p:nvSpPr>
        <p:spPr>
          <a:xfrm rot="5400000">
            <a:off x="4912353" y="2975764"/>
            <a:ext cx="228437" cy="5186856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05200" y="5943600"/>
            <a:ext cx="3296095" cy="5078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یک رابطه نوع-سازگار با </a:t>
            </a:r>
            <a:r>
              <a:rPr lang="en-US" dirty="0" smtClean="0">
                <a:solidFill>
                  <a:srgbClr val="0919AF"/>
                </a:solidFill>
                <a:cs typeface="B Nazanin" pitchFamily="2" charset="-78"/>
              </a:rPr>
              <a:t>S</a:t>
            </a: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 و کاردینالیتی یک</a:t>
            </a:r>
            <a:endParaRPr lang="fa-IR" dirty="0" smtClean="0">
              <a:cs typeface="B Nazanin" pitchFamily="2" charset="-78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026571" y="5670332"/>
            <a:ext cx="0" cy="39391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/>
          <p:cNvSpPr/>
          <p:nvPr/>
        </p:nvSpPr>
        <p:spPr>
          <a:xfrm>
            <a:off x="1760482" y="4780712"/>
            <a:ext cx="6011918" cy="649375"/>
          </a:xfrm>
          <a:prstGeom prst="arc">
            <a:avLst>
              <a:gd name="adj1" fmla="val 10877710"/>
              <a:gd name="adj2" fmla="val 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038600" y="4359166"/>
            <a:ext cx="1152880" cy="47320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مقدار رابطه‏ای</a:t>
            </a:r>
            <a:endParaRPr lang="fa-IR" dirty="0" smtClean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5974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 دو رابطه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مقایسه دو رابطه</a:t>
                </a:r>
              </a:p>
              <a:p>
                <a:pPr lvl="1"/>
                <a:r>
                  <a:rPr lang="fa-IR" dirty="0" smtClean="0"/>
                  <a:t>دو رابطه </a:t>
                </a:r>
                <a:r>
                  <a:rPr lang="en-US" sz="1800" dirty="0" smtClean="0"/>
                  <a:t>R</a:t>
                </a:r>
                <a:r>
                  <a:rPr lang="en-US" sz="1800" baseline="-25000" dirty="0" smtClean="0"/>
                  <a:t>1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و </a:t>
                </a:r>
                <a:r>
                  <a:rPr lang="en-US" sz="1800" dirty="0" smtClean="0"/>
                  <a:t>R</a:t>
                </a:r>
                <a:r>
                  <a:rPr lang="en-US" sz="1800" baseline="-25000" dirty="0" smtClean="0"/>
                  <a:t>2</a:t>
                </a:r>
                <a:r>
                  <a:rPr lang="fa-IR" sz="1800" dirty="0" smtClean="0"/>
                  <a:t> </a:t>
                </a:r>
                <a:r>
                  <a:rPr lang="fa-IR" u="sng" dirty="0" smtClean="0">
                    <a:solidFill>
                      <a:srgbClr val="C00000"/>
                    </a:solidFill>
                  </a:rPr>
                  <a:t>مقایسه‏شدنی (قابل قیاس) </a:t>
                </a:r>
                <a:r>
                  <a:rPr lang="fa-IR" dirty="0" smtClean="0"/>
                  <a:t>هستند، هر گاه نوع-سازگار باشند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dirty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fa-IR" b="0" i="0" dirty="0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fa-IR" dirty="0" smtClean="0"/>
                  <a:t>)</a:t>
                </a:r>
              </a:p>
              <a:p>
                <a:pPr lvl="1"/>
                <a:r>
                  <a:rPr lang="fa-IR" dirty="0" smtClean="0"/>
                  <a:t>در </a:t>
                </a:r>
                <a:r>
                  <a:rPr lang="fa-IR" dirty="0"/>
                  <a:t>مقایسه رابطه 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1</a:t>
                </a:r>
                <a:r>
                  <a:rPr lang="fa-IR" sz="1800" dirty="0"/>
                  <a:t> </a:t>
                </a:r>
                <a:r>
                  <a:rPr lang="fa-IR" dirty="0" smtClean="0"/>
                  <a:t>با 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2</a:t>
                </a:r>
                <a:r>
                  <a:rPr lang="fa-IR" sz="1800" dirty="0"/>
                  <a:t> </a:t>
                </a:r>
                <a:r>
                  <a:rPr lang="fa-IR" sz="1800" dirty="0" smtClean="0"/>
                  <a:t>، بدنه </a:t>
                </a:r>
                <a:r>
                  <a:rPr lang="en-US" sz="1800" dirty="0" smtClean="0"/>
                  <a:t>R</a:t>
                </a:r>
                <a:r>
                  <a:rPr lang="en-US" sz="1800" baseline="-25000" dirty="0" smtClean="0"/>
                  <a:t>1</a:t>
                </a:r>
                <a:r>
                  <a:rPr lang="fa-IR" sz="1800" baseline="-25000" dirty="0"/>
                  <a:t> </a:t>
                </a:r>
                <a:r>
                  <a:rPr lang="fa-IR" sz="1800" dirty="0" smtClean="0"/>
                  <a:t> با بدنه </a:t>
                </a:r>
                <a:r>
                  <a:rPr lang="en-US" dirty="0"/>
                  <a:t>R</a:t>
                </a:r>
                <a:r>
                  <a:rPr lang="en-US" baseline="-25000" dirty="0"/>
                  <a:t>2</a:t>
                </a:r>
                <a:r>
                  <a:rPr lang="fa-IR" dirty="0"/>
                  <a:t> </a:t>
                </a:r>
                <a:r>
                  <a:rPr lang="fa-IR" dirty="0" smtClean="0"/>
                  <a:t>مقایسه می‏شود از نظر هم مجموعگی، زیرمجموعگی و زبرمجموعگی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l-GR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STID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STUD</m:t>
                          </m:r>
                        </m:e>
                      </m:d>
                      <m:r>
                        <m:rPr>
                          <m:nor/>
                        </m:rPr>
                        <a:rPr lang="en-US" dirty="0">
                          <a:sym typeface="Symbol"/>
                        </a:rPr>
                        <m:t></m:t>
                      </m:r>
                      <m:sSub>
                        <m:sSubPr>
                          <m:ctrlPr>
                            <a:rPr lang="el-GR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l-GR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STID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SCR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 algn="ctr">
                  <a:buNone/>
                </a:pPr>
                <a:r>
                  <a:rPr lang="en-US" dirty="0" smtClean="0">
                    <a:sym typeface="Symbol"/>
                  </a:rPr>
                  <a:t>{, , , , =, }</a:t>
                </a:r>
                <a:endParaRPr lang="fa-IR" dirty="0"/>
              </a:p>
              <a:p>
                <a:pPr lvl="1"/>
                <a:r>
                  <a:rPr lang="fa-IR" dirty="0" smtClean="0"/>
                  <a:t>پاسخ عمل مقایسه: یا </a:t>
                </a:r>
                <a:r>
                  <a:rPr lang="en-US" dirty="0" smtClean="0"/>
                  <a:t>T</a:t>
                </a:r>
                <a:r>
                  <a:rPr lang="fa-IR" dirty="0" smtClean="0"/>
                  <a:t> یا </a:t>
                </a:r>
                <a:r>
                  <a:rPr lang="en-US" dirty="0" smtClean="0"/>
                  <a:t>F</a:t>
                </a:r>
                <a:r>
                  <a:rPr lang="fa-IR" dirty="0" smtClean="0"/>
                  <a:t>. به طور مثال در رابطه فوق:</a:t>
                </a:r>
                <a:endParaRPr lang="fa-IR" dirty="0" smtClean="0"/>
              </a:p>
              <a:p>
                <a:pPr lvl="2"/>
                <a:r>
                  <a:rPr lang="fa-IR" dirty="0" smtClean="0"/>
                  <a:t>اگر </a:t>
                </a:r>
                <a:r>
                  <a:rPr lang="en-US" dirty="0" smtClean="0">
                    <a:sym typeface="Symbol"/>
                  </a:rPr>
                  <a:t></a:t>
                </a:r>
                <a:r>
                  <a:rPr lang="fa-IR" dirty="0" smtClean="0">
                    <a:sym typeface="Symbol"/>
                  </a:rPr>
                  <a:t> باشد، پاسخ </a:t>
                </a:r>
                <a:r>
                  <a:rPr lang="en-US" dirty="0" smtClean="0">
                    <a:sym typeface="Symbol"/>
                  </a:rPr>
                  <a:t>T</a:t>
                </a:r>
                <a:r>
                  <a:rPr lang="fa-IR" dirty="0" smtClean="0">
                    <a:sym typeface="Symbol"/>
                  </a:rPr>
                  <a:t> است اگر حداقل یک دانشجو باشد که درسی انتخاب نکرده باشد.</a:t>
                </a:r>
              </a:p>
              <a:p>
                <a:pPr lvl="2"/>
                <a:r>
                  <a:rPr lang="fa-IR" dirty="0" smtClean="0">
                    <a:sym typeface="Symbol"/>
                  </a:rPr>
                  <a:t>اگر  باشد، پاسخ </a:t>
                </a:r>
                <a:r>
                  <a:rPr lang="en-US" dirty="0" smtClean="0">
                    <a:sym typeface="Symbol"/>
                  </a:rPr>
                  <a:t>T</a:t>
                </a:r>
                <a:r>
                  <a:rPr lang="fa-IR" dirty="0" smtClean="0">
                    <a:sym typeface="Symbol"/>
                  </a:rPr>
                  <a:t> است اگر حداقل در یک عمل ذخیره‏سازی در این </a:t>
                </a:r>
                <a:r>
                  <a:rPr lang="en-US" sz="1600" dirty="0" smtClean="0">
                    <a:sym typeface="Symbol"/>
                  </a:rPr>
                  <a:t>DB</a:t>
                </a:r>
                <a:r>
                  <a:rPr lang="fa-IR" sz="16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قاعده جامعیت </a:t>
                </a:r>
                <a:r>
                  <a:rPr lang="en-US" sz="1600" dirty="0" smtClean="0">
                    <a:sym typeface="Symbol"/>
                  </a:rPr>
                  <a:t>C2</a:t>
                </a:r>
                <a:r>
                  <a:rPr lang="fa-IR" sz="16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رعایت نشده باشد (حذف از دانشجو و یا درج در انتخاب درس).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21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02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کامل بودگی جبر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dirty="0" smtClean="0"/>
              <a:t>جبر رابطه‏ای </a:t>
            </a:r>
            <a:r>
              <a:rPr lang="fa-IR" b="1" dirty="0" smtClean="0">
                <a:solidFill>
                  <a:srgbClr val="C00000"/>
                </a:solidFill>
              </a:rPr>
              <a:t>زبانی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است از نظر رابطه‏ای </a:t>
            </a:r>
            <a:r>
              <a:rPr lang="fa-IR" b="1" dirty="0" smtClean="0">
                <a:solidFill>
                  <a:srgbClr val="0919AF"/>
                </a:solidFill>
              </a:rPr>
              <a:t>کامل</a:t>
            </a:r>
            <a:r>
              <a:rPr lang="fa-IR" dirty="0" smtClean="0">
                <a:solidFill>
                  <a:srgbClr val="0919AF"/>
                </a:solidFill>
              </a:rPr>
              <a:t> </a:t>
            </a:r>
            <a:r>
              <a:rPr lang="fa-IR" dirty="0" smtClean="0"/>
              <a:t>(</a:t>
            </a:r>
            <a:r>
              <a:rPr lang="en-US" sz="1800" dirty="0" smtClean="0"/>
              <a:t>Relational Completeness</a:t>
            </a:r>
            <a:r>
              <a:rPr lang="fa-IR" dirty="0" smtClean="0"/>
              <a:t>) یعنی هر رابطه معتبر متصور از </a:t>
            </a:r>
            <a:r>
              <a:rPr lang="fa-IR" u="sng" dirty="0" smtClean="0"/>
              <a:t>مجموعه رابطه‏های ممکن</a:t>
            </a:r>
            <a:r>
              <a:rPr lang="fa-IR" dirty="0" smtClean="0"/>
              <a:t> را می‏توان به کمک یک عبارت جبر رابطه‏ای بیان کرد.</a:t>
            </a:r>
          </a:p>
          <a:p>
            <a:r>
              <a:rPr lang="fa-IR" dirty="0" smtClean="0"/>
              <a:t>جبر رابطه‏ای ضابطه تشخیصِ کامل بودن زبان‏های رابطه‏ای است.</a:t>
            </a:r>
          </a:p>
          <a:p>
            <a:pPr lvl="1"/>
            <a:r>
              <a:rPr lang="fa-IR" dirty="0" smtClean="0"/>
              <a:t>اگر هر رابطه‏ای را که با جبر رابطه‏ای می‏توان نشان داد، با زبانی مدعی کامل بودن رابطه‏ای بتوان نشان داد، آن زبان از نظر رابطه‏ای </a:t>
            </a:r>
            <a:r>
              <a:rPr lang="fa-IR" b="1" dirty="0" smtClean="0">
                <a:solidFill>
                  <a:srgbClr val="C00000"/>
                </a:solidFill>
              </a:rPr>
              <a:t>کامل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است.</a:t>
            </a:r>
          </a:p>
          <a:p>
            <a:r>
              <a:rPr lang="fa-IR" sz="1900" b="1" dirty="0" smtClean="0">
                <a:solidFill>
                  <a:srgbClr val="0919AF"/>
                </a:solidFill>
              </a:rPr>
              <a:t>کاربردهای جبر رابطه‏ای:</a:t>
            </a:r>
          </a:p>
          <a:p>
            <a:pPr lvl="1"/>
            <a:r>
              <a:rPr lang="fa-IR" dirty="0" smtClean="0"/>
              <a:t>عملیات بازیابی</a:t>
            </a:r>
          </a:p>
          <a:p>
            <a:pPr lvl="1"/>
            <a:r>
              <a:rPr lang="fa-IR" dirty="0" smtClean="0"/>
              <a:t>عملیات ذخیره‏سازی </a:t>
            </a:r>
          </a:p>
          <a:p>
            <a:pPr lvl="1"/>
            <a:r>
              <a:rPr lang="fa-IR" dirty="0" smtClean="0"/>
              <a:t>تعریف انواع رابطه‏های مشتق (رابطه مجازی، لحظه‏ای و ...)   مثال: تعریف دید (</a:t>
            </a:r>
            <a:r>
              <a:rPr lang="en-US" sz="1800" dirty="0" smtClean="0"/>
              <a:t>View</a:t>
            </a:r>
            <a:r>
              <a:rPr lang="fa-IR" sz="1800" dirty="0" smtClean="0"/>
              <a:t>) </a:t>
            </a:r>
            <a:r>
              <a:rPr lang="fa-IR" dirty="0" smtClean="0"/>
              <a:t>در </a:t>
            </a:r>
            <a:r>
              <a:rPr lang="en-US" sz="1800" dirty="0" smtClean="0"/>
              <a:t>SQL</a:t>
            </a:r>
            <a:endParaRPr lang="fa-IR" dirty="0" smtClean="0"/>
          </a:p>
          <a:p>
            <a:pPr lvl="1"/>
            <a:r>
              <a:rPr lang="fa-IR" dirty="0" smtClean="0"/>
              <a:t>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7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مباحث تکمیلی در جبر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dirty="0" smtClean="0"/>
              <a:t>برای نوشتن یک پرسش (</a:t>
            </a:r>
            <a:r>
              <a:rPr lang="en-US" sz="1800" dirty="0" smtClean="0"/>
              <a:t>Query</a:t>
            </a:r>
            <a:r>
              <a:rPr lang="fa-IR" dirty="0" smtClean="0"/>
              <a:t>):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1- از چه رابطه‏هایی استفاده کنیم.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2- از چه عملگرهایی استفاده کنیم (حتی‏الامکان با کمترین تعداد عملگر)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3- چه ترتیبی از عملگرها استفاده کنیم.</a:t>
            </a:r>
          </a:p>
          <a:p>
            <a:pPr>
              <a:lnSpc>
                <a:spcPct val="200000"/>
              </a:lnSpc>
            </a:pPr>
            <a:r>
              <a:rPr lang="fa-IR" dirty="0"/>
              <a:t>مثال‏هایی از کاربرد جبر رابطه‏ای را در عملیات در </a:t>
            </a:r>
            <a:r>
              <a:rPr lang="en-US" sz="1800" dirty="0"/>
              <a:t>RDB</a:t>
            </a:r>
            <a:r>
              <a:rPr lang="fa-IR" sz="1800" dirty="0"/>
              <a:t> </a:t>
            </a:r>
            <a:r>
              <a:rPr lang="fa-IR" dirty="0"/>
              <a:t>(در یادداشت‏های تکمیلی سری </a:t>
            </a:r>
            <a:r>
              <a:rPr lang="en-US" sz="1800" dirty="0"/>
              <a:t>II</a:t>
            </a:r>
            <a:r>
              <a:rPr lang="fa-IR" dirty="0"/>
              <a:t>) (صفحه </a:t>
            </a:r>
            <a:r>
              <a:rPr lang="en-US" sz="1800" dirty="0"/>
              <a:t>A-1</a:t>
            </a:r>
            <a:r>
              <a:rPr lang="en-US" dirty="0"/>
              <a:t> </a:t>
            </a:r>
            <a:r>
              <a:rPr lang="fa-IR" dirty="0"/>
              <a:t> و </a:t>
            </a:r>
            <a:r>
              <a:rPr lang="en-US" sz="1800" dirty="0"/>
              <a:t>A-2</a:t>
            </a:r>
            <a:r>
              <a:rPr lang="fa-IR" dirty="0"/>
              <a:t>) مطالعه نمایید</a:t>
            </a:r>
            <a:r>
              <a:rPr lang="fa-IR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روش‏های اجرای عملگر </a:t>
            </a:r>
            <a:r>
              <a:rPr lang="en-US" sz="1800" dirty="0" smtClean="0"/>
              <a:t>Join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DBMS</a:t>
            </a:r>
            <a:r>
              <a:rPr lang="fa-IR" sz="1800" dirty="0" smtClean="0"/>
              <a:t> </a:t>
            </a:r>
            <a:r>
              <a:rPr lang="fa-IR" dirty="0" smtClean="0"/>
              <a:t>کدامند؟</a:t>
            </a:r>
          </a:p>
        </p:txBody>
      </p:sp>
    </p:spTree>
    <p:extLst>
      <p:ext uri="{BB962C8B-B14F-4D97-AF65-F5344CB8AC3E}">
        <p14:creationId xmlns:p14="http://schemas.microsoft.com/office/powerpoint/2010/main" val="34128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حساب رابطه‏</a:t>
            </a:r>
            <a:r>
              <a:rPr lang="fa-IR" dirty="0" smtClean="0"/>
              <a:t>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>
                <a:solidFill>
                  <a:srgbClr val="0919AF"/>
                </a:solidFill>
              </a:rPr>
              <a:t>حساب رابطه‏ای </a:t>
            </a:r>
            <a:r>
              <a:rPr lang="fa-IR" dirty="0"/>
              <a:t>شاخه‏ای است از منطق ریاضی، منطق مسندات.</a:t>
            </a:r>
          </a:p>
          <a:p>
            <a:r>
              <a:rPr lang="fa-IR" dirty="0" smtClean="0"/>
              <a:t>حساب رابطه‏ای و جبر رابطه‏ای معادلند. یعنی هر رابطه‏ای را که بتوان با یک عبارت جبر رابطه‏ای نوشت، می‏توان با عبارتی از حساب رابطه‏ای هم نوشت و برعکس.</a:t>
            </a:r>
          </a:p>
          <a:p>
            <a:r>
              <a:rPr lang="fa-IR" dirty="0" smtClean="0"/>
              <a:t>حساب رابطه‏ای حالت </a:t>
            </a:r>
            <a:r>
              <a:rPr lang="fa-IR" b="1" dirty="0" smtClean="0">
                <a:solidFill>
                  <a:srgbClr val="C00000"/>
                </a:solidFill>
              </a:rPr>
              <a:t>توصیفی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دارد ولی جبر رابطه‏ای حالت </a:t>
            </a:r>
            <a:r>
              <a:rPr lang="fa-IR" b="1" dirty="0" smtClean="0">
                <a:solidFill>
                  <a:srgbClr val="C00000"/>
                </a:solidFill>
              </a:rPr>
              <a:t>دستوری</a:t>
            </a:r>
            <a:r>
              <a:rPr lang="fa-IR" dirty="0" smtClean="0"/>
              <a:t> دارد.</a:t>
            </a:r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r>
              <a:rPr lang="fa-IR" dirty="0"/>
              <a:t>حساب رابطه‏ای هم ضابطه تشخیص زبان‏های رابطه‏</a:t>
            </a:r>
            <a:r>
              <a:rPr lang="fa-IR" dirty="0" smtClean="0"/>
              <a:t>ای کامل </a:t>
            </a:r>
            <a:r>
              <a:rPr lang="fa-IR" dirty="0"/>
              <a:t>است.</a:t>
            </a:r>
          </a:p>
          <a:p>
            <a:endParaRPr lang="fa-I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953000" y="3623682"/>
            <a:ext cx="3034805" cy="137730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en-US" dirty="0" smtClean="0">
                <a:solidFill>
                  <a:srgbClr val="0919AF"/>
                </a:solidFill>
                <a:cs typeface="B Nazanin" pitchFamily="2" charset="-78"/>
              </a:rPr>
              <a:t>Descriptive</a:t>
            </a:r>
          </a:p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به کمک عبارات منطقی، شرایط ناظر </a:t>
            </a:r>
            <a:br>
              <a:rPr lang="fa-IR" dirty="0" smtClean="0">
                <a:cs typeface="B Nazanin" pitchFamily="2" charset="-78"/>
              </a:rPr>
            </a:br>
            <a:r>
              <a:rPr lang="fa-IR" dirty="0" smtClean="0">
                <a:cs typeface="B Nazanin" pitchFamily="2" charset="-78"/>
              </a:rPr>
              <a:t>به رابطه را برای سیستم توصیف می‏کنیم.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3626" y="3623682"/>
            <a:ext cx="2848857" cy="9271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en-US" dirty="0" smtClean="0">
                <a:solidFill>
                  <a:srgbClr val="0919AF"/>
                </a:solidFill>
                <a:cs typeface="B Nazanin" pitchFamily="2" charset="-78"/>
              </a:rPr>
              <a:t>Prospective</a:t>
            </a:r>
          </a:p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دستورات عملیاتی به سیستم می‏دهیم.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352800" y="3352800"/>
            <a:ext cx="5255" cy="40727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6400800" y="3352800"/>
            <a:ext cx="5255" cy="40727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62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حساب رابطه‏</a:t>
            </a:r>
            <a:r>
              <a:rPr lang="fa-IR" dirty="0" smtClean="0"/>
              <a:t>ای - متغیرتاپلی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متغیر تاپلی (</a:t>
            </a:r>
            <a:r>
              <a:rPr lang="en-US" sz="1800" b="1" dirty="0" smtClean="0">
                <a:solidFill>
                  <a:srgbClr val="C00000"/>
                </a:solidFill>
              </a:rPr>
              <a:t>Tuple Variable</a:t>
            </a:r>
            <a:r>
              <a:rPr lang="fa-IR" b="1" dirty="0" smtClean="0">
                <a:solidFill>
                  <a:srgbClr val="C00000"/>
                </a:solidFill>
              </a:rPr>
              <a:t>) یا متغیر طیفی (</a:t>
            </a:r>
            <a:r>
              <a:rPr lang="en-US" sz="1800" b="1" dirty="0" smtClean="0">
                <a:solidFill>
                  <a:srgbClr val="C00000"/>
                </a:solidFill>
              </a:rPr>
              <a:t>Range Variable</a:t>
            </a:r>
            <a:r>
              <a:rPr lang="fa-IR" b="1" dirty="0" smtClean="0">
                <a:solidFill>
                  <a:srgbClr val="C00000"/>
                </a:solidFill>
              </a:rPr>
              <a:t>):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متغیری است که مقادیر آن تاپل‏های یک رابطه است (هر لحظه یک تاپل).</a:t>
            </a:r>
          </a:p>
          <a:p>
            <a:pPr marL="457200" lvl="1" indent="0" algn="l">
              <a:lnSpc>
                <a:spcPct val="200000"/>
              </a:lnSpc>
              <a:buNone/>
            </a:pPr>
            <a:r>
              <a:rPr lang="en-US" sz="1600" b="1" dirty="0" smtClean="0"/>
              <a:t>RANGVAR</a:t>
            </a:r>
            <a:r>
              <a:rPr lang="en-US" sz="1600" dirty="0" smtClean="0"/>
              <a:t>   SX     </a:t>
            </a:r>
            <a:r>
              <a:rPr lang="en-US" sz="1600" b="1" dirty="0" smtClean="0"/>
              <a:t>RANGES</a:t>
            </a:r>
            <a:r>
              <a:rPr lang="en-US" sz="1600" dirty="0" smtClean="0"/>
              <a:t> </a:t>
            </a:r>
            <a:r>
              <a:rPr lang="en-US" sz="1600" b="1" dirty="0" smtClean="0"/>
              <a:t>OVER</a:t>
            </a:r>
            <a:r>
              <a:rPr lang="en-US" sz="1600" dirty="0" smtClean="0"/>
              <a:t>  S;</a:t>
            </a:r>
          </a:p>
          <a:p>
            <a:pPr marL="457200" lvl="1" indent="0" algn="l">
              <a:lnSpc>
                <a:spcPct val="200000"/>
              </a:lnSpc>
              <a:buNone/>
            </a:pPr>
            <a:r>
              <a:rPr lang="en-US" sz="1600" b="1" dirty="0"/>
              <a:t>RANGVAR</a:t>
            </a:r>
            <a:r>
              <a:rPr lang="en-US" sz="1600" dirty="0"/>
              <a:t>   </a:t>
            </a:r>
            <a:r>
              <a:rPr lang="en-US" sz="1600" dirty="0" smtClean="0"/>
              <a:t>PX     </a:t>
            </a:r>
            <a:r>
              <a:rPr lang="en-US" sz="1600" b="1" dirty="0" smtClean="0"/>
              <a:t>RANGES</a:t>
            </a:r>
            <a:r>
              <a:rPr lang="en-US" sz="1600" dirty="0" smtClean="0"/>
              <a:t> </a:t>
            </a:r>
            <a:r>
              <a:rPr lang="en-US" sz="1600" b="1" dirty="0"/>
              <a:t>OVER</a:t>
            </a:r>
            <a:r>
              <a:rPr lang="en-US" sz="1600" dirty="0"/>
              <a:t>  </a:t>
            </a:r>
            <a:r>
              <a:rPr lang="en-US" sz="1600" dirty="0" smtClean="0"/>
              <a:t>P;</a:t>
            </a:r>
            <a:endParaRPr lang="en-US" sz="1600" dirty="0"/>
          </a:p>
          <a:p>
            <a:pPr marL="457200" lvl="1" indent="0" algn="l">
              <a:lnSpc>
                <a:spcPct val="200000"/>
              </a:lnSpc>
              <a:buNone/>
            </a:pPr>
            <a:r>
              <a:rPr lang="en-US" sz="1600" b="1" dirty="0"/>
              <a:t>RANGVAR</a:t>
            </a:r>
            <a:r>
              <a:rPr lang="en-US" sz="1600" dirty="0"/>
              <a:t>   </a:t>
            </a:r>
            <a:r>
              <a:rPr lang="en-US" sz="1600" dirty="0" smtClean="0"/>
              <a:t>SPX   </a:t>
            </a:r>
            <a:r>
              <a:rPr lang="en-US" sz="1600" b="1" dirty="0"/>
              <a:t>RANGES</a:t>
            </a:r>
            <a:r>
              <a:rPr lang="en-US" sz="1600" dirty="0"/>
              <a:t> </a:t>
            </a:r>
            <a:r>
              <a:rPr lang="en-US" sz="1600" b="1" dirty="0"/>
              <a:t>OVER</a:t>
            </a:r>
            <a:r>
              <a:rPr lang="en-US" sz="1600" dirty="0"/>
              <a:t>  </a:t>
            </a:r>
            <a:r>
              <a:rPr lang="en-US" sz="1600" dirty="0" smtClean="0"/>
              <a:t>SP;</a:t>
            </a:r>
            <a:endParaRPr lang="en-US" sz="1600" dirty="0"/>
          </a:p>
          <a:p>
            <a:pPr marL="457200" lvl="1" indent="0" algn="l">
              <a:lnSpc>
                <a:spcPct val="200000"/>
              </a:lnSpc>
              <a:buNone/>
            </a:pPr>
            <a:r>
              <a:rPr lang="en-US" sz="1600" b="1" dirty="0"/>
              <a:t>RANGVAR</a:t>
            </a:r>
            <a:r>
              <a:rPr lang="en-US" sz="1600" dirty="0"/>
              <a:t>   </a:t>
            </a:r>
            <a:r>
              <a:rPr lang="en-US" sz="1600" dirty="0" smtClean="0"/>
              <a:t>C2X   </a:t>
            </a:r>
            <a:r>
              <a:rPr lang="en-US" sz="1600" b="1" dirty="0"/>
              <a:t>RANGES</a:t>
            </a:r>
            <a:r>
              <a:rPr lang="en-US" sz="1600" dirty="0"/>
              <a:t> </a:t>
            </a:r>
            <a:r>
              <a:rPr lang="en-US" sz="1600" b="1" dirty="0"/>
              <a:t>OVER</a:t>
            </a:r>
            <a:r>
              <a:rPr lang="en-US" sz="1600" dirty="0"/>
              <a:t>  </a:t>
            </a:r>
            <a:r>
              <a:rPr lang="en-US" sz="1600" b="1" dirty="0" smtClean="0"/>
              <a:t>(</a:t>
            </a:r>
            <a:r>
              <a:rPr lang="en-US" sz="1600" dirty="0" smtClean="0"/>
              <a:t>S  </a:t>
            </a:r>
            <a:r>
              <a:rPr lang="en-US" sz="1600" b="1" dirty="0" smtClean="0"/>
              <a:t>WHERE</a:t>
            </a:r>
            <a:r>
              <a:rPr lang="en-US" sz="1600" dirty="0" smtClean="0"/>
              <a:t>  CITY=‘C2’</a:t>
            </a:r>
            <a:r>
              <a:rPr lang="en-US" sz="1600" b="1" dirty="0" smtClean="0"/>
              <a:t>)</a:t>
            </a:r>
            <a:r>
              <a:rPr lang="en-US" sz="1600" dirty="0" smtClean="0"/>
              <a:t>;</a:t>
            </a:r>
            <a:endParaRPr lang="en-US" sz="1600" dirty="0"/>
          </a:p>
          <a:p>
            <a:pPr marL="457200" lvl="1" indent="0" algn="l">
              <a:lnSpc>
                <a:spcPct val="200000"/>
              </a:lnSpc>
              <a:buNone/>
            </a:pPr>
            <a:endParaRPr lang="en-US" sz="1800" dirty="0" smtClean="0"/>
          </a:p>
          <a:p>
            <a:pPr marL="457200" lvl="1" indent="0" algn="l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347" y="5089394"/>
            <a:ext cx="4376519" cy="5078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طیف مقادیرش تاپل‏هایی از </a:t>
            </a:r>
            <a:r>
              <a:rPr lang="en-US" sz="1600" dirty="0" smtClean="0">
                <a:solidFill>
                  <a:srgbClr val="0919AF"/>
                </a:solidFill>
                <a:cs typeface="B Nazanin" pitchFamily="2" charset="-78"/>
              </a:rPr>
              <a:t>S</a:t>
            </a: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 است که شرط را داشته باشند.</a:t>
            </a:r>
            <a:endParaRPr lang="fa-IR" dirty="0" smtClean="0">
              <a:cs typeface="B Nazanin" pitchFamily="2" charset="-78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766266" y="4784594"/>
            <a:ext cx="5255" cy="40727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41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حساب رابطه‏ای - سورها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سورها (</a:t>
            </a:r>
            <a:r>
              <a:rPr lang="en-US" sz="1800" b="1" dirty="0" smtClean="0">
                <a:solidFill>
                  <a:srgbClr val="0919AF"/>
                </a:solidFill>
              </a:rPr>
              <a:t>Quantifiers</a:t>
            </a:r>
            <a:r>
              <a:rPr lang="fa-IR" b="1" dirty="0" smtClean="0">
                <a:solidFill>
                  <a:srgbClr val="0919AF"/>
                </a:solidFill>
              </a:rPr>
              <a:t>)</a:t>
            </a:r>
          </a:p>
          <a:p>
            <a:pPr lvl="1"/>
            <a:r>
              <a:rPr lang="fa-IR" dirty="0" smtClean="0"/>
              <a:t>سور وجودی </a:t>
            </a:r>
            <a:r>
              <a:rPr lang="en-US" sz="1800" dirty="0" smtClean="0"/>
              <a:t>EXISTS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(F)</a:t>
            </a:r>
            <a:r>
              <a:rPr lang="fa-IR" dirty="0" smtClean="0"/>
              <a:t>: حداقل یک مقدار برای متغیر </a:t>
            </a:r>
            <a:r>
              <a:rPr lang="en-US" sz="1800" dirty="0" smtClean="0">
                <a:sym typeface="Symbol"/>
              </a:rPr>
              <a:t>X</a:t>
            </a:r>
            <a:r>
              <a:rPr lang="fa-IR" dirty="0" smtClean="0"/>
              <a:t> وجود دارد به نحوی که به ازای آن، فرمول </a:t>
            </a:r>
            <a:r>
              <a:rPr lang="en-US" sz="1800" dirty="0" smtClean="0"/>
              <a:t>F</a:t>
            </a:r>
            <a:r>
              <a:rPr lang="fa-IR" dirty="0" smtClean="0"/>
              <a:t> به درست ارزیابی شود.</a:t>
            </a:r>
          </a:p>
          <a:p>
            <a:pPr lvl="1"/>
            <a:r>
              <a:rPr lang="fa-IR" dirty="0" smtClean="0"/>
              <a:t>سور همگانی (عمومی) </a:t>
            </a:r>
            <a:r>
              <a:rPr lang="en-US" sz="1800" dirty="0" smtClean="0"/>
              <a:t>FOR ALL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(F)</a:t>
            </a:r>
            <a:r>
              <a:rPr lang="fa-IR" dirty="0" smtClean="0"/>
              <a:t>: به ازای تمام مقادیر متغیر </a:t>
            </a:r>
            <a:r>
              <a:rPr lang="en-US" sz="1800" dirty="0">
                <a:sym typeface="Symbol"/>
              </a:rPr>
              <a:t>X</a:t>
            </a:r>
            <a:r>
              <a:rPr lang="fa-IR" dirty="0" smtClean="0"/>
              <a:t>، فرمول  </a:t>
            </a:r>
            <a:r>
              <a:rPr lang="en-US" sz="1800" dirty="0" smtClean="0"/>
              <a:t>F</a:t>
            </a:r>
            <a:r>
              <a:rPr lang="fa-IR" sz="1800" dirty="0" smtClean="0"/>
              <a:t> </a:t>
            </a:r>
            <a:r>
              <a:rPr lang="fa-IR" dirty="0" smtClean="0"/>
              <a:t>به درست ارزیابی می‏شود.</a:t>
            </a:r>
            <a:endParaRPr lang="fa-IR" sz="2400" dirty="0" smtClean="0"/>
          </a:p>
          <a:p>
            <a:pPr marL="0" indent="0">
              <a:buNone/>
            </a:pPr>
            <a:endParaRPr lang="fa-IR" sz="1600" dirty="0" smtClean="0"/>
          </a:p>
          <a:p>
            <a:pPr marL="0" indent="0">
              <a:buNone/>
            </a:pPr>
            <a:r>
              <a:rPr lang="fa-IR" sz="1600" dirty="0" smtClean="0"/>
              <a:t>        </a:t>
            </a:r>
            <a:r>
              <a:rPr lang="fa-IR" dirty="0" smtClean="0"/>
              <a:t>       با فرض اینکه </a:t>
            </a:r>
            <a:r>
              <a:rPr lang="en-US" dirty="0">
                <a:sym typeface="Symbol"/>
              </a:rPr>
              <a:t>X</a:t>
            </a:r>
            <a:r>
              <a:rPr lang="fa-IR" dirty="0" smtClean="0"/>
              <a:t> از مجموعه اعداد صحیح مثبت مقدار می‏گیرد.</a:t>
            </a:r>
          </a:p>
          <a:p>
            <a:pPr marL="0" indent="0" algn="l" rtl="0">
              <a:buNone/>
            </a:pPr>
            <a:r>
              <a:rPr lang="en-US" sz="1800" dirty="0" smtClean="0"/>
              <a:t>EXISTS  X  (</a:t>
            </a:r>
            <a:r>
              <a:rPr lang="en-US" sz="1800" dirty="0" smtClean="0">
                <a:sym typeface="Symbol"/>
              </a:rPr>
              <a:t>X</a:t>
            </a:r>
            <a:r>
              <a:rPr lang="en-US" sz="1800" dirty="0" smtClean="0"/>
              <a:t>&lt;10)</a:t>
            </a:r>
            <a:r>
              <a:rPr lang="en-US" sz="1800" dirty="0"/>
              <a:t> </a:t>
            </a:r>
            <a:r>
              <a:rPr lang="en-US" sz="1800" dirty="0" smtClean="0"/>
              <a:t>        TRUE </a:t>
            </a:r>
            <a:r>
              <a:rPr lang="fa-IR" dirty="0" smtClean="0"/>
              <a:t>حاصل ارزیابی:</a:t>
            </a:r>
            <a:endParaRPr lang="en-US" dirty="0" smtClean="0"/>
          </a:p>
          <a:p>
            <a:pPr marL="0" indent="0" algn="l" rtl="0">
              <a:buNone/>
            </a:pPr>
            <a:r>
              <a:rPr lang="en-US" sz="1800" dirty="0" smtClean="0"/>
              <a:t>FOR ALL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 (</a:t>
            </a:r>
            <a:r>
              <a:rPr lang="en-US" sz="1800" dirty="0" smtClean="0">
                <a:sym typeface="Symbol"/>
              </a:rPr>
              <a:t>X</a:t>
            </a:r>
            <a:r>
              <a:rPr lang="en-US" sz="1800" dirty="0" smtClean="0"/>
              <a:t>&lt;10</a:t>
            </a:r>
            <a:r>
              <a:rPr lang="en-US" sz="1800" dirty="0"/>
              <a:t>)         </a:t>
            </a:r>
            <a:r>
              <a:rPr lang="en-US" sz="1800" dirty="0" smtClean="0"/>
              <a:t>FALSE </a:t>
            </a:r>
            <a:r>
              <a:rPr lang="fa-IR" dirty="0" smtClean="0"/>
              <a:t>حاصل </a:t>
            </a:r>
            <a:r>
              <a:rPr lang="fa-IR" dirty="0"/>
              <a:t>ارزیابی</a:t>
            </a:r>
            <a:r>
              <a:rPr lang="fa-IR" dirty="0" smtClean="0"/>
              <a:t>: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880" y="4283173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33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حساب رابطه‏ای </a:t>
            </a:r>
            <a:r>
              <a:rPr lang="fa-IR" dirty="0" smtClean="0"/>
              <a:t>– سورها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b="1" dirty="0">
                <a:solidFill>
                  <a:srgbClr val="C00000"/>
                </a:solidFill>
              </a:rPr>
              <a:t>یادآوری: </a:t>
            </a:r>
            <a:r>
              <a:rPr lang="fa-IR" dirty="0"/>
              <a:t>بین این دو سور روابط </a:t>
            </a:r>
            <a:r>
              <a:rPr lang="fa-IR" dirty="0" smtClean="0"/>
              <a:t>زیر وجود </a:t>
            </a:r>
            <a:r>
              <a:rPr lang="fa-IR" dirty="0"/>
              <a:t>دارد.</a:t>
            </a:r>
          </a:p>
          <a:p>
            <a:pPr marL="0" indent="0" algn="l" rtl="0">
              <a:buNone/>
            </a:pPr>
            <a:r>
              <a:rPr lang="en-US" sz="1800" dirty="0"/>
              <a:t>FOR ALL </a:t>
            </a:r>
            <a:r>
              <a:rPr lang="en-US" sz="1800" dirty="0" smtClean="0"/>
              <a:t> X </a:t>
            </a:r>
            <a:r>
              <a:rPr lang="en-US" sz="1800" dirty="0"/>
              <a:t>(F)  = NOT  EXISTS  </a:t>
            </a:r>
            <a:r>
              <a:rPr lang="en-US" sz="1800" dirty="0" smtClean="0"/>
              <a:t>X </a:t>
            </a:r>
            <a:r>
              <a:rPr lang="en-US" sz="1800" dirty="0"/>
              <a:t>(NOT  F</a:t>
            </a:r>
            <a:r>
              <a:rPr lang="en-US" sz="1800" dirty="0" smtClean="0"/>
              <a:t>)</a:t>
            </a:r>
          </a:p>
          <a:p>
            <a:pPr marL="0" indent="0" algn="l" rtl="0">
              <a:buNone/>
            </a:pPr>
            <a:r>
              <a:rPr lang="en-US" sz="1800" dirty="0" smtClean="0"/>
              <a:t>EXISTS X (F) = NOT (FORALL  X (NOT  F))</a:t>
            </a:r>
          </a:p>
          <a:p>
            <a:pPr marL="0" indent="0" algn="l" rtl="0">
              <a:buNone/>
            </a:pPr>
            <a:r>
              <a:rPr lang="en-US" sz="1800" dirty="0" smtClean="0"/>
              <a:t>FORALL  X (F)   </a:t>
            </a:r>
            <a:r>
              <a:rPr lang="en-US" sz="1800" dirty="0" smtClean="0">
                <a:sym typeface="Symbol"/>
              </a:rPr>
              <a:t>   EXISTS  X (F)</a:t>
            </a:r>
          </a:p>
          <a:p>
            <a:pPr marL="0" indent="0" algn="l" rtl="0">
              <a:buNone/>
            </a:pPr>
            <a:r>
              <a:rPr lang="en-US" sz="1800" dirty="0" smtClean="0">
                <a:sym typeface="Symbol"/>
              </a:rPr>
              <a:t>NOT EXISTS  X (F)      NOT FORALL  X (F)</a:t>
            </a:r>
            <a:endParaRPr lang="fa-IR" sz="1800" dirty="0"/>
          </a:p>
          <a:p>
            <a:endParaRPr lang="fa-IR" dirty="0" smtClean="0"/>
          </a:p>
          <a:p>
            <a:r>
              <a:rPr lang="fa-IR" dirty="0" smtClean="0"/>
              <a:t>بر اساس روابط فوق می‏توان روابط پیچیده دیگری را نیز استنباط کرد مانند روابط هم ارزی زیر:</a:t>
            </a:r>
          </a:p>
          <a:p>
            <a:pPr marL="0" indent="0" algn="l" rtl="0">
              <a:buNone/>
            </a:pPr>
            <a:r>
              <a:rPr lang="en-US" sz="1800" dirty="0"/>
              <a:t>FORALL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(F AND G) = NOT EXISTS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(NOT(F) OR NOT(G))</a:t>
            </a:r>
          </a:p>
          <a:p>
            <a:pPr marL="0" indent="0" algn="l" rtl="0">
              <a:buNone/>
            </a:pPr>
            <a:r>
              <a:rPr lang="en-US" sz="1800" dirty="0"/>
              <a:t>FORALL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(F OR G) = NOT EXISTS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(NOT(F) AND NOT(G))</a:t>
            </a:r>
          </a:p>
          <a:p>
            <a:pPr marL="0" indent="0" algn="l" rtl="0">
              <a:buNone/>
            </a:pPr>
            <a:r>
              <a:rPr lang="en-US" sz="1800" dirty="0"/>
              <a:t>EXISTS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(F OR G) = NOT FORALL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(NOT(F) AND NOT(G))</a:t>
            </a:r>
          </a:p>
          <a:p>
            <a:pPr marL="0" indent="0" algn="l" rtl="0">
              <a:buNone/>
            </a:pPr>
            <a:r>
              <a:rPr lang="en-US" sz="1800" dirty="0"/>
              <a:t>EXISTS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(F AND G) = NOT FORALL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(NOT(F) OR NOT(G))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3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حساب رابطه‏ای – فرمول خوش‏ساخت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6388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fa-IR" dirty="0" smtClean="0"/>
              <a:t>          یک </a:t>
            </a:r>
            <a:r>
              <a:rPr lang="fa-IR" b="1" dirty="0" smtClean="0">
                <a:solidFill>
                  <a:srgbClr val="0919AF"/>
                </a:solidFill>
              </a:rPr>
              <a:t>فرمول خوش ساخت (</a:t>
            </a:r>
            <a:r>
              <a:rPr lang="en-US" sz="1800" b="1" dirty="0" smtClean="0">
                <a:solidFill>
                  <a:srgbClr val="0919AF"/>
                </a:solidFill>
              </a:rPr>
              <a:t>WFF</a:t>
            </a:r>
            <a:r>
              <a:rPr lang="fa-IR" b="1" dirty="0" smtClean="0">
                <a:solidFill>
                  <a:srgbClr val="0919AF"/>
                </a:solidFill>
              </a:rPr>
              <a:t>)</a:t>
            </a:r>
            <a:r>
              <a:rPr lang="fa-IR" dirty="0" smtClean="0"/>
              <a:t> به صورت زیر تعریف می‏شود: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اگر </a:t>
            </a:r>
            <a:r>
              <a:rPr lang="en-US" sz="1800" dirty="0" smtClean="0"/>
              <a:t>R</a:t>
            </a:r>
            <a:r>
              <a:rPr lang="fa-IR" dirty="0" smtClean="0"/>
              <a:t> یک رابطه و </a:t>
            </a:r>
            <a:r>
              <a:rPr lang="en-US" sz="1800" dirty="0" smtClean="0"/>
              <a:t>T</a:t>
            </a:r>
            <a:r>
              <a:rPr lang="fa-IR" dirty="0" smtClean="0"/>
              <a:t> یک متغیر تاپلی تعریف شده روی </a:t>
            </a:r>
            <a:r>
              <a:rPr lang="en-US" sz="1800" dirty="0" smtClean="0"/>
              <a:t>R</a:t>
            </a:r>
            <a:r>
              <a:rPr lang="fa-IR" dirty="0" smtClean="0"/>
              <a:t> باشد، آنگاه </a:t>
            </a:r>
            <a:r>
              <a:rPr lang="en-US" sz="1800" dirty="0" smtClean="0"/>
              <a:t>R(T)</a:t>
            </a:r>
            <a:r>
              <a:rPr lang="fa-IR" dirty="0" smtClean="0"/>
              <a:t> یک</a:t>
            </a:r>
            <a:r>
              <a:rPr lang="fa-IR" dirty="0" smtClean="0">
                <a:solidFill>
                  <a:srgbClr val="C00000"/>
                </a:solidFill>
              </a:rPr>
              <a:t> فرمول اتمی </a:t>
            </a:r>
            <a:r>
              <a:rPr lang="fa-IR" dirty="0" smtClean="0"/>
              <a:t>است. </a:t>
            </a:r>
            <a:br>
              <a:rPr lang="fa-IR" dirty="0" smtClean="0"/>
            </a:br>
            <a:r>
              <a:rPr lang="fa-IR" dirty="0" smtClean="0"/>
              <a:t>[</a:t>
            </a:r>
            <a:r>
              <a:rPr lang="en-US" dirty="0" smtClean="0"/>
              <a:t>R(T)</a:t>
            </a:r>
            <a:r>
              <a:rPr lang="fa-IR" dirty="0" smtClean="0"/>
              <a:t> یعنی، </a:t>
            </a:r>
            <a:r>
              <a:rPr lang="en-US" dirty="0" smtClean="0"/>
              <a:t>T</a:t>
            </a:r>
            <a:r>
              <a:rPr lang="fa-IR" dirty="0" smtClean="0"/>
              <a:t> یک عنصر (تاپلی) از </a:t>
            </a:r>
            <a:r>
              <a:rPr lang="en-US" dirty="0" smtClean="0"/>
              <a:t>R</a:t>
            </a:r>
            <a:r>
              <a:rPr lang="fa-IR" dirty="0" smtClean="0"/>
              <a:t> است.]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اگر</a:t>
            </a:r>
            <a:r>
              <a:rPr lang="fa-IR" sz="1800" dirty="0" smtClean="0"/>
              <a:t> </a:t>
            </a:r>
            <a:r>
              <a:rPr lang="en-US" sz="1800" dirty="0" smtClean="0"/>
              <a:t>T</a:t>
            </a:r>
            <a:r>
              <a:rPr lang="en-US" sz="1800" baseline="-25000" dirty="0" smtClean="0"/>
              <a:t>i</a:t>
            </a:r>
            <a:r>
              <a:rPr lang="fa-IR" sz="1800" dirty="0" smtClean="0"/>
              <a:t> </a:t>
            </a:r>
            <a:r>
              <a:rPr lang="fa-IR" dirty="0" smtClean="0"/>
              <a:t>یک متغیر تاپلی روی رابطه </a:t>
            </a:r>
            <a:r>
              <a:rPr lang="en-US" sz="1800" dirty="0" smtClean="0"/>
              <a:t>R</a:t>
            </a:r>
            <a:r>
              <a:rPr lang="fa-IR" dirty="0" smtClean="0"/>
              <a:t> و </a:t>
            </a:r>
            <a:r>
              <a:rPr lang="en-US" sz="1800" dirty="0" smtClean="0"/>
              <a:t>A</a:t>
            </a:r>
            <a:r>
              <a:rPr lang="fa-IR" dirty="0" smtClean="0"/>
              <a:t> یک صفت از </a:t>
            </a:r>
            <a:r>
              <a:rPr lang="en-US" sz="1800" dirty="0" smtClean="0"/>
              <a:t>R</a:t>
            </a:r>
            <a:r>
              <a:rPr lang="fa-IR" dirty="0" smtClean="0"/>
              <a:t> باشد و </a:t>
            </a:r>
            <a:r>
              <a:rPr lang="en-US" sz="1800" dirty="0" err="1" smtClean="0"/>
              <a:t>T</a:t>
            </a:r>
            <a:r>
              <a:rPr lang="en-US" sz="1800" baseline="-25000" dirty="0" err="1" smtClean="0"/>
              <a:t>j</a:t>
            </a:r>
            <a:r>
              <a:rPr lang="fa-IR" sz="1800" dirty="0" smtClean="0"/>
              <a:t> </a:t>
            </a:r>
            <a:r>
              <a:rPr lang="fa-IR" dirty="0" smtClean="0"/>
              <a:t>یک متغیر تاپلی بر روی </a:t>
            </a:r>
            <a:r>
              <a:rPr lang="en-US" sz="1800" dirty="0" smtClean="0"/>
              <a:t>S</a:t>
            </a:r>
            <a:r>
              <a:rPr lang="fa-IR" dirty="0" smtClean="0"/>
              <a:t> و </a:t>
            </a:r>
            <a:r>
              <a:rPr lang="en-US" sz="1800" dirty="0" smtClean="0"/>
              <a:t>B</a:t>
            </a:r>
            <a:r>
              <a:rPr lang="fa-IR" dirty="0" smtClean="0"/>
              <a:t> یک صفت از </a:t>
            </a:r>
            <a:r>
              <a:rPr lang="en-US" sz="1800" dirty="0" smtClean="0"/>
              <a:t>S</a:t>
            </a:r>
            <a:r>
              <a:rPr lang="fa-IR" dirty="0" smtClean="0"/>
              <a:t> باشد، آنگاه </a:t>
            </a:r>
            <a:r>
              <a:rPr lang="en-US" sz="1800" dirty="0" err="1" smtClean="0"/>
              <a:t>T</a:t>
            </a:r>
            <a:r>
              <a:rPr lang="en-US" sz="1800" baseline="-25000" dirty="0" err="1" smtClean="0"/>
              <a:t>i</a:t>
            </a:r>
            <a:r>
              <a:rPr lang="en-US" sz="1800" dirty="0" err="1" smtClean="0"/>
              <a:t>.A</a:t>
            </a:r>
            <a:r>
              <a:rPr lang="en-US" sz="1800" dirty="0" smtClean="0"/>
              <a:t> theta </a:t>
            </a:r>
            <a:r>
              <a:rPr lang="en-US" sz="1800" dirty="0" err="1" smtClean="0"/>
              <a:t>T</a:t>
            </a:r>
            <a:r>
              <a:rPr lang="en-US" sz="1800" baseline="-25000" dirty="0" err="1" smtClean="0"/>
              <a:t>j</a:t>
            </a:r>
            <a:r>
              <a:rPr lang="en-US" sz="1800" dirty="0" err="1" smtClean="0"/>
              <a:t>.B</a:t>
            </a:r>
            <a:r>
              <a:rPr lang="fa-IR" sz="1800" dirty="0" smtClean="0"/>
              <a:t> </a:t>
            </a:r>
            <a:r>
              <a:rPr lang="fa-IR" dirty="0" smtClean="0"/>
              <a:t>یک </a:t>
            </a:r>
            <a:r>
              <a:rPr lang="fa-IR" dirty="0" smtClean="0">
                <a:solidFill>
                  <a:srgbClr val="C00000"/>
                </a:solidFill>
              </a:rPr>
              <a:t>فرمول اتمی </a:t>
            </a:r>
            <a:r>
              <a:rPr lang="fa-IR" dirty="0" smtClean="0"/>
              <a:t>است (</a:t>
            </a:r>
            <a:r>
              <a:rPr lang="en-US" sz="1800" dirty="0" smtClean="0"/>
              <a:t>theta</a:t>
            </a:r>
            <a:r>
              <a:rPr lang="fa-IR" sz="1800" dirty="0" smtClean="0"/>
              <a:t> </a:t>
            </a:r>
            <a:r>
              <a:rPr lang="fa-IR" dirty="0" smtClean="0"/>
              <a:t>یک از عملگرهای متعارف مقایسه‏ای است).</a:t>
            </a:r>
          </a:p>
          <a:p>
            <a:pPr lvl="1">
              <a:lnSpc>
                <a:spcPct val="200000"/>
              </a:lnSpc>
            </a:pPr>
            <a:r>
              <a:rPr lang="en-US" sz="1800" dirty="0" err="1" smtClean="0"/>
              <a:t>T</a:t>
            </a:r>
            <a:r>
              <a:rPr lang="en-US" sz="1800" baseline="-25000" dirty="0" err="1" smtClean="0"/>
              <a:t>i</a:t>
            </a:r>
            <a:r>
              <a:rPr lang="en-US" sz="1800" dirty="0" err="1" smtClean="0"/>
              <a:t>.A</a:t>
            </a:r>
            <a:r>
              <a:rPr lang="en-US" sz="1800" dirty="0" smtClean="0"/>
              <a:t> theta C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C theta </a:t>
            </a:r>
            <a:r>
              <a:rPr lang="en-US" sz="1800" dirty="0" err="1" smtClean="0"/>
              <a:t>T</a:t>
            </a:r>
            <a:r>
              <a:rPr lang="en-US" sz="1800" baseline="-25000" dirty="0" err="1" smtClean="0"/>
              <a:t>j</a:t>
            </a:r>
            <a:r>
              <a:rPr lang="en-US" sz="1800" dirty="0" err="1" smtClean="0"/>
              <a:t>.B</a:t>
            </a:r>
            <a:r>
              <a:rPr lang="fa-IR" sz="1800" dirty="0" smtClean="0"/>
              <a:t> </a:t>
            </a:r>
            <a:r>
              <a:rPr lang="fa-IR" dirty="0" smtClean="0"/>
              <a:t>نیز که در آن </a:t>
            </a:r>
            <a:r>
              <a:rPr lang="en-US" sz="1800" dirty="0" smtClean="0"/>
              <a:t>C</a:t>
            </a:r>
            <a:r>
              <a:rPr lang="fa-IR" dirty="0" smtClean="0"/>
              <a:t> یک مقدار ثابت است، </a:t>
            </a:r>
            <a:r>
              <a:rPr lang="fa-IR" dirty="0" smtClean="0">
                <a:solidFill>
                  <a:srgbClr val="C00000"/>
                </a:solidFill>
              </a:rPr>
              <a:t>فرمول اتمی </a:t>
            </a:r>
            <a:r>
              <a:rPr lang="fa-IR" dirty="0" smtClean="0"/>
              <a:t>هستند.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اگر </a:t>
            </a:r>
            <a:r>
              <a:rPr lang="en-US" sz="1800" dirty="0" smtClean="0"/>
              <a:t>F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F</a:t>
            </a:r>
            <a:r>
              <a:rPr lang="en-US" sz="1800" baseline="-25000" dirty="0" smtClean="0"/>
              <a:t>2</a:t>
            </a:r>
            <a:r>
              <a:rPr lang="fa-IR" sz="1800" dirty="0" smtClean="0"/>
              <a:t> </a:t>
            </a:r>
            <a:r>
              <a:rPr lang="fa-IR" dirty="0" smtClean="0"/>
              <a:t>فرمول باشند، آنگاه </a:t>
            </a:r>
            <a:r>
              <a:rPr lang="en-US" sz="1800" dirty="0" smtClean="0"/>
              <a:t>(F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 AND F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)</a:t>
            </a:r>
            <a:r>
              <a:rPr lang="fa-IR" dirty="0" smtClean="0"/>
              <a:t>، </a:t>
            </a:r>
            <a:r>
              <a:rPr lang="en-US" sz="1800" dirty="0" smtClean="0"/>
              <a:t>(F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 OR F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)</a:t>
            </a:r>
            <a:r>
              <a:rPr lang="fa-IR" dirty="0" smtClean="0"/>
              <a:t>، </a:t>
            </a:r>
            <a:r>
              <a:rPr lang="en-US" sz="1800" dirty="0" smtClean="0"/>
              <a:t>NOT(F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نیز </a:t>
            </a:r>
            <a:r>
              <a:rPr lang="fa-IR" dirty="0" smtClean="0">
                <a:solidFill>
                  <a:srgbClr val="C00000"/>
                </a:solidFill>
              </a:rPr>
              <a:t>فرمول</a:t>
            </a:r>
            <a:r>
              <a:rPr lang="fa-IR" dirty="0" smtClean="0"/>
              <a:t> هستند.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اگر </a:t>
            </a:r>
            <a:r>
              <a:rPr lang="en-US" sz="1800" dirty="0" smtClean="0"/>
              <a:t>F</a:t>
            </a:r>
            <a:r>
              <a:rPr lang="fa-IR" dirty="0" smtClean="0"/>
              <a:t> یک فرمول و </a:t>
            </a:r>
            <a:r>
              <a:rPr lang="en-US" sz="1800" dirty="0" smtClean="0"/>
              <a:t>T</a:t>
            </a:r>
            <a:r>
              <a:rPr lang="fa-IR" dirty="0" smtClean="0"/>
              <a:t> یک متغیر تاپلی باشد، آنگاه </a:t>
            </a:r>
            <a:r>
              <a:rPr lang="en-US" sz="1800" dirty="0" smtClean="0"/>
              <a:t>EXISTS T(F)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FORALL T(F)</a:t>
            </a:r>
            <a:r>
              <a:rPr lang="fa-IR" sz="1800" dirty="0" smtClean="0"/>
              <a:t> </a:t>
            </a:r>
            <a:r>
              <a:rPr lang="fa-IR" dirty="0" smtClean="0"/>
              <a:t>نیز </a:t>
            </a:r>
            <a:r>
              <a:rPr lang="fa-IR" dirty="0">
                <a:solidFill>
                  <a:srgbClr val="C00000"/>
                </a:solidFill>
              </a:rPr>
              <a:t>فرمول</a:t>
            </a:r>
            <a:r>
              <a:rPr lang="fa-IR" dirty="0"/>
              <a:t> هستند</a:t>
            </a:r>
            <a:r>
              <a:rPr lang="fa-IR" dirty="0" smtClean="0"/>
              <a:t>.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610" y="14257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804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حساب رابطه‏ای – عبارت حساب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a-IR" dirty="0" smtClean="0"/>
              <a:t>          اگر </a:t>
            </a:r>
            <a:r>
              <a:rPr lang="en-US" sz="1800" dirty="0" smtClean="0"/>
              <a:t>X</a:t>
            </a:r>
            <a:r>
              <a:rPr lang="fa-IR" dirty="0" smtClean="0"/>
              <a:t> یک متغیرتاپلی روی رابطه </a:t>
            </a:r>
            <a:r>
              <a:rPr lang="en-US" sz="1800" dirty="0" smtClean="0"/>
              <a:t>R(A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A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, …, A</a:t>
            </a:r>
            <a:r>
              <a:rPr lang="en-US" sz="1800" baseline="-25000" dirty="0" smtClean="0"/>
              <a:t>n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باشد در اینصورت شکل کلی </a:t>
            </a:r>
            <a:r>
              <a:rPr lang="fa-IR" b="1" dirty="0" smtClean="0">
                <a:solidFill>
                  <a:srgbClr val="0919AF"/>
                </a:solidFill>
              </a:rPr>
              <a:t>عبارت حساب رابطه‏ای </a:t>
            </a:r>
            <a:r>
              <a:rPr lang="fa-IR" dirty="0" smtClean="0"/>
              <a:t>بدین صورت است:</a:t>
            </a:r>
          </a:p>
          <a:p>
            <a:pPr marL="0" indent="0" algn="l">
              <a:buNone/>
            </a:pPr>
            <a:r>
              <a:rPr lang="en-US" sz="1800" dirty="0" smtClean="0"/>
              <a:t>(target-items) [</a:t>
            </a:r>
            <a:r>
              <a:rPr lang="en-US" sz="1800" b="1" dirty="0" smtClean="0"/>
              <a:t>WHERE </a:t>
            </a:r>
            <a:r>
              <a:rPr lang="en-US" sz="1800" dirty="0" smtClean="0"/>
              <a:t> F]</a:t>
            </a:r>
            <a:endParaRPr lang="fa-IR" sz="1800" dirty="0" smtClean="0"/>
          </a:p>
          <a:p>
            <a:pPr marL="0" indent="0">
              <a:buNone/>
            </a:pPr>
            <a:r>
              <a:rPr lang="fa-IR" dirty="0" smtClean="0"/>
              <a:t>که در آن </a:t>
            </a:r>
            <a:r>
              <a:rPr lang="en-US" dirty="0" smtClean="0"/>
              <a:t>target-items</a:t>
            </a:r>
            <a:r>
              <a:rPr lang="fa-IR" dirty="0" smtClean="0"/>
              <a:t> فهرستی از صفات متغیر تاپلی </a:t>
            </a:r>
            <a:r>
              <a:rPr lang="en-US" sz="1800" dirty="0" smtClean="0"/>
              <a:t>X</a:t>
            </a:r>
            <a:r>
              <a:rPr lang="fa-IR" sz="1800" dirty="0" smtClean="0"/>
              <a:t> </a:t>
            </a:r>
            <a:r>
              <a:rPr lang="fa-IR" dirty="0" smtClean="0"/>
              <a:t>به صورت </a:t>
            </a:r>
            <a:r>
              <a:rPr lang="en-US" sz="1800" dirty="0" smtClean="0"/>
              <a:t>X.A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 X.A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,  …, </a:t>
            </a:r>
            <a:r>
              <a:rPr lang="en-US" sz="1800" dirty="0" err="1" smtClean="0"/>
              <a:t>X.A</a:t>
            </a:r>
            <a:r>
              <a:rPr lang="en-US" sz="1800" baseline="-25000" dirty="0" err="1" smtClean="0"/>
              <a:t>n</a:t>
            </a:r>
            <a:r>
              <a:rPr lang="fa-IR" sz="1800" baseline="-250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F</a:t>
            </a:r>
            <a:r>
              <a:rPr lang="fa-IR" dirty="0" smtClean="0"/>
              <a:t> یک فرمول خوش‏ساخت است.</a:t>
            </a:r>
          </a:p>
          <a:p>
            <a:pPr marL="400050" lvl="1" indent="0">
              <a:buNone/>
            </a:pPr>
            <a:endParaRPr lang="fa-IR" dirty="0" smtClean="0"/>
          </a:p>
          <a:p>
            <a:pPr marL="268288" lvl="1" indent="-268288" algn="l" rtl="0"/>
            <a:r>
              <a:rPr lang="en-US" sz="1800" dirty="0" smtClean="0"/>
              <a:t>ST.STID</a:t>
            </a:r>
            <a:r>
              <a:rPr lang="fa-IR" sz="1800" dirty="0" smtClean="0"/>
              <a:t>        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sz="1800" dirty="0"/>
              <a:t>شماره </a:t>
            </a:r>
            <a:r>
              <a:rPr lang="fa-IR" sz="1800" dirty="0" smtClean="0"/>
              <a:t> </a:t>
            </a:r>
            <a:r>
              <a:rPr lang="fa-IR" dirty="0" smtClean="0"/>
              <a:t>تمام دانشجویان در رابطه </a:t>
            </a:r>
            <a:endParaRPr lang="en-US" dirty="0" smtClean="0"/>
          </a:p>
          <a:p>
            <a:pPr marL="268288" lvl="1" indent="-268288" algn="l" rtl="0"/>
            <a:r>
              <a:rPr lang="en-US" sz="1800" dirty="0" smtClean="0"/>
              <a:t>ST.STID </a:t>
            </a:r>
            <a:r>
              <a:rPr lang="en-US" sz="1800" b="1" dirty="0" smtClean="0"/>
              <a:t>WHERE</a:t>
            </a:r>
            <a:r>
              <a:rPr lang="en-US" sz="1800" dirty="0" smtClean="0"/>
              <a:t> ST.STDEID=‘D11’</a:t>
            </a:r>
            <a:r>
              <a:rPr lang="fa-IR" sz="1800" dirty="0" smtClean="0"/>
              <a:t>         </a:t>
            </a:r>
            <a:r>
              <a:rPr lang="en-US" sz="1800" dirty="0" smtClean="0"/>
              <a:t>D11</a:t>
            </a:r>
            <a:r>
              <a:rPr lang="fa-IR" dirty="0" smtClean="0"/>
              <a:t>شماره دانشجویان گروه آموزشی </a:t>
            </a:r>
            <a:endParaRPr lang="en-US" dirty="0" smtClean="0"/>
          </a:p>
          <a:p>
            <a:pPr marL="268288" lvl="1" indent="-268288" algn="l" rtl="0"/>
            <a:r>
              <a:rPr lang="en-US" sz="1800" dirty="0" smtClean="0"/>
              <a:t>(ST.STID, ST.STL) </a:t>
            </a:r>
            <a:r>
              <a:rPr lang="en-US" sz="1800" b="1" dirty="0" smtClean="0"/>
              <a:t>WHERE</a:t>
            </a:r>
            <a:r>
              <a:rPr lang="en-US" sz="1800" dirty="0" smtClean="0"/>
              <a:t> </a:t>
            </a:r>
            <a:r>
              <a:rPr lang="en-US" sz="1800" b="1" dirty="0" smtClean="0"/>
              <a:t>EXISTS</a:t>
            </a:r>
            <a:r>
              <a:rPr lang="en-US" sz="1800" dirty="0" smtClean="0"/>
              <a:t> STCO (ST.STID=STCO.STID </a:t>
            </a:r>
            <a:r>
              <a:rPr lang="en-US" sz="1800" b="1" dirty="0" smtClean="0"/>
              <a:t>AND</a:t>
            </a:r>
            <a:r>
              <a:rPr lang="en-US" sz="1800" dirty="0" smtClean="0"/>
              <a:t> STCO.COID=‘COM11’)</a:t>
            </a:r>
            <a:endParaRPr lang="fa-IR" sz="1800" dirty="0" smtClean="0"/>
          </a:p>
          <a:p>
            <a:pPr marL="400050" lvl="1" indent="0" algn="r">
              <a:buNone/>
            </a:pPr>
            <a:r>
              <a:rPr lang="fa-IR" dirty="0"/>
              <a:t>ش</a:t>
            </a:r>
            <a:r>
              <a:rPr lang="fa-IR" dirty="0" smtClean="0"/>
              <a:t>ماره دانشجویی و مقطع تحصیلی آنهایی که درس </a:t>
            </a:r>
            <a:r>
              <a:rPr lang="en-US" sz="1800" dirty="0" smtClean="0"/>
              <a:t>COM11</a:t>
            </a:r>
            <a:r>
              <a:rPr lang="fa-IR" sz="1800" dirty="0" smtClean="0"/>
              <a:t> </a:t>
            </a:r>
            <a:r>
              <a:rPr lang="fa-IR" dirty="0" smtClean="0"/>
              <a:t>را انتخاب کرده‏اند.</a:t>
            </a:r>
          </a:p>
          <a:p>
            <a:pPr marL="400050" lvl="1" indent="0" algn="l" rtl="0">
              <a:buNone/>
            </a:pPr>
            <a:endParaRPr lang="fa-IR" sz="1800" dirty="0" smtClean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480" y="41150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610" y="14478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367684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عملگرهای متعارف جبر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>
            <a:normAutofit/>
          </a:bodyPr>
          <a:lstStyle/>
          <a:p>
            <a:r>
              <a:rPr lang="fa-IR" b="1" dirty="0">
                <a:solidFill>
                  <a:srgbClr val="0919AF"/>
                </a:solidFill>
              </a:rPr>
              <a:t>خاصیت بسته </a:t>
            </a:r>
            <a:r>
              <a:rPr lang="fa-IR" b="1" dirty="0" smtClean="0">
                <a:solidFill>
                  <a:srgbClr val="0919AF"/>
                </a:solidFill>
              </a:rPr>
              <a:t>بودن: </a:t>
            </a:r>
            <a:r>
              <a:rPr lang="fa-IR" dirty="0" smtClean="0"/>
              <a:t>حاصل ارزیابی هر عبارت جبر رابطه‏ای معتبر، باز هم یک رابطه (که تکراری ندارد) است.    </a:t>
            </a:r>
          </a:p>
          <a:p>
            <a:r>
              <a:rPr lang="fa-IR" dirty="0" smtClean="0"/>
              <a:t>برای </a:t>
            </a:r>
            <a:r>
              <a:rPr lang="fa-IR" b="1" dirty="0" smtClean="0"/>
              <a:t>سه عملگر </a:t>
            </a:r>
            <a:r>
              <a:rPr lang="fa-IR" b="1" dirty="0" smtClean="0">
                <a:sym typeface="Symbol"/>
              </a:rPr>
              <a:t>،  و - </a:t>
            </a:r>
            <a:r>
              <a:rPr lang="fa-IR" dirty="0" smtClean="0">
                <a:sym typeface="Symbol"/>
              </a:rPr>
              <a:t>، باید عملوندها نوع-سازگار (</a:t>
            </a:r>
            <a:r>
              <a:rPr lang="en-US" sz="1800" dirty="0" smtClean="0">
                <a:sym typeface="Symbol"/>
              </a:rPr>
              <a:t>Type Compatible</a:t>
            </a:r>
            <a:r>
              <a:rPr lang="fa-IR" dirty="0" smtClean="0">
                <a:sym typeface="Symbol"/>
              </a:rPr>
              <a:t>) باشند:</a:t>
            </a:r>
          </a:p>
          <a:p>
            <a:pPr lvl="1" algn="l" rtl="0"/>
            <a:r>
              <a:rPr lang="fa-IR" sz="1800" dirty="0" smtClean="0">
                <a:sym typeface="Symbol"/>
              </a:rPr>
              <a:t> </a:t>
            </a:r>
            <a:r>
              <a:rPr lang="fa-IR" sz="1800" b="1" dirty="0" smtClean="0">
                <a:solidFill>
                  <a:srgbClr val="C00000"/>
                </a:solidFill>
                <a:sym typeface="Symbol"/>
              </a:rPr>
              <a:t>:پیش شرط</a:t>
            </a:r>
            <a:r>
              <a:rPr lang="en-US" sz="1800" dirty="0" smtClean="0">
                <a:sym typeface="Symbol"/>
              </a:rPr>
              <a:t>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en-US" sz="1800" baseline="-40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 = 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en-US" sz="1800" baseline="-40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 </a:t>
            </a:r>
          </a:p>
          <a:p>
            <a:pPr lvl="1" algn="l" rtl="0"/>
            <a:r>
              <a:rPr lang="en-US" sz="1800" dirty="0" smtClean="0">
                <a:sym typeface="Symbol"/>
              </a:rPr>
              <a:t>R</a:t>
            </a:r>
            <a:r>
              <a:rPr lang="en-US" sz="1800" baseline="-25000" dirty="0" smtClean="0">
                <a:sym typeface="Symbol"/>
              </a:rPr>
              <a:t>3</a:t>
            </a:r>
            <a:r>
              <a:rPr lang="en-US" sz="1800" dirty="0" smtClean="0">
                <a:sym typeface="Symbol"/>
              </a:rPr>
              <a:t> = R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 </a:t>
            </a:r>
            <a:r>
              <a:rPr lang="en-US" sz="1800" i="1" dirty="0" smtClean="0">
                <a:sym typeface="Symbol"/>
              </a:rPr>
              <a:t>op </a:t>
            </a:r>
            <a:r>
              <a:rPr lang="en-US" sz="1800" dirty="0" smtClean="0">
                <a:sym typeface="Symbol"/>
              </a:rPr>
              <a:t>R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             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en-US" sz="1800" baseline="-40000" dirty="0" smtClean="0">
                <a:sym typeface="Symbol"/>
              </a:rPr>
              <a:t>3</a:t>
            </a:r>
            <a:r>
              <a:rPr lang="en-US" sz="1800" dirty="0" smtClean="0">
                <a:sym typeface="Symbol"/>
              </a:rPr>
              <a:t> </a:t>
            </a:r>
            <a:r>
              <a:rPr lang="en-US" sz="1800" dirty="0">
                <a:sym typeface="Symbol"/>
              </a:rPr>
              <a:t>= </a:t>
            </a:r>
            <a:r>
              <a:rPr lang="en-US" sz="1800" dirty="0" smtClean="0">
                <a:sym typeface="Symbol"/>
              </a:rPr>
              <a:t>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en-US" sz="1800" baseline="-40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 = </a:t>
            </a:r>
            <a:r>
              <a:rPr lang="en-US" sz="1800" dirty="0">
                <a:sym typeface="Symbol"/>
              </a:rPr>
              <a:t>H</a:t>
            </a:r>
            <a:r>
              <a:rPr lang="en-US" sz="1800" baseline="-25000" dirty="0">
                <a:sym typeface="Symbol"/>
              </a:rPr>
              <a:t>R</a:t>
            </a:r>
            <a:r>
              <a:rPr lang="en-US" sz="1800" baseline="-40000" dirty="0">
                <a:sym typeface="Symbol"/>
              </a:rPr>
              <a:t>2</a:t>
            </a:r>
            <a:r>
              <a:rPr lang="en-US" sz="1800" dirty="0">
                <a:sym typeface="Symbol"/>
              </a:rPr>
              <a:t> </a:t>
            </a:r>
            <a:endParaRPr lang="fa-IR" sz="1800" dirty="0" smtClean="0">
              <a:sym typeface="Symbol"/>
            </a:endParaRPr>
          </a:p>
          <a:p>
            <a:pPr lvl="1" algn="r"/>
            <a:r>
              <a:rPr lang="fa-IR" dirty="0" smtClean="0">
                <a:sym typeface="Symbol"/>
              </a:rPr>
              <a:t>بدنه نتیجه، حاصل انجام هر یک از اَعمال اجتماع، اشتراک و یا تفاضل دو مجموعه بدنه است.</a:t>
            </a:r>
          </a:p>
          <a:p>
            <a:r>
              <a:rPr lang="fa-IR" b="1" dirty="0" smtClean="0">
                <a:sym typeface="Symbol"/>
              </a:rPr>
              <a:t>در عملگر ضرب کارتزین (</a:t>
            </a:r>
            <a:r>
              <a:rPr lang="en-US" sz="1800" b="1" dirty="0" smtClean="0">
                <a:sym typeface="Symbol"/>
              </a:rPr>
              <a:t>TIMES</a:t>
            </a:r>
            <a:r>
              <a:rPr lang="fa-IR" sz="1800" b="1" dirty="0" smtClean="0">
                <a:sym typeface="Symbol"/>
              </a:rPr>
              <a:t>)</a:t>
            </a:r>
            <a:r>
              <a:rPr lang="fa-IR" b="1" dirty="0" smtClean="0">
                <a:sym typeface="Symbol"/>
              </a:rPr>
              <a:t>:</a:t>
            </a:r>
          </a:p>
          <a:p>
            <a:pPr lvl="1"/>
            <a:r>
              <a:rPr lang="fa-IR" dirty="0" smtClean="0">
                <a:sym typeface="Symbol"/>
              </a:rPr>
              <a:t>شرط: در عنوان دو رابطه نباید صفت هم‏نام وجود داشته باشد.     </a:t>
            </a:r>
            <a:r>
              <a:rPr lang="en-US" sz="1800" dirty="0" smtClean="0">
                <a:sym typeface="Symbol"/>
              </a:rPr>
              <a:t>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en-US" sz="1800" baseline="-40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  </a:t>
            </a:r>
            <a:r>
              <a:rPr lang="en-US" sz="1800" dirty="0">
                <a:sym typeface="Symbol"/>
              </a:rPr>
              <a:t>H</a:t>
            </a:r>
            <a:r>
              <a:rPr lang="en-US" sz="1800" baseline="-25000" dirty="0">
                <a:sym typeface="Symbol"/>
              </a:rPr>
              <a:t>R</a:t>
            </a:r>
            <a:r>
              <a:rPr lang="en-US" sz="1800" baseline="-40000" dirty="0">
                <a:sym typeface="Symbol"/>
              </a:rPr>
              <a:t>1</a:t>
            </a:r>
            <a:r>
              <a:rPr lang="en-US" sz="1800" dirty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= </a:t>
            </a:r>
            <a:endParaRPr lang="fa-IR" sz="1800" dirty="0" smtClean="0">
              <a:sym typeface="Symbol"/>
            </a:endParaRPr>
          </a:p>
          <a:p>
            <a:pPr lvl="1"/>
            <a:r>
              <a:rPr lang="fa-IR" sz="1800" dirty="0" smtClean="0">
                <a:sym typeface="Symbol"/>
              </a:rPr>
              <a:t>عنوان رابطه نتیجه برابر است با </a:t>
            </a:r>
            <a:r>
              <a:rPr lang="en-US" sz="1800" dirty="0">
                <a:sym typeface="Symbol"/>
              </a:rPr>
              <a:t>H</a:t>
            </a:r>
            <a:r>
              <a:rPr lang="en-US" sz="1800" baseline="-25000" dirty="0">
                <a:sym typeface="Symbol"/>
              </a:rPr>
              <a:t>R</a:t>
            </a:r>
            <a:r>
              <a:rPr lang="en-US" sz="1800" baseline="-40000" dirty="0">
                <a:sym typeface="Symbol"/>
              </a:rPr>
              <a:t>2</a:t>
            </a:r>
            <a:r>
              <a:rPr lang="en-US" sz="1800" dirty="0">
                <a:sym typeface="Symbol"/>
              </a:rPr>
              <a:t> </a:t>
            </a:r>
            <a:r>
              <a:rPr lang="en-US" sz="1800" dirty="0" smtClean="0">
                <a:sym typeface="Euclid Symbol"/>
              </a:rPr>
              <a:t></a:t>
            </a:r>
            <a:r>
              <a:rPr lang="en-US" sz="1800" dirty="0" smtClean="0">
                <a:sym typeface="Symbol"/>
              </a:rPr>
              <a:t> 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en-US" sz="1800" baseline="-40000" dirty="0" smtClean="0">
                <a:sym typeface="Symbol"/>
              </a:rPr>
              <a:t>1</a:t>
            </a:r>
            <a:r>
              <a:rPr lang="fa-IR" sz="1800" baseline="-40000" dirty="0">
                <a:sym typeface="Symbol"/>
              </a:rPr>
              <a:t> 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و بدنه نتیجه برابر ضرب کارتزین دو مجموعه بدنه است.</a:t>
            </a:r>
            <a:endParaRPr lang="fa-IR" sz="1800" dirty="0" smtClean="0">
              <a:sym typeface="Symbol"/>
            </a:endParaRPr>
          </a:p>
          <a:p>
            <a:pPr lvl="1"/>
            <a:r>
              <a:rPr lang="en-US" sz="1800" dirty="0" smtClean="0">
                <a:sym typeface="Symbol"/>
              </a:rPr>
              <a:t>TIMES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</a:t>
            </a:r>
            <a:r>
              <a:rPr lang="en-US" sz="1800" dirty="0" smtClean="0">
                <a:sym typeface="Symbol"/>
              </a:rPr>
              <a:t>SQL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چگونه شبیه‏سازی می‏شود؟</a:t>
            </a:r>
            <a:endParaRPr lang="en-US" dirty="0">
              <a:sym typeface="Symbol"/>
            </a:endParaRPr>
          </a:p>
          <a:p>
            <a:pPr lvl="1" algn="l" rtl="0"/>
            <a:endParaRPr lang="en-US" dirty="0" smtClean="0">
              <a:sym typeface="Symbol"/>
            </a:endParaRPr>
          </a:p>
          <a:p>
            <a:pPr lvl="1" algn="l" rtl="0"/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500086" y="3610428"/>
            <a:ext cx="50637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89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حساب رابطه‏ای – عبارت حساب رابطه‏</a:t>
            </a:r>
            <a:r>
              <a:rPr lang="fa-IR" dirty="0" smtClean="0"/>
              <a:t>ای </a:t>
            </a:r>
            <a:r>
              <a:rPr lang="fa-IR" sz="2000" dirty="0" smtClean="0"/>
              <a:t>(ادامه</a:t>
            </a:r>
            <a:r>
              <a:rPr lang="fa-IR" sz="20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a-IR" dirty="0" smtClean="0"/>
          </a:p>
          <a:p>
            <a:pPr marL="268288" lvl="1" indent="-268288" algn="l" rtl="0"/>
            <a:r>
              <a:rPr lang="en-US" sz="1800" dirty="0" smtClean="0"/>
              <a:t>SX.S#           </a:t>
            </a:r>
            <a:r>
              <a:rPr lang="fa-IR" dirty="0" smtClean="0"/>
              <a:t>شماره همه تهیه کنندگان</a:t>
            </a:r>
          </a:p>
          <a:p>
            <a:pPr marL="0" indent="0" algn="l" rtl="0">
              <a:buNone/>
            </a:pPr>
            <a:endParaRPr lang="en-US" sz="1100" dirty="0" smtClean="0"/>
          </a:p>
          <a:p>
            <a:pPr marL="268288" lvl="1" indent="-268288" algn="l" rtl="0"/>
            <a:r>
              <a:rPr lang="en-US" sz="1800" dirty="0"/>
              <a:t>SX.SNAME</a:t>
            </a:r>
            <a:r>
              <a:rPr lang="en-US" sz="1800" dirty="0" smtClean="0"/>
              <a:t>  </a:t>
            </a:r>
            <a:r>
              <a:rPr lang="en-US" sz="1800" b="1" dirty="0" smtClean="0"/>
              <a:t>WHERE</a:t>
            </a:r>
            <a:r>
              <a:rPr lang="en-US" sz="1800" dirty="0" smtClean="0"/>
              <a:t>  SX.CITY=‘C2’  </a:t>
            </a:r>
            <a:r>
              <a:rPr lang="en-US" sz="1800" b="1" dirty="0" smtClean="0"/>
              <a:t>AND</a:t>
            </a:r>
            <a:r>
              <a:rPr lang="en-US" sz="1800" dirty="0" smtClean="0"/>
              <a:t>  SX.STATUS&gt;= 15</a:t>
            </a:r>
          </a:p>
          <a:p>
            <a:pPr marL="0" indent="0" algn="r">
              <a:buNone/>
            </a:pPr>
            <a:r>
              <a:rPr lang="fa-IR" dirty="0" smtClean="0"/>
              <a:t>نام تهیه کنندگان شهرستان </a:t>
            </a:r>
            <a:r>
              <a:rPr lang="en-US" sz="1800" dirty="0" smtClean="0"/>
              <a:t>C2</a:t>
            </a:r>
            <a:r>
              <a:rPr lang="fa-IR" sz="1800" dirty="0" smtClean="0"/>
              <a:t> </a:t>
            </a:r>
            <a:r>
              <a:rPr lang="fa-IR" dirty="0" smtClean="0"/>
              <a:t>که وضعیت آنها بزرگتر از </a:t>
            </a:r>
            <a:r>
              <a:rPr lang="en-US" sz="1800" dirty="0" smtClean="0"/>
              <a:t>15</a:t>
            </a:r>
            <a:r>
              <a:rPr lang="fa-IR" sz="1800" dirty="0" smtClean="0"/>
              <a:t> </a:t>
            </a:r>
            <a:r>
              <a:rPr lang="fa-IR" dirty="0" smtClean="0"/>
              <a:t>باشد.</a:t>
            </a:r>
          </a:p>
          <a:p>
            <a:pPr marL="0" indent="0" algn="l" rtl="0">
              <a:buNone/>
            </a:pPr>
            <a:endParaRPr lang="en-US" sz="1100" dirty="0" smtClean="0"/>
          </a:p>
          <a:p>
            <a:pPr marL="0" indent="0" algn="r">
              <a:buNone/>
            </a:pPr>
            <a:endParaRPr lang="fa-IR" sz="1600" dirty="0" smtClean="0"/>
          </a:p>
          <a:p>
            <a:pPr marL="0" indent="0">
              <a:buNone/>
            </a:pPr>
            <a:endParaRPr lang="fa-IR" dirty="0" smtClean="0"/>
          </a:p>
          <a:p>
            <a:r>
              <a:rPr lang="fa-IR" dirty="0" smtClean="0"/>
              <a:t>مثال‏های بیشتر در کتاب‏های مرجع و یادداشتهای تکمیلی سری </a:t>
            </a:r>
            <a:r>
              <a:rPr lang="en-US" sz="1800" dirty="0" smtClean="0"/>
              <a:t>II</a:t>
            </a:r>
            <a:r>
              <a:rPr lang="fa-IR" dirty="0"/>
              <a:t>.</a:t>
            </a:r>
            <a:endParaRPr lang="en-US" dirty="0"/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463" y="13716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62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en-US" sz="2400" b="1" dirty="0" smtClean="0">
                <a:latin typeface="Calibri" pitchFamily="34" charset="0"/>
              </a:rPr>
              <a:t>amini@sharif.edu</a:t>
            </a: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29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گزینش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عملگر گزینش یا تحدید -  </a:t>
                </a:r>
                <a:r>
                  <a:rPr lang="en-US" sz="1800" b="1" dirty="0" smtClean="0">
                    <a:solidFill>
                      <a:srgbClr val="0919AF"/>
                    </a:solidFill>
                  </a:rPr>
                  <a:t>RESTRICT</a:t>
                </a:r>
                <a:endParaRPr lang="fa-IR" b="1" dirty="0" smtClean="0">
                  <a:solidFill>
                    <a:srgbClr val="0919AF"/>
                  </a:solidFill>
                </a:endParaRPr>
              </a:p>
              <a:p>
                <a:pPr lvl="1"/>
                <a:r>
                  <a:rPr lang="fa-IR" sz="1800" b="1" dirty="0" smtClean="0"/>
                  <a:t>نماد ریاضی: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/>
                            <a:ea typeface="Cambria Math"/>
                            <a:sym typeface="Symbol"/>
                          </a:rPr>
                          <m:t>𝛔</m:t>
                        </m:r>
                      </m:e>
                      <m:sub>
                        <m:r>
                          <a:rPr lang="en-US" b="1" i="0" smtClean="0">
                            <a:latin typeface="Cambria Math"/>
                            <a:ea typeface="Cambria Math"/>
                            <a:sym typeface="Symbol"/>
                          </a:rPr>
                          <m:t>𝐜</m:t>
                        </m:r>
                        <m:r>
                          <a:rPr lang="fa-IR" b="1" i="0" smtClean="0">
                            <a:latin typeface="Cambria Math"/>
                            <a:ea typeface="Cambria Math"/>
                            <a:sym typeface="Symbol"/>
                          </a:rPr>
                          <m:t> </m:t>
                        </m:r>
                        <m:r>
                          <a:rPr lang="fa-IR" b="1" i="0" smtClean="0">
                            <a:latin typeface="Cambria Math"/>
                            <a:ea typeface="Cambria Math"/>
                            <a:sym typeface="Symbol"/>
                          </a:rPr>
                          <m:t>یا</m:t>
                        </m:r>
                        <m:r>
                          <a:rPr lang="en-US" b="1" i="0" smtClean="0">
                            <a:latin typeface="Cambria Math"/>
                            <a:ea typeface="Cambria Math"/>
                            <a:sym typeface="Symbol"/>
                          </a:rPr>
                          <m:t> </m:t>
                        </m:r>
                        <m:r>
                          <a:rPr lang="en-US" b="1" i="0" smtClean="0">
                            <a:latin typeface="Cambria Math"/>
                            <a:ea typeface="Cambria Math"/>
                            <a:sym typeface="Symbol"/>
                          </a:rPr>
                          <m:t>𝐩</m:t>
                        </m:r>
                      </m:sub>
                    </m:sSub>
                  </m:oMath>
                </a14:m>
                <a:endParaRPr lang="fa-IR" b="1" dirty="0" smtClean="0"/>
              </a:p>
              <a:p>
                <a:pPr lvl="1"/>
                <a:endParaRPr lang="fa-IR" b="1" dirty="0" smtClean="0"/>
              </a:p>
              <a:p>
                <a:pPr lvl="1"/>
                <a:r>
                  <a:rPr lang="fa-IR" sz="1800" b="1" dirty="0" smtClean="0"/>
                  <a:t>شکل کلی: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/>
                            <a:ea typeface="Cambria Math"/>
                            <a:sym typeface="Symbol"/>
                          </a:rPr>
                          <m:t>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>
                            <a:latin typeface="Cambria Math"/>
                            <a:ea typeface="Cambria Math"/>
                            <a:sym typeface="Symbol"/>
                          </a:rPr>
                          <m:t>c</m:t>
                        </m:r>
                      </m:sub>
                    </m:sSub>
                    <m:r>
                      <a:rPr lang="en-US" b="1" i="0">
                        <a:latin typeface="Cambria Math"/>
                        <a:ea typeface="Cambria Math"/>
                        <a:sym typeface="Symbol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>
                        <a:latin typeface="Cambria Math"/>
                        <a:ea typeface="Cambria Math"/>
                        <a:sym typeface="Symbol"/>
                      </a:rPr>
                      <m:t>R</m:t>
                    </m:r>
                    <m:r>
                      <a:rPr lang="en-US" b="1" i="0">
                        <a:latin typeface="Cambria Math"/>
                        <a:ea typeface="Cambria Math"/>
                        <a:sym typeface="Symbol"/>
                      </a:rPr>
                      <m:t>)</m:t>
                    </m:r>
                  </m:oMath>
                </a14:m>
                <a:r>
                  <a:rPr lang="fa-IR" b="1" dirty="0" smtClean="0"/>
                  <a:t>     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یا      </a:t>
                </a:r>
                <a:r>
                  <a:rPr lang="en-US" sz="1800" dirty="0" smtClean="0"/>
                  <a:t>R</a:t>
                </a:r>
                <a:r>
                  <a:rPr lang="en-US" sz="1800" b="1" dirty="0" smtClean="0"/>
                  <a:t>  WHERE </a:t>
                </a:r>
                <a:r>
                  <a:rPr lang="en-US" sz="1800" dirty="0" smtClean="0"/>
                  <a:t>c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    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یا   </a:t>
                </a:r>
                <a:r>
                  <a:rPr lang="fa-IR" dirty="0" smtClean="0">
                    <a:solidFill>
                      <a:srgbClr val="C00000"/>
                    </a:solidFill>
                  </a:rPr>
                  <a:t> </a:t>
                </a:r>
                <a:r>
                  <a:rPr lang="fa-IR" dirty="0" smtClean="0"/>
                  <a:t>  </a:t>
                </a:r>
                <a:r>
                  <a:rPr lang="en-US" sz="1800" b="1" dirty="0" smtClean="0"/>
                  <a:t>RESTRICT</a:t>
                </a:r>
                <a:r>
                  <a:rPr lang="en-US" sz="1800" dirty="0" smtClean="0"/>
                  <a:t>  R  </a:t>
                </a:r>
                <a:r>
                  <a:rPr lang="en-US" sz="1800" b="1" dirty="0" smtClean="0"/>
                  <a:t>WHERE</a:t>
                </a:r>
                <a:r>
                  <a:rPr lang="en-US" sz="1800" dirty="0" smtClean="0"/>
                  <a:t> c</a:t>
                </a:r>
                <a:endParaRPr lang="fa-IR" sz="1800" dirty="0" smtClean="0"/>
              </a:p>
              <a:p>
                <a:pPr lvl="1"/>
                <a:r>
                  <a:rPr lang="fa-IR" dirty="0"/>
                  <a:t>تک </a:t>
                </a:r>
                <a:r>
                  <a:rPr lang="fa-IR" dirty="0" smtClean="0"/>
                  <a:t>عملوندی: </a:t>
                </a:r>
                <a:r>
                  <a:rPr lang="en-US" sz="1800" dirty="0" smtClean="0"/>
                  <a:t>Monadic</a:t>
                </a:r>
                <a:endParaRPr lang="fa-IR" dirty="0" smtClean="0"/>
              </a:p>
              <a:p>
                <a:pPr lvl="1"/>
                <a:r>
                  <a:rPr lang="fa-IR" sz="1800" b="1" dirty="0" smtClean="0"/>
                  <a:t>عملکرد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(در نمایش جدولی رابطه): زیرمجموعه‏ای افقی می‏دهد.           عملگر تاپل(ها)یاب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495800" y="2576117"/>
            <a:ext cx="3809999" cy="47320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مسند گزینش         شرط یا شرایط گزینش</a:t>
            </a:r>
            <a:endParaRPr lang="fa-IR" baseline="-25000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086600" y="2438400"/>
            <a:ext cx="315686" cy="3048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328229" y="2438400"/>
            <a:ext cx="377372" cy="26125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240116"/>
              </p:ext>
            </p:extLst>
          </p:nvPr>
        </p:nvGraphicFramePr>
        <p:xfrm>
          <a:off x="3323773" y="4800600"/>
          <a:ext cx="334735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471"/>
                <a:gridCol w="669471"/>
                <a:gridCol w="669471"/>
                <a:gridCol w="669471"/>
                <a:gridCol w="669471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  .  . 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m</a:t>
                      </a:r>
                      <a:endParaRPr lang="en-US" baseline="-25000" dirty="0"/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866573" y="4648200"/>
            <a:ext cx="380999" cy="4655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en-US" b="1" dirty="0" smtClean="0">
                <a:cs typeface="B Nazanin" pitchFamily="2" charset="-78"/>
              </a:rPr>
              <a:t>R</a:t>
            </a:r>
            <a:endParaRPr lang="fa-IR" b="1" baseline="-25000" dirty="0" smtClean="0">
              <a:cs typeface="B Nazanin" pitchFamily="2" charset="-7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276600" y="5384801"/>
            <a:ext cx="3429000" cy="533400"/>
          </a:xfrm>
          <a:prstGeom prst="roundRect">
            <a:avLst/>
          </a:prstGeom>
          <a:pattFill prst="dk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276600" y="6248399"/>
            <a:ext cx="3429000" cy="395515"/>
          </a:xfrm>
          <a:prstGeom prst="roundRect">
            <a:avLst/>
          </a:prstGeom>
          <a:pattFill prst="dk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084946" y="5791200"/>
            <a:ext cx="1781627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تاپل‏های دارای شرایط</a:t>
            </a:r>
            <a:endParaRPr lang="fa-IR" baseline="-25000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1"/>
          </p:cNvCxnSpPr>
          <p:nvPr/>
        </p:nvCxnSpPr>
        <p:spPr>
          <a:xfrm flipV="1">
            <a:off x="2866573" y="5651501"/>
            <a:ext cx="410027" cy="39361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3"/>
            <a:endCxn id="21" idx="1"/>
          </p:cNvCxnSpPr>
          <p:nvPr/>
        </p:nvCxnSpPr>
        <p:spPr>
          <a:xfrm>
            <a:off x="2866573" y="6045116"/>
            <a:ext cx="410027" cy="40104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661557" y="4405086"/>
            <a:ext cx="538843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228600" y="1515997"/>
            <a:ext cx="4191000" cy="129672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r" rtl="1">
              <a:lnSpc>
                <a:spcPct val="150000"/>
              </a:lnSpc>
            </a:pPr>
            <a:r>
              <a:rPr lang="fa-IR" dirty="0">
                <a:solidFill>
                  <a:schemeClr val="tx1"/>
                </a:solidFill>
                <a:cs typeface="B Nazanin" pitchFamily="2" charset="-78"/>
              </a:rPr>
              <a:t>یک عبارت بولی 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تشکیل </a:t>
            </a:r>
            <a:r>
              <a:rPr lang="fa-IR" dirty="0">
                <a:solidFill>
                  <a:schemeClr val="tx1"/>
                </a:solidFill>
                <a:cs typeface="B Nazanin" pitchFamily="2" charset="-78"/>
              </a:rPr>
              <a:t>شده از شرطهای ساده 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به </a:t>
            </a:r>
            <a:r>
              <a:rPr lang="fa-IR" dirty="0">
                <a:solidFill>
                  <a:schemeClr val="tx1"/>
                </a:solidFill>
                <a:cs typeface="B Nazanin" pitchFamily="2" charset="-78"/>
              </a:rPr>
              <a:t>صورت 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A</a:t>
            </a:r>
            <a:r>
              <a:rPr lang="en-US" sz="1600" baseline="-25000" dirty="0" smtClean="0">
                <a:solidFill>
                  <a:schemeClr val="tx1"/>
                </a:solidFill>
                <a:cs typeface="B Nazanin" pitchFamily="2" charset="-78"/>
              </a:rPr>
              <a:t>i 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en-US" sz="1600" i="1" dirty="0" smtClean="0">
                <a:solidFill>
                  <a:schemeClr val="tx1"/>
                </a:solidFill>
                <a:cs typeface="B Nazanin" pitchFamily="2" charset="-78"/>
              </a:rPr>
              <a:t>theta</a:t>
            </a:r>
            <a:r>
              <a:rPr lang="en-US" sz="1600" dirty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cs typeface="B Nazanin" pitchFamily="2" charset="-78"/>
              </a:rPr>
              <a:t>A</a:t>
            </a:r>
            <a:r>
              <a:rPr lang="en-US" sz="1600" baseline="-25000" dirty="0" err="1" smtClean="0">
                <a:solidFill>
                  <a:schemeClr val="tx1"/>
                </a:solidFill>
                <a:cs typeface="B Nazanin" pitchFamily="2" charset="-78"/>
              </a:rPr>
              <a:t>j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 یا 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A</a:t>
            </a:r>
            <a:r>
              <a:rPr lang="en-US" sz="1600" baseline="-25000" dirty="0" smtClean="0">
                <a:solidFill>
                  <a:schemeClr val="tx1"/>
                </a:solidFill>
                <a:cs typeface="B Nazanin" pitchFamily="2" charset="-78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  </a:t>
            </a:r>
            <a:r>
              <a:rPr lang="en-US" sz="1600" i="1" dirty="0" smtClean="0">
                <a:solidFill>
                  <a:schemeClr val="tx1"/>
                </a:solidFill>
                <a:cs typeface="B Nazanin" pitchFamily="2" charset="-78"/>
              </a:rPr>
              <a:t>theta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  literal</a:t>
            </a:r>
            <a:r>
              <a:rPr lang="fa-IR" sz="1600" dirty="0" smtClean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که در آن </a:t>
            </a:r>
            <a:r>
              <a:rPr lang="en-US" sz="1600" i="1" dirty="0" smtClean="0">
                <a:solidFill>
                  <a:schemeClr val="tx1"/>
                </a:solidFill>
                <a:cs typeface="B Nazanin" pitchFamily="2" charset="-78"/>
              </a:rPr>
              <a:t>theta</a:t>
            </a:r>
            <a:r>
              <a:rPr lang="fa-IR" sz="1600" dirty="0" smtClean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یکی از عملگرهای 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=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، 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، 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&lt;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، 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&gt;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، </a:t>
            </a:r>
            <a:r>
              <a:rPr lang="fa-IR" sz="1600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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 و </a:t>
            </a:r>
            <a:r>
              <a:rPr lang="fa-IR" sz="1600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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 است.</a:t>
            </a:r>
            <a:endParaRPr lang="fa-IR" baseline="-25000" dirty="0">
              <a:solidFill>
                <a:schemeClr val="tx1"/>
              </a:solidFill>
              <a:cs typeface="B Nazanin" pitchFamily="2" charset="-78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419601" y="2590800"/>
            <a:ext cx="685799" cy="22192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79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گزینش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a-IR" dirty="0" smtClean="0"/>
                  <a:t>          مشخصات کامل دانشجویان رشته فیزیک دوره کارشناسی را بدهید.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/>
                              <a:ea typeface="Cambria Math"/>
                              <a:sym typeface="Symbol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1">
                              <a:latin typeface="Cambria Math"/>
                              <a:ea typeface="Cambria Math"/>
                              <a:sym typeface="Symbol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STJ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</m:ctrlPr>
                            </m:sSupPr>
                            <m:e>
                              <m: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=</m:t>
                              </m:r>
                            </m:e>
                            <m:sup>
                              <m: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phy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⋀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STL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</m:ctrlPr>
                            </m:sSupPr>
                            <m:e>
                              <m: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=</m:t>
                              </m:r>
                            </m:e>
                            <m:sup>
                              <m: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b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sz="1800" b="0">
                          <a:latin typeface="Cambria Math"/>
                          <a:ea typeface="Cambria Math"/>
                          <a:sym typeface="Symbol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/>
                          <a:ea typeface="Cambria Math"/>
                          <a:sym typeface="Symbol"/>
                        </a:rPr>
                        <m:t>STT</m:t>
                      </m:r>
                      <m:r>
                        <a:rPr lang="en-US" sz="1800" b="0">
                          <a:latin typeface="Cambria Math"/>
                          <a:ea typeface="Cambria Math"/>
                          <a:sym typeface="Symbol"/>
                        </a:rPr>
                        <m:t>)</m:t>
                      </m:r>
                    </m:oMath>
                  </m:oMathPara>
                </a14:m>
                <a:endParaRPr lang="fa-IR" sz="1800" dirty="0" smtClean="0"/>
              </a:p>
              <a:p>
                <a:pPr marL="0" indent="0" algn="r">
                  <a:buNone/>
                </a:pPr>
                <a:endParaRPr lang="fa-IR" dirty="0" smtClean="0"/>
              </a:p>
              <a:p>
                <a:pPr marL="0" indent="0" algn="r">
                  <a:buNone/>
                </a:pPr>
                <a:endParaRPr lang="fa-IR" dirty="0"/>
              </a:p>
              <a:p>
                <a:pPr marL="0" indent="0" algn="r">
                  <a:buNone/>
                </a:pPr>
                <a:endParaRPr lang="fa-IR" dirty="0" smtClean="0"/>
              </a:p>
              <a:p>
                <a:pPr marL="342900" lvl="1" indent="-342900">
                  <a:buClr>
                    <a:schemeClr val="tx2">
                      <a:lumMod val="60000"/>
                      <a:lumOff val="40000"/>
                    </a:schemeClr>
                  </a:buClr>
                </a:pPr>
                <a:endParaRPr lang="fa-IR" dirty="0" smtClean="0"/>
              </a:p>
              <a:p>
                <a:pPr marL="0" lvl="1" indent="0">
                  <a:buClr>
                    <a:schemeClr val="tx2">
                      <a:lumMod val="60000"/>
                      <a:lumOff val="40000"/>
                    </a:schemeClr>
                  </a:buClr>
                  <a:buNone/>
                </a:pPr>
                <a:r>
                  <a:rPr lang="fa-IR" dirty="0" smtClean="0"/>
                  <a:t>          اگر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800" i="1" smtClean="0">
                                <a:latin typeface="Cambria Math"/>
                                <a:ea typeface="Cambria Math"/>
                                <a:sym typeface="Symbol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R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′</m:t>
                            </m:r>
                          </m:sup>
                        </m:sSup>
                        <m: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800" b="0" i="1">
                            <a:latin typeface="Cambria Math"/>
                            <a:ea typeface="Cambria Math"/>
                            <a:sym typeface="Symbol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1">
                            <a:latin typeface="Cambria Math"/>
                            <a:ea typeface="Cambria Math"/>
                            <a:sym typeface="Symbol"/>
                          </a:rPr>
                          <m:t>c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1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</m:e>
                    </m:d>
                  </m:oMath>
                </a14:m>
                <a:r>
                  <a:rPr lang="fa-IR" b="1" dirty="0" smtClean="0"/>
                  <a:t> </a:t>
                </a:r>
                <a:r>
                  <a:rPr lang="fa-IR" dirty="0" smtClean="0"/>
                  <a:t>باشد آنگاه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  <m: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′</m:t>
                        </m:r>
                      </m:sub>
                    </m:sSub>
                    <m:r>
                      <a:rPr lang="en-US" sz="1800" b="0" i="0" smtClean="0">
                        <a:latin typeface="Cambria Math"/>
                        <a:ea typeface="Cambria Math"/>
                        <a:sym typeface="Symbol"/>
                      </a:rPr>
                      <m:t>⊆</m:t>
                    </m:r>
                    <m:sSub>
                      <m:sSubPr>
                        <m:ctrlPr>
                          <a:rPr lang="en-US" sz="1800" i="1" smtClean="0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</m:sub>
                    </m:sSub>
                  </m:oMath>
                </a14:m>
                <a:r>
                  <a:rPr lang="fa-IR" dirty="0" smtClean="0"/>
                  <a:t>.</a:t>
                </a:r>
                <a:endParaRPr lang="fa-IR" dirty="0"/>
              </a:p>
              <a:p>
                <a:pPr marL="0" lvl="1" indent="0">
                  <a:buClr>
                    <a:schemeClr val="tx2">
                      <a:lumMod val="60000"/>
                      <a:lumOff val="40000"/>
                    </a:schemeClr>
                  </a:buClr>
                  <a:buNone/>
                </a:pPr>
                <a:r>
                  <a:rPr lang="fa-IR" dirty="0" smtClean="0"/>
                  <a:t>				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81000" y="2718782"/>
            <a:ext cx="4470133" cy="9079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SELECT </a:t>
            </a:r>
            <a:r>
              <a:rPr lang="en-US" sz="1600" dirty="0" smtClean="0"/>
              <a:t>STT.*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FROM  </a:t>
            </a:r>
            <a:r>
              <a:rPr lang="en-US" sz="1600" dirty="0" smtClean="0"/>
              <a:t>STT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WHERE  </a:t>
            </a:r>
            <a:r>
              <a:rPr lang="en-US" sz="1600" dirty="0" smtClean="0"/>
              <a:t>STJ=‘</a:t>
            </a:r>
            <a:r>
              <a:rPr lang="en-US" sz="1600" dirty="0" err="1" smtClean="0"/>
              <a:t>phys</a:t>
            </a:r>
            <a:r>
              <a:rPr lang="en-US" sz="1600" dirty="0" smtClean="0"/>
              <a:t>’  </a:t>
            </a:r>
            <a:r>
              <a:rPr lang="en-US" sz="1600" b="1" dirty="0" smtClean="0"/>
              <a:t>AND  </a:t>
            </a:r>
            <a:r>
              <a:rPr lang="en-US" sz="1600" dirty="0" smtClean="0"/>
              <a:t>STL=‘</a:t>
            </a:r>
            <a:r>
              <a:rPr lang="en-US" sz="1600" dirty="0" err="1" smtClean="0"/>
              <a:t>bs</a:t>
            </a:r>
            <a:r>
              <a:rPr lang="en-US" sz="1600" dirty="0" smtClean="0"/>
              <a:t>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3920248"/>
            <a:ext cx="5105400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وقتی در کلاز </a:t>
            </a:r>
            <a:r>
              <a:rPr lang="en-US" sz="1600" dirty="0">
                <a:solidFill>
                  <a:srgbClr val="0919AF"/>
                </a:solidFill>
                <a:cs typeface="B Nazanin" pitchFamily="2" charset="-78"/>
              </a:rPr>
              <a:t>WHERE</a:t>
            </a:r>
            <a:r>
              <a:rPr lang="fa-IR" sz="1600" dirty="0">
                <a:solidFill>
                  <a:srgbClr val="0919AF"/>
                </a:solidFill>
                <a:cs typeface="B Nazanin" pitchFamily="2" charset="-78"/>
              </a:rPr>
              <a:t> </a:t>
            </a: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بخشی از کلید را </a:t>
            </a: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با شرط تساوی داده </a:t>
            </a: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باشیم.</a:t>
            </a:r>
            <a:endParaRPr lang="fa-IR" baseline="-25000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370286" y="4252686"/>
            <a:ext cx="39914" cy="40743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4480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931" y="4393454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91816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گزینش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371600"/>
                <a:ext cx="8839200" cy="5257799"/>
              </a:xfrm>
            </p:spPr>
            <p:txBody>
              <a:bodyPr/>
              <a:lstStyle/>
              <a:p>
                <a:r>
                  <a:rPr lang="fa-IR" dirty="0" smtClean="0"/>
                  <a:t>عملگر گزینش </a:t>
                </a:r>
                <a:r>
                  <a:rPr lang="fa-IR" u="sng" dirty="0" smtClean="0">
                    <a:solidFill>
                      <a:srgbClr val="C00000"/>
                    </a:solidFill>
                  </a:rPr>
                  <a:t>جابجایی‏پذیر</a:t>
                </a:r>
                <a:r>
                  <a:rPr lang="fa-IR" dirty="0" smtClean="0"/>
                  <a:t> است، یعنی: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c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/>
                                  <a:ea typeface="Cambria Math"/>
                                  <a:sym typeface="Symbol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  <a:sym typeface="Symbol"/>
                                </a:rPr>
                                <m:t>c</m:t>
                              </m:r>
                              <m:r>
                                <a:rPr lang="en-US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R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/>
                          <a:ea typeface="Cambria Math"/>
                          <a:sym typeface="Symbol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  <a:sym typeface="Symbol"/>
                            </a:rPr>
                            <m:t>c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>
                              <a:latin typeface="Cambria Math"/>
                              <a:ea typeface="Cambria Math"/>
                              <a:sym typeface="Symbo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/>
                                  <a:ea typeface="Cambria Math"/>
                                  <a:sym typeface="Symbol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  <a:sym typeface="Symbol"/>
                                </a:rPr>
                                <m:t>c</m:t>
                              </m:r>
                              <m:r>
                                <a:rPr lang="en-US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>
                                  <a:latin typeface="Cambria Math"/>
                                  <a:ea typeface="Cambria Math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R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/>
                          <a:ea typeface="Cambria Math"/>
                          <a:sym typeface="Symbol"/>
                        </a:rPr>
                        <m:t>=</m:t>
                      </m:r>
                      <m:r>
                        <a:rPr lang="en-US" i="1" smtClean="0">
                          <a:latin typeface="Cambria Math"/>
                          <a:ea typeface="Cambria Math"/>
                          <a:sym typeface="Symbol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  <a:sym typeface="Symbol"/>
                            </a:rPr>
                            <m:t>c</m:t>
                          </m:r>
                          <m:r>
                            <a:rPr lang="en-US">
                              <a:latin typeface="Cambria Math"/>
                              <a:ea typeface="Cambria Math"/>
                              <a:sym typeface="Symbol"/>
                            </a:rPr>
                            <m:t>1</m:t>
                          </m:r>
                          <m:r>
                            <a:rPr lang="en-US" i="1" smtClean="0">
                              <a:latin typeface="Cambria Math"/>
                              <a:ea typeface="Cambria Math"/>
                              <a:sym typeface="Symbol"/>
                            </a:rPr>
                            <m:t>∧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  <a:sym typeface="Symbol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  <a:sym typeface="Symbol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  <a:sym typeface="Symbol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  <a:sym typeface="Symbol"/>
                        </a:rPr>
                        <m:t>R</m:t>
                      </m:r>
                      <m:r>
                        <a:rPr lang="en-US">
                          <a:latin typeface="Cambria Math"/>
                          <a:ea typeface="Cambria Math"/>
                          <a:sym typeface="Symbol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fa-IR" dirty="0" smtClean="0"/>
              </a:p>
              <a:p>
                <a:pPr>
                  <a:lnSpc>
                    <a:spcPct val="200000"/>
                  </a:lnSpc>
                </a:pPr>
                <a:r>
                  <a:rPr lang="fa-IR" b="1" dirty="0" smtClean="0">
                    <a:solidFill>
                      <a:srgbClr val="C00000"/>
                    </a:solidFill>
                  </a:rPr>
                  <a:t>عبارتهای جبری معادل: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sz="1700" dirty="0" smtClean="0"/>
                  <a:t>R  </a:t>
                </a:r>
                <a:r>
                  <a:rPr lang="en-US" sz="1700" b="1" dirty="0" smtClean="0"/>
                  <a:t>WHERE</a:t>
                </a:r>
                <a:r>
                  <a:rPr lang="en-US" sz="1700" dirty="0" smtClean="0"/>
                  <a:t>  (C</a:t>
                </a:r>
                <a:r>
                  <a:rPr lang="en-US" sz="1700" baseline="-25000" dirty="0" smtClean="0"/>
                  <a:t>1</a:t>
                </a:r>
                <a:r>
                  <a:rPr lang="en-US" sz="1700" dirty="0" smtClean="0"/>
                  <a:t>  </a:t>
                </a:r>
                <a:r>
                  <a:rPr lang="en-US" sz="1700" b="1" dirty="0" smtClean="0"/>
                  <a:t>AND</a:t>
                </a:r>
                <a:r>
                  <a:rPr lang="en-US" sz="1700" dirty="0" smtClean="0"/>
                  <a:t>  C</a:t>
                </a:r>
                <a:r>
                  <a:rPr lang="en-US" sz="1700" baseline="-25000" dirty="0" smtClean="0"/>
                  <a:t>2</a:t>
                </a:r>
                <a:r>
                  <a:rPr lang="en-US" sz="1700" dirty="0" smtClean="0"/>
                  <a:t>)  </a:t>
                </a:r>
                <a:r>
                  <a:rPr lang="en-US" sz="1700" dirty="0" smtClean="0">
                    <a:sym typeface="Euclid Symbol"/>
                  </a:rPr>
                  <a:t>  (R  </a:t>
                </a:r>
                <a:r>
                  <a:rPr lang="en-US" sz="1700" b="1" dirty="0" smtClean="0">
                    <a:sym typeface="Euclid Symbol"/>
                  </a:rPr>
                  <a:t>WHERE</a:t>
                </a:r>
                <a:r>
                  <a:rPr lang="en-US" sz="1700" dirty="0" smtClean="0">
                    <a:sym typeface="Euclid Symbol"/>
                  </a:rPr>
                  <a:t> C</a:t>
                </a:r>
                <a:r>
                  <a:rPr lang="en-US" sz="1700" baseline="-25000" dirty="0" smtClean="0">
                    <a:sym typeface="Euclid Symbol"/>
                  </a:rPr>
                  <a:t>1</a:t>
                </a:r>
                <a:r>
                  <a:rPr lang="en-US" sz="1700" dirty="0" smtClean="0">
                    <a:sym typeface="Euclid Symbol"/>
                  </a:rPr>
                  <a:t>)  </a:t>
                </a:r>
                <a:r>
                  <a:rPr lang="en-US" sz="1700" b="1" dirty="0" smtClean="0">
                    <a:sym typeface="Euclid Symbol"/>
                  </a:rPr>
                  <a:t>INTERSECT</a:t>
                </a:r>
                <a:r>
                  <a:rPr lang="en-US" sz="1700" dirty="0" smtClean="0">
                    <a:sym typeface="Euclid Symbol"/>
                  </a:rPr>
                  <a:t>  (R  </a:t>
                </a:r>
                <a:r>
                  <a:rPr lang="en-US" sz="1700" b="1" dirty="0" smtClean="0">
                    <a:sym typeface="Euclid Symbol"/>
                  </a:rPr>
                  <a:t>WHERE</a:t>
                </a:r>
                <a:r>
                  <a:rPr lang="en-US" sz="1700" dirty="0" smtClean="0">
                    <a:sym typeface="Euclid Symbol"/>
                  </a:rPr>
                  <a:t>  C</a:t>
                </a:r>
                <a:r>
                  <a:rPr lang="en-US" sz="1700" baseline="-25000" dirty="0" smtClean="0">
                    <a:sym typeface="Euclid Symbol"/>
                  </a:rPr>
                  <a:t>2</a:t>
                </a:r>
                <a:r>
                  <a:rPr lang="en-US" sz="1700" dirty="0" smtClean="0">
                    <a:sym typeface="Euclid Symbol"/>
                  </a:rPr>
                  <a:t>)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sz="1700" dirty="0" smtClean="0">
                    <a:sym typeface="Euclid Symbol"/>
                  </a:rPr>
                  <a:t>R  </a:t>
                </a:r>
                <a:r>
                  <a:rPr lang="en-US" sz="1700" b="1" dirty="0" smtClean="0">
                    <a:sym typeface="Euclid Symbol"/>
                  </a:rPr>
                  <a:t>WHERE</a:t>
                </a:r>
                <a:r>
                  <a:rPr lang="en-US" sz="1700" dirty="0" smtClean="0">
                    <a:sym typeface="Euclid Symbol"/>
                  </a:rPr>
                  <a:t> (C</a:t>
                </a:r>
                <a:r>
                  <a:rPr lang="en-US" sz="1700" baseline="-25000" dirty="0" smtClean="0">
                    <a:sym typeface="Euclid Symbol"/>
                  </a:rPr>
                  <a:t>1</a:t>
                </a:r>
                <a:r>
                  <a:rPr lang="en-US" sz="1700" dirty="0" smtClean="0">
                    <a:sym typeface="Euclid Symbol"/>
                  </a:rPr>
                  <a:t>  </a:t>
                </a:r>
                <a:r>
                  <a:rPr lang="en-US" sz="1700" b="1" dirty="0" smtClean="0">
                    <a:sym typeface="Euclid Symbol"/>
                  </a:rPr>
                  <a:t>OR</a:t>
                </a:r>
                <a:r>
                  <a:rPr lang="en-US" sz="1700" dirty="0" smtClean="0">
                    <a:sym typeface="Euclid Symbol"/>
                  </a:rPr>
                  <a:t>  C</a:t>
                </a:r>
                <a:r>
                  <a:rPr lang="en-US" sz="1700" baseline="-25000" dirty="0" smtClean="0">
                    <a:sym typeface="Euclid Symbol"/>
                  </a:rPr>
                  <a:t>2</a:t>
                </a:r>
                <a:r>
                  <a:rPr lang="en-US" sz="1700" dirty="0" smtClean="0">
                    <a:sym typeface="Euclid Symbol"/>
                  </a:rPr>
                  <a:t>)    (R  </a:t>
                </a:r>
                <a:r>
                  <a:rPr lang="en-US" sz="1700" b="1" dirty="0" smtClean="0">
                    <a:sym typeface="Euclid Symbol"/>
                  </a:rPr>
                  <a:t>WHERE</a:t>
                </a:r>
                <a:r>
                  <a:rPr lang="en-US" sz="1700" dirty="0" smtClean="0">
                    <a:sym typeface="Euclid Symbol"/>
                  </a:rPr>
                  <a:t>  C</a:t>
                </a:r>
                <a:r>
                  <a:rPr lang="en-US" sz="1700" baseline="-25000" dirty="0" smtClean="0">
                    <a:sym typeface="Euclid Symbol"/>
                  </a:rPr>
                  <a:t>1</a:t>
                </a:r>
                <a:r>
                  <a:rPr lang="en-US" sz="1700" dirty="0" smtClean="0">
                    <a:sym typeface="Euclid Symbol"/>
                  </a:rPr>
                  <a:t>)  </a:t>
                </a:r>
                <a:r>
                  <a:rPr lang="en-US" sz="1700" b="1" dirty="0" smtClean="0">
                    <a:sym typeface="Euclid Symbol"/>
                  </a:rPr>
                  <a:t>UNION</a:t>
                </a:r>
                <a:r>
                  <a:rPr lang="en-US" sz="1700" dirty="0" smtClean="0">
                    <a:sym typeface="Euclid Symbol"/>
                  </a:rPr>
                  <a:t>  (R  </a:t>
                </a:r>
                <a:r>
                  <a:rPr lang="en-US" sz="1700" b="1" dirty="0" smtClean="0">
                    <a:sym typeface="Euclid Symbol"/>
                  </a:rPr>
                  <a:t>WHERE</a:t>
                </a:r>
                <a:r>
                  <a:rPr lang="en-US" sz="1700" dirty="0" smtClean="0">
                    <a:sym typeface="Euclid Symbol"/>
                  </a:rPr>
                  <a:t>  C</a:t>
                </a:r>
                <a:r>
                  <a:rPr lang="en-US" sz="1700" baseline="-25000" dirty="0" smtClean="0">
                    <a:sym typeface="Euclid Symbol"/>
                  </a:rPr>
                  <a:t>2</a:t>
                </a:r>
                <a:r>
                  <a:rPr lang="en-US" sz="1700" dirty="0" smtClean="0">
                    <a:sym typeface="Euclid Symbol"/>
                  </a:rPr>
                  <a:t>)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sz="1700" dirty="0" smtClean="0">
                    <a:sym typeface="Euclid Symbol"/>
                  </a:rPr>
                  <a:t>R  </a:t>
                </a:r>
                <a:r>
                  <a:rPr lang="en-US" sz="1700" b="1" dirty="0" smtClean="0">
                    <a:sym typeface="Euclid Symbol"/>
                  </a:rPr>
                  <a:t>WHERE</a:t>
                </a:r>
                <a:r>
                  <a:rPr lang="en-US" sz="1700" dirty="0" smtClean="0">
                    <a:sym typeface="Euclid Symbol"/>
                  </a:rPr>
                  <a:t> </a:t>
                </a:r>
                <a:r>
                  <a:rPr lang="en-US" sz="1700" b="1" dirty="0" smtClean="0">
                    <a:sym typeface="Euclid Symbol"/>
                  </a:rPr>
                  <a:t>NOT</a:t>
                </a:r>
                <a:r>
                  <a:rPr lang="en-US" sz="1700" dirty="0" smtClean="0">
                    <a:sym typeface="Euclid Symbol"/>
                  </a:rPr>
                  <a:t>  C    R </a:t>
                </a:r>
                <a:r>
                  <a:rPr lang="en-US" sz="1700" b="1" dirty="0" smtClean="0">
                    <a:sym typeface="Euclid Symbol"/>
                  </a:rPr>
                  <a:t>MINUS</a:t>
                </a:r>
                <a:r>
                  <a:rPr lang="en-US" sz="1700" dirty="0" smtClean="0">
                    <a:sym typeface="Euclid Symbol"/>
                  </a:rPr>
                  <a:t>  (R  </a:t>
                </a:r>
                <a:r>
                  <a:rPr lang="en-US" sz="1700" b="1" dirty="0" smtClean="0">
                    <a:sym typeface="Euclid Symbol"/>
                  </a:rPr>
                  <a:t>WHERE</a:t>
                </a:r>
                <a:r>
                  <a:rPr lang="en-US" sz="1700" dirty="0" smtClean="0">
                    <a:sym typeface="Euclid Symbol"/>
                  </a:rPr>
                  <a:t>  C) </a:t>
                </a:r>
                <a:endParaRPr lang="en-US" sz="1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371600"/>
                <a:ext cx="8839200" cy="5257799"/>
              </a:xfrm>
              <a:blipFill rotWithShape="1">
                <a:blip r:embed="rId2"/>
                <a:stretch>
                  <a:fillRect r="-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32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پرتو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عملگر پرتو -  </a:t>
                </a:r>
                <a:r>
                  <a:rPr lang="en-US" sz="1800" b="1" dirty="0" smtClean="0">
                    <a:solidFill>
                      <a:srgbClr val="0919AF"/>
                    </a:solidFill>
                  </a:rPr>
                  <a:t>PROJECT</a:t>
                </a:r>
                <a:endParaRPr lang="fa-IR" b="1" dirty="0" smtClean="0">
                  <a:solidFill>
                    <a:srgbClr val="0919AF"/>
                  </a:solidFill>
                </a:endParaRPr>
              </a:p>
              <a:p>
                <a:pPr lvl="1"/>
                <a:r>
                  <a:rPr lang="fa-IR" sz="1800" b="1" dirty="0" smtClean="0"/>
                  <a:t>نماد ریاضی: 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/>
                        <a:ea typeface="Cambria Math"/>
                      </a:rPr>
                      <m:t>𝚷</m:t>
                    </m:r>
                  </m:oMath>
                </a14:m>
                <a:endParaRPr lang="fa-IR" b="1" dirty="0"/>
              </a:p>
              <a:p>
                <a:pPr lvl="1"/>
                <a:r>
                  <a:rPr lang="fa-IR" sz="1800" b="1" dirty="0" smtClean="0"/>
                  <a:t>شکل کلی: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l-GR" b="1" i="0" smtClean="0">
                            <a:latin typeface="Cambria Math"/>
                            <a:ea typeface="Cambria Math"/>
                          </a:rPr>
                          <m:t>𝚷</m:t>
                        </m:r>
                      </m:e>
                      <m:sub>
                        <m:d>
                          <m:dPr>
                            <m:begChr m:val="⟨"/>
                            <m:endChr m:val="⟩"/>
                            <m:ctrlPr>
                              <a:rPr lang="el-GR" b="1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L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</m:d>
                  </m:oMath>
                </a14:m>
                <a:r>
                  <a:rPr lang="fa-IR" b="1" dirty="0" smtClean="0"/>
                  <a:t> </a:t>
                </a:r>
                <a:r>
                  <a:rPr lang="fa-IR" b="1" dirty="0"/>
                  <a:t> </a:t>
                </a:r>
                <a:r>
                  <a:rPr lang="fa-IR" b="1" dirty="0" smtClean="0"/>
                  <a:t>    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یا    </a:t>
                </a:r>
                <a:r>
                  <a:rPr lang="fa-IR" b="1" dirty="0" smtClean="0"/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</m:d>
                    <m:r>
                      <a:rPr lang="en-US" b="1" i="0" smtClean="0">
                        <a:latin typeface="Cambria Math"/>
                      </a:rPr>
                      <m:t>[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L</m:t>
                    </m:r>
                    <m:r>
                      <a:rPr lang="en-US" b="1" i="0" smtClean="0">
                        <a:latin typeface="Cambria Math"/>
                      </a:rPr>
                      <m:t>]</m:t>
                    </m:r>
                  </m:oMath>
                </a14:m>
                <a:r>
                  <a:rPr lang="fa-IR" b="1" dirty="0" smtClean="0"/>
                  <a:t>      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یا </a:t>
                </a:r>
                <a:r>
                  <a:rPr lang="fa-IR" b="1" dirty="0" smtClean="0"/>
                  <a:t>        </a:t>
                </a:r>
                <a:r>
                  <a:rPr lang="en-US" sz="1700" b="1" dirty="0" smtClean="0"/>
                  <a:t>PROJECT</a:t>
                </a:r>
                <a:r>
                  <a:rPr lang="en-US" sz="1700" dirty="0" smtClean="0"/>
                  <a:t>  R  </a:t>
                </a:r>
                <a:r>
                  <a:rPr lang="en-US" sz="1700" b="1" dirty="0" smtClean="0"/>
                  <a:t>OVER</a:t>
                </a:r>
                <a:r>
                  <a:rPr lang="en-US" sz="1700" dirty="0" smtClean="0"/>
                  <a:t> (L)</a:t>
                </a:r>
                <a:endParaRPr lang="fa-IR" sz="1700" dirty="0" smtClean="0"/>
              </a:p>
              <a:p>
                <a:pPr lvl="1"/>
                <a:endParaRPr lang="fa-IR" sz="1700" dirty="0"/>
              </a:p>
              <a:p>
                <a:pPr lvl="1"/>
                <a:r>
                  <a:rPr lang="fa-IR" dirty="0" smtClean="0"/>
                  <a:t>تک عملوندی: </a:t>
                </a:r>
                <a:r>
                  <a:rPr lang="en-US" dirty="0" err="1" smtClean="0"/>
                  <a:t>Monodic</a:t>
                </a:r>
                <a:endParaRPr lang="fa-IR" dirty="0" smtClean="0"/>
              </a:p>
              <a:p>
                <a:pPr lvl="1"/>
                <a:r>
                  <a:rPr lang="fa-IR" sz="1800" b="1" dirty="0" smtClean="0"/>
                  <a:t>عملکرد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(در نمایش جدولی رابطه): زیرمجموعه عمودی می‏دهد.           عملگر ستون(ها)یاب</a:t>
                </a:r>
              </a:p>
              <a:p>
                <a:pPr lvl="1"/>
                <a:endParaRPr lang="fa-IR" dirty="0"/>
              </a:p>
              <a:p>
                <a:pPr lvl="1"/>
                <a:endParaRPr lang="fa-IR" dirty="0"/>
              </a:p>
              <a:p>
                <a:pPr lvl="1"/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648200" y="2971800"/>
            <a:ext cx="1650732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لیست صفات پرتو</a:t>
            </a:r>
            <a:endParaRPr lang="fa-IR" baseline="-25000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284418" y="2931886"/>
            <a:ext cx="464725" cy="29383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252301"/>
              </p:ext>
            </p:extLst>
          </p:nvPr>
        </p:nvGraphicFramePr>
        <p:xfrm>
          <a:off x="2714171" y="4724400"/>
          <a:ext cx="429622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747"/>
                <a:gridCol w="613747"/>
                <a:gridCol w="613747"/>
                <a:gridCol w="613747"/>
                <a:gridCol w="613747"/>
                <a:gridCol w="613747"/>
                <a:gridCol w="613747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. . .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i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 . .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</a:t>
                      </a:r>
                      <a:r>
                        <a:rPr lang="en-US" baseline="-25000" dirty="0" err="1" smtClean="0"/>
                        <a:t>j</a:t>
                      </a:r>
                      <a:endParaRPr lang="en-US" baseline="-25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. . .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m</a:t>
                      </a:r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56974" y="4572000"/>
            <a:ext cx="380999" cy="4655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en-US" b="1" dirty="0" smtClean="0">
                <a:cs typeface="B Nazanin" pitchFamily="2" charset="-78"/>
              </a:rPr>
              <a:t>R</a:t>
            </a:r>
            <a:endParaRPr lang="fa-IR" b="1" baseline="-25000" dirty="0" smtClean="0">
              <a:cs typeface="B Nazanin" pitchFamily="2" charset="-7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217619" y="5081120"/>
            <a:ext cx="559068" cy="1600201"/>
          </a:xfrm>
          <a:prstGeom prst="roundRect">
            <a:avLst/>
          </a:prstGeom>
          <a:pattFill prst="dk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974699" y="5087256"/>
            <a:ext cx="559068" cy="1600201"/>
          </a:xfrm>
          <a:prstGeom prst="roundRect">
            <a:avLst/>
          </a:prstGeom>
          <a:pattFill prst="dk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667002" y="4252686"/>
            <a:ext cx="46472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53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</a:t>
            </a:r>
            <a:r>
              <a:rPr lang="fa-IR" dirty="0" smtClean="0"/>
              <a:t>پرتو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عملگر پرتو </a:t>
                </a:r>
                <a:r>
                  <a:rPr lang="fa-IR" dirty="0" smtClean="0">
                    <a:solidFill>
                      <a:srgbClr val="C00000"/>
                    </a:solidFill>
                  </a:rPr>
                  <a:t>تکراری‏ها </a:t>
                </a:r>
                <a:r>
                  <a:rPr lang="fa-IR" dirty="0" smtClean="0"/>
                  <a:t>را حذف می‏کند.          چون جواب رابطه است، پس یک مجموعه است و عضو تکراری ندارد.</a:t>
                </a:r>
              </a:p>
              <a:p>
                <a:pPr marL="0" indent="0">
                  <a:buNone/>
                </a:pPr>
                <a:r>
                  <a:rPr lang="fa-IR" dirty="0" smtClean="0"/>
                  <a:t>        شماره </a:t>
                </a:r>
                <a:r>
                  <a:rPr lang="fa-IR" smtClean="0"/>
                  <a:t>و رشته </a:t>
                </a:r>
                <a:r>
                  <a:rPr lang="fa-IR" dirty="0" smtClean="0"/>
                  <a:t>تمام دانشجویان را بدهید.</a:t>
                </a:r>
              </a:p>
              <a:p>
                <a:pPr marL="0" indent="0" algn="r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0" smtClean="0"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fa-IR" sz="1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800" i="0" smtClean="0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fa-IR" sz="1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STID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STJ</m:t>
                              </m:r>
                            </m:e>
                          </m:d>
                        </m:sub>
                      </m:sSub>
                      <m:r>
                        <a:rPr lang="en-US" sz="1800" b="0" i="0" smtClean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/>
                        </a:rPr>
                        <m:t>STT</m:t>
                      </m:r>
                      <m:r>
                        <a:rPr lang="en-US" sz="1800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a-IR" sz="1800" dirty="0" smtClean="0"/>
              </a:p>
              <a:p>
                <a:endParaRPr lang="fa-IR" sz="2800" dirty="0" smtClean="0"/>
              </a:p>
              <a:p>
                <a:pPr marL="0" indent="0">
                  <a:buNone/>
                </a:pPr>
                <a:r>
                  <a:rPr lang="fa-IR" dirty="0" smtClean="0"/>
                  <a:t>        شماره دانشجویانی که درسی انتخاب نکرده‏اند.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0" smtClean="0">
                              <a:latin typeface="Cambria Math"/>
                            </a:rPr>
                            <m:t>     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R</m:t>
                          </m:r>
                          <m:r>
                            <a:rPr lang="en-US" sz="1800" b="0" i="0" smtClean="0">
                              <a:latin typeface="Cambria Math"/>
                            </a:rPr>
                            <m:t>≔</m:t>
                          </m:r>
                          <m:r>
                            <m:rPr>
                              <m:sty m:val="p"/>
                            </m:rPr>
                            <a:rPr lang="el-GR" sz="1800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fa-IR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STID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STT</m:t>
                          </m:r>
                        </m:e>
                      </m:d>
                      <m:r>
                        <a:rPr lang="en-US" sz="1800" b="0" i="0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fa-IR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800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fa-IR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STID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ST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CO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T</m:t>
                          </m:r>
                        </m:e>
                      </m:d>
                    </m:oMath>
                  </m:oMathPara>
                </a14:m>
                <a:endParaRPr lang="fa-IR" sz="1800" dirty="0"/>
              </a:p>
              <a:p>
                <a:pPr marL="0" indent="0">
                  <a:buNone/>
                </a:pPr>
                <a:r>
                  <a:rPr lang="fa-IR" dirty="0" smtClean="0"/>
                  <a:t>        شماره و مقطع تحصیلی دانشجویان رشته </a:t>
                </a:r>
                <a:r>
                  <a:rPr lang="en-US" sz="1800" dirty="0" smtClean="0"/>
                  <a:t>IT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را بدهید.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      </m:t>
                      </m:r>
                      <m:sSub>
                        <m:sSubPr>
                          <m:ctrlPr>
                            <a:rPr lang="fa-IR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800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fa-IR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STID</m:t>
                              </m:r>
                              <m:r>
                                <a:rPr lang="en-US" sz="1800">
                                  <a:latin typeface="Cambria Math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STL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  <a:ea typeface="Cambria Math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i="1">
                                  <a:latin typeface="Cambria Math"/>
                                  <a:ea typeface="Cambria Math"/>
                                  <a:sym typeface="Symbol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  <a:ea typeface="Cambria Math"/>
                                  <a:sym typeface="Symbol"/>
                                </a:rPr>
                                <m:t>STJ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/>
                                      <a:ea typeface="Cambria Math"/>
                                      <a:sym typeface="Symbol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>
                                      <a:latin typeface="Cambria Math"/>
                                      <a:ea typeface="Cambria Math"/>
                                      <a:sym typeface="Symbol"/>
                                    </a:rPr>
                                    <m:t>=</m:t>
                                  </m:r>
                                </m:e>
                                <m:sup>
                                  <m:r>
                                    <a:rPr lang="en-US" sz="1800">
                                      <a:latin typeface="Cambria Math"/>
                                      <a:ea typeface="Cambria Math"/>
                                      <a:sym typeface="Symbol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/>
                                      <a:ea typeface="Cambria Math"/>
                                      <a:sym typeface="Symbol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/>
                                      <a:ea typeface="Cambria Math"/>
                                      <a:sym typeface="Symbol"/>
                                    </a:rPr>
                                    <m:t>IT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/>
                                      <a:ea typeface="Cambria Math"/>
                                      <a:sym typeface="Symbol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1800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STT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fa-IR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H="1">
            <a:off x="5007562" y="1709058"/>
            <a:ext cx="46472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3400" y="3581400"/>
            <a:ext cx="3265125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SELECT </a:t>
            </a:r>
            <a:r>
              <a:rPr lang="en-US" sz="1600" dirty="0" smtClean="0"/>
              <a:t>STID,  STJ    </a:t>
            </a:r>
            <a:r>
              <a:rPr lang="en-US" sz="1600" b="1" dirty="0" smtClean="0"/>
              <a:t>FROM</a:t>
            </a:r>
            <a:r>
              <a:rPr lang="en-US" sz="1600" dirty="0" smtClean="0"/>
              <a:t>  STT</a:t>
            </a:r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23622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40386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067196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83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Roy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40148</TotalTime>
  <Words>3937</Words>
  <Application>Microsoft Office PowerPoint</Application>
  <PresentationFormat>On-screen Show (4:3)</PresentationFormat>
  <Paragraphs>504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به نام آنکه جان را فکرت آموخت</vt:lpstr>
      <vt:lpstr>یادآوری: مدل داده‏ای</vt:lpstr>
      <vt:lpstr>جبر رابطه‏ای</vt:lpstr>
      <vt:lpstr>عملگرهای متعارف جبر رابطه‏ای</vt:lpstr>
      <vt:lpstr>عملگر گزینش</vt:lpstr>
      <vt:lpstr>عملگر گزینش (ادامه)</vt:lpstr>
      <vt:lpstr>عملگر گزینش (ادامه)</vt:lpstr>
      <vt:lpstr>عملگر پرتو</vt:lpstr>
      <vt:lpstr>عملگر پرتو (ادامه)</vt:lpstr>
      <vt:lpstr>عملگر پرتو (ادامه)</vt:lpstr>
      <vt:lpstr>عملگر پرتو گسترش یافته</vt:lpstr>
      <vt:lpstr>عملگر تغییر نام</vt:lpstr>
      <vt:lpstr>عملگر پیوند</vt:lpstr>
      <vt:lpstr>عملگر پیوند (ادامه)</vt:lpstr>
      <vt:lpstr>عملگر پیوند (ادامه)</vt:lpstr>
      <vt:lpstr>عملگر پیوند (ادامه)</vt:lpstr>
      <vt:lpstr>گونه‏های خاص عملگر پیوند – پیوند طبیعی</vt:lpstr>
      <vt:lpstr>گونه‏های خاص عملگر پیوند – پیوند طبیعی (ادامه)</vt:lpstr>
      <vt:lpstr>گونه‏های خاص عملگر پیوند – نیم‏پیوند</vt:lpstr>
      <vt:lpstr>گونه‏های خاص عملگر پیوند – نیم‏پیوند (ادامه)</vt:lpstr>
      <vt:lpstr>گونه‏های خاص عملگر پیوند – برون‏پیوند</vt:lpstr>
      <vt:lpstr>گونه‏های خاص عملگر پیوند – برون‏پیوند (ادامه)</vt:lpstr>
      <vt:lpstr>عملگر نیم‏تفریق</vt:lpstr>
      <vt:lpstr>عملگر تقسیم</vt:lpstr>
      <vt:lpstr>عملگر تقسیم (ادامه)</vt:lpstr>
      <vt:lpstr>عملگر تقسیم (ادامه)</vt:lpstr>
      <vt:lpstr>عملگر گسترش</vt:lpstr>
      <vt:lpstr>عملگر تلخیص</vt:lpstr>
      <vt:lpstr>عملگر غیرنرمال‏‎ساز و نرمال‏ساز</vt:lpstr>
      <vt:lpstr>عملیات ذخیره‏سازی با جبر رابطه‏ای</vt:lpstr>
      <vt:lpstr>مقایسه دو رابطه</vt:lpstr>
      <vt:lpstr>کامل بودگی جبر رابطه‏ای</vt:lpstr>
      <vt:lpstr>مباحث تکمیلی در جبر رابطه‏ای</vt:lpstr>
      <vt:lpstr>حساب رابطه‏ای</vt:lpstr>
      <vt:lpstr>حساب رابطه‏ای - متغیرتاپلی</vt:lpstr>
      <vt:lpstr>حساب رابطه‏ای - سورها</vt:lpstr>
      <vt:lpstr>حساب رابطه‏ای – سورها (ادامه)</vt:lpstr>
      <vt:lpstr>حساب رابطه‏ای – فرمول خوش‏ساخت</vt:lpstr>
      <vt:lpstr>حساب رابطه‏ای – عبارت حساب رابطه‏ای</vt:lpstr>
      <vt:lpstr>حساب رابطه‏ای – عبارت حساب رابطه‏ای (ادامه)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MA</cp:lastModifiedBy>
  <cp:revision>1090</cp:revision>
  <dcterms:created xsi:type="dcterms:W3CDTF">2012-08-03T07:41:40Z</dcterms:created>
  <dcterms:modified xsi:type="dcterms:W3CDTF">2013-12-03T19:07:59Z</dcterms:modified>
</cp:coreProperties>
</file>