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29" r:id="rId2"/>
    <p:sldId id="472" r:id="rId3"/>
    <p:sldId id="473" r:id="rId4"/>
    <p:sldId id="515" r:id="rId5"/>
    <p:sldId id="518" r:id="rId6"/>
    <p:sldId id="517" r:id="rId7"/>
    <p:sldId id="516" r:id="rId8"/>
    <p:sldId id="474" r:id="rId9"/>
    <p:sldId id="475" r:id="rId10"/>
    <p:sldId id="476" r:id="rId11"/>
    <p:sldId id="505" r:id="rId12"/>
    <p:sldId id="477" r:id="rId13"/>
    <p:sldId id="478" r:id="rId14"/>
    <p:sldId id="479" r:id="rId15"/>
    <p:sldId id="507" r:id="rId16"/>
    <p:sldId id="508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519" r:id="rId31"/>
    <p:sldId id="495" r:id="rId32"/>
    <p:sldId id="496" r:id="rId33"/>
    <p:sldId id="514" r:id="rId34"/>
    <p:sldId id="502" r:id="rId35"/>
    <p:sldId id="503" r:id="rId36"/>
    <p:sldId id="504" r:id="rId37"/>
    <p:sldId id="509" r:id="rId38"/>
    <p:sldId id="524" r:id="rId39"/>
    <p:sldId id="525" r:id="rId40"/>
    <p:sldId id="526" r:id="rId41"/>
    <p:sldId id="511" r:id="rId42"/>
    <p:sldId id="523" r:id="rId43"/>
    <p:sldId id="499" r:id="rId44"/>
    <p:sldId id="498" r:id="rId45"/>
    <p:sldId id="510" r:id="rId46"/>
    <p:sldId id="513" r:id="rId47"/>
    <p:sldId id="520" r:id="rId48"/>
    <p:sldId id="521" r:id="rId49"/>
    <p:sldId id="522" r:id="rId50"/>
    <p:sldId id="39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73"/>
            <p14:sldId id="515"/>
            <p14:sldId id="518"/>
            <p14:sldId id="517"/>
            <p14:sldId id="516"/>
            <p14:sldId id="474"/>
            <p14:sldId id="475"/>
            <p14:sldId id="476"/>
            <p14:sldId id="505"/>
            <p14:sldId id="477"/>
            <p14:sldId id="478"/>
            <p14:sldId id="479"/>
            <p14:sldId id="507"/>
            <p14:sldId id="50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519"/>
            <p14:sldId id="495"/>
            <p14:sldId id="496"/>
            <p14:sldId id="514"/>
            <p14:sldId id="502"/>
            <p14:sldId id="503"/>
            <p14:sldId id="504"/>
            <p14:sldId id="509"/>
            <p14:sldId id="524"/>
            <p14:sldId id="525"/>
            <p14:sldId id="526"/>
            <p14:sldId id="511"/>
            <p14:sldId id="523"/>
            <p14:sldId id="499"/>
            <p14:sldId id="498"/>
            <p14:sldId id="510"/>
            <p14:sldId id="513"/>
            <p14:sldId id="520"/>
            <p14:sldId id="521"/>
            <p14:sldId id="522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8" d="100"/>
          <a:sy n="78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D1C2F10F-DB2A-40D7-A57B-BB63AD139FE7}" type="presOf" srcId="{0721365A-277B-4D27-98BF-7836AE8796A5}" destId="{5E1B7416-EC4F-4D2B-B3F3-3D3BE79A9C7D}" srcOrd="0" destOrd="0" presId="urn:microsoft.com/office/officeart/2005/8/layout/chart3"/>
    <dgm:cxn modelId="{B6595F8E-8394-47C9-8F75-6831C3FC1351}" type="presOf" srcId="{0721365A-277B-4D27-98BF-7836AE8796A5}" destId="{11C34F0A-DAA2-4AEC-8BB5-0E4C68788CA6}" srcOrd="1" destOrd="0" presId="urn:microsoft.com/office/officeart/2005/8/layout/chart3"/>
    <dgm:cxn modelId="{5761CEB0-B912-46E5-94DC-ABC46CE812D8}" type="presOf" srcId="{BF919F98-00B5-497E-98DB-2AD26AABB38B}" destId="{F5CA204F-9EB1-45DF-BE75-9862A57F46E7}" srcOrd="0" destOrd="0" presId="urn:microsoft.com/office/officeart/2005/8/layout/chart3"/>
    <dgm:cxn modelId="{44AE1A02-A733-4720-BF60-1D13BF744324}" type="presOf" srcId="{6A1DB094-16ED-494E-AA3D-E7F7A60F2C7B}" destId="{749722DA-385C-4333-86B4-B076F0011CD8}" srcOrd="0" destOrd="0" presId="urn:microsoft.com/office/officeart/2005/8/layout/chart3"/>
    <dgm:cxn modelId="{0A691D56-6981-49E2-89F4-08B022189320}" type="presOf" srcId="{6A1DB094-16ED-494E-AA3D-E7F7A60F2C7B}" destId="{C9142AFF-F95B-449A-8FDC-BB78E5D5130A}" srcOrd="1" destOrd="0" presId="urn:microsoft.com/office/officeart/2005/8/layout/chart3"/>
    <dgm:cxn modelId="{44586F91-BF05-4041-ADA6-45DC52A2EC2F}" type="presOf" srcId="{342BA539-1F26-491E-A588-787A49FC90E4}" destId="{81E19063-D1C3-4D8C-9A24-DF55053FAE27}" srcOrd="1" destOrd="0" presId="urn:microsoft.com/office/officeart/2005/8/layout/chart3"/>
    <dgm:cxn modelId="{82C4CC64-25E7-4226-8BE7-76AF4AD807C7}" type="presOf" srcId="{342BA539-1F26-491E-A588-787A49FC90E4}" destId="{91336F9F-F642-4649-8426-652881495E1C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A77BBEA6-41BA-4FDA-A1BA-46A64E2AF407}" type="presParOf" srcId="{F5CA204F-9EB1-45DF-BE75-9862A57F46E7}" destId="{5E1B7416-EC4F-4D2B-B3F3-3D3BE79A9C7D}" srcOrd="0" destOrd="0" presId="urn:microsoft.com/office/officeart/2005/8/layout/chart3"/>
    <dgm:cxn modelId="{8DE49FF9-A6C7-4479-8DEE-6E7A638B446B}" type="presParOf" srcId="{F5CA204F-9EB1-45DF-BE75-9862A57F46E7}" destId="{11C34F0A-DAA2-4AEC-8BB5-0E4C68788CA6}" srcOrd="1" destOrd="0" presId="urn:microsoft.com/office/officeart/2005/8/layout/chart3"/>
    <dgm:cxn modelId="{91EDBC93-7425-4C23-8B29-0AC900EBC58A}" type="presParOf" srcId="{F5CA204F-9EB1-45DF-BE75-9862A57F46E7}" destId="{749722DA-385C-4333-86B4-B076F0011CD8}" srcOrd="2" destOrd="0" presId="urn:microsoft.com/office/officeart/2005/8/layout/chart3"/>
    <dgm:cxn modelId="{F03897FA-A806-464D-9CDD-53CCB960D872}" type="presParOf" srcId="{F5CA204F-9EB1-45DF-BE75-9862A57F46E7}" destId="{C9142AFF-F95B-449A-8FDC-BB78E5D5130A}" srcOrd="3" destOrd="0" presId="urn:microsoft.com/office/officeart/2005/8/layout/chart3"/>
    <dgm:cxn modelId="{8329CED0-1FA7-45FA-8876-78CF60A810DC}" type="presParOf" srcId="{F5CA204F-9EB1-45DF-BE75-9862A57F46E7}" destId="{91336F9F-F642-4649-8426-652881495E1C}" srcOrd="4" destOrd="0" presId="urn:microsoft.com/office/officeart/2005/8/layout/chart3"/>
    <dgm:cxn modelId="{D612D8A0-4A88-438E-835C-965613CF1EA0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ششم: عملیات در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ششم:</a:t>
            </a:r>
          </a:p>
          <a:p>
            <a:pPr algn="r" rtl="1"/>
            <a:r>
              <a:rPr lang="fa-IR" sz="3600" dirty="0" smtClean="0">
                <a:cs typeface="+mj-cs"/>
              </a:rPr>
              <a:t>عملیات در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 مشخصات کامل دانشجویان رشته فیزیک دوره کارشناسی 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STJ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phy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⋀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STL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  <a:sym typeface="Symbol"/>
                        </a:rPr>
                        <m:t>STT</m:t>
                      </m:r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endParaRPr lang="fa-IR" dirty="0" smtClean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dirty="0" smtClean="0"/>
                  <a:t>باشد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.</a:t>
                </a:r>
                <a:endParaRPr lang="fa-IR" dirty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718782"/>
            <a:ext cx="447013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STJ=‘</a:t>
            </a:r>
            <a:r>
              <a:rPr lang="en-US" sz="1600" dirty="0" smtClean="0"/>
              <a:t>phys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STL=‘</a:t>
            </a:r>
            <a:r>
              <a:rPr lang="en-US" sz="1600" dirty="0" smtClean="0"/>
              <a:t>bs</a:t>
            </a:r>
            <a:r>
              <a:rPr lang="en-US" sz="16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20248"/>
            <a:ext cx="51054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کلاز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WHERE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بخشی از کلید را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با شرط تساوی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0286" y="4252686"/>
            <a:ext cx="39914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31" y="4393454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8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</p:spPr>
            <p:txBody>
              <a:bodyPr/>
              <a:lstStyle/>
              <a:p>
                <a:r>
                  <a:rPr lang="fa-IR" dirty="0" smtClean="0"/>
                  <a:t>عملگر گزینش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جابجایی‏پذیر</a:t>
                </a:r>
                <a:r>
                  <a:rPr lang="fa-IR" dirty="0" smtClean="0"/>
                  <a:t> است، یعنی: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  <a:sym typeface="Symbol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R</m:t>
                      </m:r>
                      <m:r>
                        <a:rPr lang="en-US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fa-IR" dirty="0" smtClean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عبارتهای جبری معادل: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/>
                  <a:t>R  </a:t>
                </a:r>
                <a:r>
                  <a:rPr lang="en-US" sz="1700" b="1" dirty="0" smtClean="0"/>
                  <a:t>WHERE</a:t>
                </a:r>
                <a:r>
                  <a:rPr lang="en-US" sz="1700" dirty="0" smtClean="0"/>
                  <a:t>  (C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  </a:t>
                </a:r>
                <a:r>
                  <a:rPr lang="en-US" sz="1700" b="1" dirty="0" smtClean="0"/>
                  <a:t>AND</a:t>
                </a:r>
                <a:r>
                  <a:rPr lang="en-US" sz="1700" dirty="0" smtClean="0"/>
                  <a:t>  C</a:t>
                </a:r>
                <a:r>
                  <a:rPr lang="en-US" sz="1700" baseline="-25000" dirty="0" smtClean="0"/>
                  <a:t>2</a:t>
                </a:r>
                <a:r>
                  <a:rPr lang="en-US" sz="1700" dirty="0" smtClean="0"/>
                  <a:t>)  </a:t>
                </a:r>
                <a:r>
                  <a:rPr lang="en-US" sz="1700" dirty="0" smtClean="0">
                    <a:sym typeface="Euclid Symbol"/>
                  </a:rPr>
                  <a:t>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INTERSECT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(C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  </a:t>
                </a:r>
                <a:r>
                  <a:rPr lang="en-US" sz="1700" b="1" dirty="0" smtClean="0">
                    <a:sym typeface="Euclid Symbol"/>
                  </a:rPr>
                  <a:t>OR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  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UNION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</a:t>
                </a:r>
                <a:r>
                  <a:rPr lang="en-US" sz="1700" b="1" dirty="0" smtClean="0">
                    <a:sym typeface="Euclid Symbol"/>
                  </a:rPr>
                  <a:t>NOT</a:t>
                </a:r>
                <a:r>
                  <a:rPr lang="en-US" sz="1700" dirty="0" smtClean="0">
                    <a:sym typeface="Euclid Symbol"/>
                  </a:rPr>
                  <a:t>  C    R </a:t>
                </a:r>
                <a:r>
                  <a:rPr lang="en-US" sz="1700" b="1" dirty="0" smtClean="0">
                    <a:sym typeface="Euclid Symbol"/>
                  </a:rPr>
                  <a:t>MINUS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C) 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  <a:blipFill rotWithShape="1">
                <a:blip r:embed="rId2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b="1" dirty="0"/>
                  <a:t> </a:t>
                </a:r>
                <a:r>
                  <a:rPr lang="fa-IR" b="1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</a:t>
                </a:r>
                <a:r>
                  <a:rPr lang="fa-IR" b="1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1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fa-IR" b="1" dirty="0" smtClean="0"/>
                  <a:t> 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</a:t>
                </a:r>
                <a:r>
                  <a:rPr lang="fa-IR" b="1" dirty="0" smtClean="0"/>
                  <a:t>        </a:t>
                </a:r>
                <a:r>
                  <a:rPr lang="en-US" sz="1700" b="1" dirty="0" smtClean="0"/>
                  <a:t>PROJECT</a:t>
                </a:r>
                <a:r>
                  <a:rPr lang="en-US" sz="1700" dirty="0" smtClean="0"/>
                  <a:t>  R  </a:t>
                </a:r>
                <a:r>
                  <a:rPr lang="en-US" sz="1700" b="1" dirty="0" smtClean="0"/>
                  <a:t>OVER</a:t>
                </a:r>
                <a:r>
                  <a:rPr lang="en-US" sz="1700" dirty="0" smtClean="0"/>
                  <a:t> (L)</a:t>
                </a:r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/>
                <a:r>
                  <a:rPr lang="fa-IR" dirty="0" smtClean="0"/>
                  <a:t>تک عملوندی: </a:t>
                </a:r>
                <a:r>
                  <a:rPr lang="en-US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 عمودی می‏دهد.           عملگر ستون(ها)یاب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971800"/>
            <a:ext cx="16507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2301"/>
              </p:ext>
            </p:extLst>
          </p:nvPr>
        </p:nvGraphicFramePr>
        <p:xfrm>
          <a:off x="2714171" y="4724400"/>
          <a:ext cx="4296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47"/>
                <a:gridCol w="613747"/>
                <a:gridCol w="613747"/>
                <a:gridCol w="613747"/>
                <a:gridCol w="613747"/>
                <a:gridCol w="613747"/>
                <a:gridCol w="61374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56974" y="45720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7619" y="5081120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974699" y="5087256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2" y="4252686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  <p:bldP spid="13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پرتو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عملگر پرتو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تکراری‏ها </a:t>
                </a:r>
                <a:r>
                  <a:rPr lang="fa-IR" dirty="0" smtClean="0"/>
                  <a:t>را حذف می‏کند.          چون </a:t>
                </a:r>
                <a:r>
                  <a:rPr lang="fa-IR" dirty="0" smtClean="0"/>
                  <a:t>جواب یک رابطه </a:t>
                </a:r>
                <a:r>
                  <a:rPr lang="fa-IR" dirty="0" smtClean="0"/>
                  <a:t>است، پس یک مجموعه است و </a:t>
                </a:r>
                <a:r>
                  <a:rPr lang="fa-IR" dirty="0" smtClean="0"/>
                  <a:t>مجموعه </a:t>
                </a:r>
                <a:r>
                  <a:rPr lang="fa-IR" dirty="0" smtClean="0"/>
                  <a:t>عضو </a:t>
                </a:r>
                <a:r>
                  <a:rPr lang="fa-IR" dirty="0" smtClean="0"/>
                  <a:t>تکراری ندارد.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شماره و رشته تمام دانشجویان را بدهید.</a:t>
                </a:r>
              </a:p>
              <a:p>
                <a:pPr marL="0" indent="0" algn="r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fa-I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STJ</m:t>
                              </m:r>
                            </m:e>
                          </m:d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STT</m:t>
                      </m:r>
                      <m:r>
                        <a:rPr lang="en-US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endParaRPr lang="fa-IR" sz="2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شماره دانشجویانی که درسی انتخاب نکرده‏اند.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dirty="0" smtClean="0"/>
                  <a:t>        شماره و مقطع تحصیلی دانشجویان رشته </a:t>
                </a:r>
                <a:r>
                  <a:rPr lang="en-US" sz="1800" dirty="0" smtClean="0"/>
                  <a:t>IT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STL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sym typeface="Symbol"/>
                                </a:rPr>
                                <m:t>STJ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IT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007562" y="1709058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581400"/>
            <a:ext cx="32651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STID,  STJ    </a:t>
            </a:r>
            <a:r>
              <a:rPr lang="en-US" sz="1600" b="1" dirty="0" smtClean="0"/>
              <a:t>FROM</a:t>
            </a:r>
            <a:r>
              <a:rPr lang="en-US" sz="1600" dirty="0" smtClean="0"/>
              <a:t>  STT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038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067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fa-I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باشد آنگاه:</a:t>
                </a:r>
              </a:p>
              <a:p>
                <a:pPr lvl="1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 ⊆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sz="1800" dirty="0" smtClean="0"/>
                  <a:t> </a:t>
                </a:r>
                <a:r>
                  <a:rPr lang="fa-IR" dirty="0" smtClean="0"/>
                  <a:t>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،</a:t>
                </a:r>
              </a:p>
              <a:p>
                <a:pPr lvl="1"/>
                <a:r>
                  <a:rPr lang="fa-IR" dirty="0" smtClean="0"/>
                  <a:t>اگر نه در حالت کلی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dirty="0" smtClean="0"/>
                  <a:t>.</a:t>
                </a:r>
              </a:p>
              <a:p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∪,∩,,−,×</m:t>
                        </m:r>
                      </m:e>
                    </m:d>
                  </m:oMath>
                </a14:m>
                <a:r>
                  <a:rPr lang="fa-IR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800" dirty="0" smtClean="0"/>
                  <a:t>?</a:t>
                </a:r>
                <a:r>
                  <a:rPr lang="fa-IR" dirty="0" smtClean="0"/>
                  <a:t>.</a:t>
                </a:r>
              </a:p>
              <a:p>
                <a:endParaRPr lang="fa-IR" dirty="0"/>
              </a:p>
              <a:p>
                <a:r>
                  <a:rPr lang="en-US" sz="1800" dirty="0" smtClean="0"/>
                  <a:t>SELECT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استاندارد، در حالت کلی ترکیبی از دو عملگر </a:t>
                </a:r>
                <a:r>
                  <a:rPr lang="fa-IR" sz="1800" dirty="0" smtClean="0"/>
                  <a:t>گزینش </a:t>
                </a:r>
                <a:r>
                  <a:rPr lang="fa-IR" dirty="0" smtClean="0"/>
                  <a:t>و </a:t>
                </a:r>
                <a:r>
                  <a:rPr lang="fa-IR" sz="1800" dirty="0" smtClean="0"/>
                  <a:t>پرتو </a:t>
                </a:r>
                <a:r>
                  <a:rPr lang="fa-IR" dirty="0" smtClean="0"/>
                  <a:t>است</a:t>
                </a:r>
                <a:r>
                  <a:rPr lang="fa-IR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575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 گسترش یافته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گسترش یافته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EXTENDED 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…,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Fn</m:t>
                            </m:r>
                          </m:e>
                        </m:d>
                      </m:sub>
                    </m:sSub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𝐑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امکان می‏دهد تا در لیست صفات پرتو، از توابع حسابی استفاده شود و صفت (صفاتی) با مقادیر حاصل از اجرای تابع (توابع) در رابطه جواب داشت.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رابطه‏ای با صفات شماره دانشجو، شماره درس و نمره دانشجو در درس، تغییریافته با فرمول </a:t>
                </a:r>
                <a:r>
                  <a:rPr lang="en-US" sz="1800" dirty="0" smtClean="0"/>
                  <a:t>G:=1.2*GRADE</a:t>
                </a:r>
                <a:r>
                  <a:rPr lang="fa-IR" dirty="0" smtClean="0"/>
                  <a:t> بدهید.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GRADE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RENAME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STCOT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57601" y="2971800"/>
            <a:ext cx="26413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و یا توابع حسابی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</a:t>
            </a:r>
            <a:r>
              <a:rPr lang="fa-IR" dirty="0" smtClean="0"/>
              <a:t>دگرنامی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دگرنامی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RENAME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𝛒</m:t>
                    </m:r>
                  </m:oMath>
                </a14:m>
                <a:endParaRPr lang="fa-IR" b="1" dirty="0"/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شکل کلی: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𝛒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𝐄</m:t>
                        </m:r>
                      </m:e>
                    </m:d>
                  </m:oMath>
                </a14:m>
                <a:endParaRPr lang="fa-IR" sz="1700" dirty="0" smtClean="0"/>
              </a:p>
              <a:p>
                <a:pPr lvl="1">
                  <a:lnSpc>
                    <a:spcPct val="200000"/>
                  </a:lnSpc>
                </a:pPr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برای نامیدن رابطه حاصل از یک عبارت جبر رابطه‏ای به کار می‏رود.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 smtClean="0"/>
                  <a:t>عملکرد: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  <a:ea typeface="Cambria Math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fa-IR" dirty="0" smtClean="0"/>
                  <a:t> رابطه حاصل از عبارت جبر رابطه‏ای </a:t>
                </a:r>
                <a:r>
                  <a:rPr lang="en-US" sz="1800" dirty="0" smtClean="0"/>
                  <a:t>E</a:t>
                </a:r>
                <a:r>
                  <a:rPr lang="fa-IR" dirty="0" smtClean="0"/>
                  <a:t> را با نام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برمی‏گرداند</a:t>
                </a:r>
                <a:r>
                  <a:rPr lang="fa-IR" dirty="0" smtClean="0"/>
                  <a:t>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a-IR" dirty="0" smtClean="0"/>
                  <a:t> </a:t>
                </a:r>
                <a:r>
                  <a:rPr lang="fa-IR" dirty="0" smtClean="0"/>
                  <a:t>: دگرنامی ستون </a:t>
                </a:r>
                <a:r>
                  <a:rPr lang="en-US" dirty="0" smtClean="0"/>
                  <a:t>A</a:t>
                </a:r>
                <a:r>
                  <a:rPr lang="fa-IR" dirty="0" smtClean="0"/>
                  <a:t> از رابطه </a:t>
                </a:r>
                <a:r>
                  <a:rPr lang="en-US" dirty="0" smtClean="0"/>
                  <a:t> R</a:t>
                </a:r>
                <a:r>
                  <a:rPr lang="fa-IR" dirty="0" smtClean="0"/>
                  <a:t>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.</a:t>
                </a:r>
                <a:endParaRPr lang="fa-IR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از </a:t>
                </a:r>
                <a:r>
                  <a:rPr lang="fa-IR" dirty="0" smtClean="0"/>
                  <a:t>عملگر دگرنامی برای </a:t>
                </a:r>
                <a:r>
                  <a:rPr lang="fa-IR" dirty="0" smtClean="0"/>
                  <a:t>دگرنامی صفت هم می‏توان استفاده کرد (مشابه آنچه در مثال اسلاید قبل آمد). مثلاً با دستور </a:t>
                </a:r>
                <a:r>
                  <a:rPr lang="en-US" sz="1800" dirty="0" smtClean="0"/>
                  <a:t>R  </a:t>
                </a:r>
                <a:r>
                  <a:rPr lang="en-US" sz="1800" b="1" dirty="0" smtClean="0"/>
                  <a:t>RENAME</a:t>
                </a:r>
                <a:r>
                  <a:rPr lang="en-US" sz="1800" dirty="0" smtClean="0"/>
                  <a:t>  A</a:t>
                </a:r>
                <a:r>
                  <a:rPr lang="en-US" sz="1800" baseline="-25000" dirty="0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AS</a:t>
                </a:r>
                <a:r>
                  <a:rPr lang="en-US" sz="1800" dirty="0" smtClean="0"/>
                  <a:t> B</a:t>
                </a:r>
                <a:r>
                  <a:rPr lang="en-US" sz="1800" baseline="-25000" dirty="0" smtClean="0"/>
                  <a:t>j</a:t>
                </a:r>
                <a:r>
                  <a:rPr lang="fa-IR" baseline="-25000" dirty="0"/>
                  <a:t> </a:t>
                </a:r>
                <a:r>
                  <a:rPr lang="fa-IR" dirty="0" smtClean="0"/>
                  <a:t>، به صفت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i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نام دیگر </a:t>
                </a:r>
                <a:r>
                  <a:rPr lang="en-US" sz="1800" dirty="0" smtClean="0"/>
                  <a:t>B</a:t>
                </a:r>
                <a:r>
                  <a:rPr lang="en-US" sz="1800" baseline="-25000" dirty="0" smtClean="0"/>
                  <a:t>j</a:t>
                </a:r>
                <a:r>
                  <a:rPr lang="fa-IR" dirty="0" smtClean="0"/>
                  <a:t> داده می‏شود.</a:t>
                </a:r>
                <a:endParaRPr lang="en-US" sz="1800" b="1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1">
                <a:blip r:embed="rId2"/>
                <a:stretch>
                  <a:fillRect l="-1193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051879" y="2895600"/>
            <a:ext cx="3729921" cy="564332"/>
            <a:chOff x="2921267" y="3117277"/>
            <a:chExt cx="3729921" cy="564332"/>
          </a:xfrm>
        </p:grpSpPr>
        <p:sp>
          <p:nvSpPr>
            <p:cNvPr id="4" name="TextBox 3"/>
            <p:cNvSpPr txBox="1"/>
            <p:nvPr/>
          </p:nvSpPr>
          <p:spPr>
            <a:xfrm>
              <a:off x="2921267" y="3208403"/>
              <a:ext cx="3327133" cy="47320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نام رابطه حاصل از عبارت جبر رابطه‏ای </a:t>
              </a:r>
              <a:r>
                <a:rPr lang="en-US" sz="1600" dirty="0" smtClean="0">
                  <a:solidFill>
                    <a:srgbClr val="0919AF"/>
                  </a:solidFill>
                  <a:cs typeface="B Nazanin" pitchFamily="2" charset="-78"/>
                </a:rPr>
                <a:t>E</a:t>
              </a:r>
              <a:endParaRPr lang="fa-IR" sz="1600" baseline="-250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6172200" y="3117277"/>
              <a:ext cx="478988" cy="3277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پیوند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JOIN</a:t>
                </a:r>
                <a:r>
                  <a:rPr lang="fa-IR" sz="1800" b="1" dirty="0" smtClean="0">
                    <a:solidFill>
                      <a:srgbClr val="0919AF"/>
                    </a:solidFill>
                  </a:rPr>
                  <a:t> </a:t>
                </a:r>
                <a:r>
                  <a:rPr lang="fa-IR" sz="1800" dirty="0" smtClean="0">
                    <a:solidFill>
                      <a:srgbClr val="0919AF"/>
                    </a:solidFill>
                  </a:rPr>
                  <a:t>(مدل ریاضی عمومی)</a:t>
                </a:r>
                <a:endParaRPr lang="fa-IR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نام عمومی: </a:t>
                </a:r>
                <a:r>
                  <a:rPr lang="en-US" sz="1800" dirty="0" smtClean="0"/>
                  <a:t>Theta Join</a:t>
                </a:r>
                <a:endParaRPr lang="fa-IR" sz="1800" dirty="0" smtClean="0"/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𝑪𝒐𝒏𝒅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r>
                  <a:rPr lang="fa-IR" sz="1800" b="1" dirty="0" smtClean="0"/>
                  <a:t>فرض: </a:t>
                </a:r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/>
                  <a:t> </a:t>
                </a:r>
                <a:r>
                  <a:rPr lang="fa-IR" dirty="0" smtClean="0"/>
                  <a:t>نام صفت مشترک ندارند.</a:t>
                </a:r>
              </a:p>
              <a:p>
                <a:pPr lvl="1"/>
                <a:endParaRPr lang="fa-IR" sz="1200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a-IR" sz="18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fa-IR" sz="1800" b="1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b="1" dirty="0" smtClean="0"/>
                  <a:t>     </a:t>
                </a:r>
                <a:r>
                  <a:rPr lang="fa-IR" dirty="0" smtClean="0"/>
                  <a:t>یا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sz="1800" b="1" i="0">
                            <a:latin typeface="Cambria Math"/>
                            <a:ea typeface="Cambria Math"/>
                          </a:rPr>
                          <m:t>𝛉</m:t>
                        </m:r>
                        <m:r>
                          <m:rPr>
                            <m:nor/>
                          </m:rPr>
                          <a:rPr lang="en-US" sz="1800" b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</a:t>
                </a:r>
                <a:r>
                  <a:rPr lang="fa-IR" sz="1800" dirty="0" smtClean="0"/>
                  <a:t>     یا فقط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endParaRPr lang="fa-IR" sz="3600" b="1" dirty="0" smtClean="0"/>
              </a:p>
              <a:p>
                <a:pPr lvl="1"/>
                <a:r>
                  <a:rPr lang="en-US" sz="1800" dirty="0" smtClean="0"/>
                  <a:t>Theta</a:t>
                </a:r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18858" y="4272677"/>
            <a:ext cx="3599543" cy="2446824"/>
            <a:chOff x="4191000" y="4272677"/>
            <a:chExt cx="3599543" cy="2446824"/>
          </a:xfrm>
        </p:grpSpPr>
        <p:sp>
          <p:nvSpPr>
            <p:cNvPr id="4" name="Right Brace 3"/>
            <p:cNvSpPr/>
            <p:nvPr/>
          </p:nvSpPr>
          <p:spPr>
            <a:xfrm>
              <a:off x="7620000" y="4433874"/>
              <a:ext cx="170543" cy="225292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4272677"/>
              <a:ext cx="3429000" cy="24468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</a:rPr>
                <a:t>=</a:t>
              </a:r>
              <a:r>
                <a:rPr lang="fa-IR" sz="1700" dirty="0" smtClean="0">
                  <a:cs typeface="B Nazanin" pitchFamily="2" charset="-78"/>
                </a:rPr>
                <a:t>     </a:t>
              </a:r>
              <a:r>
                <a:rPr lang="en-US" sz="1700" dirty="0" smtClean="0">
                  <a:cs typeface="B Nazanin" pitchFamily="2" charset="-78"/>
                </a:rPr>
                <a:t>EQUI-JOIN</a:t>
              </a:r>
              <a:endParaRPr lang="fa-IR" sz="1700" dirty="0" smtClean="0">
                <a:cs typeface="B Nazanin" pitchFamily="2" charset="-78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¹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NOT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&lt;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LESS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£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LESS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&gt;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GREATER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³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GREATER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2942772"/>
            <a:ext cx="2006116" cy="961802"/>
            <a:chOff x="640317" y="2794231"/>
            <a:chExt cx="2006116" cy="961802"/>
          </a:xfrm>
        </p:grpSpPr>
        <p:sp>
          <p:nvSpPr>
            <p:cNvPr id="6" name="TextBox 5"/>
            <p:cNvSpPr txBox="1"/>
            <p:nvPr/>
          </p:nvSpPr>
          <p:spPr>
            <a:xfrm>
              <a:off x="725714" y="2794231"/>
              <a:ext cx="1920719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7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sz="1800" b="1" dirty="0" smtClean="0"/>
              <a:t>شرط پیوند (</a:t>
            </a:r>
            <a:r>
              <a:rPr lang="en-US" sz="1800" b="1" dirty="0" smtClean="0"/>
              <a:t>c</a:t>
            </a:r>
            <a:r>
              <a:rPr lang="fa-IR" sz="1800" b="1" dirty="0" smtClean="0"/>
              <a:t>):                      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 </a:t>
            </a:r>
            <a:r>
              <a:rPr lang="en-US" sz="1800" b="1" dirty="0" smtClean="0"/>
              <a:t>theta</a:t>
            </a:r>
            <a:r>
              <a:rPr lang="en-US" sz="1800" dirty="0" smtClean="0"/>
              <a:t>  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j</a:t>
            </a:r>
            <a:r>
              <a:rPr lang="fa-IR" baseline="-25000" dirty="0" smtClean="0"/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صفات پیوند هم‏نام باشند، حداقل یکی را باید دگرنامی کرد.</a:t>
            </a:r>
          </a:p>
          <a:p>
            <a:pPr lvl="1"/>
            <a:r>
              <a:rPr lang="fa-IR" dirty="0" smtClean="0"/>
              <a:t>در حالت کلی شرط پیوند می‏تواند به صورت زیر باشد که در آن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fa-IR" dirty="0" smtClean="0"/>
              <a:t>، ...، </a:t>
            </a:r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fa-IR" dirty="0" smtClean="0"/>
              <a:t> قالب بالا (قالب شرط پیوند) را دارند.</a:t>
            </a:r>
          </a:p>
          <a:p>
            <a:pPr marL="457200" lvl="1" indent="0" algn="ctr">
              <a:buNone/>
            </a:pPr>
            <a:r>
              <a:rPr lang="en-US" sz="1800" dirty="0" smtClean="0"/>
              <a:t>&lt;c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…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fa-IR" sz="1800" dirty="0" smtClean="0"/>
              <a:t>          </a:t>
            </a:r>
            <a:r>
              <a:rPr lang="en-US" sz="1800" dirty="0" smtClean="0"/>
              <a:t>&lt;R1.A1  </a:t>
            </a:r>
            <a:r>
              <a:rPr lang="en-US" sz="1800" b="1" dirty="0" smtClean="0"/>
              <a:t>= </a:t>
            </a:r>
            <a:r>
              <a:rPr lang="en-US" sz="1800" dirty="0" smtClean="0"/>
              <a:t>R2.B1&gt;  </a:t>
            </a:r>
            <a:r>
              <a:rPr lang="en-US" sz="1800" b="1" dirty="0" smtClean="0"/>
              <a:t>AND</a:t>
            </a:r>
            <a:r>
              <a:rPr lang="en-US" sz="1800" dirty="0" smtClean="0"/>
              <a:t>  &lt;R1.A2  </a:t>
            </a:r>
            <a:r>
              <a:rPr lang="en-US" sz="1800" b="1" dirty="0" smtClean="0"/>
              <a:t>= </a:t>
            </a:r>
            <a:r>
              <a:rPr lang="en-US" sz="1800" dirty="0" smtClean="0"/>
              <a:t>R2.B2&gt;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800" dirty="0" smtClean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3232" y="2133370"/>
            <a:ext cx="2587568" cy="9618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صفات پیوند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که باید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هم‏دامنه </a:t>
            </a:r>
            <a:r>
              <a:rPr lang="fa-IR" dirty="0" smtClean="0">
                <a:cs typeface="B Nazanin" pitchFamily="2" charset="-78"/>
              </a:rPr>
              <a:t>و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ناهم‏نام </a:t>
            </a:r>
            <a:r>
              <a:rPr lang="fa-IR" dirty="0" smtClean="0">
                <a:cs typeface="B Nazanin" pitchFamily="2" charset="-78"/>
              </a:rPr>
              <a:t>باشند.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370"/>
            <a:ext cx="6324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چون نتیجه </a:t>
            </a:r>
            <a:r>
              <a:rPr lang="en-US" sz="1600" dirty="0" smtClean="0">
                <a:cs typeface="B Nazanin" pitchFamily="2" charset="-78"/>
              </a:rPr>
              <a:t>JOIN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رابطه است و در </a:t>
            </a:r>
            <a:r>
              <a:rPr lang="en-US" sz="1600" dirty="0" smtClean="0">
                <a:cs typeface="B Nazanin" pitchFamily="2" charset="-78"/>
              </a:rPr>
              <a:t>heading</a:t>
            </a:r>
            <a:r>
              <a:rPr lang="fa-IR" dirty="0" smtClean="0">
                <a:cs typeface="B Nazanin" pitchFamily="2" charset="-78"/>
              </a:rPr>
              <a:t>اش صفت تکراری نباید وجود داشته باشد.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1531" y="1799543"/>
            <a:ext cx="638629" cy="4644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76446" y="1799541"/>
            <a:ext cx="609600" cy="4789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6018" y="3022009"/>
            <a:ext cx="0" cy="3477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46" y="3035147"/>
            <a:ext cx="547914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762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مشخصات کامل جفت تهیه‏کننده-قطعه از یک شهر را بدهید.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69188" y="2564502"/>
            <a:ext cx="3026726" cy="1931298"/>
            <a:chOff x="551793" y="1842968"/>
            <a:chExt cx="3026726" cy="1931298"/>
          </a:xfrm>
        </p:grpSpPr>
        <p:grpSp>
          <p:nvGrpSpPr>
            <p:cNvPr id="7" name="Group 6"/>
            <p:cNvGrpSpPr/>
            <p:nvPr/>
          </p:nvGrpSpPr>
          <p:grpSpPr>
            <a:xfrm>
              <a:off x="551793" y="1842968"/>
              <a:ext cx="3026726" cy="1931298"/>
              <a:chOff x="551793" y="4419600"/>
              <a:chExt cx="3026726" cy="19312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3026726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 (S#, SNAME, STATUS,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	              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	   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S3		              C3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	   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	              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		              C6</a:t>
                </a:r>
                <a:endParaRPr lang="en-US" sz="1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2713" y="4786432"/>
                <a:ext cx="10886" cy="156446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838200" y="2209800"/>
              <a:ext cx="25908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76914" y="2564502"/>
            <a:ext cx="2659702" cy="2185214"/>
            <a:chOff x="562679" y="4114800"/>
            <a:chExt cx="2659702" cy="2185214"/>
          </a:xfrm>
        </p:grpSpPr>
        <p:grpSp>
          <p:nvGrpSpPr>
            <p:cNvPr id="22" name="Group 21"/>
            <p:cNvGrpSpPr/>
            <p:nvPr/>
          </p:nvGrpSpPr>
          <p:grpSpPr>
            <a:xfrm>
              <a:off x="562679" y="4114800"/>
              <a:ext cx="2659702" cy="2185214"/>
              <a:chOff x="551793" y="4419600"/>
              <a:chExt cx="2659702" cy="218521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1793" y="4419600"/>
                <a:ext cx="2659702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P</a:t>
                </a:r>
                <a:r>
                  <a:rPr lang="en-US" sz="1600" b="1" dirty="0" smtClean="0"/>
                  <a:t> (P#,  . . .  ,   W, 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P1	    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P2	    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P3	    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P4	   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P5	      10	</a:t>
                </a:r>
                <a:r>
                  <a:rPr lang="en-US" sz="1400" dirty="0" smtClean="0"/>
                  <a:t>C5</a:t>
                </a:r>
                <a:endParaRPr lang="fa-IR" sz="1400" dirty="0" smtClean="0"/>
              </a:p>
              <a:p>
                <a:pPr>
                  <a:spcAft>
                    <a:spcPts val="300"/>
                  </a:spcAft>
                </a:pPr>
                <a:r>
                  <a:rPr lang="fa-IR" sz="1400" dirty="0"/>
                  <a:t> </a:t>
                </a:r>
                <a:r>
                  <a:rPr lang="fa-IR" sz="1400" dirty="0" smtClean="0"/>
                  <a:t>  </a:t>
                </a:r>
                <a:r>
                  <a:rPr lang="en-US" sz="1400" dirty="0" smtClean="0"/>
                  <a:t>   P6   	       4	C8</a:t>
                </a:r>
                <a:endParaRPr lang="en-US" sz="14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		              </a:t>
                </a:r>
                <a:endParaRPr lang="en-US" sz="14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52714" y="4786432"/>
                <a:ext cx="0" cy="153618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863599" y="4481632"/>
              <a:ext cx="197031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RENAME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AS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PCITY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09600" y="4596586"/>
            <a:ext cx="4089838" cy="1677382"/>
            <a:chOff x="402274" y="4572000"/>
            <a:chExt cx="4089838" cy="1677382"/>
          </a:xfrm>
        </p:grpSpPr>
        <p:grpSp>
          <p:nvGrpSpPr>
            <p:cNvPr id="35" name="Group 34"/>
            <p:cNvGrpSpPr/>
            <p:nvPr/>
          </p:nvGrpSpPr>
          <p:grpSpPr>
            <a:xfrm>
              <a:off x="402274" y="4572000"/>
              <a:ext cx="4089838" cy="1677382"/>
              <a:chOff x="551793" y="4419600"/>
              <a:chExt cx="4089838" cy="167738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51793" y="4419600"/>
                <a:ext cx="408983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. . . ,  CITY,   P#,   . . .  ,  W,   PCITY)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fa-IR" sz="1400" dirty="0"/>
                  <a:t> </a:t>
                </a:r>
                <a:r>
                  <a:rPr lang="fa-IR" sz="1400" dirty="0" smtClean="0"/>
                  <a:t>     </a:t>
                </a:r>
                <a:r>
                  <a:rPr lang="en-US" sz="1400" dirty="0" smtClean="0"/>
                  <a:t>S4</a:t>
                </a:r>
                <a:r>
                  <a:rPr lang="en-US" sz="1400" dirty="0" smtClean="0"/>
                  <a:t>	            C4	 P4	  </a:t>
                </a:r>
                <a:r>
                  <a:rPr lang="en-US" sz="1400" dirty="0" smtClean="0"/>
                  <a:t> </a:t>
                </a:r>
                <a:r>
                  <a:rPr lang="en-US" sz="1400" dirty="0" smtClean="0"/>
                  <a:t>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 C5	 P5	  </a:t>
                </a:r>
                <a:r>
                  <a:rPr lang="en-US" sz="1400" dirty="0" smtClean="0"/>
                  <a:t>10</a:t>
                </a:r>
                <a:r>
                  <a:rPr lang="en-US" sz="1400" dirty="0" smtClean="0"/>
                  <a:t>	</a:t>
                </a:r>
                <a:r>
                  <a:rPr lang="en-US" sz="1400" dirty="0" smtClean="0"/>
                  <a:t>C5</a:t>
                </a:r>
                <a:endParaRPr lang="en-US" sz="1400" dirty="0" smtClean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852713" y="4786432"/>
                <a:ext cx="1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688681" y="4938832"/>
              <a:ext cx="359824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3400" y="3429000"/>
            <a:ext cx="245995" cy="1041849"/>
            <a:chOff x="533400" y="3429000"/>
            <a:chExt cx="245995" cy="1041849"/>
          </a:xfrm>
        </p:grpSpPr>
        <p:sp>
          <p:nvSpPr>
            <p:cNvPr id="5" name="Multiply 4"/>
            <p:cNvSpPr/>
            <p:nvPr/>
          </p:nvSpPr>
          <p:spPr>
            <a:xfrm>
              <a:off x="533400" y="3429000"/>
              <a:ext cx="245995" cy="279849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533400" y="4191000"/>
              <a:ext cx="245995" cy="279849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Multiply 29"/>
          <p:cNvSpPr/>
          <p:nvPr/>
        </p:nvSpPr>
        <p:spPr>
          <a:xfrm>
            <a:off x="4016433" y="4187668"/>
            <a:ext cx="245995" cy="27984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4676"/>
              </p:ext>
            </p:extLst>
          </p:nvPr>
        </p:nvGraphicFramePr>
        <p:xfrm>
          <a:off x="3475526" y="2084926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30" y="1936532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4942746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0" y="2266890"/>
            <a:ext cx="15686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 عملیاتی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590325" y="2089890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486090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669199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691225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486090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3716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449710"/>
            <a:ext cx="0" cy="1036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810000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fa-IR" sz="1800" b="1" dirty="0" smtClean="0"/>
                  <a:t>عملکرد:                               </a:t>
                </a:r>
                <a:r>
                  <a:rPr lang="fa-IR" sz="1800" b="1" dirty="0"/>
                  <a:t> </a:t>
                </a:r>
                <a:r>
                  <a:rPr lang="fa-IR" sz="1800" b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a-IR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2</m:t>
                        </m:r>
                        <m:r>
                          <a:rPr lang="en-US" sz="1800" b="0" i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lvl="2"/>
                <a:r>
                  <a:rPr lang="fa-IR" sz="2000" dirty="0" smtClean="0"/>
                  <a:t>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تاپل‏های پیوندشدنی از دو رابطه قرار دارند.</a:t>
                </a:r>
              </a:p>
              <a:p>
                <a:pPr lvl="1"/>
                <a:r>
                  <a:rPr lang="fa-IR" sz="1800" b="1" dirty="0" smtClean="0"/>
                  <a:t>خصوصیات: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a-I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sz="2000" dirty="0" smtClean="0"/>
                  <a:t>  چون صفات در </a:t>
                </a:r>
                <a:r>
                  <a:rPr lang="en-US" dirty="0" smtClean="0"/>
                  <a:t>heading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رابطه نظم مکانی ندارند.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i="1">
                        <a:latin typeface="Cambria Math"/>
                      </a:rPr>
                      <m:t> </m:t>
                    </m:r>
                  </m:oMath>
                </a14:m>
                <a:r>
                  <a:rPr lang="fa-IR" sz="2000" dirty="0" smtClean="0"/>
                  <a:t>حاصل </a:t>
                </a:r>
                <a:r>
                  <a:rPr lang="en-US" dirty="0" smtClean="0"/>
                  <a:t>Theta-Join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در حالت عمومی، زیرمجموعه‏ای افقی از ضرب کارتزین است که در آن تاپل‏هایی از حاصلضرب که حائز شرط پیوند هستند حضور دارند.</a:t>
                </a:r>
              </a:p>
              <a:p>
                <a:pPr marL="0" indent="0">
                  <a:buNone/>
                </a:pPr>
                <a:r>
                  <a:rPr lang="fa-IR" sz="28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a-IR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2</m:t>
                        </m:r>
                        <m:r>
                          <a:rPr lang="en-US" sz="1800" i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dirty="0" smtClean="0"/>
                  <a:t> باشد، آنگاه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 i="1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</m:oMath>
                </a14:m>
                <a:r>
                  <a:rPr lang="en-US" sz="18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⋃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54864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304800" y="4883160"/>
            <a:ext cx="5105400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پیوند، تساوی بخشی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از کلید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هر دو رابطه را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59468" y="5334000"/>
            <a:ext cx="0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گونه‏های خاص عملگر پیوند – پیوند طبیعی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پیوند طبیعی (</a:t>
            </a:r>
            <a:r>
              <a:rPr lang="en-US" sz="1800" b="1" dirty="0" smtClean="0">
                <a:solidFill>
                  <a:srgbClr val="C00000"/>
                </a:solidFill>
              </a:rPr>
              <a:t>Natural Join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گونه‏ای از پیوند است که دو ویژگی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</a:t>
            </a:r>
            <a:r>
              <a:rPr lang="en-US" sz="1800" dirty="0" smtClean="0"/>
              <a:t>Theta</a:t>
            </a:r>
            <a:r>
              <a:rPr lang="fa-IR" dirty="0"/>
              <a:t> </a:t>
            </a:r>
            <a:r>
              <a:rPr lang="fa-IR" dirty="0" smtClean="0"/>
              <a:t>در آن</a:t>
            </a:r>
            <a:r>
              <a:rPr lang="fa-IR" dirty="0" smtClean="0"/>
              <a:t> «</a:t>
            </a:r>
            <a:r>
              <a:rPr lang="en-US" sz="1800" dirty="0" smtClean="0"/>
              <a:t>=</a:t>
            </a:r>
            <a:r>
              <a:rPr lang="fa-IR" sz="1800" dirty="0" smtClean="0"/>
              <a:t>» (مساوی) است.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2- صفات پیوند یک بار در </a:t>
            </a:r>
            <a:r>
              <a:rPr lang="fa-IR" dirty="0" smtClean="0"/>
              <a:t>«رابطه» جواب </a:t>
            </a:r>
            <a:r>
              <a:rPr lang="fa-IR" dirty="0" smtClean="0"/>
              <a:t>می‏آیند.  (صفت یا صفات پیوند باید هم‏نام هم باشند.)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" y="4724400"/>
            <a:ext cx="3313728" cy="1677382"/>
            <a:chOff x="402274" y="4572000"/>
            <a:chExt cx="3313728" cy="1677382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1677382"/>
              <a:chOff x="551793" y="4419600"/>
              <a:chExt cx="3313728" cy="167738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51793" y="4419600"/>
                <a:ext cx="331372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2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842201" y="4786432"/>
                <a:ext cx="10513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80" y="3810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</a:t>
            </a:r>
            <a:r>
              <a:rPr lang="fa-IR" dirty="0" smtClean="0"/>
              <a:t>پیوند – پیوند طبیعی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fa-IR" dirty="0" smtClean="0"/>
                  <a:t>اگر صفت مشترک [هم‏نام و هم‏دامنه] یک صفت باشد، نیازی به قیدکردن نیست.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 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اما اگر بیش از یک </a:t>
                </a:r>
                <a:r>
                  <a:rPr lang="fa-IR" dirty="0" smtClean="0"/>
                  <a:t>صفت مشترک [هم‏نام و هم‏دامنه] باشد</a:t>
                </a:r>
                <a:r>
                  <a:rPr lang="fa-IR" dirty="0" smtClean="0"/>
                  <a:t>، باید صفت یا صفات پیوند را قید کنیم.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اگر قید </a:t>
                </a:r>
                <a:r>
                  <a:rPr lang="fa-IR" dirty="0" smtClean="0"/>
                  <a:t>نکنیم؟ </a:t>
                </a:r>
              </a:p>
              <a:p>
                <a:pPr marL="457200" lvl="1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پیوند </a:t>
                </a:r>
                <a:r>
                  <a:rPr lang="fa-IR" dirty="0" smtClean="0"/>
                  <a:t>روی تساوی مقادیر تمام صفات مشترک انجام می‏شود.</a:t>
                </a:r>
                <a:endParaRPr lang="fa-IR" dirty="0" smtClean="0"/>
              </a:p>
              <a:p>
                <a:pPr marL="457200" lvl="1" indent="0">
                  <a:buNone/>
                </a:pPr>
                <a:endParaRPr lang="fa-IR" sz="180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B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A</m:t>
                        </m:r>
                        <m:r>
                          <a:rPr lang="en-US" sz="1800" i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F</m:t>
                        </m:r>
                        <m:r>
                          <a:rPr lang="en-US" sz="1800" i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0" smtClean="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fa-IR" sz="1800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B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fa-IR" sz="1800" b="0" dirty="0" smtClean="0"/>
              </a:p>
              <a:p>
                <a:pPr marL="457200" lvl="1" indent="0">
                  <a:buNone/>
                </a:pPr>
                <a:endParaRPr lang="fa-IR" sz="1800" b="0" dirty="0" smtClean="0"/>
              </a:p>
              <a:p>
                <a:pPr lvl="1"/>
                <a:r>
                  <a:rPr lang="fa-IR" sz="1800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fa-IR" sz="1800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 smtClean="0"/>
                  <a:t>.</a:t>
                </a:r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/>
                  <a:t>.</a:t>
                </a:r>
              </a:p>
              <a:p>
                <a:pPr lvl="1"/>
                <a:endParaRPr lang="fa-IR" sz="1800" dirty="0" smtClean="0"/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507" y="2286000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61" y="5334000"/>
            <a:ext cx="471055" cy="44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60" y="6007545"/>
            <a:ext cx="471055" cy="44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3352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نیم‏پیوند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نیم‏پیوند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Semi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J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  <a:endParaRPr lang="fa-IR" b="1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fa-IR" dirty="0" smtClean="0"/>
                  <a:t>در شکل عمومی با هر  </a:t>
                </a:r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نوشته می‏شود.</a:t>
                </a:r>
              </a:p>
              <a:p>
                <a:pPr lvl="1"/>
                <a:r>
                  <a:rPr lang="fa-IR" b="1" dirty="0" smtClean="0"/>
                  <a:t>نماد: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fa-IR" dirty="0" smtClean="0"/>
                  <a:t> (در چپ تعریف شده)</a:t>
                </a:r>
              </a:p>
              <a:p>
                <a:pPr lvl="1"/>
                <a:r>
                  <a:rPr lang="fa-IR" b="1" dirty="0" smtClean="0"/>
                  <a:t>مدل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r>
                  <a:rPr lang="en-US" dirty="0" smtClean="0"/>
                  <a:t> </a:t>
                </a:r>
                <a:endParaRPr lang="fa-IR" dirty="0" smtClean="0"/>
              </a:p>
              <a:p>
                <a:pPr lvl="1"/>
                <a:r>
                  <a:rPr lang="fa-IR" b="1" dirty="0" smtClean="0"/>
                  <a:t>عملکرد: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2"/>
                <a:r>
                  <a:rPr lang="fa-IR" dirty="0" smtClean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 smtClean="0"/>
                  <a:t>: تاپل‏های پیوند شدنی از رابطه چپ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 smtClean="0"/>
              <a:t>         کاربرد این عملگر چیست؟</a:t>
            </a:r>
            <a:endParaRPr lang="en-US" dirty="0" smtClean="0"/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نیم‏پیوند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شود.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RENAME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2310333"/>
            <a:ext cx="1933543" cy="1423467"/>
            <a:chOff x="402274" y="4572000"/>
            <a:chExt cx="1933543" cy="1423467"/>
          </a:xfrm>
        </p:grpSpPr>
        <p:grpSp>
          <p:nvGrpSpPr>
            <p:cNvPr id="6" name="Group 5"/>
            <p:cNvGrpSpPr/>
            <p:nvPr/>
          </p:nvGrpSpPr>
          <p:grpSpPr>
            <a:xfrm>
              <a:off x="402274" y="4572000"/>
              <a:ext cx="1933543" cy="1423467"/>
              <a:chOff x="551793" y="4419600"/>
              <a:chExt cx="1933543" cy="14234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1933543" cy="142346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 (S#,  . . . ,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842201" y="4786432"/>
                <a:ext cx="10514" cy="105663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88681" y="4938832"/>
              <a:ext cx="164713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4459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75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3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برون‏پیوند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برون‏</a:t>
                </a:r>
                <a:r>
                  <a:rPr lang="fa-IR" b="1" dirty="0">
                    <a:solidFill>
                      <a:srgbClr val="C00000"/>
                    </a:solidFill>
                  </a:rPr>
                  <a:t>-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پیوند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Outer 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هر چیزی می‏تواند باشد.</a:t>
                </a:r>
              </a:p>
              <a:p>
                <a:pPr lvl="1"/>
                <a:r>
                  <a:rPr lang="fa-IR" dirty="0" smtClean="0"/>
                  <a:t>سه گونه دارد: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:r>
                  <a:rPr lang="en-US" dirty="0" smtClean="0"/>
                  <a:t>Left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</a:t>
                </a:r>
                <a:r>
                  <a:rPr lang="en-US" dirty="0" smtClean="0"/>
                  <a:t>Right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3- </a:t>
                </a:r>
                <a:r>
                  <a:rPr lang="en-US" dirty="0" smtClean="0"/>
                  <a:t>Full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lvl="1"/>
                <a:r>
                  <a:rPr lang="fa-IR" dirty="0" smtClean="0"/>
                  <a:t>عملکرد</a:t>
                </a:r>
                <a:r>
                  <a:rPr lang="fa-I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fa-IR" sz="16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</a:t>
                </a:r>
                <a:r>
                  <a:rPr lang="fa-IR" dirty="0" smtClean="0"/>
                  <a:t>:</a:t>
                </a:r>
                <a:endParaRPr lang="fa-I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شدنی از دو رابطه و </a:t>
                </a:r>
                <a:br>
                  <a:rPr lang="fa-IR" dirty="0" smtClean="0"/>
                </a:br>
                <a:r>
                  <a:rPr lang="fa-IR" dirty="0" smtClean="0"/>
                  <a:t>	     تاپلهای‏های پیوندناشدنی از رابطه </a:t>
                </a:r>
                <a:r>
                  <a:rPr lang="fa-IR" u="sng" dirty="0" smtClean="0"/>
                  <a:t>چپ</a:t>
                </a:r>
                <a:r>
                  <a:rPr lang="fa-IR" dirty="0" smtClean="0"/>
                  <a:t> گسترش‏یافته با هیچ‏مقدار (</a:t>
                </a:r>
                <a:r>
                  <a:rPr lang="en-US" sz="1600" dirty="0" smtClean="0"/>
                  <a:t>Null Value</a:t>
                </a:r>
                <a:r>
                  <a:rPr lang="fa-IR" dirty="0" smtClean="0"/>
                  <a:t>)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CK</a:t>
            </a:r>
            <a:r>
              <a:rPr lang="en-US" sz="1800" baseline="-25000" dirty="0" smtClean="0"/>
              <a:t>R4</a:t>
            </a:r>
            <a:r>
              <a:rPr lang="fa-IR" dirty="0" smtClean="0"/>
              <a:t>) چیست؟ بی‏تردید کلید اصلی ندارد.</a:t>
            </a:r>
          </a:p>
          <a:p>
            <a:r>
              <a:rPr lang="fa-IR" dirty="0" smtClean="0"/>
              <a:t>مشکل </a:t>
            </a:r>
            <a:r>
              <a:rPr lang="en-US" sz="1800" dirty="0" smtClean="0"/>
              <a:t>Outer Join</a:t>
            </a:r>
            <a:r>
              <a:rPr lang="fa-IR" sz="1800" dirty="0" smtClean="0"/>
              <a:t>: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1- از نظر ریاضی رابطه نیست، چون کلید اصلی ندارد.</a:t>
            </a:r>
          </a:p>
          <a:p>
            <a:pPr marL="457200" lvl="1" indent="0">
              <a:buNone/>
            </a:pPr>
            <a:r>
              <a:rPr lang="fa-IR" dirty="0" smtClean="0"/>
              <a:t>2- مصرف حافظه زیاد</a:t>
            </a:r>
          </a:p>
          <a:p>
            <a:pPr marL="0" indent="0">
              <a:buNone/>
            </a:pPr>
            <a:r>
              <a:rPr lang="fa-IR" dirty="0" smtClean="0"/>
              <a:t>        این عملگرها در عمل چه کاربردی دارند؟</a:t>
            </a:r>
          </a:p>
          <a:p>
            <a:pPr marL="0" indent="0">
              <a:buNone/>
            </a:pPr>
            <a:r>
              <a:rPr lang="fa-IR" dirty="0" smtClean="0"/>
              <a:t>        آیا عملگرهای </a:t>
            </a:r>
            <a:r>
              <a:rPr lang="en-US" sz="1800" dirty="0" smtClean="0"/>
              <a:t>Outer Join</a:t>
            </a:r>
            <a:r>
              <a:rPr lang="fa-IR" sz="1800" dirty="0" smtClean="0"/>
              <a:t> </a:t>
            </a:r>
            <a:r>
              <a:rPr lang="fa-IR" dirty="0" smtClean="0"/>
              <a:t>خاصیت جابجایی دارند؟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4800" y="1524000"/>
                <a:ext cx="1392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13926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3872" y="1981200"/>
            <a:ext cx="3313728" cy="2185214"/>
            <a:chOff x="402274" y="4572000"/>
            <a:chExt cx="3313728" cy="218521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2185214"/>
              <a:chOff x="551793" y="4419600"/>
              <a:chExt cx="3313728" cy="21852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1793" y="4419600"/>
                <a:ext cx="331372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4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S3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C3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S6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C6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533400" y="3612932"/>
            <a:ext cx="302732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60" y="5562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59" y="6172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73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نیم‏تفریق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نیم‏تفریق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Semi Minus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 algn="r"/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SEMI MINUS</a:t>
                </a:r>
                <a:r>
                  <a:rPr lang="en-US" sz="1800" dirty="0" smtClean="0"/>
                  <a:t> 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MINUS</a:t>
                </a:r>
                <a:r>
                  <a:rPr lang="en-US" sz="1800" dirty="0" smtClean="0"/>
                  <a:t>  (R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SEMI</a:t>
                </a:r>
                <a:r>
                  <a:rPr lang="en-US" sz="1800" b="1" dirty="0"/>
                  <a:t> </a:t>
                </a:r>
                <a:r>
                  <a:rPr lang="en-US" sz="1800" b="1" dirty="0" smtClean="0"/>
                  <a:t>JOIN</a:t>
                </a:r>
                <a:r>
                  <a:rPr lang="en-US" sz="1800" dirty="0" smtClean="0"/>
                  <a:t> 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)</a:t>
                </a:r>
                <a:endParaRPr lang="fa-IR" sz="1800" dirty="0"/>
              </a:p>
              <a:p>
                <a:pPr lvl="1"/>
                <a:r>
                  <a:rPr lang="fa-IR" dirty="0" smtClean="0"/>
                  <a:t>عملکرد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نشدنی </a:t>
                </a:r>
                <a:r>
                  <a:rPr lang="fa-IR" dirty="0"/>
                  <a:t>از </a:t>
                </a:r>
                <a:r>
                  <a:rPr lang="fa-IR" dirty="0" smtClean="0"/>
                  <a:t>رابطه چپ </a:t>
                </a: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تقسیم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تقسیم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Divide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مفروضند رابطه‏های:</a:t>
                </a:r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شرط عمل: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fa-IR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÷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0" dirty="0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عملکرد: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: بخش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از آن تاپلی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fa-IR" dirty="0" smtClean="0"/>
                  <a:t> که تمام مقادیر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fa-IR" dirty="0" smtClean="0"/>
                  <a:t> را داشته باشد.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5867400" y="3773213"/>
            <a:ext cx="6386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286000" y="1760057"/>
            <a:ext cx="3461771" cy="1487745"/>
            <a:chOff x="2286000" y="1760057"/>
            <a:chExt cx="3461771" cy="1487745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0" y="2286000"/>
              <a:ext cx="3461771" cy="961802"/>
              <a:chOff x="640317" y="2794231"/>
              <a:chExt cx="3461771" cy="96180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25714" y="2794231"/>
                <a:ext cx="3376374" cy="96180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dirty="0" smtClean="0"/>
                  <a:t>R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, </a:t>
                </a:r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B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</a:t>
                </a: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dirty="0" smtClean="0"/>
                  <a:t>R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 …,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</a:t>
                </a:r>
              </a:p>
            </p:txBody>
          </p:sp>
          <p:sp>
            <p:nvSpPr>
              <p:cNvPr id="6" name="Right Brace 5"/>
              <p:cNvSpPr/>
              <p:nvPr/>
            </p:nvSpPr>
            <p:spPr>
              <a:xfrm rot="10800000">
                <a:off x="640317" y="2895600"/>
                <a:ext cx="170793" cy="76367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ight Brace 6"/>
            <p:cNvSpPr/>
            <p:nvPr/>
          </p:nvSpPr>
          <p:spPr>
            <a:xfrm rot="16200000">
              <a:off x="3288334" y="1763845"/>
              <a:ext cx="253622" cy="1246909"/>
            </a:xfrm>
            <a:prstGeom prst="rightBrace">
              <a:avLst>
                <a:gd name="adj1" fmla="val 46322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42818" y="1760057"/>
              <a:ext cx="351378" cy="4580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14418" y="1760057"/>
              <a:ext cx="351378" cy="4580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Y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 rot="16200000">
              <a:off x="4687366" y="1738030"/>
              <a:ext cx="253622" cy="1246909"/>
            </a:xfrm>
            <a:prstGeom prst="rightBrace">
              <a:avLst>
                <a:gd name="adj1" fmla="val 46322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4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تقسیم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Outer Divide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600200"/>
            <a:ext cx="3204723" cy="2057400"/>
            <a:chOff x="402274" y="4572000"/>
            <a:chExt cx="3204723" cy="2057400"/>
          </a:xfrm>
        </p:grpSpPr>
        <p:grpSp>
          <p:nvGrpSpPr>
            <p:cNvPr id="5" name="Group 4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2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P3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S3	P1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6917" y="3886200"/>
            <a:ext cx="3204723" cy="2057400"/>
            <a:chOff x="402274" y="4572000"/>
            <a:chExt cx="3204723" cy="2057400"/>
          </a:xfrm>
        </p:grpSpPr>
        <p:grpSp>
          <p:nvGrpSpPr>
            <p:cNvPr id="10" name="Group 9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4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5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	S2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S3	P1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7141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2600" dirty="0" smtClean="0"/>
          </a:p>
          <a:p>
            <a:pPr marL="457200" lvl="1" indent="0">
              <a:buNone/>
            </a:pPr>
            <a:r>
              <a:rPr lang="fa-IR" dirty="0" smtClean="0"/>
              <a:t>	     عملگرهای متعارف</a:t>
            </a:r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عملگرها </a:t>
            </a:r>
          </a:p>
          <a:p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     عملگرهای خاص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55792" y="1713056"/>
            <a:ext cx="166698" cy="1258744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1663005"/>
            <a:ext cx="187364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اجتماع - </a:t>
            </a:r>
            <a:r>
              <a:rPr lang="en-US" sz="1400" dirty="0" smtClean="0">
                <a:cs typeface="B Nazanin" pitchFamily="2" charset="-78"/>
              </a:rPr>
              <a:t>UNION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اشتراک - </a:t>
            </a:r>
            <a:r>
              <a:rPr lang="en-US" sz="1400" dirty="0" smtClean="0">
                <a:cs typeface="B Nazanin" pitchFamily="2" charset="-78"/>
              </a:rPr>
              <a:t>INTERSECT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تفاضل - </a:t>
            </a:r>
            <a:r>
              <a:rPr lang="en-US" sz="1400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ضرب کارتزین - </a:t>
            </a:r>
            <a:r>
              <a:rPr lang="en-US" sz="1400" dirty="0" smtClean="0">
                <a:cs typeface="B Nazanin" pitchFamily="2" charset="-78"/>
              </a:rPr>
              <a:t>TIMES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848282" y="3293567"/>
            <a:ext cx="357334" cy="3451948"/>
          </a:xfrm>
          <a:prstGeom prst="rightBrace">
            <a:avLst>
              <a:gd name="adj1" fmla="val 45864"/>
              <a:gd name="adj2" fmla="val 35166"/>
            </a:avLst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200400"/>
            <a:ext cx="3765274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گزینش یا تحدید - </a:t>
            </a:r>
            <a:r>
              <a:rPr lang="en-US" sz="1200" dirty="0" smtClean="0">
                <a:cs typeface="B Nazanin" pitchFamily="2" charset="-78"/>
              </a:rPr>
              <a:t>RESTRICT</a:t>
            </a:r>
            <a:endParaRPr lang="en-US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پرتو </a:t>
            </a:r>
            <a:r>
              <a:rPr lang="fa-IR" sz="1400" dirty="0" smtClean="0">
                <a:cs typeface="B Nazanin" pitchFamily="2" charset="-78"/>
              </a:rPr>
              <a:t>- </a:t>
            </a:r>
            <a:r>
              <a:rPr lang="en-US" sz="1200" dirty="0" smtClean="0">
                <a:cs typeface="B Nazanin" pitchFamily="2" charset="-78"/>
              </a:rPr>
              <a:t>PROJECT</a:t>
            </a:r>
            <a:endParaRPr lang="en-US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پیوند یا الصاق </a:t>
            </a:r>
            <a:r>
              <a:rPr lang="fa-IR" sz="1400" dirty="0" smtClean="0">
                <a:cs typeface="B Nazanin" pitchFamily="2" charset="-78"/>
              </a:rPr>
              <a:t>– </a:t>
            </a:r>
            <a:r>
              <a:rPr lang="en-US" sz="1200" dirty="0" smtClean="0">
                <a:cs typeface="B Nazanin" pitchFamily="2" charset="-78"/>
              </a:rPr>
              <a:t>JOIN</a:t>
            </a:r>
            <a:r>
              <a:rPr lang="fa-IR" sz="1200" dirty="0" smtClean="0">
                <a:cs typeface="B Nazanin" pitchFamily="2" charset="-78"/>
              </a:rPr>
              <a:t> (که گونه هایی دارد)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200" dirty="0" smtClean="0">
                <a:cs typeface="B Nazanin" pitchFamily="2" charset="-78"/>
              </a:rPr>
              <a:t>نیم‏پیوند –</a:t>
            </a:r>
            <a:r>
              <a:rPr lang="en-US" sz="1200" dirty="0" smtClean="0">
                <a:cs typeface="B Nazanin" pitchFamily="2" charset="-78"/>
              </a:rPr>
              <a:t> SEMI JOIN </a:t>
            </a:r>
            <a:endParaRPr lang="fa-IR" sz="12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200" dirty="0">
                <a:cs typeface="B Nazanin" pitchFamily="2" charset="-78"/>
              </a:rPr>
              <a:t>نیم‏تفریق – </a:t>
            </a:r>
            <a:r>
              <a:rPr lang="en-US" sz="1200" dirty="0">
                <a:cs typeface="B Nazanin" pitchFamily="2" charset="-78"/>
              </a:rPr>
              <a:t>SEMI </a:t>
            </a:r>
            <a:r>
              <a:rPr lang="en-US" sz="1200" dirty="0" smtClean="0">
                <a:cs typeface="B Nazanin" pitchFamily="2" charset="-78"/>
              </a:rPr>
              <a:t>MINUS</a:t>
            </a:r>
            <a:endParaRPr lang="en-US" sz="12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تقسیم – </a:t>
            </a:r>
            <a:r>
              <a:rPr lang="en-US" sz="1400" dirty="0" smtClean="0">
                <a:cs typeface="B Nazanin" pitchFamily="2" charset="-78"/>
              </a:rPr>
              <a:t>DIVISION</a:t>
            </a:r>
            <a:endParaRPr lang="fa-IR" sz="1400" dirty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تلخیص - </a:t>
            </a:r>
            <a:r>
              <a:rPr lang="en-US" sz="1400" dirty="0" smtClean="0">
                <a:cs typeface="B Nazanin" pitchFamily="2" charset="-78"/>
              </a:rPr>
              <a:t>SUMMA</a:t>
            </a:r>
            <a:r>
              <a:rPr lang="en-US" sz="1400" dirty="0" smtClean="0">
                <a:cs typeface="B Nazanin" pitchFamily="2" charset="-78"/>
              </a:rPr>
              <a:t>R</a:t>
            </a:r>
            <a:r>
              <a:rPr lang="en-US" sz="1400" dirty="0" smtClean="0">
                <a:cs typeface="B Nazanin" pitchFamily="2" charset="-78"/>
              </a:rPr>
              <a:t>IZE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گسترش – </a:t>
            </a:r>
            <a:r>
              <a:rPr lang="en-US" sz="1400" dirty="0" smtClean="0">
                <a:cs typeface="B Nazanin" pitchFamily="2" charset="-78"/>
              </a:rPr>
              <a:t>EXTEND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دگرنامی – </a:t>
            </a:r>
            <a:r>
              <a:rPr lang="en-US" sz="1400" dirty="0" smtClean="0">
                <a:cs typeface="B Nazanin" pitchFamily="2" charset="-78"/>
              </a:rPr>
              <a:t>RENAME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مقایسه</a:t>
            </a:r>
            <a:r>
              <a:rPr lang="en-US" sz="1400" dirty="0" smtClean="0">
                <a:cs typeface="B Nazanin" pitchFamily="2" charset="-78"/>
              </a:rPr>
              <a:t> </a:t>
            </a:r>
            <a:r>
              <a:rPr lang="fa-IR" sz="1400" dirty="0" smtClean="0">
                <a:cs typeface="B Nazanin" pitchFamily="2" charset="-78"/>
              </a:rPr>
              <a:t> - </a:t>
            </a:r>
            <a:r>
              <a:rPr lang="en-US" sz="1400" dirty="0" smtClean="0">
                <a:cs typeface="B Nazanin" pitchFamily="2" charset="-78"/>
              </a:rPr>
              <a:t>COMPARISON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انتساب - </a:t>
            </a:r>
            <a:r>
              <a:rPr lang="en-US" sz="1400" dirty="0" smtClean="0">
                <a:cs typeface="B Nazanin" pitchFamily="2" charset="-78"/>
              </a:rPr>
              <a:t>ASSIGNMENT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20000" y="2194034"/>
            <a:ext cx="166698" cy="240254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4038601" y="1676400"/>
            <a:ext cx="218980" cy="1258744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1" y="2057400"/>
            <a:ext cx="312419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عملگرهای دو عملوندی   </a:t>
            </a:r>
            <a:r>
              <a:rPr lang="en-US" dirty="0" smtClean="0">
                <a:cs typeface="B Nazanin" pitchFamily="2" charset="-78"/>
              </a:rPr>
              <a:t>R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 </a:t>
            </a:r>
            <a:r>
              <a:rPr lang="en-US" i="1" dirty="0" smtClean="0">
                <a:cs typeface="B Nazanin" pitchFamily="2" charset="-78"/>
              </a:rPr>
              <a:t>op</a:t>
            </a:r>
            <a:r>
              <a:rPr lang="en-US" dirty="0" smtClean="0">
                <a:cs typeface="B Nazanin" pitchFamily="2" charset="-78"/>
              </a:rPr>
              <a:t>  R</a:t>
            </a:r>
            <a:r>
              <a:rPr lang="en-US" baseline="-25000" dirty="0" smtClean="0">
                <a:cs typeface="B Nazanin" pitchFamily="2" charset="-78"/>
              </a:rPr>
              <a:t>2</a:t>
            </a:r>
            <a:endParaRPr lang="fa-IR" baseline="-25000" dirty="0" smtClean="0">
              <a:cs typeface="B Nazanin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49529" y="2565231"/>
                <a:ext cx="186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∪,∩,,−,×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29" y="2565231"/>
                <a:ext cx="18698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ضرب و تقسیم جبر رابطه‏ای لزوماً عکس هم نیستند.</a:t>
                </a:r>
              </a:p>
              <a:p>
                <a:pPr>
                  <a:lnSpc>
                    <a:spcPct val="25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 smtClean="0"/>
                  <a:t>عملگر تقسیم را 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شبیه‏سازی کنید.</a:t>
                </a:r>
              </a:p>
              <a:p>
                <a:pPr lvl="1" algn="r">
                  <a:lnSpc>
                    <a:spcPct val="250000"/>
                  </a:lnSpc>
                </a:pPr>
                <a:r>
                  <a:rPr lang="fa-IR" dirty="0" smtClean="0"/>
                  <a:t>شبیه سازی</a:t>
                </a:r>
                <a:r>
                  <a:rPr lang="en-US" dirty="0" smtClean="0"/>
                  <a:t> </a:t>
                </a:r>
                <a:r>
                  <a:rPr lang="fa-IR" smtClean="0"/>
                  <a:t>تقسیم </a:t>
                </a:r>
                <a:r>
                  <a:rPr lang="fa-IR" dirty="0" smtClean="0"/>
                  <a:t>در </a:t>
                </a:r>
                <a:r>
                  <a:rPr lang="fa-IR" smtClean="0"/>
                  <a:t>جبر رابطه‏ای	:</a:t>
                </a:r>
                <a:endParaRPr lang="en-US" dirty="0" smtClean="0"/>
              </a:p>
              <a:p>
                <a:pPr lvl="1" algn="l" rtl="0">
                  <a:lnSpc>
                    <a:spcPct val="2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&gt;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a-I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  <a:ea typeface="Cambria Math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a-IR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</a:t>
                </a:r>
                <a:r>
                  <a:rPr lang="fa-IR" b="1" dirty="0"/>
                  <a:t> </a:t>
                </a:r>
                <a:r>
                  <a:rPr lang="en-US" sz="1800" dirty="0"/>
                  <a:t>Q3</a:t>
                </a:r>
                <a:r>
                  <a:rPr lang="fa-IR" sz="1800" dirty="0"/>
                  <a:t> </a:t>
                </a:r>
                <a:r>
                  <a:rPr lang="fa-IR" dirty="0"/>
                  <a:t>و </a:t>
                </a:r>
                <a:r>
                  <a:rPr lang="en-US" sz="1800" dirty="0"/>
                  <a:t>Q4</a:t>
                </a:r>
                <a:r>
                  <a:rPr lang="fa-IR" sz="1800" dirty="0"/>
                  <a:t> </a:t>
                </a:r>
                <a:r>
                  <a:rPr lang="fa-IR" dirty="0"/>
                  <a:t>(صفحه </a:t>
                </a:r>
                <a:r>
                  <a:rPr lang="en-US" sz="1800" dirty="0"/>
                  <a:t>A-3</a:t>
                </a:r>
                <a:r>
                  <a:rPr lang="fa-IR" dirty="0"/>
                  <a:t> از یادداشت‏های تکمیلی سری </a:t>
                </a:r>
                <a:r>
                  <a:rPr lang="en-US" sz="1800" dirty="0"/>
                  <a:t>II</a:t>
                </a:r>
                <a:r>
                  <a:rPr lang="fa-IR" dirty="0"/>
                  <a:t>) را بدون استفاده از عملگر </a:t>
                </a:r>
                <a:r>
                  <a:rPr lang="en-US" sz="1800" dirty="0"/>
                  <a:t>DIVIDE</a:t>
                </a:r>
                <a:r>
                  <a:rPr lang="fa-IR" sz="1800" dirty="0"/>
                  <a:t> </a:t>
                </a:r>
                <a:r>
                  <a:rPr lang="fa-IR" dirty="0"/>
                  <a:t>بنویسید</a:t>
                </a:r>
                <a:r>
                  <a:rPr lang="fa-IR" dirty="0" smtClean="0"/>
                  <a:t>.</a:t>
                </a:r>
                <a:endParaRPr lang="fa-IR" dirty="0"/>
              </a:p>
              <a:p>
                <a:pPr>
                  <a:lnSpc>
                    <a:spcPct val="250000"/>
                  </a:lnSpc>
                </a:pPr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گسترش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گسترش - </a:t>
            </a:r>
            <a:r>
              <a:rPr lang="en-US" sz="1800" b="1" dirty="0" smtClean="0">
                <a:solidFill>
                  <a:srgbClr val="0919AF"/>
                </a:solidFill>
              </a:rPr>
              <a:t>EXTEND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 algn="r"/>
            <a:r>
              <a:rPr lang="fa-IR" dirty="0" smtClean="0"/>
              <a:t>صفت یا صفاتی را به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 رابطه اضافه می‏کند. حاصل، رابطه </a:t>
            </a:r>
            <a:r>
              <a:rPr lang="fa-IR" u="sng" dirty="0" smtClean="0">
                <a:solidFill>
                  <a:srgbClr val="C00000"/>
                </a:solidFill>
              </a:rPr>
              <a:t>دیگری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457200" lvl="1" indent="0" algn="l" rtl="0">
              <a:buNone/>
            </a:pPr>
            <a:r>
              <a:rPr lang="en-US" sz="1800" b="1" dirty="0" smtClean="0"/>
              <a:t>EXTEND</a:t>
            </a:r>
            <a:r>
              <a:rPr lang="en-US" sz="1800" dirty="0" smtClean="0"/>
              <a:t>  STUD  </a:t>
            </a:r>
            <a:r>
              <a:rPr lang="en-US" sz="1800" b="1" dirty="0" smtClean="0"/>
              <a:t>ADD</a:t>
            </a:r>
            <a:r>
              <a:rPr lang="en-US" sz="1800" dirty="0" smtClean="0"/>
              <a:t>  STADDRESS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STUD (STID, …, STD, STADDRESS</a:t>
            </a:r>
            <a:r>
              <a:rPr lang="en-US" dirty="0" smtClean="0"/>
              <a:t>)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ALTER TABLE</a:t>
            </a:r>
            <a:r>
              <a:rPr lang="fa-IR" sz="1800" dirty="0" smtClean="0"/>
              <a:t> </a:t>
            </a:r>
            <a:r>
              <a:rPr lang="fa-IR" dirty="0" smtClean="0"/>
              <a:t>پیاده‏سازی شده ولی </a:t>
            </a:r>
            <a:r>
              <a:rPr lang="en-US" sz="1800" dirty="0" smtClean="0"/>
              <a:t>ALTER</a:t>
            </a:r>
            <a:r>
              <a:rPr lang="fa-IR" sz="1800" dirty="0" smtClean="0"/>
              <a:t> </a:t>
            </a:r>
            <a:r>
              <a:rPr lang="fa-IR" dirty="0" smtClean="0"/>
              <a:t>ستون(هایی) را به همان  جدول اضافه می‏کند.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با این عملگر می‏توانیم یک ستون محاسبه‏شدنی به رابطه اضافه نماییم.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تلخیص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تلخیص – </a:t>
            </a:r>
            <a:r>
              <a:rPr lang="en-US" sz="1800" b="1" dirty="0" smtClean="0">
                <a:solidFill>
                  <a:srgbClr val="0919AF"/>
                </a:solidFill>
              </a:rPr>
              <a:t>SUMMARIZE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تاپل‏های رابطه را گروه‏بندی می‏کند به نحوی که مقدار صفت گروه‏بندی در هر گروه یکسان باشد؛ معمولاً با یک یا چند تابع جمعی استفاده می‏شود.</a:t>
            </a:r>
          </a:p>
          <a:p>
            <a:pPr lvl="1"/>
            <a:r>
              <a:rPr lang="fa-IR" dirty="0"/>
              <a:t>این عملگردر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/>
              <a:t>پیاده شده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این پرسش‏ها، اول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جواب را تعیین می‏کنیم.</a:t>
            </a:r>
          </a:p>
          <a:p>
            <a:pPr lvl="1"/>
            <a:r>
              <a:rPr lang="fa-IR" dirty="0" smtClean="0"/>
              <a:t>به جای </a:t>
            </a:r>
            <a:r>
              <a:rPr lang="en-US" sz="1800" dirty="0" smtClean="0"/>
              <a:t>AVG</a:t>
            </a:r>
            <a:r>
              <a:rPr lang="fa-IR" sz="1800" dirty="0" smtClean="0"/>
              <a:t> </a:t>
            </a:r>
            <a:r>
              <a:rPr lang="fa-IR" dirty="0" smtClean="0"/>
              <a:t>می‏توانیم از توابع جمع و یا گروهی دیگر مانند </a:t>
            </a:r>
            <a:r>
              <a:rPr lang="en-US" sz="1800" dirty="0" smtClean="0"/>
              <a:t>MIN</a:t>
            </a:r>
            <a:r>
              <a:rPr lang="fa-IR" sz="1800" dirty="0" smtClean="0"/>
              <a:t> </a:t>
            </a:r>
            <a:r>
              <a:rPr lang="fa-IR" dirty="0" smtClean="0"/>
              <a:t>(حداقل)، </a:t>
            </a:r>
            <a:r>
              <a:rPr lang="en-US" sz="1800" dirty="0" smtClean="0"/>
              <a:t>MAX</a:t>
            </a:r>
            <a:r>
              <a:rPr lang="fa-IR" sz="1800" dirty="0" smtClean="0"/>
              <a:t> </a:t>
            </a:r>
            <a:r>
              <a:rPr lang="fa-IR" dirty="0" smtClean="0"/>
              <a:t>(حداکثر)، </a:t>
            </a:r>
            <a:r>
              <a:rPr lang="en-US" sz="1800" dirty="0" smtClean="0"/>
              <a:t>SUM</a:t>
            </a:r>
            <a:r>
              <a:rPr lang="fa-IR" sz="1800" dirty="0" smtClean="0"/>
              <a:t> </a:t>
            </a:r>
            <a:r>
              <a:rPr lang="fa-IR" dirty="0" smtClean="0"/>
              <a:t>(جمع) و یا </a:t>
            </a:r>
            <a:r>
              <a:rPr lang="en-US" sz="1800" dirty="0" smtClean="0"/>
              <a:t>COUNT</a:t>
            </a:r>
            <a:r>
              <a:rPr lang="fa-IR" sz="1800" dirty="0" smtClean="0"/>
              <a:t> </a:t>
            </a:r>
            <a:r>
              <a:rPr lang="fa-IR" dirty="0" smtClean="0"/>
              <a:t>(شمارشگر تاپل‏ها) استفاده کنیم.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554" y="3471446"/>
            <a:ext cx="69006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SUMMARIZE </a:t>
            </a: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dirty="0" smtClean="0"/>
              <a:t>STCOT   </a:t>
            </a:r>
            <a:r>
              <a:rPr lang="en-US" sz="1600" b="1" dirty="0" smtClean="0"/>
              <a:t>BY    (</a:t>
            </a:r>
            <a:r>
              <a:rPr lang="en-US" sz="1600" dirty="0" smtClean="0"/>
              <a:t>STID</a:t>
            </a:r>
            <a:r>
              <a:rPr lang="en-US" sz="1600" b="1" dirty="0" smtClean="0"/>
              <a:t>)  </a:t>
            </a:r>
            <a:r>
              <a:rPr lang="en-US" sz="1600" b="1" dirty="0" smtClean="0"/>
              <a:t>  ADD    AVG ( </a:t>
            </a:r>
            <a:r>
              <a:rPr lang="en-US" sz="1600" dirty="0" smtClean="0"/>
              <a:t>GRADE </a:t>
            </a:r>
            <a:r>
              <a:rPr lang="en-US" sz="1600" b="1" dirty="0" smtClean="0"/>
              <a:t>)    AS    </a:t>
            </a:r>
            <a:r>
              <a:rPr lang="en-US" sz="1600" dirty="0" smtClean="0"/>
              <a:t>AVER</a:t>
            </a:r>
          </a:p>
        </p:txBody>
      </p:sp>
    </p:spTree>
    <p:extLst>
      <p:ext uri="{BB962C8B-B14F-4D97-AF65-F5344CB8AC3E}">
        <p14:creationId xmlns:p14="http://schemas.microsoft.com/office/powerpoint/2010/main" val="879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غیرنرمال‏‎ساز و نرمال‏ساز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</a:t>
            </a:r>
            <a:r>
              <a:rPr lang="en-US" sz="1800" b="1" dirty="0" smtClean="0">
                <a:solidFill>
                  <a:srgbClr val="0919AF"/>
                </a:solidFill>
              </a:rPr>
              <a:t>GROUP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عملگر </a:t>
            </a:r>
            <a:r>
              <a:rPr lang="en-US" sz="1800" dirty="0" smtClean="0"/>
              <a:t>GROUP</a:t>
            </a:r>
            <a:r>
              <a:rPr lang="fa-IR" dirty="0" smtClean="0"/>
              <a:t>پیشنهاد </a:t>
            </a:r>
            <a:r>
              <a:rPr lang="en-US" sz="1800" dirty="0" smtClean="0"/>
              <a:t>Date</a:t>
            </a:r>
            <a:r>
              <a:rPr lang="fa-IR" sz="1800" dirty="0" smtClean="0"/>
              <a:t> </a:t>
            </a:r>
            <a:r>
              <a:rPr lang="fa-IR" dirty="0" smtClean="0"/>
              <a:t>است، برای تبدیل رابطه نرمال به غیرنرمال 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NEST</a:t>
            </a:r>
            <a:r>
              <a:rPr lang="fa-IR" sz="1800" dirty="0" smtClean="0"/>
              <a:t> </a:t>
            </a:r>
            <a:r>
              <a:rPr lang="fa-IR" dirty="0" smtClean="0"/>
              <a:t>است).</a:t>
            </a:r>
          </a:p>
          <a:p>
            <a:pPr lvl="1"/>
            <a:r>
              <a:rPr lang="fa-IR" dirty="0" smtClean="0"/>
              <a:t>عکس آن </a:t>
            </a:r>
            <a:r>
              <a:rPr lang="en-US" sz="1800" dirty="0" smtClean="0"/>
              <a:t>UNGROUP</a:t>
            </a:r>
            <a:r>
              <a:rPr lang="fa-IR" sz="1800" dirty="0" smtClean="0"/>
              <a:t> </a:t>
            </a:r>
            <a:r>
              <a:rPr lang="fa-IR" dirty="0" smtClean="0"/>
              <a:t>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UNNEST</a:t>
            </a:r>
            <a:r>
              <a:rPr lang="fa-IR" dirty="0" smtClean="0"/>
              <a:t>)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با استفاده از </a:t>
            </a:r>
            <a:r>
              <a:rPr lang="en-US" sz="1800" dirty="0" smtClean="0"/>
              <a:t>UNGROUP</a:t>
            </a:r>
            <a:r>
              <a:rPr lang="fa-IR" dirty="0" smtClean="0"/>
              <a:t>، رابطه نرمال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را می‏توانیم مجددا به دست آوریم.</a:t>
            </a:r>
          </a:p>
          <a:p>
            <a:pPr lvl="1"/>
            <a:endParaRPr lang="fa-I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943600"/>
            <a:ext cx="2800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NNSP   UNGROUP NNPQTY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" y="2954432"/>
            <a:ext cx="3968759" cy="2379568"/>
            <a:chOff x="457200" y="2802032"/>
            <a:chExt cx="3968759" cy="237956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2802032"/>
              <a:ext cx="3968759" cy="2379568"/>
              <a:chOff x="331363" y="4094294"/>
              <a:chExt cx="3968759" cy="237956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31363" y="4094294"/>
                <a:ext cx="3968759" cy="1007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SP </a:t>
                </a:r>
                <a:r>
                  <a:rPr lang="fa-IR" sz="1600" b="1" dirty="0" smtClean="0"/>
                  <a:t>  </a:t>
                </a:r>
                <a:r>
                  <a:rPr lang="en-US" sz="1600" b="1" dirty="0" smtClean="0"/>
                  <a:t>GROUP </a:t>
                </a:r>
                <a:r>
                  <a:rPr lang="en-US" sz="1600" b="1" dirty="0" smtClean="0"/>
                  <a:t>(P#, QTY) </a:t>
                </a:r>
                <a:r>
                  <a:rPr lang="fa-IR" sz="1600" b="1" dirty="0" smtClean="0"/>
                  <a:t> </a:t>
                </a:r>
                <a:r>
                  <a:rPr lang="en-US" sz="1600" b="1" dirty="0" smtClean="0"/>
                  <a:t> </a:t>
                </a:r>
                <a:r>
                  <a:rPr lang="en-US" sz="1600" b="1" dirty="0" smtClean="0"/>
                  <a:t>AS </a:t>
                </a:r>
                <a:r>
                  <a:rPr lang="fa-IR" sz="1600" b="1" dirty="0" smtClean="0"/>
                  <a:t> </a:t>
                </a:r>
                <a:r>
                  <a:rPr lang="en-US" sz="1600" b="1" dirty="0" smtClean="0"/>
                  <a:t> </a:t>
                </a:r>
                <a:r>
                  <a:rPr lang="en-US" sz="1600" b="1" dirty="0" smtClean="0"/>
                  <a:t>NNPQTY </a:t>
                </a:r>
              </a:p>
              <a:p>
                <a:pPr>
                  <a:spcAft>
                    <a:spcPts val="300"/>
                  </a:spcAft>
                </a:pPr>
                <a:endParaRPr lang="en-US" sz="400" b="1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NNSP (S#,  </a:t>
                </a:r>
                <a:r>
                  <a:rPr lang="en-US" sz="1600" b="1" dirty="0" smtClean="0"/>
                  <a:t>               NNPQTY         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 </a:t>
                </a:r>
                <a:r>
                  <a:rPr lang="en-US" sz="1600" b="1" dirty="0" smtClean="0"/>
                  <a:t>                                (</a:t>
                </a:r>
                <a:r>
                  <a:rPr lang="en-US" sz="1600" b="1" dirty="0" smtClean="0"/>
                  <a:t>P#    ,  QTY)</a:t>
                </a:r>
                <a:endParaRPr lang="en-US" sz="1600" dirty="0" smtClean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09600" y="4724400"/>
                <a:ext cx="2895600" cy="1749462"/>
                <a:chOff x="402274" y="4572000"/>
                <a:chExt cx="2895600" cy="174946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02274" y="4572000"/>
                  <a:ext cx="2643672" cy="1749462"/>
                  <a:chOff x="551793" y="4419600"/>
                  <a:chExt cx="2643672" cy="174946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1793" y="4419600"/>
                    <a:ext cx="2643672" cy="1646605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sz="200" dirty="0" smtClean="0"/>
                      <a:t>      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/>
                      <a:t> </a:t>
                    </a:r>
                    <a:r>
                      <a:rPr lang="en-US" sz="1400" dirty="0" smtClean="0"/>
                      <a:t>    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</a:t>
                    </a:r>
                    <a:r>
                      <a:rPr lang="en-US" sz="1400" dirty="0"/>
                      <a:t>	 </a:t>
                    </a:r>
                    <a:r>
                      <a:rPr lang="en-US" sz="1400" dirty="0" smtClean="0"/>
                      <a:t>             P1           50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S1	              P2           70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	              P3           60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S2	              P1          100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/>
                      <a:t> </a:t>
                    </a:r>
                    <a:r>
                      <a:rPr lang="en-US" sz="1400" dirty="0" smtClean="0"/>
                      <a:t>      	              P2          150</a:t>
                    </a:r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852715" y="4786432"/>
                    <a:ext cx="1" cy="1382630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/>
                <p:cNvCxnSpPr/>
                <p:nvPr/>
              </p:nvCxnSpPr>
              <p:spPr>
                <a:xfrm>
                  <a:off x="688681" y="4938832"/>
                  <a:ext cx="2609193" cy="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764024" y="5818082"/>
                <a:ext cx="258877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Double Brace 4"/>
            <p:cNvSpPr/>
            <p:nvPr/>
          </p:nvSpPr>
          <p:spPr>
            <a:xfrm>
              <a:off x="2184249" y="3855234"/>
              <a:ext cx="1194860" cy="590897"/>
            </a:xfrm>
            <a:prstGeom prst="brace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Brace 15"/>
            <p:cNvSpPr/>
            <p:nvPr/>
          </p:nvSpPr>
          <p:spPr>
            <a:xfrm>
              <a:off x="2209800" y="4585250"/>
              <a:ext cx="1194860" cy="443950"/>
            </a:xfrm>
            <a:prstGeom prst="brace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7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92468" y="5113283"/>
            <a:ext cx="304800" cy="381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87668" y="5105400"/>
            <a:ext cx="3048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با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لحاظ تئوریک می‏توان عملیات ذخیره‏سازی را هم با عملگرهای جبر رابطه‏ای انجام داد.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 algn="ctr" rtl="0">
              <a:buNone/>
            </a:pPr>
            <a:r>
              <a:rPr lang="en-US" dirty="0" smtClean="0"/>
              <a:t>S :</a:t>
            </a:r>
            <a:r>
              <a:rPr lang="en-US" sz="100" dirty="0" smtClean="0"/>
              <a:t> </a:t>
            </a:r>
            <a:r>
              <a:rPr lang="en-US" dirty="0" smtClean="0"/>
              <a:t>= S </a:t>
            </a:r>
            <a:r>
              <a:rPr lang="en-US" dirty="0" smtClean="0">
                <a:sym typeface="Symbol"/>
              </a:rPr>
              <a:t> { </a:t>
            </a:r>
            <a:r>
              <a:rPr lang="en-US" sz="1800" dirty="0" smtClean="0">
                <a:sym typeface="Symbol"/>
              </a:rPr>
              <a:t>S#=S7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SNAME=SN7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STATUS=17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CITY=C7</a:t>
            </a:r>
            <a:r>
              <a:rPr lang="en-US" dirty="0" smtClean="0">
                <a:sym typeface="Symbol"/>
              </a:rPr>
              <a:t> } </a:t>
            </a: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84407"/>
              </p:ext>
            </p:extLst>
          </p:nvPr>
        </p:nvGraphicFramePr>
        <p:xfrm>
          <a:off x="3352800" y="2133600"/>
          <a:ext cx="2438400" cy="203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76"/>
                <a:gridCol w="1345324"/>
              </a:tblGrid>
              <a:tr h="463448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عملگر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درج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حذف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559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r>
                        <a:rPr lang="fa-IR" dirty="0" smtClean="0">
                          <a:cs typeface="B Nazanin" pitchFamily="2" charset="-78"/>
                        </a:rPr>
                        <a:t>اول</a:t>
                      </a:r>
                      <a:r>
                        <a:rPr lang="fa-IR" baseline="0" dirty="0" smtClean="0">
                          <a:cs typeface="B Nazanin" pitchFamily="2" charset="-78"/>
                        </a:rPr>
                        <a:t> </a:t>
                      </a:r>
                      <a:endParaRPr lang="en-US" dirty="0" smtClean="0">
                        <a:cs typeface="B Nazanin" pitchFamily="2" charset="-78"/>
                      </a:endParaRPr>
                    </a:p>
                    <a:p>
                      <a:pPr algn="ctr"/>
                      <a:r>
                        <a:rPr lang="en-US" b="0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r>
                        <a:rPr lang="fa-IR" dirty="0" smtClean="0">
                          <a:cs typeface="B Nazanin" pitchFamily="2" charset="-78"/>
                          <a:sym typeface="Euclid Symbol"/>
                        </a:rPr>
                        <a:t>بعد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به‏هنگام‏سازی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340068" y="4664206"/>
            <a:ext cx="0" cy="4411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35428"/>
            <a:ext cx="116891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متغیر رابطه‏ای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284" y="5715000"/>
            <a:ext cx="2315056" cy="11003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عملگر انتساب رابطه‏ای</a:t>
            </a:r>
          </a:p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(یک مقدار رابطه‏ای را منتسب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می‏کند به یک متغیر رابطه‏ای)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55179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4912353" y="2975764"/>
            <a:ext cx="228437" cy="51868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943600"/>
            <a:ext cx="3296095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یک رابطه نوع-سازگار با </a:t>
            </a: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و کاردینالیتی یک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6571" y="56703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760482" y="4780712"/>
            <a:ext cx="6011918" cy="649375"/>
          </a:xfrm>
          <a:prstGeom prst="arc">
            <a:avLst>
              <a:gd name="adj1" fmla="val 1087771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4359166"/>
            <a:ext cx="115288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مقدار رابطه‏ای</a:t>
            </a:r>
            <a:endParaRPr lang="fa-IR" dirty="0" smtClean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9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3" grpId="0" uiExpand="1" build="p"/>
      <p:bldP spid="7" grpId="0"/>
      <p:bldP spid="10" grpId="0"/>
      <p:bldP spid="19" grpId="0" animBg="1"/>
      <p:bldP spid="20" grpId="0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دو رابطه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مقایسه دو رابطه</a:t>
                </a:r>
              </a:p>
              <a:p>
                <a:pPr lvl="1"/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 smtClean="0"/>
                  <a:t>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مقایسه‏شدنی (قابل قیاس) </a:t>
                </a:r>
                <a:r>
                  <a:rPr lang="fa-IR" dirty="0" smtClean="0"/>
                  <a:t>هستند، هر گاه نوع-سازگار باشند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a-IR" b="0" i="0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 smtClean="0"/>
                  <a:t>)</a:t>
                </a:r>
              </a:p>
              <a:p>
                <a:pPr lvl="1"/>
                <a:r>
                  <a:rPr lang="fa-IR" dirty="0" smtClean="0"/>
                  <a:t>در </a:t>
                </a:r>
                <a:r>
                  <a:rPr lang="fa-IR" dirty="0"/>
                  <a:t>مقایسه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 smtClean="0"/>
                  <a:t>با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sz="1800" dirty="0" smtClean="0"/>
                  <a:t>، بدنه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baseline="-25000" dirty="0"/>
                  <a:t> </a:t>
                </a:r>
                <a:r>
                  <a:rPr lang="fa-IR" sz="1800" dirty="0" smtClean="0"/>
                  <a:t> با بدنه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</a:t>
                </a:r>
                <a:r>
                  <a:rPr lang="fa-IR" dirty="0" smtClean="0"/>
                  <a:t>مقایسه می‏شود از نظر هم مجموعگی، زیرمجموعگی و زبرمجموعگی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STUD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ym typeface="Symbol"/>
                        </a:rPr>
                        <m:t>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SCR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>
                    <a:sym typeface="Symbol"/>
                  </a:rPr>
                  <a:t>{, , , , =, }</a:t>
                </a:r>
                <a:endParaRPr lang="fa-IR" dirty="0"/>
              </a:p>
              <a:p>
                <a:pPr lvl="1"/>
                <a:r>
                  <a:rPr lang="fa-IR" dirty="0" smtClean="0"/>
                  <a:t>پاسخ عمل مقایسه: یا </a:t>
                </a:r>
                <a:r>
                  <a:rPr lang="en-US" dirty="0" smtClean="0"/>
                  <a:t>T</a:t>
                </a:r>
                <a:r>
                  <a:rPr lang="fa-IR" dirty="0" smtClean="0"/>
                  <a:t> یا </a:t>
                </a:r>
                <a:r>
                  <a:rPr lang="en-US" dirty="0" smtClean="0"/>
                  <a:t>F</a:t>
                </a:r>
                <a:r>
                  <a:rPr lang="fa-IR" dirty="0" smtClean="0"/>
                  <a:t>. به طور مثال در رابطه فوق:</a:t>
                </a:r>
              </a:p>
              <a:p>
                <a:pPr lvl="2"/>
                <a:r>
                  <a:rPr lang="fa-IR" dirty="0" smtClean="0"/>
                  <a:t>اگر </a:t>
                </a:r>
                <a:r>
                  <a:rPr lang="en-US" dirty="0" smtClean="0">
                    <a:sym typeface="Symbol"/>
                  </a:rPr>
                  <a:t></a:t>
                </a:r>
                <a:r>
                  <a:rPr lang="fa-IR" dirty="0" smtClean="0">
                    <a:sym typeface="Symbol"/>
                  </a:rPr>
                  <a:t>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یک دانشجو باشد که درسی انتخاب نکرده باشد.</a:t>
                </a:r>
              </a:p>
              <a:p>
                <a:pPr lvl="2"/>
                <a:r>
                  <a:rPr lang="fa-IR" dirty="0" smtClean="0">
                    <a:sym typeface="Symbol"/>
                  </a:rPr>
                  <a:t>اگر 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در یک عمل ذخیره‏سازی در این </a:t>
                </a:r>
                <a:r>
                  <a:rPr lang="en-US" sz="1600" dirty="0" smtClean="0">
                    <a:sym typeface="Symbol"/>
                  </a:rPr>
                  <a:t>DB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قاعده جامعیت </a:t>
                </a:r>
                <a:r>
                  <a:rPr lang="en-US" sz="1600" dirty="0" smtClean="0">
                    <a:sym typeface="Symbol"/>
                  </a:rPr>
                  <a:t>C2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رعایت نشده باشد (حذف از دانشجو و یا درج در انتخاب درس).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کامل بودگی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جبر رابطه‏ای </a:t>
            </a:r>
            <a:r>
              <a:rPr lang="fa-IR" b="1" dirty="0" smtClean="0">
                <a:solidFill>
                  <a:srgbClr val="C00000"/>
                </a:solidFill>
              </a:rPr>
              <a:t>زبانی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از نظر رابطه‏ای </a:t>
            </a:r>
            <a:r>
              <a:rPr lang="fa-IR" b="1" dirty="0" smtClean="0">
                <a:solidFill>
                  <a:srgbClr val="0919AF"/>
                </a:solidFill>
              </a:rPr>
              <a:t>کامل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(</a:t>
            </a:r>
            <a:r>
              <a:rPr lang="en-US" sz="1800" dirty="0" smtClean="0"/>
              <a:t>Relational Completeness</a:t>
            </a:r>
            <a:r>
              <a:rPr lang="fa-IR" dirty="0" smtClean="0"/>
              <a:t>) یعنی هر رابطه معتبر متصور از </a:t>
            </a:r>
            <a:r>
              <a:rPr lang="fa-IR" u="sng" dirty="0" smtClean="0"/>
              <a:t>مجموعه رابطه‏های ممکن</a:t>
            </a:r>
            <a:r>
              <a:rPr lang="fa-IR" dirty="0" smtClean="0"/>
              <a:t> را می‏توان به کمک یک عبارت جبر رابطه‏ای بیان کرد.</a:t>
            </a:r>
          </a:p>
          <a:p>
            <a:r>
              <a:rPr lang="fa-IR" dirty="0" smtClean="0"/>
              <a:t>جبر رابطه‏ای ضابطه تشخیصِ کامل بودن زبان‏های رابطه‏ای است.</a:t>
            </a:r>
          </a:p>
          <a:p>
            <a:pPr lvl="1"/>
            <a:r>
              <a:rPr lang="fa-IR" dirty="0" smtClean="0"/>
              <a:t>اگر هر رابطه‏ای را که با جبر رابطه‏ای می‏توان نشان داد، با زبانی مدعی کامل بودن رابطه‏ای بتوان نشان داد، آن زبان از نظر رابطه‏ای </a:t>
            </a:r>
            <a:r>
              <a:rPr lang="fa-IR" b="1" dirty="0" smtClean="0">
                <a:solidFill>
                  <a:srgbClr val="C00000"/>
                </a:solidFill>
              </a:rPr>
              <a:t>کامل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r>
              <a:rPr lang="fa-IR" sz="1900" b="1" dirty="0" smtClean="0">
                <a:solidFill>
                  <a:srgbClr val="0919AF"/>
                </a:solidFill>
              </a:rPr>
              <a:t>کاربردهای جبر رابطه‏ای:</a:t>
            </a:r>
          </a:p>
          <a:p>
            <a:pPr lvl="1"/>
            <a:r>
              <a:rPr lang="fa-IR" dirty="0" smtClean="0"/>
              <a:t>عملیات بازیابی</a:t>
            </a:r>
          </a:p>
          <a:p>
            <a:pPr lvl="1"/>
            <a:r>
              <a:rPr lang="fa-IR" dirty="0" smtClean="0"/>
              <a:t>عملیات ذخیره‏سازی </a:t>
            </a:r>
          </a:p>
          <a:p>
            <a:pPr lvl="1"/>
            <a:r>
              <a:rPr lang="fa-IR" dirty="0" smtClean="0"/>
              <a:t>تعریف انواع رابطه‏های مشتق (رابطه مجازی، لحظه‏ای و ...)   مثال: تعریف دید (</a:t>
            </a:r>
            <a:r>
              <a:rPr lang="en-US" sz="1800" dirty="0" smtClean="0"/>
              <a:t>View</a:t>
            </a:r>
            <a:r>
              <a:rPr lang="fa-IR" sz="1800" dirty="0" smtClean="0"/>
              <a:t>)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مباحث تکمیلی در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برای نوشتن یک پرسش (</a:t>
            </a:r>
            <a:r>
              <a:rPr lang="en-US" sz="1800" dirty="0" smtClean="0"/>
              <a:t>Query</a:t>
            </a:r>
            <a:r>
              <a:rPr lang="fa-IR" dirty="0" smtClean="0"/>
              <a:t>):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از چه رابطه‏هایی استفاده 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از چه عملگرهایی استفاده کنیم (حتی‏الامکان با کمترین تعداد عملگر)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چه ترتیبی از عملگرها استفاده کنیم.</a:t>
            </a:r>
          </a:p>
          <a:p>
            <a:pPr>
              <a:lnSpc>
                <a:spcPct val="200000"/>
              </a:lnSpc>
            </a:pPr>
            <a:r>
              <a:rPr lang="fa-IR" dirty="0"/>
              <a:t>مثال‏هایی از کاربرد جبر رابطه‏ای را در عملیات در </a:t>
            </a:r>
            <a:r>
              <a:rPr lang="en-US" sz="1800" dirty="0"/>
              <a:t>RDB</a:t>
            </a:r>
            <a:r>
              <a:rPr lang="fa-IR" sz="1800" dirty="0"/>
              <a:t> </a:t>
            </a:r>
            <a:r>
              <a:rPr lang="fa-IR" dirty="0"/>
              <a:t>(در یادداشت‏های تکمیلی سری </a:t>
            </a:r>
            <a:r>
              <a:rPr lang="en-US" sz="1800" dirty="0"/>
              <a:t>II</a:t>
            </a:r>
            <a:r>
              <a:rPr lang="fa-IR" dirty="0"/>
              <a:t>) (صفحه </a:t>
            </a:r>
            <a:r>
              <a:rPr lang="en-US" sz="1800" dirty="0"/>
              <a:t>A-1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sz="1800" dirty="0"/>
              <a:t>A-2</a:t>
            </a:r>
            <a:r>
              <a:rPr lang="fa-IR" dirty="0"/>
              <a:t>) مطالعه نمایید</a:t>
            </a:r>
            <a:r>
              <a:rPr lang="fa-I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روش‏های اجرای عملگر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 smtClean="0"/>
              <a:t>کدامند؟</a:t>
            </a:r>
          </a:p>
        </p:txBody>
      </p:sp>
    </p:spTree>
    <p:extLst>
      <p:ext uri="{BB962C8B-B14F-4D97-AF65-F5344CB8AC3E}">
        <p14:creationId xmlns:p14="http://schemas.microsoft.com/office/powerpoint/2010/main" val="3412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هایی از جبر رابطه‏ای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a-IR" dirty="0" smtClean="0"/>
                  <a:t>	نام تهیه‏کنندگان قطعه‏ی </a:t>
                </a:r>
                <a:r>
                  <a:rPr lang="en-US" dirty="0" smtClean="0"/>
                  <a:t>p2</a:t>
                </a:r>
                <a:r>
                  <a:rPr lang="fa-IR" dirty="0" smtClean="0"/>
                  <a:t> را بدهید 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 ( (SP    JOIN    P)    WHERE    P# = ‘p2’  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#=`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`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fa-IR" dirty="0" smtClean="0"/>
              </a:p>
              <a:p>
                <a:pPr marL="0" indent="0" algn="l" rtl="0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نام تهیه‏کنندگانی را بدهید که قطعه‏ی قرمزرنگ تهیه‏ کرده اند 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((P    WHERE    COLOR=‘red’)  JOIN    SP)[S#]   JOIN  S)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</a:rPr>
                            <m:t>𝑆𝑁𝐴𝑀𝐸</m:t>
                          </m:r>
                          <m:r>
                            <a:rPr lang="en-US" i="1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#&gt;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𝐶𝑂𝐿𝑂𝑅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`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𝑟𝑒𝑑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`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 smtClean="0"/>
                  <a:t>	</a:t>
                </a:r>
                <a:r>
                  <a:rPr lang="fa-IR" dirty="0" smtClean="0"/>
                  <a:t>نام تهیه‏کنندگانی را بدهید که تمام قطعات را تهیه کرده باشند 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(( SP [S# , P#]    DIVIDE  BY   P[P#] )   JOIN   S 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𝑆𝑃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#&gt;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3352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4953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هایی از جبر رابطه‏ای 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	شماره تهیه‏کنندگانی را بدهید که حداقل </a:t>
                </a:r>
                <a:r>
                  <a:rPr lang="fa-IR" u="sng" dirty="0" smtClean="0"/>
                  <a:t>تمام</a:t>
                </a:r>
                <a:r>
                  <a:rPr lang="fa-IR" dirty="0" smtClean="0"/>
                  <a:t> قطعات تهیه شده توسط </a:t>
                </a:r>
                <a:r>
                  <a:rPr lang="en-US" dirty="0" smtClean="0"/>
                  <a:t>s2</a:t>
                </a:r>
                <a:r>
                  <a:rPr lang="fa-IR" dirty="0" smtClean="0"/>
                  <a:t> را تهیه کرده باشند 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(( SP [S# , P#]    DIVIDE  BY   (S</a:t>
                </a:r>
                <a:r>
                  <a:rPr lang="en-US" dirty="0" smtClean="0"/>
                  <a:t>P   WHERE  S#=‘s2’)[P#]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#,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</a:rPr>
                              <m:t>#&gt;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𝑆𝑃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÷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#&gt;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#=`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`&gt;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fa-IR" dirty="0"/>
              </a:p>
              <a:p>
                <a:pPr marL="0" indent="0" algn="l" rtl="0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نام تهیه‏کنندگانی را بدهید که قطعه‏ی </a:t>
                </a:r>
                <a:r>
                  <a:rPr lang="en-US" dirty="0" smtClean="0"/>
                  <a:t>p2</a:t>
                </a:r>
                <a:r>
                  <a:rPr lang="fa-IR" dirty="0" smtClean="0"/>
                  <a:t> را تهیه نمی‏کنند 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((S[S#]   MINUS   (SP WHERE P#=‘p2’)[S#])   JOIN  S)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#=`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`&gt;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𝑆𝑃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 smtClean="0"/>
                  <a:t>	</a:t>
                </a:r>
                <a:r>
                  <a:rPr lang="fa-IR" dirty="0" smtClean="0"/>
                  <a:t>شبیه سازی عملگر دگرنامی با عملگر گسترش</a:t>
                </a:r>
                <a:r>
                  <a:rPr lang="en-US" dirty="0" smtClean="0"/>
                  <a:t> </a:t>
                </a:r>
                <a:r>
                  <a:rPr lang="fa-IR" dirty="0" smtClean="0"/>
                  <a:t> و پرتو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(EXTEND   S   ADD   CITY  AS  SCITY ) [S# , SNAME , STATUS , SCITY]</a:t>
                </a:r>
                <a:endParaRPr lang="fa-I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72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3429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486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خواص عملگرهای جبر رابطه‏ای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22" y="1365408"/>
            <a:ext cx="7135178" cy="5270183"/>
          </a:xfrm>
        </p:spPr>
      </p:pic>
    </p:spTree>
    <p:extLst>
      <p:ext uri="{BB962C8B-B14F-4D97-AF65-F5344CB8AC3E}">
        <p14:creationId xmlns:p14="http://schemas.microsoft.com/office/powerpoint/2010/main" val="12492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هایی از جبر 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	افزودن ستون محاسبه شدنی با عملگر گسترش</a:t>
            </a:r>
          </a:p>
          <a:p>
            <a:pPr marL="0" indent="0" algn="l" rtl="0">
              <a:buNone/>
            </a:pPr>
            <a:r>
              <a:rPr lang="en-US" dirty="0" smtClean="0"/>
              <a:t>EXTEND   (SP    JOIN    P)   ADD  (WEIGHT * QTY )   AS  SHIPMENT</a:t>
            </a:r>
            <a:endParaRPr lang="fa-IR" dirty="0"/>
          </a:p>
          <a:p>
            <a:pPr marL="0" indent="0" algn="l" rtl="0">
              <a:buNone/>
            </a:pPr>
            <a:endParaRPr lang="fa-IR" dirty="0" smtClean="0"/>
          </a:p>
          <a:p>
            <a:pPr marL="0" indent="0" algn="r">
              <a:buNone/>
            </a:pPr>
            <a:r>
              <a:rPr lang="fa-IR" dirty="0"/>
              <a:t>	</a:t>
            </a:r>
            <a:r>
              <a:rPr lang="fa-IR" dirty="0" smtClean="0"/>
              <a:t>عملگر تلخیص :</a:t>
            </a:r>
          </a:p>
          <a:p>
            <a:pPr marL="0" indent="0" algn="l" rtl="0">
              <a:buNone/>
            </a:pPr>
            <a:r>
              <a:rPr lang="en-US" dirty="0" smtClean="0"/>
              <a:t>SUMMARIZE   SP   BY (S#)   ADD   COUNT  AS NP</a:t>
            </a:r>
          </a:p>
          <a:p>
            <a:pPr marL="0" indent="0" algn="l" rtl="0">
              <a:buNone/>
            </a:pPr>
            <a:r>
              <a:rPr lang="en-US" dirty="0" smtClean="0"/>
              <a:t>SUMMARIZE  ( P  JOIN  SP )  BY (CITY)   ADD  COUNT  AS  NSP</a:t>
            </a:r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2895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5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</a:t>
            </a:r>
            <a:r>
              <a:rPr lang="fa-IR" dirty="0"/>
              <a:t>رابطه‏</a:t>
            </a:r>
            <a:r>
              <a:rPr lang="fa-IR" dirty="0" smtClean="0"/>
              <a:t>ای </a:t>
            </a:r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  <a:cs typeface="+mj-cs"/>
              </a:rPr>
              <a:t>آشنایی با حساب رابطه‏ای (بحث مقدماتی) :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  <a:cs typeface="+mj-cs"/>
              </a:rPr>
              <a:t>حساب رابطه‏ای </a:t>
            </a:r>
          </a:p>
          <a:p>
            <a:pPr lvl="2"/>
            <a:endParaRPr lang="fa-IR" dirty="0" smtClean="0"/>
          </a:p>
          <a:p>
            <a:pPr lvl="2"/>
            <a:r>
              <a:rPr lang="fa-IR" dirty="0" smtClean="0"/>
              <a:t>در اینجا : حساب رابطه‏ای تاپلی</a:t>
            </a:r>
            <a:endParaRPr lang="fa-IR" dirty="0" smtClean="0"/>
          </a:p>
          <a:p>
            <a:pPr lvl="2"/>
            <a:r>
              <a:rPr lang="fa-IR" dirty="0" smtClean="0"/>
              <a:t>شاخه</a:t>
            </a:r>
            <a:r>
              <a:rPr lang="fa-IR" dirty="0"/>
              <a:t>‏ای است از منطق ریاضی، منطق مسندات.</a:t>
            </a:r>
          </a:p>
          <a:p>
            <a:pPr lvl="2"/>
            <a:r>
              <a:rPr lang="fa-IR" dirty="0" smtClean="0"/>
              <a:t>حساب رابطه‏ای و جبر رابطه‏ای معادلند. یعنی هر رابطه‏ای را که بتوان با یک عبارت جبر رابطه‏ای نوشت، می‏توان با عبارتی از حساب رابطه‏ای هم نوشت و برعکس</a:t>
            </a:r>
            <a:r>
              <a:rPr lang="fa-IR" dirty="0" smtClean="0"/>
              <a:t>.</a:t>
            </a:r>
          </a:p>
          <a:p>
            <a:pPr lvl="2"/>
            <a:r>
              <a:rPr lang="fa-IR" dirty="0" smtClean="0"/>
              <a:t>حساب رابطه ای، همچون جبر رابطه‏ای، نارویه ای است</a:t>
            </a:r>
          </a:p>
          <a:p>
            <a:pPr lvl="3"/>
            <a:r>
              <a:rPr lang="fa-IR" dirty="0" smtClean="0"/>
              <a:t>اما نارویه‏ای‏تر از جبر رابطه‏ای است.</a:t>
            </a:r>
            <a:endParaRPr lang="fa-IR" dirty="0" smtClean="0"/>
          </a:p>
          <a:p>
            <a:endParaRPr lang="fa-IR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3211583" y="1905000"/>
            <a:ext cx="3417817" cy="923330"/>
            <a:chOff x="3211583" y="1905000"/>
            <a:chExt cx="3417817" cy="92333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133600"/>
              <a:ext cx="82981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11583" y="1905000"/>
              <a:ext cx="25796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dirty="0" smtClean="0"/>
                <a:t>تاپلی : </a:t>
              </a:r>
              <a:r>
                <a:rPr lang="en-US" dirty="0" smtClean="0"/>
                <a:t>Tuple Oriented</a:t>
              </a:r>
              <a:endParaRPr lang="fa-IR" dirty="0" smtClean="0"/>
            </a:p>
            <a:p>
              <a:pPr algn="r" rtl="1"/>
              <a:endParaRPr lang="fa-IR" dirty="0" smtClean="0"/>
            </a:p>
            <a:p>
              <a:pPr algn="r" rtl="1"/>
              <a:r>
                <a:rPr lang="fa-IR" dirty="0" smtClean="0"/>
                <a:t>دامنه ای : </a:t>
              </a:r>
              <a:r>
                <a:rPr lang="en-US" dirty="0" smtClean="0"/>
                <a:t>Domain Oriented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791200" y="2209800"/>
              <a:ext cx="838200" cy="381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6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a-IR" dirty="0" smtClean="0"/>
              <a:t>حساب </a:t>
            </a:r>
            <a:r>
              <a:rPr lang="fa-IR" dirty="0"/>
              <a:t>رابطه‏ای حالت </a:t>
            </a:r>
            <a:r>
              <a:rPr lang="fa-IR" b="1" dirty="0">
                <a:solidFill>
                  <a:srgbClr val="C00000"/>
                </a:solidFill>
              </a:rPr>
              <a:t>توصیفی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دارد ولی جبر رابطه‏ای حالت </a:t>
            </a:r>
            <a:r>
              <a:rPr lang="fa-IR" b="1" dirty="0">
                <a:solidFill>
                  <a:srgbClr val="C00000"/>
                </a:solidFill>
              </a:rPr>
              <a:t>دستوری</a:t>
            </a:r>
            <a:r>
              <a:rPr lang="fa-IR" dirty="0"/>
              <a:t> دارد.</a:t>
            </a:r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pPr lvl="2"/>
            <a:endParaRPr lang="fa-IR" dirty="0"/>
          </a:p>
          <a:p>
            <a:pPr lvl="2"/>
            <a:r>
              <a:rPr lang="fa-IR" dirty="0"/>
              <a:t>حساب رابطه‏ای هم، ضابطه‏ی تشخیص زبان‏های رابطه‏ایِ کامل است.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811841"/>
            <a:ext cx="3048001" cy="1207361"/>
            <a:chOff x="1933626" y="3378123"/>
            <a:chExt cx="3048001" cy="1207361"/>
          </a:xfrm>
        </p:grpSpPr>
        <p:sp>
          <p:nvSpPr>
            <p:cNvPr id="5" name="TextBox 4"/>
            <p:cNvSpPr txBox="1"/>
            <p:nvPr/>
          </p:nvSpPr>
          <p:spPr>
            <a:xfrm>
              <a:off x="1933626" y="3623682"/>
              <a:ext cx="2848857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olidFill>
                    <a:srgbClr val="0919AF"/>
                  </a:solidFill>
                  <a:cs typeface="B Nazanin" pitchFamily="2" charset="-78"/>
                </a:rPr>
                <a:t>Prescriptive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دستورات عملیاتی به سیستم می‏دهیم.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991026" y="3378123"/>
              <a:ext cx="990601" cy="41075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436130" y="1811841"/>
            <a:ext cx="5631670" cy="1236159"/>
            <a:chOff x="3654567" y="3349325"/>
            <a:chExt cx="5631670" cy="1236159"/>
          </a:xfrm>
        </p:grpSpPr>
        <p:sp>
          <p:nvSpPr>
            <p:cNvPr id="8" name="TextBox 7"/>
            <p:cNvSpPr txBox="1"/>
            <p:nvPr/>
          </p:nvSpPr>
          <p:spPr>
            <a:xfrm>
              <a:off x="3654567" y="3623682"/>
              <a:ext cx="5631670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olidFill>
                    <a:srgbClr val="0919AF"/>
                  </a:solidFill>
                  <a:cs typeface="B Nazanin" pitchFamily="2" charset="-78"/>
                </a:rPr>
                <a:t>Descriptive</a:t>
              </a:r>
            </a:p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به کمک عبارات منطقی، شرایط ناظر </a:t>
              </a:r>
              <a:r>
                <a:rPr lang="fa-IR" dirty="0" smtClean="0">
                  <a:cs typeface="B Nazanin" pitchFamily="2" charset="-78"/>
                </a:rPr>
                <a:t>به </a:t>
              </a:r>
              <a:r>
                <a:rPr lang="fa-IR" dirty="0" smtClean="0">
                  <a:cs typeface="B Nazanin" pitchFamily="2" charset="-78"/>
                </a:rPr>
                <a:t>رابطه را برای سیستم توصیف می‏کنیم.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238237" y="3349325"/>
              <a:ext cx="162564" cy="41075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 - متغیرتاپلی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متغیر تاپلی (</a:t>
            </a:r>
            <a:r>
              <a:rPr lang="en-US" sz="1800" b="1" dirty="0" smtClean="0">
                <a:solidFill>
                  <a:srgbClr val="C00000"/>
                </a:solidFill>
              </a:rPr>
              <a:t>Tuple Variable</a:t>
            </a:r>
            <a:r>
              <a:rPr lang="fa-IR" b="1" dirty="0" smtClean="0">
                <a:solidFill>
                  <a:srgbClr val="C00000"/>
                </a:solidFill>
              </a:rPr>
              <a:t>) یا متغیر طیفی (</a:t>
            </a:r>
            <a:r>
              <a:rPr lang="en-US" sz="1800" b="1" dirty="0" smtClean="0">
                <a:solidFill>
                  <a:srgbClr val="C00000"/>
                </a:solidFill>
              </a:rPr>
              <a:t>Range Variable</a:t>
            </a:r>
            <a:r>
              <a:rPr lang="fa-IR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متغیری است که مقادیر آن تاپل‏های یک رابطه است (هر لحظه یک تاپل).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 smtClean="0"/>
              <a:t>RANGVAR</a:t>
            </a:r>
            <a:r>
              <a:rPr lang="en-US" sz="1600" dirty="0" smtClean="0"/>
              <a:t>   SX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 smtClean="0"/>
              <a:t>OVER</a:t>
            </a:r>
            <a:r>
              <a:rPr lang="en-US" sz="1600" dirty="0" smtClean="0"/>
              <a:t>  S;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PX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SPX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SP;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C2X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b="1" dirty="0" smtClean="0"/>
              <a:t>(</a:t>
            </a:r>
            <a:r>
              <a:rPr lang="en-US" sz="1600" dirty="0" smtClean="0"/>
              <a:t>S  </a:t>
            </a:r>
            <a:r>
              <a:rPr lang="en-US" sz="1600" b="1" dirty="0" smtClean="0"/>
              <a:t>WHERE</a:t>
            </a:r>
            <a:r>
              <a:rPr lang="en-US" sz="1600" dirty="0" smtClean="0"/>
              <a:t>  CITY=‘C2’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endParaRPr lang="en-US" sz="1800" dirty="0" smtClean="0"/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47" y="5089394"/>
            <a:ext cx="4376519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طیف مقادیرش تاپل‏هایی از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است که شرط را داشته باشند.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66266" y="4784594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- سورها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سورها (</a:t>
            </a:r>
            <a:r>
              <a:rPr lang="en-US" sz="1800" b="1" dirty="0" smtClean="0">
                <a:solidFill>
                  <a:srgbClr val="0919AF"/>
                </a:solidFill>
              </a:rPr>
              <a:t>Quantifiers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lvl="1"/>
            <a:r>
              <a:rPr lang="fa-IR" dirty="0" smtClean="0"/>
              <a:t>سور وجودی </a:t>
            </a:r>
            <a:r>
              <a:rPr lang="en-US" sz="1800" dirty="0" smtClean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حداقل یک مقدار برای متغیر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/>
              <a:t> وجود دارد به نحوی که به ازای آن، فرمول </a:t>
            </a:r>
            <a:r>
              <a:rPr lang="en-US" sz="1800" dirty="0" smtClean="0"/>
              <a:t>F</a:t>
            </a:r>
            <a:r>
              <a:rPr lang="fa-IR" dirty="0" smtClean="0"/>
              <a:t> به </a:t>
            </a:r>
            <a:r>
              <a:rPr lang="fa-IR" dirty="0"/>
              <a:t>«</a:t>
            </a:r>
            <a:r>
              <a:rPr lang="fa-IR" b="1" u="sng" dirty="0" smtClean="0"/>
              <a:t>درست</a:t>
            </a:r>
            <a:r>
              <a:rPr lang="fa-IR" dirty="0" smtClean="0"/>
              <a:t>» </a:t>
            </a:r>
            <a:r>
              <a:rPr lang="fa-IR" dirty="0" smtClean="0"/>
              <a:t>ارزیابی شود.</a:t>
            </a:r>
          </a:p>
          <a:p>
            <a:pPr lvl="1"/>
            <a:r>
              <a:rPr lang="fa-IR" dirty="0" smtClean="0"/>
              <a:t>سور همگانی (عمومی) </a:t>
            </a: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به ازای تمام مقادیر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 smtClean="0"/>
              <a:t>، فرمول  </a:t>
            </a:r>
            <a:r>
              <a:rPr lang="en-US" sz="1800" dirty="0" smtClean="0"/>
              <a:t>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fa-IR" dirty="0" smtClean="0"/>
              <a:t>«</a:t>
            </a:r>
            <a:r>
              <a:rPr lang="fa-IR" b="1" u="sng" dirty="0" smtClean="0"/>
              <a:t>درست</a:t>
            </a:r>
            <a:r>
              <a:rPr lang="fa-IR" dirty="0" smtClean="0"/>
              <a:t>» </a:t>
            </a:r>
            <a:r>
              <a:rPr lang="fa-IR" dirty="0" smtClean="0"/>
              <a:t>ارزیابی می‏شود.</a:t>
            </a:r>
            <a:endParaRPr lang="fa-IR" sz="2400" dirty="0" smtClean="0"/>
          </a:p>
          <a:p>
            <a:pPr marL="0" indent="0">
              <a:buNone/>
            </a:pPr>
            <a:endParaRPr lang="fa-IR" sz="1600" dirty="0" smtClean="0"/>
          </a:p>
          <a:p>
            <a:pPr marL="0" indent="0">
              <a:buNone/>
            </a:pPr>
            <a:r>
              <a:rPr lang="fa-IR" sz="1600" dirty="0" smtClean="0"/>
              <a:t>        </a:t>
            </a:r>
            <a:r>
              <a:rPr lang="fa-IR" dirty="0" smtClean="0"/>
              <a:t>       </a:t>
            </a:r>
            <a:r>
              <a:rPr lang="fa-IR" dirty="0" smtClean="0"/>
              <a:t>یادآوری : با </a:t>
            </a:r>
            <a:r>
              <a:rPr lang="fa-IR" dirty="0" smtClean="0"/>
              <a:t>فرض اینکه </a:t>
            </a:r>
            <a:r>
              <a:rPr lang="en-US" dirty="0">
                <a:sym typeface="Symbol"/>
              </a:rPr>
              <a:t>X</a:t>
            </a:r>
            <a:r>
              <a:rPr lang="fa-IR" dirty="0" smtClean="0"/>
              <a:t> از مجموعه اعداد صحیح مثبت مقدار می‏گیرد.</a:t>
            </a:r>
          </a:p>
          <a:p>
            <a:pPr marL="0" indent="0" algn="l" rtl="0">
              <a:buNone/>
            </a:pPr>
            <a:r>
              <a:rPr lang="en-US" sz="1800" dirty="0" smtClean="0"/>
              <a:t>EXISTS  X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&lt;10)</a:t>
            </a:r>
            <a:r>
              <a:rPr lang="en-US" sz="1800" dirty="0"/>
              <a:t> </a:t>
            </a:r>
            <a:r>
              <a:rPr lang="en-US" sz="1800" dirty="0" smtClean="0"/>
              <a:t>        TRUE </a:t>
            </a:r>
            <a:r>
              <a:rPr lang="fa-IR" dirty="0" smtClean="0"/>
              <a:t>حاصل ارزیابی: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</a:t>
            </a:r>
            <a:r>
              <a:rPr lang="en-US" sz="1800" dirty="0"/>
              <a:t>)         </a:t>
            </a:r>
            <a:r>
              <a:rPr lang="en-US" sz="1800" dirty="0" smtClean="0"/>
              <a:t>FALSE </a:t>
            </a:r>
            <a:r>
              <a:rPr lang="fa-IR" dirty="0" smtClean="0"/>
              <a:t>حاصل </a:t>
            </a:r>
            <a:r>
              <a:rPr lang="fa-IR" dirty="0"/>
              <a:t>ارزیابی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80" y="4283173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</a:t>
            </a:r>
            <a:r>
              <a:rPr lang="fa-IR" dirty="0" smtClean="0"/>
              <a:t>– سورها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یادآوری: </a:t>
            </a:r>
            <a:r>
              <a:rPr lang="fa-IR" dirty="0"/>
              <a:t>بین این دو سور روابط </a:t>
            </a:r>
            <a:r>
              <a:rPr lang="fa-IR" dirty="0" smtClean="0"/>
              <a:t>زیر وجود </a:t>
            </a:r>
            <a:r>
              <a:rPr lang="fa-IR" dirty="0"/>
              <a:t>دارد.</a:t>
            </a:r>
          </a:p>
          <a:p>
            <a:pPr marL="0" indent="0" algn="l" rtl="0">
              <a:buNone/>
            </a:pPr>
            <a:r>
              <a:rPr lang="en-US" sz="1800" dirty="0"/>
              <a:t>FOR ALL </a:t>
            </a:r>
            <a:r>
              <a:rPr lang="en-US" sz="1800" dirty="0" smtClean="0"/>
              <a:t> X </a:t>
            </a:r>
            <a:r>
              <a:rPr lang="en-US" sz="1800" dirty="0"/>
              <a:t>(F)  = NOT  EXISTS  </a:t>
            </a:r>
            <a:r>
              <a:rPr lang="en-US" sz="1800" dirty="0" smtClean="0"/>
              <a:t>X </a:t>
            </a:r>
            <a:r>
              <a:rPr lang="en-US" sz="1800" dirty="0"/>
              <a:t>(NOT  F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r>
              <a:rPr lang="en-US" sz="1800" dirty="0" smtClean="0"/>
              <a:t>EXISTS X (F) = NOT (FORALL  X (NOT  F))</a:t>
            </a:r>
          </a:p>
          <a:p>
            <a:pPr marL="0" indent="0" algn="l" rtl="0">
              <a:buNone/>
            </a:pPr>
            <a:r>
              <a:rPr lang="en-US" sz="1800" dirty="0" smtClean="0"/>
              <a:t>FORALL  X (F)   </a:t>
            </a:r>
            <a:r>
              <a:rPr lang="en-US" sz="1800" dirty="0" smtClean="0">
                <a:sym typeface="Symbol"/>
              </a:rPr>
              <a:t>   EXISTS  X (F)</a:t>
            </a:r>
          </a:p>
          <a:p>
            <a:pPr marL="0" indent="0" algn="l" rtl="0">
              <a:buNone/>
            </a:pPr>
            <a:r>
              <a:rPr lang="en-US" sz="1800" dirty="0" smtClean="0">
                <a:sym typeface="Symbol"/>
              </a:rPr>
              <a:t>NOT EXISTS  X (F)      NOT FORALL  X (F)</a:t>
            </a:r>
            <a:endParaRPr lang="fa-IR" sz="1800" dirty="0"/>
          </a:p>
          <a:p>
            <a:endParaRPr lang="fa-IR" dirty="0" smtClean="0"/>
          </a:p>
          <a:p>
            <a:r>
              <a:rPr lang="fa-IR" dirty="0" smtClean="0"/>
              <a:t>بر اساس روابط فوق می‏توان روابط پیچیده دیگری را نیز استنباط کرد مانند روابط هم ارزی زیر: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فرمول خوش‏ساخت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     یک </a:t>
            </a:r>
            <a:r>
              <a:rPr lang="fa-IR" b="1" dirty="0" smtClean="0">
                <a:solidFill>
                  <a:srgbClr val="0919AF"/>
                </a:solidFill>
              </a:rPr>
              <a:t>فرمول خوش ساخت (</a:t>
            </a:r>
            <a:r>
              <a:rPr lang="en-US" sz="1800" b="1" dirty="0" smtClean="0">
                <a:solidFill>
                  <a:srgbClr val="0919AF"/>
                </a:solidFill>
              </a:rPr>
              <a:t>WFF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  <a:r>
              <a:rPr lang="fa-IR" dirty="0" smtClean="0"/>
              <a:t> به صورت زیر تعریف می‏شود: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fa-IR" dirty="0" smtClean="0"/>
              <a:t> یک رابطه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تعریف شده روی </a:t>
            </a:r>
            <a:r>
              <a:rPr lang="en-US" sz="1800" dirty="0" smtClean="0"/>
              <a:t>R</a:t>
            </a:r>
            <a:r>
              <a:rPr lang="fa-IR" dirty="0" smtClean="0"/>
              <a:t> باشد، آنگاه </a:t>
            </a:r>
            <a:r>
              <a:rPr lang="en-US" sz="1800" dirty="0" smtClean="0"/>
              <a:t>R(T)</a:t>
            </a:r>
            <a:r>
              <a:rPr lang="fa-IR" dirty="0" smtClean="0"/>
              <a:t> یک</a:t>
            </a:r>
            <a:r>
              <a:rPr lang="fa-IR" dirty="0" smtClean="0">
                <a:solidFill>
                  <a:srgbClr val="C00000"/>
                </a:solidFill>
              </a:rPr>
              <a:t> فرمول اتمی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[</a:t>
            </a:r>
            <a:r>
              <a:rPr lang="en-US" dirty="0" smtClean="0"/>
              <a:t>R(T)</a:t>
            </a:r>
            <a:r>
              <a:rPr lang="fa-IR" dirty="0" smtClean="0"/>
              <a:t> یعنی، </a:t>
            </a:r>
            <a:r>
              <a:rPr lang="en-US" dirty="0" smtClean="0"/>
              <a:t>T</a:t>
            </a:r>
            <a:r>
              <a:rPr lang="fa-IR" dirty="0" smtClean="0"/>
              <a:t> یک عنصر (تاپلی) از </a:t>
            </a:r>
            <a:r>
              <a:rPr lang="en-US" dirty="0" smtClean="0"/>
              <a:t>R</a:t>
            </a:r>
            <a:r>
              <a:rPr lang="fa-IR" dirty="0" smtClean="0"/>
              <a:t> است.]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</a:t>
            </a:r>
            <a:r>
              <a:rPr lang="fa-IR" sz="1800" dirty="0" smtClean="0"/>
              <a:t>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روی رابطه </a:t>
            </a:r>
            <a:r>
              <a:rPr lang="en-US" sz="1800" dirty="0" smtClean="0"/>
              <a:t>R</a:t>
            </a:r>
            <a:r>
              <a:rPr lang="fa-IR" dirty="0" smtClean="0"/>
              <a:t> و </a:t>
            </a:r>
            <a:r>
              <a:rPr lang="en-US" sz="1800" dirty="0" smtClean="0"/>
              <a:t>A</a:t>
            </a:r>
            <a:r>
              <a:rPr lang="fa-IR" dirty="0" smtClean="0"/>
              <a:t> یک صفت از </a:t>
            </a:r>
            <a:r>
              <a:rPr lang="en-US" sz="1800" dirty="0" smtClean="0"/>
              <a:t>R</a:t>
            </a:r>
            <a:r>
              <a:rPr lang="fa-IR" dirty="0" smtClean="0"/>
              <a:t> باشد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j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بر روی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B</a:t>
            </a:r>
            <a:r>
              <a:rPr lang="fa-IR" dirty="0" smtClean="0"/>
              <a:t> یک صفت از </a:t>
            </a:r>
            <a:r>
              <a:rPr lang="en-US" sz="1800" dirty="0" smtClean="0"/>
              <a:t>S</a:t>
            </a:r>
            <a:r>
              <a:rPr lang="fa-IR" dirty="0" smtClean="0"/>
              <a:t> باشد، آنگاه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.A theta T</a:t>
            </a:r>
            <a:r>
              <a:rPr lang="en-US" sz="1800" baseline="-25000" dirty="0" smtClean="0"/>
              <a:t>j</a:t>
            </a:r>
            <a:r>
              <a:rPr lang="en-US" sz="1800" dirty="0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یک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است (</a:t>
            </a:r>
            <a:r>
              <a:rPr lang="en-US" sz="1800" dirty="0" smtClean="0"/>
              <a:t>theta</a:t>
            </a:r>
            <a:r>
              <a:rPr lang="fa-IR" sz="1800" dirty="0" smtClean="0"/>
              <a:t> </a:t>
            </a:r>
            <a:r>
              <a:rPr lang="fa-IR" dirty="0" smtClean="0"/>
              <a:t>یک از عملگرهای متعارف مقایسه‏ای است).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.A theta C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C theta T</a:t>
            </a:r>
            <a:r>
              <a:rPr lang="en-US" sz="1800" baseline="-25000" dirty="0" smtClean="0"/>
              <a:t>j</a:t>
            </a:r>
            <a:r>
              <a:rPr lang="en-US" sz="1800" dirty="0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نیز که در آن </a:t>
            </a:r>
            <a:r>
              <a:rPr lang="en-US" sz="1800" dirty="0" smtClean="0"/>
              <a:t>C</a:t>
            </a:r>
            <a:r>
              <a:rPr lang="fa-IR" dirty="0" smtClean="0"/>
              <a:t> یک مقدار ثابت است،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فرمول باشند، آنگاه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OR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NOT(F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 smtClean="0">
                <a:solidFill>
                  <a:srgbClr val="C00000"/>
                </a:solidFill>
              </a:rPr>
              <a:t>فرمول</a:t>
            </a:r>
            <a:r>
              <a:rPr lang="fa-IR" dirty="0" smtClean="0"/>
              <a:t> 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fa-IR" dirty="0" smtClean="0"/>
              <a:t> یک فرمول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باشد، آنگاه </a:t>
            </a:r>
            <a:r>
              <a:rPr lang="en-US" sz="1800" dirty="0" smtClean="0"/>
              <a:t>EXISTS T(F)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FORALL T(F)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25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04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عبارت 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 smtClean="0"/>
              <a:t>          اگر </a:t>
            </a:r>
            <a:r>
              <a:rPr lang="en-US" sz="1800" dirty="0" smtClean="0"/>
              <a:t>X</a:t>
            </a:r>
            <a:r>
              <a:rPr lang="fa-IR" dirty="0" smtClean="0"/>
              <a:t> یک متغیرتاپلی روی 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باشد در اینصورت شکل کلی </a:t>
            </a:r>
            <a:r>
              <a:rPr lang="fa-IR" b="1" dirty="0" smtClean="0">
                <a:solidFill>
                  <a:srgbClr val="0919AF"/>
                </a:solidFill>
              </a:rPr>
              <a:t>عبارت حساب رابطه‏ای </a:t>
            </a:r>
            <a:r>
              <a:rPr lang="fa-IR" dirty="0" smtClean="0"/>
              <a:t>بدین صورت است:</a:t>
            </a:r>
          </a:p>
          <a:p>
            <a:pPr marL="0" indent="0" algn="l">
              <a:buNone/>
            </a:pPr>
            <a:r>
              <a:rPr lang="en-US" sz="1800" dirty="0" smtClean="0"/>
              <a:t>(target-items) [</a:t>
            </a:r>
            <a:r>
              <a:rPr lang="en-US" sz="1800" b="1" dirty="0" smtClean="0"/>
              <a:t>WHERE </a:t>
            </a:r>
            <a:r>
              <a:rPr lang="en-US" sz="1800" dirty="0" smtClean="0"/>
              <a:t> F]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 smtClean="0"/>
              <a:t>که در آن </a:t>
            </a:r>
            <a:r>
              <a:rPr lang="en-US" dirty="0" smtClean="0"/>
              <a:t>target-items</a:t>
            </a:r>
            <a:r>
              <a:rPr lang="fa-IR" dirty="0" smtClean="0"/>
              <a:t> فهرستی از صفات متغیر تاپلی </a:t>
            </a:r>
            <a:r>
              <a:rPr lang="en-US" sz="1800" dirty="0" smtClean="0"/>
              <a:t>X</a:t>
            </a:r>
            <a:r>
              <a:rPr lang="fa-IR" sz="1800" dirty="0" smtClean="0"/>
              <a:t> </a:t>
            </a:r>
            <a:r>
              <a:rPr lang="fa-IR" dirty="0" smtClean="0"/>
              <a:t>به صورت </a:t>
            </a:r>
            <a:r>
              <a:rPr lang="en-US" sz="1800" dirty="0" smtClean="0"/>
              <a:t>X.A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 X.A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 …, </a:t>
            </a:r>
            <a:r>
              <a:rPr lang="en-US" sz="1800" dirty="0" err="1" smtClean="0"/>
              <a:t>X.A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fa-IR" dirty="0" smtClean="0"/>
              <a:t> یک فرمول خوش‏ساخت است.</a:t>
            </a:r>
          </a:p>
          <a:p>
            <a:pPr marL="400050" lvl="1" indent="0">
              <a:buNone/>
            </a:pPr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ST.STID</a:t>
            </a:r>
            <a:r>
              <a:rPr lang="fa-IR" sz="1800" dirty="0" smtClean="0"/>
              <a:t>        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sz="1800" dirty="0"/>
              <a:t>شماره </a:t>
            </a:r>
            <a:r>
              <a:rPr lang="fa-IR" sz="1800" dirty="0" smtClean="0"/>
              <a:t> </a:t>
            </a:r>
            <a:r>
              <a:rPr lang="fa-IR" dirty="0" smtClean="0"/>
              <a:t>تمام دانشجویان در رابطه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ST.STID </a:t>
            </a:r>
            <a:r>
              <a:rPr lang="en-US" sz="1800" dirty="0" smtClean="0"/>
              <a:t>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</a:t>
            </a:r>
            <a:r>
              <a:rPr lang="en-US" sz="1800" b="1" dirty="0" smtClean="0"/>
              <a:t>  </a:t>
            </a:r>
            <a:r>
              <a:rPr lang="en-US" sz="1800" dirty="0" smtClean="0"/>
              <a:t> </a:t>
            </a:r>
            <a:r>
              <a:rPr lang="en-US" sz="1800" dirty="0" smtClean="0"/>
              <a:t>ST.STDEID=‘D11’</a:t>
            </a:r>
            <a:r>
              <a:rPr lang="fa-IR" sz="1800" dirty="0" smtClean="0"/>
              <a:t>         </a:t>
            </a:r>
            <a:r>
              <a:rPr lang="en-US" sz="1800" dirty="0" smtClean="0"/>
              <a:t>D11</a:t>
            </a:r>
            <a:r>
              <a:rPr lang="fa-IR" dirty="0" smtClean="0"/>
              <a:t>شماره دانشجویان گروه آموزشی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(ST.STID, ST.STL</a:t>
            </a:r>
            <a:r>
              <a:rPr lang="en-US" sz="1800" dirty="0" smtClean="0"/>
              <a:t>) 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 </a:t>
            </a:r>
            <a:r>
              <a:rPr lang="en-US" sz="1800" dirty="0" smtClean="0"/>
              <a:t> </a:t>
            </a:r>
            <a:r>
              <a:rPr lang="en-US" sz="1800" b="1" dirty="0" smtClean="0"/>
              <a:t>EXISTS   </a:t>
            </a:r>
            <a:r>
              <a:rPr lang="en-US" sz="1800" dirty="0" smtClean="0"/>
              <a:t> STCO  </a:t>
            </a:r>
            <a:r>
              <a:rPr lang="en-US" sz="1800" dirty="0" smtClean="0"/>
              <a:t>(</a:t>
            </a:r>
            <a:r>
              <a:rPr lang="en-US" sz="1800" dirty="0" smtClean="0"/>
              <a:t>ST.STID = STCO.STID   </a:t>
            </a:r>
            <a:r>
              <a:rPr lang="en-US" sz="1800" b="1" dirty="0" smtClean="0"/>
              <a:t>AND</a:t>
            </a:r>
            <a:r>
              <a:rPr lang="en-US" sz="1800" dirty="0" smtClean="0"/>
              <a:t> STCO.COID = ‘</a:t>
            </a:r>
            <a:r>
              <a:rPr lang="en-US" sz="1800" dirty="0" smtClean="0"/>
              <a:t>COM11’)</a:t>
            </a:r>
            <a:endParaRPr lang="fa-IR" sz="1800" dirty="0" smtClean="0"/>
          </a:p>
          <a:p>
            <a:pPr marL="400050" lvl="1" indent="0" algn="r">
              <a:buNone/>
            </a:pPr>
            <a:r>
              <a:rPr lang="fa-IR" dirty="0"/>
              <a:t>ش</a:t>
            </a:r>
            <a:r>
              <a:rPr lang="fa-IR" dirty="0" smtClean="0"/>
              <a:t>ماره دانشجویی و مقطع تحصیلی آنهایی که درس </a:t>
            </a:r>
            <a:r>
              <a:rPr lang="en-US" sz="1800" dirty="0" smtClean="0"/>
              <a:t>COM11</a:t>
            </a:r>
            <a:r>
              <a:rPr lang="fa-IR" sz="1800" dirty="0" smtClean="0"/>
              <a:t> </a:t>
            </a:r>
            <a:r>
              <a:rPr lang="fa-IR" dirty="0" smtClean="0"/>
              <a:t>را انتخاب کرده‏اند.</a:t>
            </a:r>
          </a:p>
          <a:p>
            <a:pPr marL="400050" lvl="1" indent="0" algn="l" rtl="0">
              <a:buNone/>
            </a:pPr>
            <a:endParaRPr lang="fa-IR" sz="1800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115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9635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 smtClean="0"/>
              <a:t>             </a:t>
            </a:r>
            <a:r>
              <a:rPr lang="en-US" dirty="0" smtClean="0"/>
              <a:t>SX</a:t>
            </a:r>
            <a:r>
              <a:rPr lang="fa-IR" dirty="0" smtClean="0"/>
              <a:t> و </a:t>
            </a:r>
            <a:r>
              <a:rPr lang="en-US" dirty="0" smtClean="0"/>
              <a:t>PX</a:t>
            </a:r>
            <a:r>
              <a:rPr lang="fa-IR" dirty="0" smtClean="0"/>
              <a:t> و </a:t>
            </a:r>
            <a:r>
              <a:rPr lang="en-US" dirty="0" smtClean="0"/>
              <a:t>SPX</a:t>
            </a:r>
            <a:r>
              <a:rPr lang="fa-IR" dirty="0" smtClean="0"/>
              <a:t> و </a:t>
            </a:r>
            <a:r>
              <a:rPr lang="en-US" dirty="0" smtClean="0"/>
              <a:t>SPY</a:t>
            </a:r>
            <a:r>
              <a:rPr lang="fa-IR" dirty="0" smtClean="0"/>
              <a:t> متغیرهایتاپلی (مثال </a:t>
            </a:r>
            <a:r>
              <a:rPr lang="en-US" dirty="0" smtClean="0"/>
              <a:t>DATE</a:t>
            </a:r>
            <a:r>
              <a:rPr lang="fa-IR" dirty="0" smtClean="0"/>
              <a:t>) :</a:t>
            </a:r>
          </a:p>
          <a:p>
            <a:pPr marL="268288" lvl="1" indent="-268288" algn="l" rtl="0"/>
            <a:r>
              <a:rPr lang="en-US" sz="1800" dirty="0" smtClean="0"/>
              <a:t>SX.S#           </a:t>
            </a:r>
            <a:r>
              <a:rPr lang="fa-IR" dirty="0" smtClean="0"/>
              <a:t>شماره همه تهیه کنندگان</a:t>
            </a:r>
            <a:endParaRPr lang="en-US" sz="1100" dirty="0" smtClean="0"/>
          </a:p>
          <a:p>
            <a:pPr marL="268288" lvl="1" indent="-268288" algn="l" rtl="0"/>
            <a:r>
              <a:rPr lang="en-US" sz="1800" dirty="0"/>
              <a:t>SX.SNAME</a:t>
            </a:r>
            <a:r>
              <a:rPr lang="en-US" sz="1800" dirty="0" smtClean="0"/>
              <a:t>  </a:t>
            </a:r>
            <a:r>
              <a:rPr lang="en-US" sz="1800" dirty="0" smtClean="0"/>
              <a:t>  </a:t>
            </a:r>
            <a:r>
              <a:rPr lang="en-US" sz="1800" b="1" dirty="0" smtClean="0"/>
              <a:t>WHERE</a:t>
            </a:r>
            <a:r>
              <a:rPr lang="en-US" sz="1800" dirty="0" smtClean="0"/>
              <a:t>  </a:t>
            </a:r>
            <a:r>
              <a:rPr lang="en-US" sz="2400" dirty="0" smtClean="0">
                <a:latin typeface="Cambria Math"/>
                <a:ea typeface="Cambria Math"/>
              </a:rPr>
              <a:t>⦙</a:t>
            </a:r>
            <a:r>
              <a:rPr lang="en-US" sz="1800" dirty="0" smtClean="0"/>
              <a:t>  </a:t>
            </a:r>
            <a:r>
              <a:rPr lang="en-US" sz="1800" dirty="0" smtClean="0"/>
              <a:t>SX.CITY=‘C2’  </a:t>
            </a:r>
            <a:r>
              <a:rPr lang="en-US" sz="1800" b="1" dirty="0" smtClean="0"/>
              <a:t>AND</a:t>
            </a:r>
            <a:r>
              <a:rPr lang="en-US" sz="1800" dirty="0" smtClean="0"/>
              <a:t>  SX.STATUS&gt;= 15</a:t>
            </a:r>
          </a:p>
          <a:p>
            <a:pPr marL="268288" lvl="1" indent="-268288" algn="r"/>
            <a:r>
              <a:rPr lang="fa-IR" sz="1800" dirty="0" smtClean="0"/>
              <a:t>نام تهیه‏کنندگان شهر </a:t>
            </a:r>
            <a:r>
              <a:rPr lang="en-US" sz="1800" dirty="0" smtClean="0"/>
              <a:t>C2</a:t>
            </a:r>
            <a:r>
              <a:rPr lang="fa-IR" sz="1800" dirty="0" smtClean="0"/>
              <a:t> که وضعیت آن‏ها بزرگتر از 15 باشد.</a:t>
            </a:r>
            <a:endParaRPr lang="en-US" sz="1800" dirty="0" smtClean="0"/>
          </a:p>
          <a:p>
            <a:pPr marL="268288" lvl="1" indent="-268288" algn="l" rtl="0"/>
            <a:r>
              <a:rPr lang="en-US" sz="1800" dirty="0" smtClean="0"/>
              <a:t>SX.SNAME    </a:t>
            </a:r>
            <a:r>
              <a:rPr lang="en-US" sz="1800" b="1" dirty="0" smtClean="0"/>
              <a:t>WHERE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</a:rPr>
              <a:t>⦙ </a:t>
            </a:r>
            <a:r>
              <a:rPr lang="en-US" sz="1800" b="1" dirty="0" smtClean="0"/>
              <a:t>EXISTS   </a:t>
            </a:r>
            <a:r>
              <a:rPr lang="en-US" sz="1800" dirty="0" smtClean="0"/>
              <a:t>SPX ( SX.S#  =  SPX.S#    </a:t>
            </a:r>
            <a:r>
              <a:rPr lang="en-US" sz="1800" b="1" dirty="0" smtClean="0"/>
              <a:t>AND   </a:t>
            </a:r>
            <a:r>
              <a:rPr lang="en-US" sz="1800" dirty="0" smtClean="0"/>
              <a:t>SPX.P#  = ‘P2’ )</a:t>
            </a:r>
          </a:p>
          <a:p>
            <a:pPr marL="268288" lvl="1" indent="-268288" algn="r"/>
            <a:r>
              <a:rPr lang="fa-IR" sz="1800" dirty="0" smtClean="0"/>
              <a:t>نام تهیه‎کنندگان قطعه </a:t>
            </a:r>
            <a:r>
              <a:rPr lang="en-US" sz="1800" dirty="0" smtClean="0"/>
              <a:t>P2</a:t>
            </a:r>
            <a:r>
              <a:rPr lang="fa-IR" sz="1800" dirty="0" smtClean="0"/>
              <a:t> </a:t>
            </a:r>
          </a:p>
          <a:p>
            <a:pPr marL="268288" lvl="1" indent="-268288" algn="l" rtl="0"/>
            <a:r>
              <a:rPr lang="en-US" sz="1800" dirty="0" smtClean="0"/>
              <a:t>SX.SNAME    </a:t>
            </a:r>
            <a:r>
              <a:rPr lang="en-US" sz="1800" b="1" dirty="0" smtClean="0"/>
              <a:t>WHERE </a:t>
            </a:r>
            <a:r>
              <a:rPr lang="en-US" sz="1800" b="1" dirty="0" smtClean="0"/>
              <a:t>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</a:t>
            </a:r>
            <a:r>
              <a:rPr lang="en-US" sz="1800" b="1" dirty="0" smtClean="0"/>
              <a:t> </a:t>
            </a:r>
            <a:r>
              <a:rPr lang="en-US" sz="1800" b="1" dirty="0" smtClean="0"/>
              <a:t>EXISTS    </a:t>
            </a:r>
            <a:r>
              <a:rPr lang="en-US" sz="1800" dirty="0" smtClean="0"/>
              <a:t>SPX  (  SX.S#  =  SPX.S#   </a:t>
            </a:r>
            <a:r>
              <a:rPr lang="en-US" sz="1800" b="1" dirty="0" smtClean="0"/>
              <a:t>AND  </a:t>
            </a:r>
          </a:p>
          <a:p>
            <a:pPr marL="0" lvl="1" indent="0" algn="l" rtl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					EXISTS</a:t>
            </a:r>
            <a:r>
              <a:rPr lang="en-US" sz="1800" dirty="0" smtClean="0"/>
              <a:t>    PX  ( PX.P# = SPX.P#  </a:t>
            </a:r>
            <a:r>
              <a:rPr lang="en-US" sz="1800" b="1" dirty="0" smtClean="0"/>
              <a:t>AND</a:t>
            </a:r>
          </a:p>
          <a:p>
            <a:pPr marL="0" lvl="1" indent="0" algn="l" rtl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						            </a:t>
            </a:r>
            <a:r>
              <a:rPr lang="en-US" sz="1800" dirty="0" smtClean="0"/>
              <a:t>PX.COLOR = ‘red’  )  )</a:t>
            </a:r>
          </a:p>
          <a:p>
            <a:pPr marL="342900" lvl="1" indent="-342900"/>
            <a:r>
              <a:rPr lang="fa-IR" sz="1800" dirty="0" smtClean="0"/>
              <a:t>نام تهیه‏کنندگانی که حداقل یک قطعه قرمز رنگ تهیه کرده باشند.</a:t>
            </a:r>
            <a:endParaRPr lang="fa-IR" dirty="0" smtClean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نام تهیه‏کنندگانی که حداقل یکی از قطعات تهیه شده توسط </a:t>
            </a:r>
            <a:r>
              <a:rPr lang="en-US" dirty="0" smtClean="0"/>
              <a:t>s2</a:t>
            </a:r>
            <a:r>
              <a:rPr lang="fa-IR" dirty="0" smtClean="0"/>
              <a:t> را تهیه کرده باشند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نام تهیه کنندگانی که تمام قطعات را تهیه کرده باشند 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 روش دوم : </a:t>
            </a:r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814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</a:t>
            </a:r>
            <a:r>
              <a:rPr lang="en-US" b="1" dirty="0" smtClean="0"/>
              <a:t>EXISTS    </a:t>
            </a:r>
            <a:r>
              <a:rPr lang="en-US" dirty="0" smtClean="0"/>
              <a:t>SPX  (  SX.S# = SPX.S#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</a:t>
            </a:r>
            <a:r>
              <a:rPr lang="en-US" b="1" dirty="0" smtClean="0"/>
              <a:t>EXISTS  </a:t>
            </a:r>
            <a:r>
              <a:rPr lang="en-US" dirty="0"/>
              <a:t> </a:t>
            </a:r>
            <a:r>
              <a:rPr lang="en-US" dirty="0" smtClean="0"/>
              <a:t>  SPY   ( SPX.P#  = SPY.P#  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b="1" dirty="0" smtClean="0"/>
              <a:t>AND   </a:t>
            </a:r>
            <a:r>
              <a:rPr lang="en-US" dirty="0" smtClean="0"/>
              <a:t>SPY.S# = ‘s2’ ))</a:t>
            </a:r>
            <a:endParaRPr lang="en-US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3429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4105870"/>
            <a:ext cx="86421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 </a:t>
            </a:r>
            <a:r>
              <a:rPr lang="en-US" b="1" dirty="0" smtClean="0"/>
              <a:t>FORALL    </a:t>
            </a:r>
            <a:r>
              <a:rPr lang="en-US" dirty="0" smtClean="0"/>
              <a:t>PX  (  </a:t>
            </a:r>
            <a:r>
              <a:rPr lang="en-US" b="1" dirty="0" smtClean="0"/>
              <a:t>EXISTS   </a:t>
            </a:r>
            <a:r>
              <a:rPr lang="en-US" dirty="0" smtClean="0"/>
              <a:t>SPX  ( SX.S# = SPX.S#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 	        SPX.P# = PX.P# )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629870"/>
            <a:ext cx="8945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 </a:t>
            </a:r>
            <a:r>
              <a:rPr lang="en-US" b="1" dirty="0" smtClean="0"/>
              <a:t>NOT  EXISTS   </a:t>
            </a:r>
            <a:r>
              <a:rPr lang="en-US" dirty="0" smtClean="0"/>
              <a:t>PX  (  </a:t>
            </a:r>
            <a:r>
              <a:rPr lang="en-US" b="1" dirty="0" smtClean="0"/>
              <a:t>NOT  EXISTS   </a:t>
            </a:r>
            <a:r>
              <a:rPr lang="en-US" dirty="0" smtClean="0"/>
              <a:t>SPX  ( SX.S# = SPX.S#</a:t>
            </a:r>
          </a:p>
          <a:p>
            <a:r>
              <a:rPr lang="en-US" dirty="0"/>
              <a:t>	</a:t>
            </a:r>
            <a:r>
              <a:rPr lang="en-US" dirty="0" smtClean="0"/>
              <a:t>							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	 	        SPX.P# = PX.P# 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3" y="2288172"/>
            <a:ext cx="6845999" cy="2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رابطه‏ای (ادامه)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16" y="1496378"/>
            <a:ext cx="6674168" cy="5008245"/>
          </a:xfrm>
        </p:spPr>
      </p:pic>
    </p:spTree>
    <p:extLst>
      <p:ext uri="{BB962C8B-B14F-4D97-AF65-F5344CB8AC3E}">
        <p14:creationId xmlns:p14="http://schemas.microsoft.com/office/powerpoint/2010/main" val="4768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</a:t>
            </a:r>
            <a:r>
              <a:rPr lang="fa-IR" dirty="0" smtClean="0"/>
              <a:t>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3056"/>
            <a:ext cx="4386511" cy="39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متعارف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خاصیت بسته </a:t>
            </a:r>
            <a:r>
              <a:rPr lang="fa-IR" b="1" dirty="0" smtClean="0">
                <a:solidFill>
                  <a:srgbClr val="0919AF"/>
                </a:solidFill>
              </a:rPr>
              <a:t>بودن: </a:t>
            </a:r>
            <a:r>
              <a:rPr lang="fa-IR" dirty="0" smtClean="0"/>
              <a:t>حاصل ارزیابی هر عبارت جبر رابطه‏ای معتبر، باز هم یک رابطه (که تکراری ندارد) است.    </a:t>
            </a:r>
          </a:p>
          <a:p>
            <a:r>
              <a:rPr lang="fa-IR" dirty="0" smtClean="0"/>
              <a:t>برای </a:t>
            </a:r>
            <a:r>
              <a:rPr lang="fa-IR" b="1" dirty="0" smtClean="0"/>
              <a:t>سه عملگر </a:t>
            </a:r>
            <a:r>
              <a:rPr lang="fa-IR" b="1" dirty="0" smtClean="0">
                <a:sym typeface="Symbol"/>
              </a:rPr>
              <a:t>،  و - </a:t>
            </a:r>
            <a:r>
              <a:rPr lang="fa-IR" dirty="0" smtClean="0">
                <a:sym typeface="Symbol"/>
              </a:rPr>
              <a:t>، باید عملوندها نوع-سازگار (</a:t>
            </a:r>
            <a:r>
              <a:rPr lang="en-US" sz="1800" dirty="0" smtClean="0">
                <a:sym typeface="Symbol"/>
              </a:rPr>
              <a:t>Type Compatible</a:t>
            </a:r>
            <a:r>
              <a:rPr lang="fa-IR" dirty="0" smtClean="0">
                <a:sym typeface="Symbol"/>
              </a:rPr>
              <a:t>) باشند:</a:t>
            </a:r>
          </a:p>
          <a:p>
            <a:pPr lvl="1" algn="l" rtl="0"/>
            <a:r>
              <a:rPr lang="fa-IR" sz="1800" dirty="0" smtClean="0">
                <a:sym typeface="Symbol"/>
              </a:rPr>
              <a:t> 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:پیش شرط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</a:t>
            </a:r>
          </a:p>
          <a:p>
            <a:pPr lvl="1" algn="l" rtl="0"/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= 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op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           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=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endParaRPr lang="fa-IR" sz="1800" dirty="0" smtClean="0">
              <a:sym typeface="Symbol"/>
            </a:endParaRPr>
          </a:p>
          <a:p>
            <a:pPr lvl="1" algn="r"/>
            <a:r>
              <a:rPr lang="fa-IR" dirty="0" smtClean="0">
                <a:sym typeface="Symbol"/>
              </a:rPr>
              <a:t>بدنه نتیجه، حاصل انجام هر یک از اَعمال اجتماع، اشتراک و یا تفاضل دو مجموعه بدنه است.</a:t>
            </a:r>
          </a:p>
          <a:p>
            <a:r>
              <a:rPr lang="fa-IR" b="1" dirty="0" smtClean="0">
                <a:sym typeface="Symbol"/>
              </a:rPr>
              <a:t>در عملگر ضرب کارتزین (</a:t>
            </a:r>
            <a:r>
              <a:rPr lang="en-US" sz="1800" b="1" dirty="0" smtClean="0">
                <a:sym typeface="Symbol"/>
              </a:rPr>
              <a:t>TIMES</a:t>
            </a:r>
            <a:r>
              <a:rPr lang="fa-IR" sz="1800" b="1" dirty="0" smtClean="0">
                <a:sym typeface="Symbol"/>
              </a:rPr>
              <a:t>)</a:t>
            </a:r>
            <a:r>
              <a:rPr lang="fa-IR" b="1" dirty="0" smtClean="0">
                <a:sym typeface="Symbol"/>
              </a:rPr>
              <a:t>:</a:t>
            </a:r>
          </a:p>
          <a:p>
            <a:pPr lvl="1"/>
            <a:r>
              <a:rPr lang="fa-IR" dirty="0" smtClean="0">
                <a:sym typeface="Symbol"/>
              </a:rPr>
              <a:t>شرط: در عنوان دو رابطه نباید صفت هم‏نام وجود داشته باشد.    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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= </a:t>
            </a:r>
            <a:endParaRPr lang="fa-IR" sz="1800" dirty="0" smtClean="0">
              <a:sym typeface="Symbol"/>
            </a:endParaRPr>
          </a:p>
          <a:p>
            <a:pPr lvl="1"/>
            <a:r>
              <a:rPr lang="fa-IR" sz="1800" dirty="0" smtClean="0">
                <a:sym typeface="Symbol"/>
              </a:rPr>
              <a:t>عنوان رابطه نتیجه برابر است با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Euclid Symbol"/>
              </a:rPr>
              <a:t></a:t>
            </a:r>
            <a:r>
              <a:rPr lang="en-US" sz="1800" dirty="0" smtClean="0">
                <a:sym typeface="Symbol"/>
              </a:rPr>
              <a:t>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fa-IR" sz="1800" baseline="-40000" dirty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بدنه نتیجه برابر ضرب کارتزین دو مجموعه بدنه است.</a:t>
            </a:r>
            <a:endParaRPr lang="fa-IR" sz="1800" dirty="0" smtClean="0">
              <a:sym typeface="Symbol"/>
            </a:endParaRPr>
          </a:p>
          <a:p>
            <a:pPr lvl="1"/>
            <a:r>
              <a:rPr lang="en-US" sz="1800" dirty="0" smtClean="0">
                <a:sym typeface="Symbol"/>
              </a:rPr>
              <a:t>TIMES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چگونه شبیه‏سازی می‏شود؟</a:t>
            </a:r>
            <a:endParaRPr lang="en-US" dirty="0">
              <a:sym typeface="Symbol"/>
            </a:endParaRPr>
          </a:p>
          <a:p>
            <a:pPr lvl="1" algn="l" rtl="0"/>
            <a:endParaRPr lang="en-US" dirty="0" smtClean="0">
              <a:sym typeface="Symbol"/>
            </a:endParaRPr>
          </a:p>
          <a:p>
            <a:pPr lvl="1" algn="l" rtl="0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00086" y="3610428"/>
            <a:ext cx="5063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گزینش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گزینش یا تحدید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RESTRICT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𝐜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یا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𝐩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endParaRPr lang="fa-IR" b="1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  <a:ea typeface="Cambria Math"/>
                        <a:sym typeface="Symbol"/>
                      </a:rPr>
                      <m:t>R</m:t>
                    </m:r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</m:oMath>
                </a14:m>
                <a:r>
                  <a:rPr lang="fa-IR" b="1" dirty="0" smtClean="0"/>
                  <a:t>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  </a:t>
                </a:r>
                <a:r>
                  <a:rPr lang="en-US" sz="1800" dirty="0" smtClean="0"/>
                  <a:t>R</a:t>
                </a:r>
                <a:r>
                  <a:rPr lang="en-US" sz="1800" b="1" dirty="0" smtClean="0"/>
                  <a:t>  WHERE </a:t>
                </a:r>
                <a:r>
                  <a:rPr lang="en-US" sz="1800" dirty="0" smtClean="0"/>
                  <a:t>c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  </a:t>
                </a:r>
                <a:r>
                  <a:rPr lang="en-US" sz="1800" b="1" dirty="0" smtClean="0"/>
                  <a:t>RESTRICT</a:t>
                </a:r>
                <a:r>
                  <a:rPr lang="en-US" sz="1800" dirty="0" smtClean="0"/>
                  <a:t>  R  </a:t>
                </a:r>
                <a:r>
                  <a:rPr lang="en-US" sz="1800" b="1" dirty="0" smtClean="0"/>
                  <a:t>WHERE</a:t>
                </a:r>
                <a:r>
                  <a:rPr lang="en-US" sz="1800" dirty="0" smtClean="0"/>
                  <a:t> c</a:t>
                </a:r>
                <a:endParaRPr lang="fa-IR" sz="1800" dirty="0" smtClean="0"/>
              </a:p>
              <a:p>
                <a:pPr lvl="1"/>
                <a:r>
                  <a:rPr lang="fa-IR" dirty="0"/>
                  <a:t>تک </a:t>
                </a:r>
                <a:r>
                  <a:rPr lang="fa-IR" dirty="0" smtClean="0"/>
                  <a:t>عملوندی: </a:t>
                </a:r>
                <a:r>
                  <a:rPr lang="en-US" sz="1800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زیرمجموعه‏ای افقی می‏دهد.           عملگر تاپل(ها)یاب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2576117"/>
            <a:ext cx="3809999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مسند گزینش         شرط یا شرایط گزینش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6600" y="2438400"/>
            <a:ext cx="315686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28229" y="2438400"/>
            <a:ext cx="377372" cy="26125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40116"/>
              </p:ext>
            </p:extLst>
          </p:nvPr>
        </p:nvGraphicFramePr>
        <p:xfrm>
          <a:off x="3323773" y="4800600"/>
          <a:ext cx="33473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71"/>
                <a:gridCol w="669471"/>
                <a:gridCol w="669471"/>
                <a:gridCol w="669471"/>
                <a:gridCol w="66947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66573" y="46482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384801"/>
            <a:ext cx="3429000" cy="533400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76600" y="6248399"/>
            <a:ext cx="3429000" cy="395515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4946" y="5791200"/>
            <a:ext cx="178162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تاپل‏های دارای شرایط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1"/>
          </p:cNvCxnSpPr>
          <p:nvPr/>
        </p:nvCxnSpPr>
        <p:spPr>
          <a:xfrm flipV="1">
            <a:off x="2866573" y="5651501"/>
            <a:ext cx="410027" cy="39361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2866573" y="6045116"/>
            <a:ext cx="410027" cy="401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1557" y="4405086"/>
            <a:ext cx="5388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8600" y="1515997"/>
            <a:ext cx="4191000" cy="1296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 عبارت بولی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تشکیل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شده از شرطهای ساده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صورت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j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یا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literal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که در آن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یکی از عملگرهای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=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،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&lt;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&gt;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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و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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است.</a:t>
            </a:r>
            <a:endParaRPr lang="fa-IR" baseline="-25000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19601" y="2590800"/>
            <a:ext cx="685799" cy="2219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9" grpId="0"/>
      <p:bldP spid="20" grpId="0" animBg="1"/>
      <p:bldP spid="21" grpId="0" animBg="1"/>
      <p:bldP spid="22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41387</TotalTime>
  <Words>4166</Words>
  <Application>Microsoft Office PowerPoint</Application>
  <PresentationFormat>On-screen Show (4:3)</PresentationFormat>
  <Paragraphs>578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به نام آنکه جان را فکرت آموخت</vt:lpstr>
      <vt:lpstr>یادآوری: مدل داده‏ای</vt:lpstr>
      <vt:lpstr>جبر رابطه‏ای</vt:lpstr>
      <vt:lpstr>خواص عملگرهای جبر رابطه‏ای</vt:lpstr>
      <vt:lpstr>خواص عملگرهای جبر رابطه‏ای (ادامه)</vt:lpstr>
      <vt:lpstr>خواص عملگرهای جبر رابطه‏ای (ادامه)</vt:lpstr>
      <vt:lpstr>خواص عملگرهای جبر رابطه‏ای (ادامه)</vt:lpstr>
      <vt:lpstr>عملگرهای متعارف جبر رابطه‏ای</vt:lpstr>
      <vt:lpstr>عملگر گزینش</vt:lpstr>
      <vt:lpstr>عملگر گزینش (ادامه)</vt:lpstr>
      <vt:lpstr>عملگر گزینش (ادامه)</vt:lpstr>
      <vt:lpstr>عملگر پرتو</vt:lpstr>
      <vt:lpstr>عملگر پرتو (ادامه)</vt:lpstr>
      <vt:lpstr>عملگر پرتو (ادامه)</vt:lpstr>
      <vt:lpstr>عملگر پرتو گسترش یافته</vt:lpstr>
      <vt:lpstr>عملگر دگرنامی</vt:lpstr>
      <vt:lpstr>عملگر پیوند</vt:lpstr>
      <vt:lpstr>عملگر پیوند (ادامه)</vt:lpstr>
      <vt:lpstr>عملگر پیوند (ادامه)</vt:lpstr>
      <vt:lpstr>عملگر پیوند (ادامه)</vt:lpstr>
      <vt:lpstr>گونه‏های خاص عملگر پیوند – پیوند طبیعی</vt:lpstr>
      <vt:lpstr>گونه‏های خاص عملگر پیوند – پیوند طبیعی (ادامه)</vt:lpstr>
      <vt:lpstr>گونه‏های خاص عملگر پیوند – نیم‏پیوند</vt:lpstr>
      <vt:lpstr>گونه‏های خاص عملگر پیوند – نیم‏پیوند (ادامه)</vt:lpstr>
      <vt:lpstr>گونه‏های خاص عملگر پیوند – برون‏پیوند</vt:lpstr>
      <vt:lpstr>گونه‏های خاص عملگر پیوند – برون‏پیوند (ادامه)</vt:lpstr>
      <vt:lpstr>عملگر نیم‏تفریق</vt:lpstr>
      <vt:lpstr>عملگر تقسیم</vt:lpstr>
      <vt:lpstr>عملگر تقسیم (ادامه)</vt:lpstr>
      <vt:lpstr>عملگر تقسیم (ادامه)</vt:lpstr>
      <vt:lpstr>عملگر گسترش</vt:lpstr>
      <vt:lpstr>عملگر تلخیص</vt:lpstr>
      <vt:lpstr>عملگر غیرنرمال‏‎ساز و نرمال‏ساز</vt:lpstr>
      <vt:lpstr>عملیات ذخیره‏سازی با جبر رابطه‏ای</vt:lpstr>
      <vt:lpstr>مقایسه دو رابطه</vt:lpstr>
      <vt:lpstr>کامل بودگی جبر رابطه‏ای</vt:lpstr>
      <vt:lpstr>مباحث تکمیلی در جبر رابطه‏ای</vt:lpstr>
      <vt:lpstr>مثال هایی از جبر رابطه‏ای</vt:lpstr>
      <vt:lpstr>مثال هایی از جبر رابطه‏ای (ادامه)</vt:lpstr>
      <vt:lpstr>مثال هایی از جبر رابطه‏ای (ادامه)</vt:lpstr>
      <vt:lpstr>حساب رابطه‏ای Relational Calculus</vt:lpstr>
      <vt:lpstr>حساب رابطه‏ای (ادامه)</vt:lpstr>
      <vt:lpstr>حساب رابطه‏ای - متغیرتاپلی</vt:lpstr>
      <vt:lpstr>حساب رابطه‏ای - سورها</vt:lpstr>
      <vt:lpstr>حساب رابطه‏ای – سورها (ادامه)</vt:lpstr>
      <vt:lpstr>حساب رابطه‏ای – فرمول خوش‏ساخت</vt:lpstr>
      <vt:lpstr>حساب رابطه‏ای – عبارت حساب رابطه‏ای</vt:lpstr>
      <vt:lpstr>حساب رابطه‏ای – عبارت حساب رابطه‏ای (ادامه)</vt:lpstr>
      <vt:lpstr>حساب رابطه‏ای – عبارت حساب رابطه‏ای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1124</cp:revision>
  <dcterms:created xsi:type="dcterms:W3CDTF">2012-08-03T07:41:40Z</dcterms:created>
  <dcterms:modified xsi:type="dcterms:W3CDTF">2014-06-04T07:12:12Z</dcterms:modified>
</cp:coreProperties>
</file>