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handoutMasterIdLst>
    <p:handoutMasterId r:id="rId64"/>
  </p:handoutMasterIdLst>
  <p:sldIdLst>
    <p:sldId id="329" r:id="rId2"/>
    <p:sldId id="423" r:id="rId3"/>
    <p:sldId id="472" r:id="rId4"/>
    <p:sldId id="424" r:id="rId5"/>
    <p:sldId id="425" r:id="rId6"/>
    <p:sldId id="426" r:id="rId7"/>
    <p:sldId id="427" r:id="rId8"/>
    <p:sldId id="428" r:id="rId9"/>
    <p:sldId id="429" r:id="rId10"/>
    <p:sldId id="430" r:id="rId11"/>
    <p:sldId id="431" r:id="rId12"/>
    <p:sldId id="432" r:id="rId13"/>
    <p:sldId id="433" r:id="rId14"/>
    <p:sldId id="434" r:id="rId15"/>
    <p:sldId id="435" r:id="rId16"/>
    <p:sldId id="418" r:id="rId17"/>
    <p:sldId id="419" r:id="rId18"/>
    <p:sldId id="420" r:id="rId19"/>
    <p:sldId id="421" r:id="rId20"/>
    <p:sldId id="422" r:id="rId21"/>
    <p:sldId id="436" r:id="rId22"/>
    <p:sldId id="437" r:id="rId23"/>
    <p:sldId id="438" r:id="rId24"/>
    <p:sldId id="439" r:id="rId25"/>
    <p:sldId id="440" r:id="rId26"/>
    <p:sldId id="443" r:id="rId27"/>
    <p:sldId id="441" r:id="rId28"/>
    <p:sldId id="442" r:id="rId29"/>
    <p:sldId id="444" r:id="rId30"/>
    <p:sldId id="445" r:id="rId31"/>
    <p:sldId id="446" r:id="rId32"/>
    <p:sldId id="447" r:id="rId33"/>
    <p:sldId id="448" r:id="rId34"/>
    <p:sldId id="449" r:id="rId35"/>
    <p:sldId id="450" r:id="rId36"/>
    <p:sldId id="451" r:id="rId37"/>
    <p:sldId id="452" r:id="rId38"/>
    <p:sldId id="453" r:id="rId39"/>
    <p:sldId id="454" r:id="rId40"/>
    <p:sldId id="455" r:id="rId41"/>
    <p:sldId id="473" r:id="rId42"/>
    <p:sldId id="456" r:id="rId43"/>
    <p:sldId id="457" r:id="rId44"/>
    <p:sldId id="458" r:id="rId45"/>
    <p:sldId id="459" r:id="rId46"/>
    <p:sldId id="460" r:id="rId47"/>
    <p:sldId id="461" r:id="rId48"/>
    <p:sldId id="462" r:id="rId49"/>
    <p:sldId id="463" r:id="rId50"/>
    <p:sldId id="465" r:id="rId51"/>
    <p:sldId id="464" r:id="rId52"/>
    <p:sldId id="466" r:id="rId53"/>
    <p:sldId id="467" r:id="rId54"/>
    <p:sldId id="468" r:id="rId55"/>
    <p:sldId id="469" r:id="rId56"/>
    <p:sldId id="470" r:id="rId57"/>
    <p:sldId id="471" r:id="rId58"/>
    <p:sldId id="475" r:id="rId59"/>
    <p:sldId id="474" r:id="rId60"/>
    <p:sldId id="476" r:id="rId61"/>
    <p:sldId id="397" r:id="rId6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ED7F743-C056-4DE6-A688-1CB7057D3044}">
          <p14:sldIdLst>
            <p14:sldId id="329"/>
            <p14:sldId id="423"/>
            <p14:sldId id="472"/>
            <p14:sldId id="424"/>
            <p14:sldId id="425"/>
            <p14:sldId id="426"/>
            <p14:sldId id="427"/>
            <p14:sldId id="428"/>
            <p14:sldId id="429"/>
            <p14:sldId id="430"/>
            <p14:sldId id="431"/>
            <p14:sldId id="432"/>
            <p14:sldId id="433"/>
            <p14:sldId id="434"/>
            <p14:sldId id="435"/>
            <p14:sldId id="418"/>
            <p14:sldId id="419"/>
            <p14:sldId id="420"/>
            <p14:sldId id="421"/>
            <p14:sldId id="422"/>
            <p14:sldId id="436"/>
            <p14:sldId id="437"/>
            <p14:sldId id="438"/>
            <p14:sldId id="439"/>
            <p14:sldId id="440"/>
            <p14:sldId id="443"/>
            <p14:sldId id="441"/>
            <p14:sldId id="442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  <p14:sldId id="452"/>
            <p14:sldId id="453"/>
            <p14:sldId id="454"/>
            <p14:sldId id="455"/>
            <p14:sldId id="473"/>
            <p14:sldId id="456"/>
            <p14:sldId id="457"/>
            <p14:sldId id="458"/>
            <p14:sldId id="459"/>
            <p14:sldId id="460"/>
            <p14:sldId id="461"/>
            <p14:sldId id="462"/>
            <p14:sldId id="463"/>
            <p14:sldId id="465"/>
            <p14:sldId id="464"/>
            <p14:sldId id="466"/>
            <p14:sldId id="467"/>
            <p14:sldId id="468"/>
            <p14:sldId id="469"/>
            <p14:sldId id="470"/>
            <p14:sldId id="471"/>
            <p14:sldId id="475"/>
            <p14:sldId id="474"/>
            <p14:sldId id="476"/>
            <p14:sldId id="3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19AF"/>
    <a:srgbClr val="E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2" autoAdjust="0"/>
    <p:restoredTop sz="97336" autoAdjust="0"/>
  </p:normalViewPr>
  <p:slideViewPr>
    <p:cSldViewPr>
      <p:cViewPr varScale="1">
        <p:scale>
          <a:sx n="74" d="100"/>
          <a:sy n="74" d="100"/>
        </p:scale>
        <p:origin x="126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23052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919F98-00B5-497E-98DB-2AD26AABB38B}" type="doc">
      <dgm:prSet loTypeId="urn:microsoft.com/office/officeart/2005/8/layout/chart3" loCatId="relationship" qsTypeId="urn:microsoft.com/office/officeart/2005/8/quickstyle/simple1" qsCatId="simple" csTypeId="urn:microsoft.com/office/officeart/2005/8/colors/accent1_2" csCatId="accent1" phldr="1"/>
      <dgm:spPr/>
    </dgm:pt>
    <dgm:pt modelId="{0721365A-277B-4D27-98BF-7836AE8796A5}">
      <dgm:prSet phldrT="[Text]"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</a:t>
          </a:r>
          <a:endParaRPr lang="en-US" dirty="0">
            <a:solidFill>
              <a:schemeClr val="tx1"/>
            </a:solidFill>
          </a:endParaRPr>
        </a:p>
      </dgm:t>
    </dgm:pt>
    <dgm:pt modelId="{C3C4B2D0-298F-417E-BBD8-AC6565D56AAB}" type="parTrans" cxnId="{E21591A3-A83D-4B2A-991C-20DAF4B75FB1}">
      <dgm:prSet/>
      <dgm:spPr/>
      <dgm:t>
        <a:bodyPr/>
        <a:lstStyle/>
        <a:p>
          <a:endParaRPr lang="en-US"/>
        </a:p>
      </dgm:t>
    </dgm:pt>
    <dgm:pt modelId="{4C7774DB-2387-4FC4-8196-1F7B62771E54}" type="sibTrans" cxnId="{E21591A3-A83D-4B2A-991C-20DAF4B75FB1}">
      <dgm:prSet/>
      <dgm:spPr/>
      <dgm:t>
        <a:bodyPr/>
        <a:lstStyle/>
        <a:p>
          <a:endParaRPr lang="en-US"/>
        </a:p>
      </dgm:t>
    </dgm:pt>
    <dgm:pt modelId="{6A1DB094-16ED-494E-AA3D-E7F7A60F2C7B}">
      <dgm:prSet phldrT="[Text]"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I</a:t>
          </a:r>
          <a:endParaRPr lang="en-US" dirty="0">
            <a:solidFill>
              <a:schemeClr val="tx1"/>
            </a:solidFill>
          </a:endParaRPr>
        </a:p>
      </dgm:t>
    </dgm:pt>
    <dgm:pt modelId="{6C6F7B2E-6F8B-4911-ABF7-7817D0ACD470}" type="parTrans" cxnId="{79E5D90E-8DF3-43B5-8CD8-37755AB8AAE3}">
      <dgm:prSet/>
      <dgm:spPr/>
      <dgm:t>
        <a:bodyPr/>
        <a:lstStyle/>
        <a:p>
          <a:endParaRPr lang="en-US"/>
        </a:p>
      </dgm:t>
    </dgm:pt>
    <dgm:pt modelId="{92BAC30F-72DD-4C65-B796-F111155C7ADC}" type="sibTrans" cxnId="{79E5D90E-8DF3-43B5-8CD8-37755AB8AAE3}">
      <dgm:prSet/>
      <dgm:spPr/>
      <dgm:t>
        <a:bodyPr/>
        <a:lstStyle/>
        <a:p>
          <a:endParaRPr lang="en-US"/>
        </a:p>
      </dgm:t>
    </dgm:pt>
    <dgm:pt modelId="{342BA539-1F26-491E-A588-787A49FC90E4}">
      <dgm:prSet phldrT="[Text]"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</a:t>
          </a:r>
          <a:endParaRPr lang="en-US" dirty="0">
            <a:solidFill>
              <a:schemeClr val="tx1"/>
            </a:solidFill>
          </a:endParaRPr>
        </a:p>
      </dgm:t>
    </dgm:pt>
    <dgm:pt modelId="{65FD096C-DC9D-4D24-8D13-882D1E460386}" type="parTrans" cxnId="{95805EE6-1751-4F39-BBC7-2DD036343CBF}">
      <dgm:prSet/>
      <dgm:spPr/>
      <dgm:t>
        <a:bodyPr/>
        <a:lstStyle/>
        <a:p>
          <a:endParaRPr lang="en-US"/>
        </a:p>
      </dgm:t>
    </dgm:pt>
    <dgm:pt modelId="{BB7C2DA0-7471-4983-B0BB-A386489BDF47}" type="sibTrans" cxnId="{95805EE6-1751-4F39-BBC7-2DD036343CBF}">
      <dgm:prSet/>
      <dgm:spPr/>
      <dgm:t>
        <a:bodyPr/>
        <a:lstStyle/>
        <a:p>
          <a:endParaRPr lang="en-US"/>
        </a:p>
      </dgm:t>
    </dgm:pt>
    <dgm:pt modelId="{F5CA204F-9EB1-45DF-BE75-9862A57F46E7}" type="pres">
      <dgm:prSet presAssocID="{BF919F98-00B5-497E-98DB-2AD26AABB38B}" presName="compositeShape" presStyleCnt="0">
        <dgm:presLayoutVars>
          <dgm:chMax val="7"/>
          <dgm:dir/>
          <dgm:resizeHandles val="exact"/>
        </dgm:presLayoutVars>
      </dgm:prSet>
      <dgm:spPr/>
    </dgm:pt>
    <dgm:pt modelId="{5E1B7416-EC4F-4D2B-B3F3-3D3BE79A9C7D}" type="pres">
      <dgm:prSet presAssocID="{BF919F98-00B5-497E-98DB-2AD26AABB38B}" presName="wedge1" presStyleLbl="node1" presStyleIdx="0" presStyleCnt="3" custLinFactNeighborX="-5349" custLinFactNeighborY="3124"/>
      <dgm:spPr/>
      <dgm:t>
        <a:bodyPr/>
        <a:lstStyle/>
        <a:p>
          <a:endParaRPr lang="en-US"/>
        </a:p>
      </dgm:t>
    </dgm:pt>
    <dgm:pt modelId="{11C34F0A-DAA2-4AEC-8BB5-0E4C68788CA6}" type="pres">
      <dgm:prSet presAssocID="{BF919F98-00B5-497E-98DB-2AD26AABB38B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9722DA-385C-4333-86B4-B076F0011CD8}" type="pres">
      <dgm:prSet presAssocID="{BF919F98-00B5-497E-98DB-2AD26AABB38B}" presName="wedge2" presStyleLbl="node1" presStyleIdx="1" presStyleCnt="3"/>
      <dgm:spPr/>
      <dgm:t>
        <a:bodyPr/>
        <a:lstStyle/>
        <a:p>
          <a:endParaRPr lang="en-US"/>
        </a:p>
      </dgm:t>
    </dgm:pt>
    <dgm:pt modelId="{C9142AFF-F95B-449A-8FDC-BB78E5D5130A}" type="pres">
      <dgm:prSet presAssocID="{BF919F98-00B5-497E-98DB-2AD26AABB38B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336F9F-F642-4649-8426-652881495E1C}" type="pres">
      <dgm:prSet presAssocID="{BF919F98-00B5-497E-98DB-2AD26AABB38B}" presName="wedge3" presStyleLbl="node1" presStyleIdx="2" presStyleCnt="3"/>
      <dgm:spPr/>
      <dgm:t>
        <a:bodyPr/>
        <a:lstStyle/>
        <a:p>
          <a:endParaRPr lang="en-US"/>
        </a:p>
      </dgm:t>
    </dgm:pt>
    <dgm:pt modelId="{81E19063-D1C3-4D8C-9A24-DF55053FAE27}" type="pres">
      <dgm:prSet presAssocID="{BF919F98-00B5-497E-98DB-2AD26AABB38B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3122E3E-8A0B-49DD-A6F6-6546E8710E67}" type="presOf" srcId="{0721365A-277B-4D27-98BF-7836AE8796A5}" destId="{5E1B7416-EC4F-4D2B-B3F3-3D3BE79A9C7D}" srcOrd="0" destOrd="0" presId="urn:microsoft.com/office/officeart/2005/8/layout/chart3"/>
    <dgm:cxn modelId="{18CA47C0-1F1C-42E0-A332-EBE7B3674D4D}" type="presOf" srcId="{342BA539-1F26-491E-A588-787A49FC90E4}" destId="{91336F9F-F642-4649-8426-652881495E1C}" srcOrd="0" destOrd="0" presId="urn:microsoft.com/office/officeart/2005/8/layout/chart3"/>
    <dgm:cxn modelId="{4E5E0A74-7686-4DC8-A7B8-BFE6EF9F3D7C}" type="presOf" srcId="{6A1DB094-16ED-494E-AA3D-E7F7A60F2C7B}" destId="{749722DA-385C-4333-86B4-B076F0011CD8}" srcOrd="0" destOrd="0" presId="urn:microsoft.com/office/officeart/2005/8/layout/chart3"/>
    <dgm:cxn modelId="{7A3A4AA7-7BE8-4B29-95E2-B414AB5990E6}" type="presOf" srcId="{6A1DB094-16ED-494E-AA3D-E7F7A60F2C7B}" destId="{C9142AFF-F95B-449A-8FDC-BB78E5D5130A}" srcOrd="1" destOrd="0" presId="urn:microsoft.com/office/officeart/2005/8/layout/chart3"/>
    <dgm:cxn modelId="{4A397E75-36D7-48EF-B3C5-35581685FE94}" type="presOf" srcId="{BF919F98-00B5-497E-98DB-2AD26AABB38B}" destId="{F5CA204F-9EB1-45DF-BE75-9862A57F46E7}" srcOrd="0" destOrd="0" presId="urn:microsoft.com/office/officeart/2005/8/layout/chart3"/>
    <dgm:cxn modelId="{E21591A3-A83D-4B2A-991C-20DAF4B75FB1}" srcId="{BF919F98-00B5-497E-98DB-2AD26AABB38B}" destId="{0721365A-277B-4D27-98BF-7836AE8796A5}" srcOrd="0" destOrd="0" parTransId="{C3C4B2D0-298F-417E-BBD8-AC6565D56AAB}" sibTransId="{4C7774DB-2387-4FC4-8196-1F7B62771E54}"/>
    <dgm:cxn modelId="{6A426318-DF50-4C92-B57F-95A1F7E89B08}" type="presOf" srcId="{0721365A-277B-4D27-98BF-7836AE8796A5}" destId="{11C34F0A-DAA2-4AEC-8BB5-0E4C68788CA6}" srcOrd="1" destOrd="0" presId="urn:microsoft.com/office/officeart/2005/8/layout/chart3"/>
    <dgm:cxn modelId="{95805EE6-1751-4F39-BBC7-2DD036343CBF}" srcId="{BF919F98-00B5-497E-98DB-2AD26AABB38B}" destId="{342BA539-1F26-491E-A588-787A49FC90E4}" srcOrd="2" destOrd="0" parTransId="{65FD096C-DC9D-4D24-8D13-882D1E460386}" sibTransId="{BB7C2DA0-7471-4983-B0BB-A386489BDF47}"/>
    <dgm:cxn modelId="{79E5D90E-8DF3-43B5-8CD8-37755AB8AAE3}" srcId="{BF919F98-00B5-497E-98DB-2AD26AABB38B}" destId="{6A1DB094-16ED-494E-AA3D-E7F7A60F2C7B}" srcOrd="1" destOrd="0" parTransId="{6C6F7B2E-6F8B-4911-ABF7-7817D0ACD470}" sibTransId="{92BAC30F-72DD-4C65-B796-F111155C7ADC}"/>
    <dgm:cxn modelId="{BB05B829-FEA7-438C-B801-CBD017CE43F8}" type="presOf" srcId="{342BA539-1F26-491E-A588-787A49FC90E4}" destId="{81E19063-D1C3-4D8C-9A24-DF55053FAE27}" srcOrd="1" destOrd="0" presId="urn:microsoft.com/office/officeart/2005/8/layout/chart3"/>
    <dgm:cxn modelId="{5049778A-0F41-4170-AF2C-D85C9514BC31}" type="presParOf" srcId="{F5CA204F-9EB1-45DF-BE75-9862A57F46E7}" destId="{5E1B7416-EC4F-4D2B-B3F3-3D3BE79A9C7D}" srcOrd="0" destOrd="0" presId="urn:microsoft.com/office/officeart/2005/8/layout/chart3"/>
    <dgm:cxn modelId="{4643CD2B-F7EC-4E7F-AD44-114CD9DFB2BB}" type="presParOf" srcId="{F5CA204F-9EB1-45DF-BE75-9862A57F46E7}" destId="{11C34F0A-DAA2-4AEC-8BB5-0E4C68788CA6}" srcOrd="1" destOrd="0" presId="urn:microsoft.com/office/officeart/2005/8/layout/chart3"/>
    <dgm:cxn modelId="{77B84C5A-9DB5-4FEE-B2D5-4D531839AEF5}" type="presParOf" srcId="{F5CA204F-9EB1-45DF-BE75-9862A57F46E7}" destId="{749722DA-385C-4333-86B4-B076F0011CD8}" srcOrd="2" destOrd="0" presId="urn:microsoft.com/office/officeart/2005/8/layout/chart3"/>
    <dgm:cxn modelId="{B28C78F2-C113-4972-B653-CBF2F888029E}" type="presParOf" srcId="{F5CA204F-9EB1-45DF-BE75-9862A57F46E7}" destId="{C9142AFF-F95B-449A-8FDC-BB78E5D5130A}" srcOrd="3" destOrd="0" presId="urn:microsoft.com/office/officeart/2005/8/layout/chart3"/>
    <dgm:cxn modelId="{4445291C-3812-4ABC-856D-E31D45673A08}" type="presParOf" srcId="{F5CA204F-9EB1-45DF-BE75-9862A57F46E7}" destId="{91336F9F-F642-4649-8426-652881495E1C}" srcOrd="4" destOrd="0" presId="urn:microsoft.com/office/officeart/2005/8/layout/chart3"/>
    <dgm:cxn modelId="{F188F419-C2CA-4B3E-BCB5-2F213C42C5EC}" type="presParOf" srcId="{F5CA204F-9EB1-45DF-BE75-9862A57F46E7}" destId="{81E19063-D1C3-4D8C-9A24-DF55053FAE27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1B7416-EC4F-4D2B-B3F3-3D3BE79A9C7D}">
      <dsp:nvSpPr>
        <dsp:cNvPr id="0" name=""/>
        <dsp:cNvSpPr/>
      </dsp:nvSpPr>
      <dsp:spPr>
        <a:xfrm>
          <a:off x="388451" y="278437"/>
          <a:ext cx="2495022" cy="2495022"/>
        </a:xfrm>
        <a:prstGeom prst="pie">
          <a:avLst>
            <a:gd name="adj1" fmla="val 16200000"/>
            <a:gd name="adj2" fmla="val 1800000"/>
          </a:avLst>
        </a:prstGeom>
        <a:solidFill>
          <a:schemeClr val="bg1">
            <a:lumMod val="8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30" tIns="62230" rIns="62230" bIns="6223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>
              <a:solidFill>
                <a:schemeClr val="tx1"/>
              </a:solidFill>
            </a:rPr>
            <a:t>M</a:t>
          </a:r>
          <a:endParaRPr lang="en-US" sz="4900" kern="1200" dirty="0">
            <a:solidFill>
              <a:schemeClr val="tx1"/>
            </a:solidFill>
          </a:endParaRPr>
        </a:p>
      </dsp:txBody>
      <dsp:txXfrm>
        <a:off x="1744971" y="738828"/>
        <a:ext cx="846525" cy="831674"/>
      </dsp:txXfrm>
    </dsp:sp>
    <dsp:sp modelId="{749722DA-385C-4333-86B4-B076F0011CD8}">
      <dsp:nvSpPr>
        <dsp:cNvPr id="0" name=""/>
        <dsp:cNvSpPr/>
      </dsp:nvSpPr>
      <dsp:spPr>
        <a:xfrm>
          <a:off x="393297" y="274749"/>
          <a:ext cx="2495022" cy="2495022"/>
        </a:xfrm>
        <a:prstGeom prst="pie">
          <a:avLst>
            <a:gd name="adj1" fmla="val 1800000"/>
            <a:gd name="adj2" fmla="val 9000000"/>
          </a:avLst>
        </a:prstGeom>
        <a:solidFill>
          <a:schemeClr val="bg1">
            <a:lumMod val="8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30" tIns="62230" rIns="62230" bIns="6223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>
              <a:solidFill>
                <a:schemeClr val="tx1"/>
              </a:solidFill>
            </a:rPr>
            <a:t>I</a:t>
          </a:r>
          <a:endParaRPr lang="en-US" sz="4900" kern="1200" dirty="0">
            <a:solidFill>
              <a:schemeClr val="tx1"/>
            </a:solidFill>
          </a:endParaRPr>
        </a:p>
      </dsp:txBody>
      <dsp:txXfrm>
        <a:off x="1076458" y="1848989"/>
        <a:ext cx="1128700" cy="772268"/>
      </dsp:txXfrm>
    </dsp:sp>
    <dsp:sp modelId="{91336F9F-F642-4649-8426-652881495E1C}">
      <dsp:nvSpPr>
        <dsp:cNvPr id="0" name=""/>
        <dsp:cNvSpPr/>
      </dsp:nvSpPr>
      <dsp:spPr>
        <a:xfrm>
          <a:off x="393297" y="274749"/>
          <a:ext cx="2495022" cy="2495022"/>
        </a:xfrm>
        <a:prstGeom prst="pie">
          <a:avLst>
            <a:gd name="adj1" fmla="val 9000000"/>
            <a:gd name="adj2" fmla="val 16200000"/>
          </a:avLst>
        </a:prstGeom>
        <a:solidFill>
          <a:schemeClr val="bg1">
            <a:lumMod val="8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30" tIns="62230" rIns="62230" bIns="6223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>
              <a:solidFill>
                <a:schemeClr val="tx1"/>
              </a:solidFill>
            </a:rPr>
            <a:t>S</a:t>
          </a:r>
          <a:endParaRPr lang="en-US" sz="4900" kern="1200" dirty="0">
            <a:solidFill>
              <a:schemeClr val="tx1"/>
            </a:solidFill>
          </a:endParaRPr>
        </a:p>
      </dsp:txBody>
      <dsp:txXfrm>
        <a:off x="660621" y="764843"/>
        <a:ext cx="846525" cy="831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3F30F-E9F8-45D6-BB14-8527587F5A91}" type="datetimeFigureOut">
              <a:rPr lang="en-US" smtClean="0"/>
              <a:t>5/7/2014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EF40D-4902-4552-A95B-37DCC799A1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6945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814DED-B015-448B-BFB6-648737B9ACCE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E39505-A93C-4E34-994A-920784054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45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5/7/2014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802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71628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 rtl="1">
              <a:buFont typeface="Arial" pitchFamily="34" charset="0"/>
              <a:buNone/>
              <a:defRPr sz="2300" b="1" i="0" u="none">
                <a:effectLst/>
                <a:latin typeface="Times New Roman" pitchFamily="18" charset="0"/>
                <a:cs typeface="B Titr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2577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q"/>
              <a:defRPr sz="2000" b="0" baseline="0">
                <a:latin typeface="Times New Roman" pitchFamily="18" charset="0"/>
                <a:cs typeface="B Nazanin" pitchFamily="2" charset="-78"/>
              </a:defRPr>
            </a:lvl1pPr>
            <a:lvl2pPr marL="742950" indent="-28575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q"/>
              <a:defRPr sz="2000" b="0" baseline="0">
                <a:latin typeface="Times New Roman" pitchFamily="18" charset="0"/>
                <a:cs typeface="B Nazanin" pitchFamily="2" charset="-78"/>
              </a:defRPr>
            </a:lvl2pPr>
            <a:lvl3pPr marL="1143000" indent="-2286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800" b="0" baseline="0">
                <a:latin typeface="Times New Roman" pitchFamily="18" charset="0"/>
                <a:cs typeface="B Nazanin" pitchFamily="2" charset="-78"/>
              </a:defRPr>
            </a:lvl3pPr>
            <a:lvl4pPr marL="1600200" indent="-22860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 sz="1600" b="0" baseline="0">
                <a:latin typeface="Times New Roman" pitchFamily="18" charset="0"/>
                <a:cs typeface="B Nazanin" pitchFamily="2" charset="-78"/>
              </a:defRPr>
            </a:lvl4pPr>
            <a:lvl5pPr algn="r" rtl="1">
              <a:lnSpc>
                <a:spcPct val="150000"/>
              </a:lnSpc>
              <a:defRPr sz="1600" b="0" baseline="0">
                <a:latin typeface="Times New Roman" pitchFamily="18" charset="0"/>
                <a:cs typeface="B Nazanin" pitchFamily="2" charset="-7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8651801" y="776372"/>
            <a:ext cx="471054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4B3FF4-0EB9-4636-AB67-FED7FF6706CF}" type="slidenum">
              <a:rPr lang="fa-IR" sz="1800" b="1" smtClean="0">
                <a:cs typeface="B Nazanin" pitchFamily="2" charset="-78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600" b="1" dirty="0" smtClean="0">
              <a:cs typeface="B Nazanin" pitchFamily="2" charset="-78"/>
            </a:endParaRPr>
          </a:p>
        </p:txBody>
      </p:sp>
      <p:pic>
        <p:nvPicPr>
          <p:cNvPr id="2050" name="Picture 2" descr="\\VBOXSVR\mahmoud\Documents\EDU\Sharif\DB\TA\slides\db-mark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33891"/>
            <a:ext cx="1153824" cy="1153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1149715" y="776372"/>
            <a:ext cx="7460883" cy="457200"/>
          </a:xfrm>
          <a:prstGeom prst="rect">
            <a:avLst/>
          </a:prstGeom>
          <a:solidFill>
            <a:srgbClr val="14B1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104900" y="838200"/>
            <a:ext cx="3467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sz="1600" b="1" dirty="0" smtClean="0">
                <a:solidFill>
                  <a:schemeClr val="bg1"/>
                </a:solidFill>
                <a:cs typeface="B Nazanin" pitchFamily="2" charset="-78"/>
              </a:rPr>
              <a:t>بخش</a:t>
            </a:r>
            <a:r>
              <a:rPr lang="fa-IR" sz="1600" b="1" baseline="0" dirty="0" smtClean="0">
                <a:solidFill>
                  <a:schemeClr val="bg1"/>
                </a:solidFill>
                <a:cs typeface="B Nazanin" pitchFamily="2" charset="-78"/>
              </a:rPr>
              <a:t> پنجم: مفاهیم اساسی مدل داده رابطه‏ای</a:t>
            </a:r>
            <a:endParaRPr lang="en-US" sz="1600" b="1" dirty="0" smtClean="0">
              <a:solidFill>
                <a:schemeClr val="bg1"/>
              </a:solidFill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2880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CBFC9-6092-459D-8404-0CAF56B82DA5}" type="datetimeFigureOut">
              <a:rPr lang="en-US" smtClean="0"/>
              <a:t>5/7/2014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305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8775"/>
            <a:ext cx="7772400" cy="1470025"/>
          </a:xfrm>
        </p:spPr>
        <p:txBody>
          <a:bodyPr/>
          <a:lstStyle/>
          <a:p>
            <a:r>
              <a:rPr lang="fa-IR" dirty="0" smtClean="0">
                <a:latin typeface="IranNastaliq" pitchFamily="18" charset="0"/>
                <a:cs typeface="IranNastaliq" pitchFamily="18" charset="0"/>
              </a:rPr>
              <a:t>به نام آنکه جان را فکرت آموخت</a:t>
            </a:r>
            <a:endParaRPr lang="en-US" dirty="0">
              <a:latin typeface="IranNastaliq" pitchFamily="18" charset="0"/>
              <a:cs typeface="IranNastaliq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90500" y="76200"/>
            <a:ext cx="8763000" cy="6629400"/>
          </a:xfrm>
          <a:prstGeom prst="roundRect">
            <a:avLst>
              <a:gd name="adj" fmla="val 637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838200" y="1828800"/>
            <a:ext cx="7162800" cy="22098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 rtl="1"/>
            <a:r>
              <a:rPr lang="fa-IR" sz="4400" dirty="0" smtClean="0">
                <a:cs typeface="+mj-cs"/>
              </a:rPr>
              <a:t>بخش پنجم:</a:t>
            </a:r>
          </a:p>
          <a:p>
            <a:pPr algn="r" rtl="1"/>
            <a:r>
              <a:rPr lang="fa-IR" sz="3400" dirty="0" smtClean="0">
                <a:cs typeface="+mj-cs"/>
              </a:rPr>
              <a:t>مفاهیم اساسی مدل داده رابطه‏ای</a:t>
            </a:r>
            <a:endParaRPr lang="en-US" sz="3400" dirty="0">
              <a:cs typeface="+mj-cs"/>
            </a:endParaRPr>
          </a:p>
        </p:txBody>
      </p:sp>
      <p:pic>
        <p:nvPicPr>
          <p:cNvPr id="4" name="Picture 2" descr="\\VBOXSVR\mahmoud\Documents\EDU\Sharif\DB\TA\D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69780"/>
            <a:ext cx="1631816" cy="1927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685800" y="4648200"/>
            <a:ext cx="7772400" cy="2057400"/>
          </a:xfrm>
        </p:spPr>
        <p:txBody>
          <a:bodyPr>
            <a:normAutofit fontScale="92500" lnSpcReduction="20000"/>
          </a:bodyPr>
          <a:lstStyle/>
          <a:p>
            <a:pPr rtl="1"/>
            <a:r>
              <a:rPr lang="fa-IR" b="1" dirty="0">
                <a:cs typeface="B Nazanin" pitchFamily="2" charset="-78"/>
              </a:rPr>
              <a:t>مرتضی امینی</a:t>
            </a:r>
          </a:p>
          <a:p>
            <a:pPr rtl="1"/>
            <a:endParaRPr lang="fa-IR" dirty="0">
              <a:cs typeface="B Nazanin" pitchFamily="2" charset="-78"/>
            </a:endParaRPr>
          </a:p>
          <a:p>
            <a:pPr rtl="1"/>
            <a:r>
              <a:rPr lang="fa-IR" dirty="0">
                <a:cs typeface="B Nazanin" pitchFamily="2" charset="-78"/>
              </a:rPr>
              <a:t>نیمسال </a:t>
            </a:r>
            <a:r>
              <a:rPr lang="fa-IR" dirty="0" smtClean="0">
                <a:cs typeface="B Nazanin" pitchFamily="2" charset="-78"/>
              </a:rPr>
              <a:t>اول 92-93</a:t>
            </a:r>
          </a:p>
          <a:p>
            <a:pPr rtl="1"/>
            <a:endParaRPr lang="fa-IR" sz="1900" dirty="0" smtClean="0">
              <a:cs typeface="B Nazanin" pitchFamily="2" charset="-78"/>
            </a:endParaRPr>
          </a:p>
          <a:p>
            <a:pPr rtl="1"/>
            <a:r>
              <a:rPr lang="fa-IR" sz="2100" b="1" dirty="0" smtClean="0">
                <a:solidFill>
                  <a:schemeClr val="tx2"/>
                </a:solidFill>
                <a:cs typeface="B Nazanin" pitchFamily="2" charset="-78"/>
              </a:rPr>
              <a:t>(محتویات اسلایدها برگرفته از یادداشت‏های کلاسی </a:t>
            </a:r>
            <a:r>
              <a:rPr lang="fa-IR" sz="2100" b="1" dirty="0" smtClean="0">
                <a:solidFill>
                  <a:srgbClr val="C00000"/>
                </a:solidFill>
                <a:cs typeface="B Nazanin" pitchFamily="2" charset="-78"/>
              </a:rPr>
              <a:t>استاد محمدتقی روحانی رانکوهی</a:t>
            </a:r>
            <a:r>
              <a:rPr lang="fa-IR" sz="2100" b="1" dirty="0" smtClean="0">
                <a:solidFill>
                  <a:schemeClr val="tx2"/>
                </a:solidFill>
                <a:cs typeface="B Nazanin" pitchFamily="2" charset="-78"/>
              </a:rPr>
              <a:t> است.)</a:t>
            </a:r>
            <a:endParaRPr lang="en-US" sz="2100" b="1" dirty="0">
              <a:solidFill>
                <a:schemeClr val="tx2"/>
              </a:solidFill>
              <a:cs typeface="B Nazanin" pitchFamily="2" charset="-78"/>
            </a:endParaRPr>
          </a:p>
          <a:p>
            <a:endParaRPr lang="en-US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2223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مدل رابطه‏ای و مدل </a:t>
            </a:r>
            <a:r>
              <a:rPr lang="fa-IR" dirty="0" smtClean="0"/>
              <a:t>جدولی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7030A0"/>
                </a:solidFill>
              </a:rPr>
              <a:t>ویژگی‏های رابطه:</a:t>
            </a:r>
          </a:p>
          <a:p>
            <a:pPr marL="457200" lvl="1" indent="0">
              <a:buNone/>
            </a:pPr>
            <a:r>
              <a:rPr lang="fa-IR" dirty="0" smtClean="0"/>
              <a:t>1- صفات در عنوان رابطه نظم (مکانی) ندارند. [چون مجموعه است]        </a:t>
            </a:r>
            <a:r>
              <a:rPr lang="en-US" dirty="0" smtClean="0"/>
              <a:t>R(A, B) = R(B, A)</a:t>
            </a:r>
            <a:endParaRPr lang="fa-IR" dirty="0" smtClean="0"/>
          </a:p>
          <a:p>
            <a:pPr marL="457200" lvl="1" indent="0">
              <a:buNone/>
            </a:pPr>
            <a:r>
              <a:rPr lang="fa-IR" dirty="0" smtClean="0"/>
              <a:t>	در حالی که در جدول، ستون‏ها می‏توانند نظم مکانی داشته باشند.</a:t>
            </a:r>
          </a:p>
          <a:p>
            <a:pPr marL="457200" lvl="1" indent="0">
              <a:buNone/>
            </a:pPr>
            <a:r>
              <a:rPr lang="fa-IR" dirty="0"/>
              <a:t>	</a:t>
            </a:r>
            <a:r>
              <a:rPr lang="fa-IR" dirty="0" smtClean="0"/>
              <a:t>در مدل رابطه‏ای، تنها راه ارجاع به صفت رابطه، نام صفت است.</a:t>
            </a:r>
          </a:p>
          <a:p>
            <a:pPr marL="457200" lvl="1" indent="0">
              <a:buNone/>
            </a:pPr>
            <a:r>
              <a:rPr lang="fa-IR" dirty="0" smtClean="0"/>
              <a:t>2- تاپل‏ها [در بدنه] نظم ندارند (مرتب نیستند) [چون مجموعه است].</a:t>
            </a:r>
          </a:p>
          <a:p>
            <a:pPr marL="457200" lvl="1" indent="0">
              <a:buNone/>
            </a:pPr>
            <a:r>
              <a:rPr lang="fa-IR" dirty="0" smtClean="0"/>
              <a:t>3- رابطه، تاپل تکراری ندارد [چون مجموعه است].</a:t>
            </a:r>
          </a:p>
          <a:p>
            <a:pPr marL="457200" lvl="1" indent="0">
              <a:buNone/>
            </a:pPr>
            <a:r>
              <a:rPr lang="fa-IR" dirty="0" smtClean="0"/>
              <a:t>4- تمام صفات رابطه، تک مقدار هستند [رجوع شود به مفهوم رابطه نرمال] (این ویژگی دلیل تکنیکی دارد و از ذات رابطه نتیجه نمی‏شود). یعنی در هر تاپل دقیقاً یک مقدار برای هر صفت وجود دارد.</a:t>
            </a:r>
          </a:p>
          <a:p>
            <a:pPr lvl="1"/>
            <a:r>
              <a:rPr lang="fa-IR" dirty="0" smtClean="0"/>
              <a:t>در </a:t>
            </a:r>
            <a:r>
              <a:rPr lang="en-US" sz="1800" dirty="0" smtClean="0"/>
              <a:t>RM</a:t>
            </a:r>
            <a:r>
              <a:rPr lang="fa-IR" sz="1800" dirty="0" smtClean="0"/>
              <a:t> </a:t>
            </a:r>
            <a:r>
              <a:rPr lang="fa-IR" dirty="0" smtClean="0"/>
              <a:t>هیچ یک از مفاهیم فایلینگ مطرح نیستند (مثل نظم، فیلد، رکورد، اشاره‏گر، آدرس که در سطح طراحی و فایلینگ فیزیکی مطرح است).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715016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مدل رابطه‏ای و مدل جدولی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7030A0"/>
                </a:solidFill>
              </a:rPr>
              <a:t>تفاوت‏های مفهوم رابطه و اصطلاح جدول</a:t>
            </a:r>
          </a:p>
          <a:p>
            <a:pPr lvl="1"/>
            <a:r>
              <a:rPr lang="fa-IR" dirty="0" smtClean="0"/>
              <a:t>3 ویژگی اول رابطه، 3 تفاوت</a:t>
            </a:r>
          </a:p>
          <a:p>
            <a:pPr marL="457200" lvl="1" indent="0">
              <a:buNone/>
            </a:pPr>
            <a:r>
              <a:rPr lang="fa-IR" dirty="0" smtClean="0"/>
              <a:t>4- در رابطه </a:t>
            </a:r>
            <a:r>
              <a:rPr lang="en-US" sz="1800" dirty="0" smtClean="0"/>
              <a:t>m&gt;=0</a:t>
            </a:r>
            <a:r>
              <a:rPr lang="fa-IR" dirty="0" smtClean="0"/>
              <a:t> (درجه)، یعنی از نظر تئوری رابطه می‏تواند از نظر درجه صفر باشد.</a:t>
            </a:r>
          </a:p>
          <a:p>
            <a:pPr marL="457200" lvl="1" indent="0">
              <a:buNone/>
            </a:pPr>
            <a:r>
              <a:rPr lang="fa-IR" dirty="0" smtClean="0"/>
              <a:t>5- رابطه می‏تواند بیش از دو بُعد داشته باشد (مثلا </a:t>
            </a:r>
            <a:r>
              <a:rPr lang="en-US" sz="1800" dirty="0" smtClean="0"/>
              <a:t>Data Cube</a:t>
            </a:r>
            <a:r>
              <a:rPr lang="fa-IR" dirty="0" smtClean="0"/>
              <a:t>).</a:t>
            </a:r>
          </a:p>
          <a:p>
            <a:pPr marL="457200" lvl="1" indent="0">
              <a:buNone/>
            </a:pPr>
            <a:r>
              <a:rPr lang="fa-IR" dirty="0" smtClean="0"/>
              <a:t>6- نمایش دقیق عنوان رابطه به صورت زیر است حال آنکه عنوان جدول چنین نیست.</a:t>
            </a:r>
          </a:p>
          <a:p>
            <a:pPr marL="95250" lvl="1" indent="0" algn="l" rtl="0">
              <a:buNone/>
            </a:pPr>
            <a:r>
              <a:rPr lang="en-US" sz="1800" dirty="0" smtClean="0"/>
              <a:t>R(H): {</a:t>
            </a:r>
            <a:r>
              <a:rPr lang="en-US" sz="1800" dirty="0" smtClean="0">
                <a:sym typeface="Symbol"/>
              </a:rPr>
              <a:t>D</a:t>
            </a:r>
            <a:r>
              <a:rPr lang="en-US" sz="1800" baseline="-25000" dirty="0" smtClean="0">
                <a:sym typeface="Symbol"/>
              </a:rPr>
              <a:t>1</a:t>
            </a:r>
            <a:r>
              <a:rPr lang="en-US" sz="1800" dirty="0" smtClean="0">
                <a:sym typeface="Symbol"/>
              </a:rPr>
              <a:t>: A</a:t>
            </a:r>
            <a:r>
              <a:rPr lang="en-US" sz="1800" baseline="-25000" dirty="0" smtClean="0">
                <a:sym typeface="Symbol"/>
              </a:rPr>
              <a:t>1</a:t>
            </a:r>
            <a:r>
              <a:rPr lang="en-US" sz="1800" dirty="0" smtClean="0">
                <a:sym typeface="Symbol"/>
              </a:rPr>
              <a:t>, </a:t>
            </a:r>
            <a:r>
              <a:rPr lang="en-US" sz="1800" dirty="0">
                <a:sym typeface="Symbol"/>
              </a:rPr>
              <a:t></a:t>
            </a:r>
            <a:r>
              <a:rPr lang="en-US" sz="1800" dirty="0" smtClean="0">
                <a:sym typeface="Symbol"/>
              </a:rPr>
              <a:t>D</a:t>
            </a:r>
            <a:r>
              <a:rPr lang="en-US" sz="1800" baseline="-25000" dirty="0" smtClean="0">
                <a:sym typeface="Symbol"/>
              </a:rPr>
              <a:t>2</a:t>
            </a:r>
            <a:r>
              <a:rPr lang="en-US" sz="1800" dirty="0" smtClean="0">
                <a:sym typeface="Symbol"/>
              </a:rPr>
              <a:t>: A</a:t>
            </a:r>
            <a:r>
              <a:rPr lang="en-US" sz="1800" baseline="-25000" dirty="0" smtClean="0">
                <a:sym typeface="Symbol"/>
              </a:rPr>
              <a:t>2</a:t>
            </a:r>
            <a:r>
              <a:rPr lang="en-US" sz="1800" dirty="0" smtClean="0">
                <a:sym typeface="Symbol"/>
              </a:rPr>
              <a:t>, …</a:t>
            </a:r>
            <a:r>
              <a:rPr lang="en-US" sz="1800" dirty="0" smtClean="0"/>
              <a:t>}</a:t>
            </a:r>
            <a:r>
              <a:rPr lang="fa-IR" dirty="0" smtClean="0"/>
              <a:t> عنوان رابطه مجموعه‏ای است از دوتایی‏ها منظم دامنه، صفت    </a:t>
            </a:r>
            <a:endParaRPr lang="fa-IR" dirty="0"/>
          </a:p>
          <a:p>
            <a:pPr marL="457200" lvl="1" indent="0">
              <a:buNone/>
            </a:pPr>
            <a:r>
              <a:rPr lang="fa-IR" dirty="0" smtClean="0"/>
              <a:t>7- نمایش دقیق تاپل رابطه به صورت زیر است حال آنکه سطر در جدول چنین نیست.</a:t>
            </a:r>
          </a:p>
          <a:p>
            <a:pPr marL="95250" lvl="1" indent="-95250" algn="l" rtl="0">
              <a:buNone/>
            </a:pPr>
            <a:r>
              <a:rPr lang="en-US" sz="1800" dirty="0" smtClean="0"/>
              <a:t>TUPLE: </a:t>
            </a:r>
            <a:r>
              <a:rPr lang="en-US" sz="1800" dirty="0"/>
              <a:t>{</a:t>
            </a:r>
            <a:r>
              <a:rPr lang="en-US" sz="1800" dirty="0">
                <a:sym typeface="Symbol"/>
              </a:rPr>
              <a:t>D</a:t>
            </a:r>
            <a:r>
              <a:rPr lang="en-US" sz="1800" baseline="-25000" dirty="0">
                <a:sym typeface="Symbol"/>
              </a:rPr>
              <a:t>1</a:t>
            </a:r>
            <a:r>
              <a:rPr lang="en-US" sz="1800" dirty="0">
                <a:sym typeface="Symbol"/>
              </a:rPr>
              <a:t>: </a:t>
            </a:r>
            <a:r>
              <a:rPr lang="en-US" sz="1800" dirty="0" smtClean="0">
                <a:sym typeface="Symbol"/>
              </a:rPr>
              <a:t>A</a:t>
            </a:r>
            <a:r>
              <a:rPr lang="en-US" sz="1800" baseline="-25000" dirty="0" smtClean="0">
                <a:sym typeface="Symbol"/>
              </a:rPr>
              <a:t>1</a:t>
            </a:r>
            <a:r>
              <a:rPr lang="en-US" sz="1800" dirty="0" smtClean="0">
                <a:sym typeface="Symbol"/>
              </a:rPr>
              <a:t>:V</a:t>
            </a:r>
            <a:r>
              <a:rPr lang="en-US" sz="1800" baseline="-25000" dirty="0" smtClean="0">
                <a:sym typeface="Symbol"/>
              </a:rPr>
              <a:t>1 </a:t>
            </a:r>
            <a:r>
              <a:rPr lang="en-US" sz="1800" dirty="0" smtClean="0">
                <a:sym typeface="Symbol"/>
              </a:rPr>
              <a:t></a:t>
            </a:r>
            <a:r>
              <a:rPr lang="en-US" sz="1800" dirty="0">
                <a:sym typeface="Symbol"/>
              </a:rPr>
              <a:t>, D</a:t>
            </a:r>
            <a:r>
              <a:rPr lang="en-US" sz="1800" baseline="-25000" dirty="0">
                <a:sym typeface="Symbol"/>
              </a:rPr>
              <a:t>2</a:t>
            </a:r>
            <a:r>
              <a:rPr lang="en-US" sz="1800" dirty="0">
                <a:sym typeface="Symbol"/>
              </a:rPr>
              <a:t>: </a:t>
            </a:r>
            <a:r>
              <a:rPr lang="en-US" sz="1800" dirty="0" smtClean="0">
                <a:sym typeface="Symbol"/>
              </a:rPr>
              <a:t>A</a:t>
            </a:r>
            <a:r>
              <a:rPr lang="en-US" sz="1800" baseline="-25000" dirty="0" smtClean="0">
                <a:sym typeface="Symbol"/>
              </a:rPr>
              <a:t>2</a:t>
            </a:r>
            <a:r>
              <a:rPr lang="en-US" sz="1800" dirty="0" smtClean="0">
                <a:sym typeface="Symbol"/>
              </a:rPr>
              <a:t>:V</a:t>
            </a:r>
            <a:r>
              <a:rPr lang="en-US" sz="1800" baseline="-25000" dirty="0" smtClean="0">
                <a:sym typeface="Symbol"/>
              </a:rPr>
              <a:t>2</a:t>
            </a:r>
            <a:r>
              <a:rPr lang="en-US" sz="1800" dirty="0" smtClean="0">
                <a:sym typeface="Symbol"/>
              </a:rPr>
              <a:t></a:t>
            </a:r>
            <a:r>
              <a:rPr lang="en-US" sz="1800" dirty="0">
                <a:sym typeface="Symbol"/>
              </a:rPr>
              <a:t>, </a:t>
            </a:r>
            <a:r>
              <a:rPr lang="en-US" sz="1800" dirty="0" smtClean="0">
                <a:sym typeface="Symbol"/>
              </a:rPr>
              <a:t>…</a:t>
            </a:r>
            <a:r>
              <a:rPr lang="en-US" sz="1800" dirty="0" smtClean="0"/>
              <a:t>}</a:t>
            </a:r>
            <a:r>
              <a:rPr lang="fa-IR" dirty="0" smtClean="0"/>
              <a:t> تاپل مجموعه‏ای است از سه‏تایی‏های منظم دامنه، صفت، مقدار</a:t>
            </a:r>
          </a:p>
          <a:p>
            <a:pPr marL="495300" lvl="2" indent="-95250">
              <a:buNone/>
            </a:pPr>
            <a:r>
              <a:rPr lang="fa-IR" sz="2000" dirty="0" smtClean="0"/>
              <a:t>8- رابطه </a:t>
            </a:r>
            <a:r>
              <a:rPr lang="fa-IR" sz="2000" dirty="0"/>
              <a:t>نمی</a:t>
            </a:r>
            <a:r>
              <a:rPr lang="fa-IR" sz="2000" dirty="0" smtClean="0"/>
              <a:t>‏تواند </a:t>
            </a:r>
            <a:r>
              <a:rPr lang="fa-IR" sz="2000" u="sng" dirty="0" smtClean="0">
                <a:solidFill>
                  <a:srgbClr val="C00000"/>
                </a:solidFill>
              </a:rPr>
              <a:t>هیچ‏مقدار </a:t>
            </a:r>
            <a:r>
              <a:rPr lang="fa-IR" sz="2000" dirty="0" smtClean="0"/>
              <a:t>داشته باشد، ولی جدول می‏تواند.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243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دامنه [میدان]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7030A0"/>
                </a:solidFill>
              </a:rPr>
              <a:t>مفهوم دامنه (میدان)</a:t>
            </a:r>
          </a:p>
          <a:p>
            <a:pPr lvl="1"/>
            <a:r>
              <a:rPr lang="fa-IR" dirty="0" smtClean="0"/>
              <a:t>مجموعه‏ای است نامدار از مقادیر هم نوع، که حداقل یک صفت از رابطه، از آن </a:t>
            </a:r>
            <a:r>
              <a:rPr lang="fa-IR" sz="1800" b="1" dirty="0" smtClean="0">
                <a:solidFill>
                  <a:srgbClr val="C00000"/>
                </a:solidFill>
              </a:rPr>
              <a:t>معنا</a:t>
            </a:r>
            <a:r>
              <a:rPr lang="fa-IR" dirty="0" smtClean="0"/>
              <a:t>، </a:t>
            </a:r>
            <a:r>
              <a:rPr lang="fa-IR" sz="1800" b="1" dirty="0" smtClean="0">
                <a:solidFill>
                  <a:srgbClr val="C00000"/>
                </a:solidFill>
              </a:rPr>
              <a:t>نوع</a:t>
            </a:r>
            <a:r>
              <a:rPr lang="fa-IR" sz="1800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و </a:t>
            </a:r>
            <a:r>
              <a:rPr lang="fa-IR" sz="1800" b="1" dirty="0" smtClean="0">
                <a:solidFill>
                  <a:srgbClr val="C00000"/>
                </a:solidFill>
              </a:rPr>
              <a:t>مقدار</a:t>
            </a:r>
            <a:r>
              <a:rPr lang="fa-IR" sz="1800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می‏گیرد.</a:t>
            </a:r>
          </a:p>
          <a:p>
            <a:pPr lvl="1"/>
            <a:r>
              <a:rPr lang="fa-IR" dirty="0" smtClean="0"/>
              <a:t>معادل است با مفهوم </a:t>
            </a:r>
            <a:r>
              <a:rPr lang="en-US" sz="1800" dirty="0" smtClean="0"/>
              <a:t>Data Type</a:t>
            </a:r>
            <a:r>
              <a:rPr lang="fa-IR" dirty="0" smtClean="0"/>
              <a:t> در تئوری انواع.</a:t>
            </a:r>
          </a:p>
          <a:p>
            <a:pPr lvl="1"/>
            <a:r>
              <a:rPr lang="fa-IR" dirty="0" smtClean="0"/>
              <a:t>دامنه‏هایی که یک رابطه روی آن‏ها تعریف می‏شود، لزوماً متمایز نیستند.</a:t>
            </a:r>
          </a:p>
          <a:p>
            <a:pPr marL="457200" lvl="1" indent="0" algn="l" rtl="0">
              <a:buNone/>
            </a:pPr>
            <a:r>
              <a:rPr lang="en-US" dirty="0" smtClean="0"/>
              <a:t>R(H)</a:t>
            </a:r>
            <a:r>
              <a:rPr lang="fa-IR" dirty="0" smtClean="0"/>
              <a:t> مفروض  </a:t>
            </a:r>
          </a:p>
          <a:p>
            <a:pPr marL="457200" lvl="1" indent="0" algn="l" rtl="0">
              <a:buNone/>
            </a:pPr>
            <a:r>
              <a:rPr lang="en-US" dirty="0" smtClean="0"/>
              <a:t>if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</a:t>
            </a:r>
            <a:r>
              <a:rPr lang="en-US" dirty="0" err="1" smtClean="0">
                <a:sym typeface="Euclid Symbol"/>
              </a:rPr>
              <a:t>H</a:t>
            </a:r>
            <a:r>
              <a:rPr lang="en-US" dirty="0" smtClean="0">
                <a:sym typeface="Euclid Symbol"/>
              </a:rPr>
              <a:t>,  </a:t>
            </a:r>
            <a:r>
              <a:rPr lang="en-US" dirty="0" err="1" smtClean="0">
                <a:sym typeface="Euclid Symbol"/>
              </a:rPr>
              <a:t>A</a:t>
            </a:r>
            <a:r>
              <a:rPr lang="en-US" baseline="-25000" dirty="0" err="1" smtClean="0">
                <a:sym typeface="Euclid Symbol"/>
              </a:rPr>
              <a:t>j</a:t>
            </a:r>
            <a:r>
              <a:rPr lang="en-US" dirty="0" err="1" smtClean="0">
                <a:sym typeface="Euclid Symbol"/>
              </a:rPr>
              <a:t>H</a:t>
            </a:r>
            <a:r>
              <a:rPr lang="en-US" dirty="0" smtClean="0">
                <a:sym typeface="Euclid Symbol"/>
              </a:rPr>
              <a:t>,  </a:t>
            </a:r>
            <a:r>
              <a:rPr lang="en-US" dirty="0" err="1" smtClean="0">
                <a:sym typeface="Euclid Symbol"/>
              </a:rPr>
              <a:t>A</a:t>
            </a:r>
            <a:r>
              <a:rPr lang="en-US" baseline="-25000" dirty="0" err="1" smtClean="0">
                <a:sym typeface="Euclid Symbol"/>
              </a:rPr>
              <a:t>i</a:t>
            </a:r>
            <a:r>
              <a:rPr lang="en-US" dirty="0" err="1" smtClean="0">
                <a:sym typeface="Symbol"/>
              </a:rPr>
              <a:t>A</a:t>
            </a:r>
            <a:r>
              <a:rPr lang="en-US" baseline="-25000" dirty="0" err="1" smtClean="0">
                <a:sym typeface="Symbol"/>
              </a:rPr>
              <a:t>j</a:t>
            </a:r>
            <a:r>
              <a:rPr lang="en-US" dirty="0" smtClean="0">
                <a:sym typeface="Symbol"/>
              </a:rPr>
              <a:t>   (</a:t>
            </a:r>
            <a:r>
              <a:rPr lang="en-US" dirty="0" err="1" smtClean="0">
                <a:sym typeface="Symbol"/>
              </a:rPr>
              <a:t>D</a:t>
            </a:r>
            <a:r>
              <a:rPr lang="en-US" baseline="-25000" dirty="0" err="1" smtClean="0">
                <a:sym typeface="Symbol"/>
              </a:rPr>
              <a:t>i</a:t>
            </a:r>
            <a:r>
              <a:rPr lang="en-US" dirty="0" err="1">
                <a:sym typeface="Symbol"/>
              </a:rPr>
              <a:t>D</a:t>
            </a:r>
            <a:r>
              <a:rPr lang="en-US" baseline="-25000" dirty="0" err="1">
                <a:sym typeface="Symbol"/>
              </a:rPr>
              <a:t>j</a:t>
            </a:r>
            <a:r>
              <a:rPr lang="en-US" baseline="-25000" dirty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لزوما چنین نیست که</a:t>
            </a:r>
            <a:r>
              <a:rPr lang="en-US" dirty="0" smtClean="0">
                <a:sym typeface="Symbol"/>
              </a:rPr>
              <a:t>)</a:t>
            </a:r>
            <a:endParaRPr lang="fa-IR" baseline="-250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48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دامنه [میدان</a:t>
            </a:r>
            <a:r>
              <a:rPr lang="fa-IR" dirty="0" smtClean="0"/>
              <a:t>]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C00000"/>
                </a:solidFill>
              </a:rPr>
              <a:t>تمرین: </a:t>
            </a:r>
            <a:r>
              <a:rPr lang="fa-IR" dirty="0" smtClean="0"/>
              <a:t>مثالی از یک رابطه 5-تایی که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دوصفت آن از یک دامنه باشد.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سه صفت آن از یک دامنه باشد.</a:t>
            </a:r>
          </a:p>
          <a:p>
            <a:pPr>
              <a:lnSpc>
                <a:spcPct val="200000"/>
              </a:lnSpc>
            </a:pPr>
            <a:r>
              <a:rPr lang="fa-IR" dirty="0" smtClean="0"/>
              <a:t>اگر </a:t>
            </a:r>
            <a:r>
              <a:rPr lang="en-US" dirty="0" smtClean="0"/>
              <a:t>m</a:t>
            </a:r>
            <a:r>
              <a:rPr lang="fa-IR" dirty="0" smtClean="0"/>
              <a:t> درجه رابطه و </a:t>
            </a:r>
            <a:r>
              <a:rPr lang="en-US" dirty="0" smtClean="0"/>
              <a:t>n</a:t>
            </a:r>
            <a:r>
              <a:rPr lang="fa-IR" dirty="0" smtClean="0"/>
              <a:t> تعداد دامنه‏ها باشد، داریم: </a:t>
            </a:r>
            <a:r>
              <a:rPr lang="en-US" dirty="0" err="1" smtClean="0"/>
              <a:t>n</a:t>
            </a:r>
            <a:r>
              <a:rPr lang="en-US" dirty="0" err="1" smtClean="0">
                <a:sym typeface="Euclid Symbol"/>
              </a:rPr>
              <a:t>m</a:t>
            </a:r>
            <a:r>
              <a:rPr lang="fa-IR" dirty="0" smtClean="0">
                <a:sym typeface="Euclid Symbol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fa-IR" dirty="0" smtClean="0">
                <a:sym typeface="Euclid Symbol"/>
              </a:rPr>
              <a:t>برای تعریف یک رابطه در سیستم رابطه‏ای، از لحاظ تئوریک، ابتدا باید دامنه‏هایش را تعریف کرد.</a:t>
            </a:r>
          </a:p>
          <a:p>
            <a:pPr marL="0" indent="0">
              <a:lnSpc>
                <a:spcPct val="200000"/>
              </a:lnSpc>
              <a:buNone/>
            </a:pPr>
            <a:endParaRPr lang="fa-IR" dirty="0">
              <a:sym typeface="Euclid Symbol"/>
            </a:endParaRPr>
          </a:p>
        </p:txBody>
      </p:sp>
    </p:spTree>
    <p:extLst>
      <p:ext uri="{BB962C8B-B14F-4D97-AF65-F5344CB8AC3E}">
        <p14:creationId xmlns:p14="http://schemas.microsoft.com/office/powerpoint/2010/main" val="115277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دامنه [میدان</a:t>
            </a:r>
            <a:r>
              <a:rPr lang="fa-IR" dirty="0" smtClean="0"/>
              <a:t>]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مثالی از شمای پایگاه رابطه‏ای </a:t>
            </a:r>
          </a:p>
          <a:p>
            <a:pPr marL="0" indent="0">
              <a:buNone/>
            </a:pPr>
            <a:r>
              <a:rPr lang="fa-IR" dirty="0" smtClean="0"/>
              <a:t>     (در مدل تئوریک)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524000"/>
            <a:ext cx="5826275" cy="51783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DOMAIN  </a:t>
            </a:r>
            <a:r>
              <a:rPr lang="en-US" sz="1600" dirty="0" smtClean="0"/>
              <a:t>SN 	CHAR(8)</a:t>
            </a:r>
            <a:r>
              <a:rPr lang="en-US" sz="1600" b="1" dirty="0"/>
              <a:t> </a:t>
            </a:r>
            <a:r>
              <a:rPr lang="en-US" sz="1600" b="1" dirty="0" smtClean="0"/>
              <a:t>	DEFAULT </a:t>
            </a:r>
            <a:r>
              <a:rPr lang="en-US" sz="1600" dirty="0" smtClean="0"/>
              <a:t>‘00000000’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CREATE DOMAIN </a:t>
            </a:r>
            <a:r>
              <a:rPr lang="en-US" sz="1600" b="1" dirty="0" smtClean="0"/>
              <a:t> </a:t>
            </a:r>
            <a:r>
              <a:rPr lang="en-US" sz="1600" dirty="0" smtClean="0"/>
              <a:t>SNAME 	CHAR(20)	</a:t>
            </a:r>
            <a:r>
              <a:rPr lang="en-US" sz="1600" b="1" dirty="0" smtClean="0"/>
              <a:t>DEFAULT </a:t>
            </a:r>
            <a:r>
              <a:rPr lang="en-US" sz="1600" dirty="0" smtClean="0"/>
              <a:t>‘</a:t>
            </a:r>
            <a:r>
              <a:rPr lang="en-US" sz="1600" dirty="0" err="1" smtClean="0"/>
              <a:t>noname</a:t>
            </a:r>
            <a:r>
              <a:rPr lang="en-US" sz="1600" dirty="0" smtClean="0"/>
              <a:t>’</a:t>
            </a:r>
            <a:endParaRPr lang="en-US" sz="1600" dirty="0"/>
          </a:p>
          <a:p>
            <a:pPr>
              <a:spcAft>
                <a:spcPts val="300"/>
              </a:spcAft>
            </a:pPr>
            <a:r>
              <a:rPr lang="en-US" sz="1600" b="1" dirty="0"/>
              <a:t>CREATE DOMAIN </a:t>
            </a:r>
            <a:r>
              <a:rPr lang="en-US" sz="1600" b="1" dirty="0" smtClean="0"/>
              <a:t> </a:t>
            </a:r>
            <a:r>
              <a:rPr lang="en-US" sz="1600" dirty="0" smtClean="0"/>
              <a:t>SJ 	CHAR(4)</a:t>
            </a:r>
            <a:r>
              <a:rPr lang="en-US" sz="1600" b="1" dirty="0"/>
              <a:t>	</a:t>
            </a:r>
            <a:r>
              <a:rPr lang="en-US" sz="1600" b="1" dirty="0" smtClean="0"/>
              <a:t>DEFAULT </a:t>
            </a:r>
            <a:r>
              <a:rPr lang="en-US" sz="1600" dirty="0"/>
              <a:t>‘?...?’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CREATE DOMAIN </a:t>
            </a:r>
            <a:r>
              <a:rPr lang="en-US" sz="1600" b="1" dirty="0" smtClean="0"/>
              <a:t> </a:t>
            </a:r>
            <a:r>
              <a:rPr lang="en-US" sz="1600" dirty="0" smtClean="0"/>
              <a:t>SL 	CHAR(3)</a:t>
            </a:r>
            <a:r>
              <a:rPr lang="en-US" sz="1600" b="1" dirty="0"/>
              <a:t>	</a:t>
            </a:r>
            <a:r>
              <a:rPr lang="en-US" sz="1600" b="1" dirty="0" smtClean="0"/>
              <a:t>DEFAULT </a:t>
            </a:r>
            <a:r>
              <a:rPr lang="en-US" sz="1600" dirty="0"/>
              <a:t>‘?...?’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CREATE DOMAIN </a:t>
            </a:r>
            <a:r>
              <a:rPr lang="en-US" sz="1600" dirty="0" smtClean="0"/>
              <a:t>SD 	CHAR(4)</a:t>
            </a:r>
            <a:r>
              <a:rPr lang="en-US" sz="1600" b="1" dirty="0"/>
              <a:t> </a:t>
            </a:r>
            <a:r>
              <a:rPr lang="en-US" sz="1600" b="1" dirty="0" smtClean="0"/>
              <a:t>	DEFAULT </a:t>
            </a:r>
            <a:r>
              <a:rPr lang="en-US" sz="1600" dirty="0"/>
              <a:t>‘?...?’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CREATE DOMAIN </a:t>
            </a:r>
            <a:r>
              <a:rPr lang="en-US" sz="1600" dirty="0" smtClean="0"/>
              <a:t>CN 	CHAR(6)</a:t>
            </a:r>
            <a:r>
              <a:rPr lang="en-US" sz="1600" b="1" dirty="0"/>
              <a:t>	</a:t>
            </a:r>
            <a:r>
              <a:rPr lang="en-US" sz="1600" b="1" dirty="0" smtClean="0"/>
              <a:t>DEFAULT </a:t>
            </a:r>
            <a:r>
              <a:rPr lang="en-US" sz="1600" dirty="0"/>
              <a:t>‘?...?’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CREATE DOMAIN </a:t>
            </a:r>
            <a:r>
              <a:rPr lang="en-US" sz="1600" dirty="0" smtClean="0"/>
              <a:t>GRADE 	DEC(2, 2)</a:t>
            </a:r>
            <a:r>
              <a:rPr lang="en-US" sz="1600" b="1" dirty="0" smtClean="0"/>
              <a:t> 	DEFAULT </a:t>
            </a:r>
            <a:r>
              <a:rPr lang="en-US" sz="1600" dirty="0"/>
              <a:t>‘?...?’</a:t>
            </a:r>
          </a:p>
          <a:p>
            <a:pPr>
              <a:spcAft>
                <a:spcPts val="300"/>
              </a:spcAft>
            </a:pPr>
            <a:endParaRPr lang="en-US" sz="1600" b="1" dirty="0" smtClean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CREATE RELATEION </a:t>
            </a:r>
            <a:r>
              <a:rPr lang="en-US" sz="1600" dirty="0" smtClean="0"/>
              <a:t>STUD 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(STID  </a:t>
            </a:r>
            <a:r>
              <a:rPr lang="en-US" sz="1600" b="1" dirty="0" smtClean="0"/>
              <a:t>DOMAIN </a:t>
            </a:r>
            <a:r>
              <a:rPr lang="en-US" sz="1600" dirty="0" smtClean="0"/>
              <a:t> SN, 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 STNAME  </a:t>
            </a:r>
            <a:r>
              <a:rPr lang="en-US" sz="1600" b="1" dirty="0" smtClean="0"/>
              <a:t>DOMAIN</a:t>
            </a:r>
            <a:r>
              <a:rPr lang="en-US" sz="1600" dirty="0" smtClean="0"/>
              <a:t>  SNAME,  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 STJ  </a:t>
            </a:r>
            <a:r>
              <a:rPr lang="en-US" sz="1600" b="1" dirty="0" smtClean="0"/>
              <a:t>DOMAIN  </a:t>
            </a:r>
            <a:r>
              <a:rPr lang="en-US" sz="1600" dirty="0" smtClean="0"/>
              <a:t>SJ, 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 STL  </a:t>
            </a:r>
            <a:r>
              <a:rPr lang="en-US" sz="1600" b="1" dirty="0" smtClean="0"/>
              <a:t>DOMAIN  </a:t>
            </a:r>
            <a:r>
              <a:rPr lang="en-US" sz="1600" dirty="0" smtClean="0"/>
              <a:t>STL, 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 STD  </a:t>
            </a:r>
            <a:r>
              <a:rPr lang="en-US" sz="1600" b="1" dirty="0" smtClean="0"/>
              <a:t>DOMAIN  </a:t>
            </a:r>
            <a:r>
              <a:rPr lang="en-US" sz="1600" dirty="0" smtClean="0"/>
              <a:t>SD)</a:t>
            </a:r>
          </a:p>
          <a:p>
            <a:pPr>
              <a:spcAft>
                <a:spcPts val="300"/>
              </a:spcAft>
            </a:pPr>
            <a:endParaRPr lang="en-US" sz="1600" b="1" dirty="0" smtClean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CREATE RELATION </a:t>
            </a:r>
            <a:r>
              <a:rPr lang="en-US" sz="1600" dirty="0" smtClean="0"/>
              <a:t>COUR ….</a:t>
            </a:r>
          </a:p>
          <a:p>
            <a:pPr>
              <a:spcAft>
                <a:spcPts val="300"/>
              </a:spcAft>
            </a:pPr>
            <a:endParaRPr lang="en-US" sz="1600" dirty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CREATE RELATION </a:t>
            </a:r>
            <a:r>
              <a:rPr lang="en-US" sz="1600" dirty="0" smtClean="0"/>
              <a:t>SCR …</a:t>
            </a:r>
          </a:p>
        </p:txBody>
      </p:sp>
      <p:pic>
        <p:nvPicPr>
          <p:cNvPr id="6" name="Picture 5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1326932"/>
            <a:ext cx="723200" cy="662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2530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دامنه [میدان]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دستورات زیر در </a:t>
            </a:r>
            <a:r>
              <a:rPr lang="en-US" sz="1800" dirty="0" smtClean="0"/>
              <a:t>SQL</a:t>
            </a:r>
            <a:r>
              <a:rPr lang="fa-IR" sz="1800" dirty="0" smtClean="0"/>
              <a:t> </a:t>
            </a:r>
            <a:r>
              <a:rPr lang="fa-IR" dirty="0" smtClean="0"/>
              <a:t>مطالعه شود.</a:t>
            </a:r>
          </a:p>
          <a:p>
            <a:pPr lvl="1"/>
            <a:r>
              <a:rPr lang="en-US" sz="1800" dirty="0" smtClean="0"/>
              <a:t>CREATE DOMAIN</a:t>
            </a:r>
          </a:p>
          <a:p>
            <a:pPr lvl="1"/>
            <a:r>
              <a:rPr lang="en-US" sz="1800" dirty="0" smtClean="0"/>
              <a:t>ALTER DOMAIN</a:t>
            </a:r>
          </a:p>
          <a:p>
            <a:pPr lvl="1"/>
            <a:r>
              <a:rPr lang="en-US" sz="1800" dirty="0" smtClean="0"/>
              <a:t>DROP DOMAIN</a:t>
            </a:r>
            <a:endParaRPr lang="fa-IR" sz="1800" dirty="0" smtClean="0"/>
          </a:p>
          <a:p>
            <a:pPr marL="0" indent="0">
              <a:lnSpc>
                <a:spcPct val="250000"/>
              </a:lnSpc>
              <a:buNone/>
            </a:pPr>
            <a:r>
              <a:rPr lang="fa-IR" dirty="0" smtClean="0"/>
              <a:t>         مزایای مفهوم دامنه از دیدگاه مهندسی نرم‏افزار بررسی شود.</a:t>
            </a:r>
            <a:endParaRPr lang="en-US" dirty="0"/>
          </a:p>
        </p:txBody>
      </p:sp>
      <p:pic>
        <p:nvPicPr>
          <p:cNvPr id="4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260" y="3581400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5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0796" y="1416268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986563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رابطه نرمال و غیرنرمال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 smtClean="0">
                <a:solidFill>
                  <a:srgbClr val="7030A0"/>
                </a:solidFill>
              </a:rPr>
              <a:t>رابطه نرمال (بهنجار- عادی </a:t>
            </a:r>
            <a:r>
              <a:rPr lang="en-US" sz="1800" b="1" dirty="0" smtClean="0">
                <a:solidFill>
                  <a:srgbClr val="7030A0"/>
                </a:solidFill>
              </a:rPr>
              <a:t>Flat Relation</a:t>
            </a:r>
            <a:r>
              <a:rPr lang="fa-IR" b="1" dirty="0" smtClean="0">
                <a:solidFill>
                  <a:srgbClr val="7030A0"/>
                </a:solidFill>
              </a:rPr>
              <a:t>):</a:t>
            </a:r>
          </a:p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 رابطه‏ای که تمام صفات آن تک‏مقداری (حداکثر دارای یک مقدار در هر تاپل) باشند.</a:t>
            </a:r>
          </a:p>
          <a:p>
            <a:pPr lvl="1"/>
            <a:endParaRPr lang="fa-IR" dirty="0"/>
          </a:p>
          <a:p>
            <a:r>
              <a:rPr lang="fa-IR" b="1" dirty="0" smtClean="0">
                <a:solidFill>
                  <a:srgbClr val="7030A0"/>
                </a:solidFill>
              </a:rPr>
              <a:t>رابطه غیرنرمال (</a:t>
            </a:r>
            <a:r>
              <a:rPr lang="en-US" sz="1800" b="1" dirty="0" smtClean="0">
                <a:solidFill>
                  <a:srgbClr val="7030A0"/>
                </a:solidFill>
              </a:rPr>
              <a:t>Nested Relation</a:t>
            </a:r>
            <a:r>
              <a:rPr lang="fa-IR" b="1" dirty="0" smtClean="0">
                <a:solidFill>
                  <a:srgbClr val="7030A0"/>
                </a:solidFill>
              </a:rPr>
              <a:t>):</a:t>
            </a:r>
          </a:p>
          <a:p>
            <a:pPr marL="457200" lvl="1" indent="0">
              <a:buNone/>
            </a:pPr>
            <a:r>
              <a:rPr lang="fa-IR" dirty="0" smtClean="0"/>
              <a:t>     رابطه‏ای که حداقل یک صفت آن چندمقداری باشد.</a:t>
            </a:r>
          </a:p>
          <a:p>
            <a:pPr marL="457200" lvl="1" indent="0">
              <a:buNone/>
            </a:pPr>
            <a:endParaRPr lang="fa-IR" dirty="0" smtClean="0"/>
          </a:p>
          <a:p>
            <a:r>
              <a:rPr lang="fa-IR" b="1" dirty="0">
                <a:solidFill>
                  <a:srgbClr val="C00000"/>
                </a:solidFill>
              </a:rPr>
              <a:t>توجه: </a:t>
            </a:r>
            <a:r>
              <a:rPr lang="fa-IR" dirty="0" smtClean="0"/>
              <a:t>تعریف زیر درست </a:t>
            </a:r>
            <a:r>
              <a:rPr lang="fa-IR" b="1" u="sng" dirty="0" smtClean="0"/>
              <a:t>نیست:</a:t>
            </a:r>
          </a:p>
          <a:p>
            <a:pPr lvl="1"/>
            <a:r>
              <a:rPr lang="fa-IR" dirty="0" smtClean="0"/>
              <a:t>رابطه</a:t>
            </a:r>
            <a:r>
              <a:rPr lang="fa-IR" dirty="0"/>
              <a:t>‏ای نرمال است که مقادیر تمام صفات آن اتمیک (تجزیه نشدنی) باشند</a:t>
            </a:r>
            <a:r>
              <a:rPr lang="fa-IR" dirty="0" smtClean="0"/>
              <a:t>.</a:t>
            </a:r>
            <a:endParaRPr lang="fa-IR" dirty="0"/>
          </a:p>
          <a:p>
            <a:pPr lvl="1"/>
            <a:r>
              <a:rPr lang="fa-IR" b="1" dirty="0" smtClean="0"/>
              <a:t>تذکر:  </a:t>
            </a:r>
            <a:r>
              <a:rPr lang="fa-IR" dirty="0" smtClean="0"/>
              <a:t>ساده یا مرکّب بودن صفت نقشی در نرمال بودن و نبودن آن ندارد.</a:t>
            </a:r>
            <a:endParaRPr lang="en-US" dirty="0"/>
          </a:p>
        </p:txBody>
      </p:sp>
      <p:pic>
        <p:nvPicPr>
          <p:cNvPr id="5" name="Picture 4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290" y="1996966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6" name="Picture 5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290" y="3559345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</p:spTree>
    <p:extLst>
      <p:ext uri="{BB962C8B-B14F-4D97-AF65-F5344CB8AC3E}">
        <p14:creationId xmlns:p14="http://schemas.microsoft.com/office/powerpoint/2010/main" val="571887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رابطه نرمال و </a:t>
            </a:r>
            <a:r>
              <a:rPr lang="fa-IR" dirty="0" smtClean="0"/>
              <a:t>غیرنرمال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dirty="0" smtClean="0"/>
              <a:t>        </a:t>
            </a:r>
            <a:endParaRPr lang="en-US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099" y="1447800"/>
            <a:ext cx="770791" cy="70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8600" y="2664410"/>
            <a:ext cx="371511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t"/>
          <a:lstStyle/>
          <a:p>
            <a:pPr>
              <a:lnSpc>
                <a:spcPct val="150000"/>
              </a:lnSpc>
            </a:pPr>
            <a:r>
              <a:rPr lang="en-US" sz="1600" b="1" dirty="0" smtClean="0"/>
              <a:t>NNCOPRECO ( COID  ,  PRECOID 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535750" y="2230558"/>
            <a:ext cx="3171922" cy="891052"/>
            <a:chOff x="7611977" y="1522605"/>
            <a:chExt cx="3171922" cy="891052"/>
          </a:xfrm>
        </p:grpSpPr>
        <p:cxnSp>
          <p:nvCxnSpPr>
            <p:cNvPr id="7" name="Straight Arrow Connector 6"/>
            <p:cNvCxnSpPr>
              <a:stCxn id="9" idx="3"/>
              <a:endCxn id="8" idx="1"/>
            </p:cNvCxnSpPr>
            <p:nvPr/>
          </p:nvCxnSpPr>
          <p:spPr>
            <a:xfrm flipV="1">
              <a:off x="8576173" y="1707271"/>
              <a:ext cx="387997" cy="503515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8964170" y="1522605"/>
              <a:ext cx="1819729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 rtl="1"/>
              <a:r>
                <a:rPr lang="fa-IR" dirty="0" smtClean="0">
                  <a:cs typeface="B Nazanin" pitchFamily="2" charset="-78"/>
                </a:rPr>
                <a:t>صفت چندمقداری ساده</a:t>
              </a:r>
              <a:endParaRPr lang="en-US" dirty="0">
                <a:cs typeface="B Nazanin" pitchFamily="2" charset="-78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611977" y="2007914"/>
              <a:ext cx="964196" cy="405743"/>
            </a:xfrm>
            <a:prstGeom prst="roundRect">
              <a:avLst/>
            </a:prstGeom>
            <a:solidFill>
              <a:srgbClr val="92D05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4864701"/>
                  </p:ext>
                </p:extLst>
              </p:nvPr>
            </p:nvGraphicFramePr>
            <p:xfrm>
              <a:off x="1635804" y="3142819"/>
              <a:ext cx="2174196" cy="26457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8182"/>
                    <a:gridCol w="1366014"/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COID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PRECOID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685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c01</a:t>
                          </a:r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sty m:val="p"/>
                                              <m:brk m:alnAt="7"/>
                                            </m:rPr>
                                            <a:rPr lang="en-US" b="0" i="0" smtClean="0">
                                              <a:latin typeface="Cambria Math"/>
                                            </a:rPr>
                                            <m:t>c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11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/>
                                            </a:rPr>
                                            <m:t>c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17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/>
                                            </a:rPr>
                                            <m:t>c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08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/>
                    </a:tc>
                  </a:tr>
                  <a:tr h="685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c02</a:t>
                          </a:r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sty m:val="p"/>
                                              <m:brk m:alnAt="7"/>
                                            </m:rPr>
                                            <a:rPr lang="en-US" b="0" i="0" smtClean="0">
                                              <a:latin typeface="Cambria Math"/>
                                            </a:rPr>
                                            <m:t>c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03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/>
                                            </a:rPr>
                                            <m:t>c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09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/>
                    </a:tc>
                  </a:tr>
                  <a:tr h="685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c03</a:t>
                          </a:r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c10</a:t>
                          </a:r>
                          <a:endParaRPr lang="en-US" i="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4864701"/>
                  </p:ext>
                </p:extLst>
              </p:nvPr>
            </p:nvGraphicFramePr>
            <p:xfrm>
              <a:off x="1635804" y="3142819"/>
              <a:ext cx="2174196" cy="26457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8182"/>
                    <a:gridCol w="1366014"/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COID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PRECOID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8169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c01</a:t>
                          </a:r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59375" t="-56716" b="-167910"/>
                          </a:stretch>
                        </a:blipFill>
                      </a:tcPr>
                    </a:tc>
                  </a:tr>
                  <a:tr h="685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c02</a:t>
                          </a:r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59375" t="-185841" b="-99115"/>
                          </a:stretch>
                        </a:blipFill>
                      </a:tcPr>
                    </a:tc>
                  </a:tr>
                  <a:tr h="685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c03</a:t>
                          </a:r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c10</a:t>
                          </a:r>
                          <a:endParaRPr lang="en-US" i="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grpSp>
        <p:nvGrpSpPr>
          <p:cNvPr id="13" name="Group 12"/>
          <p:cNvGrpSpPr/>
          <p:nvPr/>
        </p:nvGrpSpPr>
        <p:grpSpPr>
          <a:xfrm>
            <a:off x="179219" y="3564952"/>
            <a:ext cx="3636080" cy="862943"/>
            <a:chOff x="6180110" y="1499257"/>
            <a:chExt cx="3636080" cy="862943"/>
          </a:xfrm>
        </p:grpSpPr>
        <p:cxnSp>
          <p:nvCxnSpPr>
            <p:cNvPr id="14" name="Straight Arrow Connector 13"/>
            <p:cNvCxnSpPr>
              <a:stCxn id="16" idx="1"/>
              <a:endCxn id="15" idx="3"/>
            </p:cNvCxnSpPr>
            <p:nvPr/>
          </p:nvCxnSpPr>
          <p:spPr>
            <a:xfrm flipH="1">
              <a:off x="7042847" y="1930729"/>
              <a:ext cx="569129" cy="5142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180110" y="1751205"/>
              <a:ext cx="862737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 rtl="1"/>
              <a:r>
                <a:rPr lang="fa-IR" b="1" dirty="0" smtClean="0">
                  <a:cs typeface="B Nazanin" pitchFamily="2" charset="-78"/>
                </a:rPr>
                <a:t>یک تاپل</a:t>
              </a:r>
              <a:endParaRPr lang="en-US" b="1" dirty="0">
                <a:cs typeface="B Nazanin" pitchFamily="2" charset="-78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7611976" y="1499257"/>
              <a:ext cx="2204214" cy="862943"/>
            </a:xfrm>
            <a:prstGeom prst="roundRect">
              <a:avLst/>
            </a:prstGeom>
            <a:solidFill>
              <a:srgbClr val="92D05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4191000" y="2653525"/>
            <a:ext cx="371511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t"/>
          <a:lstStyle/>
          <a:p>
            <a:pPr>
              <a:lnSpc>
                <a:spcPct val="150000"/>
              </a:lnSpc>
            </a:pPr>
            <a:r>
              <a:rPr lang="en-US" sz="1600" b="1" dirty="0" smtClean="0"/>
              <a:t>COPRECO ( COID  ,  PRECOID )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638709"/>
              </p:ext>
            </p:extLst>
          </p:nvPr>
        </p:nvGraphicFramePr>
        <p:xfrm>
          <a:off x="5312094" y="3131934"/>
          <a:ext cx="2174196" cy="2659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182"/>
                <a:gridCol w="1366014"/>
              </a:tblGrid>
              <a:tr h="35228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PRECOID</a:t>
                      </a:r>
                      <a:endParaRPr lang="en-US" dirty="0"/>
                    </a:p>
                  </a:txBody>
                  <a:tcPr anchor="ctr"/>
                </a:tc>
              </a:tr>
              <a:tr h="3822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c01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c11</a:t>
                      </a:r>
                      <a:endParaRPr lang="en-US" dirty="0"/>
                    </a:p>
                  </a:txBody>
                  <a:tcPr anchor="ctr"/>
                </a:tc>
              </a:tr>
              <a:tr h="3822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c01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c17</a:t>
                      </a:r>
                      <a:endParaRPr lang="en-US" dirty="0"/>
                    </a:p>
                  </a:txBody>
                  <a:tcPr anchor="ctr"/>
                </a:tc>
              </a:tr>
              <a:tr h="3822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c01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c08</a:t>
                      </a:r>
                      <a:endParaRPr lang="en-US" dirty="0"/>
                    </a:p>
                  </a:txBody>
                  <a:tcPr anchor="ctr"/>
                </a:tc>
              </a:tr>
              <a:tr h="3822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c02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c03</a:t>
                      </a:r>
                      <a:endParaRPr lang="en-US" dirty="0"/>
                    </a:p>
                  </a:txBody>
                  <a:tcPr anchor="ctr"/>
                </a:tc>
              </a:tr>
              <a:tr h="3822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c02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c09</a:t>
                      </a:r>
                      <a:endParaRPr lang="en-US" dirty="0"/>
                    </a:p>
                  </a:txBody>
                  <a:tcPr anchor="ctr"/>
                </a:tc>
              </a:tr>
              <a:tr h="3822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c03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c10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23" name="Group 22"/>
          <p:cNvGrpSpPr/>
          <p:nvPr/>
        </p:nvGrpSpPr>
        <p:grpSpPr>
          <a:xfrm flipH="1">
            <a:off x="5270863" y="3871858"/>
            <a:ext cx="3660028" cy="442826"/>
            <a:chOff x="6180110" y="1653763"/>
            <a:chExt cx="3660028" cy="442826"/>
          </a:xfrm>
        </p:grpSpPr>
        <p:cxnSp>
          <p:nvCxnSpPr>
            <p:cNvPr id="24" name="Straight Arrow Connector 23"/>
            <p:cNvCxnSpPr>
              <a:stCxn id="26" idx="1"/>
              <a:endCxn id="25" idx="3"/>
            </p:cNvCxnSpPr>
            <p:nvPr/>
          </p:nvCxnSpPr>
          <p:spPr>
            <a:xfrm flipH="1" flipV="1">
              <a:off x="7042847" y="1870556"/>
              <a:ext cx="593077" cy="462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180110" y="1685890"/>
              <a:ext cx="862737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 rtl="1"/>
              <a:r>
                <a:rPr lang="fa-IR" b="1" dirty="0" smtClean="0">
                  <a:cs typeface="B Nazanin" pitchFamily="2" charset="-78"/>
                </a:rPr>
                <a:t>یک تاپل</a:t>
              </a:r>
              <a:endParaRPr lang="en-US" b="1" dirty="0">
                <a:cs typeface="B Nazanin" pitchFamily="2" charset="-78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7635924" y="1653763"/>
              <a:ext cx="2204214" cy="442826"/>
            </a:xfrm>
            <a:prstGeom prst="roundRect">
              <a:avLst/>
            </a:prstGeom>
            <a:solidFill>
              <a:srgbClr val="92D05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879476" y="4273317"/>
            <a:ext cx="1302124" cy="1210493"/>
            <a:chOff x="3879476" y="3437707"/>
            <a:chExt cx="1302124" cy="1210493"/>
          </a:xfrm>
        </p:grpSpPr>
        <p:sp>
          <p:nvSpPr>
            <p:cNvPr id="27" name="Right Arrow 26"/>
            <p:cNvSpPr/>
            <p:nvPr/>
          </p:nvSpPr>
          <p:spPr>
            <a:xfrm>
              <a:off x="3943710" y="3437707"/>
              <a:ext cx="1161690" cy="372293"/>
            </a:xfrm>
            <a:prstGeom prst="righ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879476" y="3810000"/>
              <a:ext cx="1302124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t"/>
            <a:lstStyle/>
            <a:p>
              <a:pPr algn="ctr">
                <a:lnSpc>
                  <a:spcPct val="150000"/>
                </a:lnSpc>
              </a:pPr>
              <a:r>
                <a:rPr lang="fa-IR" sz="1600" b="1" dirty="0" smtClean="0">
                  <a:cs typeface="B Nazanin" pitchFamily="2" charset="-78"/>
                </a:rPr>
                <a:t>تبدیل به </a:t>
              </a:r>
              <a:br>
                <a:rPr lang="fa-IR" sz="1600" b="1" dirty="0" smtClean="0">
                  <a:cs typeface="B Nazanin" pitchFamily="2" charset="-78"/>
                </a:rPr>
              </a:br>
              <a:r>
                <a:rPr lang="fa-IR" sz="1600" b="1" dirty="0" smtClean="0">
                  <a:cs typeface="B Nazanin" pitchFamily="2" charset="-78"/>
                </a:rPr>
                <a:t>رابطه نرمال</a:t>
              </a:r>
              <a:endParaRPr lang="en-US" sz="1600" b="1" dirty="0" smtClean="0">
                <a:cs typeface="B Nazanin" pitchFamily="2" charset="-78"/>
              </a:endParaRPr>
            </a:p>
          </p:txBody>
        </p:sp>
      </p:grpSp>
      <p:cxnSp>
        <p:nvCxnSpPr>
          <p:cNvPr id="30" name="Straight Connector 29"/>
          <p:cNvCxnSpPr/>
          <p:nvPr/>
        </p:nvCxnSpPr>
        <p:spPr>
          <a:xfrm>
            <a:off x="1837741" y="3048000"/>
            <a:ext cx="457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585042" y="3063767"/>
            <a:ext cx="1586699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38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رابطه نرمال و غیرنرمال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5257799"/>
          </a:xfrm>
        </p:spPr>
        <p:txBody>
          <a:bodyPr/>
          <a:lstStyle/>
          <a:p>
            <a:pPr marL="457200" lvl="1" indent="0">
              <a:buNone/>
            </a:pPr>
            <a:r>
              <a:rPr lang="fa-IR" dirty="0" smtClean="0"/>
              <a:t>         </a:t>
            </a:r>
            <a:endParaRPr lang="en-US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590" y="1443524"/>
            <a:ext cx="752810" cy="69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09600" y="2614232"/>
            <a:ext cx="3048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t"/>
          <a:lstStyle/>
          <a:p>
            <a:pPr>
              <a:lnSpc>
                <a:spcPct val="150000"/>
              </a:lnSpc>
            </a:pPr>
            <a:r>
              <a:rPr lang="en-US" sz="1600" b="1" dirty="0" smtClean="0"/>
              <a:t>NNSP  (   S#  ,           PQTY    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286000" y="1867066"/>
            <a:ext cx="3845953" cy="1180935"/>
            <a:chOff x="7383376" y="1409865"/>
            <a:chExt cx="3845953" cy="1180935"/>
          </a:xfrm>
        </p:grpSpPr>
        <p:cxnSp>
          <p:nvCxnSpPr>
            <p:cNvPr id="7" name="Straight Arrow Connector 6"/>
            <p:cNvCxnSpPr>
              <a:stCxn id="9" idx="3"/>
              <a:endCxn id="8" idx="1"/>
            </p:cNvCxnSpPr>
            <p:nvPr/>
          </p:nvCxnSpPr>
          <p:spPr>
            <a:xfrm flipV="1">
              <a:off x="8273908" y="1717642"/>
              <a:ext cx="1049130" cy="67028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9323038" y="1409865"/>
              <a:ext cx="1906291" cy="61555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 rtl="1"/>
              <a:r>
                <a:rPr lang="fa-IR" dirty="0" smtClean="0">
                  <a:cs typeface="B Nazanin" pitchFamily="2" charset="-78"/>
                </a:rPr>
                <a:t>صفت چندمقداری مرکب</a:t>
              </a:r>
              <a:endParaRPr lang="en-US" dirty="0" smtClean="0">
                <a:cs typeface="B Nazanin" pitchFamily="2" charset="-78"/>
              </a:endParaRPr>
            </a:p>
            <a:p>
              <a:pPr algn="ctr" rtl="1"/>
              <a:r>
                <a:rPr lang="en-US" sz="1600" dirty="0" smtClean="0">
                  <a:cs typeface="B Nazanin" pitchFamily="2" charset="-78"/>
                </a:rPr>
                <a:t>P# , QTY</a:t>
              </a:r>
              <a:endParaRPr lang="en-US" sz="1600" dirty="0">
                <a:cs typeface="B Nazanin" pitchFamily="2" charset="-78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383376" y="2185057"/>
              <a:ext cx="890532" cy="405743"/>
            </a:xfrm>
            <a:prstGeom prst="roundRect">
              <a:avLst/>
            </a:prstGeom>
            <a:solidFill>
              <a:srgbClr val="92D05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4553457"/>
                  </p:ext>
                </p:extLst>
              </p:nvPr>
            </p:nvGraphicFramePr>
            <p:xfrm>
              <a:off x="1325418" y="3300032"/>
              <a:ext cx="2174196" cy="279596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8182"/>
                    <a:gridCol w="1366014"/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S#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PQTY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685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s1</a:t>
                          </a:r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sty m:val="p"/>
                                              <m:brk m:alnAt="7"/>
                                            </m:rPr>
                                            <a:rPr lang="en-US" b="0" i="0" smtClean="0">
                                              <a:latin typeface="Cambria Math"/>
                                            </a:rPr>
                                            <m:t>p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        </m:t>
                                          </m:r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0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00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/>
                                            </a:rPr>
                                            <m:t>p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          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90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/>
                                            </a:rPr>
                                            <m:t>p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          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50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/>
                    </a:tc>
                  </a:tr>
                  <a:tr h="685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s2</a:t>
                          </a:r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sty m:val="p"/>
                                              <m:brk m:alnAt="7"/>
                                            </m:rPr>
                                            <a:rPr lang="en-US" b="0" i="0" smtClean="0">
                                              <a:latin typeface="Cambria Math"/>
                                            </a:rPr>
                                            <m:t>p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          </m:t>
                                          </m:r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0" smtClean="0">
                                              <a:latin typeface="Cambria Math"/>
                                            </a:rPr>
                                            <m:t>6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/>
                                            </a:rPr>
                                            <m:t>p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          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90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/>
                    </a:tc>
                  </a:tr>
                  <a:tr h="685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s3</a:t>
                          </a:r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p1</a:t>
                          </a:r>
                          <a:r>
                            <a:rPr lang="en-US" i="0" baseline="0" dirty="0" smtClean="0"/>
                            <a:t>      150</a:t>
                          </a:r>
                          <a:endParaRPr lang="en-US" i="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4553457"/>
                  </p:ext>
                </p:extLst>
              </p:nvPr>
            </p:nvGraphicFramePr>
            <p:xfrm>
              <a:off x="1325418" y="3300032"/>
              <a:ext cx="2174196" cy="279596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8182"/>
                    <a:gridCol w="1366014"/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S#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PQTY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9671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s1</a:t>
                          </a:r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59375" t="-47170" r="-446" b="-141509"/>
                          </a:stretch>
                        </a:blipFill>
                      </a:tcPr>
                    </a:tc>
                  </a:tr>
                  <a:tr h="685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s2</a:t>
                          </a:r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59375" t="-208929" r="-446" b="-100893"/>
                          </a:stretch>
                        </a:blipFill>
                      </a:tcPr>
                    </a:tc>
                  </a:tr>
                  <a:tr h="685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s3</a:t>
                          </a:r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p1</a:t>
                          </a:r>
                          <a:r>
                            <a:rPr lang="en-US" i="0" baseline="0" dirty="0" smtClean="0"/>
                            <a:t>      150</a:t>
                          </a:r>
                          <a:endParaRPr lang="en-US" i="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grpSp>
        <p:nvGrpSpPr>
          <p:cNvPr id="13" name="Group 12"/>
          <p:cNvGrpSpPr/>
          <p:nvPr/>
        </p:nvGrpSpPr>
        <p:grpSpPr>
          <a:xfrm flipH="1">
            <a:off x="59678" y="3746864"/>
            <a:ext cx="3469846" cy="990600"/>
            <a:chOff x="7285401" y="1499257"/>
            <a:chExt cx="3469846" cy="990600"/>
          </a:xfrm>
        </p:grpSpPr>
        <p:cxnSp>
          <p:nvCxnSpPr>
            <p:cNvPr id="14" name="Straight Arrow Connector 13"/>
            <p:cNvCxnSpPr>
              <a:stCxn id="16" idx="3"/>
              <a:endCxn id="15" idx="1"/>
            </p:cNvCxnSpPr>
            <p:nvPr/>
          </p:nvCxnSpPr>
          <p:spPr>
            <a:xfrm flipV="1">
              <a:off x="9489615" y="1975660"/>
              <a:ext cx="402895" cy="1889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9892510" y="1790994"/>
              <a:ext cx="862737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 rtl="1"/>
              <a:r>
                <a:rPr lang="fa-IR" b="1" dirty="0" smtClean="0">
                  <a:cs typeface="B Nazanin" pitchFamily="2" charset="-78"/>
                </a:rPr>
                <a:t>یک تاپل</a:t>
              </a:r>
              <a:endParaRPr lang="en-US" b="1" dirty="0">
                <a:cs typeface="B Nazanin" pitchFamily="2" charset="-78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7285401" y="1499257"/>
              <a:ext cx="2204214" cy="990600"/>
            </a:xfrm>
            <a:prstGeom prst="roundRect">
              <a:avLst/>
            </a:prstGeom>
            <a:solidFill>
              <a:srgbClr val="92D05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4953000" y="2667001"/>
            <a:ext cx="3505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t"/>
          <a:lstStyle/>
          <a:p>
            <a:pPr>
              <a:lnSpc>
                <a:spcPct val="150000"/>
              </a:lnSpc>
            </a:pPr>
            <a:r>
              <a:rPr lang="en-US" sz="1600" b="1" dirty="0" smtClean="0"/>
              <a:t>SP  (   S#      ,      P#      ,     QTY  )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034279"/>
              </p:ext>
            </p:extLst>
          </p:nvPr>
        </p:nvGraphicFramePr>
        <p:xfrm>
          <a:off x="5364018" y="3289664"/>
          <a:ext cx="2598182" cy="2812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182"/>
                <a:gridCol w="838200"/>
                <a:gridCol w="951800"/>
              </a:tblGrid>
              <a:tr h="3465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S#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P#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QTY</a:t>
                      </a:r>
                      <a:endParaRPr lang="en-US" dirty="0"/>
                    </a:p>
                  </a:txBody>
                  <a:tcPr anchor="ctr"/>
                </a:tc>
              </a:tr>
              <a:tr h="4077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 anchor="ctr"/>
                </a:tc>
              </a:tr>
              <a:tr h="4077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 anchor="ctr"/>
                </a:tc>
              </a:tr>
              <a:tr h="4077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 anchor="ctr"/>
                </a:tc>
              </a:tr>
              <a:tr h="4077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 anchor="ctr"/>
                </a:tc>
              </a:tr>
              <a:tr h="4077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 anchor="ctr"/>
                </a:tc>
              </a:tr>
              <a:tr h="4077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19" name="Group 18"/>
          <p:cNvGrpSpPr/>
          <p:nvPr/>
        </p:nvGrpSpPr>
        <p:grpSpPr>
          <a:xfrm flipH="1">
            <a:off x="5334000" y="4052975"/>
            <a:ext cx="3775417" cy="442826"/>
            <a:chOff x="6140921" y="1653763"/>
            <a:chExt cx="3775417" cy="442826"/>
          </a:xfrm>
        </p:grpSpPr>
        <p:cxnSp>
          <p:nvCxnSpPr>
            <p:cNvPr id="20" name="Straight Arrow Connector 19"/>
            <p:cNvCxnSpPr>
              <a:stCxn id="22" idx="1"/>
              <a:endCxn id="21" idx="3"/>
            </p:cNvCxnSpPr>
            <p:nvPr/>
          </p:nvCxnSpPr>
          <p:spPr>
            <a:xfrm flipH="1" flipV="1">
              <a:off x="7003658" y="1870556"/>
              <a:ext cx="245581" cy="462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6140921" y="1685890"/>
              <a:ext cx="862737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 rtl="1"/>
              <a:r>
                <a:rPr lang="fa-IR" b="1" dirty="0" smtClean="0">
                  <a:cs typeface="B Nazanin" pitchFamily="2" charset="-78"/>
                </a:rPr>
                <a:t>یک تاپل</a:t>
              </a:r>
              <a:endParaRPr lang="en-US" b="1" dirty="0">
                <a:cs typeface="B Nazanin" pitchFamily="2" charset="-78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249239" y="1653763"/>
              <a:ext cx="2667099" cy="442826"/>
            </a:xfrm>
            <a:prstGeom prst="roundRect">
              <a:avLst/>
            </a:prstGeom>
            <a:solidFill>
              <a:srgbClr val="92D05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810000" y="4123508"/>
            <a:ext cx="1302124" cy="1210493"/>
            <a:chOff x="3879476" y="3437707"/>
            <a:chExt cx="1302124" cy="1210493"/>
          </a:xfrm>
        </p:grpSpPr>
        <p:sp>
          <p:nvSpPr>
            <p:cNvPr id="24" name="Right Arrow 23"/>
            <p:cNvSpPr/>
            <p:nvPr/>
          </p:nvSpPr>
          <p:spPr>
            <a:xfrm>
              <a:off x="3943710" y="3437707"/>
              <a:ext cx="1161690" cy="372293"/>
            </a:xfrm>
            <a:prstGeom prst="righ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879476" y="3810000"/>
              <a:ext cx="1302124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t"/>
            <a:lstStyle/>
            <a:p>
              <a:pPr algn="ctr">
                <a:lnSpc>
                  <a:spcPct val="150000"/>
                </a:lnSpc>
              </a:pPr>
              <a:r>
                <a:rPr lang="fa-IR" sz="1600" b="1" dirty="0" smtClean="0">
                  <a:cs typeface="B Nazanin" pitchFamily="2" charset="-78"/>
                </a:rPr>
                <a:t>تبدیل به رابطه نرمال</a:t>
              </a:r>
              <a:endParaRPr lang="en-US" sz="1600" b="1" dirty="0" smtClean="0">
                <a:cs typeface="B Nazanin" pitchFamily="2" charset="-78"/>
              </a:endParaRPr>
            </a:p>
          </p:txBody>
        </p:sp>
      </p:grpSp>
      <p:cxnSp>
        <p:nvCxnSpPr>
          <p:cNvPr id="26" name="Straight Connector 25"/>
          <p:cNvCxnSpPr/>
          <p:nvPr/>
        </p:nvCxnSpPr>
        <p:spPr>
          <a:xfrm>
            <a:off x="1447800" y="3048000"/>
            <a:ext cx="457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585042" y="3063767"/>
            <a:ext cx="1196758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75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رابطه نرمال و غیرنرمال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 smtClean="0"/>
              <a:t>دلیل نرمال بودن رابطه در</a:t>
            </a:r>
            <a:r>
              <a:rPr lang="fa-IR" sz="1800" b="1" dirty="0" smtClean="0"/>
              <a:t> </a:t>
            </a:r>
            <a:r>
              <a:rPr lang="en-US" sz="1800" b="1" dirty="0" smtClean="0"/>
              <a:t>RM</a:t>
            </a:r>
            <a:r>
              <a:rPr lang="fa-IR" b="1" dirty="0" smtClean="0"/>
              <a:t>:</a:t>
            </a:r>
          </a:p>
          <a:p>
            <a:pPr lvl="1"/>
            <a:endParaRPr lang="fa-IR" sz="300" dirty="0" smtClean="0"/>
          </a:p>
          <a:p>
            <a:pPr lvl="1"/>
            <a:r>
              <a:rPr lang="fa-IR" dirty="0" smtClean="0"/>
              <a:t>سادگی در </a:t>
            </a:r>
          </a:p>
          <a:p>
            <a:pPr lvl="1"/>
            <a:endParaRPr lang="fa-IR" dirty="0"/>
          </a:p>
          <a:p>
            <a:pPr lvl="1"/>
            <a:endParaRPr lang="fa-IR" sz="3600" dirty="0" smtClean="0"/>
          </a:p>
          <a:p>
            <a:pPr marL="457200" lvl="1" indent="0">
              <a:buNone/>
            </a:pPr>
            <a:r>
              <a:rPr lang="fa-IR" dirty="0" smtClean="0"/>
              <a:t>  برای درک موارد 2 و 3</a:t>
            </a:r>
          </a:p>
          <a:p>
            <a:pPr lvl="1"/>
            <a:endParaRPr lang="fa-IR" dirty="0"/>
          </a:p>
          <a:p>
            <a:pPr lvl="1"/>
            <a:r>
              <a:rPr lang="fa-IR" dirty="0" smtClean="0"/>
              <a:t>درج کن </a:t>
            </a:r>
            <a:endParaRPr lang="en-US" dirty="0"/>
          </a:p>
        </p:txBody>
      </p:sp>
      <p:sp>
        <p:nvSpPr>
          <p:cNvPr id="7" name="Left Brace 6"/>
          <p:cNvSpPr/>
          <p:nvPr/>
        </p:nvSpPr>
        <p:spPr>
          <a:xfrm flipH="1">
            <a:off x="6972295" y="1994338"/>
            <a:ext cx="190504" cy="1663262"/>
          </a:xfrm>
          <a:prstGeom prst="leftBrace">
            <a:avLst>
              <a:gd name="adj1" fmla="val 42619"/>
              <a:gd name="adj2" fmla="val 1701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>
                  <a:lumMod val="85000"/>
                </a:schemeClr>
              </a:solidFill>
              <a:cs typeface="B Nazanin" pitchFamily="2" charset="-7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800600" y="1981200"/>
            <a:ext cx="2266947" cy="166326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1- نمایش ظاهری رابطه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2- دستورات</a:t>
            </a:r>
            <a:r>
              <a:rPr lang="fa-IR" dirty="0">
                <a:solidFill>
                  <a:schemeClr val="tx1"/>
                </a:solidFill>
                <a:cs typeface="B Nazanin" pitchFamily="2" charset="-78"/>
              </a:rPr>
              <a:t> </a:t>
            </a: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   </a:t>
            </a:r>
            <a:r>
              <a:rPr lang="en-US" dirty="0" smtClean="0">
                <a:solidFill>
                  <a:schemeClr val="tx1"/>
                </a:solidFill>
                <a:cs typeface="B Nazanin" pitchFamily="2" charset="-78"/>
              </a:rPr>
              <a:t>DSL</a:t>
            </a:r>
          </a:p>
          <a:p>
            <a:pPr algn="r" rtl="1">
              <a:lnSpc>
                <a:spcPct val="150000"/>
              </a:lnSpc>
            </a:pPr>
            <a:endParaRPr lang="fa-IR" dirty="0" smtClean="0">
              <a:solidFill>
                <a:schemeClr val="tx1"/>
              </a:solidFill>
              <a:cs typeface="B Nazanin" pitchFamily="2" charset="-78"/>
            </a:endParaRPr>
          </a:p>
          <a:p>
            <a:pPr algn="r" rtl="1">
              <a:lnSpc>
                <a:spcPct val="150000"/>
              </a:lnSpc>
            </a:pPr>
            <a:endParaRPr lang="en-US" sz="1100" dirty="0">
              <a:solidFill>
                <a:schemeClr val="tx1"/>
              </a:solidFill>
              <a:cs typeface="B Nazanin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3- اجرای دستورات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26559" y="1828800"/>
            <a:ext cx="1831241" cy="1295400"/>
            <a:chOff x="-107244" y="3733800"/>
            <a:chExt cx="1831241" cy="1295400"/>
          </a:xfrm>
        </p:grpSpPr>
        <p:grpSp>
          <p:nvGrpSpPr>
            <p:cNvPr id="10" name="Group 9"/>
            <p:cNvGrpSpPr/>
            <p:nvPr/>
          </p:nvGrpSpPr>
          <p:grpSpPr>
            <a:xfrm>
              <a:off x="-107244" y="3733800"/>
              <a:ext cx="1831240" cy="676194"/>
              <a:chOff x="-107244" y="3733800"/>
              <a:chExt cx="1831240" cy="676194"/>
            </a:xfrm>
          </p:grpSpPr>
          <p:cxnSp>
            <p:nvCxnSpPr>
              <p:cNvPr id="18" name="Straight Arrow Connector 17"/>
              <p:cNvCxnSpPr>
                <a:endCxn id="19" idx="1"/>
              </p:cNvCxnSpPr>
              <p:nvPr/>
            </p:nvCxnSpPr>
            <p:spPr>
              <a:xfrm flipH="1" flipV="1">
                <a:off x="852580" y="3952794"/>
                <a:ext cx="871416" cy="45720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ounded Rectangle 18"/>
              <p:cNvSpPr/>
              <p:nvPr/>
            </p:nvSpPr>
            <p:spPr>
              <a:xfrm flipH="1">
                <a:off x="-107244" y="3733800"/>
                <a:ext cx="959824" cy="43798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DDL</a:t>
                </a:r>
                <a:endParaRPr lang="fa-IR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-107244" y="4191000"/>
              <a:ext cx="1831240" cy="437988"/>
              <a:chOff x="-31044" y="3733800"/>
              <a:chExt cx="1831240" cy="437988"/>
            </a:xfrm>
          </p:grpSpPr>
          <p:cxnSp>
            <p:nvCxnSpPr>
              <p:cNvPr id="16" name="Straight Arrow Connector 15"/>
              <p:cNvCxnSpPr>
                <a:endCxn id="17" idx="1"/>
              </p:cNvCxnSpPr>
              <p:nvPr/>
            </p:nvCxnSpPr>
            <p:spPr>
              <a:xfrm flipH="1" flipV="1">
                <a:off x="928780" y="3952794"/>
                <a:ext cx="871416" cy="34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ounded Rectangle 16"/>
              <p:cNvSpPr/>
              <p:nvPr/>
            </p:nvSpPr>
            <p:spPr>
              <a:xfrm flipH="1">
                <a:off x="-31044" y="3733800"/>
                <a:ext cx="959824" cy="43798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DML</a:t>
                </a:r>
                <a:endParaRPr lang="fa-IR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5156" y="4409994"/>
              <a:ext cx="1678841" cy="619206"/>
              <a:chOff x="45156" y="3499306"/>
              <a:chExt cx="1678841" cy="619206"/>
            </a:xfrm>
          </p:grpSpPr>
          <p:cxnSp>
            <p:nvCxnSpPr>
              <p:cNvPr id="14" name="Straight Arrow Connector 13"/>
              <p:cNvCxnSpPr/>
              <p:nvPr/>
            </p:nvCxnSpPr>
            <p:spPr>
              <a:xfrm flipH="1">
                <a:off x="852580" y="3499306"/>
                <a:ext cx="871417" cy="40127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ounded Rectangle 14"/>
              <p:cNvSpPr/>
              <p:nvPr/>
            </p:nvSpPr>
            <p:spPr>
              <a:xfrm flipH="1">
                <a:off x="45156" y="3680524"/>
                <a:ext cx="691774" cy="43798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DCL</a:t>
                </a:r>
                <a:endParaRPr lang="fa-IR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</p:grpSp>
      </p:grpSp>
      <p:sp>
        <p:nvSpPr>
          <p:cNvPr id="24" name="Down Arrow 23"/>
          <p:cNvSpPr/>
          <p:nvPr/>
        </p:nvSpPr>
        <p:spPr>
          <a:xfrm>
            <a:off x="6259253" y="2825969"/>
            <a:ext cx="198694" cy="374431"/>
          </a:xfrm>
          <a:prstGeom prst="downArrow">
            <a:avLst/>
          </a:prstGeom>
          <a:ln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cs typeface="B Nazanin" pitchFamily="2" charset="-78"/>
            </a:endParaRPr>
          </a:p>
        </p:txBody>
      </p:sp>
      <p:pic>
        <p:nvPicPr>
          <p:cNvPr id="25" name="Picture 2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5622" y="3914589"/>
            <a:ext cx="717177" cy="657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Group 35"/>
          <p:cNvGrpSpPr/>
          <p:nvPr/>
        </p:nvGrpSpPr>
        <p:grpSpPr>
          <a:xfrm>
            <a:off x="152400" y="4572000"/>
            <a:ext cx="7239002" cy="778574"/>
            <a:chOff x="-320461" y="2475363"/>
            <a:chExt cx="7239002" cy="778574"/>
          </a:xfrm>
        </p:grpSpPr>
        <p:cxnSp>
          <p:nvCxnSpPr>
            <p:cNvPr id="37" name="Straight Arrow Connector 36"/>
            <p:cNvCxnSpPr>
              <a:endCxn id="38" idx="1"/>
            </p:cNvCxnSpPr>
            <p:nvPr/>
          </p:nvCxnSpPr>
          <p:spPr>
            <a:xfrm flipH="1" flipV="1">
              <a:off x="6308939" y="2863325"/>
              <a:ext cx="609602" cy="390612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ounded Rectangle 37"/>
                <p:cNvSpPr/>
                <p:nvPr/>
              </p:nvSpPr>
              <p:spPr>
                <a:xfrm flipH="1">
                  <a:off x="-320461" y="2475363"/>
                  <a:ext cx="6629400" cy="77592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fa-I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fa-IR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: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4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,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𝑝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4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,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40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&gt;</m:t>
                      </m:r>
                    </m:oMath>
                  </a14:m>
                  <a:r>
                    <a:rPr lang="fa-IR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: در هر دو رابطه 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NNSP</a:t>
                  </a:r>
                  <a:r>
                    <a:rPr lang="fa-IR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و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SP</a:t>
                  </a:r>
                  <a:r>
                    <a:rPr lang="fa-IR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منجر می شود به درج «تاپل </a:t>
                  </a:r>
                </a:p>
                <a:p>
                  <a:pPr algn="ctr" rtl="1">
                    <a:lnSpc>
                      <a:spcPct val="150000"/>
                    </a:lnSpc>
                  </a:pPr>
                  <a:r>
                    <a:rPr lang="fa-IR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در رابطه» با همان دستور ساده «درج کن تاپل را».</a:t>
                  </a:r>
                </a:p>
              </p:txBody>
            </p:sp>
          </mc:Choice>
          <mc:Fallback xmlns="">
            <p:sp>
              <p:nvSpPr>
                <p:cNvPr id="38" name="Rounded 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-320461" y="2475363"/>
                  <a:ext cx="6629400" cy="775924"/>
                </a:xfrm>
                <a:prstGeom prst="roundRect">
                  <a:avLst/>
                </a:prstGeom>
                <a:blipFill rotWithShape="1">
                  <a:blip r:embed="rId3"/>
                  <a:stretch>
                    <a:fillRect t="-3150" b="-1811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oup 44"/>
          <p:cNvGrpSpPr/>
          <p:nvPr/>
        </p:nvGrpSpPr>
        <p:grpSpPr>
          <a:xfrm>
            <a:off x="152400" y="5426768"/>
            <a:ext cx="7239002" cy="775924"/>
            <a:chOff x="-320461" y="2475363"/>
            <a:chExt cx="7239002" cy="775924"/>
          </a:xfrm>
        </p:grpSpPr>
        <p:cxnSp>
          <p:nvCxnSpPr>
            <p:cNvPr id="46" name="Straight Arrow Connector 45"/>
            <p:cNvCxnSpPr>
              <a:endCxn id="47" idx="1"/>
            </p:cNvCxnSpPr>
            <p:nvPr/>
          </p:nvCxnSpPr>
          <p:spPr>
            <a:xfrm flipH="1">
              <a:off x="6308939" y="2475363"/>
              <a:ext cx="609602" cy="387962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ounded Rectangle 46"/>
                <p:cNvSpPr/>
                <p:nvPr/>
              </p:nvSpPr>
              <p:spPr>
                <a:xfrm flipH="1">
                  <a:off x="-320461" y="2475363"/>
                  <a:ext cx="6629400" cy="77592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fa-I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fa-IR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: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,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𝑝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3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,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30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&gt;</m:t>
                      </m:r>
                    </m:oMath>
                  </a14:m>
                  <a:r>
                    <a:rPr lang="fa-IR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 : با همان دستور ساده درج می شود در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SP </a:t>
                  </a:r>
                  <a:r>
                    <a:rPr lang="fa-IR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و نه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NNSP</a:t>
                  </a:r>
                  <a:r>
                    <a:rPr lang="fa-IR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.</a:t>
                  </a:r>
                </a:p>
              </p:txBody>
            </p:sp>
          </mc:Choice>
          <mc:Fallback xmlns="">
            <p:sp>
              <p:nvSpPr>
                <p:cNvPr id="47" name="Rounded Rectangle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-320461" y="2475363"/>
                  <a:ext cx="6629400" cy="775924"/>
                </a:xfrm>
                <a:prstGeom prst="round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12079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مقدمه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 smtClean="0"/>
              <a:t>RDM</a:t>
            </a:r>
            <a:r>
              <a:rPr lang="fa-IR" sz="1800" dirty="0" smtClean="0"/>
              <a:t> </a:t>
            </a:r>
            <a:r>
              <a:rPr lang="fa-IR" dirty="0" smtClean="0"/>
              <a:t>مبنای تئوریک </a:t>
            </a:r>
            <a:r>
              <a:rPr lang="en-US" sz="1800" dirty="0" smtClean="0"/>
              <a:t>RDB</a:t>
            </a:r>
            <a:r>
              <a:rPr lang="fa-IR" sz="18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RDBMS</a:t>
            </a:r>
            <a:endParaRPr lang="fa-IR" dirty="0" smtClean="0"/>
          </a:p>
          <a:p>
            <a:r>
              <a:rPr lang="fa-IR" dirty="0" smtClean="0"/>
              <a:t>واضع مدل: </a:t>
            </a:r>
            <a:r>
              <a:rPr lang="en-US" sz="1800" dirty="0" smtClean="0"/>
              <a:t>F. </a:t>
            </a:r>
            <a:r>
              <a:rPr lang="en-US" sz="1800" dirty="0" err="1" smtClean="0"/>
              <a:t>Codd</a:t>
            </a:r>
            <a:endParaRPr lang="fa-IR" sz="1800" dirty="0" smtClean="0"/>
          </a:p>
          <a:p>
            <a:pPr algn="r"/>
            <a:r>
              <a:rPr lang="fa-IR" dirty="0" smtClean="0"/>
              <a:t>مفاهیم زیر در طی سه بخش باقیمانده از این درس مرور می‏شوند:</a:t>
            </a:r>
          </a:p>
          <a:p>
            <a:pPr lvl="1"/>
            <a:r>
              <a:rPr lang="fa-IR" dirty="0" smtClean="0"/>
              <a:t>رابطه (</a:t>
            </a:r>
            <a:r>
              <a:rPr lang="en-US" sz="1800" dirty="0" smtClean="0"/>
              <a:t>Relation</a:t>
            </a:r>
            <a:r>
              <a:rPr lang="fa-IR" dirty="0" smtClean="0"/>
              <a:t>)</a:t>
            </a:r>
          </a:p>
          <a:p>
            <a:pPr lvl="1"/>
            <a:r>
              <a:rPr lang="fa-IR" dirty="0" smtClean="0"/>
              <a:t>دامنه (میدان)</a:t>
            </a:r>
          </a:p>
          <a:p>
            <a:pPr lvl="1"/>
            <a:r>
              <a:rPr lang="fa-IR" dirty="0" smtClean="0"/>
              <a:t>رابطه نرمال و غیرنرمال</a:t>
            </a:r>
          </a:p>
          <a:p>
            <a:pPr lvl="1"/>
            <a:r>
              <a:rPr lang="fa-IR" dirty="0" smtClean="0"/>
              <a:t>کلید در مدل رابطه‏ای</a:t>
            </a:r>
          </a:p>
          <a:p>
            <a:pPr lvl="1"/>
            <a:r>
              <a:rPr lang="fa-IR" dirty="0" smtClean="0"/>
              <a:t>قواعد جامعیت رابطه‏ای</a:t>
            </a:r>
          </a:p>
          <a:p>
            <a:pPr lvl="1"/>
            <a:r>
              <a:rPr lang="fa-IR" dirty="0" smtClean="0"/>
              <a:t>عملیات در </a:t>
            </a:r>
            <a:r>
              <a:rPr lang="en-US" sz="1800" dirty="0" smtClean="0"/>
              <a:t>RDB</a:t>
            </a:r>
            <a:endParaRPr lang="en-US" dirty="0" smtClean="0"/>
          </a:p>
          <a:p>
            <a:pPr lvl="1">
              <a:spcBef>
                <a:spcPts val="2400"/>
              </a:spcBef>
            </a:pPr>
            <a:r>
              <a:rPr lang="fa-IR" dirty="0" smtClean="0"/>
              <a:t>طراحی </a:t>
            </a:r>
            <a:r>
              <a:rPr lang="en-US" sz="1800" dirty="0" smtClean="0"/>
              <a:t>RDB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6172200" y="5182612"/>
            <a:ext cx="166698" cy="8038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43400" y="4876800"/>
            <a:ext cx="1905000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200000"/>
              </a:lnSpc>
            </a:pPr>
            <a:r>
              <a:rPr lang="fa-IR" sz="2000" dirty="0" smtClean="0">
                <a:cs typeface="B Nazanin" pitchFamily="2" charset="-78"/>
              </a:rPr>
              <a:t>جبر رابطه‏ای</a:t>
            </a:r>
          </a:p>
          <a:p>
            <a:pPr marL="0" lvl="1" algn="r" rtl="1">
              <a:lnSpc>
                <a:spcPct val="200000"/>
              </a:lnSpc>
            </a:pPr>
            <a:r>
              <a:rPr lang="fa-IR" sz="2000" dirty="0" smtClean="0">
                <a:cs typeface="B Nazanin" pitchFamily="2" charset="-78"/>
              </a:rPr>
              <a:t>حساب رابطه‏ای</a:t>
            </a:r>
          </a:p>
        </p:txBody>
      </p:sp>
      <p:sp>
        <p:nvSpPr>
          <p:cNvPr id="6" name="Right Brace 5"/>
          <p:cNvSpPr/>
          <p:nvPr/>
        </p:nvSpPr>
        <p:spPr>
          <a:xfrm>
            <a:off x="4724400" y="5902801"/>
            <a:ext cx="166698" cy="8038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81200" y="5596989"/>
            <a:ext cx="2819400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200000"/>
              </a:lnSpc>
            </a:pPr>
            <a:r>
              <a:rPr lang="fa-IR" sz="2000" dirty="0" smtClean="0">
                <a:cs typeface="B Nazanin" pitchFamily="2" charset="-78"/>
              </a:rPr>
              <a:t>روش بالا به پایین</a:t>
            </a:r>
          </a:p>
          <a:p>
            <a:pPr marL="0" lvl="1" algn="r" rtl="1">
              <a:lnSpc>
                <a:spcPct val="200000"/>
              </a:lnSpc>
            </a:pPr>
            <a:r>
              <a:rPr lang="fa-IR" sz="2000" dirty="0" smtClean="0">
                <a:cs typeface="B Nazanin" pitchFamily="2" charset="-78"/>
              </a:rPr>
              <a:t>روش نرمال‏ترسازی (سنتز)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347515" y="5578366"/>
            <a:ext cx="373851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967298" y="6304706"/>
            <a:ext cx="1966902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064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/>
      <p:bldP spid="6" grpId="0" animBg="1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رابطه نرمال و غیرنرمال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/>
          </a:bodyPr>
          <a:lstStyle/>
          <a:p>
            <a:r>
              <a:rPr lang="fa-IR" dirty="0" smtClean="0"/>
              <a:t>ادامه مثال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marL="457200" lvl="1" indent="0">
              <a:buNone/>
            </a:pPr>
            <a:endParaRPr lang="fa-IR" sz="2800" dirty="0" smtClean="0"/>
          </a:p>
          <a:p>
            <a:pPr lvl="1"/>
            <a:r>
              <a:rPr lang="fa-IR" dirty="0" smtClean="0"/>
              <a:t>دلیل: تاپلی با کلید </a:t>
            </a:r>
            <a:r>
              <a:rPr lang="en-US" sz="1800" dirty="0" smtClean="0"/>
              <a:t>S2 </a:t>
            </a:r>
            <a:r>
              <a:rPr lang="fa-IR" sz="1800" dirty="0" smtClean="0"/>
              <a:t> </a:t>
            </a:r>
            <a:r>
              <a:rPr lang="fa-IR" dirty="0" smtClean="0"/>
              <a:t>وجود دارد.</a:t>
            </a:r>
          </a:p>
          <a:p>
            <a:pPr marL="457200" lvl="1" indent="0">
              <a:buNone/>
            </a:pPr>
            <a:r>
              <a:rPr lang="fa-IR" dirty="0" smtClean="0"/>
              <a:t> برای درج </a:t>
            </a:r>
            <a:r>
              <a:rPr lang="en-US" sz="1800" dirty="0" smtClean="0"/>
              <a:t>I</a:t>
            </a:r>
            <a:r>
              <a:rPr lang="en-US" sz="1800" baseline="-25000" dirty="0" smtClean="0"/>
              <a:t>2</a:t>
            </a:r>
            <a:r>
              <a:rPr lang="fa-IR" sz="1800" dirty="0" smtClean="0"/>
              <a:t> </a:t>
            </a:r>
            <a:r>
              <a:rPr lang="fa-IR" dirty="0" smtClean="0"/>
              <a:t>در </a:t>
            </a:r>
            <a:r>
              <a:rPr lang="en-US" sz="1800" dirty="0" smtClean="0"/>
              <a:t>NNSP</a:t>
            </a:r>
            <a:r>
              <a:rPr lang="fa-IR" sz="1800" dirty="0" smtClean="0"/>
              <a:t> </a:t>
            </a:r>
            <a:r>
              <a:rPr lang="fa-IR" u="sng" dirty="0" smtClean="0"/>
              <a:t>منطقا</a:t>
            </a:r>
            <a:r>
              <a:rPr lang="fa-IR" dirty="0" smtClean="0"/>
              <a:t> چه باید کرد؟</a:t>
            </a:r>
          </a:p>
          <a:p>
            <a:pPr lvl="1">
              <a:buFont typeface="Wingdings" pitchFamily="2" charset="2"/>
              <a:buChar char="ü"/>
            </a:pPr>
            <a:r>
              <a:rPr lang="fa-IR" dirty="0" smtClean="0"/>
              <a:t>در رابطه غیرنرمال دستورات ساده‏ی تاپلی کار نمی‏کنند.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99690" y="1371600"/>
                <a:ext cx="3715110" cy="1143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1" anchor="t"/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/>
                          </a:rPr>
                          <m:t>𝑰</m:t>
                        </m:r>
                      </m:e>
                      <m:sub>
                        <m:r>
                          <a:rPr lang="en-US" sz="16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600" b="1" i="1" smtClean="0">
                        <a:latin typeface="Cambria Math"/>
                      </a:rPr>
                      <m:t> :</m:t>
                    </m:r>
                  </m:oMath>
                </a14:m>
                <a:r>
                  <a:rPr lang="en-US" sz="1600" b="1" dirty="0" smtClean="0"/>
                  <a:t> INSERT   INTO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sz="1600" b="0" i="0" smtClean="0">
                                  <a:latin typeface="Cambria Math"/>
                                </a:rPr>
                                <m:t>N</m:t>
                              </m:r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/>
                                </a:rPr>
                                <m:t>NSP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/>
                                </a:rPr>
                                <m:t>SP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6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sz="1600" b="1" dirty="0" smtClean="0"/>
                  <a:t>	TUPLE (</a:t>
                </a:r>
                <a:r>
                  <a:rPr lang="en-US" sz="1600" dirty="0" smtClean="0"/>
                  <a:t>S4 , P4 , 40</a:t>
                </a:r>
                <a:r>
                  <a:rPr lang="en-US" sz="1600" b="1" dirty="0" smtClean="0"/>
                  <a:t>);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690" y="1371600"/>
                <a:ext cx="3715110" cy="11430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381000" y="2590800"/>
            <a:ext cx="5354781" cy="1143000"/>
            <a:chOff x="381000" y="3124200"/>
            <a:chExt cx="5354781" cy="1143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381000" y="3124200"/>
                  <a:ext cx="3715110" cy="1143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1" anchor="t"/>
                <a:lstStyle/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/>
                            </a:rPr>
                            <m:t>𝑰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sz="1600" b="1" i="1" smtClean="0">
                          <a:latin typeface="Cambria Math"/>
                        </a:rPr>
                        <m:t> :</m:t>
                      </m:r>
                    </m:oMath>
                  </a14:m>
                  <a:r>
                    <a:rPr lang="en-US" sz="1600" b="1" dirty="0" smtClean="0"/>
                    <a:t> INSERT   INTO   </a:t>
                  </a:r>
                  <a:r>
                    <a:rPr lang="en-US" dirty="0" smtClean="0">
                      <a:solidFill>
                        <a:schemeClr val="tx1"/>
                      </a:solidFill>
                    </a:rPr>
                    <a:t>SP</a:t>
                  </a:r>
                  <a:endParaRPr lang="en-US" sz="1600" dirty="0" smtClean="0">
                    <a:solidFill>
                      <a:schemeClr val="tx1"/>
                    </a:solidFill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sz="1600" b="1" dirty="0" smtClean="0"/>
                    <a:t>	TUPLE (</a:t>
                  </a:r>
                  <a:r>
                    <a:rPr lang="en-US" sz="1600" dirty="0" smtClean="0"/>
                    <a:t>S2 , P3 , 30</a:t>
                  </a:r>
                  <a:r>
                    <a:rPr lang="en-US" sz="1600" b="1" dirty="0" smtClean="0"/>
                    <a:t>);</a:t>
                  </a:r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" y="3124200"/>
                  <a:ext cx="3715110" cy="114300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Group 9"/>
            <p:cNvGrpSpPr/>
            <p:nvPr/>
          </p:nvGrpSpPr>
          <p:grpSpPr>
            <a:xfrm>
              <a:off x="4191000" y="3516868"/>
              <a:ext cx="1544781" cy="369332"/>
              <a:chOff x="4191000" y="3897868"/>
              <a:chExt cx="1544781" cy="369332"/>
            </a:xfrm>
          </p:grpSpPr>
          <p:cxnSp>
            <p:nvCxnSpPr>
              <p:cNvPr id="8" name="Straight Arrow Connector 7"/>
              <p:cNvCxnSpPr>
                <a:endCxn id="9" idx="3"/>
              </p:cNvCxnSpPr>
              <p:nvPr/>
            </p:nvCxnSpPr>
            <p:spPr>
              <a:xfrm>
                <a:off x="4191000" y="4082534"/>
                <a:ext cx="504110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 flipH="1">
                <a:off x="4695110" y="3897868"/>
                <a:ext cx="1040671" cy="36933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 rtl="1"/>
                <a:r>
                  <a:rPr lang="fa-IR" b="1" dirty="0" smtClean="0">
                    <a:cs typeface="B Nazanin" pitchFamily="2" charset="-78"/>
                  </a:rPr>
                  <a:t>امکان پذیر</a:t>
                </a:r>
                <a:endParaRPr lang="en-US" b="1" dirty="0">
                  <a:cs typeface="B Nazanin" pitchFamily="2" charset="-78"/>
                </a:endParaRPr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381000" y="3962400"/>
            <a:ext cx="5408482" cy="1143000"/>
            <a:chOff x="381000" y="4572000"/>
            <a:chExt cx="5408482" cy="1143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381000" y="4572000"/>
                  <a:ext cx="3715110" cy="1143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1" anchor="t"/>
                <a:lstStyle/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/>
                            </a:rPr>
                            <m:t>𝑰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sz="1600" b="1" i="1" smtClean="0">
                          <a:latin typeface="Cambria Math"/>
                        </a:rPr>
                        <m:t> :</m:t>
                      </m:r>
                    </m:oMath>
                  </a14:m>
                  <a:r>
                    <a:rPr lang="en-US" sz="1600" b="1" dirty="0" smtClean="0">
                      <a:cs typeface="B Nazanin" pitchFamily="2" charset="-78"/>
                    </a:rPr>
                    <a:t> INSERT   INTO  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NNSP</a:t>
                  </a:r>
                  <a:endParaRPr lang="en-US" sz="1600" dirty="0" smtClean="0">
                    <a:solidFill>
                      <a:schemeClr val="tx1"/>
                    </a:solidFill>
                    <a:cs typeface="B Nazanin" pitchFamily="2" charset="-78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sz="1600" b="1" dirty="0" smtClean="0">
                      <a:cs typeface="B Nazanin" pitchFamily="2" charset="-78"/>
                    </a:rPr>
                    <a:t>	TUPLE (</a:t>
                  </a:r>
                  <a:r>
                    <a:rPr lang="en-US" sz="1600" dirty="0" smtClean="0">
                      <a:cs typeface="B Nazanin" pitchFamily="2" charset="-78"/>
                    </a:rPr>
                    <a:t>S2 , P3 , 30</a:t>
                  </a:r>
                  <a:r>
                    <a:rPr lang="en-US" sz="1600" b="1" dirty="0" smtClean="0">
                      <a:cs typeface="B Nazanin" pitchFamily="2" charset="-78"/>
                    </a:rPr>
                    <a:t>);</a:t>
                  </a:r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" y="4572000"/>
                  <a:ext cx="3715110" cy="114300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" name="Group 10"/>
            <p:cNvGrpSpPr/>
            <p:nvPr/>
          </p:nvGrpSpPr>
          <p:grpSpPr>
            <a:xfrm>
              <a:off x="4191000" y="4964668"/>
              <a:ext cx="1598482" cy="369332"/>
              <a:chOff x="4191000" y="3897868"/>
              <a:chExt cx="1598482" cy="369332"/>
            </a:xfrm>
          </p:grpSpPr>
          <p:cxnSp>
            <p:nvCxnSpPr>
              <p:cNvPr id="12" name="Straight Arrow Connector 11"/>
              <p:cNvCxnSpPr>
                <a:endCxn id="13" idx="3"/>
              </p:cNvCxnSpPr>
              <p:nvPr/>
            </p:nvCxnSpPr>
            <p:spPr>
              <a:xfrm>
                <a:off x="4191000" y="4082534"/>
                <a:ext cx="450411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 flipH="1">
                <a:off x="4641411" y="3897868"/>
                <a:ext cx="1148071" cy="36933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 rtl="1"/>
                <a:r>
                  <a:rPr lang="fa-IR" b="1" dirty="0" smtClean="0">
                    <a:cs typeface="B Nazanin" pitchFamily="2" charset="-78"/>
                  </a:rPr>
                  <a:t>امکان ناپذیر</a:t>
                </a:r>
                <a:endParaRPr lang="en-US" b="1" dirty="0">
                  <a:cs typeface="B Nazanin" pitchFamily="2" charset="-78"/>
                </a:endParaRPr>
              </a:p>
            </p:txBody>
          </p:sp>
        </p:grpSp>
      </p:grpSp>
      <p:pic>
        <p:nvPicPr>
          <p:cNvPr id="15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5232539"/>
            <a:ext cx="593896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252595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مزایا و معایب رابطه نرمال و غیرنرمال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3995817"/>
              </p:ext>
            </p:extLst>
          </p:nvPr>
        </p:nvGraphicFramePr>
        <p:xfrm>
          <a:off x="91967" y="1465416"/>
          <a:ext cx="8915399" cy="516398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784833"/>
                <a:gridCol w="3426720"/>
                <a:gridCol w="703846"/>
              </a:tblGrid>
              <a:tr h="676630">
                <a:tc>
                  <a:txBody>
                    <a:bodyPr/>
                    <a:lstStyle/>
                    <a:p>
                      <a:pPr algn="ctr"/>
                      <a:r>
                        <a:rPr lang="fa-IR" sz="2000" b="1" dirty="0" smtClean="0">
                          <a:solidFill>
                            <a:srgbClr val="C00000"/>
                          </a:solidFill>
                          <a:cs typeface="B Nazanin" pitchFamily="2" charset="-78"/>
                        </a:rPr>
                        <a:t>معایب</a:t>
                      </a:r>
                      <a:endParaRPr lang="en-US" sz="2000" b="1" dirty="0">
                        <a:solidFill>
                          <a:srgbClr val="C00000"/>
                        </a:solidFill>
                        <a:cs typeface="B Nazanin" pitchFamily="2" charset="-78"/>
                      </a:endParaRPr>
                    </a:p>
                  </a:txBody>
                  <a:tcPr marL="117125" marR="1171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000" b="1" dirty="0" smtClean="0">
                          <a:solidFill>
                            <a:srgbClr val="C00000"/>
                          </a:solidFill>
                          <a:cs typeface="B Nazanin" pitchFamily="2" charset="-78"/>
                        </a:rPr>
                        <a:t>مزایا</a:t>
                      </a:r>
                      <a:endParaRPr lang="en-US" sz="2000" b="1" dirty="0">
                        <a:solidFill>
                          <a:srgbClr val="C00000"/>
                        </a:solidFill>
                        <a:cs typeface="B Nazanin" pitchFamily="2" charset="-78"/>
                      </a:endParaRPr>
                    </a:p>
                  </a:txBody>
                  <a:tcPr marL="117125" marR="1171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800" b="1" dirty="0" smtClean="0">
                          <a:solidFill>
                            <a:srgbClr val="C00000"/>
                          </a:solidFill>
                          <a:cs typeface="B Nazanin" pitchFamily="2" charset="-78"/>
                        </a:rPr>
                        <a:t>نوع رابطه</a:t>
                      </a:r>
                      <a:endParaRPr lang="en-US" sz="1800" b="1" dirty="0">
                        <a:solidFill>
                          <a:srgbClr val="C00000"/>
                        </a:solidFill>
                        <a:cs typeface="B Nazanin" pitchFamily="2" charset="-78"/>
                      </a:endParaRPr>
                    </a:p>
                  </a:txBody>
                  <a:tcPr marL="117125" marR="1171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37770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0" dirty="0" smtClean="0">
                          <a:cs typeface="B Nazanin" pitchFamily="2" charset="-78"/>
                        </a:rPr>
                        <a:t>طولانی شدن کلید</a:t>
                      </a:r>
                      <a:endParaRPr lang="en-US" sz="2000" b="0" dirty="0" smtClean="0">
                        <a:cs typeface="B Nazanin" pitchFamily="2" charset="-78"/>
                      </a:endParaRPr>
                    </a:p>
                  </a:txBody>
                  <a:tcPr marL="117125" marR="1171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0" dirty="0" smtClean="0">
                          <a:cs typeface="B Nazanin" pitchFamily="2" charset="-78"/>
                        </a:rPr>
                        <a:t> سادگی (1-</a:t>
                      </a:r>
                      <a:r>
                        <a:rPr lang="fa-IR" sz="2000" b="0" baseline="0" dirty="0" smtClean="0">
                          <a:cs typeface="B Nazanin" pitchFamily="2" charset="-78"/>
                        </a:rPr>
                        <a:t> ...  2-...  3-...)</a:t>
                      </a:r>
                      <a:endParaRPr lang="en-US" sz="2000" b="0" dirty="0" smtClean="0">
                        <a:cs typeface="B Nazanin" pitchFamily="2" charset="-78"/>
                      </a:endParaRPr>
                    </a:p>
                  </a:txBody>
                  <a:tcPr marL="117125" marR="117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fa-IR" sz="2000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cs typeface="B Nazanin" pitchFamily="2" charset="-78"/>
                        </a:rPr>
                        <a:t>نرمال</a:t>
                      </a:r>
                      <a:endParaRPr lang="en-US" sz="2000" b="1" dirty="0">
                        <a:solidFill>
                          <a:schemeClr val="bg2">
                            <a:lumMod val="25000"/>
                          </a:schemeClr>
                        </a:solidFill>
                        <a:cs typeface="B Nazanin" pitchFamily="2" charset="-78"/>
                      </a:endParaRPr>
                    </a:p>
                  </a:txBody>
                  <a:tcPr marL="117125" marR="117125"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4842"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0" dirty="0" smtClean="0">
                          <a:cs typeface="B Nazanin" pitchFamily="2" charset="-78"/>
                        </a:rPr>
                        <a:t>افزونگی (ادراکی یا منطقی)</a:t>
                      </a:r>
                    </a:p>
                    <a:p>
                      <a:pPr algn="just" rtl="1"/>
                      <a:r>
                        <a:rPr lang="fa-IR" sz="1700" b="0" dirty="0" smtClean="0">
                          <a:cs typeface="B Nazanin" pitchFamily="2" charset="-78"/>
                        </a:rPr>
                        <a:t>(این نوع افزونگی که</a:t>
                      </a:r>
                      <a:r>
                        <a:rPr lang="fa-IR" sz="1700" b="0" baseline="0" dirty="0" smtClean="0">
                          <a:cs typeface="B Nazanin" pitchFamily="2" charset="-78"/>
                        </a:rPr>
                        <a:t> در مرحله طراحی پیدا شده ممکن است منجر به افزونگی فیزیکی بشود یا نشود؛ بستگی دارد به نحوه پیاده‏سازی رابطه در سطح فایلینگ. اگر تناظر یک به یک باشد، که هر تاپل هم با یک رکورد پیاده‏سازی شود، افزونگی فیزیکی نیز پیش می‏آید.)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rtl="1"/>
                      <a:r>
                        <a:rPr lang="fa-IR" sz="2000" b="0" dirty="0" smtClean="0">
                          <a:cs typeface="B Nazanin" pitchFamily="2" charset="-78"/>
                        </a:rPr>
                        <a:t>تقارن صفات  (پیاده‏سازی</a:t>
                      </a:r>
                      <a:r>
                        <a:rPr lang="fa-IR" sz="2000" b="0" baseline="0" dirty="0" smtClean="0">
                          <a:cs typeface="B Nazanin" pitchFamily="2" charset="-78"/>
                        </a:rPr>
                        <a:t> در سطح فایلینگ ساده‏تر)</a:t>
                      </a:r>
                      <a:endParaRPr lang="fa-IR" sz="2000" b="0" dirty="0" smtClean="0">
                        <a:cs typeface="B Nazanin" pitchFamily="2" charset="-78"/>
                      </a:endParaRPr>
                    </a:p>
                    <a:p>
                      <a:pPr algn="just" rtl="1"/>
                      <a:r>
                        <a:rPr lang="fa-IR" sz="1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B Nazanin" pitchFamily="2" charset="-78"/>
                        </a:rPr>
                        <a:t>(نقش تمام صفات در عبارت 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B Nazanin" pitchFamily="2" charset="-78"/>
                        </a:rPr>
                        <a:t>WHERE</a:t>
                      </a:r>
                      <a:r>
                        <a:rPr lang="fa-IR" sz="1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B Nazanin" pitchFamily="2" charset="-78"/>
                        </a:rPr>
                        <a:t> </a:t>
                      </a:r>
                      <a:r>
                        <a:rPr lang="fa-IR" sz="1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B Nazanin" pitchFamily="2" charset="-78"/>
                        </a:rPr>
                        <a:t>وقتی که شرط جستجو را با </a:t>
                      </a:r>
                      <a:r>
                        <a:rPr lang="en-US" sz="1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B Nazanin" pitchFamily="2" charset="-78"/>
                        </a:rPr>
                        <a:t>theta</a:t>
                      </a:r>
                      <a:r>
                        <a:rPr lang="fa-IR" sz="1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B Nazanin" pitchFamily="2" charset="-78"/>
                        </a:rPr>
                        <a:t> می‏دهیم، یکسان است، زیرا همه تک‏مقداری‏اند.</a:t>
                      </a:r>
                    </a:p>
                    <a:p>
                      <a:pPr algn="l" rtl="1"/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B Nazanin" pitchFamily="2" charset="-78"/>
                        </a:rPr>
                        <a:t>SELECT….</a:t>
                      </a:r>
                    </a:p>
                    <a:p>
                      <a:pPr algn="l" rtl="1"/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B Nazanin" pitchFamily="2" charset="-78"/>
                        </a:rPr>
                        <a:t>FROM ….</a:t>
                      </a:r>
                    </a:p>
                    <a:p>
                      <a:pPr algn="l" rtl="1"/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B Nazanin" pitchFamily="2" charset="-78"/>
                        </a:rPr>
                        <a:t>WHERE A&lt;(=)(&gt;) ‘Single Value’</a:t>
                      </a:r>
                      <a:endParaRPr lang="fa-IR" sz="17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B Nazanin" pitchFamily="2" charset="-78"/>
                      </a:endParaRPr>
                    </a:p>
                    <a:p>
                      <a:pPr algn="r" rtl="1"/>
                      <a:r>
                        <a:rPr lang="fa-IR" sz="1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B Nazanin" pitchFamily="2" charset="-78"/>
                        </a:rPr>
                        <a:t>چنین تقارنی در رابطه غیرنرمال وجود ندارد.)</a:t>
                      </a:r>
                      <a:endParaRPr lang="en-US" sz="17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B Nazanin" pitchFamily="2" charset="-78"/>
                      </a:endParaRPr>
                    </a:p>
                  </a:txBody>
                  <a:tcPr marL="117125" marR="117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350520"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0" dirty="0" smtClean="0">
                          <a:cs typeface="B Nazanin" pitchFamily="2" charset="-78"/>
                        </a:rPr>
                        <a:t>دشواری در نمایش طبیعی ارتباط سلسله مراتبی بین اشیاء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2080"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0" dirty="0" smtClean="0">
                          <a:cs typeface="B Nazanin" pitchFamily="2" charset="-78"/>
                        </a:rPr>
                        <a:t>دشواری در نمایش مفهوم وراثت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4160"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0" dirty="0" smtClean="0">
                          <a:cs typeface="B Nazanin" pitchFamily="2" charset="-78"/>
                        </a:rPr>
                        <a:t>کاهش سرعت بازیابی در بعضی از پرسش‏ها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2080"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0" dirty="0" smtClean="0">
                          <a:cs typeface="B Nazanin" pitchFamily="2" charset="-78"/>
                        </a:rPr>
                        <a:t>سنگین و زمانگیر کردن</a:t>
                      </a:r>
                      <a:r>
                        <a:rPr lang="fa-IR" sz="2000" b="0" baseline="0" dirty="0" smtClean="0">
                          <a:cs typeface="B Nazanin" pitchFamily="2" charset="-78"/>
                        </a:rPr>
                        <a:t>  کار طراحی منطقی پایگاه داده‏ها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8872"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0" dirty="0" smtClean="0">
                          <a:cs typeface="B Nazanin" pitchFamily="2" charset="-78"/>
                        </a:rPr>
                        <a:t>پیچیدگی (1-</a:t>
                      </a:r>
                      <a:r>
                        <a:rPr lang="fa-IR" sz="2000" b="0" baseline="0" dirty="0" smtClean="0">
                          <a:cs typeface="B Nazanin" pitchFamily="2" charset="-78"/>
                        </a:rPr>
                        <a:t> ...  2-...  3-...)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fa-IR" sz="2000" b="0" dirty="0" smtClean="0">
                          <a:cs typeface="B Nazanin" pitchFamily="2" charset="-78"/>
                        </a:rPr>
                        <a:t>[عکس</a:t>
                      </a:r>
                      <a:r>
                        <a:rPr lang="fa-IR" sz="2000" b="0" baseline="0" dirty="0" smtClean="0">
                          <a:cs typeface="B Nazanin" pitchFamily="2" charset="-78"/>
                        </a:rPr>
                        <a:t> معایب رابطه نرمال]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fa-IR" sz="2000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cs typeface="B Nazanin" pitchFamily="2" charset="-78"/>
                        </a:rPr>
                        <a:t>غیرنرمال</a:t>
                      </a:r>
                      <a:endParaRPr lang="en-US" sz="2000" b="1" dirty="0">
                        <a:solidFill>
                          <a:schemeClr val="bg2">
                            <a:lumMod val="25000"/>
                          </a:schemeClr>
                        </a:solidFill>
                        <a:cs typeface="B Nazanin" pitchFamily="2" charset="-78"/>
                      </a:endParaRPr>
                    </a:p>
                  </a:txBody>
                  <a:tcPr marL="117125" marR="117125"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72440"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0" dirty="0" smtClean="0">
                          <a:cs typeface="B Nazanin" pitchFamily="2" charset="-78"/>
                        </a:rPr>
                        <a:t>عدم تقارن صفات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776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مزایا و معایب رابطه نرمال و </a:t>
            </a:r>
            <a:r>
              <a:rPr lang="fa-IR" dirty="0" smtClean="0"/>
              <a:t>غیرنرمال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b="1" dirty="0" smtClean="0"/>
              <a:t>در عمل با کلید طولانی چه باید کرد؟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از یک کلید ساختگی استفاده می‏کنیم؛ یعنی یا خودمان به صورت دستی و یا خود سیستم به صورت خودکار به هر سطر یک شماره می‏دهد.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         این تکنیک چه مزایا و چه معایبی دارد؟ </a:t>
            </a:r>
            <a:endParaRPr lang="en-US" dirty="0"/>
          </a:p>
        </p:txBody>
      </p:sp>
      <p:pic>
        <p:nvPicPr>
          <p:cNvPr id="4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3476298"/>
            <a:ext cx="593896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063754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کلید در مدل رابطه‏ای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dirty="0" smtClean="0"/>
              <a:t>اصطلاح </a:t>
            </a:r>
            <a:r>
              <a:rPr lang="fa-IR" b="1" dirty="0" smtClean="0">
                <a:solidFill>
                  <a:srgbClr val="7030A0"/>
                </a:solidFill>
              </a:rPr>
              <a:t>کلید</a:t>
            </a:r>
            <a:r>
              <a:rPr lang="fa-IR" dirty="0" smtClean="0"/>
              <a:t>، یک اصطلاح عام است و گونه‏هایی دارد: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1- سوپرکلید (اَبَر کلید): </a:t>
            </a:r>
            <a:r>
              <a:rPr lang="en-US" sz="1800" dirty="0" smtClean="0"/>
              <a:t>SK</a:t>
            </a:r>
            <a:endParaRPr lang="fa-IR" dirty="0" smtClean="0"/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2- کلید کاندید (کلید نامزد): </a:t>
            </a:r>
            <a:r>
              <a:rPr lang="en-US" sz="1800" dirty="0" smtClean="0"/>
              <a:t>CK</a:t>
            </a:r>
            <a:endParaRPr lang="fa-IR" dirty="0" smtClean="0"/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3- کلید اصلی: </a:t>
            </a:r>
            <a:r>
              <a:rPr lang="en-US" sz="1800" dirty="0" smtClean="0"/>
              <a:t>PK</a:t>
            </a:r>
            <a:endParaRPr lang="fa-IR" dirty="0" smtClean="0"/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4- کلید بدیل: </a:t>
            </a:r>
            <a:r>
              <a:rPr lang="en-US" sz="1800" dirty="0" smtClean="0"/>
              <a:t>AK</a:t>
            </a:r>
            <a:endParaRPr lang="fa-IR" dirty="0" smtClean="0"/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5- کلید خارجی: </a:t>
            </a:r>
            <a:r>
              <a:rPr lang="en-US" sz="1800" dirty="0" smtClean="0"/>
              <a:t>FK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98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460532" y="4632434"/>
            <a:ext cx="1752600" cy="533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کلید در مدل رابطه‏</a:t>
            </a:r>
            <a:r>
              <a:rPr lang="fa-IR" dirty="0" smtClean="0"/>
              <a:t>ای - سوپرکلید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 rot="5400000">
            <a:off x="7193749" y="1188251"/>
            <a:ext cx="166700" cy="144779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96099" y="1785119"/>
            <a:ext cx="571501" cy="57708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200000"/>
              </a:lnSpc>
            </a:pPr>
            <a:r>
              <a:rPr lang="en-US" dirty="0" smtClean="0">
                <a:cs typeface="B Nazanin" pitchFamily="2" charset="-78"/>
              </a:rPr>
              <a:t>H</a:t>
            </a:r>
            <a:r>
              <a:rPr lang="en-US" baseline="-25000" dirty="0" smtClean="0">
                <a:cs typeface="B Nazanin" pitchFamily="2" charset="-78"/>
              </a:rPr>
              <a:t>R</a:t>
            </a:r>
            <a:endParaRPr lang="fa-IR" sz="2000" baseline="-25000" dirty="0" smtClean="0">
              <a:cs typeface="B Nazanin" pitchFamily="2" charset="-78"/>
            </a:endParaRPr>
          </a:p>
        </p:txBody>
      </p:sp>
      <p:pic>
        <p:nvPicPr>
          <p:cNvPr id="7" name="Picture 6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0999" y="2873545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a-IR" dirty="0" smtClean="0"/>
              <a:t>رابطه </a:t>
            </a:r>
            <a:r>
              <a:rPr lang="en-US" sz="1800" dirty="0" smtClean="0"/>
              <a:t>R(A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, A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, …, A</a:t>
            </a:r>
            <a:r>
              <a:rPr lang="en-US" sz="1800" baseline="-25000" dirty="0" smtClean="0"/>
              <a:t>m</a:t>
            </a:r>
            <a:r>
              <a:rPr lang="en-US" sz="1800" dirty="0" smtClean="0"/>
              <a:t>)</a:t>
            </a:r>
            <a:r>
              <a:rPr lang="fa-IR" sz="1800" dirty="0" smtClean="0"/>
              <a:t> </a:t>
            </a:r>
            <a:r>
              <a:rPr lang="fa-IR" dirty="0" smtClean="0"/>
              <a:t>را در نظر می‏گیریم.</a:t>
            </a:r>
          </a:p>
          <a:p>
            <a:endParaRPr lang="fa-IR" sz="1600" dirty="0"/>
          </a:p>
          <a:p>
            <a:r>
              <a:rPr lang="fa-IR" b="1" dirty="0" smtClean="0">
                <a:solidFill>
                  <a:srgbClr val="7030A0"/>
                </a:solidFill>
              </a:rPr>
              <a:t>سوپرکلید (</a:t>
            </a:r>
            <a:r>
              <a:rPr lang="en-US" sz="1800" b="1" dirty="0" smtClean="0">
                <a:solidFill>
                  <a:srgbClr val="7030A0"/>
                </a:solidFill>
              </a:rPr>
              <a:t>Super Key</a:t>
            </a:r>
            <a:r>
              <a:rPr lang="fa-IR" b="1" dirty="0" smtClean="0">
                <a:solidFill>
                  <a:srgbClr val="7030A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fa-IR" dirty="0" smtClean="0"/>
              <a:t>        هر زیر مجموعه </a:t>
            </a:r>
            <a:r>
              <a:rPr lang="en-US" sz="1800" dirty="0" smtClean="0"/>
              <a:t>S</a:t>
            </a:r>
            <a:r>
              <a:rPr lang="en-US" sz="1800" dirty="0" smtClean="0">
                <a:sym typeface="Symbol"/>
              </a:rPr>
              <a:t>H</a:t>
            </a:r>
            <a:r>
              <a:rPr lang="en-US" sz="1800" baseline="-25000" dirty="0" smtClean="0">
                <a:sym typeface="Symbol"/>
              </a:rPr>
              <a:t>R</a:t>
            </a:r>
            <a:r>
              <a:rPr lang="fa-IR" sz="1800" baseline="-25000" dirty="0">
                <a:sym typeface="Symbol"/>
              </a:rPr>
              <a:t> </a:t>
            </a:r>
            <a:r>
              <a:rPr lang="fa-IR" dirty="0" smtClean="0">
                <a:sym typeface="Symbol"/>
              </a:rPr>
              <a:t> که یکتایی مقدار داشته باشد.</a:t>
            </a:r>
            <a:endParaRPr lang="fa-IR" b="1" baseline="-25000" dirty="0" smtClean="0">
              <a:sym typeface="Symbol"/>
            </a:endParaRPr>
          </a:p>
          <a:p>
            <a:pPr lvl="1"/>
            <a:r>
              <a:rPr lang="fa-IR" b="1" baseline="-25000" dirty="0" smtClean="0">
                <a:sym typeface="Symbol"/>
              </a:rPr>
              <a:t> </a:t>
            </a:r>
            <a:r>
              <a:rPr lang="fa-IR" b="1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اگر </a:t>
            </a:r>
            <a:r>
              <a:rPr lang="en-US" sz="1800" dirty="0" err="1" smtClean="0">
                <a:sym typeface="Symbol"/>
              </a:rPr>
              <a:t>t</a:t>
            </a:r>
            <a:r>
              <a:rPr lang="en-US" sz="1800" baseline="-25000" dirty="0" err="1" smtClean="0">
                <a:sym typeface="Symbol"/>
              </a:rPr>
              <a:t>i</a:t>
            </a:r>
            <a:r>
              <a:rPr lang="fa-IR" dirty="0" smtClean="0">
                <a:sym typeface="Symbol"/>
              </a:rPr>
              <a:t> و</a:t>
            </a:r>
            <a:r>
              <a:rPr lang="fa-IR" sz="1800" dirty="0" smtClean="0">
                <a:sym typeface="Symbol"/>
              </a:rPr>
              <a:t> </a:t>
            </a:r>
            <a:r>
              <a:rPr lang="en-US" sz="1800" dirty="0" err="1" smtClean="0">
                <a:sym typeface="Symbol"/>
              </a:rPr>
              <a:t>t</a:t>
            </a:r>
            <a:r>
              <a:rPr lang="en-US" sz="1800" baseline="-25000" dirty="0" err="1" smtClean="0">
                <a:sym typeface="Symbol"/>
              </a:rPr>
              <a:t>j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دو تاپل دلخواه و متمایز از </a:t>
            </a:r>
            <a:r>
              <a:rPr lang="en-US" sz="1800" dirty="0" smtClean="0">
                <a:sym typeface="Symbol"/>
              </a:rPr>
              <a:t>R</a:t>
            </a:r>
            <a:r>
              <a:rPr lang="fa-IR" dirty="0" smtClean="0">
                <a:sym typeface="Symbol"/>
              </a:rPr>
              <a:t> باشند و </a:t>
            </a:r>
            <a:r>
              <a:rPr lang="en-US" sz="1800" dirty="0" err="1" smtClean="0">
                <a:sym typeface="Symbol"/>
              </a:rPr>
              <a:t>t</a:t>
            </a:r>
            <a:r>
              <a:rPr lang="en-US" sz="1800" baseline="-25000" dirty="0" err="1" smtClean="0">
                <a:sym typeface="Symbol"/>
              </a:rPr>
              <a:t>i</a:t>
            </a:r>
            <a:r>
              <a:rPr lang="en-US" sz="1800" dirty="0" smtClean="0">
                <a:sym typeface="Symbol"/>
              </a:rPr>
              <a:t>(S)</a:t>
            </a:r>
            <a:r>
              <a:rPr lang="en-US" sz="1800" dirty="0" err="1" smtClean="0">
                <a:sym typeface="Symbol"/>
              </a:rPr>
              <a:t>t</a:t>
            </a:r>
            <a:r>
              <a:rPr lang="en-US" sz="1800" baseline="-25000" dirty="0" err="1" smtClean="0">
                <a:sym typeface="Symbol"/>
              </a:rPr>
              <a:t>j</a:t>
            </a:r>
            <a:r>
              <a:rPr lang="en-US" sz="1800" dirty="0" smtClean="0">
                <a:sym typeface="Symbol"/>
              </a:rPr>
              <a:t>(S)</a:t>
            </a:r>
            <a:r>
              <a:rPr lang="fa-IR" dirty="0" smtClean="0">
                <a:sym typeface="Symbol"/>
              </a:rPr>
              <a:t>، آنگاه </a:t>
            </a:r>
            <a:r>
              <a:rPr lang="en-US" sz="1800" dirty="0" smtClean="0">
                <a:sym typeface="Symbol"/>
              </a:rPr>
              <a:t>S</a:t>
            </a:r>
            <a:r>
              <a:rPr lang="fa-IR" dirty="0" smtClean="0">
                <a:sym typeface="Symbol"/>
              </a:rPr>
              <a:t> یک سوپرکلید است.</a:t>
            </a:r>
          </a:p>
          <a:p>
            <a:pPr lvl="1"/>
            <a:r>
              <a:rPr lang="fa-IR" dirty="0" smtClean="0">
                <a:sym typeface="Symbol"/>
              </a:rPr>
              <a:t>اگر </a:t>
            </a:r>
            <a:r>
              <a:rPr lang="en-US" sz="1800" dirty="0" smtClean="0">
                <a:sym typeface="Symbol"/>
              </a:rPr>
              <a:t>N</a:t>
            </a:r>
            <a:r>
              <a:rPr lang="fa-IR" dirty="0" smtClean="0">
                <a:sym typeface="Symbol"/>
              </a:rPr>
              <a:t> تعداد  </a:t>
            </a:r>
            <a:r>
              <a:rPr lang="en-US" sz="1800" dirty="0" smtClean="0">
                <a:sym typeface="Symbol"/>
              </a:rPr>
              <a:t>SK</a:t>
            </a:r>
            <a:r>
              <a:rPr lang="fa-IR" dirty="0" smtClean="0">
                <a:sym typeface="Symbol"/>
              </a:rPr>
              <a:t>های رابطه </a:t>
            </a:r>
            <a:r>
              <a:rPr lang="en-US" sz="1800" dirty="0" smtClean="0">
                <a:sym typeface="Symbol"/>
              </a:rPr>
              <a:t>R</a:t>
            </a:r>
            <a:r>
              <a:rPr lang="fa-IR" dirty="0" smtClean="0">
                <a:sym typeface="Symbol"/>
              </a:rPr>
              <a:t> باشد، </a:t>
            </a:r>
            <a:r>
              <a:rPr lang="en-US" sz="1800" dirty="0" smtClean="0">
                <a:sym typeface="Symbol"/>
              </a:rPr>
              <a:t>N1</a:t>
            </a:r>
            <a:r>
              <a:rPr lang="fa-IR" dirty="0" smtClean="0">
                <a:sym typeface="Symbol"/>
              </a:rPr>
              <a:t> است، زیرا در بدترین حالت خود </a:t>
            </a:r>
            <a:r>
              <a:rPr lang="en-US" sz="1800" dirty="0" smtClean="0">
                <a:sym typeface="Symbol"/>
              </a:rPr>
              <a:t>H</a:t>
            </a:r>
            <a:r>
              <a:rPr lang="fa-IR" dirty="0" smtClean="0">
                <a:sym typeface="Symbol"/>
              </a:rPr>
              <a:t> سوپرکلید می‏شود.</a:t>
            </a:r>
            <a:r>
              <a:rPr lang="fa-IR" dirty="0">
                <a:sym typeface="Symbol"/>
              </a:rPr>
              <a:t> </a:t>
            </a:r>
            <a:r>
              <a:rPr lang="fa-IR" dirty="0" smtClean="0">
                <a:sym typeface="Symbol"/>
              </a:rPr>
              <a:t>چون بدنه، مجموعه است و تاپل تکراری نداریم.</a:t>
            </a:r>
          </a:p>
          <a:p>
            <a:pPr marL="457200" lvl="1" indent="0" algn="ctr">
              <a:buNone/>
            </a:pPr>
            <a:r>
              <a:rPr lang="en-US" dirty="0" smtClean="0">
                <a:sym typeface="Symbol"/>
              </a:rPr>
              <a:t>1 </a:t>
            </a:r>
            <a:r>
              <a:rPr lang="en-US" dirty="0" smtClean="0">
                <a:sym typeface="Euclid Symbol"/>
              </a:rPr>
              <a:t> N  2</a:t>
            </a:r>
            <a:r>
              <a:rPr lang="en-US" baseline="40000" dirty="0" smtClean="0">
                <a:sym typeface="Euclid Symbol"/>
              </a:rPr>
              <a:t>m</a:t>
            </a:r>
            <a:r>
              <a:rPr lang="en-US" dirty="0" smtClean="0">
                <a:sym typeface="Euclid Symbol"/>
              </a:rPr>
              <a:t>-1</a:t>
            </a:r>
            <a:endParaRPr lang="fa-IR" dirty="0" smtClean="0">
              <a:sym typeface="Symbol"/>
            </a:endParaRPr>
          </a:p>
          <a:p>
            <a:r>
              <a:rPr lang="fa-IR" sz="1900" b="1" dirty="0" smtClean="0">
                <a:solidFill>
                  <a:srgbClr val="C00000"/>
                </a:solidFill>
                <a:sym typeface="Symbol"/>
              </a:rPr>
              <a:t>کاربرد سوپرکلید:</a:t>
            </a:r>
          </a:p>
          <a:p>
            <a:pPr lvl="1"/>
            <a:r>
              <a:rPr lang="fa-IR" dirty="0" smtClean="0">
                <a:sym typeface="Symbol"/>
              </a:rPr>
              <a:t>در </a:t>
            </a:r>
            <a:r>
              <a:rPr lang="fa-IR" dirty="0" smtClean="0">
                <a:sym typeface="Symbol"/>
              </a:rPr>
              <a:t>عمل، فاقد کاربرد مستقیم، در تئوری در بحث طراحی.</a:t>
            </a:r>
          </a:p>
          <a:p>
            <a:pPr lvl="1"/>
            <a:r>
              <a:rPr lang="fa-IR" dirty="0" smtClean="0">
                <a:sym typeface="Symbol"/>
              </a:rPr>
              <a:t>در </a:t>
            </a:r>
            <a:r>
              <a:rPr lang="en-US" sz="1800" dirty="0" smtClean="0">
                <a:sym typeface="Symbol"/>
              </a:rPr>
              <a:t>SQL</a:t>
            </a:r>
            <a:r>
              <a:rPr lang="fa-IR" dirty="0" smtClean="0">
                <a:sym typeface="Symbol"/>
              </a:rPr>
              <a:t>: با </a:t>
            </a:r>
            <a:r>
              <a:rPr lang="en-US" sz="1800" dirty="0" smtClean="0">
                <a:sym typeface="Symbol"/>
              </a:rPr>
              <a:t>UNIQUE</a:t>
            </a:r>
            <a:r>
              <a:rPr lang="fa-IR" sz="17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محدودیت یکتایی مقدار را اعمال می‏کنیم.</a:t>
            </a:r>
          </a:p>
        </p:txBody>
      </p:sp>
    </p:spTree>
    <p:extLst>
      <p:ext uri="{BB962C8B-B14F-4D97-AF65-F5344CB8AC3E}">
        <p14:creationId xmlns:p14="http://schemas.microsoft.com/office/powerpoint/2010/main" val="3049494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کلید در مدل رابطه‏</a:t>
            </a:r>
            <a:r>
              <a:rPr lang="fa-IR" dirty="0" smtClean="0"/>
              <a:t>ای – کلید کاندید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257799"/>
          </a:xfrm>
        </p:spPr>
        <p:txBody>
          <a:bodyPr/>
          <a:lstStyle/>
          <a:p>
            <a:r>
              <a:rPr lang="fa-IR" b="1" dirty="0" smtClean="0">
                <a:solidFill>
                  <a:srgbClr val="7030A0"/>
                </a:solidFill>
              </a:rPr>
              <a:t>کلید کاندید (</a:t>
            </a:r>
            <a:r>
              <a:rPr lang="en-US" sz="1800" b="1" dirty="0" smtClean="0">
                <a:solidFill>
                  <a:srgbClr val="7030A0"/>
                </a:solidFill>
              </a:rPr>
              <a:t>Candidate Key</a:t>
            </a:r>
            <a:r>
              <a:rPr lang="fa-IR" b="1" dirty="0" smtClean="0">
                <a:solidFill>
                  <a:srgbClr val="7030A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fa-IR" dirty="0" smtClean="0"/>
              <a:t>     هر زیرمجموعه </a:t>
            </a:r>
            <a:r>
              <a:rPr lang="en-US" sz="1800" dirty="0" smtClean="0"/>
              <a:t>K</a:t>
            </a:r>
            <a:r>
              <a:rPr lang="en-US" sz="1800" dirty="0" smtClean="0">
                <a:sym typeface="Symbol"/>
              </a:rPr>
              <a:t>H</a:t>
            </a:r>
            <a:r>
              <a:rPr lang="en-US" sz="1800" baseline="-25000" dirty="0" smtClean="0">
                <a:sym typeface="Symbol"/>
              </a:rPr>
              <a:t>R</a:t>
            </a:r>
            <a:r>
              <a:rPr lang="fa-IR" dirty="0" smtClean="0">
                <a:sym typeface="Symbol"/>
              </a:rPr>
              <a:t> که دو ویژگی داشته باشد:</a:t>
            </a: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1- یکتایی مقدار </a:t>
            </a: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2- کاهش‏ناپذیری (</a:t>
            </a:r>
            <a:r>
              <a:rPr lang="en-US" sz="1800" dirty="0" smtClean="0">
                <a:sym typeface="Symbol"/>
              </a:rPr>
              <a:t>Irreducibility</a:t>
            </a:r>
            <a:r>
              <a:rPr lang="fa-IR" dirty="0" smtClean="0">
                <a:sym typeface="Symbol"/>
              </a:rPr>
              <a:t>) یا کمینگی (</a:t>
            </a:r>
            <a:r>
              <a:rPr lang="en-US" sz="1800" dirty="0" err="1" smtClean="0">
                <a:sym typeface="Symbol"/>
              </a:rPr>
              <a:t>Minimality</a:t>
            </a:r>
            <a:r>
              <a:rPr lang="fa-IR" dirty="0" smtClean="0">
                <a:sym typeface="Symbol"/>
              </a:rPr>
              <a:t>)</a:t>
            </a:r>
          </a:p>
          <a:p>
            <a:pPr lvl="2"/>
            <a:r>
              <a:rPr lang="en-US" sz="1600" dirty="0"/>
              <a:t>K</a:t>
            </a:r>
            <a:r>
              <a:rPr lang="en-US" sz="1600" dirty="0">
                <a:sym typeface="Symbol"/>
              </a:rPr>
              <a:t>H</a:t>
            </a:r>
            <a:r>
              <a:rPr lang="en-US" sz="1600" baseline="-25000" dirty="0">
                <a:sym typeface="Symbol"/>
              </a:rPr>
              <a:t>R </a:t>
            </a:r>
            <a:r>
              <a:rPr lang="fa-IR" sz="1600" baseline="-25000" dirty="0" smtClean="0">
                <a:sym typeface="Symbol"/>
              </a:rPr>
              <a:t> </a:t>
            </a:r>
            <a:r>
              <a:rPr lang="fa-IR" dirty="0" smtClean="0">
                <a:solidFill>
                  <a:srgbClr val="C00000"/>
                </a:solidFill>
                <a:sym typeface="Symbol"/>
              </a:rPr>
              <a:t>کاهش‏ناپذیر </a:t>
            </a:r>
            <a:r>
              <a:rPr lang="fa-IR" dirty="0" smtClean="0">
                <a:sym typeface="Symbol"/>
              </a:rPr>
              <a:t>است هرگاه هر زیرمجموعه محض از </a:t>
            </a:r>
            <a:r>
              <a:rPr lang="en-US" sz="1600" dirty="0" smtClean="0">
                <a:sym typeface="Symbol"/>
              </a:rPr>
              <a:t>K</a:t>
            </a:r>
            <a:r>
              <a:rPr lang="fa-IR" dirty="0" smtClean="0">
                <a:sym typeface="Symbol"/>
              </a:rPr>
              <a:t>، خود یکتایی مقدار نداشته باشد.</a:t>
            </a:r>
          </a:p>
          <a:p>
            <a:pPr lvl="2"/>
            <a:r>
              <a:rPr lang="fa-IR" dirty="0" smtClean="0">
                <a:sym typeface="Symbol"/>
              </a:rPr>
              <a:t>هر زیرمجموعه از </a:t>
            </a:r>
            <a:r>
              <a:rPr lang="en-US" sz="1600" dirty="0" smtClean="0">
                <a:sym typeface="Symbol"/>
              </a:rPr>
              <a:t>H</a:t>
            </a:r>
            <a:r>
              <a:rPr lang="en-US" sz="1600" baseline="-25000" dirty="0" smtClean="0">
                <a:sym typeface="Symbol"/>
              </a:rPr>
              <a:t>R</a:t>
            </a:r>
            <a:r>
              <a:rPr lang="fa-IR" dirty="0" smtClean="0">
                <a:sym typeface="Symbol"/>
              </a:rPr>
              <a:t> به نحوی که یک صفت را از آن حذف کنیم دیگر یکتایی مقدار نداشته باشد.</a:t>
            </a:r>
          </a:p>
          <a:p>
            <a:pPr lvl="1"/>
            <a:endParaRPr lang="en-US" dirty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290" y="1905000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505" y="4267201"/>
            <a:ext cx="748146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5325725"/>
              </p:ext>
            </p:extLst>
          </p:nvPr>
        </p:nvGraphicFramePr>
        <p:xfrm>
          <a:off x="1676400" y="4419600"/>
          <a:ext cx="4648200" cy="2362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324100"/>
                <a:gridCol w="2324100"/>
              </a:tblGrid>
              <a:tr h="287176">
                <a:tc>
                  <a:txBody>
                    <a:bodyPr/>
                    <a:lstStyle/>
                    <a:p>
                      <a:pPr algn="ctr"/>
                      <a:r>
                        <a:rPr lang="fa-IR" sz="1700" b="1" dirty="0" smtClean="0">
                          <a:cs typeface="B Nazanin" pitchFamily="2" charset="-78"/>
                        </a:rPr>
                        <a:t>کلید کاندید</a:t>
                      </a:r>
                      <a:endParaRPr lang="en-US" sz="1700" b="1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700" b="1" dirty="0" smtClean="0">
                          <a:cs typeface="B Nazanin" pitchFamily="2" charset="-78"/>
                        </a:rPr>
                        <a:t>رابطه</a:t>
                      </a:r>
                      <a:endParaRPr lang="en-US" sz="1700" b="1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287176"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0" dirty="0" smtClean="0">
                          <a:cs typeface="B Nazanin" pitchFamily="2" charset="-78"/>
                        </a:rPr>
                        <a:t>STID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cs typeface="B Nazanin" pitchFamily="2" charset="-78"/>
                        </a:rPr>
                        <a:t>STUD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135715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cs typeface="B Nazanin" pitchFamily="2" charset="-78"/>
                        </a:rPr>
                        <a:t>COID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cs typeface="B Nazanin" pitchFamily="2" charset="-78"/>
                        </a:rPr>
                        <a:t>COUR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287176"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0" dirty="0" smtClean="0">
                          <a:cs typeface="B Nazanin" pitchFamily="2" charset="-78"/>
                        </a:rPr>
                        <a:t>(STID, COID)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cs typeface="B Nazanin" pitchFamily="2" charset="-78"/>
                        </a:rPr>
                        <a:t>SCR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287176"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0" dirty="0" smtClean="0">
                          <a:cs typeface="B Nazanin" pitchFamily="2" charset="-78"/>
                        </a:rPr>
                        <a:t>S#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cs typeface="B Nazanin" pitchFamily="2" charset="-78"/>
                        </a:rPr>
                        <a:t>S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287176"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0" dirty="0" smtClean="0">
                          <a:cs typeface="B Nazanin" pitchFamily="2" charset="-78"/>
                        </a:rPr>
                        <a:t>P#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cs typeface="B Nazanin" pitchFamily="2" charset="-78"/>
                        </a:rPr>
                        <a:t>P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287176"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0" dirty="0" smtClean="0">
                          <a:cs typeface="B Nazanin" pitchFamily="2" charset="-78"/>
                        </a:rPr>
                        <a:t>(S#, P#)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cs typeface="B Nazanin" pitchFamily="2" charset="-78"/>
                        </a:rPr>
                        <a:t>SP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4840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کلید در مدل رابطه‏ای – کلید کاندید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CK</a:t>
            </a:r>
            <a:r>
              <a:rPr lang="fa-IR" dirty="0" smtClean="0"/>
              <a:t>ها بر اساس قواعد معنایی محیط به دست می‏آیند.</a:t>
            </a:r>
          </a:p>
          <a:p>
            <a:endParaRPr lang="fa-IR" dirty="0"/>
          </a:p>
          <a:p>
            <a:pPr marL="0" indent="0">
              <a:buNone/>
            </a:pPr>
            <a:r>
              <a:rPr lang="fa-IR" dirty="0" smtClean="0"/>
              <a:t>          دو حالت مختلف:</a:t>
            </a:r>
          </a:p>
          <a:p>
            <a:pPr lvl="1"/>
            <a:r>
              <a:rPr lang="fa-IR" dirty="0" smtClean="0"/>
              <a:t>هر کارمند در </a:t>
            </a:r>
            <a:r>
              <a:rPr lang="fa-IR" dirty="0" smtClean="0">
                <a:solidFill>
                  <a:srgbClr val="C00000"/>
                </a:solidFill>
              </a:rPr>
              <a:t>بیش از یک</a:t>
            </a:r>
            <a:r>
              <a:rPr lang="fa-IR" dirty="0" smtClean="0"/>
              <a:t> پروژه </a:t>
            </a:r>
            <a:br>
              <a:rPr lang="fa-IR" dirty="0" smtClean="0"/>
            </a:br>
            <a:r>
              <a:rPr lang="fa-IR" dirty="0" smtClean="0"/>
              <a:t>می‏تواند شرکت داشته باشد.</a:t>
            </a:r>
          </a:p>
          <a:p>
            <a:pPr lvl="1"/>
            <a:endParaRPr lang="fa-IR" dirty="0"/>
          </a:p>
          <a:p>
            <a:pPr lvl="1"/>
            <a:r>
              <a:rPr lang="fa-IR" dirty="0" smtClean="0"/>
              <a:t>هر کارمند در </a:t>
            </a:r>
            <a:r>
              <a:rPr lang="fa-IR" dirty="0" smtClean="0">
                <a:solidFill>
                  <a:srgbClr val="C00000"/>
                </a:solidFill>
              </a:rPr>
              <a:t>حداکثر یک </a:t>
            </a:r>
            <a:r>
              <a:rPr lang="fa-IR" dirty="0" smtClean="0"/>
              <a:t>پروژه </a:t>
            </a:r>
            <a:br>
              <a:rPr lang="fa-IR" dirty="0" smtClean="0"/>
            </a:br>
            <a:r>
              <a:rPr lang="fa-IR" dirty="0" smtClean="0"/>
              <a:t>می‏تواند شرکت داشته باشد.</a:t>
            </a:r>
            <a:endParaRPr lang="fa-IR" dirty="0"/>
          </a:p>
        </p:txBody>
      </p:sp>
      <p:sp>
        <p:nvSpPr>
          <p:cNvPr id="4" name="TextBox 3"/>
          <p:cNvSpPr txBox="1"/>
          <p:nvPr/>
        </p:nvSpPr>
        <p:spPr>
          <a:xfrm>
            <a:off x="460096" y="3178567"/>
            <a:ext cx="391645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b="1" dirty="0" smtClean="0"/>
              <a:t>EMPROJ (E#,        J#,        ENC,  …  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27433" y="2590800"/>
            <a:ext cx="4089833" cy="57708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200000"/>
              </a:lnSpc>
            </a:pPr>
            <a:r>
              <a:rPr lang="fa-IR" dirty="0" smtClean="0">
                <a:cs typeface="B Nazanin" pitchFamily="2" charset="-78"/>
              </a:rPr>
              <a:t>شماره‏ملی   شماره‏پروژه </a:t>
            </a:r>
            <a:r>
              <a:rPr lang="fa-IR" dirty="0">
                <a:cs typeface="B Nazanin" pitchFamily="2" charset="-78"/>
              </a:rPr>
              <a:t> </a:t>
            </a:r>
            <a:r>
              <a:rPr lang="fa-IR" dirty="0" smtClean="0">
                <a:cs typeface="B Nazanin" pitchFamily="2" charset="-78"/>
              </a:rPr>
              <a:t> شماره‏کارمند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660634" y="3396481"/>
            <a:ext cx="2073166" cy="599420"/>
            <a:chOff x="1660634" y="3396481"/>
            <a:chExt cx="2073166" cy="599420"/>
          </a:xfrm>
        </p:grpSpPr>
        <p:sp>
          <p:nvSpPr>
            <p:cNvPr id="6" name="TextBox 5"/>
            <p:cNvSpPr txBox="1"/>
            <p:nvPr/>
          </p:nvSpPr>
          <p:spPr>
            <a:xfrm>
              <a:off x="1663916" y="3396481"/>
              <a:ext cx="633238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r" rtl="1">
                <a:lnSpc>
                  <a:spcPct val="200000"/>
                </a:lnSpc>
              </a:pPr>
              <a:r>
                <a:rPr lang="en-US" sz="1600" dirty="0" smtClean="0">
                  <a:cs typeface="B Nazanin" pitchFamily="2" charset="-78"/>
                </a:rPr>
                <a:t>CK</a:t>
              </a:r>
              <a:endParaRPr lang="fa-IR" sz="1700" dirty="0" smtClean="0">
                <a:cs typeface="B Nazanin" pitchFamily="2" charset="-78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1660634" y="3547899"/>
              <a:ext cx="1066800" cy="361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719562" y="3472681"/>
              <a:ext cx="633238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r" rtl="1">
                <a:lnSpc>
                  <a:spcPct val="200000"/>
                </a:lnSpc>
              </a:pPr>
              <a:r>
                <a:rPr lang="en-US" sz="1600" dirty="0" smtClean="0">
                  <a:cs typeface="B Nazanin" pitchFamily="2" charset="-78"/>
                </a:rPr>
                <a:t>CK</a:t>
              </a:r>
              <a:endParaRPr lang="fa-IR" sz="1700" dirty="0" smtClean="0">
                <a:cs typeface="B Nazanin" pitchFamily="2" charset="-78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2429203" y="3640847"/>
              <a:ext cx="1304597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457200" y="4627349"/>
            <a:ext cx="391645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b="1" dirty="0" smtClean="0"/>
              <a:t>EMPROJ (E#,        J#,        ENC,  …  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447800" y="4812015"/>
            <a:ext cx="2286000" cy="538735"/>
            <a:chOff x="1447800" y="4812015"/>
            <a:chExt cx="2286000" cy="538735"/>
          </a:xfrm>
        </p:grpSpPr>
        <p:sp>
          <p:nvSpPr>
            <p:cNvPr id="19" name="TextBox 18"/>
            <p:cNvSpPr txBox="1"/>
            <p:nvPr/>
          </p:nvSpPr>
          <p:spPr>
            <a:xfrm>
              <a:off x="1447800" y="4827530"/>
              <a:ext cx="633238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r" rtl="1">
                <a:lnSpc>
                  <a:spcPct val="200000"/>
                </a:lnSpc>
              </a:pPr>
              <a:r>
                <a:rPr lang="en-US" sz="1600" dirty="0" smtClean="0">
                  <a:cs typeface="B Nazanin" pitchFamily="2" charset="-78"/>
                </a:rPr>
                <a:t>CK</a:t>
              </a:r>
              <a:endParaRPr lang="fa-IR" sz="1700" dirty="0" smtClean="0">
                <a:cs typeface="B Nazanin" pitchFamily="2" charset="-78"/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1644868" y="4995696"/>
              <a:ext cx="40463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048000" y="4812015"/>
              <a:ext cx="633238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r" rtl="1">
                <a:lnSpc>
                  <a:spcPct val="200000"/>
                </a:lnSpc>
              </a:pPr>
              <a:r>
                <a:rPr lang="en-US" sz="1600" dirty="0" smtClean="0">
                  <a:cs typeface="B Nazanin" pitchFamily="2" charset="-78"/>
                </a:rPr>
                <a:t>CK</a:t>
              </a:r>
              <a:endParaRPr lang="fa-IR" sz="1700" dirty="0" smtClean="0">
                <a:cs typeface="B Nazanin" pitchFamily="2" charset="-78"/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3188565" y="4980181"/>
              <a:ext cx="54523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" name="Picture 2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854" y="2362201"/>
            <a:ext cx="748146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5552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1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کلید در مدل رابطه‏</a:t>
            </a:r>
            <a:r>
              <a:rPr lang="fa-IR" dirty="0" smtClean="0"/>
              <a:t>ای – کلید کاندید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a-IR" sz="1900" b="1" dirty="0" smtClean="0">
                    <a:solidFill>
                      <a:srgbClr val="C00000"/>
                    </a:solidFill>
                    <a:sym typeface="Symbol"/>
                  </a:rPr>
                  <a:t>خصوصیات کلید کاندید:</a:t>
                </a:r>
              </a:p>
              <a:p>
                <a:pPr lvl="1"/>
                <a:r>
                  <a:rPr lang="fa-IR" dirty="0" smtClean="0">
                    <a:sym typeface="Symbol"/>
                  </a:rPr>
                  <a:t>هر </a:t>
                </a:r>
                <a:r>
                  <a:rPr lang="en-US" sz="1800" dirty="0">
                    <a:sym typeface="Symbol"/>
                  </a:rPr>
                  <a:t>CK</a:t>
                </a:r>
                <a:r>
                  <a:rPr lang="fa-IR" dirty="0">
                    <a:sym typeface="Symbol"/>
                  </a:rPr>
                  <a:t>، </a:t>
                </a:r>
                <a:r>
                  <a:rPr lang="en-US" sz="1800" dirty="0">
                    <a:sym typeface="Symbol"/>
                  </a:rPr>
                  <a:t>SK</a:t>
                </a:r>
                <a:r>
                  <a:rPr lang="fa-IR" sz="1800" dirty="0">
                    <a:sym typeface="Symbol"/>
                  </a:rPr>
                  <a:t> </a:t>
                </a:r>
                <a:r>
                  <a:rPr lang="fa-IR" dirty="0">
                    <a:sym typeface="Symbol"/>
                  </a:rPr>
                  <a:t>هم هست ولی عکس این مطلب صادق نیست.</a:t>
                </a:r>
              </a:p>
              <a:p>
                <a:pPr lvl="1"/>
                <a:r>
                  <a:rPr lang="fa-IR" dirty="0">
                    <a:sym typeface="Symbol"/>
                  </a:rPr>
                  <a:t>هر رابطه حداقل یک </a:t>
                </a:r>
                <a:r>
                  <a:rPr lang="en-US" sz="1800" dirty="0">
                    <a:sym typeface="Symbol"/>
                  </a:rPr>
                  <a:t>CK</a:t>
                </a:r>
                <a:r>
                  <a:rPr lang="fa-IR" sz="1800" dirty="0">
                    <a:sym typeface="Symbol"/>
                  </a:rPr>
                  <a:t> </a:t>
                </a:r>
                <a:r>
                  <a:rPr lang="fa-IR" dirty="0">
                    <a:sym typeface="Symbol"/>
                  </a:rPr>
                  <a:t>دارد، زیرا در بدترین حالت، خود </a:t>
                </a:r>
                <a:r>
                  <a:rPr lang="en-US" sz="1800" dirty="0" smtClean="0">
                    <a:sym typeface="Symbol"/>
                  </a:rPr>
                  <a:t>H</a:t>
                </a:r>
                <a:r>
                  <a:rPr lang="en-US" sz="1800" baseline="-25000" dirty="0" smtClean="0">
                    <a:sym typeface="Symbol"/>
                  </a:rPr>
                  <a:t>R</a:t>
                </a:r>
                <a:r>
                  <a:rPr lang="fa-IR" dirty="0" smtClean="0">
                    <a:sym typeface="Symbol"/>
                  </a:rPr>
                  <a:t> </a:t>
                </a:r>
                <a:r>
                  <a:rPr lang="fa-IR" dirty="0">
                    <a:sym typeface="Symbol"/>
                  </a:rPr>
                  <a:t>می‏شود </a:t>
                </a:r>
                <a:r>
                  <a:rPr lang="en-US" sz="1800" dirty="0">
                    <a:sym typeface="Symbol"/>
                  </a:rPr>
                  <a:t>CK</a:t>
                </a:r>
                <a:r>
                  <a:rPr lang="fa-IR" dirty="0">
                    <a:sym typeface="Symbol"/>
                  </a:rPr>
                  <a:t>.</a:t>
                </a:r>
              </a:p>
              <a:p>
                <a:pPr lvl="1"/>
                <a:r>
                  <a:rPr lang="fa-IR" dirty="0">
                    <a:sym typeface="Symbol"/>
                  </a:rPr>
                  <a:t>رابطه می‏تواند بیش از یک </a:t>
                </a:r>
                <a:r>
                  <a:rPr lang="en-US" sz="1800" dirty="0">
                    <a:sym typeface="Symbol"/>
                  </a:rPr>
                  <a:t>CK</a:t>
                </a:r>
                <a:r>
                  <a:rPr lang="fa-IR" sz="1800" dirty="0">
                    <a:sym typeface="Symbol"/>
                  </a:rPr>
                  <a:t> </a:t>
                </a:r>
                <a:r>
                  <a:rPr lang="fa-IR" dirty="0">
                    <a:sym typeface="Symbol"/>
                  </a:rPr>
                  <a:t>داشته باشد</a:t>
                </a:r>
                <a:r>
                  <a:rPr lang="fa-IR" dirty="0" smtClean="0">
                    <a:sym typeface="Symbol"/>
                  </a:rPr>
                  <a:t>.</a:t>
                </a:r>
                <a:endParaRPr lang="fa-IR" dirty="0" smtClean="0"/>
              </a:p>
              <a:p>
                <a:pPr>
                  <a:lnSpc>
                    <a:spcPct val="250000"/>
                  </a:lnSpc>
                </a:pPr>
                <a:r>
                  <a:rPr lang="fa-IR" dirty="0" smtClean="0"/>
                  <a:t>رابطه </a:t>
                </a:r>
                <a:r>
                  <a:rPr lang="en-US" sz="1800" dirty="0" smtClean="0"/>
                  <a:t>R</a:t>
                </a:r>
                <a:r>
                  <a:rPr lang="fa-IR" dirty="0" smtClean="0"/>
                  <a:t> حداکثر چند </a:t>
                </a:r>
                <a:r>
                  <a:rPr lang="en-US" sz="1800" dirty="0" smtClean="0"/>
                  <a:t>CK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دارد؟ </a:t>
                </a:r>
              </a:p>
              <a:p>
                <a:pPr lvl="1"/>
                <a:r>
                  <a:rPr lang="fa-IR" dirty="0"/>
                  <a:t>بیشترین تعداد </a:t>
                </a:r>
                <a:r>
                  <a:rPr lang="en-US" sz="1800" dirty="0"/>
                  <a:t>CK</a:t>
                </a:r>
                <a:r>
                  <a:rPr lang="fa-IR" sz="1800" dirty="0"/>
                  <a:t> </a:t>
                </a:r>
                <a:r>
                  <a:rPr lang="fa-IR" dirty="0"/>
                  <a:t>زمانی است که به اندازه نصف تعداد صفات رابطه در </a:t>
                </a:r>
                <a:r>
                  <a:rPr lang="en-US" sz="1800" dirty="0"/>
                  <a:t>CK</a:t>
                </a:r>
                <a:r>
                  <a:rPr lang="fa-IR" sz="1800" dirty="0"/>
                  <a:t> </a:t>
                </a:r>
                <a:r>
                  <a:rPr lang="fa-IR" dirty="0"/>
                  <a:t>شرکت کنند.</a:t>
                </a:r>
              </a:p>
              <a:p>
                <a:pPr lvl="1"/>
                <a:r>
                  <a:rPr lang="en-US" sz="1800" dirty="0" smtClean="0"/>
                  <a:t>CK</a:t>
                </a:r>
                <a:r>
                  <a:rPr lang="fa-IR" dirty="0"/>
                  <a:t>های رابطه می‏توانند همپوشا باشند، یعنی حداقل در یک صفت مشترک باشند.</a:t>
                </a:r>
              </a:p>
              <a:p>
                <a:pPr lvl="1"/>
                <a:r>
                  <a:rPr lang="fa-IR" dirty="0" smtClean="0"/>
                  <a:t>بنابراین اگر رابطه از درجه </a:t>
                </a:r>
                <a:r>
                  <a:rPr lang="en-US" dirty="0" smtClean="0"/>
                  <a:t>m</a:t>
                </a:r>
                <a:r>
                  <a:rPr lang="fa-IR" dirty="0" smtClean="0"/>
                  <a:t> باشد، بیشترین تعداد </a:t>
                </a:r>
                <a:r>
                  <a:rPr lang="en-US" sz="1800" dirty="0" smtClean="0"/>
                  <a:t>CK</a:t>
                </a:r>
                <a:r>
                  <a:rPr lang="fa-IR" dirty="0" smtClean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n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m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m</m:t>
                        </m:r>
                        <m:r>
                          <a:rPr lang="en-US" b="0" i="0" smtClean="0">
                            <a:latin typeface="Cambria Math"/>
                          </a:rPr>
                          <m:t>!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n</m:t>
                        </m:r>
                        <m:r>
                          <a:rPr lang="en-US" b="0" i="0" smtClean="0">
                            <a:latin typeface="Cambria Math"/>
                          </a:rPr>
                          <m:t>!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m</m:t>
                            </m:r>
                            <m:r>
                              <a:rPr lang="en-US" b="0" i="0" smtClean="0">
                                <a:latin typeface="Cambria Math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n</m:t>
                            </m:r>
                          </m:e>
                        </m:d>
                        <m:r>
                          <a:rPr lang="en-US" b="0" i="0" smtClean="0">
                            <a:latin typeface="Cambria Math"/>
                          </a:rPr>
                          <m:t>!</m:t>
                        </m:r>
                      </m:den>
                    </m:f>
                  </m:oMath>
                </a14:m>
                <a:r>
                  <a:rPr lang="fa-IR" dirty="0" smtClean="0"/>
                  <a:t> به نحوی که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n</m:t>
                    </m:r>
                    <m:r>
                      <a:rPr lang="en-US" b="0" i="0" smtClean="0">
                        <a:latin typeface="Cambria Math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m</m:t>
                            </m:r>
                          </m:num>
                          <m:den>
                            <m:r>
                              <a:rPr lang="en-US" b="0" i="0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fa-IR" dirty="0" smtClean="0"/>
                  <a:t>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51"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21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کلید در مدل رابطه‏ای – کلید کاندید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a-IR" sz="1900" b="1" dirty="0" smtClean="0">
                <a:solidFill>
                  <a:srgbClr val="C00000"/>
                </a:solidFill>
              </a:rPr>
              <a:t>نقش کلید کاندید: </a:t>
            </a:r>
            <a:r>
              <a:rPr lang="fa-IR" dirty="0" smtClean="0"/>
              <a:t>تضمین‏کننده عملیات تاپلی (و نه مجموعه‏ای) یا امکان ارجاع به تک تاپل در رابطه را فرهم می‏نماید.</a:t>
            </a:r>
          </a:p>
          <a:p>
            <a:r>
              <a:rPr lang="fa-IR" dirty="0" smtClean="0"/>
              <a:t>هر زبرمجموعه از </a:t>
            </a:r>
            <a:r>
              <a:rPr lang="en-US" sz="1800" dirty="0" smtClean="0"/>
              <a:t>CK</a:t>
            </a:r>
            <a:r>
              <a:rPr lang="fa-IR" dirty="0" smtClean="0"/>
              <a:t>، یک </a:t>
            </a:r>
            <a:r>
              <a:rPr lang="en-US" sz="1800" dirty="0" smtClean="0"/>
              <a:t>SK</a:t>
            </a:r>
            <a:r>
              <a:rPr lang="fa-IR" sz="1800" dirty="0" smtClean="0"/>
              <a:t> </a:t>
            </a:r>
            <a:r>
              <a:rPr lang="fa-IR" dirty="0" smtClean="0"/>
              <a:t>است (تفاوتشان در این است که </a:t>
            </a:r>
            <a:r>
              <a:rPr lang="en-US" sz="1800" dirty="0" smtClean="0"/>
              <a:t>CK</a:t>
            </a:r>
            <a:r>
              <a:rPr lang="fa-IR" sz="1800" dirty="0" smtClean="0"/>
              <a:t> </a:t>
            </a:r>
            <a:r>
              <a:rPr lang="fa-IR" dirty="0" smtClean="0"/>
              <a:t>با کمترین تعداد صفات یکتایی مقدار را می‏دهد).</a:t>
            </a:r>
          </a:p>
          <a:p>
            <a:r>
              <a:rPr lang="en-US" sz="1800" dirty="0" smtClean="0"/>
              <a:t>CK</a:t>
            </a:r>
            <a:r>
              <a:rPr lang="fa-IR" dirty="0" smtClean="0"/>
              <a:t>(های) رابطه باید به سیستم معرفی شوند.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r>
              <a:rPr lang="fa-IR" dirty="0" smtClean="0"/>
              <a:t>تئوری این را می‏گوید ولی در عمل، پکیج‏ها نمی‏پذیرند.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0096" y="3820686"/>
            <a:ext cx="3121304" cy="204671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RELATEION </a:t>
            </a:r>
            <a:r>
              <a:rPr lang="en-US" sz="1600" dirty="0" smtClean="0"/>
              <a:t>EMPROJ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(E#   …  NOT NULL,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 J# …  NOT NULL,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 ENC …  NOT NULL)</a:t>
            </a:r>
          </a:p>
          <a:p>
            <a:pPr>
              <a:spcAft>
                <a:spcPts val="300"/>
              </a:spcAft>
            </a:pPr>
            <a:endParaRPr lang="en-US" sz="1600" dirty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CANDIDATE KEY  </a:t>
            </a:r>
            <a:r>
              <a:rPr lang="en-US" sz="1600" dirty="0" smtClean="0"/>
              <a:t>(E#, J#)</a:t>
            </a:r>
          </a:p>
          <a:p>
            <a:pPr>
              <a:spcAft>
                <a:spcPts val="300"/>
              </a:spcAft>
            </a:pPr>
            <a:r>
              <a:rPr lang="en-US" sz="1600" b="1" dirty="0" smtClean="0"/>
              <a:t>CANDIDATE KEY </a:t>
            </a:r>
            <a:r>
              <a:rPr lang="en-US" sz="1600" dirty="0" smtClean="0"/>
              <a:t>(J#, ENC)</a:t>
            </a:r>
          </a:p>
        </p:txBody>
      </p:sp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254" y="3505201"/>
            <a:ext cx="748146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659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کلید در مدل رابطه‏ای – کلید اصلی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7030A0"/>
                </a:solidFill>
              </a:rPr>
              <a:t>کلید اصلی (</a:t>
            </a:r>
            <a:r>
              <a:rPr lang="en-US" sz="1800" b="1" dirty="0" smtClean="0">
                <a:solidFill>
                  <a:srgbClr val="7030A0"/>
                </a:solidFill>
              </a:rPr>
              <a:t>Primary Key</a:t>
            </a:r>
            <a:r>
              <a:rPr lang="fa-IR" b="1" dirty="0" smtClean="0">
                <a:solidFill>
                  <a:srgbClr val="7030A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fa-IR" dirty="0" smtClean="0"/>
              <a:t>      کلید اصلی (</a:t>
            </a:r>
            <a:r>
              <a:rPr lang="en-US" sz="1800" dirty="0" smtClean="0"/>
              <a:t>PK</a:t>
            </a:r>
            <a:r>
              <a:rPr lang="fa-IR" dirty="0" smtClean="0"/>
              <a:t>) یکی از </a:t>
            </a:r>
            <a:r>
              <a:rPr lang="en-US" sz="1800" dirty="0" smtClean="0"/>
              <a:t>CK</a:t>
            </a:r>
            <a:r>
              <a:rPr lang="fa-IR" dirty="0" smtClean="0"/>
              <a:t>ها است به انتخاب طراح.</a:t>
            </a:r>
          </a:p>
          <a:p>
            <a:pPr lvl="1"/>
            <a:r>
              <a:rPr lang="fa-IR" dirty="0" smtClean="0"/>
              <a:t>در عمل با عبارت </a:t>
            </a:r>
            <a:r>
              <a:rPr lang="en-US" sz="1800" dirty="0" smtClean="0"/>
              <a:t>PRIMARY  KEY</a:t>
            </a:r>
            <a:r>
              <a:rPr lang="fa-IR" dirty="0" smtClean="0"/>
              <a:t> تعریف می‏شود.</a:t>
            </a:r>
          </a:p>
          <a:p>
            <a:endParaRPr lang="fa-IR" sz="1800" b="1" dirty="0" smtClean="0"/>
          </a:p>
          <a:p>
            <a:r>
              <a:rPr lang="fa-IR" sz="1900" b="1" dirty="0" smtClean="0">
                <a:solidFill>
                  <a:srgbClr val="C00000"/>
                </a:solidFill>
              </a:rPr>
              <a:t>ضوابط انتخاب کلید اصلی:</a:t>
            </a:r>
          </a:p>
          <a:p>
            <a:pPr marL="457200" lvl="1" indent="0">
              <a:buNone/>
            </a:pPr>
            <a:r>
              <a:rPr lang="fa-IR" dirty="0" smtClean="0"/>
              <a:t>1- شناسه رایج در محیط باشد.</a:t>
            </a:r>
          </a:p>
          <a:p>
            <a:pPr marL="457200" lvl="1" indent="0">
              <a:buNone/>
            </a:pPr>
            <a:r>
              <a:rPr lang="fa-IR" dirty="0" smtClean="0"/>
              <a:t>2- مقادیرش همیشه معلوم باشد (نه هر </a:t>
            </a:r>
            <a:r>
              <a:rPr lang="en-US" sz="1800" dirty="0" smtClean="0"/>
              <a:t>CK</a:t>
            </a:r>
            <a:r>
              <a:rPr lang="fa-IR" dirty="0" smtClean="0"/>
              <a:t>، آنکه به عنوان </a:t>
            </a:r>
            <a:r>
              <a:rPr lang="en-US" sz="1800" dirty="0" smtClean="0"/>
              <a:t>PK</a:t>
            </a:r>
            <a:r>
              <a:rPr lang="fa-IR" sz="1800" dirty="0" smtClean="0"/>
              <a:t> </a:t>
            </a:r>
            <a:r>
              <a:rPr lang="fa-IR" dirty="0" smtClean="0"/>
              <a:t>انتخاب می‏شود)</a:t>
            </a:r>
          </a:p>
          <a:p>
            <a:pPr marL="457200" lvl="1" indent="0">
              <a:buNone/>
            </a:pPr>
            <a:r>
              <a:rPr lang="fa-IR" dirty="0" smtClean="0"/>
              <a:t>3- کوتاه‏تر بودن طول</a:t>
            </a:r>
          </a:p>
          <a:p>
            <a:pPr marL="457200" lvl="1" indent="0">
              <a:buNone/>
            </a:pPr>
            <a:r>
              <a:rPr lang="fa-IR" dirty="0" smtClean="0"/>
              <a:t>4- حتی‏الامکان مقادیرش تغییر نکند.</a:t>
            </a:r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209800" y="4953000"/>
            <a:ext cx="6324600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2019579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</p:spTree>
    <p:extLst>
      <p:ext uri="{BB962C8B-B14F-4D97-AF65-F5344CB8AC3E}">
        <p14:creationId xmlns:p14="http://schemas.microsoft.com/office/powerpoint/2010/main" val="3714795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مدل داده‏ای</a:t>
            </a:r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2953935"/>
              </p:ext>
            </p:extLst>
          </p:nvPr>
        </p:nvGraphicFramePr>
        <p:xfrm>
          <a:off x="3475526" y="2755917"/>
          <a:ext cx="3410230" cy="29702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220230" y="2728391"/>
            <a:ext cx="169517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rtl="1">
              <a:lnSpc>
                <a:spcPct val="150000"/>
              </a:lnSpc>
            </a:pPr>
            <a:r>
              <a:rPr lang="fa-IR" sz="2000" dirty="0" smtClean="0">
                <a:cs typeface="B Nazanin" pitchFamily="2" charset="-78"/>
              </a:rPr>
              <a:t>جبر رابطه‏ای</a:t>
            </a:r>
          </a:p>
          <a:p>
            <a:pPr marL="0" lvl="1" rtl="1">
              <a:lnSpc>
                <a:spcPct val="150000"/>
              </a:lnSpc>
            </a:pPr>
            <a:r>
              <a:rPr lang="fa-IR" sz="2000" dirty="0" smtClean="0">
                <a:cs typeface="B Nazanin" pitchFamily="2" charset="-78"/>
              </a:rPr>
              <a:t>حساب رابطه‏ای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246926" y="5613737"/>
            <a:ext cx="3352800" cy="1015663"/>
            <a:chOff x="3200400" y="5015621"/>
            <a:chExt cx="3352800" cy="1015663"/>
          </a:xfrm>
        </p:grpSpPr>
        <p:sp>
          <p:nvSpPr>
            <p:cNvPr id="9" name="TextBox 8"/>
            <p:cNvSpPr txBox="1"/>
            <p:nvPr/>
          </p:nvSpPr>
          <p:spPr>
            <a:xfrm>
              <a:off x="4248430" y="5334000"/>
              <a:ext cx="230477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fa-IR" sz="2000" dirty="0" smtClean="0">
                  <a:cs typeface="B Nazanin" pitchFamily="2" charset="-78"/>
                </a:rPr>
                <a:t>امکانات کنترل جامعیت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00400" y="5015621"/>
              <a:ext cx="1152385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marL="0" lvl="1" algn="r" rtl="1">
                <a:lnSpc>
                  <a:spcPct val="150000"/>
                </a:lnSpc>
              </a:pPr>
              <a:r>
                <a:rPr lang="fa-IR" sz="2000" dirty="0" smtClean="0">
                  <a:cs typeface="B Nazanin" pitchFamily="2" charset="-78"/>
                </a:rPr>
                <a:t>قواعد عام</a:t>
              </a:r>
            </a:p>
            <a:p>
              <a:pPr marL="0" lvl="1" algn="r" rtl="1">
                <a:lnSpc>
                  <a:spcPct val="150000"/>
                </a:lnSpc>
              </a:pPr>
              <a:r>
                <a:rPr lang="fa-IR" sz="2000" dirty="0" smtClean="0">
                  <a:cs typeface="B Nazanin" pitchFamily="2" charset="-78"/>
                </a:rPr>
                <a:t>قواعد خاص</a:t>
              </a:r>
            </a:p>
          </p:txBody>
        </p:sp>
        <p:sp>
          <p:nvSpPr>
            <p:cNvPr id="11" name="Right Brace 10"/>
            <p:cNvSpPr/>
            <p:nvPr/>
          </p:nvSpPr>
          <p:spPr>
            <a:xfrm>
              <a:off x="4285202" y="5150068"/>
              <a:ext cx="166698" cy="763676"/>
            </a:xfrm>
            <a:prstGeom prst="rightBrace">
              <a:avLst/>
            </a:prstGeom>
            <a:ln>
              <a:solidFill>
                <a:srgbClr val="0919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207464" y="3060266"/>
            <a:ext cx="1152385" cy="400110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sz="2000" dirty="0" smtClean="0">
                <a:cs typeface="B Nazanin" pitchFamily="2" charset="-78"/>
              </a:rPr>
              <a:t>امکانات</a:t>
            </a:r>
          </a:p>
        </p:txBody>
      </p:sp>
      <p:sp>
        <p:nvSpPr>
          <p:cNvPr id="13" name="Right Brace 12"/>
          <p:cNvSpPr/>
          <p:nvPr/>
        </p:nvSpPr>
        <p:spPr>
          <a:xfrm rot="10800000">
            <a:off x="7133125" y="2881749"/>
            <a:ext cx="170793" cy="763677"/>
          </a:xfrm>
          <a:prstGeom prst="rightBrace">
            <a:avLst/>
          </a:prstGeom>
          <a:ln>
            <a:solidFill>
              <a:srgbClr val="0919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42792" y="4157081"/>
            <a:ext cx="3624192" cy="400110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sz="2000" dirty="0" smtClean="0">
                <a:cs typeface="B Nazanin" pitchFamily="2" charset="-78"/>
              </a:rPr>
              <a:t>رابطه که </a:t>
            </a:r>
            <a:r>
              <a:rPr lang="fa-IR" sz="2000" dirty="0" smtClean="0">
                <a:solidFill>
                  <a:srgbClr val="C00000"/>
                </a:solidFill>
                <a:cs typeface="B Nazanin" pitchFamily="2" charset="-78"/>
              </a:rPr>
              <a:t>انواع</a:t>
            </a:r>
            <a:r>
              <a:rPr lang="fa-IR" sz="2000" dirty="0" smtClean="0">
                <a:cs typeface="B Nazanin" pitchFamily="2" charset="-78"/>
              </a:rPr>
              <a:t> دارد و </a:t>
            </a:r>
            <a:r>
              <a:rPr lang="fa-IR" sz="2000" dirty="0" smtClean="0">
                <a:solidFill>
                  <a:srgbClr val="C00000"/>
                </a:solidFill>
                <a:cs typeface="B Nazanin" pitchFamily="2" charset="-78"/>
              </a:rPr>
              <a:t>مفاهیم</a:t>
            </a:r>
            <a:r>
              <a:rPr lang="fa-IR" sz="2000" dirty="0" smtClean="0">
                <a:cs typeface="B Nazanin" pitchFamily="2" charset="-78"/>
              </a:rPr>
              <a:t> مرتبط با آن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107258" y="5340190"/>
            <a:ext cx="0" cy="560394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066326" y="3362216"/>
            <a:ext cx="506372" cy="38183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429000" y="4157081"/>
            <a:ext cx="584618" cy="24771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-457200" y="2175808"/>
            <a:ext cx="2889611" cy="1938992"/>
            <a:chOff x="13138" y="1371600"/>
            <a:chExt cx="2889611" cy="1938992"/>
          </a:xfrm>
        </p:grpSpPr>
        <p:sp>
          <p:nvSpPr>
            <p:cNvPr id="7" name="TextBox 6"/>
            <p:cNvSpPr txBox="1"/>
            <p:nvPr/>
          </p:nvSpPr>
          <p:spPr>
            <a:xfrm>
              <a:off x="13138" y="1371600"/>
              <a:ext cx="2806262" cy="19389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رابطه مبنا</a:t>
              </a:r>
            </a:p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رابطه مجازی (دید)</a:t>
              </a:r>
            </a:p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رابطه موقت</a:t>
              </a:r>
            </a:p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رابطه لحظه‏ای (</a:t>
              </a:r>
              <a:r>
                <a:rPr lang="en-US" dirty="0" smtClean="0">
                  <a:cs typeface="B Nazanin" pitchFamily="2" charset="-78"/>
                </a:rPr>
                <a:t>Snapshot</a:t>
              </a:r>
              <a:r>
                <a:rPr lang="fa-IR" sz="2000" dirty="0" smtClean="0">
                  <a:cs typeface="B Nazanin" pitchFamily="2" charset="-78"/>
                </a:rPr>
                <a:t>)</a:t>
              </a:r>
            </a:p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رابطه مشتق (رابطه روی رابطه‏های دیگر)</a:t>
              </a:r>
            </a:p>
          </p:txBody>
        </p:sp>
        <p:sp>
          <p:nvSpPr>
            <p:cNvPr id="25" name="Right Brace 24"/>
            <p:cNvSpPr/>
            <p:nvPr/>
          </p:nvSpPr>
          <p:spPr>
            <a:xfrm>
              <a:off x="2736051" y="1448496"/>
              <a:ext cx="166698" cy="1862096"/>
            </a:xfrm>
            <a:prstGeom prst="rightBrace">
              <a:avLst/>
            </a:prstGeom>
            <a:ln>
              <a:solidFill>
                <a:srgbClr val="0919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 flipV="1">
            <a:off x="2514601" y="3263587"/>
            <a:ext cx="0" cy="893494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442902" y="4480991"/>
            <a:ext cx="1233498" cy="2108719"/>
            <a:chOff x="304800" y="3768676"/>
            <a:chExt cx="1233498" cy="2108719"/>
          </a:xfrm>
        </p:grpSpPr>
        <p:sp>
          <p:nvSpPr>
            <p:cNvPr id="8" name="TextBox 7"/>
            <p:cNvSpPr txBox="1"/>
            <p:nvPr/>
          </p:nvSpPr>
          <p:spPr>
            <a:xfrm>
              <a:off x="304800" y="4246179"/>
              <a:ext cx="1143000" cy="16312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دامنه</a:t>
              </a:r>
            </a:p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تاپل</a:t>
              </a:r>
            </a:p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کلید</a:t>
              </a:r>
            </a:p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صفت</a:t>
              </a:r>
            </a:p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...</a:t>
              </a: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1295400" y="3768676"/>
              <a:ext cx="0" cy="477503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ight Brace 34"/>
            <p:cNvSpPr/>
            <p:nvPr/>
          </p:nvSpPr>
          <p:spPr>
            <a:xfrm>
              <a:off x="1371600" y="4249964"/>
              <a:ext cx="166698" cy="1590905"/>
            </a:xfrm>
            <a:prstGeom prst="rightBrace">
              <a:avLst/>
            </a:prstGeom>
            <a:ln>
              <a:solidFill>
                <a:srgbClr val="0919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52401" y="1371600"/>
            <a:ext cx="883920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342900" lvl="1" indent="-342900" algn="r" rtl="1">
              <a:lnSpc>
                <a:spcPct val="150000"/>
              </a:lnSpc>
              <a:buFont typeface="Wingdings" pitchFamily="2" charset="2"/>
              <a:buChar char="ü"/>
            </a:pPr>
            <a:r>
              <a:rPr lang="fa-IR" sz="2000" b="1" dirty="0" smtClean="0">
                <a:solidFill>
                  <a:srgbClr val="0919AF"/>
                </a:solidFill>
                <a:cs typeface="B Nazanin" pitchFamily="2" charset="-78"/>
              </a:rPr>
              <a:t>مدل داده </a:t>
            </a:r>
            <a:r>
              <a:rPr lang="fa-IR" sz="2000" dirty="0" smtClean="0">
                <a:cs typeface="B Nazanin" pitchFamily="2" charset="-78"/>
              </a:rPr>
              <a:t>مجموعه‏ای است از امکانات برای طراحی منطقی و تعریف پایگاه داده‏ها، کنترل آن و نیز انجام عملیات در آن.</a:t>
            </a:r>
          </a:p>
        </p:txBody>
      </p:sp>
    </p:spTree>
    <p:extLst>
      <p:ext uri="{BB962C8B-B14F-4D97-AF65-F5344CB8AC3E}">
        <p14:creationId xmlns:p14="http://schemas.microsoft.com/office/powerpoint/2010/main" val="368356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P spid="6" grpId="0"/>
      <p:bldP spid="12" grpId="0"/>
      <p:bldP spid="13" grpId="0" animBg="1"/>
      <p:bldP spid="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کلید در مدل رابطه‏ای – کلید </a:t>
            </a:r>
            <a:r>
              <a:rPr lang="fa-IR" dirty="0" smtClean="0"/>
              <a:t>اصلی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sz="1800" b="1" dirty="0" smtClean="0">
                <a:solidFill>
                  <a:srgbClr val="C00000"/>
                </a:solidFill>
              </a:rPr>
              <a:t>دلایل لزوم انتخاب کلید اصلی: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1- دلیل تاریخی: </a:t>
            </a:r>
            <a:r>
              <a:rPr lang="en-US" sz="1800" dirty="0" smtClean="0"/>
              <a:t>PK</a:t>
            </a:r>
            <a:r>
              <a:rPr lang="fa-IR" sz="1800" dirty="0" smtClean="0"/>
              <a:t> </a:t>
            </a:r>
            <a:r>
              <a:rPr lang="fa-IR" dirty="0" smtClean="0"/>
              <a:t>مفهوم آشناتر برای طراحان است.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2- ایجاد شاخص اتوماتیک روی </a:t>
            </a:r>
            <a:r>
              <a:rPr lang="en-US" sz="1800" dirty="0" smtClean="0"/>
              <a:t>PK</a:t>
            </a:r>
            <a:r>
              <a:rPr lang="fa-IR" dirty="0" smtClean="0"/>
              <a:t>.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3- در بحث جامعیت </a:t>
            </a:r>
            <a:r>
              <a:rPr lang="en-US" sz="1800" dirty="0" smtClean="0"/>
              <a:t>DB</a:t>
            </a:r>
            <a:r>
              <a:rPr lang="fa-IR" dirty="0" smtClean="0"/>
              <a:t>: چون محدودیت هیچ‏مقدارناپذیری را اگر به همه </a:t>
            </a:r>
            <a:r>
              <a:rPr lang="en-US" sz="1800" dirty="0" smtClean="0"/>
              <a:t>CK</a:t>
            </a:r>
            <a:r>
              <a:rPr lang="fa-IR" dirty="0" smtClean="0"/>
              <a:t>ها بدهیم خیلی محدود کننده است. یکی که این محدودیت را روی آن اعمال می‏کنند می‏شود </a:t>
            </a:r>
            <a:r>
              <a:rPr lang="en-US" sz="1800" dirty="0" smtClean="0"/>
              <a:t>PK</a:t>
            </a:r>
            <a:r>
              <a:rPr lang="fa-IR" dirty="0" smtClean="0"/>
              <a:t>.</a:t>
            </a:r>
          </a:p>
          <a:p>
            <a:pPr marL="457200" lvl="1" indent="0">
              <a:lnSpc>
                <a:spcPct val="200000"/>
              </a:lnSpc>
              <a:buNone/>
            </a:pPr>
            <a:endParaRPr lang="fa-IR" dirty="0"/>
          </a:p>
          <a:p>
            <a:pPr>
              <a:lnSpc>
                <a:spcPct val="200000"/>
              </a:lnSpc>
            </a:pPr>
            <a:r>
              <a:rPr lang="fa-IR" dirty="0"/>
              <a:t>اصالت مفهومی در مدل رابطه‏ای با کلید کاندید (</a:t>
            </a:r>
            <a:r>
              <a:rPr lang="en-US" sz="1800" dirty="0"/>
              <a:t>CK</a:t>
            </a:r>
            <a:r>
              <a:rPr lang="fa-IR" dirty="0"/>
              <a:t>) است</a:t>
            </a:r>
            <a:r>
              <a:rPr lang="fa-IR" dirty="0" smtClean="0"/>
              <a:t>.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44116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64269" y="3476298"/>
            <a:ext cx="183931" cy="2916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کلید در مدل رابطه‏ای – کلید </a:t>
            </a:r>
            <a:r>
              <a:rPr lang="fa-IR" dirty="0" smtClean="0"/>
              <a:t>بدیل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7030A0"/>
                </a:solidFill>
              </a:rPr>
              <a:t>کلید بدیل (</a:t>
            </a:r>
            <a:r>
              <a:rPr lang="en-US" sz="1800" b="1" dirty="0" smtClean="0">
                <a:solidFill>
                  <a:srgbClr val="7030A0"/>
                </a:solidFill>
              </a:rPr>
              <a:t>Alternate Key</a:t>
            </a:r>
            <a:r>
              <a:rPr lang="fa-IR" b="1" dirty="0" smtClean="0">
                <a:solidFill>
                  <a:srgbClr val="7030A0"/>
                </a:solidFill>
              </a:rPr>
              <a:t>)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       به هر کلید کاندید (</a:t>
            </a:r>
            <a:r>
              <a:rPr lang="en-US" sz="1800" dirty="0" smtClean="0"/>
              <a:t>CK</a:t>
            </a:r>
            <a:r>
              <a:rPr lang="fa-IR" dirty="0" smtClean="0"/>
              <a:t>) غیر از کلید اصلی (</a:t>
            </a:r>
            <a:r>
              <a:rPr lang="en-US" sz="1800" dirty="0" smtClean="0"/>
              <a:t>PK</a:t>
            </a:r>
            <a:r>
              <a:rPr lang="fa-IR" dirty="0" smtClean="0"/>
              <a:t>)، کلید بدیل (</a:t>
            </a:r>
            <a:r>
              <a:rPr lang="en-US" sz="1800" dirty="0" smtClean="0"/>
              <a:t>AK</a:t>
            </a:r>
            <a:r>
              <a:rPr lang="fa-IR" dirty="0" smtClean="0"/>
              <a:t>) گویند.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در عمل متناظر ندارد.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اگر </a:t>
            </a:r>
            <a:r>
              <a:rPr lang="en-US" sz="1800" dirty="0" smtClean="0"/>
              <a:t>N</a:t>
            </a:r>
            <a:r>
              <a:rPr lang="fa-IR" dirty="0" smtClean="0"/>
              <a:t> تعداد </a:t>
            </a:r>
            <a:r>
              <a:rPr lang="en-US" sz="1800" dirty="0" smtClean="0"/>
              <a:t>AK</a:t>
            </a:r>
            <a:r>
              <a:rPr lang="fa-IR" dirty="0" smtClean="0"/>
              <a:t>های رابطه </a:t>
            </a:r>
            <a:r>
              <a:rPr lang="en-US" sz="1800" dirty="0" smtClean="0"/>
              <a:t>R</a:t>
            </a:r>
            <a:r>
              <a:rPr lang="fa-IR" dirty="0" smtClean="0"/>
              <a:t> باشد، داریم </a:t>
            </a:r>
            <a:r>
              <a:rPr lang="en-US" sz="1800" dirty="0" smtClean="0"/>
              <a:t>N &gt;= 0</a:t>
            </a:r>
            <a:r>
              <a:rPr lang="fa-IR" dirty="0" smtClean="0"/>
              <a:t>.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571999" y="3781098"/>
            <a:ext cx="1" cy="4572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2111545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sp>
        <p:nvSpPr>
          <p:cNvPr id="9" name="TextBox 8"/>
          <p:cNvSpPr txBox="1"/>
          <p:nvPr/>
        </p:nvSpPr>
        <p:spPr>
          <a:xfrm>
            <a:off x="1600200" y="4249966"/>
            <a:ext cx="586740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dirty="0" smtClean="0">
                <a:cs typeface="B Nazanin" pitchFamily="2" charset="-78"/>
              </a:rPr>
              <a:t>ممکن است فقط یک </a:t>
            </a:r>
            <a:r>
              <a:rPr lang="en-US" sz="1600" dirty="0" smtClean="0">
                <a:cs typeface="B Nazanin" pitchFamily="2" charset="-78"/>
              </a:rPr>
              <a:t>CK</a:t>
            </a:r>
            <a:r>
              <a:rPr lang="fa-IR" sz="1600" dirty="0" smtClean="0">
                <a:cs typeface="B Nazanin" pitchFamily="2" charset="-78"/>
              </a:rPr>
              <a:t> </a:t>
            </a:r>
            <a:r>
              <a:rPr lang="fa-IR" dirty="0" smtClean="0">
                <a:cs typeface="B Nazanin" pitchFamily="2" charset="-78"/>
              </a:rPr>
              <a:t>داشته باشیم که آن هم می‏شود </a:t>
            </a:r>
            <a:r>
              <a:rPr lang="en-US" sz="1600" dirty="0" smtClean="0">
                <a:cs typeface="B Nazanin" pitchFamily="2" charset="-78"/>
              </a:rPr>
              <a:t>PK</a:t>
            </a:r>
            <a:r>
              <a:rPr lang="fa-IR" dirty="0">
                <a:cs typeface="B Nazanin" pitchFamily="2" charset="-78"/>
              </a:rPr>
              <a:t> </a:t>
            </a:r>
            <a:r>
              <a:rPr lang="fa-IR" dirty="0" smtClean="0">
                <a:cs typeface="B Nazanin" pitchFamily="2" charset="-78"/>
              </a:rPr>
              <a:t>و دیگر </a:t>
            </a:r>
            <a:r>
              <a:rPr lang="en-US" sz="1600" dirty="0" smtClean="0">
                <a:cs typeface="B Nazanin" pitchFamily="2" charset="-78"/>
              </a:rPr>
              <a:t>AK</a:t>
            </a:r>
            <a:r>
              <a:rPr lang="fa-IR" sz="1600" dirty="0" smtClean="0">
                <a:cs typeface="B Nazanin" pitchFamily="2" charset="-78"/>
              </a:rPr>
              <a:t> </a:t>
            </a:r>
            <a:r>
              <a:rPr lang="fa-IR" dirty="0" smtClean="0">
                <a:cs typeface="B Nazanin" pitchFamily="2" charset="-78"/>
              </a:rPr>
              <a:t>نداریم.</a:t>
            </a:r>
          </a:p>
        </p:txBody>
      </p:sp>
    </p:spTree>
    <p:extLst>
      <p:ext uri="{BB962C8B-B14F-4D97-AF65-F5344CB8AC3E}">
        <p14:creationId xmlns:p14="http://schemas.microsoft.com/office/powerpoint/2010/main" val="1839905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کلید در مدل رابطه‏ای – کلید </a:t>
            </a:r>
            <a:r>
              <a:rPr lang="fa-IR" dirty="0" smtClean="0"/>
              <a:t>خارجی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7030A0"/>
                </a:solidFill>
              </a:rPr>
              <a:t>کلید خارجی (</a:t>
            </a:r>
            <a:r>
              <a:rPr lang="en-US" sz="1800" b="1" dirty="0" smtClean="0">
                <a:solidFill>
                  <a:srgbClr val="7030A0"/>
                </a:solidFill>
              </a:rPr>
              <a:t>Foreign Key</a:t>
            </a:r>
            <a:r>
              <a:rPr lang="fa-IR" b="1" dirty="0" smtClean="0">
                <a:solidFill>
                  <a:srgbClr val="7030A0"/>
                </a:solidFill>
              </a:rPr>
              <a:t>)</a:t>
            </a:r>
          </a:p>
          <a:p>
            <a:pPr lvl="1"/>
            <a:r>
              <a:rPr lang="fa-IR" i="1" dirty="0">
                <a:solidFill>
                  <a:srgbClr val="C00000"/>
                </a:solidFill>
              </a:rPr>
              <a:t>در عمل</a:t>
            </a:r>
            <a:r>
              <a:rPr lang="fa-IR" dirty="0">
                <a:solidFill>
                  <a:srgbClr val="C00000"/>
                </a:solidFill>
              </a:rPr>
              <a:t>: </a:t>
            </a:r>
            <a:r>
              <a:rPr lang="en-US" sz="1800" dirty="0"/>
              <a:t>T</a:t>
            </a:r>
            <a:r>
              <a:rPr lang="en-US" sz="1800" baseline="-25000" dirty="0"/>
              <a:t>2</a:t>
            </a:r>
            <a:r>
              <a:rPr lang="en-US" sz="1800" dirty="0"/>
              <a:t>.C</a:t>
            </a:r>
            <a:r>
              <a:rPr lang="fa-IR" sz="1800" dirty="0"/>
              <a:t> </a:t>
            </a:r>
            <a:r>
              <a:rPr lang="fa-IR" dirty="0"/>
              <a:t>در </a:t>
            </a:r>
            <a:r>
              <a:rPr lang="en-US" sz="1800" dirty="0"/>
              <a:t>T</a:t>
            </a:r>
            <a:r>
              <a:rPr lang="en-US" sz="1800" baseline="-25000" dirty="0"/>
              <a:t>2</a:t>
            </a:r>
            <a:r>
              <a:rPr lang="fa-IR" dirty="0"/>
              <a:t>، کلید خارجی است هرگاه در </a:t>
            </a:r>
            <a:r>
              <a:rPr lang="en-US" sz="1800" dirty="0"/>
              <a:t>T</a:t>
            </a:r>
            <a:r>
              <a:rPr lang="en-US" sz="1800" baseline="-25000" dirty="0"/>
              <a:t>1</a:t>
            </a:r>
            <a:r>
              <a:rPr lang="fa-IR" dirty="0"/>
              <a:t>، کلید </a:t>
            </a:r>
            <a:r>
              <a:rPr lang="fa-IR" u="sng" dirty="0"/>
              <a:t>اصلی</a:t>
            </a:r>
            <a:r>
              <a:rPr lang="fa-IR" dirty="0"/>
              <a:t> باشد. </a:t>
            </a:r>
          </a:p>
          <a:p>
            <a:pPr lvl="1"/>
            <a:r>
              <a:rPr lang="fa-IR" i="1" dirty="0" smtClean="0">
                <a:solidFill>
                  <a:srgbClr val="C00000"/>
                </a:solidFill>
              </a:rPr>
              <a:t>در تئوری</a:t>
            </a:r>
            <a:r>
              <a:rPr lang="fa-IR" dirty="0" smtClean="0">
                <a:solidFill>
                  <a:srgbClr val="C00000"/>
                </a:solidFill>
              </a:rPr>
              <a:t>: </a:t>
            </a:r>
            <a:r>
              <a:rPr lang="fa-IR" dirty="0" smtClean="0"/>
              <a:t>صفت (ساده یا مرکب)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.A</a:t>
            </a:r>
            <a:r>
              <a:rPr lang="en-US" sz="1800" baseline="-25000" dirty="0" smtClean="0"/>
              <a:t>i</a:t>
            </a:r>
            <a:r>
              <a:rPr lang="fa-IR" sz="1800" dirty="0" smtClean="0"/>
              <a:t> </a:t>
            </a:r>
            <a:r>
              <a:rPr lang="fa-IR" dirty="0" smtClean="0"/>
              <a:t>در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2</a:t>
            </a:r>
            <a:r>
              <a:rPr lang="fa-IR" dirty="0" smtClean="0"/>
              <a:t> کلید خارجی است، هرگاه در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1</a:t>
            </a:r>
            <a:r>
              <a:rPr lang="fa-IR" dirty="0" smtClean="0"/>
              <a:t>، نه لزوماً متمایز از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2</a:t>
            </a:r>
            <a:r>
              <a:rPr lang="fa-IR" dirty="0" smtClean="0"/>
              <a:t>، کلید </a:t>
            </a:r>
            <a:r>
              <a:rPr lang="fa-IR" u="sng" dirty="0" smtClean="0"/>
              <a:t>کاندید</a:t>
            </a:r>
            <a:r>
              <a:rPr lang="fa-IR" dirty="0" smtClean="0"/>
              <a:t> (</a:t>
            </a:r>
            <a:r>
              <a:rPr lang="en-US" sz="1800" dirty="0" smtClean="0"/>
              <a:t>CK</a:t>
            </a:r>
            <a:r>
              <a:rPr lang="fa-IR" dirty="0" smtClean="0"/>
              <a:t>) باشد.</a:t>
            </a:r>
          </a:p>
          <a:p>
            <a:pPr lvl="1"/>
            <a:r>
              <a:rPr lang="fa-IR" dirty="0" smtClean="0"/>
              <a:t>صفت (صفات) کلید خارجی باید هم‏میدان با صفت (صفات) کلید کاندید باشد و معمولا هم‏نام با کلید کاندید است، ولی گاه لازم می‏شود که نام دیگری داشته باشد.</a:t>
            </a:r>
          </a:p>
          <a:p>
            <a:pPr lvl="1"/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5838983"/>
              </p:ext>
            </p:extLst>
          </p:nvPr>
        </p:nvGraphicFramePr>
        <p:xfrm>
          <a:off x="1828800" y="4728198"/>
          <a:ext cx="5334000" cy="20269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78000"/>
                <a:gridCol w="1778000"/>
                <a:gridCol w="1778000"/>
              </a:tblGrid>
              <a:tr h="302424">
                <a:tc>
                  <a:txBody>
                    <a:bodyPr/>
                    <a:lstStyle/>
                    <a:p>
                      <a:pPr algn="ctr" rtl="1"/>
                      <a:r>
                        <a:rPr lang="fa-IR" sz="1700" b="1" dirty="0" smtClean="0">
                          <a:cs typeface="B Nazanin" pitchFamily="2" charset="-78"/>
                        </a:rPr>
                        <a:t>دلیل: </a:t>
                      </a:r>
                      <a:r>
                        <a:rPr lang="en-US" sz="1600" b="1" dirty="0" smtClean="0">
                          <a:cs typeface="B Nazanin" pitchFamily="2" charset="-78"/>
                        </a:rPr>
                        <a:t>CK</a:t>
                      </a:r>
                      <a:r>
                        <a:rPr lang="fa-IR" sz="1600" b="1" dirty="0" smtClean="0">
                          <a:cs typeface="B Nazanin" pitchFamily="2" charset="-78"/>
                        </a:rPr>
                        <a:t> </a:t>
                      </a:r>
                      <a:r>
                        <a:rPr lang="fa-IR" sz="1700" b="1" dirty="0" smtClean="0">
                          <a:cs typeface="B Nazanin" pitchFamily="2" charset="-78"/>
                        </a:rPr>
                        <a:t>در</a:t>
                      </a:r>
                      <a:endParaRPr lang="en-US" sz="1700" b="1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700" b="1" dirty="0" smtClean="0">
                          <a:cs typeface="B Nazanin" pitchFamily="2" charset="-78"/>
                        </a:rPr>
                        <a:t>کلید خارجی</a:t>
                      </a:r>
                      <a:endParaRPr lang="en-US" sz="1700" b="1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700" b="1" dirty="0" smtClean="0">
                          <a:cs typeface="B Nazanin" pitchFamily="2" charset="-78"/>
                        </a:rPr>
                        <a:t>رابطه</a:t>
                      </a:r>
                      <a:endParaRPr lang="en-US" sz="1700" b="1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289275"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0" dirty="0" smtClean="0">
                          <a:cs typeface="B Nazanin" pitchFamily="2" charset="-78"/>
                        </a:rPr>
                        <a:t>STUD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0" dirty="0" smtClean="0">
                          <a:cs typeface="B Nazanin" pitchFamily="2" charset="-78"/>
                        </a:rPr>
                        <a:t>STID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cs typeface="B Nazanin" pitchFamily="2" charset="-78"/>
                        </a:rPr>
                        <a:t>SCR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289275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cs typeface="B Nazanin" pitchFamily="2" charset="-78"/>
                        </a:rPr>
                        <a:t>COUR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cs typeface="B Nazanin" pitchFamily="2" charset="-78"/>
                        </a:rPr>
                        <a:t>COID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cs typeface="B Nazanin" pitchFamily="2" charset="-78"/>
                        </a:rPr>
                        <a:t>SCR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289275"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0" dirty="0" smtClean="0">
                          <a:cs typeface="B Nazanin" pitchFamily="2" charset="-78"/>
                        </a:rPr>
                        <a:t>S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0" dirty="0" smtClean="0">
                          <a:cs typeface="B Nazanin" pitchFamily="2" charset="-78"/>
                        </a:rPr>
                        <a:t>S#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cs typeface="B Nazanin" pitchFamily="2" charset="-78"/>
                        </a:rPr>
                        <a:t>SPJ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289275"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0" dirty="0" smtClean="0">
                          <a:cs typeface="B Nazanin" pitchFamily="2" charset="-78"/>
                        </a:rPr>
                        <a:t>P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0" dirty="0" smtClean="0">
                          <a:cs typeface="B Nazanin" pitchFamily="2" charset="-78"/>
                        </a:rPr>
                        <a:t>P#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cs typeface="B Nazanin" pitchFamily="2" charset="-78"/>
                        </a:rPr>
                        <a:t>SPJ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289275"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0" dirty="0" smtClean="0">
                          <a:cs typeface="B Nazanin" pitchFamily="2" charset="-78"/>
                        </a:rPr>
                        <a:t>J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0" dirty="0" smtClean="0">
                          <a:cs typeface="B Nazanin" pitchFamily="2" charset="-78"/>
                        </a:rPr>
                        <a:t>J#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cs typeface="B Nazanin" pitchFamily="2" charset="-78"/>
                        </a:rPr>
                        <a:t>SPJ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</a:tbl>
          </a:graphicData>
        </a:graphic>
      </p:graphicFrame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2200" y="4396733"/>
            <a:ext cx="723200" cy="662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254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کلید در مدل رابطه‏ای – کلید </a:t>
            </a:r>
            <a:r>
              <a:rPr lang="fa-IR" dirty="0" smtClean="0"/>
              <a:t>خارجی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dirty="0" smtClean="0"/>
              <a:t>اگر </a:t>
            </a:r>
            <a:r>
              <a:rPr lang="en-US" sz="1800" dirty="0" smtClean="0"/>
              <a:t>N</a:t>
            </a:r>
            <a:r>
              <a:rPr lang="fa-IR" dirty="0" smtClean="0"/>
              <a:t> تعداد </a:t>
            </a:r>
            <a:r>
              <a:rPr lang="en-US" sz="1800" dirty="0" smtClean="0"/>
              <a:t>FK</a:t>
            </a:r>
            <a:r>
              <a:rPr lang="fa-IR" dirty="0" smtClean="0"/>
              <a:t>های رابطه </a:t>
            </a:r>
            <a:r>
              <a:rPr lang="en-US" dirty="0" smtClean="0"/>
              <a:t>R</a:t>
            </a:r>
            <a:r>
              <a:rPr lang="fa-IR" dirty="0" smtClean="0"/>
              <a:t> باشد، داریم </a:t>
            </a:r>
            <a:r>
              <a:rPr lang="en-US" sz="1800" dirty="0" smtClean="0"/>
              <a:t>N </a:t>
            </a:r>
            <a:r>
              <a:rPr lang="en-US" sz="1800" dirty="0" smtClean="0">
                <a:sym typeface="Symbol"/>
              </a:rPr>
              <a:t> 0</a:t>
            </a:r>
            <a:r>
              <a:rPr lang="fa-IR" dirty="0" smtClean="0">
                <a:sym typeface="Symbol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fa-IR" dirty="0" smtClean="0">
                <a:sym typeface="Symbol"/>
              </a:rPr>
              <a:t>معرفی کلید خارجی با عبارت </a:t>
            </a:r>
            <a:r>
              <a:rPr lang="en-US" sz="1800" dirty="0" smtClean="0">
                <a:sym typeface="Symbol"/>
              </a:rPr>
              <a:t>FOREIGN KEY</a:t>
            </a:r>
            <a:r>
              <a:rPr lang="fa-IR" dirty="0" smtClean="0">
                <a:sym typeface="Symbol"/>
              </a:rPr>
              <a:t> انجام می‏شود.</a:t>
            </a:r>
          </a:p>
          <a:p>
            <a:pPr>
              <a:lnSpc>
                <a:spcPct val="200000"/>
              </a:lnSpc>
            </a:pPr>
            <a:r>
              <a:rPr lang="fa-IR" sz="1800" b="1" dirty="0" smtClean="0">
                <a:solidFill>
                  <a:srgbClr val="C00000"/>
                </a:solidFill>
                <a:sym typeface="Symbol"/>
              </a:rPr>
              <a:t>نقش کلید خارجی:</a:t>
            </a:r>
            <a:r>
              <a:rPr lang="fa-IR" b="1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برای نمایش ارتباطهای صریح بین نوع موجودیت‏ها (و در نتیجه بین نمونه‏های آنها) به کار می‏رود. منظور از ارتباط صریحی است، ارتباطی است که در مدل </a:t>
            </a:r>
            <a:r>
              <a:rPr lang="en-US" sz="1800" dirty="0" smtClean="0">
                <a:sym typeface="Symbol"/>
              </a:rPr>
              <a:t>ER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با لوزی مشخص شده است.</a:t>
            </a:r>
          </a:p>
          <a:p>
            <a:endParaRPr lang="en-US" dirty="0"/>
          </a:p>
        </p:txBody>
      </p:sp>
      <p:pic>
        <p:nvPicPr>
          <p:cNvPr id="33" name="Picture 32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4090324"/>
            <a:ext cx="726919" cy="666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460096" y="4267200"/>
            <a:ext cx="3575672" cy="2586811"/>
            <a:chOff x="460096" y="4194989"/>
            <a:chExt cx="3575672" cy="2586811"/>
          </a:xfrm>
        </p:grpSpPr>
        <p:sp>
          <p:nvSpPr>
            <p:cNvPr id="4" name="TextBox 3"/>
            <p:cNvSpPr txBox="1"/>
            <p:nvPr/>
          </p:nvSpPr>
          <p:spPr>
            <a:xfrm>
              <a:off x="460096" y="4194989"/>
              <a:ext cx="1345240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b="1" dirty="0" smtClean="0"/>
                <a:t>S (S#,   …  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3400" y="4587389"/>
              <a:ext cx="633238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r" rtl="1"/>
              <a:r>
                <a:rPr lang="en-US" sz="1600" dirty="0" smtClean="0">
                  <a:cs typeface="B Nazanin" pitchFamily="2" charset="-78"/>
                </a:rPr>
                <a:t>CK</a:t>
              </a:r>
              <a:endParaRPr lang="fa-IR" sz="1700" dirty="0" smtClean="0">
                <a:cs typeface="B Nazanin" pitchFamily="2" charset="-78"/>
              </a:endParaRPr>
            </a:p>
          </p:txBody>
        </p:sp>
        <p:cxnSp>
          <p:nvCxnSpPr>
            <p:cNvPr id="7" name="Straight Connector 6"/>
            <p:cNvCxnSpPr>
              <a:endCxn id="4" idx="2"/>
            </p:cNvCxnSpPr>
            <p:nvPr/>
          </p:nvCxnSpPr>
          <p:spPr>
            <a:xfrm flipV="1">
              <a:off x="762000" y="4564321"/>
              <a:ext cx="370716" cy="361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690464" y="4218057"/>
              <a:ext cx="1345304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b="1" dirty="0" smtClean="0"/>
                <a:t>P (P#,   …  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63768" y="4610457"/>
              <a:ext cx="633238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r" rtl="1"/>
              <a:r>
                <a:rPr lang="en-US" sz="1600" dirty="0" smtClean="0">
                  <a:cs typeface="B Nazanin" pitchFamily="2" charset="-78"/>
                </a:rPr>
                <a:t>CK</a:t>
              </a:r>
              <a:endParaRPr lang="fa-IR" sz="1700" dirty="0" smtClean="0">
                <a:cs typeface="B Nazanin" pitchFamily="2" charset="-78"/>
              </a:endParaRPr>
            </a:p>
          </p:txBody>
        </p:sp>
        <p:cxnSp>
          <p:nvCxnSpPr>
            <p:cNvPr id="12" name="Straight Connector 11"/>
            <p:cNvCxnSpPr>
              <a:endCxn id="10" idx="2"/>
            </p:cNvCxnSpPr>
            <p:nvPr/>
          </p:nvCxnSpPr>
          <p:spPr>
            <a:xfrm flipV="1">
              <a:off x="2992368" y="4587389"/>
              <a:ext cx="370748" cy="361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295400" y="5011103"/>
              <a:ext cx="1960857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b="1" dirty="0" smtClean="0"/>
                <a:t>SP (S#,    P#,  …  )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726240" y="5452646"/>
              <a:ext cx="633238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r" rtl="1"/>
              <a:r>
                <a:rPr lang="en-US" sz="1600" dirty="0" smtClean="0">
                  <a:cs typeface="B Nazanin" pitchFamily="2" charset="-78"/>
                </a:rPr>
                <a:t>CK</a:t>
              </a:r>
              <a:endParaRPr lang="fa-IR" sz="1700" dirty="0" smtClean="0">
                <a:cs typeface="B Nazanin" pitchFamily="2" charset="-78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flipV="1">
              <a:off x="1749704" y="5452646"/>
              <a:ext cx="935604" cy="361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1748580" y="5376446"/>
              <a:ext cx="358660" cy="3989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2244297" y="5376446"/>
              <a:ext cx="441011" cy="3989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10742" y="6001704"/>
              <a:ext cx="280717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b="1" dirty="0" smtClean="0"/>
                <a:t>SCR (STID,    COID,  …  )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584268" y="6443246"/>
              <a:ext cx="633238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r" rtl="1"/>
              <a:r>
                <a:rPr lang="en-US" sz="1600" dirty="0" smtClean="0">
                  <a:cs typeface="B Nazanin" pitchFamily="2" charset="-78"/>
                </a:rPr>
                <a:t>CK</a:t>
              </a:r>
              <a:endParaRPr lang="fa-IR" sz="1700" dirty="0" smtClean="0">
                <a:cs typeface="B Nazanin" pitchFamily="2" charset="-78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1197996" y="6446857"/>
              <a:ext cx="148731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1191700" y="6371036"/>
              <a:ext cx="560900" cy="1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2073589" y="6367047"/>
              <a:ext cx="616875" cy="3990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463566" y="4826060"/>
              <a:ext cx="633238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r" rtl="1"/>
              <a:r>
                <a:rPr lang="en-US" sz="1600" dirty="0" smtClean="0">
                  <a:solidFill>
                    <a:srgbClr val="C00000"/>
                  </a:solidFill>
                  <a:cs typeface="B Nazanin" pitchFamily="2" charset="-78"/>
                </a:rPr>
                <a:t>FK</a:t>
              </a:r>
              <a:endParaRPr lang="fa-IR" sz="1700" dirty="0" smtClean="0">
                <a:solidFill>
                  <a:srgbClr val="C00000"/>
                </a:solidFill>
                <a:cs typeface="B Nazanin" pitchFamily="2" charset="-78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041634" y="4842669"/>
              <a:ext cx="633238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r" rtl="1"/>
              <a:r>
                <a:rPr lang="en-US" sz="1600" dirty="0" smtClean="0">
                  <a:solidFill>
                    <a:srgbClr val="C00000"/>
                  </a:solidFill>
                  <a:cs typeface="B Nazanin" pitchFamily="2" charset="-78"/>
                </a:rPr>
                <a:t>FK</a:t>
              </a:r>
              <a:endParaRPr lang="fa-IR" sz="1700" dirty="0" smtClean="0">
                <a:solidFill>
                  <a:srgbClr val="C00000"/>
                </a:solidFill>
                <a:cs typeface="B Nazanin" pitchFamily="2" charset="-78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22132" y="5821889"/>
              <a:ext cx="633238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r" rtl="1"/>
              <a:r>
                <a:rPr lang="en-US" sz="1600" dirty="0" smtClean="0">
                  <a:solidFill>
                    <a:srgbClr val="C00000"/>
                  </a:solidFill>
                  <a:cs typeface="B Nazanin" pitchFamily="2" charset="-78"/>
                </a:rPr>
                <a:t>FK</a:t>
              </a:r>
              <a:endParaRPr lang="fa-IR" sz="1700" dirty="0" smtClean="0">
                <a:solidFill>
                  <a:srgbClr val="C00000"/>
                </a:solidFill>
                <a:cs typeface="B Nazanin" pitchFamily="2" charset="-78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912894" y="5838498"/>
              <a:ext cx="633238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r" rtl="1"/>
              <a:r>
                <a:rPr lang="en-US" sz="1600" dirty="0" smtClean="0">
                  <a:solidFill>
                    <a:srgbClr val="C00000"/>
                  </a:solidFill>
                  <a:cs typeface="B Nazanin" pitchFamily="2" charset="-78"/>
                </a:rPr>
                <a:t>FK</a:t>
              </a:r>
              <a:endParaRPr lang="fa-IR" sz="1700" dirty="0" smtClean="0">
                <a:solidFill>
                  <a:srgbClr val="C00000"/>
                </a:solidFill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781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ounded Rectangle 85"/>
          <p:cNvSpPr/>
          <p:nvPr/>
        </p:nvSpPr>
        <p:spPr>
          <a:xfrm>
            <a:off x="2035709" y="5518666"/>
            <a:ext cx="628663" cy="762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کلید در مدل رابطه‏ای – کلید خارجی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آیا </a:t>
            </a:r>
            <a:r>
              <a:rPr lang="en-US" sz="1800" dirty="0" smtClean="0"/>
              <a:t>FK</a:t>
            </a:r>
            <a:r>
              <a:rPr lang="fa-IR" sz="1800" dirty="0" smtClean="0"/>
              <a:t> </a:t>
            </a:r>
            <a:r>
              <a:rPr lang="fa-IR" dirty="0" smtClean="0"/>
              <a:t>تنها امکان نمایش ارتباط است یا امکان دیگری هم وجود دارد؟ </a:t>
            </a:r>
          </a:p>
          <a:p>
            <a:pPr lvl="1"/>
            <a:r>
              <a:rPr lang="en-US" sz="1800" dirty="0" smtClean="0"/>
              <a:t>FK</a:t>
            </a:r>
            <a:r>
              <a:rPr lang="fa-IR" sz="1800" dirty="0" smtClean="0"/>
              <a:t> </a:t>
            </a:r>
            <a:r>
              <a:rPr lang="fa-IR" dirty="0" smtClean="0"/>
              <a:t>تنها امکان نیست.</a:t>
            </a:r>
          </a:p>
          <a:p>
            <a:pPr lvl="1"/>
            <a:r>
              <a:rPr lang="fa-IR" dirty="0" smtClean="0"/>
              <a:t>وجود هر صفت مشترک [هم دامنه و در عمل، هم‏نام (نه لزوماً)]، در عنوان مثلاً دو رابطه، نمایشگر نوعی ارتباط است بین دو نوع موجودیت که با آن دو رابطه نمایش داده‏ایم.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533400" y="3733800"/>
            <a:ext cx="6138151" cy="1600200"/>
            <a:chOff x="821042" y="900709"/>
            <a:chExt cx="6138151" cy="1600200"/>
          </a:xfrm>
        </p:grpSpPr>
        <p:grpSp>
          <p:nvGrpSpPr>
            <p:cNvPr id="12" name="Group 11"/>
            <p:cNvGrpSpPr/>
            <p:nvPr/>
          </p:nvGrpSpPr>
          <p:grpSpPr>
            <a:xfrm>
              <a:off x="2006193" y="900709"/>
              <a:ext cx="4953000" cy="1461491"/>
              <a:chOff x="1981200" y="900709"/>
              <a:chExt cx="4953000" cy="1461491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1981200" y="1676400"/>
                <a:ext cx="4953000" cy="685800"/>
                <a:chOff x="-304800" y="4953000"/>
                <a:chExt cx="4953000" cy="685800"/>
              </a:xfrm>
            </p:grpSpPr>
            <p:sp>
              <p:nvSpPr>
                <p:cNvPr id="37" name="Rounded Rectangle 36"/>
                <p:cNvSpPr/>
                <p:nvPr/>
              </p:nvSpPr>
              <p:spPr>
                <a:xfrm>
                  <a:off x="-304800" y="5067837"/>
                  <a:ext cx="990600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en-US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S</a:t>
                  </a:r>
                  <a:endParaRPr lang="en-US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sp>
              <p:nvSpPr>
                <p:cNvPr id="38" name="Rounded Rectangle 37"/>
                <p:cNvSpPr/>
                <p:nvPr/>
              </p:nvSpPr>
              <p:spPr>
                <a:xfrm>
                  <a:off x="3657600" y="5067837"/>
                  <a:ext cx="990600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en-US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P</a:t>
                  </a:r>
                  <a:endParaRPr lang="en-US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sp>
              <p:nvSpPr>
                <p:cNvPr id="39" name="Flowchart: Decision 38"/>
                <p:cNvSpPr/>
                <p:nvPr/>
              </p:nvSpPr>
              <p:spPr>
                <a:xfrm>
                  <a:off x="1600200" y="4953000"/>
                  <a:ext cx="1219200" cy="685800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b="1" dirty="0" smtClean="0">
                      <a:solidFill>
                        <a:schemeClr val="tx1"/>
                      </a:solidFill>
                    </a:rPr>
                    <a:t>تهیه</a:t>
                  </a:r>
                  <a:endParaRPr lang="en-US" b="1" dirty="0" smtClean="0">
                    <a:solidFill>
                      <a:schemeClr val="tx1"/>
                    </a:solidFill>
                  </a:endParaRPr>
                </a:p>
                <a:p>
                  <a:pPr algn="ctr" rtl="1"/>
                  <a:r>
                    <a:rPr lang="en-US" b="1" dirty="0" smtClean="0">
                      <a:solidFill>
                        <a:schemeClr val="tx1"/>
                      </a:solidFill>
                    </a:rPr>
                    <a:t>SP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0" name="Straight Connector 39"/>
                <p:cNvCxnSpPr>
                  <a:stCxn id="39" idx="1"/>
                  <a:endCxn id="37" idx="3"/>
                </p:cNvCxnSpPr>
                <p:nvPr/>
              </p:nvCxnSpPr>
              <p:spPr>
                <a:xfrm flipH="1">
                  <a:off x="685800" y="5295900"/>
                  <a:ext cx="914400" cy="537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>
                  <a:stCxn id="38" idx="1"/>
                  <a:endCxn id="39" idx="3"/>
                </p:cNvCxnSpPr>
                <p:nvPr/>
              </p:nvCxnSpPr>
              <p:spPr>
                <a:xfrm flipH="1" flipV="1">
                  <a:off x="2819400" y="5295900"/>
                  <a:ext cx="838200" cy="537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Group 23"/>
              <p:cNvGrpSpPr/>
              <p:nvPr/>
            </p:nvGrpSpPr>
            <p:grpSpPr>
              <a:xfrm>
                <a:off x="4043747" y="900709"/>
                <a:ext cx="922020" cy="775691"/>
                <a:chOff x="4043747" y="900709"/>
                <a:chExt cx="922020" cy="775691"/>
              </a:xfrm>
            </p:grpSpPr>
            <p:sp>
              <p:nvSpPr>
                <p:cNvPr id="30" name="Oval 29"/>
                <p:cNvSpPr/>
                <p:nvPr/>
              </p:nvSpPr>
              <p:spPr>
                <a:xfrm>
                  <a:off x="4043747" y="900709"/>
                  <a:ext cx="92202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ysClr val="windowText" lastClr="000000"/>
                      </a:solidFill>
                    </a:rPr>
                    <a:t>QTY</a:t>
                  </a:r>
                  <a:endParaRPr lang="en-US" sz="160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32" name="Straight Connector 31"/>
                <p:cNvCxnSpPr>
                  <a:stCxn id="39" idx="0"/>
                  <a:endCxn id="30" idx="4"/>
                </p:cNvCxnSpPr>
                <p:nvPr/>
              </p:nvCxnSpPr>
              <p:spPr>
                <a:xfrm flipV="1">
                  <a:off x="4495800" y="1434109"/>
                  <a:ext cx="8957" cy="242291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9" name="Oval 18"/>
            <p:cNvSpPr/>
            <p:nvPr/>
          </p:nvSpPr>
          <p:spPr>
            <a:xfrm>
              <a:off x="821042" y="1967509"/>
              <a:ext cx="1016917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CITY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894378" y="1129309"/>
              <a:ext cx="92202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S#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1" name="Straight Connector 20"/>
            <p:cNvCxnSpPr>
              <a:stCxn id="37" idx="1"/>
              <a:endCxn id="19" idx="7"/>
            </p:cNvCxnSpPr>
            <p:nvPr/>
          </p:nvCxnSpPr>
          <p:spPr>
            <a:xfrm flipH="1">
              <a:off x="1689035" y="2019837"/>
              <a:ext cx="317158" cy="25787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37" idx="1"/>
              <a:endCxn id="20" idx="5"/>
            </p:cNvCxnSpPr>
            <p:nvPr/>
          </p:nvCxnSpPr>
          <p:spPr>
            <a:xfrm flipH="1" flipV="1">
              <a:off x="1681371" y="1584594"/>
              <a:ext cx="324822" cy="435243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Oval 47"/>
          <p:cNvSpPr/>
          <p:nvPr/>
        </p:nvSpPr>
        <p:spPr>
          <a:xfrm>
            <a:off x="6858000" y="4800600"/>
            <a:ext cx="1016917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CITY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6878968" y="3962400"/>
            <a:ext cx="92202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P#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50" name="Straight Connector 49"/>
          <p:cNvCxnSpPr>
            <a:stCxn id="38" idx="3"/>
            <a:endCxn id="48" idx="1"/>
          </p:cNvCxnSpPr>
          <p:nvPr/>
        </p:nvCxnSpPr>
        <p:spPr>
          <a:xfrm>
            <a:off x="6671551" y="4852928"/>
            <a:ext cx="335373" cy="25787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38" idx="3"/>
            <a:endCxn id="49" idx="3"/>
          </p:cNvCxnSpPr>
          <p:nvPr/>
        </p:nvCxnSpPr>
        <p:spPr>
          <a:xfrm flipV="1">
            <a:off x="6671551" y="4417685"/>
            <a:ext cx="342444" cy="435243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024929" y="4478844"/>
            <a:ext cx="0" cy="259191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2200" y="3501259"/>
            <a:ext cx="723200" cy="662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/>
          <p:cNvSpPr txBox="1"/>
          <p:nvPr/>
        </p:nvSpPr>
        <p:spPr>
          <a:xfrm>
            <a:off x="1143000" y="3505200"/>
            <a:ext cx="2483712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sz="1700" b="1" dirty="0" smtClean="0">
                <a:solidFill>
                  <a:srgbClr val="C00000"/>
                </a:solidFill>
                <a:cs typeface="B Nazanin" pitchFamily="2" charset="-78"/>
              </a:rPr>
              <a:t>ارتباط صریح</a:t>
            </a:r>
            <a:r>
              <a:rPr lang="fa-IR" sz="1700" b="1" dirty="0">
                <a:solidFill>
                  <a:srgbClr val="C00000"/>
                </a:solidFill>
                <a:cs typeface="B Nazanin" pitchFamily="2" charset="-78"/>
              </a:rPr>
              <a:t>:</a:t>
            </a:r>
            <a:r>
              <a:rPr lang="fa-IR" dirty="0" smtClean="0">
                <a:solidFill>
                  <a:srgbClr val="C00000"/>
                </a:solidFill>
                <a:cs typeface="B Nazanin" pitchFamily="2" charset="-78"/>
              </a:rPr>
              <a:t> با استفاده از </a:t>
            </a:r>
            <a:r>
              <a:rPr lang="en-US" sz="1600" dirty="0" smtClean="0">
                <a:solidFill>
                  <a:srgbClr val="C00000"/>
                </a:solidFill>
                <a:cs typeface="B Nazanin" pitchFamily="2" charset="-78"/>
              </a:rPr>
              <a:t>FK</a:t>
            </a:r>
            <a:endParaRPr lang="fa-IR" dirty="0" smtClean="0">
              <a:solidFill>
                <a:srgbClr val="C00000"/>
              </a:solidFill>
              <a:cs typeface="B Nazanin" pitchFamily="2" charset="-78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768522" y="5486400"/>
            <a:ext cx="2144561" cy="372942"/>
            <a:chOff x="1968834" y="5507266"/>
            <a:chExt cx="2144561" cy="372942"/>
          </a:xfrm>
        </p:grpSpPr>
        <p:sp>
          <p:nvSpPr>
            <p:cNvPr id="64" name="TextBox 63"/>
            <p:cNvSpPr txBox="1"/>
            <p:nvPr/>
          </p:nvSpPr>
          <p:spPr>
            <a:xfrm>
              <a:off x="1968834" y="5507266"/>
              <a:ext cx="2144561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b="1" dirty="0" smtClean="0"/>
                <a:t>S (S#,   … ,  CITY  )</a:t>
              </a:r>
            </a:p>
          </p:txBody>
        </p:sp>
        <p:cxnSp>
          <p:nvCxnSpPr>
            <p:cNvPr id="66" name="Straight Connector 65"/>
            <p:cNvCxnSpPr>
              <a:endCxn id="64" idx="2"/>
            </p:cNvCxnSpPr>
            <p:nvPr/>
          </p:nvCxnSpPr>
          <p:spPr>
            <a:xfrm flipV="1">
              <a:off x="2270738" y="5876598"/>
              <a:ext cx="770377" cy="361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777366" y="5914139"/>
            <a:ext cx="2157449" cy="372942"/>
            <a:chOff x="4199202" y="5530334"/>
            <a:chExt cx="2157449" cy="372942"/>
          </a:xfrm>
        </p:grpSpPr>
        <p:sp>
          <p:nvSpPr>
            <p:cNvPr id="67" name="TextBox 66"/>
            <p:cNvSpPr txBox="1"/>
            <p:nvPr/>
          </p:nvSpPr>
          <p:spPr>
            <a:xfrm>
              <a:off x="4199202" y="5530334"/>
              <a:ext cx="215744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b="1" dirty="0" smtClean="0"/>
                <a:t>P (P#,   … ,  CITY  )</a:t>
              </a:r>
            </a:p>
          </p:txBody>
        </p:sp>
        <p:cxnSp>
          <p:nvCxnSpPr>
            <p:cNvPr id="69" name="Straight Connector 68"/>
            <p:cNvCxnSpPr>
              <a:endCxn id="67" idx="2"/>
            </p:cNvCxnSpPr>
            <p:nvPr/>
          </p:nvCxnSpPr>
          <p:spPr>
            <a:xfrm flipV="1">
              <a:off x="4501106" y="5899666"/>
              <a:ext cx="776821" cy="361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777366" y="6336647"/>
            <a:ext cx="1960857" cy="445153"/>
            <a:chOff x="2804138" y="6323380"/>
            <a:chExt cx="1960857" cy="445153"/>
          </a:xfrm>
        </p:grpSpPr>
        <p:sp>
          <p:nvSpPr>
            <p:cNvPr id="70" name="TextBox 69"/>
            <p:cNvSpPr txBox="1"/>
            <p:nvPr/>
          </p:nvSpPr>
          <p:spPr>
            <a:xfrm>
              <a:off x="2804138" y="6323380"/>
              <a:ext cx="1960857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b="1" dirty="0" smtClean="0"/>
                <a:t>SP (S#,    P#,  …  )</a:t>
              </a:r>
            </a:p>
          </p:txBody>
        </p:sp>
        <p:cxnSp>
          <p:nvCxnSpPr>
            <p:cNvPr id="72" name="Straight Connector 71"/>
            <p:cNvCxnSpPr/>
            <p:nvPr/>
          </p:nvCxnSpPr>
          <p:spPr>
            <a:xfrm flipV="1">
              <a:off x="3258442" y="6764923"/>
              <a:ext cx="935604" cy="361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3257318" y="6688723"/>
              <a:ext cx="358660" cy="3989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V="1">
              <a:off x="3753035" y="6688723"/>
              <a:ext cx="441011" cy="3989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Straight Connector 83"/>
          <p:cNvCxnSpPr/>
          <p:nvPr/>
        </p:nvCxnSpPr>
        <p:spPr>
          <a:xfrm>
            <a:off x="7366458" y="4541712"/>
            <a:ext cx="0" cy="259191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657600" y="5726484"/>
            <a:ext cx="3349324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sz="1700" b="1" dirty="0" smtClean="0">
                <a:solidFill>
                  <a:srgbClr val="C00000"/>
                </a:solidFill>
                <a:cs typeface="B Nazanin" pitchFamily="2" charset="-78"/>
              </a:rPr>
              <a:t>ارتباط ضمنی: </a:t>
            </a:r>
            <a:r>
              <a:rPr lang="fa-IR" dirty="0" smtClean="0">
                <a:solidFill>
                  <a:srgbClr val="C00000"/>
                </a:solidFill>
                <a:cs typeface="B Nazanin" pitchFamily="2" charset="-78"/>
              </a:rPr>
              <a:t>از طریق هر صفت مشترک؛</a:t>
            </a:r>
          </a:p>
          <a:p>
            <a:pPr marL="0" lvl="1" algn="ctr" rtl="1"/>
            <a:r>
              <a:rPr lang="fa-IR" dirty="0" smtClean="0">
                <a:solidFill>
                  <a:srgbClr val="C00000"/>
                </a:solidFill>
                <a:cs typeface="B Nazanin" pitchFamily="2" charset="-78"/>
              </a:rPr>
              <a:t>صفت هم‏معنا (از یک میدان) و نه لزوماً هم‏نام</a:t>
            </a:r>
          </a:p>
        </p:txBody>
      </p:sp>
      <p:cxnSp>
        <p:nvCxnSpPr>
          <p:cNvPr id="87" name="Straight Arrow Connector 86"/>
          <p:cNvCxnSpPr>
            <a:stCxn id="85" idx="1"/>
          </p:cNvCxnSpPr>
          <p:nvPr/>
        </p:nvCxnSpPr>
        <p:spPr>
          <a:xfrm flipH="1" flipV="1">
            <a:off x="2664372" y="5914141"/>
            <a:ext cx="993228" cy="135509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63" idx="2"/>
          </p:cNvCxnSpPr>
          <p:nvPr/>
        </p:nvCxnSpPr>
        <p:spPr>
          <a:xfrm>
            <a:off x="2384856" y="3874532"/>
            <a:ext cx="1501344" cy="796775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endCxn id="64" idx="1"/>
          </p:cNvCxnSpPr>
          <p:nvPr/>
        </p:nvCxnSpPr>
        <p:spPr>
          <a:xfrm rot="5400000" flipH="1" flipV="1">
            <a:off x="116975" y="5862154"/>
            <a:ext cx="842635" cy="460460"/>
          </a:xfrm>
          <a:prstGeom prst="bentConnector2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endCxn id="67" idx="1"/>
          </p:cNvCxnSpPr>
          <p:nvPr/>
        </p:nvCxnSpPr>
        <p:spPr>
          <a:xfrm rot="5400000" flipH="1" flipV="1">
            <a:off x="370106" y="6106438"/>
            <a:ext cx="414893" cy="399628"/>
          </a:xfrm>
          <a:prstGeom prst="bentConnector2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308062" y="6521313"/>
            <a:ext cx="469304" cy="0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76200" y="6477000"/>
            <a:ext cx="923608" cy="353943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sz="1700" dirty="0" smtClean="0">
                <a:solidFill>
                  <a:srgbClr val="C00000"/>
                </a:solidFill>
                <a:cs typeface="B Nazanin" pitchFamily="2" charset="-78"/>
              </a:rPr>
              <a:t>ارجاع</a:t>
            </a:r>
            <a:endParaRPr lang="fa-IR" dirty="0" smtClean="0">
              <a:solidFill>
                <a:srgbClr val="C00000"/>
              </a:solidFill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08547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3" grpId="0" build="p"/>
      <p:bldP spid="48" grpId="0" animBg="1"/>
      <p:bldP spid="49" grpId="0" animBg="1"/>
      <p:bldP spid="63" grpId="0" animBg="1"/>
      <p:bldP spid="85" grpId="0" animBg="1"/>
      <p:bldP spid="12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بحث تکمیلی: کلید خارجی – گراف ارجاع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7030A0"/>
                </a:solidFill>
              </a:rPr>
              <a:t>مفهوم گراف ارجاع</a:t>
            </a:r>
          </a:p>
          <a:p>
            <a:pPr lvl="1"/>
            <a:r>
              <a:rPr lang="en-US" sz="1800" dirty="0" smtClean="0"/>
              <a:t>FK</a:t>
            </a:r>
            <a:r>
              <a:rPr lang="fa-IR" sz="1800" dirty="0" smtClean="0"/>
              <a:t> </a:t>
            </a:r>
            <a:r>
              <a:rPr lang="fa-IR" dirty="0" smtClean="0"/>
              <a:t>امکانی است برای ارجاع از یک رابطه به رابطه‏ای دیگر</a:t>
            </a:r>
          </a:p>
          <a:p>
            <a:pPr lvl="1"/>
            <a:r>
              <a:rPr lang="fa-IR" dirty="0" smtClean="0"/>
              <a:t>هر مقدار معلوم </a:t>
            </a:r>
            <a:r>
              <a:rPr lang="en-US" sz="1800" dirty="0" smtClean="0"/>
              <a:t>FK</a:t>
            </a:r>
            <a:r>
              <a:rPr lang="fa-IR" dirty="0" smtClean="0"/>
              <a:t>، امکانی است برای ارجاع مقداری از تاپل‏(هایی) از رابطه(هایی) به تاپلی از رابطه(هایی).</a:t>
            </a:r>
          </a:p>
          <a:p>
            <a:pPr marL="457200" lvl="1" indent="0">
              <a:buNone/>
            </a:pPr>
            <a:r>
              <a:rPr lang="fa-IR" dirty="0" smtClean="0"/>
              <a:t>        </a:t>
            </a:r>
            <a:r>
              <a:rPr lang="fa-IR" b="1" dirty="0" smtClean="0">
                <a:solidFill>
                  <a:srgbClr val="FF0000"/>
                </a:solidFill>
              </a:rPr>
              <a:t>گراف ارجاع </a:t>
            </a:r>
            <a:r>
              <a:rPr lang="fa-IR" dirty="0" smtClean="0"/>
              <a:t>امکانی است برای نمایش ارجاعات بین رابطه‏ها.</a:t>
            </a:r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endParaRPr lang="fa-IR" dirty="0" smtClean="0"/>
          </a:p>
          <a:p>
            <a:pPr lvl="1"/>
            <a:r>
              <a:rPr lang="fa-IR" sz="1800" b="1" dirty="0" smtClean="0">
                <a:solidFill>
                  <a:srgbClr val="C00000"/>
                </a:solidFill>
              </a:rPr>
              <a:t>شکل کلی مسیر ارجاع:</a:t>
            </a:r>
          </a:p>
          <a:p>
            <a:pPr lvl="1"/>
            <a:endParaRPr lang="fa-IR" sz="1800" b="1" dirty="0">
              <a:solidFill>
                <a:srgbClr val="C00000"/>
              </a:solidFill>
            </a:endParaRPr>
          </a:p>
          <a:p>
            <a:pPr lvl="1"/>
            <a:r>
              <a:rPr lang="fa-IR" dirty="0" smtClean="0"/>
              <a:t>مسیر ارجاع می‏تواند </a:t>
            </a:r>
            <a:r>
              <a:rPr lang="fa-IR" b="1" dirty="0" smtClean="0">
                <a:solidFill>
                  <a:srgbClr val="C00000"/>
                </a:solidFill>
              </a:rPr>
              <a:t>چرخه‏ای </a:t>
            </a:r>
            <a:r>
              <a:rPr lang="fa-IR" dirty="0" smtClean="0"/>
              <a:t>باشد.</a:t>
            </a:r>
          </a:p>
          <a:p>
            <a:pPr marL="457200" lvl="1" indent="0">
              <a:buNone/>
            </a:pPr>
            <a:endParaRPr lang="fa-IR" dirty="0" smtClean="0"/>
          </a:p>
          <a:p>
            <a:pPr lvl="1"/>
            <a:endParaRPr lang="fa-IR" dirty="0" smtClean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234" y="3505200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grpSp>
        <p:nvGrpSpPr>
          <p:cNvPr id="22" name="Group 21"/>
          <p:cNvGrpSpPr/>
          <p:nvPr/>
        </p:nvGrpSpPr>
        <p:grpSpPr>
          <a:xfrm>
            <a:off x="4267200" y="4495800"/>
            <a:ext cx="2209800" cy="353943"/>
            <a:chOff x="457200" y="4495800"/>
            <a:chExt cx="2209800" cy="353943"/>
          </a:xfrm>
        </p:grpSpPr>
        <p:sp>
          <p:nvSpPr>
            <p:cNvPr id="5" name="TextBox 4"/>
            <p:cNvSpPr txBox="1"/>
            <p:nvPr/>
          </p:nvSpPr>
          <p:spPr>
            <a:xfrm>
              <a:off x="1273050" y="4495800"/>
              <a:ext cx="555750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b="1" dirty="0" smtClean="0">
                  <a:cs typeface="B Nazanin" pitchFamily="2" charset="-78"/>
                </a:rPr>
                <a:t>SP</a:t>
              </a:r>
              <a:endParaRPr lang="fa-IR" sz="1700" b="1" dirty="0" smtClean="0">
                <a:cs typeface="B Nazanin" pitchFamily="2" charset="-78"/>
              </a:endParaRPr>
            </a:p>
          </p:txBody>
        </p:sp>
        <p:cxnSp>
          <p:nvCxnSpPr>
            <p:cNvPr id="6" name="Straight Arrow Connector 5"/>
            <p:cNvCxnSpPr>
              <a:stCxn id="5" idx="3"/>
              <a:endCxn id="10" idx="1"/>
            </p:cNvCxnSpPr>
            <p:nvPr/>
          </p:nvCxnSpPr>
          <p:spPr>
            <a:xfrm>
              <a:off x="1828800" y="4672772"/>
              <a:ext cx="521581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57200" y="4495800"/>
              <a:ext cx="316619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b="1" dirty="0" smtClean="0">
                  <a:cs typeface="B Nazanin" pitchFamily="2" charset="-78"/>
                </a:rPr>
                <a:t>P</a:t>
              </a:r>
              <a:endParaRPr lang="fa-IR" sz="1700" b="1" dirty="0" smtClean="0">
                <a:cs typeface="B Nazanin" pitchFamily="2" charset="-78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350381" y="4495800"/>
              <a:ext cx="316619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b="1" dirty="0" smtClean="0">
                  <a:cs typeface="B Nazanin" pitchFamily="2" charset="-78"/>
                </a:rPr>
                <a:t>S</a:t>
              </a:r>
              <a:endParaRPr lang="fa-IR" sz="1700" b="1" dirty="0" smtClean="0">
                <a:cs typeface="B Nazanin" pitchFamily="2" charset="-78"/>
              </a:endParaRPr>
            </a:p>
          </p:txBody>
        </p:sp>
        <p:cxnSp>
          <p:nvCxnSpPr>
            <p:cNvPr id="18" name="Straight Arrow Connector 17"/>
            <p:cNvCxnSpPr>
              <a:stCxn id="5" idx="1"/>
              <a:endCxn id="9" idx="3"/>
            </p:cNvCxnSpPr>
            <p:nvPr/>
          </p:nvCxnSpPr>
          <p:spPr>
            <a:xfrm flipH="1">
              <a:off x="773819" y="4672772"/>
              <a:ext cx="499231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Picture 20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1148" y="4175234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Group 38"/>
          <p:cNvGrpSpPr/>
          <p:nvPr/>
        </p:nvGrpSpPr>
        <p:grpSpPr>
          <a:xfrm>
            <a:off x="1643566" y="5334000"/>
            <a:ext cx="3385634" cy="430143"/>
            <a:chOff x="1186366" y="5486400"/>
            <a:chExt cx="3385634" cy="430143"/>
          </a:xfrm>
        </p:grpSpPr>
        <p:sp>
          <p:nvSpPr>
            <p:cNvPr id="26" name="TextBox 25"/>
            <p:cNvSpPr txBox="1"/>
            <p:nvPr/>
          </p:nvSpPr>
          <p:spPr>
            <a:xfrm>
              <a:off x="1186366" y="5562600"/>
              <a:ext cx="566234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b="1" dirty="0" err="1" smtClean="0">
                  <a:cs typeface="B Nazanin" pitchFamily="2" charset="-78"/>
                </a:rPr>
                <a:t>R</a:t>
              </a:r>
              <a:r>
                <a:rPr lang="en-US" sz="1700" b="1" baseline="-25000" dirty="0" err="1" smtClean="0">
                  <a:cs typeface="B Nazanin" pitchFamily="2" charset="-78"/>
                </a:rPr>
                <a:t>m</a:t>
              </a:r>
              <a:endParaRPr lang="fa-IR" sz="1700" b="1" baseline="-25000" dirty="0" smtClean="0">
                <a:cs typeface="B Nazanin" pitchFamily="2" charset="-78"/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1676400" y="5739571"/>
              <a:ext cx="283117" cy="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882324" y="5546834"/>
              <a:ext cx="632276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b="1" dirty="0" smtClean="0">
                  <a:cs typeface="B Nazanin" pitchFamily="2" charset="-78"/>
                </a:rPr>
                <a:t>R</a:t>
              </a:r>
              <a:r>
                <a:rPr lang="en-US" sz="1700" b="1" baseline="-25000" dirty="0" smtClean="0">
                  <a:cs typeface="B Nazanin" pitchFamily="2" charset="-78"/>
                </a:rPr>
                <a:t>m-1</a:t>
              </a:r>
              <a:endParaRPr lang="fa-IR" sz="1700" b="1" baseline="-25000" dirty="0" smtClean="0">
                <a:cs typeface="B Nazanin" pitchFamily="2" charset="-78"/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2460083" y="5723805"/>
              <a:ext cx="283117" cy="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319966" y="5562600"/>
              <a:ext cx="566234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b="1" dirty="0" smtClean="0">
                  <a:cs typeface="B Nazanin" pitchFamily="2" charset="-78"/>
                </a:rPr>
                <a:t>R</a:t>
              </a:r>
              <a:r>
                <a:rPr lang="en-US" sz="1700" b="1" baseline="-25000" dirty="0" smtClean="0">
                  <a:cs typeface="B Nazanin" pitchFamily="2" charset="-78"/>
                </a:rPr>
                <a:t>2</a:t>
              </a:r>
              <a:endParaRPr lang="fa-IR" sz="1700" b="1" baseline="-25000" dirty="0" smtClean="0">
                <a:cs typeface="B Nazanin" pitchFamily="2" charset="-78"/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3831683" y="5739571"/>
              <a:ext cx="283117" cy="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005766" y="5562600"/>
              <a:ext cx="566234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b="1" dirty="0" smtClean="0">
                  <a:cs typeface="B Nazanin" pitchFamily="2" charset="-78"/>
                </a:rPr>
                <a:t>R</a:t>
              </a:r>
              <a:r>
                <a:rPr lang="en-US" sz="1700" b="1" baseline="-25000" dirty="0" smtClean="0">
                  <a:cs typeface="B Nazanin" pitchFamily="2" charset="-78"/>
                </a:rPr>
                <a:t>1</a:t>
              </a:r>
              <a:endParaRPr lang="fa-IR" sz="1700" b="1" baseline="-25000" dirty="0" smtClean="0">
                <a:cs typeface="B Nazanin" pitchFamily="2" charset="-78"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3145883" y="5715000"/>
              <a:ext cx="283117" cy="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2639752" y="5486400"/>
              <a:ext cx="566234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b="1" dirty="0" smtClean="0">
                  <a:cs typeface="B Nazanin" pitchFamily="2" charset="-78"/>
                </a:rPr>
                <a:t>. . . </a:t>
              </a:r>
              <a:endParaRPr lang="fa-IR" sz="1700" b="1" baseline="-25000" dirty="0" smtClean="0">
                <a:cs typeface="B Nazanin" pitchFamily="2" charset="-78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719766" y="5762298"/>
            <a:ext cx="3150332" cy="747702"/>
            <a:chOff x="1719766" y="5762298"/>
            <a:chExt cx="3150332" cy="747702"/>
          </a:xfrm>
        </p:grpSpPr>
        <p:cxnSp>
          <p:nvCxnSpPr>
            <p:cNvPr id="48" name="Straight Arrow Connector 47"/>
            <p:cNvCxnSpPr/>
            <p:nvPr/>
          </p:nvCxnSpPr>
          <p:spPr>
            <a:xfrm flipV="1">
              <a:off x="1938502" y="5764143"/>
              <a:ext cx="1" cy="3810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H="1">
              <a:off x="1938504" y="6145143"/>
              <a:ext cx="2807579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4746083" y="5762298"/>
              <a:ext cx="1" cy="3810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1719766" y="6140668"/>
              <a:ext cx="31503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fa-IR" dirty="0" smtClean="0">
                  <a:solidFill>
                    <a:srgbClr val="C00000"/>
                  </a:solidFill>
                  <a:cs typeface="B Nazanin" pitchFamily="2" charset="-78"/>
                </a:rPr>
                <a:t>با این ارجاع می شود</a:t>
              </a:r>
              <a:r>
                <a:rPr lang="fa-IR" sz="1700" b="1" dirty="0" smtClean="0">
                  <a:solidFill>
                    <a:srgbClr val="C00000"/>
                  </a:solidFill>
                  <a:cs typeface="B Nazanin" pitchFamily="2" charset="-78"/>
                </a:rPr>
                <a:t> چرخه ارجاع</a:t>
              </a:r>
              <a:endParaRPr lang="fa-IR" dirty="0" smtClean="0">
                <a:solidFill>
                  <a:srgbClr val="C00000"/>
                </a:solidFill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4882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گراف ارجاع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915400" cy="5257799"/>
          </a:xfrm>
        </p:spPr>
        <p:txBody>
          <a:bodyPr/>
          <a:lstStyle/>
          <a:p>
            <a:r>
              <a:rPr lang="fa-IR" dirty="0" smtClean="0"/>
              <a:t>چرخه ارجاع می‏تواند تک‏رابطه‏ای باشد و این در صورتی است که یک رابطه خود ارجاع (</a:t>
            </a:r>
            <a:r>
              <a:rPr lang="en-US" sz="1800" dirty="0" smtClean="0"/>
              <a:t>Self-Referencing</a:t>
            </a:r>
            <a:r>
              <a:rPr lang="fa-IR" dirty="0" smtClean="0"/>
              <a:t>) داشته باشیم.</a:t>
            </a:r>
          </a:p>
          <a:p>
            <a:r>
              <a:rPr lang="fa-IR" dirty="0" smtClean="0"/>
              <a:t>هنگامی که </a:t>
            </a:r>
            <a:r>
              <a:rPr lang="en-US" sz="1800" dirty="0" smtClean="0"/>
              <a:t>FK</a:t>
            </a:r>
            <a:r>
              <a:rPr lang="fa-IR" sz="1800" dirty="0" smtClean="0"/>
              <a:t> </a:t>
            </a:r>
            <a:r>
              <a:rPr lang="fa-IR" dirty="0" smtClean="0"/>
              <a:t>تعریف می‏کنیم باید معنایش را نیز بگوییم.</a:t>
            </a:r>
          </a:p>
          <a:p>
            <a:pPr marL="0" indent="0">
              <a:buNone/>
            </a:pPr>
            <a:r>
              <a:rPr lang="fa-IR" dirty="0"/>
              <a:t> </a:t>
            </a:r>
            <a:r>
              <a:rPr lang="fa-IR" dirty="0" smtClean="0"/>
              <a:t>        چرخه ارجاع بین دو رابطه کارمند و اداره.</a:t>
            </a:r>
          </a:p>
          <a:p>
            <a:endParaRPr lang="fa-IR" dirty="0" smtClean="0"/>
          </a:p>
          <a:p>
            <a:endParaRPr lang="fa-IR" dirty="0" smtClean="0"/>
          </a:p>
          <a:p>
            <a:r>
              <a:rPr lang="fa-IR" dirty="0" smtClean="0"/>
              <a:t>بر اساس کدام مدلسازی این طراحی انجام شده است؟</a:t>
            </a:r>
          </a:p>
          <a:p>
            <a:endParaRPr lang="fa-IR" dirty="0"/>
          </a:p>
          <a:p>
            <a:endParaRPr lang="fa-IR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3266926"/>
            <a:ext cx="3114955" cy="115416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b="1" dirty="0" smtClean="0"/>
              <a:t>DEPT (D#,  DTITLE, … , E#)</a:t>
            </a:r>
          </a:p>
          <a:p>
            <a:pPr>
              <a:spcAft>
                <a:spcPts val="300"/>
              </a:spcAft>
            </a:pPr>
            <a:endParaRPr lang="en-US" sz="2800" b="1" dirty="0"/>
          </a:p>
          <a:p>
            <a:pPr>
              <a:spcAft>
                <a:spcPts val="300"/>
              </a:spcAft>
            </a:pPr>
            <a:r>
              <a:rPr lang="en-US" b="1" dirty="0" smtClean="0"/>
              <a:t>EMPL (E#, ENAME, …, D#)</a:t>
            </a:r>
          </a:p>
        </p:txBody>
      </p:sp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680" y="2938744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" name="Group 40"/>
          <p:cNvGrpSpPr/>
          <p:nvPr/>
        </p:nvGrpSpPr>
        <p:grpSpPr>
          <a:xfrm>
            <a:off x="596626" y="5029200"/>
            <a:ext cx="4813574" cy="1524000"/>
            <a:chOff x="2057400" y="4953000"/>
            <a:chExt cx="4813574" cy="1524000"/>
          </a:xfrm>
        </p:grpSpPr>
        <p:sp>
          <p:nvSpPr>
            <p:cNvPr id="16" name="Rounded Rectangle 15"/>
            <p:cNvSpPr/>
            <p:nvPr/>
          </p:nvSpPr>
          <p:spPr>
            <a:xfrm>
              <a:off x="2057400" y="5067837"/>
              <a:ext cx="990600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اداره</a:t>
              </a:r>
              <a:endParaRPr lang="en-US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5880374" y="5067837"/>
              <a:ext cx="990600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کارمند</a:t>
              </a:r>
              <a:endParaRPr lang="en-US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sp>
          <p:nvSpPr>
            <p:cNvPr id="18" name="Flowchart: Decision 17"/>
            <p:cNvSpPr/>
            <p:nvPr/>
          </p:nvSpPr>
          <p:spPr>
            <a:xfrm>
              <a:off x="3746774" y="4953000"/>
              <a:ext cx="1434826" cy="68580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700" b="1" dirty="0" smtClean="0">
                  <a:solidFill>
                    <a:schemeClr val="tx1"/>
                  </a:solidFill>
                  <a:cs typeface="B Nazanin" pitchFamily="2" charset="-78"/>
                </a:rPr>
                <a:t>اشتغال</a:t>
              </a:r>
              <a:endParaRPr lang="en-US" sz="1700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19" name="Straight Connector 18"/>
            <p:cNvCxnSpPr>
              <a:stCxn id="18" idx="1"/>
              <a:endCxn id="16" idx="3"/>
            </p:cNvCxnSpPr>
            <p:nvPr/>
          </p:nvCxnSpPr>
          <p:spPr>
            <a:xfrm flipH="1">
              <a:off x="3048000" y="5295900"/>
              <a:ext cx="698774" cy="537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7" idx="1"/>
              <a:endCxn id="18" idx="3"/>
            </p:cNvCxnSpPr>
            <p:nvPr/>
          </p:nvCxnSpPr>
          <p:spPr>
            <a:xfrm flipH="1" flipV="1">
              <a:off x="5181600" y="5295900"/>
              <a:ext cx="698774" cy="537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Flowchart: Decision 22"/>
            <p:cNvSpPr/>
            <p:nvPr/>
          </p:nvSpPr>
          <p:spPr>
            <a:xfrm>
              <a:off x="3657600" y="5791200"/>
              <a:ext cx="1587226" cy="68580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700" b="1" dirty="0" smtClean="0">
                  <a:solidFill>
                    <a:schemeClr val="tx1"/>
                  </a:solidFill>
                  <a:cs typeface="B Nazanin" pitchFamily="2" charset="-78"/>
                </a:rPr>
                <a:t>مدیریت</a:t>
              </a:r>
              <a:endParaRPr lang="en-US" sz="1700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24" name="Straight Connector 23"/>
            <p:cNvCxnSpPr>
              <a:stCxn id="17" idx="2"/>
              <a:endCxn id="23" idx="3"/>
            </p:cNvCxnSpPr>
            <p:nvPr/>
          </p:nvCxnSpPr>
          <p:spPr>
            <a:xfrm flipH="1">
              <a:off x="5244826" y="5525037"/>
              <a:ext cx="1130848" cy="609063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6" idx="2"/>
              <a:endCxn id="23" idx="1"/>
            </p:cNvCxnSpPr>
            <p:nvPr/>
          </p:nvCxnSpPr>
          <p:spPr>
            <a:xfrm>
              <a:off x="2552700" y="5525037"/>
              <a:ext cx="1104900" cy="609063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048000" y="4980057"/>
              <a:ext cx="316619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dirty="0">
                  <a:cs typeface="B Nazanin" pitchFamily="2" charset="-78"/>
                </a:rPr>
                <a:t>1</a:t>
              </a:r>
              <a:endParaRPr lang="fa-IR" sz="1700" dirty="0" smtClean="0">
                <a:cs typeface="B Nazanin" pitchFamily="2" charset="-78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584885" y="5634325"/>
              <a:ext cx="316619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dirty="0" smtClean="0">
                  <a:cs typeface="B Nazanin" pitchFamily="2" charset="-78"/>
                </a:rPr>
                <a:t>1</a:t>
              </a:r>
              <a:endParaRPr lang="fa-IR" sz="1700" dirty="0" smtClean="0">
                <a:cs typeface="B Nazanin" pitchFamily="2" charset="-78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474581" y="4980057"/>
              <a:ext cx="316619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dirty="0" smtClean="0">
                  <a:cs typeface="B Nazanin" pitchFamily="2" charset="-78"/>
                </a:rPr>
                <a:t>N</a:t>
              </a:r>
              <a:endParaRPr lang="fa-IR" sz="1700" dirty="0" smtClean="0">
                <a:cs typeface="B Nazanin" pitchFamily="2" charset="-78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019800" y="5594132"/>
              <a:ext cx="316619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dirty="0" smtClean="0">
                  <a:cs typeface="B Nazanin" pitchFamily="2" charset="-78"/>
                </a:rPr>
                <a:t>1</a:t>
              </a:r>
              <a:endParaRPr lang="fa-IR" sz="1700" dirty="0" smtClean="0">
                <a:cs typeface="B Nazanin" pitchFamily="2" charset="-78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600200" y="2971800"/>
            <a:ext cx="3150332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شماره کارمند مدیر اداره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676400" y="3821668"/>
            <a:ext cx="3150332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شماره اداره محل کار</a:t>
            </a: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3126830" y="4384079"/>
            <a:ext cx="441011" cy="3989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3232355" y="3588816"/>
            <a:ext cx="441011" cy="3989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401573" y="3596415"/>
            <a:ext cx="38518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459378" y="4373790"/>
            <a:ext cx="38518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4791062" y="3684657"/>
            <a:ext cx="2219338" cy="353943"/>
            <a:chOff x="785649" y="5562600"/>
            <a:chExt cx="2219338" cy="353943"/>
          </a:xfrm>
        </p:grpSpPr>
        <p:sp>
          <p:nvSpPr>
            <p:cNvPr id="26" name="TextBox 25"/>
            <p:cNvSpPr txBox="1"/>
            <p:nvPr/>
          </p:nvSpPr>
          <p:spPr>
            <a:xfrm>
              <a:off x="785649" y="5562600"/>
              <a:ext cx="966952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b="1" dirty="0" smtClean="0">
                  <a:cs typeface="B Nazanin" pitchFamily="2" charset="-78"/>
                </a:rPr>
                <a:t>DEPT</a:t>
              </a:r>
              <a:endParaRPr lang="fa-IR" sz="1700" b="1" baseline="-25000" dirty="0" smtClean="0">
                <a:cs typeface="B Nazanin" pitchFamily="2" charset="-78"/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1622876" y="5692273"/>
              <a:ext cx="597435" cy="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144111" y="5562600"/>
              <a:ext cx="860876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b="1" dirty="0" smtClean="0">
                  <a:cs typeface="B Nazanin" pitchFamily="2" charset="-78"/>
                </a:rPr>
                <a:t>EMPL</a:t>
              </a:r>
              <a:endParaRPr lang="fa-IR" sz="1700" b="1" baseline="-25000" dirty="0" smtClean="0">
                <a:cs typeface="B Nazanin" pitchFamily="2" charset="-78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H="1">
              <a:off x="1583674" y="5885011"/>
              <a:ext cx="642168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1126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گراف ارجاع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چرخه ارجاع تک‏رابطه‏ای کارمند با خودش.</a:t>
            </a:r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r>
              <a:rPr lang="fa-IR" b="1" dirty="0" smtClean="0"/>
              <a:t>نکته‏های مثال اخیر:</a:t>
            </a:r>
          </a:p>
          <a:p>
            <a:pPr lvl="1"/>
            <a:r>
              <a:rPr lang="fa-IR" dirty="0" smtClean="0"/>
              <a:t>مثالی است از حالتی که در آن </a:t>
            </a:r>
            <a:r>
              <a:rPr lang="en-US" sz="1800" dirty="0" smtClean="0"/>
              <a:t>R1</a:t>
            </a:r>
            <a:r>
              <a:rPr lang="fa-IR" sz="18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R2</a:t>
            </a:r>
            <a:r>
              <a:rPr lang="fa-IR" sz="1800" dirty="0" smtClean="0"/>
              <a:t> </a:t>
            </a:r>
            <a:r>
              <a:rPr lang="fa-IR" dirty="0" smtClean="0"/>
              <a:t>در تعریف </a:t>
            </a:r>
            <a:r>
              <a:rPr lang="en-US" sz="1800" dirty="0" smtClean="0"/>
              <a:t>FK</a:t>
            </a:r>
            <a:r>
              <a:rPr lang="fa-IR" dirty="0" smtClean="0"/>
              <a:t>، لزوماً متمایز نیستند.</a:t>
            </a:r>
          </a:p>
          <a:p>
            <a:pPr lvl="1"/>
            <a:r>
              <a:rPr lang="fa-IR" dirty="0" smtClean="0"/>
              <a:t>رابطه </a:t>
            </a:r>
            <a:r>
              <a:rPr lang="en-US" sz="1800" dirty="0" smtClean="0"/>
              <a:t>EMPL</a:t>
            </a:r>
            <a:r>
              <a:rPr lang="fa-IR" sz="1800" dirty="0" smtClean="0"/>
              <a:t> </a:t>
            </a:r>
            <a:r>
              <a:rPr lang="fa-IR" dirty="0" smtClean="0"/>
              <a:t>به خود رجوع کننده (</a:t>
            </a:r>
            <a:r>
              <a:rPr lang="fa-IR" u="sng" dirty="0" smtClean="0">
                <a:solidFill>
                  <a:srgbClr val="C00000"/>
                </a:solidFill>
              </a:rPr>
              <a:t>خود ارجاع</a:t>
            </a:r>
            <a:r>
              <a:rPr lang="fa-IR" dirty="0" smtClean="0"/>
              <a:t>) است.</a:t>
            </a:r>
          </a:p>
          <a:p>
            <a:pPr lvl="1"/>
            <a:r>
              <a:rPr lang="fa-IR" dirty="0" smtClean="0"/>
              <a:t>اگر </a:t>
            </a:r>
            <a:r>
              <a:rPr lang="en-US" sz="1800" dirty="0" smtClean="0"/>
              <a:t>m</a:t>
            </a:r>
            <a:r>
              <a:rPr lang="fa-IR" sz="1800" dirty="0" smtClean="0"/>
              <a:t> </a:t>
            </a:r>
            <a:r>
              <a:rPr lang="fa-IR" dirty="0" smtClean="0"/>
              <a:t>درجه </a:t>
            </a:r>
            <a:r>
              <a:rPr lang="en-US" sz="1800" dirty="0"/>
              <a:t>EMPL</a:t>
            </a:r>
            <a:r>
              <a:rPr lang="fa-IR" sz="1800" dirty="0"/>
              <a:t> </a:t>
            </a:r>
            <a:r>
              <a:rPr lang="fa-IR" dirty="0"/>
              <a:t>باشد </a:t>
            </a:r>
            <a:r>
              <a:rPr lang="fa-IR" dirty="0" smtClean="0"/>
              <a:t>و </a:t>
            </a:r>
            <a:r>
              <a:rPr lang="en-US" sz="1800" dirty="0" smtClean="0"/>
              <a:t>n</a:t>
            </a:r>
            <a:r>
              <a:rPr lang="fa-IR" sz="1800" dirty="0" smtClean="0"/>
              <a:t> </a:t>
            </a:r>
            <a:r>
              <a:rPr lang="fa-IR" dirty="0" smtClean="0"/>
              <a:t>تعداد دامنه‏هایش</a:t>
            </a:r>
            <a:r>
              <a:rPr lang="en-US" dirty="0" smtClean="0"/>
              <a:t> </a:t>
            </a:r>
            <a:r>
              <a:rPr lang="fa-IR" dirty="0" smtClean="0"/>
              <a:t>باشد، داریم: </a:t>
            </a:r>
            <a:r>
              <a:rPr lang="en-US" sz="1800" dirty="0" smtClean="0"/>
              <a:t>n </a:t>
            </a:r>
            <a:r>
              <a:rPr lang="en-US" sz="1800" dirty="0" smtClean="0">
                <a:sym typeface="Euclid Symbol"/>
              </a:rPr>
              <a:t> m-1</a:t>
            </a:r>
            <a:endParaRPr lang="fa-IR" sz="1800" dirty="0" smtClean="0">
              <a:sym typeface="Euclid Symbol"/>
            </a:endParaRPr>
          </a:p>
          <a:p>
            <a:pPr lvl="1"/>
            <a:r>
              <a:rPr lang="fa-IR" dirty="0" smtClean="0">
                <a:sym typeface="Euclid Symbol"/>
              </a:rPr>
              <a:t>لزوم دگر نامی شماره کارمندی مدیر، چون عنوان رابطه (</a:t>
            </a:r>
            <a:r>
              <a:rPr lang="en-US" sz="1800" dirty="0" smtClean="0">
                <a:sym typeface="Euclid Symbol"/>
              </a:rPr>
              <a:t>Heading</a:t>
            </a:r>
            <a:r>
              <a:rPr lang="fa-IR" dirty="0" smtClean="0">
                <a:sym typeface="Euclid Symbol"/>
              </a:rPr>
              <a:t>)، مجموعه‏ای از نام صفات است.</a:t>
            </a:r>
          </a:p>
          <a:p>
            <a:pPr lvl="1"/>
            <a:r>
              <a:rPr lang="fa-IR" b="1" dirty="0" smtClean="0">
                <a:solidFill>
                  <a:srgbClr val="C00000"/>
                </a:solidFill>
                <a:sym typeface="Euclid Symbol"/>
              </a:rPr>
              <a:t>تمرین: </a:t>
            </a:r>
            <a:r>
              <a:rPr lang="fa-IR" dirty="0" smtClean="0">
                <a:sym typeface="Euclid Symbol"/>
              </a:rPr>
              <a:t>این طراحی بر اساس کدام مدلسازی انجام شده است؟</a:t>
            </a:r>
            <a:endParaRPr lang="fa-IR" b="1" dirty="0" smtClean="0">
              <a:sym typeface="Euclid Symbol"/>
            </a:endParaRPr>
          </a:p>
          <a:p>
            <a:pPr lvl="1"/>
            <a:endParaRPr lang="fa-IR" dirty="0" smtClean="0"/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8069" y="2424137"/>
            <a:ext cx="612218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b="1" dirty="0" smtClean="0"/>
              <a:t>EMPL (E#, ENAME,  ENC,  …,  EPHONE,  EMANAGER#)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5105400" y="2793469"/>
            <a:ext cx="1524000" cy="399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443612" y="2807732"/>
            <a:ext cx="38518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2864068" y="2807732"/>
            <a:ext cx="533400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825634" y="2133600"/>
            <a:ext cx="15751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شماره مدیر</a:t>
            </a:r>
          </a:p>
        </p:txBody>
      </p:sp>
      <p:pic>
        <p:nvPicPr>
          <p:cNvPr id="12" name="Picture 11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382" y="14478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086600" y="2057400"/>
            <a:ext cx="966952" cy="752946"/>
            <a:chOff x="7250824" y="2209800"/>
            <a:chExt cx="966952" cy="752946"/>
          </a:xfrm>
        </p:grpSpPr>
        <p:grpSp>
          <p:nvGrpSpPr>
            <p:cNvPr id="10" name="Group 9"/>
            <p:cNvGrpSpPr/>
            <p:nvPr/>
          </p:nvGrpSpPr>
          <p:grpSpPr>
            <a:xfrm>
              <a:off x="7543800" y="2209800"/>
              <a:ext cx="381000" cy="425668"/>
              <a:chOff x="6629400" y="5257800"/>
              <a:chExt cx="381000" cy="425668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7010400" y="5257800"/>
                <a:ext cx="0" cy="42566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6629400" y="5257800"/>
                <a:ext cx="0" cy="42566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>
                <a:off x="6629400" y="5273566"/>
                <a:ext cx="381000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7250824" y="2608803"/>
              <a:ext cx="966952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b="1" dirty="0" smtClean="0">
                  <a:cs typeface="B Nazanin" pitchFamily="2" charset="-78"/>
                </a:rPr>
                <a:t>EMPL</a:t>
              </a:r>
              <a:endParaRPr lang="fa-IR" sz="1700" b="1" baseline="-25000" dirty="0" smtClean="0"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8163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گراف ارجاع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 چرخه ارجاع سه رابطه‏ای</a:t>
            </a:r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sz="1200" b="1" dirty="0" smtClean="0"/>
          </a:p>
          <a:p>
            <a:pPr marL="0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تمرین: </a:t>
            </a:r>
            <a:r>
              <a:rPr lang="fa-IR" dirty="0" smtClean="0"/>
              <a:t>این طراحی بر اساس کدام مدلسازی انجام شده است؟</a:t>
            </a:r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endParaRPr lang="fa-IR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8069" y="2424137"/>
            <a:ext cx="4442242" cy="163121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b="1" dirty="0" smtClean="0"/>
              <a:t>PROF (PRID,  PRNAME,   …, DEID)</a:t>
            </a:r>
          </a:p>
          <a:p>
            <a:pPr>
              <a:spcAft>
                <a:spcPts val="300"/>
              </a:spcAft>
            </a:pPr>
            <a:endParaRPr lang="en-US" b="1" dirty="0" smtClean="0"/>
          </a:p>
          <a:p>
            <a:pPr>
              <a:spcAft>
                <a:spcPts val="300"/>
              </a:spcAft>
            </a:pPr>
            <a:r>
              <a:rPr lang="en-US" b="1" dirty="0" smtClean="0"/>
              <a:t>DEPT(DEID,  DTITLE, …., UNID)</a:t>
            </a:r>
          </a:p>
          <a:p>
            <a:pPr>
              <a:spcAft>
                <a:spcPts val="300"/>
              </a:spcAft>
            </a:pPr>
            <a:endParaRPr lang="en-US" b="1" dirty="0"/>
          </a:p>
          <a:p>
            <a:pPr>
              <a:spcAft>
                <a:spcPts val="300"/>
              </a:spcAft>
            </a:pPr>
            <a:r>
              <a:rPr lang="en-US" b="1" dirty="0" smtClean="0"/>
              <a:t>UNIV(UNID, UNAME, …, UNPRESNUM)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733800" y="2791474"/>
            <a:ext cx="609600" cy="1995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403132" y="2807732"/>
            <a:ext cx="609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371600" y="3429001"/>
            <a:ext cx="641132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515711" y="3408958"/>
            <a:ext cx="609600" cy="1995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371600" y="4038599"/>
            <a:ext cx="641132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429000" y="4018556"/>
            <a:ext cx="1504600" cy="1996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71800" y="4038600"/>
            <a:ext cx="23212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شماره استادی رئیس دانشگاه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19400" y="2221468"/>
            <a:ext cx="23212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دانشکده استاد</a:t>
            </a:r>
          </a:p>
        </p:txBody>
      </p:sp>
      <p:pic>
        <p:nvPicPr>
          <p:cNvPr id="19" name="Picture 18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382" y="14478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578070" y="4876800"/>
            <a:ext cx="3642385" cy="353943"/>
            <a:chOff x="785649" y="5562600"/>
            <a:chExt cx="3642385" cy="353943"/>
          </a:xfrm>
        </p:grpSpPr>
        <p:sp>
          <p:nvSpPr>
            <p:cNvPr id="21" name="TextBox 20"/>
            <p:cNvSpPr txBox="1"/>
            <p:nvPr/>
          </p:nvSpPr>
          <p:spPr>
            <a:xfrm>
              <a:off x="785649" y="5562600"/>
              <a:ext cx="966952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b="1" dirty="0" smtClean="0">
                  <a:cs typeface="B Nazanin" pitchFamily="2" charset="-78"/>
                </a:rPr>
                <a:t>PROF</a:t>
              </a:r>
              <a:endParaRPr lang="fa-IR" sz="1700" b="1" baseline="-25000" dirty="0" smtClean="0">
                <a:cs typeface="B Nazanin" pitchFamily="2" charset="-78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V="1">
              <a:off x="1638642" y="5739571"/>
              <a:ext cx="597435" cy="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144111" y="5562600"/>
              <a:ext cx="860876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b="1" dirty="0" smtClean="0">
                  <a:cs typeface="B Nazanin" pitchFamily="2" charset="-78"/>
                </a:rPr>
                <a:t>DEPT</a:t>
              </a:r>
              <a:endParaRPr lang="fa-IR" sz="1700" b="1" baseline="-25000" dirty="0" smtClean="0">
                <a:cs typeface="B Nazanin" pitchFamily="2" charset="-78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407979" y="5562600"/>
              <a:ext cx="1020055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b="1" dirty="0" smtClean="0">
                  <a:cs typeface="B Nazanin" pitchFamily="2" charset="-78"/>
                </a:rPr>
                <a:t>UNIV</a:t>
              </a:r>
              <a:endParaRPr lang="fa-IR" sz="1700" b="1" baseline="-25000" dirty="0" smtClean="0">
                <a:cs typeface="B Nazanin" pitchFamily="2" charset="-78"/>
              </a:endParaRPr>
            </a:p>
          </p:txBody>
        </p:sp>
        <p:cxnSp>
          <p:nvCxnSpPr>
            <p:cNvPr id="28" name="Straight Arrow Connector 27"/>
            <p:cNvCxnSpPr>
              <a:stCxn id="23" idx="3"/>
            </p:cNvCxnSpPr>
            <p:nvPr/>
          </p:nvCxnSpPr>
          <p:spPr>
            <a:xfrm>
              <a:off x="3004987" y="5739572"/>
              <a:ext cx="663124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Straight Arrow Connector 29"/>
          <p:cNvCxnSpPr/>
          <p:nvPr/>
        </p:nvCxnSpPr>
        <p:spPr>
          <a:xfrm flipV="1">
            <a:off x="1143000" y="5230743"/>
            <a:ext cx="1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1143001" y="5609898"/>
            <a:ext cx="2590799" cy="0"/>
          </a:xfrm>
          <a:prstGeom prst="straightConnector1">
            <a:avLst/>
          </a:prstGeom>
          <a:ln w="28575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733800" y="5228898"/>
            <a:ext cx="1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99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گراف ارجاع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صرف وجود دور در </a:t>
            </a:r>
            <a:r>
              <a:rPr lang="en-US" sz="1800" dirty="0" smtClean="0"/>
              <a:t>ERD</a:t>
            </a:r>
            <a:r>
              <a:rPr lang="fa-IR" sz="1800" dirty="0" smtClean="0"/>
              <a:t> </a:t>
            </a:r>
            <a:r>
              <a:rPr lang="fa-IR" dirty="0" smtClean="0"/>
              <a:t>چرخه ارجاع ایجاد نمی‏شود.</a:t>
            </a:r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 smtClean="0"/>
          </a:p>
          <a:p>
            <a:endParaRPr lang="fa-IR" dirty="0"/>
          </a:p>
          <a:p>
            <a:r>
              <a:rPr lang="fa-IR" b="1" dirty="0" smtClean="0"/>
              <a:t>در چه وضعی چرخه ارجاع پدید می‏آید؟</a:t>
            </a:r>
          </a:p>
          <a:p>
            <a:pPr lvl="1"/>
            <a:r>
              <a:rPr lang="fa-IR" dirty="0" smtClean="0"/>
              <a:t>باید به </a:t>
            </a:r>
            <a:r>
              <a:rPr lang="fa-IR" u="sng" dirty="0" smtClean="0">
                <a:solidFill>
                  <a:srgbClr val="C00000"/>
                </a:solidFill>
              </a:rPr>
              <a:t>چندی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ارتباط‏ها توجه شود.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8069" y="2881337"/>
            <a:ext cx="3076483" cy="100027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b="1" dirty="0" smtClean="0"/>
              <a:t>COUR (COID,  …)</a:t>
            </a:r>
          </a:p>
          <a:p>
            <a:pPr>
              <a:spcAft>
                <a:spcPts val="300"/>
              </a:spcAft>
            </a:pPr>
            <a:endParaRPr lang="en-US" b="1" dirty="0" smtClean="0"/>
          </a:p>
          <a:p>
            <a:pPr>
              <a:spcAft>
                <a:spcPts val="300"/>
              </a:spcAft>
            </a:pPr>
            <a:r>
              <a:rPr lang="en-US" b="1" dirty="0" smtClean="0"/>
              <a:t>COPRECO(COID,  PRECO)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711668" y="3881611"/>
            <a:ext cx="762000" cy="1996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508234" y="3229302"/>
            <a:ext cx="609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981200" y="3888196"/>
            <a:ext cx="5334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981200" y="3959770"/>
            <a:ext cx="147670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5232419" y="2649143"/>
            <a:ext cx="1833566" cy="1618057"/>
            <a:chOff x="1661298" y="5067837"/>
            <a:chExt cx="1833566" cy="1618057"/>
          </a:xfrm>
        </p:grpSpPr>
        <p:sp>
          <p:nvSpPr>
            <p:cNvPr id="15" name="Flowchart: Decision 14"/>
            <p:cNvSpPr/>
            <p:nvPr/>
          </p:nvSpPr>
          <p:spPr>
            <a:xfrm>
              <a:off x="1715395" y="6000094"/>
              <a:ext cx="1727807" cy="68580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700" b="1" dirty="0" smtClean="0">
                  <a:solidFill>
                    <a:schemeClr val="tx1"/>
                  </a:solidFill>
                  <a:cs typeface="B Nazanin" pitchFamily="2" charset="-78"/>
                </a:rPr>
                <a:t>پیش‏نیاز</a:t>
              </a:r>
              <a:endParaRPr lang="en-US" sz="1700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16" name="Straight Connector 15"/>
            <p:cNvCxnSpPr>
              <a:stCxn id="15" idx="1"/>
              <a:endCxn id="13" idx="1"/>
            </p:cNvCxnSpPr>
            <p:nvPr/>
          </p:nvCxnSpPr>
          <p:spPr>
            <a:xfrm flipV="1">
              <a:off x="1715395" y="5296437"/>
              <a:ext cx="342005" cy="1046557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3" idx="3"/>
              <a:endCxn id="15" idx="3"/>
            </p:cNvCxnSpPr>
            <p:nvPr/>
          </p:nvCxnSpPr>
          <p:spPr>
            <a:xfrm>
              <a:off x="3048000" y="5296437"/>
              <a:ext cx="395202" cy="1046557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178245" y="5446066"/>
              <a:ext cx="316619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dirty="0" smtClean="0">
                  <a:cs typeface="B Nazanin" pitchFamily="2" charset="-78"/>
                </a:rPr>
                <a:t>M</a:t>
              </a:r>
              <a:endParaRPr lang="fa-IR" sz="1700" dirty="0" smtClean="0">
                <a:cs typeface="B Nazanin" pitchFamily="2" charset="-78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661298" y="5457353"/>
              <a:ext cx="316619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dirty="0" smtClean="0">
                  <a:cs typeface="B Nazanin" pitchFamily="2" charset="-78"/>
                </a:rPr>
                <a:t>N</a:t>
              </a:r>
              <a:endParaRPr lang="fa-IR" sz="1700" dirty="0" smtClean="0">
                <a:cs typeface="B Nazanin" pitchFamily="2" charset="-78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057400" y="5067837"/>
              <a:ext cx="990600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درس</a:t>
              </a:r>
              <a:endParaRPr lang="en-US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</p:grpSp>
      <p:pic>
        <p:nvPicPr>
          <p:cNvPr id="33" name="Picture 32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382" y="2210007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\\VBOXSVR\mahmoud\Documents\EDU\Sharif\DB\TA\slides\nokte-jad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332" y="1337469"/>
            <a:ext cx="569977" cy="5333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7030A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35" name="Oval 34"/>
          <p:cNvSpPr/>
          <p:nvPr/>
        </p:nvSpPr>
        <p:spPr>
          <a:xfrm>
            <a:off x="4936936" y="2133600"/>
            <a:ext cx="930464" cy="371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ysClr val="windowText" lastClr="000000"/>
                </a:solidFill>
              </a:rPr>
              <a:t>COID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36" name="Straight Connector 35"/>
          <p:cNvCxnSpPr>
            <a:stCxn id="13" idx="0"/>
            <a:endCxn id="35" idx="5"/>
          </p:cNvCxnSpPr>
          <p:nvPr/>
        </p:nvCxnSpPr>
        <p:spPr>
          <a:xfrm flipH="1" flipV="1">
            <a:off x="5731137" y="2450722"/>
            <a:ext cx="392684" cy="198421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168835" y="2434956"/>
            <a:ext cx="50698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351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1524000" y="6248400"/>
            <a:ext cx="3219454" cy="33895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رابطه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915400" cy="5257799"/>
          </a:xfrm>
        </p:spPr>
        <p:txBody>
          <a:bodyPr/>
          <a:lstStyle/>
          <a:p>
            <a:pPr marL="0" indent="0">
              <a:buNone/>
            </a:pPr>
            <a:r>
              <a:rPr lang="fa-IR" dirty="0" smtClean="0"/>
              <a:t>          </a:t>
            </a:r>
            <a:r>
              <a:rPr lang="fa-IR" b="1" dirty="0" smtClean="0">
                <a:solidFill>
                  <a:srgbClr val="C00000"/>
                </a:solidFill>
              </a:rPr>
              <a:t>در ریاضی: </a:t>
            </a:r>
            <a:r>
              <a:rPr lang="fa-IR" dirty="0" smtClean="0"/>
              <a:t>هر زیر مجموعه از ضرب کارتزین چند مجموعه</a:t>
            </a:r>
          </a:p>
          <a:p>
            <a:pPr marL="0" indent="0">
              <a:buNone/>
            </a:pPr>
            <a:r>
              <a:rPr lang="fa-IR" dirty="0" smtClean="0"/>
              <a:t>          </a:t>
            </a:r>
            <a:r>
              <a:rPr lang="fa-IR" b="1" dirty="0" smtClean="0">
                <a:solidFill>
                  <a:srgbClr val="C00000"/>
                </a:solidFill>
              </a:rPr>
              <a:t>(1)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با فرض وجود </a:t>
            </a:r>
            <a:r>
              <a:rPr lang="en-US" sz="1800" dirty="0" smtClean="0"/>
              <a:t>m</a:t>
            </a:r>
            <a:r>
              <a:rPr lang="fa-IR" dirty="0" smtClean="0"/>
              <a:t> مجموعه از مقادیر موسوم به دامنه [میدان]</a:t>
            </a:r>
            <a:r>
              <a:rPr lang="fa-IR" sz="1800" dirty="0" smtClean="0"/>
              <a:t> </a:t>
            </a:r>
            <a:r>
              <a:rPr lang="en-US" sz="1800" dirty="0" smtClean="0"/>
              <a:t>D</a:t>
            </a:r>
            <a:r>
              <a:rPr lang="en-US" sz="1800" baseline="-25000" dirty="0" smtClean="0"/>
              <a:t>1</a:t>
            </a:r>
            <a:r>
              <a:rPr lang="fa-IR" sz="1800" dirty="0" smtClean="0"/>
              <a:t>، ...، </a:t>
            </a:r>
            <a:r>
              <a:rPr lang="en-US" sz="1800" dirty="0" smtClean="0"/>
              <a:t>D</a:t>
            </a:r>
            <a:r>
              <a:rPr lang="en-US" sz="1800" baseline="-25000" dirty="0" smtClean="0"/>
              <a:t>m</a:t>
            </a:r>
            <a:r>
              <a:rPr lang="fa-IR" dirty="0" smtClean="0"/>
              <a:t>:</a:t>
            </a:r>
          </a:p>
          <a:p>
            <a:pPr marL="0" indent="0">
              <a:buNone/>
            </a:pPr>
            <a:r>
              <a:rPr lang="fa-IR" dirty="0"/>
              <a:t> </a:t>
            </a:r>
            <a:r>
              <a:rPr lang="fa-IR" dirty="0" smtClean="0"/>
              <a:t>              رابطه </a:t>
            </a:r>
            <a:r>
              <a:rPr lang="en-US" sz="1800" dirty="0" smtClean="0"/>
              <a:t>R</a:t>
            </a:r>
            <a:r>
              <a:rPr lang="fa-IR" dirty="0" smtClean="0"/>
              <a:t> با صفات </a:t>
            </a:r>
            <a:r>
              <a:rPr lang="en-US" sz="1800" dirty="0" smtClean="0"/>
              <a:t>A</a:t>
            </a:r>
            <a:r>
              <a:rPr lang="en-US" sz="1800" baseline="-25000" dirty="0" smtClean="0"/>
              <a:t>1</a:t>
            </a:r>
            <a:r>
              <a:rPr lang="fa-IR" sz="1800" dirty="0" smtClean="0"/>
              <a:t>، ...، </a:t>
            </a:r>
            <a:r>
              <a:rPr lang="en-US" sz="1800" dirty="0" smtClean="0"/>
              <a:t>A</a:t>
            </a:r>
            <a:r>
              <a:rPr lang="en-US" sz="1800" baseline="-25000" dirty="0" smtClean="0"/>
              <a:t>m</a:t>
            </a:r>
            <a:r>
              <a:rPr lang="fa-IR" sz="1800" dirty="0" smtClean="0"/>
              <a:t> </a:t>
            </a:r>
            <a:r>
              <a:rPr lang="fa-IR" dirty="0" smtClean="0"/>
              <a:t>تعریف شده روی این </a:t>
            </a:r>
            <a:r>
              <a:rPr lang="en-US" sz="1800" dirty="0" smtClean="0"/>
              <a:t>m</a:t>
            </a:r>
            <a:r>
              <a:rPr lang="fa-IR" dirty="0" smtClean="0"/>
              <a:t> دامنه </a:t>
            </a:r>
            <a:br>
              <a:rPr lang="fa-IR" dirty="0" smtClean="0"/>
            </a:br>
            <a:r>
              <a:rPr lang="fa-IR" dirty="0" smtClean="0"/>
              <a:t>	مجموعه‏ای است از عناصر، هر یک به صورت </a:t>
            </a:r>
            <a:r>
              <a:rPr lang="en-US" sz="1800" dirty="0" smtClean="0">
                <a:sym typeface="Symbol"/>
              </a:rPr>
              <a:t>d</a:t>
            </a:r>
            <a:r>
              <a:rPr lang="en-US" sz="1800" baseline="-25000" dirty="0" smtClean="0">
                <a:sym typeface="Symbol"/>
              </a:rPr>
              <a:t>1i</a:t>
            </a:r>
            <a:r>
              <a:rPr lang="en-US" sz="1800" dirty="0" smtClean="0">
                <a:sym typeface="Symbol"/>
              </a:rPr>
              <a:t>, d</a:t>
            </a:r>
            <a:r>
              <a:rPr lang="en-US" sz="1800" baseline="-25000" dirty="0" smtClean="0">
                <a:sym typeface="Symbol"/>
              </a:rPr>
              <a:t>2i</a:t>
            </a:r>
            <a:r>
              <a:rPr lang="en-US" sz="1800" dirty="0" smtClean="0">
                <a:sym typeface="Symbol"/>
              </a:rPr>
              <a:t>, …, d</a:t>
            </a:r>
            <a:r>
              <a:rPr lang="en-US" sz="1800" baseline="-25000" dirty="0" smtClean="0">
                <a:sym typeface="Symbol"/>
              </a:rPr>
              <a:t>mi</a:t>
            </a:r>
            <a:r>
              <a:rPr lang="en-US" sz="1800" dirty="0" smtClean="0">
                <a:sym typeface="Symbol"/>
              </a:rPr>
              <a:t>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موسوم به </a:t>
            </a:r>
            <a:r>
              <a:rPr lang="en-US" sz="1800" dirty="0" smtClean="0">
                <a:sym typeface="Symbol"/>
              </a:rPr>
              <a:t>m</a:t>
            </a:r>
            <a:r>
              <a:rPr lang="fa-IR" dirty="0" smtClean="0">
                <a:sym typeface="Symbol"/>
              </a:rPr>
              <a:t>-تاپل (</a:t>
            </a:r>
            <a:r>
              <a:rPr lang="en-US" sz="1800" dirty="0" smtClean="0">
                <a:sym typeface="Symbol"/>
              </a:rPr>
              <a:t>m-tuple</a:t>
            </a:r>
            <a:r>
              <a:rPr lang="fa-IR" dirty="0" smtClean="0">
                <a:sym typeface="Symbol"/>
              </a:rPr>
              <a:t>)</a:t>
            </a:r>
            <a:br>
              <a:rPr lang="fa-IR" dirty="0" smtClean="0">
                <a:sym typeface="Symbol"/>
              </a:rPr>
            </a:br>
            <a:r>
              <a:rPr lang="fa-IR" dirty="0" smtClean="0">
                <a:sym typeface="Symbol"/>
              </a:rPr>
              <a:t>	به نحوی که </a:t>
            </a:r>
            <a:r>
              <a:rPr lang="en-US" sz="1800" dirty="0" smtClean="0">
                <a:sym typeface="Symbol"/>
              </a:rPr>
              <a:t>d</a:t>
            </a:r>
            <a:r>
              <a:rPr lang="en-US" sz="1800" baseline="-25000" dirty="0" smtClean="0">
                <a:sym typeface="Symbol"/>
              </a:rPr>
              <a:t>1i</a:t>
            </a:r>
            <a:r>
              <a:rPr lang="en-US" sz="1800" dirty="0">
                <a:sym typeface="Symbol"/>
              </a:rPr>
              <a:t> </a:t>
            </a:r>
            <a:r>
              <a:rPr lang="en-US" sz="1800" dirty="0" smtClean="0">
                <a:sym typeface="Symbol"/>
              </a:rPr>
              <a:t></a:t>
            </a:r>
            <a:r>
              <a:rPr lang="en-US" sz="1800" dirty="0"/>
              <a:t> </a:t>
            </a:r>
            <a:r>
              <a:rPr lang="en-US" sz="1800" dirty="0" smtClean="0"/>
              <a:t>D</a:t>
            </a:r>
            <a:r>
              <a:rPr lang="en-US" sz="1800" baseline="-25000" dirty="0" smtClean="0"/>
              <a:t>1</a:t>
            </a:r>
            <a:r>
              <a:rPr lang="fa-IR" sz="1800" dirty="0" smtClean="0"/>
              <a:t>، . . .، </a:t>
            </a:r>
            <a:r>
              <a:rPr lang="en-US" sz="1800" dirty="0" err="1" smtClean="0">
                <a:sym typeface="Symbol"/>
              </a:rPr>
              <a:t>d</a:t>
            </a:r>
            <a:r>
              <a:rPr lang="en-US" sz="1800" baseline="-25000" dirty="0" err="1" smtClean="0">
                <a:sym typeface="Symbol"/>
              </a:rPr>
              <a:t>ji</a:t>
            </a:r>
            <a:r>
              <a:rPr lang="en-US" sz="1800" dirty="0" smtClean="0">
                <a:sym typeface="Symbol"/>
              </a:rPr>
              <a:t> </a:t>
            </a:r>
            <a:r>
              <a:rPr lang="en-US" sz="1800" dirty="0">
                <a:sym typeface="Symbol"/>
              </a:rPr>
              <a:t></a:t>
            </a:r>
            <a:r>
              <a:rPr lang="en-US" sz="1800" dirty="0"/>
              <a:t> </a:t>
            </a:r>
            <a:r>
              <a:rPr lang="en-US" sz="1800" dirty="0" err="1" smtClean="0"/>
              <a:t>D</a:t>
            </a:r>
            <a:r>
              <a:rPr lang="en-US" sz="1800" baseline="-25000" dirty="0" err="1" smtClean="0"/>
              <a:t>j</a:t>
            </a:r>
            <a:r>
              <a:rPr lang="fa-IR" sz="1800" baseline="-25000" dirty="0" smtClean="0"/>
              <a:t> </a:t>
            </a:r>
            <a:endParaRPr lang="fa-IR" baseline="-25000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1463566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5" name="Picture 4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078" y="2035345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grpSp>
        <p:nvGrpSpPr>
          <p:cNvPr id="9" name="Group 8"/>
          <p:cNvGrpSpPr/>
          <p:nvPr/>
        </p:nvGrpSpPr>
        <p:grpSpPr>
          <a:xfrm>
            <a:off x="3124200" y="4104289"/>
            <a:ext cx="1371600" cy="1052927"/>
            <a:chOff x="5791200" y="4357273"/>
            <a:chExt cx="1371600" cy="1052927"/>
          </a:xfrm>
        </p:grpSpPr>
        <p:sp>
          <p:nvSpPr>
            <p:cNvPr id="6" name="Oval 5"/>
            <p:cNvSpPr/>
            <p:nvPr/>
          </p:nvSpPr>
          <p:spPr>
            <a:xfrm>
              <a:off x="6019800" y="4495800"/>
              <a:ext cx="1143000" cy="914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مقادیر رشته‏ای</a:t>
              </a:r>
              <a:endParaRPr lang="en-US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791200" y="4357273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D</a:t>
              </a:r>
              <a:r>
                <a:rPr lang="en-US" b="1" baseline="-25000" dirty="0" smtClean="0"/>
                <a:t>3</a:t>
              </a:r>
              <a:endParaRPr lang="en-US" b="1" baseline="-250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752600" y="4141287"/>
            <a:ext cx="1447800" cy="1052927"/>
            <a:chOff x="5791200" y="4357273"/>
            <a:chExt cx="1447800" cy="1052927"/>
          </a:xfrm>
        </p:grpSpPr>
        <p:sp>
          <p:nvSpPr>
            <p:cNvPr id="11" name="Oval 10"/>
            <p:cNvSpPr/>
            <p:nvPr/>
          </p:nvSpPr>
          <p:spPr>
            <a:xfrm>
              <a:off x="6019800" y="4495800"/>
              <a:ext cx="1219200" cy="914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مقادیر نام دانشجو</a:t>
              </a:r>
              <a:endParaRPr lang="en-US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91200" y="4357273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D</a:t>
              </a:r>
              <a:r>
                <a:rPr lang="en-US" b="1" baseline="-25000" dirty="0" smtClean="0"/>
                <a:t>2</a:t>
              </a:r>
              <a:endParaRPr lang="en-US" b="1" baseline="-250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0" y="4035026"/>
            <a:ext cx="1797268" cy="1052927"/>
            <a:chOff x="5791200" y="4357273"/>
            <a:chExt cx="1797268" cy="1052927"/>
          </a:xfrm>
        </p:grpSpPr>
        <p:sp>
          <p:nvSpPr>
            <p:cNvPr id="14" name="Oval 13"/>
            <p:cNvSpPr/>
            <p:nvPr/>
          </p:nvSpPr>
          <p:spPr>
            <a:xfrm>
              <a:off x="6019799" y="4495800"/>
              <a:ext cx="1568669" cy="914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مقادیر شماره دانشجو</a:t>
              </a:r>
              <a:endParaRPr lang="en-US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791200" y="4357273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D</a:t>
              </a:r>
              <a:r>
                <a:rPr lang="en-US" b="1" baseline="-25000" dirty="0" smtClean="0"/>
                <a:t>1</a:t>
              </a:r>
              <a:endParaRPr lang="en-US" b="1" baseline="-25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172201" y="4038600"/>
            <a:ext cx="1852446" cy="1027487"/>
            <a:chOff x="5844988" y="4382713"/>
            <a:chExt cx="1307609" cy="1027487"/>
          </a:xfrm>
        </p:grpSpPr>
        <p:sp>
          <p:nvSpPr>
            <p:cNvPr id="17" name="Oval 16"/>
            <p:cNvSpPr/>
            <p:nvPr/>
          </p:nvSpPr>
          <p:spPr>
            <a:xfrm>
              <a:off x="6019799" y="4495800"/>
              <a:ext cx="1132798" cy="914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مقادیر شماره گروه آموزشی</a:t>
              </a:r>
              <a:endParaRPr lang="en-US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844988" y="4382713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D</a:t>
              </a:r>
              <a:r>
                <a:rPr lang="en-US" b="1" baseline="-25000" dirty="0" smtClean="0"/>
                <a:t>5</a:t>
              </a:r>
              <a:endParaRPr lang="en-US" b="1" baseline="-250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419604" y="4077913"/>
            <a:ext cx="1776247" cy="1027487"/>
            <a:chOff x="5844988" y="4382713"/>
            <a:chExt cx="1253821" cy="1027487"/>
          </a:xfrm>
        </p:grpSpPr>
        <p:sp>
          <p:nvSpPr>
            <p:cNvPr id="20" name="Oval 19"/>
            <p:cNvSpPr/>
            <p:nvPr/>
          </p:nvSpPr>
          <p:spPr>
            <a:xfrm>
              <a:off x="6019800" y="4495800"/>
              <a:ext cx="1079009" cy="914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مقادیر مقطع تحصیلی</a:t>
              </a:r>
              <a:endParaRPr lang="en-US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844988" y="4382713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D</a:t>
              </a:r>
              <a:r>
                <a:rPr lang="en-US" b="1" baseline="-25000" dirty="0" smtClean="0"/>
                <a:t>4</a:t>
              </a:r>
              <a:endParaRPr lang="en-US" b="1" baseline="-25000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827592" y="5334000"/>
            <a:ext cx="4145686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STUD</a:t>
            </a:r>
            <a:r>
              <a:rPr lang="en-US" sz="1600" dirty="0" smtClean="0"/>
              <a:t> (STID,   STNAME,  STJ,    STL,    STD)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03467336"/>
                  </p:ext>
                </p:extLst>
              </p:nvPr>
            </p:nvGraphicFramePr>
            <p:xfrm>
              <a:off x="1509058" y="5638800"/>
              <a:ext cx="3346658" cy="9144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19115"/>
                    <a:gridCol w="1019827"/>
                    <a:gridCol w="609600"/>
                    <a:gridCol w="685800"/>
                    <a:gridCol w="512316"/>
                  </a:tblGrid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777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bs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phys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/>
                            <a:t>d11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444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bs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comp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d14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03467336"/>
                  </p:ext>
                </p:extLst>
              </p:nvPr>
            </p:nvGraphicFramePr>
            <p:xfrm>
              <a:off x="1509058" y="5638800"/>
              <a:ext cx="3346658" cy="9144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19115"/>
                    <a:gridCol w="1019827"/>
                    <a:gridCol w="609600"/>
                    <a:gridCol w="685800"/>
                    <a:gridCol w="512316"/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777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bs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phys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/>
                            <a:t>d11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l="-1176" t="-102000" r="-545882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l="-51497" t="-102000" r="-177844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l="-253000" t="-102000" r="-19700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l="-312389" t="-102000" r="-74336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l="-554762" t="-102000" b="-120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444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bs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comp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d14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Fallback>
      </mc:AlternateContent>
      <p:sp>
        <p:nvSpPr>
          <p:cNvPr id="26" name="TextBox 25"/>
          <p:cNvSpPr txBox="1"/>
          <p:nvPr/>
        </p:nvSpPr>
        <p:spPr>
          <a:xfrm>
            <a:off x="5029200" y="5922258"/>
            <a:ext cx="1905000" cy="63094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200000"/>
              </a:lnSpc>
            </a:pPr>
            <a:r>
              <a:rPr lang="fa-IR" sz="2000" dirty="0" smtClean="0">
                <a:cs typeface="B Nazanin" pitchFamily="2" charset="-78"/>
              </a:rPr>
              <a:t>یک تاپل 5-تایی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4743454" y="6417879"/>
            <a:ext cx="688098" cy="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072" y="3861262"/>
            <a:ext cx="708390" cy="649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9048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" grpId="0" uiExpand="1" build="p"/>
      <p:bldP spid="22" grpId="0"/>
      <p:bldP spid="2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جامعیت در مدل رابطه‏ای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8839200" cy="5257799"/>
          </a:xfrm>
        </p:spPr>
        <p:txBody>
          <a:bodyPr>
            <a:normAutofit/>
          </a:bodyPr>
          <a:lstStyle/>
          <a:p>
            <a:r>
              <a:rPr lang="fa-IR" b="1" dirty="0" smtClean="0">
                <a:solidFill>
                  <a:srgbClr val="0919AF"/>
                </a:solidFill>
              </a:rPr>
              <a:t>جامعیت پایگاه داده‏ها (</a:t>
            </a:r>
            <a:r>
              <a:rPr lang="en-US" sz="1800" b="1" dirty="0" smtClean="0">
                <a:solidFill>
                  <a:srgbClr val="0919AF"/>
                </a:solidFill>
              </a:rPr>
              <a:t>DB Integrity</a:t>
            </a:r>
            <a:r>
              <a:rPr lang="fa-IR" b="1" dirty="0" smtClean="0">
                <a:solidFill>
                  <a:srgbClr val="0919AF"/>
                </a:solidFill>
              </a:rPr>
              <a:t>)</a:t>
            </a:r>
          </a:p>
          <a:p>
            <a:pPr marL="457200" lvl="1" indent="0">
              <a:spcBef>
                <a:spcPts val="1000"/>
              </a:spcBef>
              <a:buNone/>
            </a:pPr>
            <a:r>
              <a:rPr lang="fa-IR" dirty="0" smtClean="0"/>
              <a:t>       صحت، سازگاری [، دقت و اعتبار] داده‏های ذخیره شده در پایگاه داده‏ها</a:t>
            </a:r>
          </a:p>
          <a:p>
            <a:pPr marL="457200" lvl="1" indent="0">
              <a:spcBef>
                <a:spcPts val="1000"/>
              </a:spcBef>
              <a:buNone/>
            </a:pPr>
            <a:r>
              <a:rPr lang="fa-IR" dirty="0" smtClean="0"/>
              <a:t>      </a:t>
            </a:r>
            <a:r>
              <a:rPr lang="fa-IR" i="1" dirty="0" smtClean="0"/>
              <a:t>جنبه‏های کیفی داده (</a:t>
            </a:r>
            <a:r>
              <a:rPr lang="en-US" sz="1800" i="1" dirty="0" smtClean="0"/>
              <a:t>Data Quality Features</a:t>
            </a:r>
            <a:r>
              <a:rPr lang="fa-IR" i="1" dirty="0" smtClean="0"/>
              <a:t>)</a:t>
            </a:r>
          </a:p>
          <a:p>
            <a:pPr lvl="1">
              <a:spcBef>
                <a:spcPts val="1000"/>
              </a:spcBef>
            </a:pPr>
            <a:r>
              <a:rPr lang="fa-IR" dirty="0" smtClean="0"/>
              <a:t>مسئولیت کنترل جامعیت </a:t>
            </a:r>
            <a:r>
              <a:rPr lang="en-US" sz="1800" dirty="0" smtClean="0"/>
              <a:t>DB</a:t>
            </a:r>
            <a:r>
              <a:rPr lang="fa-IR" sz="1800" dirty="0" smtClean="0"/>
              <a:t> </a:t>
            </a:r>
            <a:r>
              <a:rPr lang="fa-IR" dirty="0" smtClean="0"/>
              <a:t>با </a:t>
            </a:r>
            <a:r>
              <a:rPr lang="en-US" sz="1800" dirty="0" smtClean="0"/>
              <a:t>RDBMS</a:t>
            </a:r>
            <a:r>
              <a:rPr lang="fa-IR" sz="1800" dirty="0" smtClean="0"/>
              <a:t> </a:t>
            </a:r>
            <a:r>
              <a:rPr lang="fa-IR" dirty="0" smtClean="0"/>
              <a:t>است.</a:t>
            </a:r>
          </a:p>
          <a:p>
            <a:pPr lvl="1">
              <a:spcBef>
                <a:spcPts val="1000"/>
              </a:spcBef>
            </a:pPr>
            <a:r>
              <a:rPr lang="fa-IR" dirty="0" smtClean="0"/>
              <a:t>بر اساس اطلاعاتی که کاربر [تیم طراح – پیاده‏ساز] به سیستم می‏دهد. </a:t>
            </a:r>
            <a:endParaRPr lang="fa-IR" dirty="0"/>
          </a:p>
          <a:p>
            <a:pPr marL="457200" lvl="1" indent="0">
              <a:spcBef>
                <a:spcPts val="1000"/>
              </a:spcBef>
              <a:buNone/>
            </a:pPr>
            <a:r>
              <a:rPr lang="fa-IR" b="1" dirty="0" smtClean="0">
                <a:solidFill>
                  <a:srgbClr val="C00000"/>
                </a:solidFill>
              </a:rPr>
              <a:t>	                         قواعد یا محدودیت‏های جامعیتی</a:t>
            </a:r>
            <a:r>
              <a:rPr lang="fa-IR" dirty="0" smtClean="0">
                <a:solidFill>
                  <a:srgbClr val="C00000"/>
                </a:solidFill>
              </a:rPr>
              <a:t> (</a:t>
            </a:r>
            <a:r>
              <a:rPr lang="en-US" sz="1800" b="1" dirty="0" smtClean="0">
                <a:solidFill>
                  <a:srgbClr val="C00000"/>
                </a:solidFill>
              </a:rPr>
              <a:t>I</a:t>
            </a:r>
            <a:r>
              <a:rPr lang="en-US" sz="1800" dirty="0" smtClean="0">
                <a:solidFill>
                  <a:srgbClr val="C00000"/>
                </a:solidFill>
              </a:rPr>
              <a:t>ntegrity </a:t>
            </a:r>
            <a:r>
              <a:rPr lang="en-US" sz="1800" b="1" dirty="0" smtClean="0">
                <a:solidFill>
                  <a:srgbClr val="C00000"/>
                </a:solidFill>
              </a:rPr>
              <a:t>R</a:t>
            </a:r>
            <a:r>
              <a:rPr lang="en-US" sz="1800" dirty="0" smtClean="0">
                <a:solidFill>
                  <a:srgbClr val="C00000"/>
                </a:solidFill>
              </a:rPr>
              <a:t>ules</a:t>
            </a:r>
            <a:r>
              <a:rPr lang="en-US" sz="1800" b="1" dirty="0" smtClean="0">
                <a:solidFill>
                  <a:srgbClr val="C00000"/>
                </a:solidFill>
              </a:rPr>
              <a:t>/C</a:t>
            </a:r>
            <a:r>
              <a:rPr lang="en-US" sz="1800" dirty="0" smtClean="0">
                <a:solidFill>
                  <a:srgbClr val="C00000"/>
                </a:solidFill>
              </a:rPr>
              <a:t>onstraints</a:t>
            </a:r>
            <a:r>
              <a:rPr lang="fa-IR" dirty="0" smtClean="0">
                <a:solidFill>
                  <a:srgbClr val="C00000"/>
                </a:solidFill>
              </a:rPr>
              <a:t>)</a:t>
            </a:r>
          </a:p>
          <a:p>
            <a:pPr lvl="1">
              <a:spcBef>
                <a:spcPts val="1000"/>
              </a:spcBef>
            </a:pPr>
            <a:r>
              <a:rPr lang="en-US" sz="1800" dirty="0" smtClean="0"/>
              <a:t>IR</a:t>
            </a:r>
            <a:r>
              <a:rPr lang="fa-IR" dirty="0" smtClean="0"/>
              <a:t>ها [</a:t>
            </a:r>
            <a:r>
              <a:rPr lang="en-US" sz="1800" dirty="0" smtClean="0"/>
              <a:t>IC</a:t>
            </a:r>
            <a:r>
              <a:rPr lang="fa-IR" dirty="0" smtClean="0"/>
              <a:t>ها] با استفاده از دستورات زبان پایگاهی به سیستم داده می‏شوند.</a:t>
            </a:r>
          </a:p>
          <a:p>
            <a:pPr marL="457200" lvl="1" indent="0">
              <a:spcBef>
                <a:spcPts val="1000"/>
              </a:spcBef>
              <a:buNone/>
            </a:pPr>
            <a:r>
              <a:rPr lang="fa-IR" dirty="0"/>
              <a:t>	</a:t>
            </a:r>
            <a:r>
              <a:rPr lang="fa-IR" dirty="0" smtClean="0"/>
              <a:t>				 </a:t>
            </a:r>
            <a:r>
              <a:rPr lang="fa-IR" b="1" dirty="0" smtClean="0"/>
              <a:t>اعلانی:</a:t>
            </a:r>
            <a:r>
              <a:rPr lang="fa-IR" dirty="0" smtClean="0"/>
              <a:t> قواعد به نحوی </a:t>
            </a:r>
            <a:r>
              <a:rPr lang="fa-IR" dirty="0" smtClean="0">
                <a:solidFill>
                  <a:srgbClr val="0919AF"/>
                </a:solidFill>
              </a:rPr>
              <a:t>اعلان</a:t>
            </a:r>
            <a:r>
              <a:rPr lang="fa-IR" dirty="0" smtClean="0"/>
              <a:t> می‏شوند.</a:t>
            </a:r>
          </a:p>
          <a:p>
            <a:pPr marL="457200" lvl="1" indent="0">
              <a:spcBef>
                <a:spcPts val="1000"/>
              </a:spcBef>
              <a:buNone/>
            </a:pPr>
            <a:r>
              <a:rPr lang="fa-IR" dirty="0"/>
              <a:t>	</a:t>
            </a:r>
            <a:r>
              <a:rPr lang="fa-IR" dirty="0" smtClean="0"/>
              <a:t>				 </a:t>
            </a:r>
            <a:r>
              <a:rPr lang="fa-IR" b="1" dirty="0" smtClean="0"/>
              <a:t>اجرایی: </a:t>
            </a:r>
            <a:r>
              <a:rPr lang="fa-IR" dirty="0" smtClean="0"/>
              <a:t>قواعد در </a:t>
            </a:r>
            <a:r>
              <a:rPr lang="fa-IR" dirty="0" smtClean="0">
                <a:solidFill>
                  <a:srgbClr val="0919AF"/>
                </a:solidFill>
              </a:rPr>
              <a:t>یک رویه </a:t>
            </a:r>
            <a:r>
              <a:rPr lang="fa-IR" dirty="0" smtClean="0"/>
              <a:t>به سیستم داده می‏شوند.</a:t>
            </a:r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434" y="2051111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grpSp>
        <p:nvGrpSpPr>
          <p:cNvPr id="15" name="Group 14"/>
          <p:cNvGrpSpPr/>
          <p:nvPr/>
        </p:nvGrpSpPr>
        <p:grpSpPr>
          <a:xfrm>
            <a:off x="6689834" y="4212018"/>
            <a:ext cx="685799" cy="388884"/>
            <a:chOff x="6934201" y="3959770"/>
            <a:chExt cx="685799" cy="388884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7010400" y="3959770"/>
              <a:ext cx="6096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7330966" y="3959770"/>
              <a:ext cx="0" cy="38888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6934201" y="4348654"/>
              <a:ext cx="396765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4251434" y="5394434"/>
            <a:ext cx="1828800" cy="961698"/>
            <a:chOff x="4464268" y="4884684"/>
            <a:chExt cx="1828800" cy="961698"/>
          </a:xfrm>
        </p:grpSpPr>
        <p:grpSp>
          <p:nvGrpSpPr>
            <p:cNvPr id="16" name="Group 15"/>
            <p:cNvGrpSpPr/>
            <p:nvPr/>
          </p:nvGrpSpPr>
          <p:grpSpPr>
            <a:xfrm>
              <a:off x="4464268" y="4884684"/>
              <a:ext cx="1828800" cy="449316"/>
              <a:chOff x="6934201" y="3870436"/>
              <a:chExt cx="1828800" cy="449316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7010400" y="3870436"/>
                <a:ext cx="1752601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7344104" y="3870436"/>
                <a:ext cx="0" cy="449316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 flipH="1">
                <a:off x="6934201" y="4282968"/>
                <a:ext cx="396766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Straight Connector 20"/>
            <p:cNvCxnSpPr/>
            <p:nvPr/>
          </p:nvCxnSpPr>
          <p:spPr>
            <a:xfrm flipH="1">
              <a:off x="4874170" y="5297216"/>
              <a:ext cx="1" cy="54916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4464268" y="5846382"/>
              <a:ext cx="409902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ight Brace 36"/>
          <p:cNvSpPr/>
          <p:nvPr/>
        </p:nvSpPr>
        <p:spPr>
          <a:xfrm rot="5400000">
            <a:off x="6568740" y="1203662"/>
            <a:ext cx="178898" cy="264837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3807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جامعیت در مدل رابطه‏ای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dirty="0" smtClean="0"/>
              <a:t>هر </a:t>
            </a:r>
            <a:r>
              <a:rPr lang="en-US" sz="1800" dirty="0" smtClean="0"/>
              <a:t>DBMS</a:t>
            </a:r>
            <a:r>
              <a:rPr lang="fa-IR" dirty="0" smtClean="0"/>
              <a:t>ای باید بتواند جامعیت پایگاه داده‏ها را کنترل و تضمین کند. </a:t>
            </a:r>
          </a:p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C00000"/>
                </a:solidFill>
              </a:rPr>
              <a:t>دلیل: </a:t>
            </a:r>
            <a:r>
              <a:rPr lang="fa-IR" dirty="0" smtClean="0"/>
              <a:t>زیرا همیشه ممکن است عواملی سبب نقض جامعیت شوند. از جمله: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اشتباه در برنامه‏های کاربردی (به ویژه اشتباهات معنایی)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اشتباه در وارد کردن داده‏ها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وجود افزونگی کنترل نشده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اجرای همروند تراکنشها به گونه‏ای که داده نامعتبر ایجاد شود.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خرابی‏های سخت‏افزاری و نرم‏افزاری</a:t>
            </a:r>
          </a:p>
          <a:p>
            <a:pPr lvl="1"/>
            <a:endParaRPr lang="fa-IR" dirty="0" smtClean="0"/>
          </a:p>
        </p:txBody>
      </p:sp>
    </p:spTree>
    <p:extLst>
      <p:ext uri="{BB962C8B-B14F-4D97-AF65-F5344CB8AC3E}">
        <p14:creationId xmlns:p14="http://schemas.microsoft.com/office/powerpoint/2010/main" val="101554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جامعیت در مدل رابطه‏</a:t>
            </a:r>
            <a:r>
              <a:rPr lang="fa-IR" dirty="0" smtClean="0"/>
              <a:t>ای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tx2">
                  <a:lumMod val="60000"/>
                  <a:lumOff val="40000"/>
                </a:schemeClr>
              </a:buClr>
            </a:pPr>
            <a:r>
              <a:rPr lang="fa-IR" dirty="0" smtClean="0"/>
              <a:t>اِعمال </a:t>
            </a:r>
            <a:r>
              <a:rPr lang="en-US" sz="1800" dirty="0"/>
              <a:t>IR</a:t>
            </a:r>
            <a:r>
              <a:rPr lang="fa-IR" dirty="0"/>
              <a:t>ها برای سیستم سربار دارد.</a:t>
            </a:r>
          </a:p>
          <a:p>
            <a:pPr>
              <a:lnSpc>
                <a:spcPct val="200000"/>
              </a:lnSpc>
            </a:pPr>
            <a:r>
              <a:rPr lang="fa-IR" b="1" dirty="0" smtClean="0"/>
              <a:t>منشأ سربار (دلایل بروز سربار) در </a:t>
            </a:r>
            <a:r>
              <a:rPr lang="en-US" sz="1800" b="1" dirty="0" smtClean="0"/>
              <a:t>DBMS</a:t>
            </a:r>
            <a:endParaRPr lang="fa-IR" b="1" dirty="0"/>
          </a:p>
          <a:p>
            <a:pPr lvl="1"/>
            <a:r>
              <a:rPr lang="fa-IR" dirty="0" smtClean="0"/>
              <a:t>انجام نگاشت‏ها (ناشی از معماری)</a:t>
            </a:r>
          </a:p>
          <a:p>
            <a:pPr lvl="1"/>
            <a:r>
              <a:rPr lang="fa-IR" dirty="0" smtClean="0"/>
              <a:t>قواعد جامعیتی</a:t>
            </a:r>
          </a:p>
          <a:p>
            <a:pPr lvl="1"/>
            <a:r>
              <a:rPr lang="fa-IR" dirty="0" smtClean="0"/>
              <a:t>اِعمال ضوابط امنیت داده‏ها در سطح </a:t>
            </a:r>
            <a:r>
              <a:rPr lang="en-US" sz="1800" dirty="0" smtClean="0"/>
              <a:t>DBMS</a:t>
            </a:r>
            <a:endParaRPr lang="fa-IR" dirty="0" smtClean="0"/>
          </a:p>
          <a:p>
            <a:pPr lvl="1"/>
            <a:endParaRPr lang="en-US" dirty="0"/>
          </a:p>
        </p:txBody>
      </p:sp>
      <p:sp>
        <p:nvSpPr>
          <p:cNvPr id="10" name="Arc 9"/>
          <p:cNvSpPr/>
          <p:nvPr/>
        </p:nvSpPr>
        <p:spPr>
          <a:xfrm rot="4692216">
            <a:off x="-578332" y="1816307"/>
            <a:ext cx="2268182" cy="6164507"/>
          </a:xfrm>
          <a:prstGeom prst="arc">
            <a:avLst>
              <a:gd name="adj1" fmla="val 16774665"/>
              <a:gd name="adj2" fmla="val 21171481"/>
            </a:avLst>
          </a:prstGeom>
          <a:noFill/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228600" y="3897868"/>
            <a:ext cx="4953000" cy="2643664"/>
            <a:chOff x="152400" y="3897868"/>
            <a:chExt cx="4953000" cy="2643664"/>
          </a:xfrm>
        </p:grpSpPr>
        <p:cxnSp>
          <p:nvCxnSpPr>
            <p:cNvPr id="4" name="Straight Arrow Connector 3"/>
            <p:cNvCxnSpPr/>
            <p:nvPr/>
          </p:nvCxnSpPr>
          <p:spPr>
            <a:xfrm>
              <a:off x="609600" y="6172200"/>
              <a:ext cx="3429000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762000" y="4267200"/>
              <a:ext cx="0" cy="20574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784116" y="6172200"/>
              <a:ext cx="232128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fa-IR" dirty="0" smtClean="0">
                  <a:solidFill>
                    <a:srgbClr val="0919AF"/>
                  </a:solidFill>
                  <a:cs typeface="B Nazanin" pitchFamily="2" charset="-78"/>
                </a:rPr>
                <a:t>کار سیستم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2400" y="3897868"/>
              <a:ext cx="10668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fa-IR" dirty="0" smtClean="0">
                  <a:solidFill>
                    <a:srgbClr val="0919AF"/>
                  </a:solidFill>
                  <a:cs typeface="B Nazanin" pitchFamily="2" charset="-78"/>
                </a:rPr>
                <a:t>تعداد قواعد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456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قواعد جامعیت </a:t>
            </a:r>
            <a:r>
              <a:rPr lang="fa-IR" dirty="0"/>
              <a:t>در مدل رابطه‏</a:t>
            </a:r>
            <a:r>
              <a:rPr lang="fa-IR" dirty="0" smtClean="0"/>
              <a:t>ای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915400" cy="5257799"/>
          </a:xfrm>
        </p:spPr>
        <p:txBody>
          <a:bodyPr/>
          <a:lstStyle/>
          <a:p>
            <a:r>
              <a:rPr lang="en-US" sz="1800" b="1" dirty="0" smtClean="0">
                <a:solidFill>
                  <a:srgbClr val="0919AF"/>
                </a:solidFill>
              </a:rPr>
              <a:t>IR</a:t>
            </a:r>
            <a:r>
              <a:rPr lang="fa-IR" b="1" dirty="0" smtClean="0">
                <a:solidFill>
                  <a:srgbClr val="0919AF"/>
                </a:solidFill>
              </a:rPr>
              <a:t>ها [</a:t>
            </a:r>
            <a:r>
              <a:rPr lang="en-US" sz="1800" b="1" dirty="0" smtClean="0">
                <a:solidFill>
                  <a:srgbClr val="0919AF"/>
                </a:solidFill>
              </a:rPr>
              <a:t>IC</a:t>
            </a:r>
            <a:r>
              <a:rPr lang="fa-IR" b="1" dirty="0" smtClean="0">
                <a:solidFill>
                  <a:srgbClr val="0919AF"/>
                </a:solidFill>
              </a:rPr>
              <a:t>ها] در مدل رابطه‏ای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sz="1800" b="1" dirty="0" smtClean="0"/>
              <a:t>1- قواعد [محدودیت‏های] عام: </a:t>
            </a:r>
            <a:r>
              <a:rPr lang="fa-IR" dirty="0" smtClean="0"/>
              <a:t>ناوابسته به داده‏های محیط: فراقواعد (</a:t>
            </a:r>
            <a:r>
              <a:rPr lang="en-US" sz="1800" dirty="0" err="1" smtClean="0"/>
              <a:t>MetaRules</a:t>
            </a:r>
            <a:r>
              <a:rPr lang="fa-IR" dirty="0" smtClean="0"/>
              <a:t>)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sz="1800" b="1" dirty="0" smtClean="0"/>
              <a:t>2- قواعد [محدودیت‏های] خاص: </a:t>
            </a:r>
            <a:r>
              <a:rPr lang="fa-IR" dirty="0" smtClean="0"/>
              <a:t>وابسته به داده‏های محیط: قواعد کاربری (</a:t>
            </a:r>
            <a:r>
              <a:rPr lang="en-US" sz="1800" dirty="0" smtClean="0"/>
              <a:t>User Defined</a:t>
            </a:r>
            <a:r>
              <a:rPr lang="fa-IR" dirty="0" smtClean="0"/>
              <a:t>)</a:t>
            </a:r>
          </a:p>
          <a:p>
            <a:pPr marL="457200" lvl="1" indent="0">
              <a:buNone/>
            </a:pPr>
            <a:r>
              <a:rPr lang="fa-IR" dirty="0"/>
              <a:t>	</a:t>
            </a:r>
            <a:r>
              <a:rPr lang="fa-IR" dirty="0" smtClean="0"/>
              <a:t>				     یا قواعد فعالیت‏های محیط (</a:t>
            </a:r>
            <a:r>
              <a:rPr lang="en-US" sz="1800" dirty="0" smtClean="0"/>
              <a:t>Business Rules</a:t>
            </a:r>
            <a:r>
              <a:rPr lang="fa-IR" dirty="0" smtClean="0"/>
              <a:t>)</a:t>
            </a:r>
          </a:p>
          <a:p>
            <a:pPr marL="457200" lvl="1" indent="0">
              <a:buNone/>
            </a:pPr>
            <a:endParaRPr lang="fa-IR" dirty="0"/>
          </a:p>
          <a:p>
            <a:r>
              <a:rPr lang="fa-IR" b="1" dirty="0" smtClean="0">
                <a:solidFill>
                  <a:srgbClr val="0919AF"/>
                </a:solidFill>
              </a:rPr>
              <a:t>قواعد عام در مدل رابطه‏ای</a:t>
            </a:r>
          </a:p>
          <a:p>
            <a:pPr lvl="1"/>
            <a:r>
              <a:rPr lang="fa-IR" dirty="0" smtClean="0"/>
              <a:t>قاعده </a:t>
            </a:r>
            <a:r>
              <a:rPr lang="en-US" sz="1800" dirty="0" smtClean="0"/>
              <a:t>C1</a:t>
            </a:r>
            <a:r>
              <a:rPr lang="fa-IR" dirty="0" smtClean="0"/>
              <a:t>: جامعیت موجودیتی</a:t>
            </a:r>
          </a:p>
          <a:p>
            <a:pPr lvl="1"/>
            <a:r>
              <a:rPr lang="fa-IR" dirty="0" smtClean="0"/>
              <a:t>قاعده </a:t>
            </a:r>
            <a:r>
              <a:rPr lang="en-US" sz="1800" dirty="0" smtClean="0"/>
              <a:t>C2</a:t>
            </a:r>
            <a:r>
              <a:rPr lang="fa-IR" dirty="0" smtClean="0"/>
              <a:t>: جامعیت ارجاعی</a:t>
            </a:r>
            <a:r>
              <a:rPr lang="fa-IR" dirty="0"/>
              <a:t>	</a:t>
            </a:r>
            <a:endParaRPr lang="fa-IR" dirty="0" smtClean="0"/>
          </a:p>
        </p:txBody>
      </p:sp>
    </p:spTree>
    <p:extLst>
      <p:ext uri="{BB962C8B-B14F-4D97-AF65-F5344CB8AC3E}">
        <p14:creationId xmlns:p14="http://schemas.microsoft.com/office/powerpoint/2010/main" val="282375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قواعد عام در مدل رابطه‏ای – قاعده جامعیت موجودیتی </a:t>
            </a:r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u="sng" dirty="0" smtClean="0">
                <a:solidFill>
                  <a:srgbClr val="0919AF"/>
                </a:solidFill>
              </a:rPr>
              <a:t>قاعده (محدودیت) </a:t>
            </a:r>
            <a:r>
              <a:rPr lang="en-US" sz="1800" b="1" u="sng" dirty="0" smtClean="0">
                <a:solidFill>
                  <a:srgbClr val="0919AF"/>
                </a:solidFill>
              </a:rPr>
              <a:t>C1</a:t>
            </a:r>
            <a:r>
              <a:rPr lang="fa-IR" sz="1800" b="1" u="sng" dirty="0" smtClean="0">
                <a:solidFill>
                  <a:srgbClr val="0919AF"/>
                </a:solidFill>
              </a:rPr>
              <a:t> </a:t>
            </a:r>
            <a:r>
              <a:rPr lang="fa-IR" b="1" u="sng" dirty="0" smtClean="0">
                <a:solidFill>
                  <a:srgbClr val="0919AF"/>
                </a:solidFill>
              </a:rPr>
              <a:t>– </a:t>
            </a:r>
            <a:r>
              <a:rPr lang="fa-IR" b="1" u="sng" dirty="0" smtClean="0">
                <a:solidFill>
                  <a:srgbClr val="C00000"/>
                </a:solidFill>
              </a:rPr>
              <a:t>قاعده جامعیت موجودیتی (</a:t>
            </a:r>
            <a:r>
              <a:rPr lang="en-US" sz="1800" b="1" u="sng" dirty="0" smtClean="0">
                <a:solidFill>
                  <a:srgbClr val="C00000"/>
                </a:solidFill>
              </a:rPr>
              <a:t>Entity IR</a:t>
            </a:r>
            <a:r>
              <a:rPr lang="fa-IR" b="1" u="sng" dirty="0" smtClean="0">
                <a:solidFill>
                  <a:srgbClr val="C00000"/>
                </a:solidFill>
              </a:rPr>
              <a:t>)</a:t>
            </a:r>
            <a:endParaRPr lang="fa-IR" b="1" u="sng" dirty="0">
              <a:solidFill>
                <a:srgbClr val="C00000"/>
              </a:solidFill>
            </a:endParaRPr>
          </a:p>
          <a:p>
            <a:pPr lvl="1"/>
            <a:r>
              <a:rPr lang="fa-IR" dirty="0" smtClean="0"/>
              <a:t>ناظر است به </a:t>
            </a:r>
            <a:r>
              <a:rPr lang="en-US" sz="1800" dirty="0" smtClean="0"/>
              <a:t>PK</a:t>
            </a:r>
            <a:r>
              <a:rPr lang="fa-IR" sz="1800" dirty="0" smtClean="0"/>
              <a:t>.</a:t>
            </a:r>
            <a:endParaRPr lang="fa-IR" dirty="0" smtClean="0"/>
          </a:p>
          <a:p>
            <a:pPr lvl="1"/>
            <a:r>
              <a:rPr lang="fa-IR" dirty="0" smtClean="0"/>
              <a:t>هیچ جزء تشکیل‏دهنده </a:t>
            </a:r>
            <a:r>
              <a:rPr lang="en-US" sz="1800" dirty="0" smtClean="0"/>
              <a:t>PK</a:t>
            </a:r>
            <a:r>
              <a:rPr lang="fa-IR" sz="1800" dirty="0" smtClean="0"/>
              <a:t> </a:t>
            </a:r>
            <a:r>
              <a:rPr lang="fa-IR" dirty="0" smtClean="0"/>
              <a:t>نباید هیچ‏مقدار (</a:t>
            </a:r>
            <a:r>
              <a:rPr lang="en-US" sz="1800" dirty="0" smtClean="0"/>
              <a:t>Null</a:t>
            </a:r>
            <a:r>
              <a:rPr lang="fa-IR" dirty="0" smtClean="0"/>
              <a:t>) داشته باشد.</a:t>
            </a:r>
          </a:p>
          <a:p>
            <a:pPr lvl="1"/>
            <a:r>
              <a:rPr lang="fa-IR" dirty="0" smtClean="0"/>
              <a:t>دلیل:</a:t>
            </a:r>
          </a:p>
          <a:p>
            <a:pPr lvl="2">
              <a:buFont typeface="Wingdings" pitchFamily="2" charset="2"/>
              <a:buChar char="ü"/>
            </a:pPr>
            <a:r>
              <a:rPr lang="en-US" sz="1600" dirty="0" smtClean="0"/>
              <a:t>PK</a:t>
            </a:r>
            <a:r>
              <a:rPr lang="fa-IR" sz="1600" dirty="0" smtClean="0"/>
              <a:t> </a:t>
            </a:r>
            <a:r>
              <a:rPr lang="fa-IR" dirty="0" smtClean="0"/>
              <a:t>عامل تمییز تاپل‏ها است.</a:t>
            </a:r>
          </a:p>
          <a:p>
            <a:pPr lvl="2">
              <a:buFont typeface="Wingdings" pitchFamily="2" charset="2"/>
              <a:buChar char="ü"/>
            </a:pPr>
            <a:r>
              <a:rPr lang="fa-IR" dirty="0" smtClean="0"/>
              <a:t>تاپل در مدل رابطه‏ای نمایشگر نمونه موجودیت است.</a:t>
            </a:r>
          </a:p>
          <a:p>
            <a:pPr lvl="2">
              <a:buFont typeface="Wingdings" pitchFamily="2" charset="2"/>
              <a:buChar char="ü"/>
            </a:pPr>
            <a:r>
              <a:rPr lang="en-US" sz="1600" dirty="0" smtClean="0"/>
              <a:t>PK</a:t>
            </a:r>
            <a:r>
              <a:rPr lang="fa-IR" sz="1600" dirty="0" smtClean="0"/>
              <a:t> </a:t>
            </a:r>
            <a:r>
              <a:rPr lang="fa-IR" dirty="0" smtClean="0"/>
              <a:t>عامل تمییز نمونه موجودیت‏ها است.</a:t>
            </a:r>
          </a:p>
          <a:p>
            <a:pPr lvl="1"/>
            <a:endParaRPr lang="fa-IR" dirty="0" smtClean="0"/>
          </a:p>
          <a:p>
            <a:pPr lvl="1">
              <a:lnSpc>
                <a:spcPct val="200000"/>
              </a:lnSpc>
            </a:pPr>
            <a:r>
              <a:rPr lang="fa-IR" dirty="0" smtClean="0"/>
              <a:t>مکانیزم اِعمال </a:t>
            </a:r>
            <a:r>
              <a:rPr lang="en-US" sz="1800" dirty="0" smtClean="0"/>
              <a:t>C1</a:t>
            </a:r>
            <a:r>
              <a:rPr lang="fa-IR" dirty="0" smtClean="0"/>
              <a:t>: اعلان </a:t>
            </a:r>
            <a:r>
              <a:rPr lang="en-US" sz="1800" dirty="0" smtClean="0"/>
              <a:t>PK</a:t>
            </a:r>
            <a:r>
              <a:rPr lang="fa-IR" sz="1800" dirty="0" smtClean="0"/>
              <a:t> </a:t>
            </a:r>
            <a:r>
              <a:rPr lang="fa-IR" dirty="0" smtClean="0"/>
              <a:t>به سیستم 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3474249" y="5106412"/>
            <a:ext cx="166698" cy="145189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76200" y="4800600"/>
            <a:ext cx="3626649" cy="186204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200000"/>
              </a:lnSpc>
            </a:pPr>
            <a:r>
              <a:rPr lang="fa-IR" sz="2000" dirty="0" smtClean="0">
                <a:cs typeface="B Nazanin" pitchFamily="2" charset="-78"/>
              </a:rPr>
              <a:t>1- محدودیت یکتایی مقدار (با </a:t>
            </a:r>
            <a:r>
              <a:rPr lang="en-US" dirty="0" smtClean="0">
                <a:cs typeface="B Nazanin" pitchFamily="2" charset="-78"/>
              </a:rPr>
              <a:t>UNIQUE</a:t>
            </a:r>
            <a:r>
              <a:rPr lang="fa-IR" dirty="0" smtClean="0">
                <a:cs typeface="B Nazanin" pitchFamily="2" charset="-78"/>
              </a:rPr>
              <a:t> </a:t>
            </a:r>
            <a:r>
              <a:rPr lang="fa-IR" sz="2000" dirty="0" smtClean="0">
                <a:cs typeface="B Nazanin" pitchFamily="2" charset="-78"/>
              </a:rPr>
              <a:t>فقط این محدودیت کنترل می‏شود)</a:t>
            </a:r>
          </a:p>
          <a:p>
            <a:pPr marL="0" lvl="1" algn="r" rtl="1">
              <a:lnSpc>
                <a:spcPct val="200000"/>
              </a:lnSpc>
            </a:pPr>
            <a:r>
              <a:rPr lang="fa-IR" sz="2000" dirty="0" smtClean="0">
                <a:cs typeface="B Nazanin" pitchFamily="2" charset="-78"/>
              </a:rPr>
              <a:t>2- محدودیت هیچ‏مقدارناپذیری</a:t>
            </a:r>
          </a:p>
        </p:txBody>
      </p:sp>
      <p:sp>
        <p:nvSpPr>
          <p:cNvPr id="6" name="Right Brace 5"/>
          <p:cNvSpPr/>
          <p:nvPr/>
        </p:nvSpPr>
        <p:spPr>
          <a:xfrm flipH="1">
            <a:off x="3810000" y="3424901"/>
            <a:ext cx="152400" cy="145189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1951" y="3733800"/>
            <a:ext cx="3474249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200000"/>
              </a:lnSpc>
            </a:pPr>
            <a:r>
              <a:rPr lang="fa-IR" sz="2000" dirty="0" smtClean="0">
                <a:cs typeface="B Nazanin" pitchFamily="2" charset="-78"/>
              </a:rPr>
              <a:t>عامل تمییز خود نمی‏تواند ناشناخته باشد.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3717147" y="5832363"/>
            <a:ext cx="1235853" cy="1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25658" y="5498068"/>
            <a:ext cx="1655942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کنترل می‏کند</a:t>
            </a:r>
          </a:p>
        </p:txBody>
      </p:sp>
    </p:spTree>
    <p:extLst>
      <p:ext uri="{BB962C8B-B14F-4D97-AF65-F5344CB8AC3E}">
        <p14:creationId xmlns:p14="http://schemas.microsoft.com/office/powerpoint/2010/main" val="356754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قواعد عام در مدل رابطه‏ای – قاعده جامعیت </a:t>
            </a:r>
            <a:r>
              <a:rPr lang="fa-IR" dirty="0" smtClean="0"/>
              <a:t>ارجاعی </a:t>
            </a:r>
            <a:r>
              <a:rPr lang="en-US" dirty="0" smtClean="0"/>
              <a:t>C2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u="sng" dirty="0" smtClean="0">
                <a:solidFill>
                  <a:srgbClr val="0919AF"/>
                </a:solidFill>
              </a:rPr>
              <a:t>قاعده (محدودیت) </a:t>
            </a:r>
            <a:r>
              <a:rPr lang="en-US" sz="1800" b="1" u="sng" dirty="0" smtClean="0">
                <a:solidFill>
                  <a:srgbClr val="0919AF"/>
                </a:solidFill>
              </a:rPr>
              <a:t>C2</a:t>
            </a:r>
            <a:r>
              <a:rPr lang="fa-IR" sz="1800" b="1" u="sng" dirty="0" smtClean="0">
                <a:solidFill>
                  <a:srgbClr val="0919AF"/>
                </a:solidFill>
              </a:rPr>
              <a:t> </a:t>
            </a:r>
            <a:r>
              <a:rPr lang="fa-IR" b="1" u="sng" dirty="0" smtClean="0">
                <a:solidFill>
                  <a:srgbClr val="0919AF"/>
                </a:solidFill>
              </a:rPr>
              <a:t>– </a:t>
            </a:r>
            <a:r>
              <a:rPr lang="fa-IR" b="1" u="sng" dirty="0" smtClean="0">
                <a:solidFill>
                  <a:srgbClr val="C00000"/>
                </a:solidFill>
              </a:rPr>
              <a:t>قاعده جامعیت ارجاعی  (</a:t>
            </a:r>
            <a:r>
              <a:rPr lang="en-US" sz="1800" b="1" u="sng" dirty="0" smtClean="0">
                <a:solidFill>
                  <a:srgbClr val="C00000"/>
                </a:solidFill>
              </a:rPr>
              <a:t>Referential IR</a:t>
            </a:r>
            <a:r>
              <a:rPr lang="fa-IR" b="1" u="sng" dirty="0" smtClean="0">
                <a:solidFill>
                  <a:srgbClr val="C00000"/>
                </a:solidFill>
              </a:rPr>
              <a:t>)</a:t>
            </a:r>
            <a:endParaRPr lang="fa-IR" b="1" u="sng" dirty="0">
              <a:solidFill>
                <a:srgbClr val="C00000"/>
              </a:solidFill>
            </a:endParaRPr>
          </a:p>
          <a:p>
            <a:pPr lvl="1"/>
            <a:r>
              <a:rPr lang="fa-IR" dirty="0" smtClean="0"/>
              <a:t>ناظر است به </a:t>
            </a:r>
            <a:r>
              <a:rPr lang="en-US" sz="1800" dirty="0" smtClean="0"/>
              <a:t>FK</a:t>
            </a:r>
            <a:r>
              <a:rPr lang="fa-IR" sz="1800" dirty="0" smtClean="0"/>
              <a:t>.</a:t>
            </a:r>
            <a:endParaRPr lang="fa-IR" dirty="0" smtClean="0"/>
          </a:p>
          <a:p>
            <a:pPr lvl="1"/>
            <a:r>
              <a:rPr lang="fa-IR" dirty="0" smtClean="0"/>
              <a:t>اگر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2</a:t>
            </a:r>
            <a:r>
              <a:rPr lang="en-US" sz="1800" b="1" dirty="0" smtClean="0"/>
              <a:t>.</a:t>
            </a:r>
            <a:r>
              <a:rPr lang="en-US" sz="1800" dirty="0" smtClean="0"/>
              <a:t>A</a:t>
            </a:r>
            <a:r>
              <a:rPr lang="en-US" sz="1800" baseline="-25000" dirty="0" smtClean="0"/>
              <a:t>i</a:t>
            </a:r>
            <a:r>
              <a:rPr lang="fa-IR" sz="1800" dirty="0" smtClean="0"/>
              <a:t> </a:t>
            </a:r>
            <a:r>
              <a:rPr lang="fa-IR" dirty="0" smtClean="0"/>
              <a:t>در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2</a:t>
            </a:r>
            <a:r>
              <a:rPr lang="fa-IR" dirty="0" smtClean="0"/>
              <a:t>، کلید خارجی باشد، </a:t>
            </a:r>
            <a:r>
              <a:rPr lang="en-US" sz="1800" dirty="0" smtClean="0"/>
              <a:t>A</a:t>
            </a:r>
            <a:r>
              <a:rPr lang="en-US" sz="1800" baseline="-25000" dirty="0" smtClean="0"/>
              <a:t>i</a:t>
            </a:r>
            <a:r>
              <a:rPr lang="fa-IR" sz="1800" dirty="0" smtClean="0"/>
              <a:t> </a:t>
            </a:r>
            <a:r>
              <a:rPr lang="fa-IR" dirty="0" smtClean="0"/>
              <a:t>باید در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1</a:t>
            </a:r>
            <a:r>
              <a:rPr lang="fa-IR" sz="1800" dirty="0" smtClean="0"/>
              <a:t> </a:t>
            </a:r>
            <a:r>
              <a:rPr lang="fa-IR" dirty="0" smtClean="0"/>
              <a:t>مقدار قابل انطباق (</a:t>
            </a:r>
            <a:r>
              <a:rPr lang="en-US" sz="1800" dirty="0" err="1" smtClean="0"/>
              <a:t>Matchable</a:t>
            </a:r>
            <a:r>
              <a:rPr lang="en-US" sz="1800" dirty="0" smtClean="0"/>
              <a:t> Value</a:t>
            </a:r>
            <a:r>
              <a:rPr lang="fa-IR" dirty="0" smtClean="0"/>
              <a:t>) داشته باشد.</a:t>
            </a:r>
          </a:p>
          <a:p>
            <a:pPr lvl="1"/>
            <a:r>
              <a:rPr lang="fa-IR" dirty="0" smtClean="0"/>
              <a:t>به عبارت دیگر باید هر مقدار معلوم </a:t>
            </a:r>
            <a:r>
              <a:rPr lang="en-US" dirty="0" smtClean="0"/>
              <a:t>A</a:t>
            </a:r>
            <a:r>
              <a:rPr lang="en-US" baseline="-25000" dirty="0" smtClean="0"/>
              <a:t>i</a:t>
            </a:r>
            <a:r>
              <a:rPr lang="fa-IR" dirty="0" smtClean="0"/>
              <a:t> در </a:t>
            </a:r>
            <a:r>
              <a:rPr lang="en-US" dirty="0" smtClean="0"/>
              <a:t>R</a:t>
            </a:r>
            <a:r>
              <a:rPr lang="en-US" baseline="-25000" dirty="0" smtClean="0"/>
              <a:t>2</a:t>
            </a:r>
            <a:r>
              <a:rPr lang="fa-IR" dirty="0" smtClean="0"/>
              <a:t>، در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1</a:t>
            </a:r>
            <a:r>
              <a:rPr lang="fa-IR" sz="1800" dirty="0" smtClean="0"/>
              <a:t> </a:t>
            </a:r>
            <a:r>
              <a:rPr lang="fa-IR" dirty="0" smtClean="0"/>
              <a:t>نیز وجود داشته باشد. یعنی در عمل می‏تواند در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2</a:t>
            </a:r>
            <a:r>
              <a:rPr lang="fa-IR" sz="1800" dirty="0" smtClean="0"/>
              <a:t> </a:t>
            </a:r>
            <a:r>
              <a:rPr lang="fa-IR" dirty="0" smtClean="0"/>
              <a:t>مقدار آن </a:t>
            </a:r>
            <a:r>
              <a:rPr lang="en-US" sz="1800" dirty="0" smtClean="0"/>
              <a:t>Null</a:t>
            </a:r>
            <a:r>
              <a:rPr lang="fa-IR" sz="1800" dirty="0" smtClean="0"/>
              <a:t> </a:t>
            </a:r>
            <a:r>
              <a:rPr lang="fa-IR" dirty="0" smtClean="0"/>
              <a:t>باشد (البته اگر جزء تشکیل‏دهنده کلید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2</a:t>
            </a:r>
            <a:r>
              <a:rPr lang="fa-IR" sz="1800" dirty="0" smtClean="0"/>
              <a:t> </a:t>
            </a:r>
            <a:r>
              <a:rPr lang="fa-IR" dirty="0" smtClean="0"/>
              <a:t>نباشد).</a:t>
            </a:r>
          </a:p>
          <a:p>
            <a:pPr lvl="1"/>
            <a:r>
              <a:rPr lang="fa-IR" dirty="0"/>
              <a:t>دلیل: </a:t>
            </a:r>
            <a:endParaRPr lang="fa-IR" dirty="0" smtClean="0"/>
          </a:p>
          <a:p>
            <a:pPr lvl="2"/>
            <a:r>
              <a:rPr lang="en-US" sz="1600" dirty="0" smtClean="0"/>
              <a:t>FK</a:t>
            </a:r>
            <a:r>
              <a:rPr lang="fa-IR" sz="1600" dirty="0" smtClean="0"/>
              <a:t> </a:t>
            </a:r>
            <a:r>
              <a:rPr lang="fa-IR" dirty="0"/>
              <a:t>عامل ارجاع است</a:t>
            </a:r>
            <a:r>
              <a:rPr lang="fa-IR" dirty="0" smtClean="0"/>
              <a:t>.؛ارجاع </a:t>
            </a:r>
            <a:r>
              <a:rPr lang="fa-IR" dirty="0"/>
              <a:t>به نمونه </a:t>
            </a:r>
            <a:r>
              <a:rPr lang="fa-IR" dirty="0" smtClean="0"/>
              <a:t>موجودیت (ارجاع مقداری و نه ارجاع از طریق اشاره‏گر).</a:t>
            </a:r>
          </a:p>
          <a:p>
            <a:pPr lvl="2"/>
            <a:r>
              <a:rPr lang="fa-IR" dirty="0" smtClean="0"/>
              <a:t>در </a:t>
            </a:r>
            <a:r>
              <a:rPr lang="fa-IR" dirty="0"/>
              <a:t>واقعیت نمی‏توان به نمونه موجودیت ناموجود ارجاع داد.</a:t>
            </a:r>
          </a:p>
          <a:p>
            <a:pPr lvl="1"/>
            <a:endParaRPr lang="fa-IR" dirty="0" smtClean="0"/>
          </a:p>
          <a:p>
            <a:pPr lvl="1"/>
            <a:endParaRPr lang="fa-IR" dirty="0" smtClean="0"/>
          </a:p>
        </p:txBody>
      </p:sp>
    </p:spTree>
    <p:extLst>
      <p:ext uri="{BB962C8B-B14F-4D97-AF65-F5344CB8AC3E}">
        <p14:creationId xmlns:p14="http://schemas.microsoft.com/office/powerpoint/2010/main" val="271198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قواعد عام در مدل رابطه‏ای – قاعده جامعیت ارجاعی </a:t>
            </a:r>
            <a:r>
              <a:rPr lang="en-US" dirty="0" smtClean="0"/>
              <a:t>C2</a:t>
            </a:r>
            <a:r>
              <a:rPr lang="fa-IR" dirty="0" smtClean="0"/>
              <a:t>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r>
              <a:rPr lang="fa-IR" dirty="0" smtClean="0"/>
              <a:t>چون برای </a:t>
            </a:r>
            <a:r>
              <a:rPr lang="en-US" sz="1800" dirty="0" smtClean="0"/>
              <a:t>999</a:t>
            </a:r>
            <a:r>
              <a:rPr lang="fa-IR" sz="1800" dirty="0" smtClean="0"/>
              <a:t> </a:t>
            </a:r>
            <a:r>
              <a:rPr lang="fa-IR" dirty="0" smtClean="0"/>
              <a:t>مقدار قابل انطباق در </a:t>
            </a:r>
            <a:r>
              <a:rPr lang="en-US" sz="1800" dirty="0" smtClean="0"/>
              <a:t>STUD</a:t>
            </a:r>
            <a:r>
              <a:rPr lang="fa-IR" sz="1800" dirty="0" smtClean="0"/>
              <a:t> </a:t>
            </a:r>
            <a:r>
              <a:rPr lang="fa-IR" dirty="0" smtClean="0"/>
              <a:t>وجود ندارد، پس این درخواست رد می‏شود.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51793" y="1842968"/>
            <a:ext cx="3457164" cy="3262432"/>
            <a:chOff x="551793" y="4419600"/>
            <a:chExt cx="3457164" cy="3262432"/>
          </a:xfrm>
        </p:grpSpPr>
        <p:sp>
          <p:nvSpPr>
            <p:cNvPr id="5" name="TextBox 4"/>
            <p:cNvSpPr txBox="1"/>
            <p:nvPr/>
          </p:nvSpPr>
          <p:spPr>
            <a:xfrm>
              <a:off x="551793" y="4419600"/>
              <a:ext cx="3457164" cy="32624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1600" b="1" dirty="0" smtClean="0"/>
                <a:t>STUD (STID,  …)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             777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 smtClean="0"/>
                <a:t>              888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 smtClean="0"/>
                <a:t>              444</a:t>
              </a:r>
            </a:p>
            <a:p>
              <a:pPr>
                <a:spcAft>
                  <a:spcPts val="300"/>
                </a:spcAft>
              </a:pPr>
              <a:r>
                <a:rPr lang="en-US" sz="1600" b="1" dirty="0" smtClean="0"/>
                <a:t>SCR (STID,   COID, …)</a:t>
              </a:r>
            </a:p>
            <a:p>
              <a:pPr>
                <a:spcAft>
                  <a:spcPts val="300"/>
                </a:spcAft>
              </a:pPr>
              <a:endParaRPr lang="en-US" sz="500" dirty="0" smtClean="0"/>
            </a:p>
            <a:p>
              <a:pPr>
                <a:spcAft>
                  <a:spcPts val="300"/>
                </a:spcAft>
              </a:pPr>
              <a:r>
                <a:rPr lang="en-US" sz="1600" dirty="0" smtClean="0"/>
                <a:t>            777      CO1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 smtClean="0"/>
                <a:t>             …        …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 smtClean="0"/>
                <a:t>            444      CO4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/>
                <a:t/>
              </a:r>
              <a:br>
                <a:rPr lang="en-US" sz="1600" dirty="0"/>
              </a:br>
              <a:r>
                <a:rPr lang="en-US" sz="1600" b="1" dirty="0" smtClean="0"/>
                <a:t>INSERT INTO </a:t>
              </a:r>
              <a:r>
                <a:rPr lang="en-US" sz="1600" dirty="0" smtClean="0"/>
                <a:t>SCR 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/>
                <a:t>	</a:t>
              </a:r>
              <a:r>
                <a:rPr lang="en-US" sz="1600" b="1" dirty="0" smtClean="0"/>
                <a:t>VALUES </a:t>
              </a:r>
              <a:r>
                <a:rPr lang="en-US" sz="1600" dirty="0" smtClean="0"/>
                <a:t>(‘999’, ‘CO9’, …)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143000" y="5840494"/>
              <a:ext cx="533400" cy="0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164019" y="5896302"/>
              <a:ext cx="116664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28800" y="5840494"/>
              <a:ext cx="533400" cy="0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316418" y="4708634"/>
              <a:ext cx="43092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295399" y="4800600"/>
              <a:ext cx="1" cy="68580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192922" y="6035566"/>
              <a:ext cx="1" cy="68580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986" y="1448007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6336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113688" y="5701750"/>
            <a:ext cx="1991711" cy="30491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082156" y="4837290"/>
            <a:ext cx="1991711" cy="32854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قواعد عام در مدل رابطه‏ای – قاعده جامعیت ارجاعی </a:t>
            </a:r>
            <a:r>
              <a:rPr lang="en-US" dirty="0"/>
              <a:t>C2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برای اِعمال قاعده </a:t>
            </a:r>
            <a:r>
              <a:rPr lang="en-US" sz="1800" dirty="0" smtClean="0"/>
              <a:t>C2</a:t>
            </a:r>
            <a:r>
              <a:rPr lang="fa-IR" sz="1800" dirty="0" smtClean="0"/>
              <a:t> </a:t>
            </a:r>
            <a:r>
              <a:rPr lang="fa-IR" dirty="0" smtClean="0"/>
              <a:t>در مدل رابطه‏ای لازم است:</a:t>
            </a:r>
          </a:p>
          <a:p>
            <a:pPr marL="457200" lvl="1" indent="0">
              <a:buNone/>
            </a:pPr>
            <a:r>
              <a:rPr lang="fa-IR" dirty="0" smtClean="0"/>
              <a:t>1- معرفی </a:t>
            </a:r>
            <a:r>
              <a:rPr lang="en-US" sz="1800" dirty="0" smtClean="0"/>
              <a:t>FK</a:t>
            </a:r>
            <a:r>
              <a:rPr lang="fa-IR" dirty="0" smtClean="0"/>
              <a:t>ها به سیستم</a:t>
            </a:r>
          </a:p>
          <a:p>
            <a:pPr marL="457200" lvl="1" indent="0">
              <a:buNone/>
            </a:pPr>
            <a:r>
              <a:rPr lang="fa-IR" dirty="0" smtClean="0"/>
              <a:t>2- دادن گراف ارجاع</a:t>
            </a:r>
          </a:p>
          <a:p>
            <a:pPr marL="457200" lvl="1" indent="0">
              <a:buNone/>
            </a:pPr>
            <a:r>
              <a:rPr lang="fa-IR" dirty="0" smtClean="0"/>
              <a:t>3- مشخص کردن </a:t>
            </a:r>
            <a:r>
              <a:rPr lang="fa-IR" dirty="0" smtClean="0">
                <a:solidFill>
                  <a:srgbClr val="0919AF"/>
                </a:solidFill>
              </a:rPr>
              <a:t>روش اِعمال </a:t>
            </a:r>
            <a:r>
              <a:rPr lang="fa-IR" dirty="0" smtClean="0"/>
              <a:t>در عملیات حذف و </a:t>
            </a:r>
            <a:br>
              <a:rPr lang="fa-IR" dirty="0" smtClean="0"/>
            </a:br>
            <a:r>
              <a:rPr lang="fa-IR" dirty="0" smtClean="0"/>
              <a:t>به‏هنگام‏سازی مقدار کلید اصلی </a:t>
            </a:r>
            <a:br>
              <a:rPr lang="fa-IR" dirty="0" smtClean="0"/>
            </a:br>
            <a:r>
              <a:rPr lang="fa-IR" dirty="0" smtClean="0"/>
              <a:t>(در درج روش خاصی لازم نیست و در صورت عدم </a:t>
            </a:r>
          </a:p>
          <a:p>
            <a:pPr marL="457200" lvl="1" indent="0">
              <a:buNone/>
            </a:pPr>
            <a:r>
              <a:rPr lang="fa-IR" dirty="0" smtClean="0"/>
              <a:t>وجود تاپل مرجع، درخواست رد می‏شود.)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5520" y="2590800"/>
            <a:ext cx="5218480" cy="403956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TABLE </a:t>
            </a:r>
            <a:r>
              <a:rPr lang="en-US" sz="1600" dirty="0" smtClean="0"/>
              <a:t>SCR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(</a:t>
            </a:r>
            <a:r>
              <a:rPr lang="en-US" sz="1600" dirty="0" smtClean="0"/>
              <a:t>STID</a:t>
            </a:r>
            <a:r>
              <a:rPr lang="en-US" sz="1600" b="1" dirty="0" smtClean="0"/>
              <a:t>	</a:t>
            </a:r>
            <a:r>
              <a:rPr lang="en-US" sz="1600" dirty="0" smtClean="0"/>
              <a:t>CHAR(6) </a:t>
            </a:r>
            <a:r>
              <a:rPr lang="en-US" sz="1600" b="1" dirty="0" smtClean="0"/>
              <a:t>NOT NULL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 </a:t>
            </a:r>
            <a:r>
              <a:rPr lang="en-US" sz="1600" dirty="0" smtClean="0"/>
              <a:t>COID</a:t>
            </a:r>
            <a:r>
              <a:rPr lang="en-US" sz="1600" b="1" dirty="0" smtClean="0"/>
              <a:t>	</a:t>
            </a:r>
            <a:r>
              <a:rPr lang="en-US" sz="1600" dirty="0" smtClean="0"/>
              <a:t>CHAR(6) </a:t>
            </a:r>
            <a:r>
              <a:rPr lang="en-US" sz="1600" b="1" dirty="0" smtClean="0"/>
              <a:t>NOT NULL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 </a:t>
            </a:r>
            <a:r>
              <a:rPr lang="en-US" sz="1600" dirty="0" smtClean="0"/>
              <a:t>TR</a:t>
            </a:r>
            <a:r>
              <a:rPr lang="en-US" sz="1600" b="1" dirty="0" smtClean="0"/>
              <a:t>	</a:t>
            </a:r>
            <a:r>
              <a:rPr lang="en-US" sz="1600" dirty="0" smtClean="0"/>
              <a:t>CHAR(1) 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 	</a:t>
            </a:r>
            <a:r>
              <a:rPr lang="en-US" sz="1600" b="1" dirty="0" smtClean="0"/>
              <a:t> </a:t>
            </a:r>
            <a:r>
              <a:rPr lang="en-US" sz="1600" dirty="0" smtClean="0"/>
              <a:t>YR</a:t>
            </a:r>
            <a:r>
              <a:rPr lang="en-US" sz="1600" b="1" dirty="0" smtClean="0"/>
              <a:t>	</a:t>
            </a:r>
            <a:r>
              <a:rPr lang="en-US" sz="1600" dirty="0" smtClean="0"/>
              <a:t>CHAR(5)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 </a:t>
            </a:r>
            <a:r>
              <a:rPr lang="en-US" sz="1600" dirty="0" smtClean="0"/>
              <a:t>GR</a:t>
            </a:r>
            <a:r>
              <a:rPr lang="en-US" sz="1600" b="1" dirty="0" smtClean="0"/>
              <a:t>	</a:t>
            </a:r>
            <a:r>
              <a:rPr lang="en-US" sz="1600" dirty="0" smtClean="0"/>
              <a:t>DEC(2, 2)</a:t>
            </a:r>
            <a:r>
              <a:rPr lang="en-US" sz="1600" b="1" dirty="0" smtClean="0"/>
              <a:t>)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CHECK (</a:t>
            </a:r>
            <a:r>
              <a:rPr lang="en-US" sz="1600" dirty="0" smtClean="0"/>
              <a:t>0 &lt;= GR &lt;= 20</a:t>
            </a:r>
            <a:r>
              <a:rPr lang="en-US" sz="1600" b="1" dirty="0" smtClean="0"/>
              <a:t>)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PRIMARY KEY (</a:t>
            </a:r>
            <a:r>
              <a:rPr lang="en-US" sz="1600" dirty="0" smtClean="0"/>
              <a:t>STID</a:t>
            </a:r>
            <a:r>
              <a:rPr lang="en-US" sz="1600" b="1" dirty="0" smtClean="0"/>
              <a:t>, </a:t>
            </a:r>
            <a:r>
              <a:rPr lang="en-US" sz="1600" dirty="0" smtClean="0"/>
              <a:t>COID</a:t>
            </a:r>
            <a:r>
              <a:rPr lang="en-US" sz="1600" b="1" dirty="0" smtClean="0"/>
              <a:t>)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FOREIGN KEY </a:t>
            </a:r>
            <a:r>
              <a:rPr lang="en-US" sz="1600" dirty="0" smtClean="0"/>
              <a:t>STID</a:t>
            </a:r>
            <a:r>
              <a:rPr lang="en-US" sz="1600" b="1" dirty="0" smtClean="0"/>
              <a:t> REFERENCES </a:t>
            </a:r>
            <a:r>
              <a:rPr lang="en-US" sz="1600" dirty="0" smtClean="0"/>
              <a:t>STUD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	ON DELETE </a:t>
            </a:r>
            <a:r>
              <a:rPr lang="en-US" sz="1600" dirty="0" smtClean="0"/>
              <a:t>CASCADE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	ON UPDATE </a:t>
            </a:r>
            <a:r>
              <a:rPr lang="en-US" sz="1600" dirty="0" smtClean="0"/>
              <a:t>CASCADE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FOREIGN KEY </a:t>
            </a:r>
            <a:r>
              <a:rPr lang="en-US" sz="1600" dirty="0" smtClean="0"/>
              <a:t>COID</a:t>
            </a:r>
            <a:r>
              <a:rPr lang="en-US" sz="1600" b="1" dirty="0" smtClean="0"/>
              <a:t> </a:t>
            </a:r>
            <a:r>
              <a:rPr lang="en-US" sz="1600" b="1" dirty="0"/>
              <a:t>REFERENCES </a:t>
            </a:r>
            <a:r>
              <a:rPr lang="en-US" sz="1600" dirty="0" smtClean="0"/>
              <a:t>COUR</a:t>
            </a:r>
            <a:endParaRPr lang="en-US" sz="1600" dirty="0"/>
          </a:p>
          <a:p>
            <a:pPr>
              <a:spcAft>
                <a:spcPts val="300"/>
              </a:spcAft>
            </a:pPr>
            <a:r>
              <a:rPr lang="en-US" sz="1600" b="1" dirty="0"/>
              <a:t>		ON DELETE </a:t>
            </a:r>
            <a:r>
              <a:rPr lang="en-US" sz="1600" dirty="0"/>
              <a:t>CASCADE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	ON UPDATE </a:t>
            </a:r>
            <a:r>
              <a:rPr lang="en-US" sz="1600" dirty="0" smtClean="0"/>
              <a:t>CASCADE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4993916" y="5117068"/>
            <a:ext cx="23212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گراف ارجاع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5105399" y="5410200"/>
            <a:ext cx="609601" cy="44400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073867" y="5001563"/>
            <a:ext cx="641133" cy="223971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ight Brace 21"/>
          <p:cNvSpPr/>
          <p:nvPr/>
        </p:nvSpPr>
        <p:spPr>
          <a:xfrm>
            <a:off x="4267200" y="6049396"/>
            <a:ext cx="166698" cy="49831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cxnSp>
        <p:nvCxnSpPr>
          <p:cNvPr id="23" name="Straight Arrow Connector 22"/>
          <p:cNvCxnSpPr>
            <a:stCxn id="22" idx="1"/>
          </p:cNvCxnSpPr>
          <p:nvPr/>
        </p:nvCxnSpPr>
        <p:spPr>
          <a:xfrm>
            <a:off x="4433898" y="6298555"/>
            <a:ext cx="1111246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334000" y="6129654"/>
            <a:ext cx="23212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روش اِعمال (انتشار عمل)</a:t>
            </a:r>
          </a:p>
        </p:txBody>
      </p:sp>
    </p:spTree>
    <p:extLst>
      <p:ext uri="{BB962C8B-B14F-4D97-AF65-F5344CB8AC3E}">
        <p14:creationId xmlns:p14="http://schemas.microsoft.com/office/powerpoint/2010/main" val="10133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قواعد عام در مدل رابطه‏ای – قاعده جامعیت ارجاعی </a:t>
            </a:r>
            <a:r>
              <a:rPr lang="en-US" dirty="0"/>
              <a:t>C2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/>
          </a:bodyPr>
          <a:lstStyle/>
          <a:p>
            <a:r>
              <a:rPr lang="fa-IR" b="1" dirty="0" smtClean="0">
                <a:solidFill>
                  <a:srgbClr val="0919AF"/>
                </a:solidFill>
              </a:rPr>
              <a:t>روش‏های اِعمال </a:t>
            </a:r>
            <a:r>
              <a:rPr lang="en-US" sz="1800" b="1" dirty="0" smtClean="0">
                <a:solidFill>
                  <a:srgbClr val="0919AF"/>
                </a:solidFill>
              </a:rPr>
              <a:t>C2</a:t>
            </a:r>
            <a:r>
              <a:rPr lang="fa-IR" sz="1800" b="1" dirty="0" smtClean="0">
                <a:solidFill>
                  <a:srgbClr val="0919AF"/>
                </a:solidFill>
              </a:rPr>
              <a:t> </a:t>
            </a:r>
            <a:r>
              <a:rPr lang="fa-IR" b="1" dirty="0" smtClean="0">
                <a:solidFill>
                  <a:srgbClr val="0919AF"/>
                </a:solidFill>
              </a:rPr>
              <a:t>در حذف (بعضاً در به‏هنگام‏سازی):</a:t>
            </a:r>
          </a:p>
          <a:p>
            <a:pPr marL="457200" lvl="1" indent="0">
              <a:lnSpc>
                <a:spcPct val="250000"/>
              </a:lnSpc>
              <a:buNone/>
            </a:pPr>
            <a:r>
              <a:rPr lang="fa-IR" sz="1800" b="1" dirty="0">
                <a:solidFill>
                  <a:srgbClr val="C00000"/>
                </a:solidFill>
              </a:rPr>
              <a:t>1- </a:t>
            </a:r>
            <a:r>
              <a:rPr lang="fa-IR" sz="1800" b="1" dirty="0" smtClean="0">
                <a:solidFill>
                  <a:srgbClr val="C00000"/>
                </a:solidFill>
              </a:rPr>
              <a:t>روش </a:t>
            </a:r>
            <a:r>
              <a:rPr lang="en-US" sz="1600" b="1" dirty="0" smtClean="0">
                <a:solidFill>
                  <a:srgbClr val="C00000"/>
                </a:solidFill>
              </a:rPr>
              <a:t>CASCADE</a:t>
            </a:r>
            <a:r>
              <a:rPr lang="fa-IR" sz="1800" b="1" dirty="0" smtClean="0">
                <a:solidFill>
                  <a:srgbClr val="C00000"/>
                </a:solidFill>
              </a:rPr>
              <a:t>: انتشاری یا تسلسلی</a:t>
            </a:r>
          </a:p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 در این روش با حذف تاپل مرجع، تمام تاپل‏های رجوع کننده به آن حذف می‏شوند.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fa-IR" dirty="0" smtClean="0"/>
              <a:t>   هر چه گراف ارجاع سنگین‏تر باشد، کار سیستم در اینجا بیشتر است.</a:t>
            </a:r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r>
              <a:rPr lang="fa-IR" sz="1800" b="1" dirty="0" smtClean="0">
                <a:solidFill>
                  <a:srgbClr val="C00000"/>
                </a:solidFill>
              </a:rPr>
              <a:t>2- روش </a:t>
            </a:r>
            <a:r>
              <a:rPr lang="en-US" sz="1600" b="1" dirty="0" smtClean="0">
                <a:solidFill>
                  <a:srgbClr val="C00000"/>
                </a:solidFill>
              </a:rPr>
              <a:t>RESTRICTED</a:t>
            </a:r>
            <a:r>
              <a:rPr lang="fa-IR" sz="1800" b="1" dirty="0" smtClean="0">
                <a:solidFill>
                  <a:srgbClr val="C00000"/>
                </a:solidFill>
              </a:rPr>
              <a:t>: روش منوط به ... (یا مشروط به ...) یا روش تعویقی</a:t>
            </a:r>
          </a:p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در این روش اگر بخواهیم تاپل مرجع را حذف کنیم، ابتدا باید تاپل‏های ارجاع کننده به آن حذف شوند.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3704272"/>
            <a:ext cx="3012363" cy="147732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DELETE FROM </a:t>
            </a:r>
            <a:r>
              <a:rPr lang="en-US" sz="1600" dirty="0" smtClean="0"/>
              <a:t>STUD 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b="1" dirty="0" smtClean="0"/>
              <a:t>WHERE  </a:t>
            </a:r>
            <a:r>
              <a:rPr lang="en-US" sz="1600" dirty="0" smtClean="0"/>
              <a:t>STID=‘444’</a:t>
            </a:r>
          </a:p>
          <a:p>
            <a:pPr>
              <a:spcAft>
                <a:spcPts val="300"/>
              </a:spcAft>
            </a:pPr>
            <a:endParaRPr lang="en-US" sz="1600" b="1" dirty="0" smtClean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DELETE FROM </a:t>
            </a:r>
            <a:r>
              <a:rPr lang="en-US" sz="1600" dirty="0" smtClean="0"/>
              <a:t>SCR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b="1" dirty="0" smtClean="0"/>
              <a:t>WHERE </a:t>
            </a:r>
            <a:r>
              <a:rPr lang="en-US" sz="1600" dirty="0" smtClean="0"/>
              <a:t>STID=‘444’</a:t>
            </a:r>
          </a:p>
        </p:txBody>
      </p:sp>
      <p:sp>
        <p:nvSpPr>
          <p:cNvPr id="5" name="Down Arrow 4"/>
          <p:cNvSpPr/>
          <p:nvPr/>
        </p:nvSpPr>
        <p:spPr>
          <a:xfrm>
            <a:off x="1482532" y="4340304"/>
            <a:ext cx="515581" cy="205264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73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قواعد عام در مدل رابطه‏ای – قاعده جامعیت ارجاعی </a:t>
            </a:r>
            <a:r>
              <a:rPr lang="en-US" dirty="0"/>
              <a:t>C2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>
                <a:solidFill>
                  <a:srgbClr val="0919AF"/>
                </a:solidFill>
              </a:rPr>
              <a:t>روش‏های اِعمال </a:t>
            </a:r>
            <a:r>
              <a:rPr lang="en-US" sz="1800" b="1" dirty="0">
                <a:solidFill>
                  <a:srgbClr val="0919AF"/>
                </a:solidFill>
              </a:rPr>
              <a:t>C2</a:t>
            </a:r>
            <a:r>
              <a:rPr lang="fa-IR" sz="1800" b="1" dirty="0">
                <a:solidFill>
                  <a:srgbClr val="0919AF"/>
                </a:solidFill>
              </a:rPr>
              <a:t> </a:t>
            </a:r>
            <a:r>
              <a:rPr lang="fa-IR" b="1" dirty="0">
                <a:solidFill>
                  <a:srgbClr val="0919AF"/>
                </a:solidFill>
              </a:rPr>
              <a:t>در حذف </a:t>
            </a:r>
            <a:r>
              <a:rPr lang="fa-IR" b="1" dirty="0" smtClean="0">
                <a:solidFill>
                  <a:srgbClr val="0919AF"/>
                </a:solidFill>
              </a:rPr>
              <a:t>(و بعضاً در </a:t>
            </a:r>
            <a:r>
              <a:rPr lang="fa-IR" b="1" dirty="0">
                <a:solidFill>
                  <a:srgbClr val="0919AF"/>
                </a:solidFill>
              </a:rPr>
              <a:t>به‏هنگام‏</a:t>
            </a:r>
            <a:r>
              <a:rPr lang="fa-IR" b="1" dirty="0" smtClean="0">
                <a:solidFill>
                  <a:srgbClr val="0919AF"/>
                </a:solidFill>
              </a:rPr>
              <a:t>سازی):</a:t>
            </a:r>
            <a:endParaRPr lang="fa-IR" dirty="0" smtClean="0">
              <a:solidFill>
                <a:srgbClr val="0919AF"/>
              </a:solidFill>
            </a:endParaRPr>
          </a:p>
          <a:p>
            <a:pPr marL="457200" lvl="1" indent="0">
              <a:lnSpc>
                <a:spcPct val="300000"/>
              </a:lnSpc>
              <a:buNone/>
            </a:pPr>
            <a:r>
              <a:rPr lang="fa-IR" sz="1800" b="1" dirty="0">
                <a:solidFill>
                  <a:srgbClr val="C00000"/>
                </a:solidFill>
              </a:rPr>
              <a:t>3- روش </a:t>
            </a:r>
            <a:r>
              <a:rPr lang="en-US" sz="1600" b="1" dirty="0">
                <a:solidFill>
                  <a:srgbClr val="C00000"/>
                </a:solidFill>
              </a:rPr>
              <a:t>SET TO NULL</a:t>
            </a:r>
            <a:r>
              <a:rPr lang="fa-IR" sz="1800" b="1" dirty="0">
                <a:solidFill>
                  <a:srgbClr val="C00000"/>
                </a:solidFill>
              </a:rPr>
              <a:t>: روش هیچ‏مقدارگذاری یا  </a:t>
            </a:r>
            <a:r>
              <a:rPr lang="en-US" sz="1600" b="1" dirty="0">
                <a:solidFill>
                  <a:srgbClr val="C00000"/>
                </a:solidFill>
              </a:rPr>
              <a:t>Nullifying</a:t>
            </a:r>
            <a:endParaRPr lang="en-US" sz="1800" b="1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fa-IR" dirty="0" smtClean="0"/>
              <a:t>در این روش باحذف تاپل مرجع، </a:t>
            </a:r>
            <a:r>
              <a:rPr lang="en-US" sz="1800" dirty="0" smtClean="0"/>
              <a:t>FK</a:t>
            </a:r>
            <a:r>
              <a:rPr lang="fa-IR" sz="1800" dirty="0" smtClean="0"/>
              <a:t> </a:t>
            </a:r>
            <a:r>
              <a:rPr lang="fa-IR" dirty="0" smtClean="0"/>
              <a:t>در تاپل‏های رجوع کننده </a:t>
            </a:r>
            <a:r>
              <a:rPr lang="en-US" sz="1800" dirty="0" smtClean="0"/>
              <a:t>Null</a:t>
            </a:r>
            <a:r>
              <a:rPr lang="fa-IR" sz="1800" dirty="0" smtClean="0"/>
              <a:t> </a:t>
            </a:r>
            <a:r>
              <a:rPr lang="fa-IR" dirty="0" smtClean="0"/>
              <a:t>می‏شود به شرط آنکه </a:t>
            </a:r>
            <a:r>
              <a:rPr lang="en-US" sz="1800" dirty="0" smtClean="0"/>
              <a:t>FK</a:t>
            </a:r>
            <a:r>
              <a:rPr lang="fa-IR" sz="1800" dirty="0" smtClean="0"/>
              <a:t> </a:t>
            </a:r>
            <a:r>
              <a:rPr lang="fa-IR" dirty="0" smtClean="0"/>
              <a:t>جزء سازنده </a:t>
            </a:r>
            <a:r>
              <a:rPr lang="en-US" sz="1800" dirty="0" smtClean="0"/>
              <a:t>PK</a:t>
            </a:r>
            <a:r>
              <a:rPr lang="fa-IR" sz="1800" dirty="0" smtClean="0"/>
              <a:t> </a:t>
            </a:r>
            <a:r>
              <a:rPr lang="fa-IR" dirty="0" smtClean="0"/>
              <a:t>نباشد.</a:t>
            </a:r>
          </a:p>
          <a:p>
            <a:pPr marL="457200" lvl="1" indent="0">
              <a:lnSpc>
                <a:spcPct val="300000"/>
              </a:lnSpc>
              <a:buNone/>
            </a:pPr>
            <a:r>
              <a:rPr lang="fa-IR" sz="1800" b="1" dirty="0">
                <a:solidFill>
                  <a:srgbClr val="C00000"/>
                </a:solidFill>
              </a:rPr>
              <a:t>4- روش </a:t>
            </a:r>
            <a:r>
              <a:rPr lang="en-US" sz="1600" b="1" dirty="0">
                <a:solidFill>
                  <a:srgbClr val="C00000"/>
                </a:solidFill>
              </a:rPr>
              <a:t>SET TO DEFAULT</a:t>
            </a:r>
            <a:r>
              <a:rPr lang="fa-IR" sz="1800" b="1" dirty="0">
                <a:solidFill>
                  <a:srgbClr val="C00000"/>
                </a:solidFill>
              </a:rPr>
              <a:t>: روش درج پیش‏فرض</a:t>
            </a:r>
          </a:p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در این روش، با حذف تاپل مرجع، </a:t>
            </a:r>
            <a:r>
              <a:rPr lang="en-US" sz="1800" dirty="0" smtClean="0"/>
              <a:t>FK</a:t>
            </a:r>
            <a:r>
              <a:rPr lang="fa-IR" sz="1800" dirty="0" smtClean="0"/>
              <a:t> </a:t>
            </a:r>
            <a:r>
              <a:rPr lang="fa-IR" dirty="0" smtClean="0"/>
              <a:t>با مقدار پیش‏فرض جاگذاری می‏شود به شرط آنکه </a:t>
            </a:r>
            <a:r>
              <a:rPr lang="en-US" sz="1800" dirty="0" smtClean="0"/>
              <a:t>FK</a:t>
            </a:r>
            <a:r>
              <a:rPr lang="fa-IR" sz="1800" dirty="0" smtClean="0"/>
              <a:t> </a:t>
            </a:r>
            <a:r>
              <a:rPr lang="fa-IR" dirty="0" smtClean="0"/>
              <a:t>جزء سازنده </a:t>
            </a:r>
            <a:r>
              <a:rPr lang="en-US" sz="1800" dirty="0" smtClean="0"/>
              <a:t>PK</a:t>
            </a:r>
            <a:r>
              <a:rPr lang="fa-IR" sz="1800" dirty="0" smtClean="0"/>
              <a:t> </a:t>
            </a:r>
            <a:r>
              <a:rPr lang="fa-IR" dirty="0" smtClean="0"/>
              <a:t>نباشد.</a:t>
            </a:r>
          </a:p>
        </p:txBody>
      </p:sp>
    </p:spTree>
    <p:extLst>
      <p:ext uri="{BB962C8B-B14F-4D97-AF65-F5344CB8AC3E}">
        <p14:creationId xmlns:p14="http://schemas.microsoft.com/office/powerpoint/2010/main" val="236031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رابطه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763000" cy="5257799"/>
          </a:xfrm>
        </p:spPr>
        <p:txBody>
          <a:bodyPr/>
          <a:lstStyle/>
          <a:p>
            <a:pPr marL="0" indent="0">
              <a:buNone/>
            </a:pPr>
            <a:r>
              <a:rPr lang="fa-IR" dirty="0" smtClean="0"/>
              <a:t>         </a:t>
            </a:r>
            <a:r>
              <a:rPr lang="fa-IR" b="1" dirty="0" smtClean="0">
                <a:solidFill>
                  <a:srgbClr val="C00000"/>
                </a:solidFill>
              </a:rPr>
              <a:t>(2)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sz="1800" dirty="0" smtClean="0"/>
              <a:t>[</a:t>
            </a:r>
            <a:r>
              <a:rPr lang="en-US" sz="1800" dirty="0" smtClean="0"/>
              <a:t>Date</a:t>
            </a:r>
            <a:r>
              <a:rPr lang="fa-IR" sz="1800" dirty="0" smtClean="0"/>
              <a:t>] </a:t>
            </a:r>
            <a:r>
              <a:rPr lang="fa-IR" dirty="0" smtClean="0"/>
              <a:t>با فرض وجود </a:t>
            </a:r>
            <a:r>
              <a:rPr lang="en-US" sz="1800" dirty="0" smtClean="0"/>
              <a:t>m</a:t>
            </a:r>
            <a:r>
              <a:rPr lang="fa-IR" dirty="0" smtClean="0"/>
              <a:t> مجموعه از مقادیر موسوم به دامنه </a:t>
            </a:r>
            <a:r>
              <a:rPr lang="fa-IR" dirty="0"/>
              <a:t>[میدان] </a:t>
            </a:r>
            <a:r>
              <a:rPr lang="en-US" sz="1800" dirty="0"/>
              <a:t>D</a:t>
            </a:r>
            <a:r>
              <a:rPr lang="en-US" sz="1800" baseline="-25000" dirty="0"/>
              <a:t>1</a:t>
            </a:r>
            <a:r>
              <a:rPr lang="fa-IR" sz="1800" dirty="0"/>
              <a:t>، ...، </a:t>
            </a:r>
            <a:r>
              <a:rPr lang="en-US" sz="1800" dirty="0" smtClean="0"/>
              <a:t>D</a:t>
            </a:r>
            <a:r>
              <a:rPr lang="en-US" sz="1800" baseline="-25000" dirty="0" smtClean="0"/>
              <a:t>m</a:t>
            </a:r>
            <a:r>
              <a:rPr lang="fa-IR" dirty="0" smtClean="0"/>
              <a:t> نه لزوماً متمایز،</a:t>
            </a:r>
          </a:p>
          <a:p>
            <a:pPr marL="0" indent="0">
              <a:buNone/>
            </a:pPr>
            <a:r>
              <a:rPr lang="fa-IR" dirty="0" smtClean="0"/>
              <a:t>	رابطه </a:t>
            </a:r>
            <a:r>
              <a:rPr lang="en-US" sz="1800" dirty="0" smtClean="0"/>
              <a:t>R</a:t>
            </a:r>
            <a:r>
              <a:rPr lang="fa-IR" dirty="0" smtClean="0"/>
              <a:t> تعریف شده روی این </a:t>
            </a:r>
            <a:r>
              <a:rPr lang="en-US" sz="1800" dirty="0" smtClean="0"/>
              <a:t>m</a:t>
            </a:r>
            <a:r>
              <a:rPr lang="fa-IR" dirty="0" smtClean="0"/>
              <a:t> دامنه: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fa-IR" sz="1200" dirty="0"/>
              <a:t>	</a:t>
            </a:r>
            <a:endParaRPr lang="fa-IR" sz="1200" dirty="0" smtClean="0"/>
          </a:p>
          <a:p>
            <a:pPr marL="0" indent="0">
              <a:buNone/>
            </a:pPr>
            <a:r>
              <a:rPr lang="fa-IR" dirty="0"/>
              <a:t>	</a:t>
            </a:r>
            <a:r>
              <a:rPr lang="fa-IR" dirty="0" smtClean="0"/>
              <a:t>دومجموعه </a:t>
            </a:r>
            <a:endParaRPr lang="fa-IR" dirty="0"/>
          </a:p>
          <a:p>
            <a:pPr marL="0" indent="0">
              <a:buNone/>
            </a:pPr>
            <a:endParaRPr lang="fa-IR" sz="2800" dirty="0" smtClean="0"/>
          </a:p>
          <a:p>
            <a:pPr marL="0" indent="0">
              <a:buNone/>
            </a:pPr>
            <a:r>
              <a:rPr lang="fa-IR" b="1" dirty="0" smtClean="0">
                <a:solidFill>
                  <a:srgbClr val="7030A0"/>
                </a:solidFill>
              </a:rPr>
              <a:t>          </a:t>
            </a:r>
            <a:r>
              <a:rPr lang="fa-IR" dirty="0" smtClean="0"/>
              <a:t>رابطه دانشجو</a:t>
            </a:r>
          </a:p>
          <a:p>
            <a:endParaRPr lang="fa-IR" b="1" dirty="0" smtClean="0">
              <a:solidFill>
                <a:srgbClr val="7030A0"/>
              </a:solidFill>
            </a:endParaRPr>
          </a:p>
          <a:p>
            <a:r>
              <a:rPr lang="fa-IR" b="1" dirty="0" smtClean="0">
                <a:solidFill>
                  <a:srgbClr val="7030A0"/>
                </a:solidFill>
              </a:rPr>
              <a:t>درجه رابطه: </a:t>
            </a:r>
            <a:r>
              <a:rPr lang="fa-IR" dirty="0" smtClean="0"/>
              <a:t>کاردینالیتی عنوان یا تعداد صفات رابطه </a:t>
            </a:r>
          </a:p>
          <a:p>
            <a:endParaRPr lang="en-US" dirty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610" y="1463566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sp>
        <p:nvSpPr>
          <p:cNvPr id="5" name="Right Brace 4"/>
          <p:cNvSpPr/>
          <p:nvPr/>
        </p:nvSpPr>
        <p:spPr>
          <a:xfrm>
            <a:off x="6858000" y="2699544"/>
            <a:ext cx="166698" cy="13867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2362200"/>
            <a:ext cx="6629400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200000"/>
              </a:lnSpc>
            </a:pPr>
            <a:r>
              <a:rPr lang="fa-IR" sz="2000" dirty="0" smtClean="0">
                <a:cs typeface="B Nazanin" pitchFamily="2" charset="-78"/>
              </a:rPr>
              <a:t>- عنوان [سرآیند] (</a:t>
            </a:r>
            <a:r>
              <a:rPr lang="en-US" dirty="0" smtClean="0">
                <a:cs typeface="B Nazanin" pitchFamily="2" charset="-78"/>
              </a:rPr>
              <a:t>Heading</a:t>
            </a:r>
            <a:r>
              <a:rPr lang="fa-IR" sz="2000" dirty="0" smtClean="0">
                <a:cs typeface="B Nazanin" pitchFamily="2" charset="-78"/>
              </a:rPr>
              <a:t>): مجموعه‏ای است نامدار از اسامی صفات یعنی</a:t>
            </a:r>
            <a:r>
              <a:rPr lang="en-US" sz="2000" dirty="0">
                <a:cs typeface="B Nazanin" pitchFamily="2" charset="-78"/>
              </a:rPr>
              <a:t> {A</a:t>
            </a:r>
            <a:r>
              <a:rPr lang="en-US" sz="2000" baseline="-25000" dirty="0">
                <a:cs typeface="B Nazanin" pitchFamily="2" charset="-78"/>
              </a:rPr>
              <a:t>1</a:t>
            </a:r>
            <a:r>
              <a:rPr lang="en-US" sz="2000" dirty="0">
                <a:cs typeface="B Nazanin" pitchFamily="2" charset="-78"/>
              </a:rPr>
              <a:t>,…,</a:t>
            </a:r>
            <a:r>
              <a:rPr lang="en-US" sz="2000" dirty="0" smtClean="0">
                <a:cs typeface="B Nazanin" pitchFamily="2" charset="-78"/>
              </a:rPr>
              <a:t>A</a:t>
            </a:r>
            <a:r>
              <a:rPr lang="en-US" sz="2000" baseline="-25000" dirty="0" smtClean="0">
                <a:cs typeface="B Nazanin" pitchFamily="2" charset="-78"/>
              </a:rPr>
              <a:t>m</a:t>
            </a:r>
            <a:r>
              <a:rPr lang="en-US" sz="2000" dirty="0" smtClean="0">
                <a:cs typeface="B Nazanin" pitchFamily="2" charset="-78"/>
              </a:rPr>
              <a:t>}</a:t>
            </a:r>
            <a:r>
              <a:rPr lang="fa-IR" sz="2000" baseline="-25000" dirty="0">
                <a:cs typeface="B Nazanin" pitchFamily="2" charset="-78"/>
              </a:rPr>
              <a:t> </a:t>
            </a:r>
            <a:r>
              <a:rPr lang="fa-IR" sz="2000" dirty="0" smtClean="0">
                <a:cs typeface="B Nazanin" pitchFamily="2" charset="-78"/>
              </a:rPr>
              <a:t> که با  </a:t>
            </a:r>
            <a:r>
              <a:rPr lang="en-US" dirty="0" smtClean="0">
                <a:cs typeface="B Nazanin" pitchFamily="2" charset="-78"/>
              </a:rPr>
              <a:t>R(A</a:t>
            </a:r>
            <a:r>
              <a:rPr lang="en-US" baseline="-25000" dirty="0" smtClean="0">
                <a:cs typeface="B Nazanin" pitchFamily="2" charset="-78"/>
              </a:rPr>
              <a:t>1</a:t>
            </a:r>
            <a:r>
              <a:rPr lang="en-US" dirty="0" smtClean="0">
                <a:cs typeface="B Nazanin" pitchFamily="2" charset="-78"/>
              </a:rPr>
              <a:t>,…,A</a:t>
            </a:r>
            <a:r>
              <a:rPr lang="en-US" baseline="-25000" dirty="0" smtClean="0">
                <a:cs typeface="B Nazanin" pitchFamily="2" charset="-78"/>
              </a:rPr>
              <a:t>m</a:t>
            </a:r>
            <a:r>
              <a:rPr lang="en-US" dirty="0" smtClean="0">
                <a:cs typeface="B Nazanin" pitchFamily="2" charset="-78"/>
              </a:rPr>
              <a:t>)</a:t>
            </a:r>
            <a:r>
              <a:rPr lang="fa-IR" dirty="0" smtClean="0">
                <a:cs typeface="B Nazanin" pitchFamily="2" charset="-78"/>
              </a:rPr>
              <a:t> نمایش داده می‏شود.</a:t>
            </a:r>
          </a:p>
          <a:p>
            <a:pPr marL="0" lvl="1" algn="r" rtl="1">
              <a:lnSpc>
                <a:spcPct val="200000"/>
              </a:lnSpc>
            </a:pPr>
            <a:r>
              <a:rPr lang="fa-IR" sz="2000" dirty="0" smtClean="0">
                <a:cs typeface="B Nazanin" pitchFamily="2" charset="-78"/>
              </a:rPr>
              <a:t>- بدنه [پیکر] (</a:t>
            </a:r>
            <a:r>
              <a:rPr lang="en-US" dirty="0" smtClean="0">
                <a:cs typeface="B Nazanin" pitchFamily="2" charset="-78"/>
              </a:rPr>
              <a:t>Body</a:t>
            </a:r>
            <a:r>
              <a:rPr lang="fa-IR" sz="2000" dirty="0" smtClean="0">
                <a:cs typeface="B Nazanin" pitchFamily="2" charset="-78"/>
              </a:rPr>
              <a:t>): مجموعه ای است از تاپل‏ها [همان مجموعه در تعریف اول].</a:t>
            </a:r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0841298"/>
              </p:ext>
            </p:extLst>
          </p:nvPr>
        </p:nvGraphicFramePr>
        <p:xfrm>
          <a:off x="1219200" y="5227320"/>
          <a:ext cx="2895600" cy="1478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50112"/>
                <a:gridCol w="1545488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fa-IR" sz="1800" b="1" dirty="0" smtClean="0">
                          <a:cs typeface="B Nazanin" pitchFamily="2" charset="-78"/>
                        </a:rPr>
                        <a:t>اصطلاح</a:t>
                      </a:r>
                      <a:endParaRPr lang="en-US" sz="1800" b="1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cs typeface="B Nazanin" pitchFamily="2" charset="-78"/>
                        </a:rPr>
                        <a:t>m</a:t>
                      </a:r>
                      <a:endParaRPr lang="en-US" sz="1800" b="1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fa-IR" sz="1800" b="0" dirty="0" smtClean="0">
                          <a:cs typeface="B Nazanin" pitchFamily="2" charset="-78"/>
                        </a:rPr>
                        <a:t>رابطه</a:t>
                      </a:r>
                      <a:r>
                        <a:rPr lang="fa-IR" sz="1800" b="0" baseline="0" dirty="0" smtClean="0">
                          <a:cs typeface="B Nazanin" pitchFamily="2" charset="-78"/>
                        </a:rPr>
                        <a:t> یگانی</a:t>
                      </a:r>
                      <a:endParaRPr lang="en-US" sz="18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800" b="0" dirty="0" smtClean="0">
                          <a:cs typeface="B Nazanin" pitchFamily="2" charset="-78"/>
                        </a:rPr>
                        <a:t>1</a:t>
                      </a:r>
                      <a:endParaRPr lang="en-US" sz="18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fa-IR" sz="1800" b="0" dirty="0" smtClean="0">
                          <a:cs typeface="B Nazanin" pitchFamily="2" charset="-78"/>
                        </a:rPr>
                        <a:t>رابطه دوگانی</a:t>
                      </a:r>
                      <a:endParaRPr lang="en-US" sz="18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800" b="0" dirty="0" smtClean="0">
                          <a:cs typeface="B Nazanin" pitchFamily="2" charset="-78"/>
                        </a:rPr>
                        <a:t>2</a:t>
                      </a:r>
                      <a:endParaRPr lang="en-US" sz="18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279400">
                <a:tc>
                  <a:txBody>
                    <a:bodyPr/>
                    <a:lstStyle/>
                    <a:p>
                      <a:pPr algn="ctr" rtl="1"/>
                      <a:r>
                        <a:rPr lang="fa-IR" sz="1800" b="0" dirty="0" smtClean="0">
                          <a:cs typeface="B Nazanin" pitchFamily="2" charset="-78"/>
                        </a:rPr>
                        <a:t>رابطه </a:t>
                      </a:r>
                      <a:r>
                        <a:rPr lang="en-US" sz="1800" b="0" dirty="0" smtClean="0">
                          <a:cs typeface="B Nazanin" pitchFamily="2" charset="-78"/>
                        </a:rPr>
                        <a:t>n</a:t>
                      </a:r>
                      <a:r>
                        <a:rPr lang="fa-IR" sz="1800" b="0" dirty="0" smtClean="0">
                          <a:cs typeface="B Nazanin" pitchFamily="2" charset="-78"/>
                        </a:rPr>
                        <a:t>گانی</a:t>
                      </a:r>
                      <a:endParaRPr lang="en-US" sz="18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cs typeface="B Nazanin" pitchFamily="2" charset="-78"/>
                        </a:rPr>
                        <a:t>n</a:t>
                      </a:r>
                      <a:endParaRPr lang="en-US" sz="18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85800" y="4583668"/>
            <a:ext cx="464742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dirty="0" smtClean="0"/>
              <a:t>STUD (STID,   STNAME,  STJ,    STL,    STD)</a:t>
            </a:r>
          </a:p>
        </p:txBody>
      </p:sp>
      <p:pic>
        <p:nvPicPr>
          <p:cNvPr id="9" name="Picture 8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777" y="4311134"/>
            <a:ext cx="700218" cy="64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298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/>
      <p:bldP spid="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قواعد عام در مدل رابطه‏ای – قاعده جامعیت ارجاعی </a:t>
            </a:r>
            <a:r>
              <a:rPr lang="en-US" dirty="0"/>
              <a:t>C2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 lnSpcReduction="10000"/>
          </a:bodyPr>
          <a:lstStyle/>
          <a:p>
            <a:r>
              <a:rPr lang="fa-IR" b="1" dirty="0">
                <a:solidFill>
                  <a:srgbClr val="0919AF"/>
                </a:solidFill>
              </a:rPr>
              <a:t>روش‏های اِعمال </a:t>
            </a:r>
            <a:r>
              <a:rPr lang="en-US" sz="1800" b="1" dirty="0">
                <a:solidFill>
                  <a:srgbClr val="0919AF"/>
                </a:solidFill>
              </a:rPr>
              <a:t>C2</a:t>
            </a:r>
            <a:r>
              <a:rPr lang="fa-IR" sz="1800" b="1" dirty="0">
                <a:solidFill>
                  <a:srgbClr val="0919AF"/>
                </a:solidFill>
              </a:rPr>
              <a:t> </a:t>
            </a:r>
            <a:r>
              <a:rPr lang="fa-IR" b="1" dirty="0">
                <a:solidFill>
                  <a:srgbClr val="0919AF"/>
                </a:solidFill>
              </a:rPr>
              <a:t>در حذف </a:t>
            </a:r>
            <a:r>
              <a:rPr lang="fa-IR" b="1" dirty="0" smtClean="0">
                <a:solidFill>
                  <a:srgbClr val="0919AF"/>
                </a:solidFill>
              </a:rPr>
              <a:t>(و بعضاً در </a:t>
            </a:r>
            <a:r>
              <a:rPr lang="fa-IR" b="1" dirty="0">
                <a:solidFill>
                  <a:srgbClr val="0919AF"/>
                </a:solidFill>
              </a:rPr>
              <a:t>به‏هنگام‏</a:t>
            </a:r>
            <a:r>
              <a:rPr lang="fa-IR" b="1" dirty="0" smtClean="0">
                <a:solidFill>
                  <a:srgbClr val="0919AF"/>
                </a:solidFill>
              </a:rPr>
              <a:t>سازی):</a:t>
            </a:r>
            <a:endParaRPr lang="fa-IR" dirty="0" smtClean="0">
              <a:solidFill>
                <a:srgbClr val="0919AF"/>
              </a:solidFill>
            </a:endParaRPr>
          </a:p>
          <a:p>
            <a:pPr marL="457200" lvl="1" indent="0">
              <a:lnSpc>
                <a:spcPct val="250000"/>
              </a:lnSpc>
              <a:buNone/>
            </a:pPr>
            <a:r>
              <a:rPr lang="fa-IR" sz="1800" b="1" dirty="0" smtClean="0">
                <a:solidFill>
                  <a:srgbClr val="C00000"/>
                </a:solidFill>
              </a:rPr>
              <a:t>5- روش </a:t>
            </a:r>
            <a:r>
              <a:rPr lang="en-US" sz="1600" b="1" dirty="0" smtClean="0">
                <a:solidFill>
                  <a:srgbClr val="C00000"/>
                </a:solidFill>
              </a:rPr>
              <a:t>NO ACTION</a:t>
            </a:r>
            <a:r>
              <a:rPr lang="fa-IR" sz="1800" b="1" dirty="0" smtClean="0">
                <a:solidFill>
                  <a:srgbClr val="C00000"/>
                </a:solidFill>
              </a:rPr>
              <a:t>: عدم اقدام</a:t>
            </a:r>
          </a:p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 برای این روش دو پیشنهاد داده شده است:</a:t>
            </a:r>
          </a:p>
          <a:p>
            <a:pPr marL="457200" lvl="1" indent="0">
              <a:buNone/>
            </a:pPr>
            <a:r>
              <a:rPr lang="fa-IR" dirty="0"/>
              <a:t>	</a:t>
            </a:r>
            <a:r>
              <a:rPr lang="fa-IR" u="sng" dirty="0" smtClean="0"/>
              <a:t>5-1- عدم اقدام مطلق:</a:t>
            </a:r>
            <a:r>
              <a:rPr lang="fa-IR" dirty="0" smtClean="0"/>
              <a:t> مثلاً مجاز نبودن عمل حذف </a:t>
            </a:r>
            <a:r>
              <a:rPr lang="fa-IR" smtClean="0"/>
              <a:t>تاپل مرجع و نمایش خطا</a:t>
            </a:r>
            <a:endParaRPr lang="fa-IR" dirty="0" smtClean="0"/>
          </a:p>
          <a:p>
            <a:pPr marL="457200" lvl="1" indent="0">
              <a:buNone/>
            </a:pPr>
            <a:r>
              <a:rPr lang="fa-IR" u="sng" dirty="0"/>
              <a:t>	</a:t>
            </a:r>
            <a:r>
              <a:rPr lang="fa-IR" u="sng" dirty="0" smtClean="0"/>
              <a:t>5-2- انجام عمل خواسته شده و نه اقدام دیگر: </a:t>
            </a:r>
            <a:r>
              <a:rPr lang="fa-IR" dirty="0" smtClean="0"/>
              <a:t>تاپل مرجع حذف بشود ولی اقدام دیگری انجام نشود. در این مورد طراح-پیاده‏ساز می‏پذیرد که موقتاً محدودیت </a:t>
            </a:r>
            <a:r>
              <a:rPr lang="en-US" sz="1800" dirty="0" smtClean="0"/>
              <a:t>C2</a:t>
            </a:r>
            <a:r>
              <a:rPr lang="fa-IR" sz="1800" dirty="0" smtClean="0"/>
              <a:t> </a:t>
            </a:r>
            <a:r>
              <a:rPr lang="fa-IR" dirty="0" smtClean="0"/>
              <a:t>نقض شود.</a:t>
            </a:r>
          </a:p>
          <a:p>
            <a:pPr marL="457200" lvl="1" indent="0">
              <a:buNone/>
            </a:pPr>
            <a:endParaRPr lang="fa-IR" sz="1200" dirty="0" smtClean="0"/>
          </a:p>
          <a:p>
            <a:r>
              <a:rPr lang="fa-IR" dirty="0" smtClean="0"/>
              <a:t>در حالت وجود </a:t>
            </a:r>
            <a:r>
              <a:rPr lang="fa-IR" dirty="0" smtClean="0">
                <a:solidFill>
                  <a:srgbClr val="C00000"/>
                </a:solidFill>
              </a:rPr>
              <a:t>چرخه ارجاع </a:t>
            </a:r>
            <a:r>
              <a:rPr lang="fa-IR" dirty="0" smtClean="0"/>
              <a:t>کدام روش انجام شدنی است؟</a:t>
            </a:r>
          </a:p>
          <a:p>
            <a:pPr lvl="1"/>
            <a:r>
              <a:rPr lang="fa-IR" dirty="0" smtClean="0"/>
              <a:t>نمی‏توان روش </a:t>
            </a:r>
            <a:r>
              <a:rPr lang="en-US" sz="1800" dirty="0" smtClean="0"/>
              <a:t>RESTRICTED</a:t>
            </a:r>
            <a:r>
              <a:rPr lang="fa-IR" sz="1800" dirty="0" smtClean="0"/>
              <a:t> </a:t>
            </a:r>
            <a:r>
              <a:rPr lang="fa-IR" dirty="0" smtClean="0"/>
              <a:t>را در حالت کلی اِعمال کرد. با روش </a:t>
            </a:r>
            <a:r>
              <a:rPr lang="en-US" sz="1800" dirty="0" smtClean="0"/>
              <a:t>CASCADE</a:t>
            </a:r>
            <a:r>
              <a:rPr lang="fa-IR" sz="1800" dirty="0" smtClean="0"/>
              <a:t> </a:t>
            </a:r>
            <a:r>
              <a:rPr lang="fa-IR" dirty="0" smtClean="0"/>
              <a:t>هم ممکن است تاپل‏های ناخواسته حذف شود.</a:t>
            </a:r>
          </a:p>
          <a:p>
            <a:pPr lvl="1"/>
            <a:r>
              <a:rPr lang="fa-IR" dirty="0" smtClean="0"/>
              <a:t>در این مواقع </a:t>
            </a:r>
            <a:r>
              <a:rPr lang="en-US" sz="1800" dirty="0" smtClean="0"/>
              <a:t>NO ACTION</a:t>
            </a:r>
            <a:r>
              <a:rPr lang="fa-IR" sz="1800" dirty="0" smtClean="0"/>
              <a:t> </a:t>
            </a:r>
            <a:r>
              <a:rPr lang="fa-IR" dirty="0" smtClean="0"/>
              <a:t>را انتخاب می‏کنیم.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43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قواعد خاص در مدل رابطه‏ای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0919AF"/>
                </a:solidFill>
              </a:rPr>
              <a:t>قواعد خاص در مدل رابطه‏ای: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محدودیت دامنه‏ای (میدانی)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محدودیت صفتی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محدودیت رابطه‏ای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محدودیت پایگاهی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95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قواعد خاص در مدل رابطه‏</a:t>
            </a:r>
            <a:r>
              <a:rPr lang="fa-IR" dirty="0" smtClean="0"/>
              <a:t>ای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0919AF"/>
                </a:solidFill>
              </a:rPr>
              <a:t>محدودیت دامنه‏ای (میدانی)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این محدودیت ناظر است به دامنه، مشخص‏کننده نوع و طیف مقادیر دامنه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در همان دستور </a:t>
            </a:r>
            <a:r>
              <a:rPr lang="en-US" sz="1800" dirty="0" smtClean="0"/>
              <a:t>CREATE DOMAIN</a:t>
            </a:r>
            <a:r>
              <a:rPr lang="fa-IR" dirty="0" smtClean="0"/>
              <a:t> اعلان می‏شود.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3702" y="3820544"/>
            <a:ext cx="5222905" cy="2131353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sz="1600" b="1" dirty="0" smtClean="0"/>
              <a:t>CREATE DOMAIN </a:t>
            </a:r>
            <a:r>
              <a:rPr lang="en-US" sz="1600" dirty="0" smtClean="0"/>
              <a:t>GRADE DEC(2, 2)  </a:t>
            </a:r>
            <a:r>
              <a:rPr lang="en-US" sz="1600" b="1" dirty="0" smtClean="0"/>
              <a:t>DEFAULT</a:t>
            </a:r>
            <a:r>
              <a:rPr lang="en-US" sz="1600" dirty="0" smtClean="0"/>
              <a:t> ‘?...?’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CONSTRAINT </a:t>
            </a:r>
            <a:r>
              <a:rPr lang="en-US" sz="1600" dirty="0" smtClean="0"/>
              <a:t>GRADECONST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	CHECK VALUE BETWEEN (</a:t>
            </a:r>
            <a:r>
              <a:rPr lang="en-US" sz="1600" dirty="0" smtClean="0"/>
              <a:t>0, 20)</a:t>
            </a:r>
            <a:endParaRPr lang="fa-IR" sz="1600" dirty="0" smtClean="0"/>
          </a:p>
          <a:p>
            <a:pPr>
              <a:spcAft>
                <a:spcPts val="300"/>
              </a:spcAft>
            </a:pPr>
            <a:endParaRPr lang="en-US" sz="1600" dirty="0"/>
          </a:p>
          <a:p>
            <a:pPr>
              <a:spcAft>
                <a:spcPts val="300"/>
              </a:spcAft>
            </a:pPr>
            <a:endParaRPr lang="en-US" sz="1600" dirty="0" smtClean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DROP DOMAIN </a:t>
            </a:r>
            <a:r>
              <a:rPr lang="en-US" sz="1600" dirty="0" smtClean="0"/>
              <a:t>GRADE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56607" y="3872327"/>
            <a:ext cx="17116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دستور ایجاد دامنه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43200" y="5574268"/>
            <a:ext cx="1676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دستور حذف دامنه</a:t>
            </a:r>
          </a:p>
        </p:txBody>
      </p:sp>
      <p:pic>
        <p:nvPicPr>
          <p:cNvPr id="7" name="Picture 6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7020" y="3714196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191000" y="4278868"/>
            <a:ext cx="1981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نام محدودیت (اختیاری)</a:t>
            </a:r>
          </a:p>
        </p:txBody>
      </p:sp>
    </p:spTree>
    <p:extLst>
      <p:ext uri="{BB962C8B-B14F-4D97-AF65-F5344CB8AC3E}">
        <p14:creationId xmlns:p14="http://schemas.microsoft.com/office/powerpoint/2010/main" val="401068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قواعد خاص در مدل رابطه‏ای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0919AF"/>
                </a:solidFill>
              </a:rPr>
              <a:t>محدودیت صفتی [ستونی]</a:t>
            </a:r>
          </a:p>
          <a:p>
            <a:pPr lvl="1"/>
            <a:r>
              <a:rPr lang="fa-IR" dirty="0" smtClean="0"/>
              <a:t>این محدودیت ناشی می‏شود از محدودیت دامنه‏اش</a:t>
            </a:r>
          </a:p>
          <a:p>
            <a:pPr lvl="1"/>
            <a:r>
              <a:rPr lang="fa-IR" dirty="0" smtClean="0"/>
              <a:t>صفت می‏تواند محدودیت‏های دیگری هم داشته باشد، به شرطی که ناقض محدودیت دامنه‏ای‏اش نباشد.</a:t>
            </a:r>
          </a:p>
          <a:p>
            <a:pPr marL="457200" lvl="1" indent="0">
              <a:buNone/>
            </a:pPr>
            <a:r>
              <a:rPr lang="fa-IR" dirty="0" smtClean="0"/>
              <a:t>       محدودیت‏های ناظر به صفت:</a:t>
            </a:r>
          </a:p>
          <a:p>
            <a:pPr marL="914400" lvl="2" indent="0">
              <a:buNone/>
            </a:pPr>
            <a:r>
              <a:rPr lang="fa-IR" dirty="0" smtClean="0"/>
              <a:t>1- صفت </a:t>
            </a:r>
            <a:r>
              <a:rPr lang="en-US" dirty="0" smtClean="0"/>
              <a:t>y</a:t>
            </a:r>
            <a:r>
              <a:rPr lang="fa-IR" dirty="0" smtClean="0"/>
              <a:t> تابع صفت</a:t>
            </a:r>
            <a:r>
              <a:rPr lang="fa-IR" dirty="0"/>
              <a:t> </a:t>
            </a:r>
            <a:r>
              <a:rPr lang="en-US" dirty="0" smtClean="0"/>
              <a:t>x</a:t>
            </a:r>
            <a:r>
              <a:rPr lang="fa-IR" dirty="0" smtClean="0"/>
              <a:t> است (وابستگی تابعی دارد).</a:t>
            </a:r>
          </a:p>
          <a:p>
            <a:pPr marL="914400" lvl="2" indent="0">
              <a:buNone/>
            </a:pPr>
            <a:r>
              <a:rPr lang="fa-IR" dirty="0" smtClean="0"/>
              <a:t>2- مقادیر صفت </a:t>
            </a:r>
            <a:r>
              <a:rPr lang="en-US" dirty="0" smtClean="0"/>
              <a:t>B</a:t>
            </a:r>
            <a:r>
              <a:rPr lang="fa-IR" dirty="0" smtClean="0"/>
              <a:t> زیرمجموعه‎‏ای از مقادیر صفت </a:t>
            </a:r>
            <a:r>
              <a:rPr lang="en-US" dirty="0" smtClean="0"/>
              <a:t>A</a:t>
            </a:r>
            <a:r>
              <a:rPr lang="fa-IR" dirty="0" smtClean="0"/>
              <a:t> است. وابستگی شمولی </a:t>
            </a:r>
            <a:r>
              <a:rPr lang="en-US" dirty="0" smtClean="0"/>
              <a:t>B{values} </a:t>
            </a:r>
            <a:r>
              <a:rPr lang="en-US" dirty="0" smtClean="0">
                <a:sym typeface="Symbol"/>
              </a:rPr>
              <a:t> A{values}</a:t>
            </a:r>
            <a:endParaRPr lang="fa-IR" dirty="0" smtClean="0">
              <a:sym typeface="Symbol"/>
            </a:endParaRPr>
          </a:p>
          <a:p>
            <a:pPr marL="914400" lvl="2" indent="0">
              <a:buNone/>
            </a:pPr>
            <a:r>
              <a:rPr lang="fa-IR" dirty="0" smtClean="0">
                <a:sym typeface="Symbol"/>
              </a:rPr>
              <a:t>3- صفت سن کاهش نمی‏یابد (محدودیت پردازشی).</a:t>
            </a:r>
          </a:p>
          <a:p>
            <a:pPr marL="914400" lvl="2" indent="0">
              <a:buNone/>
            </a:pPr>
            <a:r>
              <a:rPr lang="fa-IR" dirty="0" smtClean="0">
                <a:sym typeface="Symbol"/>
              </a:rPr>
              <a:t>محدودیت 1 </a:t>
            </a:r>
            <a:r>
              <a:rPr lang="fa-IR" smtClean="0">
                <a:sym typeface="Symbol"/>
              </a:rPr>
              <a:t>و 2، </a:t>
            </a:r>
            <a:r>
              <a:rPr lang="fa-IR" b="1" dirty="0" smtClean="0">
                <a:solidFill>
                  <a:srgbClr val="C00000"/>
                </a:solidFill>
                <a:sym typeface="Symbol"/>
              </a:rPr>
              <a:t>محدودیت‏های وضعیتی </a:t>
            </a:r>
            <a:r>
              <a:rPr lang="fa-IR" dirty="0" smtClean="0">
                <a:sym typeface="Symbol"/>
              </a:rPr>
              <a:t>هستند ولی محدودیت 3، </a:t>
            </a:r>
            <a:r>
              <a:rPr lang="fa-IR" b="1" dirty="0" smtClean="0">
                <a:solidFill>
                  <a:srgbClr val="C00000"/>
                </a:solidFill>
                <a:sym typeface="Symbol"/>
              </a:rPr>
              <a:t>محدودیت گذاری</a:t>
            </a:r>
            <a:r>
              <a:rPr lang="fa-IR" dirty="0" smtClean="0">
                <a:sym typeface="Symbol"/>
              </a:rPr>
              <a:t> است.</a:t>
            </a:r>
          </a:p>
          <a:p>
            <a:pPr lvl="2"/>
            <a:endParaRPr lang="en-US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3384332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0270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قواعد خاص در مدل رابطه‏ای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محدودیت صفتی را چگونه می‏توان به سیستم اعلان کرد؟</a:t>
            </a:r>
          </a:p>
          <a:p>
            <a:pPr marL="457200" lvl="1" indent="0">
              <a:buNone/>
            </a:pPr>
            <a:r>
              <a:rPr lang="fa-IR" dirty="0" smtClean="0"/>
              <a:t>1- با تعریف دامنه‏اش اعلان می‏شود.</a:t>
            </a:r>
          </a:p>
          <a:p>
            <a:pPr marL="457200" lvl="1" indent="0">
              <a:buNone/>
            </a:pPr>
            <a:r>
              <a:rPr lang="fa-IR" dirty="0" smtClean="0"/>
              <a:t>2- در همان دستور </a:t>
            </a:r>
            <a:r>
              <a:rPr lang="en-US" sz="1800" dirty="0" smtClean="0"/>
              <a:t>CREATE TABLE</a:t>
            </a:r>
            <a:r>
              <a:rPr lang="fa-IR" sz="1800" dirty="0" smtClean="0"/>
              <a:t> </a:t>
            </a:r>
            <a:r>
              <a:rPr lang="fa-IR" dirty="0" smtClean="0"/>
              <a:t>با عبارت </a:t>
            </a:r>
            <a:r>
              <a:rPr lang="en-US" sz="1800" dirty="0" smtClean="0"/>
              <a:t>CHECK</a:t>
            </a:r>
            <a:r>
              <a:rPr lang="fa-IR" sz="1800" dirty="0" smtClean="0"/>
              <a:t> </a:t>
            </a:r>
            <a:r>
              <a:rPr lang="fa-IR" dirty="0" smtClean="0"/>
              <a:t>اعلان می‏شود.</a:t>
            </a:r>
          </a:p>
          <a:p>
            <a:pPr marL="457200" lvl="1" indent="0">
              <a:buNone/>
            </a:pPr>
            <a:r>
              <a:rPr lang="fa-IR" dirty="0" smtClean="0"/>
              <a:t>      جدول انتخاب درس</a:t>
            </a:r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r>
              <a:rPr lang="fa-IR" dirty="0" smtClean="0"/>
              <a:t>3- با </a:t>
            </a:r>
            <a:r>
              <a:rPr lang="en-US" sz="1800" dirty="0" smtClean="0"/>
              <a:t>ASSERTION</a:t>
            </a:r>
            <a:r>
              <a:rPr lang="fa-IR" sz="1800" dirty="0" smtClean="0"/>
              <a:t> </a:t>
            </a:r>
            <a:r>
              <a:rPr lang="fa-IR" dirty="0" smtClean="0"/>
              <a:t>اعلان می‏شود.</a:t>
            </a:r>
          </a:p>
          <a:p>
            <a:pPr marL="457200" lvl="1" indent="0">
              <a:buNone/>
            </a:pPr>
            <a:r>
              <a:rPr lang="fa-IR" dirty="0" smtClean="0"/>
              <a:t>4- با </a:t>
            </a:r>
            <a:r>
              <a:rPr lang="en-US" sz="1800" dirty="0" smtClean="0"/>
              <a:t>TRIGGER</a:t>
            </a:r>
            <a:r>
              <a:rPr lang="fa-IR" sz="1800" dirty="0" smtClean="0"/>
              <a:t> </a:t>
            </a:r>
            <a:r>
              <a:rPr lang="fa-IR" dirty="0" smtClean="0"/>
              <a:t>به سیستم داده می‏شود (اجرایی).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3581400"/>
            <a:ext cx="3307316" cy="17620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TABLE </a:t>
            </a:r>
            <a:r>
              <a:rPr lang="en-US" sz="1600" dirty="0" smtClean="0"/>
              <a:t>STCOT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(</a:t>
            </a:r>
            <a:r>
              <a:rPr lang="en-US" sz="1600" dirty="0" smtClean="0"/>
              <a:t>STID …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 COID …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 TR …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 GR …</a:t>
            </a:r>
            <a:r>
              <a:rPr lang="en-US" sz="1600" b="1" dirty="0" smtClean="0"/>
              <a:t>)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CHECK (</a:t>
            </a:r>
            <a:r>
              <a:rPr lang="en-US" sz="1600" dirty="0" smtClean="0"/>
              <a:t>0 &lt;= GR &lt;= 20</a:t>
            </a:r>
            <a:r>
              <a:rPr lang="en-US" sz="1600" b="1" dirty="0" smtClean="0"/>
              <a:t>)</a:t>
            </a:r>
          </a:p>
        </p:txBody>
      </p:sp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29718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764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قواعد خاص در مدل رابطه‏ای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0919AF"/>
                </a:solidFill>
              </a:rPr>
              <a:t>محدودیت رابطه‏ای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ناظر است به تاپل‏های یک رابطه (درون رابطه‏ای </a:t>
            </a:r>
            <a:r>
              <a:rPr lang="en-US" sz="1800" dirty="0" smtClean="0"/>
              <a:t>Intra</a:t>
            </a:r>
            <a:r>
              <a:rPr lang="en-US" sz="1800" dirty="0"/>
              <a:t>-</a:t>
            </a:r>
            <a:r>
              <a:rPr lang="en-US" sz="1800" dirty="0" smtClean="0"/>
              <a:t>relational</a:t>
            </a:r>
            <a:r>
              <a:rPr lang="fa-IR" dirty="0" smtClean="0"/>
              <a:t>).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حیطه اِعمالش یک رابطه است و مقادیر مجاز یک متغیر رابطه‏ای را مشخص می‏کند.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       تعداد واحد درس‏های عملی حداکثر 2 واحد است.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       تهیه‏کنندگان ساکن شهر </a:t>
            </a:r>
            <a:r>
              <a:rPr lang="en-US" sz="1800" dirty="0" smtClean="0"/>
              <a:t>C2</a:t>
            </a:r>
            <a:r>
              <a:rPr lang="fa-IR" sz="1800" dirty="0" smtClean="0"/>
              <a:t> </a:t>
            </a:r>
            <a:r>
              <a:rPr lang="fa-IR" dirty="0" smtClean="0"/>
              <a:t>نمی‏توانند مقدار وضعیت بیش از 15 داشته باشند.</a:t>
            </a:r>
          </a:p>
          <a:p>
            <a:pPr lvl="1"/>
            <a:endParaRPr lang="en-US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034" y="3505407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034" y="4191207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345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قواعد خاص در مدل رابطه‏ای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a-IR" b="1" dirty="0" smtClean="0">
                <a:solidFill>
                  <a:srgbClr val="0919AF"/>
                </a:solidFill>
              </a:rPr>
              <a:t>محدودیت پایگاهی</a:t>
            </a:r>
          </a:p>
          <a:p>
            <a:pPr lvl="1"/>
            <a:r>
              <a:rPr lang="fa-IR" dirty="0" smtClean="0"/>
              <a:t>ناظر است به تاپل‏های بیش از یک رابطه که به نحوی با هم ارتباط معنایی [منطقی] دارند.</a:t>
            </a:r>
          </a:p>
          <a:p>
            <a:pPr marL="457200" lvl="1" indent="0">
              <a:buNone/>
            </a:pPr>
            <a:r>
              <a:rPr lang="fa-IR" dirty="0" smtClean="0"/>
              <a:t>      رابطه بین جداول </a:t>
            </a:r>
            <a:r>
              <a:rPr lang="en-US" sz="1800" dirty="0" smtClean="0"/>
              <a:t>STT</a:t>
            </a:r>
            <a:r>
              <a:rPr lang="fa-IR" sz="18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STCOT</a:t>
            </a:r>
            <a:endParaRPr lang="fa-IR" dirty="0" smtClean="0"/>
          </a:p>
          <a:p>
            <a:pPr marL="457200" lvl="1" indent="0">
              <a:buNone/>
            </a:pPr>
            <a:r>
              <a:rPr lang="fa-IR" dirty="0" smtClean="0"/>
              <a:t>      یا رابطه بین جداول </a:t>
            </a:r>
            <a:r>
              <a:rPr lang="en-US" sz="1800" dirty="0" smtClean="0"/>
              <a:t>S</a:t>
            </a:r>
            <a:r>
              <a:rPr lang="fa-IR" dirty="0" smtClean="0"/>
              <a:t> و </a:t>
            </a:r>
            <a:r>
              <a:rPr lang="en-US" sz="1800" dirty="0" smtClean="0"/>
              <a:t>SP</a:t>
            </a:r>
            <a:endParaRPr lang="fa-IR" dirty="0" smtClean="0"/>
          </a:p>
          <a:p>
            <a:pPr marL="457200" lvl="1" indent="0">
              <a:buNone/>
            </a:pPr>
            <a:r>
              <a:rPr lang="fa-IR" dirty="0" smtClean="0"/>
              <a:t>      دانشجوی رشته کامپیوتر نمی‏تواند درس آمار و احتمال را از گروه آموزشی </a:t>
            </a:r>
            <a:r>
              <a:rPr lang="en-US" sz="1800" dirty="0" smtClean="0"/>
              <a:t>D13</a:t>
            </a:r>
            <a:r>
              <a:rPr lang="fa-IR" sz="1800" dirty="0" smtClean="0"/>
              <a:t> (دانشکده ریاضی) </a:t>
            </a:r>
            <a:r>
              <a:rPr lang="fa-IR" dirty="0" smtClean="0"/>
              <a:t>انتخاب کند. رابطه‏های دخیل: </a:t>
            </a:r>
            <a:r>
              <a:rPr lang="en-US" sz="1800" dirty="0" smtClean="0"/>
              <a:t>STT</a:t>
            </a:r>
            <a:r>
              <a:rPr lang="fa-IR" dirty="0" smtClean="0"/>
              <a:t>، </a:t>
            </a:r>
            <a:r>
              <a:rPr lang="en-US" sz="1800" dirty="0" smtClean="0"/>
              <a:t>COUR</a:t>
            </a:r>
            <a:r>
              <a:rPr lang="fa-IR" sz="18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STCOT</a:t>
            </a:r>
            <a:endParaRPr lang="fa-IR" dirty="0" smtClean="0"/>
          </a:p>
          <a:p>
            <a:pPr marL="457200" lvl="1" indent="0">
              <a:buNone/>
            </a:pPr>
            <a:r>
              <a:rPr lang="fa-IR" dirty="0" smtClean="0"/>
              <a:t>       تهیه‏کننده ساکن شهر </a:t>
            </a:r>
            <a:r>
              <a:rPr lang="en-US" sz="1800" dirty="0" smtClean="0"/>
              <a:t>C7</a:t>
            </a:r>
            <a:r>
              <a:rPr lang="fa-IR" sz="1800" dirty="0" smtClean="0"/>
              <a:t> </a:t>
            </a:r>
            <a:r>
              <a:rPr lang="fa-IR" dirty="0" smtClean="0"/>
              <a:t>با وضعیت کمتر از 15، نمی‏تواند قطعه آبی رنگ با وزن بیش از 10 گرم به تعداد بیش از 100 تهیه کند.</a:t>
            </a:r>
          </a:p>
          <a:p>
            <a:pPr lvl="1"/>
            <a:r>
              <a:rPr lang="fa-IR" dirty="0" smtClean="0"/>
              <a:t>محدودیت‏های رابطه‏ای و پایگاهی چگونه اِعمال می‏شوند؟</a:t>
            </a:r>
          </a:p>
          <a:p>
            <a:pPr lvl="2"/>
            <a:r>
              <a:rPr lang="fa-IR" dirty="0" smtClean="0"/>
              <a:t>با </a:t>
            </a:r>
            <a:r>
              <a:rPr lang="en-US" sz="1600" dirty="0" smtClean="0"/>
              <a:t>ASSERTION</a:t>
            </a:r>
            <a:r>
              <a:rPr lang="fa-IR" sz="1600" dirty="0" smtClean="0"/>
              <a:t> </a:t>
            </a:r>
            <a:r>
              <a:rPr lang="fa-IR" dirty="0" smtClean="0"/>
              <a:t>(اِعلانی)</a:t>
            </a:r>
          </a:p>
          <a:p>
            <a:pPr lvl="2"/>
            <a:r>
              <a:rPr lang="fa-IR" dirty="0" smtClean="0"/>
              <a:t>با </a:t>
            </a:r>
            <a:r>
              <a:rPr lang="en-US" sz="1600" dirty="0" smtClean="0"/>
              <a:t>TRIGGER</a:t>
            </a:r>
            <a:r>
              <a:rPr lang="fa-IR" sz="1600" dirty="0" smtClean="0"/>
              <a:t> </a:t>
            </a:r>
            <a:r>
              <a:rPr lang="fa-IR" dirty="0" smtClean="0"/>
              <a:t>(اجرایی)</a:t>
            </a:r>
            <a:endParaRPr lang="en-US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428" y="2440809"/>
            <a:ext cx="662390" cy="607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3352800"/>
            <a:ext cx="66501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799" y="4267199"/>
            <a:ext cx="665020" cy="609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7655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امکانات بیان محدودیت‏ها - اِظهار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C00000"/>
                </a:solidFill>
              </a:rPr>
              <a:t>اِظهار – </a:t>
            </a:r>
            <a:r>
              <a:rPr lang="en-US" sz="1800" b="1" dirty="0" smtClean="0">
                <a:solidFill>
                  <a:srgbClr val="C00000"/>
                </a:solidFill>
              </a:rPr>
              <a:t>ASSERTION</a:t>
            </a:r>
            <a:endParaRPr lang="fa-IR" b="1" dirty="0" smtClean="0">
              <a:solidFill>
                <a:srgbClr val="C00000"/>
              </a:solidFill>
            </a:endParaRPr>
          </a:p>
          <a:p>
            <a:pPr lvl="1"/>
            <a:r>
              <a:rPr lang="fa-IR" dirty="0" smtClean="0"/>
              <a:t>امکانی است اِعلانی برای بیان محدودیت‏های رابطه‏ای و پایگاهی [و صفتی]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r>
              <a:rPr lang="fa-IR" dirty="0" smtClean="0"/>
              <a:t>در قسمت </a:t>
            </a:r>
            <a:r>
              <a:rPr lang="en-US" sz="1800" i="1" dirty="0" smtClean="0"/>
              <a:t>condition(s)</a:t>
            </a:r>
            <a:r>
              <a:rPr lang="fa-IR" i="1" dirty="0" smtClean="0"/>
              <a:t> </a:t>
            </a:r>
            <a:r>
              <a:rPr lang="fa-IR" dirty="0" smtClean="0"/>
              <a:t>می‏توان یک شرط ساده، یک عبارت بولی شامل چند شرط و نیز یک عبارت </a:t>
            </a:r>
            <a:r>
              <a:rPr lang="en-US" sz="1800" dirty="0" smtClean="0"/>
              <a:t>SELECT</a:t>
            </a:r>
            <a:r>
              <a:rPr lang="fa-IR" sz="1800" dirty="0" smtClean="0"/>
              <a:t> </a:t>
            </a:r>
            <a:r>
              <a:rPr lang="fa-IR" dirty="0" smtClean="0"/>
              <a:t>معتبر نوشت (همانطور که بعد از عبارت </a:t>
            </a:r>
            <a:r>
              <a:rPr lang="en-US" sz="1800" dirty="0" smtClean="0"/>
              <a:t>WHERE</a:t>
            </a:r>
            <a:r>
              <a:rPr lang="fa-IR" sz="1800" dirty="0" smtClean="0"/>
              <a:t> </a:t>
            </a:r>
            <a:r>
              <a:rPr lang="fa-IR" dirty="0" smtClean="0"/>
              <a:t>نوشته می‏شود).</a:t>
            </a:r>
            <a:r>
              <a:rPr lang="fa-IR" i="1" dirty="0" smtClean="0"/>
              <a:t> </a:t>
            </a:r>
          </a:p>
          <a:p>
            <a:pPr lvl="1"/>
            <a:endParaRPr lang="fa-IR" i="1" dirty="0"/>
          </a:p>
          <a:p>
            <a:pPr lvl="1"/>
            <a:r>
              <a:rPr lang="fa-IR" dirty="0" smtClean="0"/>
              <a:t>دستور حذف اِظهار</a:t>
            </a:r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81000" y="2718782"/>
            <a:ext cx="3453189" cy="119263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ASSERTION </a:t>
            </a:r>
            <a:r>
              <a:rPr lang="en-US" sz="1600" i="1" dirty="0" smtClean="0"/>
              <a:t>name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[BEFORE|AFTER  </a:t>
            </a:r>
            <a:r>
              <a:rPr lang="en-US" sz="1600" i="1" dirty="0" smtClean="0"/>
              <a:t>action</a:t>
            </a:r>
            <a:endParaRPr lang="en-US" sz="1600" dirty="0" smtClean="0"/>
          </a:p>
          <a:p>
            <a:pPr>
              <a:spcAft>
                <a:spcPts val="300"/>
              </a:spcAft>
            </a:pPr>
            <a:r>
              <a:rPr lang="en-US" sz="1600" dirty="0" smtClean="0"/>
              <a:t>	</a:t>
            </a:r>
            <a:r>
              <a:rPr lang="en-US" sz="1600" b="1" dirty="0" smtClean="0"/>
              <a:t>ON </a:t>
            </a:r>
            <a:r>
              <a:rPr lang="en-US" sz="1600" i="1" dirty="0" err="1" smtClean="0"/>
              <a:t>tablename</a:t>
            </a:r>
            <a:r>
              <a:rPr lang="en-US" sz="1600" b="1" dirty="0"/>
              <a:t> ]</a:t>
            </a:r>
            <a:endParaRPr lang="en-US" sz="1600" b="1" i="1" dirty="0" smtClean="0"/>
          </a:p>
          <a:p>
            <a:pPr>
              <a:spcAft>
                <a:spcPts val="300"/>
              </a:spcAft>
            </a:pPr>
            <a:r>
              <a:rPr lang="en-US" sz="1600" b="1" i="1" dirty="0" smtClean="0"/>
              <a:t>	</a:t>
            </a:r>
            <a:r>
              <a:rPr lang="en-US" sz="1600" b="1" dirty="0" smtClean="0"/>
              <a:t>CHECK </a:t>
            </a:r>
            <a:r>
              <a:rPr lang="en-US" sz="1600" i="1" dirty="0" smtClean="0"/>
              <a:t>condition(s</a:t>
            </a:r>
            <a:r>
              <a:rPr lang="en-US" sz="1600" b="1" i="1" dirty="0" smtClean="0"/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1000" y="5867400"/>
            <a:ext cx="2539991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DROP ASSERTION  </a:t>
            </a:r>
            <a:r>
              <a:rPr lang="en-US" sz="1600" b="1" i="1" dirty="0" smtClean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96458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امکانات بیان محدودیت‏</a:t>
            </a:r>
            <a:r>
              <a:rPr lang="fa-IR" dirty="0" smtClean="0"/>
              <a:t>ها - اِظهار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 با این اظهار، محدودیت یکتایی مقادیر صفت کد ملی </a:t>
            </a:r>
            <a:r>
              <a:rPr lang="en-US" sz="1800" dirty="0" smtClean="0"/>
              <a:t>STNATID</a:t>
            </a:r>
            <a:r>
              <a:rPr lang="fa-IR" sz="1800" dirty="0" smtClean="0"/>
              <a:t> </a:t>
            </a:r>
            <a:r>
              <a:rPr lang="fa-IR" dirty="0" smtClean="0"/>
              <a:t>اعلان می‏شود.</a:t>
            </a:r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r>
              <a:rPr lang="fa-IR" dirty="0" smtClean="0"/>
              <a:t>         با این اظهار این محدودیت که «جمع واحدهای انتخابی دانشجو در هر ترم-سال نباید بیش از 20 واحد باشد»، اعلان می‏شود.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2133600"/>
            <a:ext cx="5959452" cy="62324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ASSERTION  </a:t>
            </a:r>
            <a:r>
              <a:rPr lang="en-US" sz="1600" dirty="0" smtClean="0"/>
              <a:t>UNC-CHECK</a:t>
            </a:r>
            <a:r>
              <a:rPr lang="en-US" sz="1600" b="1" dirty="0" smtClean="0"/>
              <a:t> </a:t>
            </a:r>
            <a:endParaRPr lang="en-US" sz="1600" b="1" i="1" dirty="0" smtClean="0"/>
          </a:p>
          <a:p>
            <a:pPr>
              <a:spcAft>
                <a:spcPts val="300"/>
              </a:spcAft>
            </a:pPr>
            <a:r>
              <a:rPr lang="en-US" sz="1600" b="1" i="1" dirty="0" smtClean="0"/>
              <a:t>	</a:t>
            </a:r>
            <a:r>
              <a:rPr lang="en-US" sz="1600" b="1" dirty="0" smtClean="0"/>
              <a:t>CHECK (UNIQUE(SELECT  </a:t>
            </a:r>
            <a:r>
              <a:rPr lang="en-US" sz="1600" dirty="0" smtClean="0"/>
              <a:t>STNATID  </a:t>
            </a:r>
            <a:r>
              <a:rPr lang="en-US" sz="1600" b="1" dirty="0" smtClean="0"/>
              <a:t>FROM  </a:t>
            </a:r>
            <a:r>
              <a:rPr lang="en-US" sz="1600" dirty="0" smtClean="0"/>
              <a:t>STT</a:t>
            </a:r>
            <a:r>
              <a:rPr lang="en-US" sz="1600" b="1" dirty="0" smtClean="0"/>
              <a:t>))</a:t>
            </a:r>
            <a:endParaRPr lang="en-US" sz="1600" b="1" i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81000" y="4750676"/>
            <a:ext cx="6692025" cy="147732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ASSERTION  </a:t>
            </a:r>
            <a:r>
              <a:rPr lang="en-US" sz="1600" dirty="0" smtClean="0"/>
              <a:t>TOTCRED-CHECK</a:t>
            </a:r>
            <a:r>
              <a:rPr lang="en-US" sz="1600" b="1" dirty="0" smtClean="0"/>
              <a:t> </a:t>
            </a:r>
            <a:endParaRPr lang="en-US" sz="1600" b="1" i="1" dirty="0" smtClean="0"/>
          </a:p>
          <a:p>
            <a:pPr>
              <a:spcAft>
                <a:spcPts val="300"/>
              </a:spcAft>
            </a:pPr>
            <a:r>
              <a:rPr lang="en-US" sz="1600" b="1" i="1" dirty="0" smtClean="0"/>
              <a:t>	</a:t>
            </a:r>
            <a:r>
              <a:rPr lang="en-US" sz="1600" b="1" dirty="0" smtClean="0"/>
              <a:t>CHECK (NOT EXISTS (SELECT </a:t>
            </a:r>
            <a:r>
              <a:rPr lang="en-US" sz="1600" dirty="0" smtClean="0"/>
              <a:t>STID</a:t>
            </a:r>
            <a:r>
              <a:rPr lang="en-US" sz="1600" b="1" dirty="0" smtClean="0"/>
              <a:t> 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			FROM </a:t>
            </a:r>
            <a:r>
              <a:rPr lang="en-US" sz="1600" dirty="0" smtClean="0"/>
              <a:t>COUR</a:t>
            </a:r>
            <a:r>
              <a:rPr lang="en-US" sz="1600" b="1" dirty="0" smtClean="0"/>
              <a:t>  JOIN  </a:t>
            </a:r>
            <a:r>
              <a:rPr lang="en-US" sz="1600" dirty="0" smtClean="0"/>
              <a:t>STCOT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			GROUP BY  (</a:t>
            </a:r>
            <a:r>
              <a:rPr lang="en-US" sz="1600" dirty="0" smtClean="0"/>
              <a:t>STID, TR</a:t>
            </a:r>
            <a:r>
              <a:rPr lang="en-US" sz="1600" b="1" dirty="0" smtClean="0"/>
              <a:t>, </a:t>
            </a:r>
            <a:r>
              <a:rPr lang="en-US" sz="1600" dirty="0" smtClean="0"/>
              <a:t>YR</a:t>
            </a:r>
            <a:r>
              <a:rPr lang="en-US" sz="1600" b="1" dirty="0" smtClean="0"/>
              <a:t>)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			HAVING SUM(</a:t>
            </a:r>
            <a:r>
              <a:rPr lang="en-US" sz="1600" dirty="0" smtClean="0"/>
              <a:t>CREDIT</a:t>
            </a:r>
            <a:r>
              <a:rPr lang="en-US" sz="1600" b="1" dirty="0" smtClean="0"/>
              <a:t>) &gt; </a:t>
            </a:r>
            <a:r>
              <a:rPr lang="en-US" sz="1600" dirty="0" smtClean="0"/>
              <a:t>20</a:t>
            </a:r>
            <a:r>
              <a:rPr lang="en-US" sz="1600" b="1" dirty="0" smtClean="0"/>
              <a:t>) )</a:t>
            </a:r>
            <a:endParaRPr lang="en-US" sz="1600" b="1" i="1" dirty="0" smtClean="0"/>
          </a:p>
        </p:txBody>
      </p:sp>
      <p:pic>
        <p:nvPicPr>
          <p:cNvPr id="7" name="Picture 6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085" y="1432241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7914" y="34290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5617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امکانات بیان محدودیت‏ها - رهانا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 smtClean="0">
                <a:solidFill>
                  <a:srgbClr val="C00000"/>
                </a:solidFill>
              </a:rPr>
              <a:t>رهانا [راه‏انداز] – </a:t>
            </a:r>
            <a:r>
              <a:rPr lang="en-US" sz="1800" b="1" dirty="0" smtClean="0">
                <a:solidFill>
                  <a:srgbClr val="C00000"/>
                </a:solidFill>
              </a:rPr>
              <a:t>TRIGGER</a:t>
            </a:r>
            <a:endParaRPr lang="fa-IR" b="1" dirty="0" smtClean="0">
              <a:solidFill>
                <a:srgbClr val="C00000"/>
              </a:solidFill>
            </a:endParaRPr>
          </a:p>
          <a:p>
            <a:pPr lvl="1"/>
            <a:r>
              <a:rPr lang="fa-IR" dirty="0" smtClean="0"/>
              <a:t>امکانی است اجرایی برای اِعمال محدودیت‏های [صفتی،] رابطه‏ای و پایگاهی.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sz="1400" dirty="0" smtClean="0"/>
          </a:p>
          <a:p>
            <a:pPr lvl="1"/>
            <a:r>
              <a:rPr lang="fa-IR" dirty="0" smtClean="0"/>
              <a:t>مفهوم نظری </a:t>
            </a:r>
            <a:r>
              <a:rPr lang="en-US" sz="1800" dirty="0" smtClean="0"/>
              <a:t>TRIGGER</a:t>
            </a:r>
            <a:r>
              <a:rPr lang="fa-IR" dirty="0" smtClean="0"/>
              <a:t>: مفهوم قاعده فعال [مفهوم محوری است در </a:t>
            </a:r>
            <a:r>
              <a:rPr lang="en-US" sz="1800" dirty="0" smtClean="0"/>
              <a:t>ADBMS</a:t>
            </a:r>
            <a:r>
              <a:rPr lang="fa-IR" dirty="0" smtClean="0"/>
              <a:t>ها]</a:t>
            </a:r>
          </a:p>
          <a:p>
            <a:pPr marL="457200" lvl="1" indent="0">
              <a:buNone/>
            </a:pPr>
            <a:r>
              <a:rPr lang="fa-IR" dirty="0" smtClean="0"/>
              <a:t>			ساختار (قاعده </a:t>
            </a:r>
            <a:r>
              <a:rPr lang="en-US" sz="1800" dirty="0" smtClean="0"/>
              <a:t>ECA</a:t>
            </a:r>
            <a:r>
              <a:rPr lang="fa-IR" dirty="0" smtClean="0"/>
              <a:t>):  </a:t>
            </a:r>
            <a:r>
              <a:rPr lang="en-US" dirty="0" smtClean="0"/>
              <a:t>if </a:t>
            </a:r>
            <a:r>
              <a:rPr lang="en-US" b="1" dirty="0" smtClean="0">
                <a:solidFill>
                  <a:srgbClr val="C00000"/>
                </a:solidFill>
              </a:rPr>
              <a:t>E</a:t>
            </a:r>
            <a:r>
              <a:rPr lang="en-US" dirty="0" smtClean="0"/>
              <a:t>vent on </a:t>
            </a:r>
            <a:r>
              <a:rPr lang="en-US" b="1" dirty="0" smtClean="0">
                <a:solidFill>
                  <a:srgbClr val="C00000"/>
                </a:solidFill>
              </a:rPr>
              <a:t>C</a:t>
            </a:r>
            <a:r>
              <a:rPr lang="en-US" dirty="0" smtClean="0"/>
              <a:t>ondition, then </a:t>
            </a:r>
            <a:r>
              <a:rPr lang="en-US" b="1" dirty="0" smtClean="0">
                <a:solidFill>
                  <a:srgbClr val="C00000"/>
                </a:solidFill>
              </a:rPr>
              <a:t>A</a:t>
            </a:r>
            <a:r>
              <a:rPr lang="en-US" dirty="0" smtClean="0"/>
              <a:t>ction</a:t>
            </a:r>
            <a:endParaRPr lang="fa-IR" dirty="0" smtClean="0"/>
          </a:p>
          <a:p>
            <a:endParaRPr lang="fa-IR" b="1" dirty="0" smtClean="0"/>
          </a:p>
        </p:txBody>
      </p:sp>
      <p:sp>
        <p:nvSpPr>
          <p:cNvPr id="5" name="Right Brace 4"/>
          <p:cNvSpPr/>
          <p:nvPr/>
        </p:nvSpPr>
        <p:spPr>
          <a:xfrm rot="10800000">
            <a:off x="1297668" y="5927834"/>
            <a:ext cx="150131" cy="7761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029200" y="5306801"/>
            <a:ext cx="0" cy="242661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301400" y="5867421"/>
            <a:ext cx="1160642" cy="923330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rtl="1"/>
            <a:r>
              <a:rPr lang="en-US" dirty="0" smtClean="0">
                <a:cs typeface="B Nazanin" pitchFamily="2" charset="-78"/>
              </a:rPr>
              <a:t>Insert</a:t>
            </a:r>
          </a:p>
          <a:p>
            <a:pPr marL="0" lvl="1" rtl="1"/>
            <a:r>
              <a:rPr lang="en-US" dirty="0" smtClean="0">
                <a:cs typeface="B Nazanin" pitchFamily="2" charset="-78"/>
              </a:rPr>
              <a:t>Delete</a:t>
            </a:r>
          </a:p>
          <a:p>
            <a:pPr marL="0" lvl="1" rtl="1"/>
            <a:r>
              <a:rPr lang="en-US" dirty="0" smtClean="0">
                <a:cs typeface="B Nazanin" pitchFamily="2" charset="-78"/>
              </a:rPr>
              <a:t>Update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648200" y="5319939"/>
            <a:ext cx="762000" cy="0"/>
          </a:xfrm>
          <a:prstGeom prst="straightConnector1">
            <a:avLst/>
          </a:prstGeom>
          <a:ln w="28575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932828" y="5791200"/>
            <a:ext cx="591172" cy="0"/>
          </a:xfrm>
          <a:prstGeom prst="straightConnector1">
            <a:avLst/>
          </a:prstGeom>
          <a:ln w="28575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219200" y="5799877"/>
            <a:ext cx="0" cy="493191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1000" y="2453427"/>
            <a:ext cx="8739828" cy="261610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TRIGGER </a:t>
            </a:r>
            <a:r>
              <a:rPr lang="en-US" sz="1600" i="1" dirty="0" smtClean="0"/>
              <a:t>name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{BEFORE | AFTER | INSTEAD OF}  </a:t>
            </a:r>
          </a:p>
          <a:p>
            <a:pPr>
              <a:spcAft>
                <a:spcPts val="300"/>
              </a:spcAft>
            </a:pPr>
            <a:r>
              <a:rPr lang="en-US" sz="1600" b="1" i="1" dirty="0"/>
              <a:t>	</a:t>
            </a:r>
            <a:r>
              <a:rPr lang="en-US" sz="1600" b="1" dirty="0" smtClean="0"/>
              <a:t>{INSERT | DELETE | UPDATE OF </a:t>
            </a:r>
            <a:r>
              <a:rPr lang="en-US" sz="1600" i="1" dirty="0" err="1" smtClean="0"/>
              <a:t>columnlist</a:t>
            </a:r>
            <a:endParaRPr lang="en-US" sz="1600" i="1" dirty="0" smtClean="0"/>
          </a:p>
          <a:p>
            <a:pPr>
              <a:spcAft>
                <a:spcPts val="300"/>
              </a:spcAft>
            </a:pPr>
            <a:r>
              <a:rPr lang="en-US" sz="1600" dirty="0" smtClean="0"/>
              <a:t>	</a:t>
            </a:r>
            <a:r>
              <a:rPr lang="en-US" sz="1600" b="1" dirty="0" smtClean="0"/>
              <a:t>ON </a:t>
            </a:r>
            <a:r>
              <a:rPr lang="en-US" sz="1600" i="1" dirty="0" err="1" smtClean="0"/>
              <a:t>tablename</a:t>
            </a:r>
            <a:r>
              <a:rPr lang="en-US" sz="1600" i="1" dirty="0"/>
              <a:t> </a:t>
            </a:r>
            <a:endParaRPr lang="en-US" sz="1600" i="1" dirty="0" smtClean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	[REFERENCING { OLD ROW | NEW ROW | OLD TABLE | NEW TABLE} AS </a:t>
            </a:r>
            <a:r>
              <a:rPr lang="en-US" sz="1600" i="1" dirty="0" smtClean="0"/>
              <a:t>name</a:t>
            </a:r>
            <a:r>
              <a:rPr lang="en-US" sz="1600" dirty="0" smtClean="0"/>
              <a:t> </a:t>
            </a:r>
            <a:r>
              <a:rPr lang="en-US" sz="1600" b="1" dirty="0" smtClean="0"/>
              <a:t>]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[FOR EACH {ROW | STATEMENT}]	</a:t>
            </a:r>
            <a:endParaRPr lang="en-US" sz="1600" b="1" dirty="0" smtClean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	{(WHEN </a:t>
            </a:r>
            <a:r>
              <a:rPr lang="en-US" sz="1600" dirty="0" smtClean="0"/>
              <a:t>condition(s</a:t>
            </a:r>
            <a:r>
              <a:rPr lang="en-US" sz="1600" b="1" dirty="0" smtClean="0"/>
              <a:t>)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	</a:t>
            </a:r>
            <a:r>
              <a:rPr lang="en-US" sz="1600" dirty="0" smtClean="0"/>
              <a:t>SQL 2003 Procedure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)}</a:t>
            </a:r>
          </a:p>
        </p:txBody>
      </p:sp>
    </p:spTree>
    <p:extLst>
      <p:ext uri="{BB962C8B-B14F-4D97-AF65-F5344CB8AC3E}">
        <p14:creationId xmlns:p14="http://schemas.microsoft.com/office/powerpoint/2010/main" val="424540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رابطه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مجموعه عنوان را با </a:t>
            </a:r>
            <a:r>
              <a:rPr lang="en-US" sz="1800" dirty="0" smtClean="0"/>
              <a:t>H</a:t>
            </a:r>
            <a:r>
              <a:rPr lang="en-US" sz="1800" baseline="-25000" dirty="0" smtClean="0"/>
              <a:t>R</a:t>
            </a:r>
            <a:r>
              <a:rPr lang="fa-IR" dirty="0" smtClean="0"/>
              <a:t> یا </a:t>
            </a:r>
            <a:r>
              <a:rPr lang="en-US" sz="1800" dirty="0" smtClean="0"/>
              <a:t>R(H)</a:t>
            </a:r>
            <a:r>
              <a:rPr lang="fa-IR" dirty="0" smtClean="0"/>
              <a:t> نیز نمایش می‏دهیم. به </a:t>
            </a:r>
            <a:r>
              <a:rPr lang="en-US" sz="1800" dirty="0" smtClean="0"/>
              <a:t>R(H)</a:t>
            </a:r>
            <a:r>
              <a:rPr lang="fa-IR" dirty="0" smtClean="0"/>
              <a:t>، </a:t>
            </a:r>
            <a:r>
              <a:rPr lang="en-US" sz="1800" dirty="0" smtClean="0"/>
              <a:t>Intention</a:t>
            </a:r>
            <a:r>
              <a:rPr lang="fa-IR" sz="1800" dirty="0" smtClean="0"/>
              <a:t> </a:t>
            </a:r>
            <a:r>
              <a:rPr lang="fa-IR" dirty="0" smtClean="0"/>
              <a:t>(ذات، جوهر یا </a:t>
            </a:r>
            <a:r>
              <a:rPr lang="fa-IR" b="1" dirty="0" smtClean="0">
                <a:solidFill>
                  <a:srgbClr val="C00000"/>
                </a:solidFill>
              </a:rPr>
              <a:t>چکیده</a:t>
            </a:r>
            <a:r>
              <a:rPr lang="fa-IR" dirty="0" smtClean="0"/>
              <a:t>) رابطه هم گفته می‏شود.</a:t>
            </a:r>
          </a:p>
          <a:p>
            <a:pPr lvl="1"/>
            <a:r>
              <a:rPr lang="en-US" sz="1800" dirty="0" smtClean="0"/>
              <a:t>R(H)</a:t>
            </a:r>
            <a:r>
              <a:rPr lang="fa-IR" dirty="0" smtClean="0"/>
              <a:t> ثابت در زمان است. یعنی اگر مجموعه صفات را عوض کنیم، از نظر ریاضی یک رابطه دیگر است.</a:t>
            </a:r>
          </a:p>
          <a:p>
            <a:pPr lvl="1"/>
            <a:r>
              <a:rPr lang="fa-IR" dirty="0" smtClean="0"/>
              <a:t>همین </a:t>
            </a:r>
            <a:r>
              <a:rPr lang="en-US" sz="1800" dirty="0" smtClean="0"/>
              <a:t>R(H)</a:t>
            </a:r>
            <a:r>
              <a:rPr lang="fa-IR" dirty="0" smtClean="0"/>
              <a:t> برای تعریف رابطه در سیستم کافی است.</a:t>
            </a:r>
          </a:p>
          <a:p>
            <a:endParaRPr lang="fa-IR" dirty="0"/>
          </a:p>
          <a:p>
            <a:endParaRPr lang="fa-IR" dirty="0" smtClean="0"/>
          </a:p>
          <a:p>
            <a:r>
              <a:rPr lang="fa-IR" dirty="0" smtClean="0"/>
              <a:t>هررابطه یک معنا دارد، بیانگر واقعیتی از یک محیط مشخص. به عنوان مثال وقتی می‏گوییم رابطه </a:t>
            </a:r>
            <a:r>
              <a:rPr lang="en-US" sz="1800" dirty="0" smtClean="0"/>
              <a:t>STUD</a:t>
            </a:r>
            <a:r>
              <a:rPr lang="fa-IR" sz="1800" dirty="0" smtClean="0"/>
              <a:t> </a:t>
            </a:r>
            <a:r>
              <a:rPr lang="fa-IR" dirty="0" smtClean="0"/>
              <a:t>را داریم، معنایش این است که در خردجهان واقع، نوع موجودیتی با نام </a:t>
            </a:r>
            <a:r>
              <a:rPr lang="en-US" sz="1800" dirty="0" smtClean="0"/>
              <a:t>STUD</a:t>
            </a:r>
            <a:r>
              <a:rPr lang="fa-IR" sz="1800" dirty="0" smtClean="0"/>
              <a:t> </a:t>
            </a:r>
            <a:r>
              <a:rPr lang="fa-IR" dirty="0" smtClean="0"/>
              <a:t>و با صفات </a:t>
            </a:r>
            <a:r>
              <a:rPr lang="en-US" sz="1800" dirty="0" smtClean="0"/>
              <a:t>STID</a:t>
            </a:r>
            <a:r>
              <a:rPr lang="fa-IR" sz="18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STNAME</a:t>
            </a:r>
            <a:r>
              <a:rPr lang="fa-IR" sz="1800" dirty="0" smtClean="0"/>
              <a:t> </a:t>
            </a:r>
            <a:r>
              <a:rPr lang="fa-IR" dirty="0" smtClean="0"/>
              <a:t>و ... و </a:t>
            </a:r>
            <a:r>
              <a:rPr lang="en-US" sz="1800" dirty="0" smtClean="0"/>
              <a:t>STD</a:t>
            </a:r>
            <a:r>
              <a:rPr lang="fa-IR" sz="1800" dirty="0" smtClean="0"/>
              <a:t> </a:t>
            </a:r>
            <a:r>
              <a:rPr lang="fa-IR" dirty="0" smtClean="0"/>
              <a:t>وجود دارد.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4253552"/>
            <a:ext cx="4483920" cy="62324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RELATEION </a:t>
            </a:r>
            <a:r>
              <a:rPr lang="en-US" sz="1600" dirty="0" smtClean="0"/>
              <a:t>STUD 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(STID,   STNAME,  STJ,    STL,    STD)</a:t>
            </a:r>
          </a:p>
        </p:txBody>
      </p:sp>
      <p:pic>
        <p:nvPicPr>
          <p:cNvPr id="6" name="Picture 5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599" y="3997967"/>
            <a:ext cx="709345" cy="650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498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امکانات بیان محدودیت‏ها </a:t>
            </a:r>
            <a:r>
              <a:rPr lang="fa-IR" dirty="0" smtClean="0"/>
              <a:t>– رهانا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 این رهانا این محدودیت را که «حقوق کارمند هیچگاه کاهش نمی‏یابد» اِعمال می‏کند.</a:t>
            </a:r>
          </a:p>
          <a:p>
            <a:endParaRPr lang="fa-IR" b="1" dirty="0"/>
          </a:p>
          <a:p>
            <a:endParaRPr lang="fa-IR" b="1" dirty="0" smtClean="0"/>
          </a:p>
          <a:p>
            <a:endParaRPr lang="fa-IR" b="1" dirty="0"/>
          </a:p>
          <a:p>
            <a:endParaRPr lang="fa-IR" b="1" dirty="0" smtClean="0"/>
          </a:p>
          <a:p>
            <a:endParaRPr lang="fa-IR" b="1" dirty="0"/>
          </a:p>
          <a:p>
            <a:r>
              <a:rPr lang="fa-IR" b="1" dirty="0" smtClean="0"/>
              <a:t>مطالعه </a:t>
            </a:r>
            <a:r>
              <a:rPr lang="fa-IR" b="1" dirty="0"/>
              <a:t>یادداشت‏های تکمیلی در خصوص رهانا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2209800"/>
            <a:ext cx="6785383" cy="233140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TRIGGER</a:t>
            </a:r>
            <a:r>
              <a:rPr lang="fa-IR" sz="1600" b="1" dirty="0" smtClean="0"/>
              <a:t> </a:t>
            </a:r>
            <a:r>
              <a:rPr lang="en-US" sz="1600" dirty="0" smtClean="0"/>
              <a:t>EMP-PAY-TRIG</a:t>
            </a:r>
            <a:endParaRPr lang="en-US" sz="1600" i="1" dirty="0" smtClean="0"/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BEFORE UPDATE OF </a:t>
            </a:r>
            <a:r>
              <a:rPr lang="en-US" sz="1600" dirty="0" smtClean="0"/>
              <a:t>EMPSAL</a:t>
            </a:r>
            <a:endParaRPr lang="en-US" sz="1600" i="1" dirty="0" smtClean="0"/>
          </a:p>
          <a:p>
            <a:pPr>
              <a:spcAft>
                <a:spcPts val="300"/>
              </a:spcAft>
            </a:pPr>
            <a:r>
              <a:rPr lang="en-US" sz="1600" dirty="0" smtClean="0"/>
              <a:t>	</a:t>
            </a:r>
            <a:r>
              <a:rPr lang="en-US" sz="1600" b="1" dirty="0" smtClean="0"/>
              <a:t>ON </a:t>
            </a:r>
            <a:r>
              <a:rPr lang="en-US" sz="1600" dirty="0" smtClean="0"/>
              <a:t>EMPL</a:t>
            </a:r>
            <a:r>
              <a:rPr lang="en-US" sz="1600" i="1" dirty="0" smtClean="0"/>
              <a:t> </a:t>
            </a:r>
          </a:p>
          <a:p>
            <a:pPr>
              <a:spcAft>
                <a:spcPts val="300"/>
              </a:spcAft>
            </a:pPr>
            <a:r>
              <a:rPr lang="en-US" sz="1600" b="1" dirty="0" smtClean="0"/>
              <a:t>	REFERENCING OLD AS </a:t>
            </a:r>
            <a:r>
              <a:rPr lang="en-US" sz="1600" dirty="0" smtClean="0"/>
              <a:t>OEMPL,  </a:t>
            </a:r>
            <a:r>
              <a:rPr lang="en-US" sz="1600" b="1" dirty="0" smtClean="0"/>
              <a:t>NEW AS</a:t>
            </a:r>
            <a:r>
              <a:rPr lang="en-US" sz="1600" dirty="0" smtClean="0"/>
              <a:t>  NEMPL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FOR EACH ROW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(</a:t>
            </a:r>
            <a:r>
              <a:rPr lang="en-US" sz="1600" b="1" dirty="0" smtClean="0"/>
              <a:t>WHEN </a:t>
            </a:r>
            <a:r>
              <a:rPr lang="en-US" sz="1600" dirty="0" smtClean="0"/>
              <a:t>OEMPL</a:t>
            </a:r>
            <a:r>
              <a:rPr lang="en-US" sz="1600" b="1" dirty="0" smtClean="0"/>
              <a:t>.</a:t>
            </a:r>
            <a:r>
              <a:rPr lang="en-US" sz="1600" dirty="0" smtClean="0"/>
              <a:t>EMPSAL </a:t>
            </a:r>
            <a:r>
              <a:rPr lang="en-US" sz="1600" b="1" dirty="0" smtClean="0"/>
              <a:t>&gt; </a:t>
            </a:r>
            <a:r>
              <a:rPr lang="en-US" sz="1600" dirty="0" smtClean="0"/>
              <a:t>NEMPL</a:t>
            </a:r>
            <a:r>
              <a:rPr lang="en-US" sz="1600" b="1" dirty="0" smtClean="0"/>
              <a:t>.</a:t>
            </a:r>
            <a:r>
              <a:rPr lang="en-US" sz="1600" dirty="0" smtClean="0"/>
              <a:t>EMPSAL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	</a:t>
            </a:r>
            <a:r>
              <a:rPr lang="en-US" sz="1600" dirty="0" smtClean="0"/>
              <a:t>SIGNAL.SQL State ‘7005’ (‘salary cannot be decreased’)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)</a:t>
            </a:r>
          </a:p>
        </p:txBody>
      </p:sp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085" y="1432241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207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r>
              <a:rPr lang="fa-IR" sz="3200" dirty="0" smtClean="0">
                <a:solidFill>
                  <a:srgbClr val="C00000"/>
                </a:solidFill>
                <a:cs typeface="B Jadid" pitchFamily="2" charset="-78"/>
              </a:rPr>
              <a:t>پرسش و پاسخ . . .</a:t>
            </a:r>
          </a:p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r>
              <a:rPr lang="en-US" sz="2400" b="1" dirty="0" smtClean="0">
                <a:latin typeface="Calibri" pitchFamily="34" charset="0"/>
              </a:rPr>
              <a:t>amini@sharif.edu</a:t>
            </a:r>
            <a:endParaRPr lang="en-US" sz="24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29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رابطه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7030A0"/>
                </a:solidFill>
              </a:rPr>
              <a:t>کاردینالیتی رابطه: </a:t>
            </a:r>
            <a:r>
              <a:rPr lang="fa-IR" dirty="0" smtClean="0"/>
              <a:t>همان کاردینالیتی بدنه؛ تعداد تاپل‏ها (بزرگتر مساوی صفر؛ صفر در بدو تعریف)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بدنه رابطه، متغیر در زمان است.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به یک مقدار بدنه در یک لحظه مشخص </a:t>
            </a:r>
            <a:r>
              <a:rPr lang="en-US" dirty="0" smtClean="0"/>
              <a:t>instance</a:t>
            </a:r>
            <a:r>
              <a:rPr lang="fa-IR" dirty="0" smtClean="0"/>
              <a:t> گویند.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به بدنه رابطه </a:t>
            </a:r>
            <a:r>
              <a:rPr lang="en-US" dirty="0" smtClean="0"/>
              <a:t>Extension</a:t>
            </a:r>
            <a:r>
              <a:rPr lang="fa-IR" dirty="0" smtClean="0"/>
              <a:t> (</a:t>
            </a:r>
            <a:r>
              <a:rPr lang="fa-IR" b="1" dirty="0" smtClean="0">
                <a:solidFill>
                  <a:srgbClr val="C00000"/>
                </a:solidFill>
              </a:rPr>
              <a:t>بسط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یا گسترده) یا حالت رابطه گویند.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44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رابطه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 </a:t>
            </a:r>
            <a:r>
              <a:rPr lang="fa-IR" b="1" dirty="0" smtClean="0">
                <a:solidFill>
                  <a:srgbClr val="C00000"/>
                </a:solidFill>
              </a:rPr>
              <a:t>(3) </a:t>
            </a:r>
            <a:r>
              <a:rPr lang="fa-IR" dirty="0" smtClean="0"/>
              <a:t>[از نظر تئوری زبان‏های برنامه‏سازی] تشکیل شده است از یک متغیر رابطه‏ای و در هر لحظه از یک مقدار رابطه‏ای.</a:t>
            </a:r>
          </a:p>
          <a:p>
            <a:pPr lvl="1"/>
            <a:r>
              <a:rPr lang="en-US" sz="1800" dirty="0" smtClean="0"/>
              <a:t>R(H)</a:t>
            </a:r>
            <a:r>
              <a:rPr lang="fa-IR" dirty="0" smtClean="0"/>
              <a:t>: متغیر رابطه‏ای، متغیری از جنس رابطه </a:t>
            </a:r>
            <a:r>
              <a:rPr lang="en-US" sz="1800" dirty="0" smtClean="0"/>
              <a:t>Relation Variable</a:t>
            </a:r>
            <a:r>
              <a:rPr lang="fa-IR" sz="1800" dirty="0"/>
              <a:t> </a:t>
            </a:r>
            <a:r>
              <a:rPr lang="en-US" sz="1800" dirty="0" smtClean="0">
                <a:solidFill>
                  <a:srgbClr val="C00000"/>
                </a:solidFill>
              </a:rPr>
              <a:t>[RELVAR]</a:t>
            </a:r>
          </a:p>
          <a:p>
            <a:pPr lvl="1"/>
            <a:r>
              <a:rPr lang="fa-IR" dirty="0" smtClean="0"/>
              <a:t>بدنه (</a:t>
            </a:r>
            <a:r>
              <a:rPr lang="en-US" sz="1800" dirty="0" smtClean="0"/>
              <a:t>r</a:t>
            </a:r>
            <a:r>
              <a:rPr lang="fa-IR" dirty="0" smtClean="0"/>
              <a:t>): مقدار رابطه‏ای </a:t>
            </a:r>
            <a:r>
              <a:rPr lang="en-US" sz="1800" dirty="0" smtClean="0"/>
              <a:t>Relation Value</a:t>
            </a:r>
            <a:r>
              <a:rPr lang="fa-IR" sz="1800" dirty="0" smtClean="0"/>
              <a:t> </a:t>
            </a:r>
            <a:r>
              <a:rPr lang="en-US" sz="1800" dirty="0" smtClean="0">
                <a:solidFill>
                  <a:srgbClr val="C00000"/>
                </a:solidFill>
              </a:rPr>
              <a:t>[RELVAL]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610" y="1463566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sp>
        <p:nvSpPr>
          <p:cNvPr id="5" name="Rounded Rectangle 4"/>
          <p:cNvSpPr/>
          <p:nvPr/>
        </p:nvSpPr>
        <p:spPr>
          <a:xfrm>
            <a:off x="1153608" y="4249232"/>
            <a:ext cx="979992" cy="5818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74308" y="3852148"/>
            <a:ext cx="115929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dirty="0" smtClean="0"/>
              <a:t>R(A,     B)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075919470"/>
                  </p:ext>
                </p:extLst>
              </p:nvPr>
            </p:nvGraphicFramePr>
            <p:xfrm>
              <a:off x="1138666" y="4221480"/>
              <a:ext cx="1071134" cy="1341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70755"/>
                    <a:gridCol w="600379"/>
                  </a:tblGrid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</a:t>
                          </a:r>
                          <a:r>
                            <a:rPr lang="en-US" sz="1600" baseline="-25000" dirty="0" smtClean="0"/>
                            <a:t>1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b</a:t>
                          </a:r>
                          <a:r>
                            <a:rPr lang="en-US" sz="1600" baseline="-25000" dirty="0" smtClean="0"/>
                            <a:t>1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</a:t>
                          </a:r>
                          <a:r>
                            <a:rPr lang="en-US" sz="1600" baseline="-25000" dirty="0" smtClean="0"/>
                            <a:t>2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b</a:t>
                          </a:r>
                          <a:r>
                            <a:rPr lang="en-US" sz="1600" baseline="-25000" dirty="0" smtClean="0"/>
                            <a:t>2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</a:t>
                          </a:r>
                          <a:r>
                            <a:rPr lang="en-US" sz="1600" baseline="-25000" dirty="0" smtClean="0"/>
                            <a:t>n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err="1" smtClean="0"/>
                            <a:t>b</a:t>
                          </a:r>
                          <a:r>
                            <a:rPr lang="en-US" sz="1600" baseline="-25000" dirty="0" err="1" smtClean="0"/>
                            <a:t>n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075919470"/>
                  </p:ext>
                </p:extLst>
              </p:nvPr>
            </p:nvGraphicFramePr>
            <p:xfrm>
              <a:off x="1138666" y="4221480"/>
              <a:ext cx="1071134" cy="1341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70755"/>
                    <a:gridCol w="600379"/>
                  </a:tblGrid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</a:t>
                          </a:r>
                          <a:r>
                            <a:rPr lang="en-US" sz="1600" baseline="-25000" dirty="0" smtClean="0"/>
                            <a:t>1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b</a:t>
                          </a:r>
                          <a:r>
                            <a:rPr lang="en-US" sz="1600" baseline="-25000" dirty="0" smtClean="0"/>
                            <a:t>1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</a:t>
                          </a:r>
                          <a:r>
                            <a:rPr lang="en-US" sz="1600" baseline="-25000" dirty="0" smtClean="0"/>
                            <a:t>2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b</a:t>
                          </a:r>
                          <a:r>
                            <a:rPr lang="en-US" sz="1600" baseline="-25000" dirty="0" smtClean="0"/>
                            <a:t>2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l="-1299" t="-205455" r="-128571" b="-1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l="-78788" t="-205455" b="-121818"/>
                          </a:stretch>
                        </a:blip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</a:t>
                          </a:r>
                          <a:r>
                            <a:rPr lang="en-US" sz="1600" baseline="-25000" dirty="0" smtClean="0"/>
                            <a:t>n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err="1" smtClean="0"/>
                            <a:t>b</a:t>
                          </a:r>
                          <a:r>
                            <a:rPr lang="en-US" sz="1600" baseline="-25000" dirty="0" err="1" smtClean="0"/>
                            <a:t>n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TextBox 7"/>
          <p:cNvSpPr txBox="1"/>
          <p:nvPr/>
        </p:nvSpPr>
        <p:spPr>
          <a:xfrm>
            <a:off x="2362200" y="3589794"/>
            <a:ext cx="1674102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200000"/>
              </a:lnSpc>
            </a:pPr>
            <a:r>
              <a:rPr lang="fa-IR" sz="2000" dirty="0" smtClean="0">
                <a:cs typeface="B Nazanin" pitchFamily="2" charset="-78"/>
              </a:rPr>
              <a:t>متغیر رابطه‏ای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133600" y="4540156"/>
            <a:ext cx="688098" cy="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133600" y="4021787"/>
            <a:ext cx="688098" cy="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86000" y="4373880"/>
            <a:ext cx="2535621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sz="2000" dirty="0" smtClean="0">
                <a:cs typeface="B Nazanin" pitchFamily="2" charset="-78"/>
              </a:rPr>
              <a:t>یک مقدار رابطه‏ای</a:t>
            </a:r>
          </a:p>
          <a:p>
            <a:pPr marL="0" lvl="1" algn="r" rtl="1"/>
            <a:r>
              <a:rPr lang="fa-IR" sz="2000" dirty="0" smtClean="0">
                <a:cs typeface="B Nazanin" pitchFamily="2" charset="-78"/>
              </a:rPr>
              <a:t>(در لحظه بعد ممکن است مقدارش فرق کند.)</a:t>
            </a:r>
          </a:p>
        </p:txBody>
      </p:sp>
    </p:spTree>
    <p:extLst>
      <p:ext uri="{BB962C8B-B14F-4D97-AF65-F5344CB8AC3E}">
        <p14:creationId xmlns:p14="http://schemas.microsoft.com/office/powerpoint/2010/main" val="2161560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/>
      <p:bldP spid="8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مدل رابطه‏ای و مدل جدولی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7030A0"/>
                </a:solidFill>
              </a:rPr>
              <a:t>تناظر بین مفاهیم رابطه‏ای و اصطلاحات جدولی</a:t>
            </a:r>
          </a:p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2201630"/>
              </p:ext>
            </p:extLst>
          </p:nvPr>
        </p:nvGraphicFramePr>
        <p:xfrm>
          <a:off x="1295400" y="2057400"/>
          <a:ext cx="6553200" cy="45657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352800"/>
                <a:gridCol w="3200400"/>
              </a:tblGrid>
              <a:tr h="471880">
                <a:tc>
                  <a:txBody>
                    <a:bodyPr/>
                    <a:lstStyle/>
                    <a:p>
                      <a:pPr algn="ctr"/>
                      <a:r>
                        <a:rPr lang="fa-IR" sz="1800" b="1" dirty="0" smtClean="0">
                          <a:cs typeface="B Nazanin" pitchFamily="2" charset="-78"/>
                        </a:rPr>
                        <a:t>اصطلاح</a:t>
                      </a:r>
                      <a:endParaRPr lang="en-US" sz="1800" b="1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800" b="1" dirty="0" smtClean="0">
                          <a:cs typeface="B Nazanin" pitchFamily="2" charset="-78"/>
                        </a:rPr>
                        <a:t>مفهوم رابطه‏ای</a:t>
                      </a:r>
                      <a:endParaRPr lang="en-US" sz="1800" b="1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879451"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0" dirty="0" smtClean="0">
                          <a:cs typeface="B Nazanin" pitchFamily="2" charset="-78"/>
                        </a:rPr>
                        <a:t>جدول</a:t>
                      </a:r>
                    </a:p>
                    <a:p>
                      <a:pPr algn="ctr" rtl="1"/>
                      <a:r>
                        <a:rPr lang="fa-IR" sz="1700" b="0" dirty="0" smtClean="0">
                          <a:cs typeface="B Nazanin" pitchFamily="2" charset="-78"/>
                        </a:rPr>
                        <a:t>(صرفاً امکانی است برای نمایش مفهوم رابطه‏ای و تفاوت‏های متعددی </a:t>
                      </a:r>
                      <a:r>
                        <a:rPr lang="fa-IR" sz="1700" b="0" baseline="0" dirty="0" smtClean="0">
                          <a:cs typeface="B Nazanin" pitchFamily="2" charset="-78"/>
                        </a:rPr>
                        <a:t>با رابطه دارد.)</a:t>
                      </a:r>
                      <a:endParaRPr lang="en-US" sz="17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000" b="0" dirty="0" smtClean="0">
                          <a:cs typeface="B Nazanin" pitchFamily="2" charset="-78"/>
                        </a:rPr>
                        <a:t>رابطه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453004">
                <a:tc>
                  <a:txBody>
                    <a:bodyPr/>
                    <a:lstStyle/>
                    <a:p>
                      <a:pPr algn="ctr"/>
                      <a:r>
                        <a:rPr lang="fa-IR" sz="2000" b="0" dirty="0" smtClean="0">
                          <a:cs typeface="B Nazanin" pitchFamily="2" charset="-78"/>
                        </a:rPr>
                        <a:t>سطر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000" b="0" dirty="0" smtClean="0">
                          <a:cs typeface="B Nazanin" pitchFamily="2" charset="-78"/>
                        </a:rPr>
                        <a:t>تاپل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453004"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0" dirty="0" smtClean="0">
                          <a:cs typeface="B Nazanin" pitchFamily="2" charset="-78"/>
                        </a:rPr>
                        <a:t>ستون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000" b="0" dirty="0" smtClean="0">
                          <a:cs typeface="B Nazanin" pitchFamily="2" charset="-78"/>
                        </a:rPr>
                        <a:t>صفت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453004"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0" dirty="0" smtClean="0">
                          <a:cs typeface="B Nazanin" pitchFamily="2" charset="-78"/>
                        </a:rPr>
                        <a:t>مقادیر مجاز ستون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000" b="0" dirty="0" smtClean="0">
                          <a:cs typeface="B Nazanin" pitchFamily="2" charset="-78"/>
                        </a:rPr>
                        <a:t>دامنه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453004"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0" dirty="0" smtClean="0">
                          <a:cs typeface="B Nazanin" pitchFamily="2" charset="-78"/>
                        </a:rPr>
                        <a:t>تعداد ستون‏ها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000" b="0" dirty="0" smtClean="0">
                          <a:cs typeface="B Nazanin" pitchFamily="2" charset="-78"/>
                        </a:rPr>
                        <a:t>درجه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453004"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0" dirty="0" smtClean="0">
                          <a:cs typeface="B Nazanin" pitchFamily="2" charset="-78"/>
                        </a:rPr>
                        <a:t>تعداد سطرها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000" b="0" dirty="0" smtClean="0">
                          <a:cs typeface="B Nazanin" pitchFamily="2" charset="-78"/>
                        </a:rPr>
                        <a:t>کاردینالیتی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879451"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1" dirty="0" smtClean="0">
                          <a:solidFill>
                            <a:srgbClr val="C00000"/>
                          </a:solidFill>
                          <a:cs typeface="B Nazanin" pitchFamily="2" charset="-78"/>
                        </a:rPr>
                        <a:t>؟</a:t>
                      </a:r>
                    </a:p>
                    <a:p>
                      <a:pPr algn="ctr" rtl="1"/>
                      <a:r>
                        <a:rPr lang="fa-IR" sz="1700" b="0" dirty="0" smtClean="0">
                          <a:cs typeface="B Nazanin" pitchFamily="2" charset="-78"/>
                        </a:rPr>
                        <a:t>(به</a:t>
                      </a:r>
                      <a:r>
                        <a:rPr lang="fa-IR" sz="1700" b="0" baseline="0" dirty="0" smtClean="0">
                          <a:cs typeface="B Nazanin" pitchFamily="2" charset="-78"/>
                        </a:rPr>
                        <a:t> معنایی که در مدل رابطه‏ای داریم، در بحث‏های جدولی مطرح نیست.)</a:t>
                      </a:r>
                      <a:endParaRPr lang="en-US" sz="17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000" b="0" dirty="0" smtClean="0">
                          <a:cs typeface="B Nazanin" pitchFamily="2" charset="-78"/>
                        </a:rPr>
                        <a:t>کلید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6993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imes New Roman"/>
        <a:ea typeface=""/>
        <a:cs typeface="B Titr"/>
      </a:majorFont>
      <a:minorFont>
        <a:latin typeface="Times New Roman"/>
        <a:ea typeface=""/>
        <a:cs typeface="B Roy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50458</TotalTime>
  <Words>5061</Words>
  <Application>Microsoft Office PowerPoint</Application>
  <PresentationFormat>On-screen Show (4:3)</PresentationFormat>
  <Paragraphs>876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4" baseType="lpstr">
      <vt:lpstr>Arial</vt:lpstr>
      <vt:lpstr>B Jadid</vt:lpstr>
      <vt:lpstr>B Nazanin</vt:lpstr>
      <vt:lpstr>B Roya</vt:lpstr>
      <vt:lpstr>B Titr</vt:lpstr>
      <vt:lpstr>Calibri</vt:lpstr>
      <vt:lpstr>Cambria Math</vt:lpstr>
      <vt:lpstr>Euclid Symbol</vt:lpstr>
      <vt:lpstr>IranNastaliq</vt:lpstr>
      <vt:lpstr>Symbol</vt:lpstr>
      <vt:lpstr>Times New Roman</vt:lpstr>
      <vt:lpstr>Wingdings</vt:lpstr>
      <vt:lpstr>Office Theme</vt:lpstr>
      <vt:lpstr>به نام آنکه جان را فکرت آموخت</vt:lpstr>
      <vt:lpstr>مقدمه</vt:lpstr>
      <vt:lpstr>مدل داده‏ای</vt:lpstr>
      <vt:lpstr>رابطه</vt:lpstr>
      <vt:lpstr>رابطه (ادامه)</vt:lpstr>
      <vt:lpstr>رابطه (ادامه)</vt:lpstr>
      <vt:lpstr>رابطه (ادامه)</vt:lpstr>
      <vt:lpstr>رابطه (ادامه)</vt:lpstr>
      <vt:lpstr>مدل رابطه‏ای و مدل جدولی</vt:lpstr>
      <vt:lpstr>مدل رابطه‏ای و مدل جدولی (ادامه)</vt:lpstr>
      <vt:lpstr>مدل رابطه‏ای و مدل جدولی (ادامه)</vt:lpstr>
      <vt:lpstr>دامنه [میدان]</vt:lpstr>
      <vt:lpstr>دامنه [میدان] (ادامه)</vt:lpstr>
      <vt:lpstr>دامنه [میدان] (ادامه)</vt:lpstr>
      <vt:lpstr>دامنه [میدان] (ادامه)</vt:lpstr>
      <vt:lpstr>رابطه نرمال و غیرنرمال</vt:lpstr>
      <vt:lpstr>رابطه نرمال و غیرنرمال (ادامه)</vt:lpstr>
      <vt:lpstr>رابطه نرمال و غیرنرمال (ادامه)</vt:lpstr>
      <vt:lpstr>رابطه نرمال و غیرنرمال (ادامه)</vt:lpstr>
      <vt:lpstr>رابطه نرمال و غیرنرمال (ادامه)</vt:lpstr>
      <vt:lpstr>مزایا و معایب رابطه نرمال و غیرنرمال</vt:lpstr>
      <vt:lpstr>مزایا و معایب رابطه نرمال و غیرنرمال (ادامه)</vt:lpstr>
      <vt:lpstr>کلید در مدل رابطه‏ای</vt:lpstr>
      <vt:lpstr>کلید در مدل رابطه‏ای - سوپرکلید</vt:lpstr>
      <vt:lpstr>کلید در مدل رابطه‏ای – کلید کاندید</vt:lpstr>
      <vt:lpstr>کلید در مدل رابطه‏ای – کلید کاندید (ادامه)</vt:lpstr>
      <vt:lpstr>کلید در مدل رابطه‏ای – کلید کاندید (ادامه)</vt:lpstr>
      <vt:lpstr>کلید در مدل رابطه‏ای – کلید کاندید (ادامه)</vt:lpstr>
      <vt:lpstr>کلید در مدل رابطه‏ای – کلید اصلی</vt:lpstr>
      <vt:lpstr>کلید در مدل رابطه‏ای – کلید اصلی (ادامه)</vt:lpstr>
      <vt:lpstr>کلید در مدل رابطه‏ای – کلید بدیل</vt:lpstr>
      <vt:lpstr>کلید در مدل رابطه‏ای – کلید خارجی</vt:lpstr>
      <vt:lpstr>کلید در مدل رابطه‏ای – کلید خارجی (ادامه)</vt:lpstr>
      <vt:lpstr>کلید در مدل رابطه‏ای – کلید خارجی (ادامه)</vt:lpstr>
      <vt:lpstr>بحث تکمیلی: کلید خارجی – گراف ارجاع</vt:lpstr>
      <vt:lpstr>گراف ارجاع (ادامه)</vt:lpstr>
      <vt:lpstr>گراف ارجاع (ادامه)</vt:lpstr>
      <vt:lpstr>گراف ارجاع (ادامه)</vt:lpstr>
      <vt:lpstr>گراف ارجاع (ادامه)</vt:lpstr>
      <vt:lpstr>جامعیت در مدل رابطه‏ای</vt:lpstr>
      <vt:lpstr>جامعیت در مدل رابطه‏ای (ادامه)</vt:lpstr>
      <vt:lpstr>جامعیت در مدل رابطه‏ای (ادامه)</vt:lpstr>
      <vt:lpstr>قواعد جامعیت در مدل رابطه‏ای</vt:lpstr>
      <vt:lpstr>قواعد عام در مدل رابطه‏ای – قاعده جامعیت موجودیتی C1</vt:lpstr>
      <vt:lpstr>قواعد عام در مدل رابطه‏ای – قاعده جامعیت ارجاعی C2</vt:lpstr>
      <vt:lpstr>قواعد عام در مدل رابطه‏ای – قاعده جامعیت ارجاعی C2 (ادامه)</vt:lpstr>
      <vt:lpstr>قواعد عام در مدل رابطه‏ای – قاعده جامعیت ارجاعی C2 (ادامه)</vt:lpstr>
      <vt:lpstr>قواعد عام در مدل رابطه‏ای – قاعده جامعیت ارجاعی C2 (ادامه)</vt:lpstr>
      <vt:lpstr>قواعد عام در مدل رابطه‏ای – قاعده جامعیت ارجاعی C2 (ادامه)</vt:lpstr>
      <vt:lpstr>قواعد عام در مدل رابطه‏ای – قاعده جامعیت ارجاعی C2 (ادامه)</vt:lpstr>
      <vt:lpstr>قواعد خاص در مدل رابطه‏ای</vt:lpstr>
      <vt:lpstr>قواعد خاص در مدل رابطه‏ای (ادامه)</vt:lpstr>
      <vt:lpstr>قواعد خاص در مدل رابطه‏ای (ادامه)</vt:lpstr>
      <vt:lpstr>قواعد خاص در مدل رابطه‏ای (ادامه)</vt:lpstr>
      <vt:lpstr>قواعد خاص در مدل رابطه‏ای (ادامه)</vt:lpstr>
      <vt:lpstr>قواعد خاص در مدل رابطه‏ای (ادامه)</vt:lpstr>
      <vt:lpstr>امکانات بیان محدودیت‏ها - اِظهار</vt:lpstr>
      <vt:lpstr>امکانات بیان محدودیت‏ها - اِظهار (ادامه)</vt:lpstr>
      <vt:lpstr>امکانات بیان محدودیت‏ها - رهانا</vt:lpstr>
      <vt:lpstr>امکانات بیان محدودیت‏ها – رهانا (ادامه)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mahmoud</dc:creator>
  <cp:lastModifiedBy>Vaio</cp:lastModifiedBy>
  <cp:revision>1065</cp:revision>
  <dcterms:created xsi:type="dcterms:W3CDTF">2012-08-03T07:41:40Z</dcterms:created>
  <dcterms:modified xsi:type="dcterms:W3CDTF">2014-05-07T18:18:09Z</dcterms:modified>
</cp:coreProperties>
</file>