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77" r:id="rId16"/>
    <p:sldId id="435" r:id="rId17"/>
    <p:sldId id="418" r:id="rId18"/>
    <p:sldId id="419" r:id="rId19"/>
    <p:sldId id="420" r:id="rId20"/>
    <p:sldId id="421" r:id="rId21"/>
    <p:sldId id="422" r:id="rId22"/>
    <p:sldId id="436" r:id="rId23"/>
    <p:sldId id="437" r:id="rId24"/>
    <p:sldId id="438" r:id="rId25"/>
    <p:sldId id="439" r:id="rId26"/>
    <p:sldId id="440" r:id="rId27"/>
    <p:sldId id="443" r:id="rId28"/>
    <p:sldId id="441" r:id="rId29"/>
    <p:sldId id="442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73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5" r:id="rId52"/>
    <p:sldId id="464" r:id="rId53"/>
    <p:sldId id="466" r:id="rId54"/>
    <p:sldId id="467" r:id="rId55"/>
    <p:sldId id="468" r:id="rId56"/>
    <p:sldId id="469" r:id="rId57"/>
    <p:sldId id="470" r:id="rId58"/>
    <p:sldId id="471" r:id="rId59"/>
    <p:sldId id="475" r:id="rId60"/>
    <p:sldId id="474" r:id="rId61"/>
    <p:sldId id="476" r:id="rId62"/>
    <p:sldId id="39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77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091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1" d="100"/>
          <a:sy n="81" d="100"/>
        </p:scale>
        <p:origin x="-83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[عنوان رابطه مجموعه است]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بدنه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بدنه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مقداری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90800" y="4953000"/>
            <a:ext cx="834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4800" y="4953000"/>
            <a:ext cx="834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n&gt;=0</a:t>
            </a:r>
            <a:r>
              <a:rPr lang="fa-IR" dirty="0" smtClean="0"/>
              <a:t> (درجه)، یعنی از نظر تئوری رابطه می‏تواند از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</a:t>
            </a:r>
            <a:r>
              <a:rPr lang="fa-IR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</a:t>
            </a:r>
            <a:r>
              <a:rPr lang="fa-IR" u="sng" dirty="0" smtClean="0"/>
              <a:t>حداقل</a:t>
            </a:r>
            <a:r>
              <a:rPr lang="fa-IR" dirty="0" smtClean="0"/>
              <a:t>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  <a:endParaRPr lang="en-US" dirty="0" smtClean="0"/>
          </a:p>
          <a:p>
            <a:pPr lvl="1"/>
            <a:r>
              <a:rPr lang="en-US" sz="1800" b="1" dirty="0" smtClean="0"/>
              <a:t>STLEVEL</a:t>
            </a:r>
            <a:r>
              <a:rPr lang="fa-IR" sz="1800" dirty="0" smtClean="0"/>
              <a:t> </a:t>
            </a:r>
            <a:r>
              <a:rPr lang="fa-IR" dirty="0" smtClean="0"/>
              <a:t>: (معنا : مقطع تحصیلی دانشجو - نوع : </a:t>
            </a:r>
            <a:r>
              <a:rPr lang="en-US" sz="1800" dirty="0" smtClean="0"/>
              <a:t>char(6)</a:t>
            </a:r>
            <a:r>
              <a:rPr lang="fa-IR" sz="1800" dirty="0" smtClean="0"/>
              <a:t> </a:t>
            </a:r>
            <a:r>
              <a:rPr lang="fa-IR" dirty="0" smtClean="0"/>
              <a:t>– مقادیری : {</a:t>
            </a:r>
            <a:r>
              <a:rPr lang="en-US" sz="1800" dirty="0" smtClean="0"/>
              <a:t>‘</a:t>
            </a:r>
            <a:r>
              <a:rPr lang="en-US" sz="1800" dirty="0" err="1" smtClean="0"/>
              <a:t>bs</a:t>
            </a:r>
            <a:r>
              <a:rPr lang="en-US" sz="1800" dirty="0" smtClean="0"/>
              <a:t>’, ‘</a:t>
            </a:r>
            <a:r>
              <a:rPr lang="en-US" sz="1800" dirty="0" err="1" smtClean="0"/>
              <a:t>ms</a:t>
            </a:r>
            <a:r>
              <a:rPr lang="en-US" sz="1800" dirty="0" smtClean="0"/>
              <a:t>’, ‘</a:t>
            </a:r>
            <a:r>
              <a:rPr lang="en-US" sz="1800" dirty="0" err="1" smtClean="0"/>
              <a:t>dr</a:t>
            </a:r>
            <a:r>
              <a:rPr lang="en-US" sz="1800" dirty="0" smtClean="0"/>
              <a:t>’</a:t>
            </a:r>
            <a:r>
              <a:rPr lang="fa-IR" dirty="0" smtClean="0"/>
              <a:t>}</a:t>
            </a:r>
            <a:r>
              <a:rPr lang="en-US" dirty="0" smtClean="0"/>
              <a:t> </a:t>
            </a:r>
            <a:r>
              <a:rPr lang="fa-IR" dirty="0"/>
              <a:t>)</a:t>
            </a:r>
            <a:endParaRPr lang="fa-IR" dirty="0" smtClean="0"/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r>
              <a:rPr lang="fa-IR" dirty="0" smtClean="0"/>
              <a:t>رابطه‌ی نمایشگر ارتباط پیشنیازی درس : </a:t>
            </a:r>
            <a:r>
              <a:rPr lang="en-US" sz="1800" dirty="0" smtClean="0"/>
              <a:t>COPRECO ( COID , PRECOID)</a:t>
            </a:r>
            <a:endParaRPr lang="fa-IR" dirty="0" smtClean="0"/>
          </a:p>
          <a:p>
            <a:pPr lvl="2"/>
            <a:r>
              <a:rPr lang="fa-IR" dirty="0" smtClean="0"/>
              <a:t>هر دو صفت از دامنه‌ی «شماره‌ی درس» هستند.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600" y="2819400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600" y="5562600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n</a:t>
            </a:r>
            <a:r>
              <a:rPr lang="fa-IR" dirty="0" smtClean="0"/>
              <a:t> درجه رابطه و </a:t>
            </a:r>
            <a:r>
              <a:rPr lang="en-US" dirty="0" smtClean="0"/>
              <a:t>m</a:t>
            </a:r>
            <a:r>
              <a:rPr lang="fa-IR" dirty="0" smtClean="0"/>
              <a:t> تعداد دامنه‏ها باشد، داریم: </a:t>
            </a:r>
            <a:r>
              <a:rPr lang="en-US" dirty="0" smtClean="0"/>
              <a:t>m </a:t>
            </a:r>
            <a:r>
              <a:rPr lang="en-US" dirty="0" smtClean="0">
                <a:cs typeface="Times New Roman" panose="02020603050405020304" pitchFamily="18" charset="0"/>
                <a:sym typeface="Euclid Symbol"/>
              </a:rPr>
              <a:t>≤ </a:t>
            </a:r>
            <a:r>
              <a:rPr lang="en-US" dirty="0" smtClean="0">
                <a:sym typeface="Euclid Symbol"/>
              </a:rPr>
              <a:t>n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46089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‘?...?’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(ادامه)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3448636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CN,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 </a:t>
            </a:r>
            <a:r>
              <a:rPr lang="en-US" sz="1600" b="1" dirty="0" smtClean="0"/>
              <a:t>DOMAIN </a:t>
            </a:r>
            <a:r>
              <a:rPr lang="en-US" sz="1600" dirty="0" smtClean="0"/>
              <a:t>TERM</a:t>
            </a:r>
            <a:r>
              <a:rPr lang="en-US" sz="1600" b="1" dirty="0" smtClean="0"/>
              <a:t> </a:t>
            </a:r>
            <a:r>
              <a:rPr lang="en-US" sz="1600" dirty="0" smtClean="0"/>
              <a:t>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YRYR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YEAR,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GRADE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GRD)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…	 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 </a:t>
            </a:r>
            <a:r>
              <a:rPr lang="fa-IR" dirty="0" smtClean="0"/>
              <a:t>       چرا </a:t>
            </a:r>
            <a:r>
              <a:rPr lang="fa-IR" dirty="0"/>
              <a:t>در مدل رابطه ای توصیه می‌شود میدان‌ها ساده باشند؟</a:t>
            </a:r>
            <a:endParaRPr lang="en-US" dirty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>
                <a:solidFill>
                  <a:srgbClr val="FF0000"/>
                </a:solidFill>
              </a:rPr>
              <a:t>تمرین: </a:t>
            </a:r>
            <a:r>
              <a:rPr lang="fa-IR" dirty="0"/>
              <a:t>دامنه‌ی</a:t>
            </a:r>
            <a:r>
              <a:rPr lang="fa-IR" dirty="0" smtClean="0"/>
              <a:t> مرکب آدرس را تعریف کنید.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</a:t>
            </a:r>
            <a:r>
              <a:rPr lang="en-US" b="1" u="sng" dirty="0" smtClean="0"/>
              <a:t> </a:t>
            </a:r>
            <a:r>
              <a:rPr lang="fa-IR" b="1" u="sng" dirty="0" smtClean="0"/>
              <a:t>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P#, 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PTQY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مباحث: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جدول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fa-IR" b="1" u="sng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اما نه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منطقاً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2800" y="1268968"/>
                <a:ext cx="31817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𝑁𝑁𝑆𝑃</m:t>
                    </m:r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68968"/>
                <a:ext cx="3181710" cy="1143000"/>
              </a:xfrm>
              <a:prstGeom prst="rect">
                <a:avLst/>
              </a:prstGeom>
              <a:blipFill rotWithShape="1">
                <a:blip r:embed="rId2"/>
                <a:stretch>
                  <a:fillRect l="-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1000" y="1268968"/>
                <a:ext cx="31817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𝑆𝑃</m:t>
                    </m:r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68968"/>
                <a:ext cx="3181710" cy="1143000"/>
              </a:xfrm>
              <a:prstGeom prst="rect">
                <a:avLst/>
              </a:prstGeom>
              <a:blipFill rotWithShape="1">
                <a:blip r:embed="rId6"/>
                <a:stretch>
                  <a:fillRect l="-1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636966"/>
              </p:ext>
            </p:extLst>
          </p:nvPr>
        </p:nvGraphicFramePr>
        <p:xfrm>
          <a:off x="91967" y="1465416"/>
          <a:ext cx="8915399" cy="45150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</a:t>
                      </a: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83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1219200" y="4876800"/>
            <a:ext cx="1600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 تأثیر تقارن صفات در سطح فایلینگ چیست؟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191000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Super Key(SK)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Candidate Key (CK)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Primary Key (PK)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Alternate Key (AK)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Foreign Key (FK)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n)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</a:t>
            </a:r>
            <a:r>
              <a:rPr lang="en-US" dirty="0" smtClean="0">
                <a:sym typeface="Symbol"/>
              </a:rPr>
              <a:t>M 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M1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lvl="1"/>
            <a:r>
              <a:rPr lang="fa-IR" dirty="0" smtClean="0">
                <a:sym typeface="Symbol"/>
              </a:rPr>
              <a:t>اگر رابطه </a:t>
            </a:r>
            <a:r>
              <a:rPr lang="en-US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درجه </a:t>
            </a:r>
            <a:r>
              <a:rPr lang="en-US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و</a:t>
            </a:r>
            <a:r>
              <a:rPr lang="en-US" dirty="0" smtClean="0">
                <a:sym typeface="Symbol"/>
              </a:rPr>
              <a:t>M 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تعداد  </a:t>
            </a:r>
            <a:r>
              <a:rPr lang="en-US" sz="1800" dirty="0">
                <a:sym typeface="Symbol"/>
              </a:rPr>
              <a:t>SK</a:t>
            </a:r>
            <a:r>
              <a:rPr lang="fa-IR" dirty="0">
                <a:sym typeface="Symbol"/>
              </a:rPr>
              <a:t>های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باشد</a:t>
            </a:r>
            <a:r>
              <a:rPr lang="fa-IR" dirty="0" smtClean="0">
                <a:sym typeface="Symbol"/>
              </a:rPr>
              <a:t> :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u="sng" dirty="0" smtClean="0">
                <a:sym typeface="Symbol"/>
              </a:rPr>
              <a:t>محدودیت یکتایی</a:t>
            </a:r>
            <a:r>
              <a:rPr lang="fa-IR" dirty="0" smtClean="0">
                <a:sym typeface="Symbol"/>
              </a:rPr>
              <a:t> مقدار را اعمال می‏کنیم.</a:t>
            </a: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168" y="2643554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le 7"/>
          <p:cNvSpPr/>
          <p:nvPr/>
        </p:nvSpPr>
        <p:spPr>
          <a:xfrm>
            <a:off x="3352800" y="4632433"/>
            <a:ext cx="2133600" cy="66078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ym typeface="Symbol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2</a:t>
            </a:r>
            <a:r>
              <a:rPr lang="en-US" baseline="40000" dirty="0" smtClean="0">
                <a:sym typeface="Euclid Symbol"/>
              </a:rPr>
              <a:t>n</a:t>
            </a:r>
            <a:r>
              <a:rPr lang="en-US" dirty="0" smtClean="0">
                <a:sym typeface="Euclid Symbol"/>
              </a:rPr>
              <a:t>-1</a:t>
            </a:r>
            <a:endParaRPr lang="fa-IR" dirty="0">
              <a:sym typeface="Symbo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03784" y="5996354"/>
            <a:ext cx="1676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خود،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اگر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قاعده (قواعد) معنایی محیط بدست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 smtClean="0">
                    <a:sym typeface="Symbol"/>
                  </a:rPr>
                  <a:t>. (</a:t>
                </a:r>
                <a:r>
                  <a:rPr lang="fa-IR" dirty="0" smtClean="0"/>
                  <a:t>رابطه‌ی</a:t>
                </a:r>
                <a:r>
                  <a:rPr lang="fa-IR" dirty="0"/>
                  <a:t> </a:t>
                </a:r>
                <a:r>
                  <a:rPr lang="fa-IR" dirty="0" smtClean="0">
                    <a:sym typeface="Symbol"/>
                  </a:rPr>
                  <a:t>تمام کلید)</a:t>
                </a:r>
                <a:endParaRPr lang="fa-IR" dirty="0">
                  <a:sym typeface="Symbol"/>
                </a:endParaRP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n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1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62000" y="2895600"/>
            <a:ext cx="2743200" cy="902732"/>
            <a:chOff x="762000" y="2895600"/>
            <a:chExt cx="2743200" cy="9027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33600" y="28956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62000" y="3429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چه </a:t>
              </a:r>
              <a:r>
                <a:rPr lang="fa-IR" dirty="0"/>
                <a:t>ویژگی‌هایی</a:t>
              </a:r>
              <a:r>
                <a:rPr lang="fa-IR" dirty="0" smtClean="0"/>
                <a:t> دارد؟ (مثال بزنید)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</a:t>
            </a:r>
            <a:r>
              <a:rPr lang="fa-IR" u="sng" dirty="0" smtClean="0"/>
              <a:t>تاپلی</a:t>
            </a:r>
            <a:r>
              <a:rPr lang="fa-IR" dirty="0" smtClean="0"/>
              <a:t> (و نه مجموعه‏ای) یا امکان ارجاع به تک تاپل در رابطه را فراهم می‏کند. </a:t>
            </a:r>
            <a:r>
              <a:rPr lang="fa-IR" dirty="0"/>
              <a:t>(با کم‌ترین صفات ممکن</a:t>
            </a:r>
            <a:r>
              <a:rPr lang="fa-IR" dirty="0" smtClean="0"/>
              <a:t>)</a:t>
            </a:r>
          </a:p>
          <a:p>
            <a:r>
              <a:rPr lang="fa-IR" dirty="0" smtClean="0"/>
              <a:t>هر </a:t>
            </a:r>
            <a:r>
              <a:rPr lang="fa-IR" b="1" u="sng" dirty="0" smtClean="0"/>
              <a:t>زبرمجموعه</a:t>
            </a:r>
            <a:r>
              <a:rPr lang="fa-IR" dirty="0" smtClean="0"/>
              <a:t>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1211" y="1905000"/>
            <a:ext cx="2917200" cy="2246769"/>
            <a:chOff x="13138" y="1371600"/>
            <a:chExt cx="2917200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08462" y="1488629"/>
              <a:ext cx="221876" cy="2039737"/>
            </a:xfrm>
            <a:prstGeom prst="rightBrace">
              <a:avLst>
                <a:gd name="adj1" fmla="val 47105"/>
                <a:gd name="adj2" fmla="val 50000"/>
              </a:avLst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72100" y="4953000"/>
            <a:ext cx="31623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نمایه خودکار (</a:t>
            </a:r>
            <a:r>
              <a:rPr lang="en-US" dirty="0" smtClean="0"/>
              <a:t>Automatic Index</a:t>
            </a:r>
            <a:r>
              <a:rPr lang="fa-IR" dirty="0" smtClean="0"/>
              <a:t>)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محدودکننده است. یکی که این محدودیت را روی آن اِعمال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چه دلایل دیگری متصور است؟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00800" y="3962400"/>
            <a:ext cx="1673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08" y="46544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  <a:r>
              <a:rPr lang="en-US" dirty="0"/>
              <a:t>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داریم.</a:t>
            </a:r>
          </a:p>
          <a:p>
            <a:pPr lvl="1">
              <a:lnSpc>
                <a:spcPct val="200000"/>
              </a:lnSpc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  این مفهوم در عمل به چه کار </a:t>
            </a:r>
            <a:r>
              <a:rPr lang="fa-IR" dirty="0"/>
              <a:t>می‌آید</a:t>
            </a:r>
            <a:r>
              <a:rPr lang="fa-IR" dirty="0" smtClean="0"/>
              <a:t>؟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2901" y="3781566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2" y="3476298"/>
            <a:ext cx="1066798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&gt;= 0</a:t>
            </a:r>
          </a:p>
        </p:txBody>
      </p:sp>
      <p:pic>
        <p:nvPicPr>
          <p:cNvPr id="11" name="Picture 1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47306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</a:t>
            </a:r>
            <a:r>
              <a:rPr lang="fa-IR" i="1" dirty="0" smtClean="0">
                <a:solidFill>
                  <a:srgbClr val="C00000"/>
                </a:solidFill>
              </a:rPr>
              <a:t>بیان عملی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 smtClean="0"/>
              <a:t>در جدول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fa-IR" dirty="0" smtClean="0"/>
              <a:t>جدول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بیان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i="1" dirty="0" smtClean="0">
                <a:solidFill>
                  <a:srgbClr val="E60000"/>
                </a:solidFill>
              </a:rPr>
              <a:t>تاکید:</a:t>
            </a:r>
            <a:r>
              <a:rPr lang="fa-IR" dirty="0" smtClean="0"/>
              <a:t> صفت (صفات) کلید خارجی باید هم‏میدان با صفت (صفات) کلید کاندید باشد و معمولاً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ارتباط(ها)ی </a:t>
            </a:r>
            <a:r>
              <a:rPr lang="fa-IR" u="sng" dirty="0" smtClean="0">
                <a:sym typeface="Symbol"/>
              </a:rPr>
              <a:t>صریح</a:t>
            </a:r>
            <a:r>
              <a:rPr lang="fa-IR" dirty="0" smtClean="0">
                <a:sym typeface="Symbol"/>
              </a:rPr>
              <a:t> بین نوع موجودیت‏(ها) (و در نتیجه بین نمونه‏های آنها) به کار می‏رود. منظور از «ارتباط صریح»،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 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96519" y="5562600"/>
              <a:ext cx="648343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3083" y="3962400"/>
            <a:ext cx="2433753" cy="1135305"/>
            <a:chOff x="3603083" y="3962400"/>
            <a:chExt cx="2433753" cy="1135305"/>
          </a:xfrm>
        </p:grpSpPr>
        <p:sp>
          <p:nvSpPr>
            <p:cNvPr id="8" name="TextBox 7"/>
            <p:cNvSpPr txBox="1"/>
            <p:nvPr/>
          </p:nvSpPr>
          <p:spPr>
            <a:xfrm>
              <a:off x="4800600" y="39624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referencing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334000" y="4312920"/>
              <a:ext cx="0" cy="182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3083" y="472837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referenced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169905" y="4728373"/>
              <a:ext cx="118978" cy="1213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</a:t>
            </a:r>
            <a:r>
              <a:rPr lang="fa-IR" dirty="0"/>
              <a:t>‌</a:t>
            </a:r>
            <a:r>
              <a:rPr lang="fa-IR" dirty="0" smtClean="0"/>
              <a:t>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00400" y="4388068"/>
            <a:ext cx="273268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335486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37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چرخه ارجاع تک‏رابطه‏ای کارمند با خودش.</a:t>
                </a:r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fa-IR" dirty="0" smtClean="0"/>
              </a:p>
              <a:p>
                <a:r>
                  <a:rPr lang="fa-IR" b="1" dirty="0" smtClean="0"/>
                  <a:t>نکته‏های مثال اخیر:</a:t>
                </a:r>
              </a:p>
              <a:p>
                <a:pPr lvl="1"/>
                <a:r>
                  <a:rPr lang="fa-IR" dirty="0" smtClean="0"/>
                  <a:t>مثالی است از حالتی که در آن </a:t>
                </a:r>
                <a:r>
                  <a:rPr lang="en-US" sz="1800" dirty="0" smtClean="0"/>
                  <a:t>R1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R2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تعریف </a:t>
                </a:r>
                <a:r>
                  <a:rPr lang="en-US" sz="1800" dirty="0" smtClean="0"/>
                  <a:t>FK</a:t>
                </a:r>
                <a:r>
                  <a:rPr lang="fa-IR" dirty="0" smtClean="0"/>
                  <a:t>، لزوماً متمایز نیستند.</a:t>
                </a:r>
              </a:p>
              <a:p>
                <a:pPr lvl="1"/>
                <a:r>
                  <a:rPr lang="fa-IR" dirty="0" smtClean="0"/>
                  <a:t>رابطه </a:t>
                </a:r>
                <a:r>
                  <a:rPr lang="en-US" sz="1800" dirty="0" smtClean="0"/>
                  <a:t>EMPL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به خود رجوع کننده (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خود ارجاع</a:t>
                </a:r>
                <a:r>
                  <a:rPr lang="fa-IR" dirty="0" smtClean="0"/>
                  <a:t>) است.</a:t>
                </a:r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sz="1800" dirty="0"/>
                  <a:t>n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درجه </a:t>
                </a:r>
                <a:r>
                  <a:rPr lang="en-US" sz="1800" dirty="0"/>
                  <a:t>EMPL</a:t>
                </a:r>
                <a:r>
                  <a:rPr lang="fa-IR" sz="1800" dirty="0"/>
                  <a:t> </a:t>
                </a:r>
                <a:r>
                  <a:rPr lang="fa-IR" dirty="0"/>
                  <a:t>باشد </a:t>
                </a:r>
                <a:r>
                  <a:rPr lang="fa-IR" dirty="0" smtClean="0"/>
                  <a:t>و </a:t>
                </a:r>
                <a:r>
                  <a:rPr lang="en-US" sz="1800" dirty="0"/>
                  <a:t>m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تعداد دامنه‏هایش</a:t>
                </a:r>
                <a:r>
                  <a:rPr lang="en-US" dirty="0" smtClean="0"/>
                  <a:t> </a:t>
                </a:r>
                <a:r>
                  <a:rPr lang="fa-IR" dirty="0" smtClean="0"/>
                  <a:t>باشد، داریم: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fa-IR" sz="1800" dirty="0" smtClean="0">
                  <a:sym typeface="Euclid Symbol"/>
                </a:endParaRPr>
              </a:p>
              <a:p>
                <a:pPr lvl="1"/>
                <a:r>
                  <a:rPr lang="fa-IR" dirty="0" smtClean="0">
                    <a:sym typeface="Euclid Symbol"/>
                  </a:rPr>
                  <a:t>لزوم دگر نامی شماره کارمندی مدیر، چون عنوان رابطه (</a:t>
                </a:r>
                <a:r>
                  <a:rPr lang="en-US" sz="1800" dirty="0" smtClean="0">
                    <a:sym typeface="Euclid Symbol"/>
                  </a:rPr>
                  <a:t>Heading</a:t>
                </a:r>
                <a:r>
                  <a:rPr lang="fa-IR" dirty="0" smtClean="0">
                    <a:sym typeface="Euclid Symbol"/>
                  </a:rPr>
                  <a:t>)، مجموعه‏ای از نام صفات است.</a:t>
                </a:r>
              </a:p>
              <a:p>
                <a:pPr lvl="1"/>
                <a:r>
                  <a:rPr lang="fa-IR" b="1" dirty="0" smtClean="0">
                    <a:solidFill>
                      <a:srgbClr val="C00000"/>
                    </a:solidFill>
                    <a:sym typeface="Euclid Symbol"/>
                  </a:rPr>
                  <a:t>تمرین: </a:t>
                </a:r>
                <a:r>
                  <a:rPr lang="fa-IR" dirty="0" smtClean="0">
                    <a:sym typeface="Euclid Symbol"/>
                  </a:rPr>
                  <a:t>این طراحی بر اساس کدام مدل‌سازی انجام شده است؟</a:t>
                </a:r>
                <a:endParaRPr lang="fa-IR" b="1" dirty="0" smtClean="0">
                  <a:sym typeface="Euclid Symbol"/>
                </a:endParaRPr>
              </a:p>
              <a:p>
                <a:pPr lvl="1"/>
                <a:endParaRPr lang="fa-IR" dirty="0" smtClean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fa-IR" dirty="0" smtClean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مدل‌سازی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</a:t>
            </a:r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n-tuple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22" name="TextBox 21"/>
          <p:cNvSpPr txBox="1"/>
          <p:nvPr/>
        </p:nvSpPr>
        <p:spPr>
          <a:xfrm>
            <a:off x="827592" y="5452646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2590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5-تاپل(5-تایی)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0" y="4035026"/>
            <a:ext cx="8024647" cy="1468251"/>
            <a:chOff x="0" y="4035026"/>
            <a:chExt cx="8024647" cy="1468251"/>
          </a:xfrm>
        </p:grpSpPr>
        <p:grpSp>
          <p:nvGrpSpPr>
            <p:cNvPr id="9" name="Group 8"/>
            <p:cNvGrpSpPr/>
            <p:nvPr/>
          </p:nvGrpSpPr>
          <p:grpSpPr>
            <a:xfrm>
              <a:off x="3124200" y="4104289"/>
              <a:ext cx="1371600" cy="1052927"/>
              <a:chOff x="5791200" y="4357273"/>
              <a:chExt cx="1371600" cy="105292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019800" y="4495800"/>
                <a:ext cx="11430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رشته‏ای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91200" y="43572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3</a:t>
                </a:r>
                <a:endParaRPr lang="en-US" b="1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752600" y="4141287"/>
              <a:ext cx="1447800" cy="1052927"/>
              <a:chOff x="5791200" y="4357273"/>
              <a:chExt cx="1447800" cy="105292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019800" y="4495800"/>
                <a:ext cx="12192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نام دانشجو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91200" y="43572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2</a:t>
                </a:r>
                <a:endParaRPr lang="en-US" b="1" baseline="-25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0" y="4035026"/>
              <a:ext cx="1797268" cy="1052927"/>
              <a:chOff x="5791200" y="4357273"/>
              <a:chExt cx="1797268" cy="105292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019799" y="4495800"/>
                <a:ext cx="1568669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شماره دانشجو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91200" y="43572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1</a:t>
                </a:r>
                <a:endParaRPr lang="en-US" b="1" baseline="-250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72201" y="4038600"/>
              <a:ext cx="1852446" cy="1027487"/>
              <a:chOff x="5844988" y="4382713"/>
              <a:chExt cx="1307609" cy="102748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019799" y="4495800"/>
                <a:ext cx="1132798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شماره گروه آموزشی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44988" y="438271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5</a:t>
                </a:r>
                <a:endParaRPr lang="en-US" b="1" baseline="-250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419604" y="4077913"/>
              <a:ext cx="1776247" cy="1027487"/>
              <a:chOff x="5844988" y="4382713"/>
              <a:chExt cx="1253821" cy="102748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019800" y="4495800"/>
                <a:ext cx="1079009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مقادیر مقطع تحصیلی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44988" y="438271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r>
                  <a:rPr lang="en-US" b="1" baseline="-25000" dirty="0" smtClean="0"/>
                  <a:t>4</a:t>
                </a:r>
                <a:endParaRPr lang="en-US" b="1" baseline="-25000" dirty="0"/>
              </a:p>
            </p:txBody>
          </p:sp>
        </p:grpSp>
        <p:cxnSp>
          <p:nvCxnSpPr>
            <p:cNvPr id="24" name="Straight Arrow Connector 23"/>
            <p:cNvCxnSpPr>
              <a:stCxn id="14" idx="4"/>
            </p:cNvCxnSpPr>
            <p:nvPr/>
          </p:nvCxnSpPr>
          <p:spPr>
            <a:xfrm>
              <a:off x="1012934" y="5087953"/>
              <a:ext cx="739666" cy="415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4"/>
            </p:cNvCxnSpPr>
            <p:nvPr/>
          </p:nvCxnSpPr>
          <p:spPr>
            <a:xfrm>
              <a:off x="2590800" y="5194214"/>
              <a:ext cx="0" cy="309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4"/>
            </p:cNvCxnSpPr>
            <p:nvPr/>
          </p:nvCxnSpPr>
          <p:spPr>
            <a:xfrm flipH="1">
              <a:off x="3429000" y="5157216"/>
              <a:ext cx="495300" cy="346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4"/>
            </p:cNvCxnSpPr>
            <p:nvPr/>
          </p:nvCxnSpPr>
          <p:spPr>
            <a:xfrm flipH="1">
              <a:off x="4038600" y="5105400"/>
              <a:ext cx="1392953" cy="3978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4"/>
            </p:cNvCxnSpPr>
            <p:nvPr/>
          </p:nvCxnSpPr>
          <p:spPr>
            <a:xfrm flipH="1">
              <a:off x="4667254" y="5066087"/>
              <a:ext cx="2554995" cy="43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به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332964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PRECOID)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945932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اِعلانی: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اِعلان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1030" y="5943600"/>
            <a:ext cx="60697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</a:t>
            </a:r>
            <a:r>
              <a:rPr lang="en-US" dirty="0" smtClean="0"/>
              <a:t> </a:t>
            </a:r>
            <a:r>
              <a:rPr lang="fa-IR" dirty="0" smtClean="0"/>
              <a:t>به طور مستقیم یا غیر مستقیم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ناقص بودن قواعد </a:t>
            </a:r>
            <a:r>
              <a:rPr lang="fa-IR" dirty="0"/>
              <a:t>و </a:t>
            </a:r>
            <a:r>
              <a:rPr lang="fa-IR" dirty="0" smtClean="0"/>
              <a:t>محدودیت‌های</a:t>
            </a:r>
            <a:r>
              <a:rPr lang="fa-IR" dirty="0"/>
              <a:t> </a:t>
            </a:r>
            <a:r>
              <a:rPr lang="fa-IR" dirty="0" smtClean="0"/>
              <a:t>جامعیتی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تراکنش‌ها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</a:t>
            </a:r>
            <a:r>
              <a:rPr lang="fa-IR" dirty="0" smtClean="0"/>
              <a:t>فزونکاری </a:t>
            </a:r>
            <a:r>
              <a:rPr lang="fa-IR" dirty="0"/>
              <a:t>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فزونکاری (دلایل بروز فزونکاری)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 سه سطحی)</a:t>
            </a:r>
          </a:p>
          <a:p>
            <a:pPr lvl="1"/>
            <a:r>
              <a:rPr lang="fa-IR" dirty="0"/>
              <a:t>اِعمال قواعد </a:t>
            </a:r>
            <a:r>
              <a:rPr lang="fa-IR" dirty="0" smtClean="0"/>
              <a:t>جامعیتی</a:t>
            </a:r>
          </a:p>
          <a:p>
            <a:pPr lvl="1"/>
            <a:r>
              <a:rPr lang="fa-IR" dirty="0" smtClean="0"/>
              <a:t>اِعمال ضوابط امنیت داده‏ها (در سطح </a:t>
            </a:r>
            <a:r>
              <a:rPr lang="en-US" sz="1800" dirty="0" smtClean="0"/>
              <a:t>DBMS</a:t>
            </a:r>
            <a:r>
              <a:rPr lang="fa-IR" sz="1800" dirty="0" smtClean="0"/>
              <a:t>)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</a:t>
            </a:r>
            <a:r>
              <a:rPr lang="fa-IR" smtClean="0"/>
              <a:t>: </a:t>
            </a:r>
            <a:r>
              <a:rPr lang="fa-IR" smtClean="0"/>
              <a:t>فراقواعد – مَتاقواعد </a:t>
            </a:r>
            <a:r>
              <a:rPr lang="fa-IR" dirty="0" smtClean="0"/>
              <a:t>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قاعده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قاعده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البته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</a:t>
            </a:r>
            <a:r>
              <a:rPr lang="fa-IR" dirty="0" smtClean="0"/>
              <a:t>است؛ 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444,    …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   ….</a:t>
              </a:r>
              <a:r>
                <a:rPr lang="fa-IR" sz="1600" dirty="0" smtClean="0"/>
                <a:t>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  <a:r>
                <a:rPr lang="fa-IR" sz="1600" dirty="0" smtClean="0"/>
                <a:t>     </a:t>
              </a:r>
              <a:r>
                <a:rPr lang="en-US" sz="1600" dirty="0" smtClean="0"/>
                <a:t>….</a:t>
              </a:r>
              <a:r>
                <a:rPr lang="fa-IR" sz="1600" dirty="0" smtClean="0"/>
                <a:t>        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   ….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sz="1800" dirty="0" smtClean="0"/>
              <a:t> (</a:t>
            </a:r>
            <a:r>
              <a:rPr lang="fa-IR" dirty="0" smtClean="0"/>
              <a:t>ها)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</a:t>
            </a:r>
            <a:r>
              <a:rPr lang="fa-IR" u="sng" dirty="0" smtClean="0">
                <a:solidFill>
                  <a:srgbClr val="FF0000"/>
                </a:solidFill>
              </a:rPr>
              <a:t>حذف</a:t>
            </a:r>
            <a:r>
              <a:rPr lang="fa-IR" dirty="0" smtClean="0"/>
              <a:t> و </a:t>
            </a:r>
            <a:br>
              <a:rPr lang="fa-IR" dirty="0" smtClean="0"/>
            </a:br>
            <a:r>
              <a:rPr lang="fa-IR" u="sng" dirty="0" smtClean="0">
                <a:solidFill>
                  <a:srgbClr val="FF0000"/>
                </a:solidFill>
              </a:rPr>
              <a:t>بهنگام‏سازی</a:t>
            </a:r>
            <a:r>
              <a:rPr lang="fa-IR" dirty="0" smtClean="0"/>
              <a:t> مقدار کلید اصلی </a:t>
            </a:r>
            <a:br>
              <a:rPr lang="fa-IR" dirty="0" smtClean="0"/>
            </a:br>
            <a:r>
              <a:rPr lang="fa-IR" dirty="0" smtClean="0"/>
              <a:t>(در </a:t>
            </a:r>
            <a:r>
              <a:rPr lang="fa-IR" u="sng" dirty="0" smtClean="0">
                <a:solidFill>
                  <a:srgbClr val="FF0000"/>
                </a:solidFill>
              </a:rPr>
              <a:t>درج</a:t>
            </a:r>
            <a:r>
              <a:rPr lang="fa-IR" dirty="0" smtClean="0"/>
              <a:t>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6" y="2589832"/>
            <a:ext cx="4224233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>
                <a:solidFill>
                  <a:srgbClr val="FF0000"/>
                </a:solidFill>
              </a:rPr>
              <a:t>STID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>
                <a:solidFill>
                  <a:srgbClr val="FF0000"/>
                </a:solidFill>
              </a:rPr>
              <a:t>COID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4651" y="5100955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2393" y="5423513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2393" y="5078249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14410" y="6076670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381108" y="6325829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24200" y="4876800"/>
            <a:ext cx="2282428" cy="286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STUD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67735" y="5715000"/>
            <a:ext cx="2238893" cy="33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COUR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  <p:bldP spid="22" grpId="0" animBg="1"/>
      <p:bldP spid="26" grpId="0"/>
      <p:bldP spid="17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</a:t>
            </a:r>
            <a:r>
              <a:rPr lang="fa-IR" u="sng" dirty="0" smtClean="0"/>
              <a:t>تاپل مرجع</a:t>
            </a:r>
            <a:r>
              <a:rPr lang="fa-IR" dirty="0" smtClean="0"/>
              <a:t>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رجوع کننده به آن حذف شوند. (تا زمانی که تاپل(های) رجوع کننده وجود داشته باشد، تاپل مرجع حذف نشود)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</a:t>
            </a:r>
            <a:r>
              <a:rPr lang="fa-IR" u="sng" dirty="0" smtClean="0"/>
              <a:t>نه لزوماً متمایز</a:t>
            </a:r>
            <a:r>
              <a:rPr lang="fa-IR" dirty="0" smtClean="0"/>
              <a:t>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>
                <a:cs typeface="B Nazanin" pitchFamily="2" charset="-78"/>
              </a:rPr>
              <a:t>n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n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90197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n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بهنگام</a:t>
            </a:r>
            <a:r>
              <a:rPr lang="fa-IR" b="1" dirty="0">
                <a:solidFill>
                  <a:srgbClr val="0919AF"/>
                </a:solidFill>
              </a:rPr>
              <a:t>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تاپل مرجع و نمایش خطا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          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461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</a:t>
            </a:r>
            <a:r>
              <a:rPr lang="fa-IR" u="sng" dirty="0" smtClean="0"/>
              <a:t>نوع</a:t>
            </a:r>
            <a:r>
              <a:rPr lang="fa-IR" dirty="0" smtClean="0"/>
              <a:t> و </a:t>
            </a:r>
            <a:r>
              <a:rPr lang="fa-IR" u="sng" dirty="0" smtClean="0"/>
              <a:t>طیف مقادیر</a:t>
            </a:r>
            <a:r>
              <a:rPr lang="fa-IR" dirty="0" smtClean="0"/>
              <a:t>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4343400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اِعلان یا اِعمال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اِعلان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اِعلان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اِعلان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</a:t>
            </a:r>
            <a:r>
              <a:rPr lang="fa-IR" u="sng" dirty="0" smtClean="0"/>
              <a:t>یک رابطه</a:t>
            </a:r>
            <a:r>
              <a:rPr lang="fa-IR" dirty="0" smtClean="0"/>
              <a:t>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</a:t>
            </a:r>
            <a:r>
              <a:rPr lang="fa-IR" u="sng" dirty="0" smtClean="0"/>
              <a:t>یک رابطه</a:t>
            </a:r>
            <a:r>
              <a:rPr lang="fa-IR" dirty="0" smtClean="0"/>
              <a:t> است </a:t>
            </a:r>
            <a:r>
              <a:rPr lang="en-US" dirty="0" smtClean="0"/>
              <a:t>)</a:t>
            </a:r>
            <a:r>
              <a:rPr lang="fa-IR" dirty="0" smtClean="0"/>
              <a:t>مقادیر مجاز یک متغیر رابطه‏ای را مشخص می‏کند</a:t>
            </a:r>
            <a:r>
              <a:rPr lang="en-US" dirty="0"/>
              <a:t>(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STUD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SCR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618170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 BEFORE  |  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 </a:t>
            </a:r>
            <a:r>
              <a:rPr lang="en-US" sz="1600" i="1" dirty="0" err="1" smtClean="0"/>
              <a:t>tablename</a:t>
            </a:r>
            <a:r>
              <a:rPr lang="en-US" sz="1600" b="1" dirty="0" smtClean="0"/>
              <a:t> </a:t>
            </a:r>
            <a:r>
              <a:rPr lang="en-US" sz="1600" b="1" dirty="0"/>
              <a:t>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64258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 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</a:t>
            </a:r>
            <a:r>
              <a:rPr lang="fa-IR" dirty="0"/>
              <a:t>ِ</a:t>
            </a:r>
            <a:r>
              <a:rPr lang="fa-IR" dirty="0" smtClean="0"/>
              <a:t>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6164636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 UNIQUE  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fa-IR" sz="1600" b="1" i="1" dirty="0" smtClean="0"/>
              <a:t>...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Intension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</a:t>
            </a:r>
            <a:r>
              <a:rPr lang="fa-IR" u="sng" dirty="0" smtClean="0"/>
              <a:t>معنا</a:t>
            </a:r>
            <a:r>
              <a:rPr lang="fa-IR" dirty="0" smtClean="0"/>
              <a:t>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مبنای تئوریک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630" y="5854267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2008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en-US" b="1" smtClean="0"/>
          </a:p>
          <a:p>
            <a:r>
              <a:rPr lang="fa-IR" b="1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4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EMPL (E#, ENAME,  ENC,  …,  EPHONE,  </a:t>
            </a:r>
            <a:r>
              <a:rPr lang="en-US" sz="1600" b="1" dirty="0" smtClean="0"/>
              <a:t>EMPSAL)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093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t="-205455" r="-12692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692692" y="40469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4092" y="44789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589737" y="4800600"/>
            <a:ext cx="924863" cy="1253944"/>
            <a:chOff x="1589737" y="4800600"/>
            <a:chExt cx="924863" cy="1253944"/>
          </a:xfrm>
        </p:grpSpPr>
        <p:sp>
          <p:nvSpPr>
            <p:cNvPr id="8" name="Right Brace 7"/>
            <p:cNvSpPr/>
            <p:nvPr/>
          </p:nvSpPr>
          <p:spPr>
            <a:xfrm>
              <a:off x="1589737" y="4800600"/>
              <a:ext cx="155448" cy="12539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26502" y="5445369"/>
              <a:ext cx="688098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14600" y="5257745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بدنه در لحظه‌ی </a:t>
            </a:r>
            <a:r>
              <a:rPr lang="en-US" dirty="0"/>
              <a:t>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4309348"/>
            <a:ext cx="0" cy="1786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4377154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3475147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4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m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k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3475147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4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205455" r="-12987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7778" t="-205455" r="-1010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m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k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6036092" y="4114800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07492" y="4546793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862799" y="4800600"/>
            <a:ext cx="997499" cy="1253944"/>
            <a:chOff x="5862799" y="4829053"/>
            <a:chExt cx="997499" cy="1253944"/>
          </a:xfrm>
        </p:grpSpPr>
        <p:sp>
          <p:nvSpPr>
            <p:cNvPr id="17" name="Right Brace 16"/>
            <p:cNvSpPr/>
            <p:nvPr/>
          </p:nvSpPr>
          <p:spPr>
            <a:xfrm>
              <a:off x="5862799" y="4829053"/>
              <a:ext cx="155448" cy="12539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72200" y="5438653"/>
              <a:ext cx="688098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93523" y="5240215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dirty="0" smtClean="0"/>
                  <a:t>بدنه در لحظه‌ی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23" y="5240215"/>
                <a:ext cx="2057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3333" r="-2367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0" grpId="0"/>
      <p:bldP spid="13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13895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4642346"/>
                  </p:ext>
                </p:extLst>
              </p:nvPr>
            </p:nvGraphicFramePr>
            <p:xfrm>
              <a:off x="1108037" y="4234375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4642346"/>
                  </p:ext>
                </p:extLst>
              </p:nvPr>
            </p:nvGraphicFramePr>
            <p:xfrm>
              <a:off x="1108037" y="4234375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9592" t="-205455" r="-1020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943600" y="6096000"/>
            <a:ext cx="453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3200" y="3429000"/>
            <a:ext cx="1219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53004</TotalTime>
  <Words>5465</Words>
  <Application>Microsoft Office PowerPoint</Application>
  <PresentationFormat>On-screen Show (4:3)</PresentationFormat>
  <Paragraphs>928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1223</cp:revision>
  <dcterms:created xsi:type="dcterms:W3CDTF">2012-08-03T07:41:40Z</dcterms:created>
  <dcterms:modified xsi:type="dcterms:W3CDTF">2014-12-27T10:23:08Z</dcterms:modified>
</cp:coreProperties>
</file>