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329" r:id="rId2"/>
    <p:sldId id="560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85" r:id="rId28"/>
    <p:sldId id="527" r:id="rId29"/>
    <p:sldId id="528" r:id="rId30"/>
    <p:sldId id="530" r:id="rId31"/>
    <p:sldId id="531" r:id="rId32"/>
    <p:sldId id="529" r:id="rId33"/>
    <p:sldId id="533" r:id="rId34"/>
    <p:sldId id="534" r:id="rId35"/>
    <p:sldId id="532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84" r:id="rId45"/>
    <p:sldId id="587" r:id="rId46"/>
    <p:sldId id="543" r:id="rId47"/>
    <p:sldId id="544" r:id="rId48"/>
    <p:sldId id="545" r:id="rId49"/>
    <p:sldId id="586" r:id="rId50"/>
    <p:sldId id="546" r:id="rId51"/>
    <p:sldId id="547" r:id="rId52"/>
    <p:sldId id="548" r:id="rId53"/>
    <p:sldId id="549" r:id="rId54"/>
    <p:sldId id="550" r:id="rId55"/>
    <p:sldId id="551" r:id="rId56"/>
    <p:sldId id="552" r:id="rId57"/>
    <p:sldId id="553" r:id="rId58"/>
    <p:sldId id="554" r:id="rId59"/>
    <p:sldId id="555" r:id="rId60"/>
    <p:sldId id="556" r:id="rId61"/>
    <p:sldId id="557" r:id="rId62"/>
    <p:sldId id="588" r:id="rId63"/>
    <p:sldId id="558" r:id="rId64"/>
    <p:sldId id="559" r:id="rId65"/>
    <p:sldId id="561" r:id="rId66"/>
    <p:sldId id="562" r:id="rId67"/>
    <p:sldId id="563" r:id="rId68"/>
    <p:sldId id="564" r:id="rId69"/>
    <p:sldId id="565" r:id="rId70"/>
    <p:sldId id="566" r:id="rId71"/>
    <p:sldId id="567" r:id="rId72"/>
    <p:sldId id="568" r:id="rId73"/>
    <p:sldId id="569" r:id="rId74"/>
    <p:sldId id="570" r:id="rId75"/>
    <p:sldId id="571" r:id="rId76"/>
    <p:sldId id="572" r:id="rId77"/>
    <p:sldId id="573" r:id="rId78"/>
    <p:sldId id="574" r:id="rId79"/>
    <p:sldId id="575" r:id="rId80"/>
    <p:sldId id="576" r:id="rId81"/>
    <p:sldId id="577" r:id="rId82"/>
    <p:sldId id="578" r:id="rId83"/>
    <p:sldId id="590" r:id="rId84"/>
    <p:sldId id="591" r:id="rId85"/>
    <p:sldId id="579" r:id="rId86"/>
    <p:sldId id="580" r:id="rId87"/>
    <p:sldId id="581" r:id="rId88"/>
    <p:sldId id="582" r:id="rId89"/>
    <p:sldId id="583" r:id="rId90"/>
    <p:sldId id="397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1"/>
            <p14:sldId id="513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85"/>
            <p14:sldId id="527"/>
            <p14:sldId id="528"/>
            <p14:sldId id="530"/>
            <p14:sldId id="531"/>
            <p14:sldId id="529"/>
            <p14:sldId id="533"/>
            <p14:sldId id="534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88"/>
            <p14:sldId id="558"/>
            <p14:sldId id="559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90"/>
            <p14:sldId id="591"/>
            <p14:sldId id="579"/>
            <p14:sldId id="580"/>
            <p14:sldId id="581"/>
            <p14:sldId id="582"/>
            <p14:sldId id="583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60" d="100"/>
          <a:sy n="60" d="100"/>
        </p:scale>
        <p:origin x="-6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12/22/2013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12/22/2013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هفتم: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12/22/2013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هفتم:</a:t>
            </a:r>
          </a:p>
          <a:p>
            <a:pPr algn="r" rtl="1"/>
            <a:r>
              <a:rPr lang="fa-IR" sz="3600" dirty="0" smtClean="0">
                <a:cs typeface="+mj-cs"/>
              </a:rPr>
              <a:t>طراحی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2: طراحی ارتباط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چه وضعی طراحی این حالت با سه رابطه قابل توجیه است؟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وقتی که مشارکت سمت </a:t>
            </a:r>
            <a:r>
              <a:rPr lang="en-US" sz="1800" dirty="0" smtClean="0"/>
              <a:t>N</a:t>
            </a:r>
            <a:r>
              <a:rPr lang="fa-IR" dirty="0" smtClean="0"/>
              <a:t> در ارتباط غیرالزامی باشد (درصد مشارکت کمتر از 30 درصد) و تعداد استاد زیاد باشد، برای کاهش مقدار </a:t>
            </a:r>
            <a:r>
              <a:rPr lang="en-US" sz="1800" dirty="0" smtClean="0"/>
              <a:t>Null</a:t>
            </a:r>
            <a:r>
              <a:rPr lang="fa-IR" dirty="0" smtClean="0"/>
              <a:t>، رابطه نمایشگر ارتباط را جدا می‏کنیم.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فرکانس ارجاع به خودِ ارتباط بالا باشد و به صفات دیگر با فرکانس پایین‏تری احتیاج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تعداد صفات خودِ ارتباط زیاد باشد و باعث زیاد شدن درجه ارتباط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شود.</a:t>
            </a:r>
          </a:p>
          <a:p>
            <a:pPr>
              <a:lnSpc>
                <a:spcPct val="200000"/>
              </a:lnSpc>
            </a:pPr>
            <a:endParaRPr lang="fa-IR" sz="1100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اگر مشارکت سمت </a:t>
            </a:r>
            <a:r>
              <a:rPr lang="en-US" sz="1800" dirty="0" smtClean="0"/>
              <a:t>N</a:t>
            </a:r>
            <a:r>
              <a:rPr lang="fa-IR" dirty="0" smtClean="0"/>
              <a:t> الزامی باشد، باید این محدودیت معنایی را از طریق هیچمقدارناپذیر بودن صفت کلید خارجی (با استفاده از </a:t>
            </a:r>
            <a:r>
              <a:rPr lang="en-US" sz="1800" dirty="0" smtClean="0"/>
              <a:t>NOT </a:t>
            </a:r>
            <a:r>
              <a:rPr lang="en-US" sz="1800" dirty="0"/>
              <a:t>NULL</a:t>
            </a:r>
            <a:r>
              <a:rPr lang="fa-IR" dirty="0"/>
              <a:t>)</a:t>
            </a:r>
            <a:r>
              <a:rPr lang="fa-IR" dirty="0" smtClean="0"/>
              <a:t> در رابطه نمایانگر نوع موجودیت سمت </a:t>
            </a:r>
            <a:r>
              <a:rPr lang="en-US" sz="1800" dirty="0" smtClean="0"/>
              <a:t>N</a:t>
            </a:r>
            <a:r>
              <a:rPr lang="fa-IR" dirty="0" smtClean="0"/>
              <a:t>، اعلام کرد.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3: طراحی ارتباط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دو / یا سه/ یا یک رابطه طراحی می‏کنیم.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در صورت طراحی با </a:t>
            </a:r>
            <a:r>
              <a:rPr lang="fa-IR" b="1" dirty="0" smtClean="0">
                <a:solidFill>
                  <a:srgbClr val="C00000"/>
                </a:solidFill>
              </a:rPr>
              <a:t>دو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رابطه، رابطه مربوط به نوع موجودیت با مشارکت الزامی،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3886200"/>
            <a:ext cx="6249192" cy="762000"/>
            <a:chOff x="1447007" y="2768600"/>
            <a:chExt cx="624919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007" y="2768600"/>
              <a:ext cx="6249192" cy="762000"/>
              <a:chOff x="1447007" y="2768600"/>
              <a:chExt cx="6249192" cy="7620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1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007" y="2768600"/>
                <a:ext cx="6249192" cy="762000"/>
                <a:chOff x="1408907" y="5562600"/>
                <a:chExt cx="6249192" cy="7620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51907" y="5562600"/>
                  <a:ext cx="4001293" cy="685800"/>
                  <a:chOff x="265907" y="4953000"/>
                  <a:chExt cx="4001293" cy="685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265907" y="5067837"/>
                    <a:ext cx="9532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2766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کتاب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5" name="Flowchart: Decision 34"/>
                  <p:cNvSpPr/>
                  <p:nvPr/>
                </p:nvSpPr>
                <p:spPr>
                  <a:xfrm>
                    <a:off x="16002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منبع اصلی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6" name="Straight Connector 35"/>
                  <p:cNvCxnSpPr>
                    <a:stCxn id="35" idx="1"/>
                    <a:endCxn id="33" idx="3"/>
                  </p:cNvCxnSpPr>
                  <p:nvPr/>
                </p:nvCxnSpPr>
                <p:spPr>
                  <a:xfrm flipH="1">
                    <a:off x="1219200" y="5295900"/>
                    <a:ext cx="381000" cy="537"/>
                  </a:xfrm>
                  <a:prstGeom prst="line">
                    <a:avLst/>
                  </a:prstGeom>
                  <a:ln w="762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34" idx="1"/>
                    <a:endCxn id="35" idx="3"/>
                  </p:cNvCxnSpPr>
                  <p:nvPr/>
                </p:nvCxnSpPr>
                <p:spPr>
                  <a:xfrm flipH="1" flipV="1">
                    <a:off x="2819400" y="5295900"/>
                    <a:ext cx="457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08907" y="5601820"/>
                  <a:ext cx="1143000" cy="722780"/>
                  <a:chOff x="1408907" y="5601820"/>
                  <a:chExt cx="1143000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08907" y="5601820"/>
                    <a:ext cx="1143000" cy="357712"/>
                    <a:chOff x="-701724" y="2145521"/>
                    <a:chExt cx="1143000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7017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192753" y="2324377"/>
                      <a:ext cx="248523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36041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COUR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(COID,  ..…,  BKID)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BOOK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(BKID,   .…., BKPRICE)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8999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18898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11574" y="6048702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2590800" y="6006538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3: طراحی ارتباط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سه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مشارکت طرفین غیرالزامی باشد، تعداد شرکت‏کنندگان (نمونه‏ها) در ارتباط زیاد باشد، درصد مشارکت در رابطه ضعیف (کمتر از 30%) باشد و نیز ملاحظاتی در مورد فرکانس ارجاع.</a:t>
            </a:r>
          </a:p>
          <a:p>
            <a:endParaRPr lang="fa-IR" dirty="0"/>
          </a:p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یک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تعداد صفات موجودیت‏ها کم باشد، مشارکت طرفین الزامی باشد و فرکانس ارجاع به ارتباط کم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4: طراحی ارتباط خود ارجاع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اول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</a:t>
            </a:r>
          </a:p>
          <a:p>
            <a:pPr marL="457200" lvl="1" indent="0">
              <a:buNone/>
            </a:pPr>
            <a:endParaRPr lang="fa-IR" sz="2400" dirty="0"/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گراف ارجاع:     </a:t>
            </a:r>
            <a:r>
              <a:rPr lang="en-US" sz="1800" dirty="0"/>
              <a:t>COPRECO</a:t>
            </a:r>
            <a:r>
              <a:rPr lang="fa-IR" dirty="0"/>
              <a:t>            </a:t>
            </a:r>
            <a:r>
              <a:rPr lang="en-US" sz="1800" dirty="0"/>
              <a:t>COUR</a:t>
            </a:r>
            <a:endParaRPr lang="fa-IR" sz="1800" dirty="0"/>
          </a:p>
          <a:p>
            <a:r>
              <a:rPr lang="fa-IR" b="1" dirty="0" smtClean="0">
                <a:solidFill>
                  <a:srgbClr val="C00000"/>
                </a:solidFill>
              </a:rPr>
              <a:t>نتیجه:</a:t>
            </a:r>
            <a:r>
              <a:rPr lang="fa-IR" dirty="0" smtClean="0"/>
              <a:t> </a:t>
            </a:r>
            <a:r>
              <a:rPr lang="fa-IR" dirty="0"/>
              <a:t>صرف وجود ارتباط با خود، چرخه ارجاع ایجاد نمی‏شود. باید به چندی ارتباط توجه کنیم.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7454" y="2181860"/>
            <a:ext cx="2273777" cy="1601470"/>
            <a:chOff x="1121528" y="3383301"/>
            <a:chExt cx="2273777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21528" y="3383301"/>
              <a:ext cx="2273777" cy="1601470"/>
              <a:chOff x="3390050" y="3644363"/>
              <a:chExt cx="2273777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90050" y="3962400"/>
                <a:ext cx="1859440" cy="1283433"/>
                <a:chOff x="5556004" y="2145567"/>
                <a:chExt cx="1859440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پیشنیازی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56004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4013" y="4158342"/>
            <a:ext cx="7680722" cy="1245852"/>
            <a:chOff x="394985" y="4953000"/>
            <a:chExt cx="7680722" cy="1245852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4953000"/>
              <a:ext cx="5843698" cy="806668"/>
              <a:chOff x="394985" y="5715000"/>
              <a:chExt cx="5843698" cy="80666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COUR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.…)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COPRECO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 PRECOID)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423262" y="6067098"/>
                <a:ext cx="513270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09364" y="6521668"/>
                <a:ext cx="161255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5268" y="6461234"/>
                <a:ext cx="91241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889234" y="5683708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0459" y="5257800"/>
              <a:ext cx="3485248" cy="47320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بیش از یک صفت از رابطه، از یک دامنه هستند.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722789" y="5599505"/>
              <a:ext cx="836139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5366862" y="6198850"/>
              <a:ext cx="60960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5: طراحی ارتباط خود ارجاع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دوم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یک رابطه لازم است. 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/>
              <a:t>این رابطه چه نکاتی وجود دارد</a:t>
            </a:r>
            <a:r>
              <a:rPr lang="fa-IR" dirty="0" smtClean="0"/>
              <a:t>؟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گراف </a:t>
            </a:r>
            <a:r>
              <a:rPr lang="fa-IR" b="1" dirty="0">
                <a:solidFill>
                  <a:srgbClr val="C00000"/>
                </a:solidFill>
              </a:rPr>
              <a:t>ارجاع:   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EMPL</a:t>
            </a:r>
            <a:endParaRPr lang="fa-IR" sz="1800" dirty="0"/>
          </a:p>
          <a:p>
            <a:r>
              <a:rPr lang="fa-IR" dirty="0" smtClean="0"/>
              <a:t>برنامه‏ای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بدهید که شماره تمام مدیران در سلسله مدیریت را بدهد (با استفاده از تکنیک </a:t>
            </a:r>
            <a:r>
              <a:rPr lang="en-US" sz="1800" dirty="0" smtClean="0"/>
              <a:t>Recursion</a:t>
            </a:r>
            <a:r>
              <a:rPr lang="fa-IR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5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57400" y="2362200"/>
            <a:ext cx="2209800" cy="1601470"/>
            <a:chOff x="1185505" y="3383301"/>
            <a:chExt cx="22098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85505" y="3383301"/>
              <a:ext cx="2209800" cy="1601470"/>
              <a:chOff x="3454027" y="3644363"/>
              <a:chExt cx="22098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54027" y="3962400"/>
                <a:ext cx="1765007" cy="1283433"/>
                <a:chOff x="5619981" y="2145567"/>
                <a:chExt cx="1765007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619981" y="259080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4769068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(EMID,  ENAME,  ….,  EPHONE,  EMGRID)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91730" y="6264166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24220" y="6264166"/>
              <a:ext cx="91241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629400" y="5257800"/>
            <a:ext cx="381000" cy="425668"/>
            <a:chOff x="6629400" y="5257800"/>
            <a:chExt cx="381000" cy="4256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010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29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52735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6: طراحی ارتباط خود ارجاع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سوم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یک یا دو رابطه طراحی می‏کنیم. </a:t>
            </a:r>
          </a:p>
          <a:p>
            <a:r>
              <a:rPr lang="fa-IR" dirty="0" smtClean="0"/>
              <a:t>اگر مشارکت در هم‏پروژگی زیاد نباشد، از مدل </a:t>
            </a:r>
            <a:r>
              <a:rPr lang="en-US" sz="1800" dirty="0" smtClean="0"/>
              <a:t>II</a:t>
            </a:r>
            <a:r>
              <a:rPr lang="fa-IR" dirty="0" smtClean="0"/>
              <a:t> استفاده می‏کنیم.</a:t>
            </a:r>
          </a:p>
          <a:p>
            <a:endParaRPr lang="fa-IR" sz="3200" dirty="0" smtClean="0"/>
          </a:p>
          <a:p>
            <a:r>
              <a:rPr lang="fa-IR" dirty="0" smtClean="0"/>
              <a:t>در </a:t>
            </a:r>
            <a:r>
              <a:rPr lang="en-US" sz="1800" dirty="0" smtClean="0"/>
              <a:t>STJST</a:t>
            </a:r>
            <a:r>
              <a:rPr lang="fa-IR" sz="1800" dirty="0" smtClean="0"/>
              <a:t> </a:t>
            </a:r>
            <a:r>
              <a:rPr lang="fa-IR" dirty="0" smtClean="0"/>
              <a:t>هر یک از صفات می‏توانند کلید اصلی باشند.</a:t>
            </a:r>
          </a:p>
          <a:p>
            <a:r>
              <a:rPr lang="fa-IR" dirty="0" smtClean="0"/>
              <a:t>آیا طرز دیگری هم برای طراحی وجود دارد؟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47799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6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0749" y="2327549"/>
            <a:ext cx="2362200" cy="1601470"/>
            <a:chOff x="1033105" y="3383301"/>
            <a:chExt cx="23622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033105" y="3383301"/>
              <a:ext cx="2362200" cy="1601470"/>
              <a:chOff x="3301627" y="3644363"/>
              <a:chExt cx="23622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1627" y="3962400"/>
                <a:ext cx="1877331" cy="1283433"/>
                <a:chOff x="5467581" y="2145567"/>
                <a:chExt cx="1877331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00981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467581" y="2842260"/>
                  <a:ext cx="1790701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هم‏گروهی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467581" y="2316749"/>
                  <a:ext cx="53340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762981" y="2316749"/>
                  <a:ext cx="495301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497947" y="251162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0" y="4572000"/>
            <a:ext cx="5843698" cy="1326932"/>
            <a:chOff x="228600" y="4845268"/>
            <a:chExt cx="5843698" cy="132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" y="4845268"/>
              <a:ext cx="5843698" cy="1326932"/>
              <a:chOff x="394985" y="4769068"/>
              <a:chExt cx="5843698" cy="132693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94985" y="4769068"/>
                <a:ext cx="5843698" cy="1326932"/>
                <a:chOff x="394985" y="5715000"/>
                <a:chExt cx="5843698" cy="793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94985" y="5715000"/>
                  <a:ext cx="5843698" cy="7935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(I)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STPROJST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STNAME, ….,  JSTID 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(II)   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STNAME, .…)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   STJST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 JSTID)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383456" y="5942844"/>
                  <a:ext cx="498967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828800" y="5214258"/>
                <a:ext cx="3321268" cy="805542"/>
                <a:chOff x="1828800" y="5214258"/>
                <a:chExt cx="3321268" cy="80554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530038" y="5214258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05000" y="6019797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1828800" y="5562600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15951" y="6019800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4386942" y="5257800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8615" y="6052458"/>
              <a:ext cx="4370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52516" y="6045201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2006092" y="4893818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P.K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181742" y="4977275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38626" y="5757697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93954" y="5756294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7: طراحی موجودیت ضعیف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موجودیت ضعیف داریم.</a:t>
            </a:r>
          </a:p>
          <a:p>
            <a:pPr marL="457200" lvl="1" indent="0">
              <a:buNone/>
            </a:pPr>
            <a:r>
              <a:rPr lang="fa-IR" dirty="0" smtClean="0"/>
              <a:t>دو رابطه لازم است؛ یکی برای نوع موجودیت قوی، یکی برای نوع موجودیت ضعیف و ارتباط شناسا.</a:t>
            </a:r>
          </a:p>
          <a:p>
            <a:pPr marL="457200" lvl="1" indent="0">
              <a:buNone/>
            </a:pPr>
            <a:r>
              <a:rPr lang="fa-IR" dirty="0" smtClean="0"/>
              <a:t>رابطه نمایشگر موجودت ضعیف از موجودیت قوی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که در ترکیب با صفت ممیزه می‏شود </a:t>
            </a:r>
            <a:r>
              <a:rPr lang="en-US" sz="1800" dirty="0" smtClean="0"/>
              <a:t>PK</a:t>
            </a:r>
            <a:r>
              <a:rPr lang="fa-IR" dirty="0" smtClean="0"/>
              <a:t>. 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7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4985" y="5281446"/>
            <a:ext cx="5843698" cy="814554"/>
            <a:chOff x="394985" y="5715000"/>
            <a:chExt cx="5843698" cy="814554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….)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PRPUB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PTITLE,  PTYPE, ….)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47800" y="6529554"/>
              <a:ext cx="1409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8234" y="6477000"/>
              <a:ext cx="4562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956" y="3806101"/>
            <a:ext cx="4958837" cy="1146899"/>
            <a:chOff x="704956" y="3667069"/>
            <a:chExt cx="4958837" cy="1146899"/>
          </a:xfrm>
        </p:grpSpPr>
        <p:grpSp>
          <p:nvGrpSpPr>
            <p:cNvPr id="26" name="Group 25"/>
            <p:cNvGrpSpPr/>
            <p:nvPr/>
          </p:nvGrpSpPr>
          <p:grpSpPr>
            <a:xfrm>
              <a:off x="704956" y="3731017"/>
              <a:ext cx="4958837" cy="1082951"/>
              <a:chOff x="1876392" y="3412849"/>
              <a:chExt cx="4958837" cy="108295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76392" y="3999612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دارد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2819801" y="4202430"/>
                <a:ext cx="544524" cy="83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3"/>
                <a:endCxn id="32" idx="1"/>
              </p:cNvCxnSpPr>
              <p:nvPr/>
            </p:nvCxnSpPr>
            <p:spPr>
              <a:xfrm>
                <a:off x="4264870" y="4202430"/>
                <a:ext cx="640366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4905236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اثر منتشره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72036" y="3412849"/>
                <a:ext cx="805195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2"/>
              </p:cNvCxnSpPr>
              <p:nvPr/>
            </p:nvCxnSpPr>
            <p:spPr>
              <a:xfrm flipV="1">
                <a:off x="5696804" y="3637625"/>
                <a:ext cx="275232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048236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32" idx="3"/>
                <a:endCxn id="37" idx="2"/>
              </p:cNvCxnSpPr>
              <p:nvPr/>
            </p:nvCxnSpPr>
            <p:spPr>
              <a:xfrm flipV="1">
                <a:off x="5696804" y="4182456"/>
                <a:ext cx="351432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762000" y="3667069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5" name="Straight Connector 54"/>
            <p:cNvCxnSpPr>
              <a:stCxn id="27" idx="0"/>
              <a:endCxn id="54" idx="4"/>
            </p:cNvCxnSpPr>
            <p:nvPr/>
          </p:nvCxnSpPr>
          <p:spPr>
            <a:xfrm flipH="1" flipV="1">
              <a:off x="1155497" y="4038600"/>
              <a:ext cx="21164" cy="27918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8900" y="394936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22367" y="408873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294409" y="5609898"/>
            <a:ext cx="529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7: طراحی موجودیت </a:t>
            </a:r>
            <a:r>
              <a:rPr lang="fa-IR" dirty="0" smtClean="0"/>
              <a:t>ضعیف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رابطه‏های لازم برای مدل‏های داده‏ای زیر طراحی 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در این حالت ممکن است نسبت به یک موجودیت قوی، </a:t>
            </a:r>
            <a:br>
              <a:rPr lang="fa-IR" dirty="0" smtClean="0"/>
            </a:br>
            <a:r>
              <a:rPr lang="fa-IR" dirty="0" smtClean="0"/>
              <a:t>      یک صفت ممیزه داشته باشد و نسبت به موجودیت قوی </a:t>
            </a:r>
            <a:br>
              <a:rPr lang="fa-IR" dirty="0" smtClean="0"/>
            </a:br>
            <a:r>
              <a:rPr lang="fa-IR" dirty="0" smtClean="0"/>
              <a:t>      دیگر، صفت ممیزه دیگری داشته باشد.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7791" y="2209800"/>
            <a:ext cx="2344018" cy="2383220"/>
            <a:chOff x="1037791" y="2819400"/>
            <a:chExt cx="2344018" cy="2383220"/>
          </a:xfrm>
        </p:grpSpPr>
        <p:sp>
          <p:nvSpPr>
            <p:cNvPr id="4" name="Rounded Rectangle 3"/>
            <p:cNvSpPr/>
            <p:nvPr/>
          </p:nvSpPr>
          <p:spPr>
            <a:xfrm>
              <a:off x="2438400" y="3739712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F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066800" y="36576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3"/>
            </p:cNvCxnSpPr>
            <p:nvPr/>
          </p:nvCxnSpPr>
          <p:spPr>
            <a:xfrm flipH="1">
              <a:off x="1967345" y="3950905"/>
              <a:ext cx="471055" cy="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  <a:endCxn id="8" idx="0"/>
            </p:cNvCxnSpPr>
            <p:nvPr/>
          </p:nvCxnSpPr>
          <p:spPr>
            <a:xfrm>
              <a:off x="1517073" y="4244340"/>
              <a:ext cx="4299" cy="48005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12902" y="4724399"/>
              <a:ext cx="816940" cy="478221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G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7791" y="2819400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7" name="Straight Connector 16"/>
            <p:cNvCxnSpPr>
              <a:stCxn id="16" idx="2"/>
              <a:endCxn id="5" idx="0"/>
            </p:cNvCxnSpPr>
            <p:nvPr/>
          </p:nvCxnSpPr>
          <p:spPr>
            <a:xfrm>
              <a:off x="1509496" y="3241786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17867" y="2286000"/>
            <a:ext cx="2126673" cy="2388476"/>
            <a:chOff x="4321318" y="2966544"/>
            <a:chExt cx="2126673" cy="2388476"/>
          </a:xfrm>
        </p:grpSpPr>
        <p:grpSp>
          <p:nvGrpSpPr>
            <p:cNvPr id="43" name="Group 42"/>
            <p:cNvGrpSpPr/>
            <p:nvPr/>
          </p:nvGrpSpPr>
          <p:grpSpPr>
            <a:xfrm>
              <a:off x="4993847" y="2971800"/>
              <a:ext cx="1454144" cy="2383220"/>
              <a:chOff x="527056" y="2819400"/>
              <a:chExt cx="1454144" cy="2383220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1066800" y="365760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48" idx="0"/>
              </p:cNvCxnSpPr>
              <p:nvPr/>
            </p:nvCxnSpPr>
            <p:spPr>
              <a:xfrm flipH="1">
                <a:off x="935526" y="4244340"/>
                <a:ext cx="581547" cy="480059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27056" y="4724399"/>
                <a:ext cx="816940" cy="478221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G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037791" y="2819400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45" idx="0"/>
              </p:cNvCxnSpPr>
              <p:nvPr/>
            </p:nvCxnSpPr>
            <p:spPr>
              <a:xfrm>
                <a:off x="1509496" y="3241786"/>
                <a:ext cx="7577" cy="4158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Flowchart: Decision 50"/>
            <p:cNvSpPr/>
            <p:nvPr/>
          </p:nvSpPr>
          <p:spPr>
            <a:xfrm>
              <a:off x="4350327" y="3804744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R1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8" idx="0"/>
            </p:cNvCxnSpPr>
            <p:nvPr/>
          </p:nvCxnSpPr>
          <p:spPr>
            <a:xfrm>
              <a:off x="4800600" y="4391484"/>
              <a:ext cx="601717" cy="485315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321318" y="2966544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1" idx="0"/>
            </p:cNvCxnSpPr>
            <p:nvPr/>
          </p:nvCxnSpPr>
          <p:spPr>
            <a:xfrm>
              <a:off x="4793023" y="3388930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8: طراحی 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یک صفت چندمقداری برای یک نوع موجودیت.</a:t>
            </a:r>
          </a:p>
          <a:p>
            <a:pPr lvl="1"/>
            <a:r>
              <a:rPr lang="fa-IR" dirty="0" smtClean="0"/>
              <a:t>سه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C00000"/>
                </a:solidFill>
              </a:rPr>
              <a:t>[تکنیک عمومی]</a:t>
            </a:r>
            <a:r>
              <a:rPr lang="fa-IR" dirty="0" smtClean="0"/>
              <a:t> یک رابطه برای خود نوع موجودیت و یک رابطه برای هر صفت چندمقداری.</a:t>
            </a:r>
          </a:p>
          <a:p>
            <a:pPr marL="457200" lvl="1" indent="0">
              <a:buNone/>
            </a:pPr>
            <a:r>
              <a:rPr lang="fa-IR" dirty="0" smtClean="0"/>
              <a:t>(بنابراین اگر 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صفت چندمقداری داشته باشد، </a:t>
            </a:r>
            <a:r>
              <a:rPr lang="en-US" sz="1800" dirty="0" smtClean="0"/>
              <a:t>m+1</a:t>
            </a:r>
            <a:r>
              <a:rPr lang="fa-IR" sz="1800" dirty="0" smtClean="0"/>
              <a:t> </a:t>
            </a:r>
            <a:r>
              <a:rPr lang="fa-IR" dirty="0" smtClean="0"/>
              <a:t>رابطه داریم.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رابطه نمایشگر صفت چندمقداری از نوع </a:t>
            </a:r>
            <a:br>
              <a:rPr lang="fa-IR" dirty="0" smtClean="0"/>
            </a:br>
            <a:r>
              <a:rPr lang="fa-IR" dirty="0" smtClean="0"/>
              <a:t>موجودیت اصلی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</a:t>
            </a:r>
            <a:r>
              <a:rPr lang="fa-IR" u="sng" dirty="0" smtClean="0"/>
              <a:t>داخل کلید</a:t>
            </a:r>
            <a:r>
              <a:rPr lang="fa-IR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8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3962400"/>
            <a:ext cx="5198710" cy="1708659"/>
            <a:chOff x="-525517" y="3891770"/>
            <a:chExt cx="5198710" cy="1708659"/>
          </a:xfrm>
        </p:grpSpPr>
        <p:grpSp>
          <p:nvGrpSpPr>
            <p:cNvPr id="16" name="Group 15"/>
            <p:cNvGrpSpPr/>
            <p:nvPr/>
          </p:nvGrpSpPr>
          <p:grpSpPr>
            <a:xfrm>
              <a:off x="704956" y="3891770"/>
              <a:ext cx="3181244" cy="987428"/>
              <a:chOff x="704956" y="3752738"/>
              <a:chExt cx="3181244" cy="9874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4956" y="4288216"/>
                <a:ext cx="3181244" cy="451950"/>
                <a:chOff x="1876392" y="3970048"/>
                <a:chExt cx="3181244" cy="45195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876392" y="3999612"/>
                  <a:ext cx="943409" cy="4223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0441" y="3970048"/>
                  <a:ext cx="1567195" cy="449552"/>
                </a:xfrm>
                <a:prstGeom prst="ellipse">
                  <a:avLst/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سابقه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7" idx="3"/>
                  <a:endCxn id="33" idx="2"/>
                </p:cNvCxnSpPr>
                <p:nvPr/>
              </p:nvCxnSpPr>
              <p:spPr>
                <a:xfrm flipV="1">
                  <a:off x="2819801" y="4194824"/>
                  <a:ext cx="670640" cy="159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7766" y="3752738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5" name="Straight Connector 54"/>
              <p:cNvCxnSpPr>
                <a:stCxn id="27" idx="0"/>
                <a:endCxn id="54" idx="4"/>
              </p:cNvCxnSpPr>
              <p:nvPr/>
            </p:nvCxnSpPr>
            <p:spPr>
              <a:xfrm flipH="1" flipV="1">
                <a:off x="1171263" y="4124269"/>
                <a:ext cx="5398" cy="1935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58900" y="4048069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404007" y="5228898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59268" y="5204205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76400" y="4953000"/>
              <a:ext cx="94996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موسسه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86200" y="4732847"/>
              <a:ext cx="786993" cy="524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عنوان دوره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0" name="Straight Connector 39"/>
            <p:cNvCxnSpPr>
              <a:stCxn id="36" idx="7"/>
              <a:endCxn id="33" idx="4"/>
            </p:cNvCxnSpPr>
            <p:nvPr/>
          </p:nvCxnSpPr>
          <p:spPr>
            <a:xfrm flipV="1">
              <a:off x="2487248" y="4876800"/>
              <a:ext cx="615355" cy="13060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0"/>
              <a:endCxn id="33" idx="4"/>
            </p:cNvCxnSpPr>
            <p:nvPr/>
          </p:nvCxnSpPr>
          <p:spPr>
            <a:xfrm flipV="1">
              <a:off x="2952765" y="4876800"/>
              <a:ext cx="149838" cy="327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0" idx="0"/>
              <a:endCxn id="33" idx="4"/>
            </p:cNvCxnSpPr>
            <p:nvPr/>
          </p:nvCxnSpPr>
          <p:spPr>
            <a:xfrm flipH="1" flipV="1">
              <a:off x="3102603" y="4876800"/>
              <a:ext cx="694901" cy="35209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2"/>
              <a:endCxn id="33" idx="4"/>
            </p:cNvCxnSpPr>
            <p:nvPr/>
          </p:nvCxnSpPr>
          <p:spPr>
            <a:xfrm flipH="1" flipV="1">
              <a:off x="3102603" y="4876800"/>
              <a:ext cx="783597" cy="1185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-525517" y="4440384"/>
              <a:ext cx="928385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27" idx="1"/>
              <a:endCxn id="51" idx="6"/>
            </p:cNvCxnSpPr>
            <p:nvPr/>
          </p:nvCxnSpPr>
          <p:spPr>
            <a:xfrm flipH="1" flipV="1">
              <a:off x="402868" y="4665160"/>
              <a:ext cx="302088" cy="284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4985" y="5715000"/>
            <a:ext cx="5843698" cy="814554"/>
            <a:chOff x="394985" y="5715000"/>
            <a:chExt cx="5843698" cy="814554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5715000"/>
              <a:ext cx="5843698" cy="814554"/>
              <a:chOff x="394985" y="5715000"/>
              <a:chExt cx="5843698" cy="81455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PRNAME,  ….)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(PRID,  PHONE)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3566" y="6529554"/>
                <a:ext cx="14096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08234" y="6477000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294409" y="6034314"/>
              <a:ext cx="529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</a:t>
            </a:r>
            <a:r>
              <a:rPr lang="fa-IR" dirty="0" smtClean="0"/>
              <a:t>چندمقداری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مدلسازی، موجودیت ضعیف به صفت چندمقداری ارجحیت دارد ولی تکنیک عمومی طراحی آنها مثل هم است.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fa-IR" sz="1000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اشکال تکنیک عمومی: </a:t>
            </a:r>
            <a:r>
              <a:rPr lang="fa-IR" dirty="0" smtClean="0"/>
              <a:t>اگر برای نوع موجودیت اصلی اطلاعات کامل بخواهیم، باید عمل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انجام دهیم که می‏تواند زمانگیر باشد.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178268"/>
            <a:ext cx="5843698" cy="793532"/>
            <a:chOff x="533400" y="2209800"/>
            <a:chExt cx="5843698" cy="793532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2209800"/>
              <a:ext cx="5843698" cy="793532"/>
              <a:chOff x="394985" y="5715000"/>
              <a:chExt cx="5843698" cy="79353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PRHIS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TTL, FROM, TO,  INSTNAME,  ….)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85585" y="6324600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395976" y="6279573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352800" y="2819400"/>
              <a:ext cx="456209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کلیدهای 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(فرض: یک صفت چندمقداری): یک رابطه برای خود نوع موجودیت و صفت چندمقداری.</a:t>
            </a:r>
          </a:p>
          <a:p>
            <a:pPr lvl="1"/>
            <a:r>
              <a:rPr lang="fa-IR" dirty="0" smtClean="0"/>
              <a:t>با فرض مشخص بودن </a:t>
            </a:r>
            <a:r>
              <a:rPr lang="fa-IR" u="sng" dirty="0" smtClean="0"/>
              <a:t>حداکثر</a:t>
            </a:r>
            <a:r>
              <a:rPr lang="fa-IR" dirty="0" smtClean="0"/>
              <a:t> تعداد مقداری که صفت چندمقداری می‏گیرد، به همان تعداد صفت در رابطه در نظر می‏گیریم.</a:t>
            </a:r>
            <a:endParaRPr lang="en-US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فرض: هر استاد حداکثر سه شماره تلفن دارد.</a:t>
            </a:r>
          </a:p>
          <a:p>
            <a:pPr lvl="1"/>
            <a:endParaRPr lang="fa-IR" dirty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لازم ندارد و لزومی ندارد که هر استاد حتما یک شماره تلفن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عیب </a:t>
            </a:r>
            <a:r>
              <a:rPr lang="fa-IR" u="sng" dirty="0">
                <a:solidFill>
                  <a:srgbClr val="C00000"/>
                </a:solidFill>
              </a:rPr>
              <a:t>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در آن زیاد است، اگر تعداد کمی از استادان، سه شماره تلفن داشته باشند.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4682" y="4235668"/>
            <a:ext cx="7600117" cy="793532"/>
            <a:chOff x="394985" y="5486400"/>
            <a:chExt cx="5843698" cy="793532"/>
          </a:xfrm>
        </p:grpSpPr>
        <p:sp>
          <p:nvSpPr>
            <p:cNvPr id="5" name="Rounded Rectangle 4"/>
            <p:cNvSpPr/>
            <p:nvPr/>
          </p:nvSpPr>
          <p:spPr>
            <a:xfrm>
              <a:off x="394985" y="54864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PRTELTEL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PRRANK,  PHONE1,  PHONE2, PHONE3)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35108" y="6032936"/>
              <a:ext cx="4164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0" y="389287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(یک رابطه برای خود نوع موجودیت و یک صفت چندمقداری) شامل تمام صفات نوع موجودیت و صفت چندمقداری.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اصلی استفاده: هر استاد حداقل یک تلفن داشته باشد.</a:t>
            </a:r>
          </a:p>
          <a:p>
            <a:pPr lvl="1"/>
            <a:r>
              <a:rPr lang="fa-IR" dirty="0" smtClean="0"/>
              <a:t>شرایط دیگری که بهتر است برقرار باشد: تعداد کمی از استادها بیش از یک تلفن داشته باشند (به دلیل افزونگی) و حتی‏الامکان تعداد صفات خود نوع موجودیت کم باشد (به دلیل افزونگی).</a:t>
            </a:r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483068"/>
            <a:ext cx="7600117" cy="1098332"/>
            <a:chOff x="324682" y="2209800"/>
            <a:chExt cx="7600117" cy="1098332"/>
          </a:xfrm>
        </p:grpSpPr>
        <p:grpSp>
          <p:nvGrpSpPr>
            <p:cNvPr id="4" name="Group 3"/>
            <p:cNvGrpSpPr/>
            <p:nvPr/>
          </p:nvGrpSpPr>
          <p:grpSpPr>
            <a:xfrm>
              <a:off x="324682" y="2514600"/>
              <a:ext cx="7600117" cy="793532"/>
              <a:chOff x="394985" y="5486400"/>
              <a:chExt cx="5843698" cy="79353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94985" y="54864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PRTELTEL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PHONE, PRNAME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PRNAK, …)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512790" y="6032936"/>
                <a:ext cx="10710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138714" y="2209800"/>
              <a:ext cx="3124200" cy="562427"/>
              <a:chOff x="3138714" y="2209800"/>
              <a:chExt cx="3124200" cy="56242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4245537" y="1607564"/>
                <a:ext cx="166699" cy="216262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38714" y="2209800"/>
                <a:ext cx="312420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دیگر صفات خود نوع موجودیت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9: طراحی 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بین دو نوع موجودیت.</a:t>
            </a:r>
          </a:p>
          <a:p>
            <a:pPr lvl="1"/>
            <a:r>
              <a:rPr lang="fa-IR" dirty="0" smtClean="0"/>
              <a:t>چهار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</a:t>
            </a:r>
            <a:r>
              <a:rPr lang="fa-IR" u="sng" dirty="0" smtClean="0"/>
              <a:t>فرض: </a:t>
            </a:r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زیرنوع دارد.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dirty="0" smtClean="0"/>
              <a:t> رابطه طراحی می‏کنیم. یک رابطه برای زبرنوع و یک رابطه برای هر یک از زیرنوع‏ها.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9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84992" y="4348690"/>
            <a:ext cx="3458808" cy="2357413"/>
            <a:chOff x="1798992" y="3655005"/>
            <a:chExt cx="3458808" cy="2357413"/>
          </a:xfrm>
        </p:grpSpPr>
        <p:grpSp>
          <p:nvGrpSpPr>
            <p:cNvPr id="29" name="Group 28"/>
            <p:cNvGrpSpPr/>
            <p:nvPr/>
          </p:nvGrpSpPr>
          <p:grpSpPr>
            <a:xfrm>
              <a:off x="1798992" y="3655005"/>
              <a:ext cx="1560202" cy="2180864"/>
              <a:chOff x="2597992" y="1495669"/>
              <a:chExt cx="1592581" cy="22054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857969" y="1905000"/>
                <a:ext cx="1332604" cy="1381069"/>
                <a:chOff x="1938610" y="3930287"/>
                <a:chExt cx="1332604" cy="1381069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604022" y="3930287"/>
                  <a:ext cx="667192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1938610" y="4376545"/>
                  <a:ext cx="999009" cy="934811"/>
                  <a:chOff x="1938610" y="4376545"/>
                  <a:chExt cx="999009" cy="93481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938610" y="4865098"/>
                    <a:ext cx="66541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sz="1400" b="1" baseline="-25000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lang="en-US" sz="1400" b="1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71316" y="4376545"/>
                    <a:ext cx="666303" cy="488553"/>
                    <a:chOff x="2271316" y="4376545"/>
                    <a:chExt cx="666303" cy="488553"/>
                  </a:xfrm>
                </p:grpSpPr>
                <p:cxnSp>
                  <p:nvCxnSpPr>
                    <p:cNvPr id="69" name="Straight Connector 68"/>
                    <p:cNvCxnSpPr>
                      <a:stCxn id="65" idx="2"/>
                      <a:endCxn id="67" idx="0"/>
                    </p:cNvCxnSpPr>
                    <p:nvPr/>
                  </p:nvCxnSpPr>
                  <p:spPr>
                    <a:xfrm flipH="1">
                      <a:off x="2271316" y="4376545"/>
                      <a:ext cx="666303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Arc 69"/>
                    <p:cNvSpPr/>
                    <p:nvPr/>
                  </p:nvSpPr>
                  <p:spPr>
                    <a:xfrm rot="9000000">
                      <a:off x="2517860" y="4491341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2857968" y="1495669"/>
                <a:ext cx="999010" cy="409331"/>
                <a:chOff x="-757023" y="2268350"/>
                <a:chExt cx="999010" cy="40933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757023" y="2268350"/>
                  <a:ext cx="807597" cy="2975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u="sng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5" idx="0"/>
                  <a:endCxn id="61" idx="6"/>
                </p:cNvCxnSpPr>
                <p:nvPr/>
              </p:nvCxnSpPr>
              <p:spPr>
                <a:xfrm flipH="1" flipV="1">
                  <a:off x="50575" y="2417124"/>
                  <a:ext cx="191412" cy="2605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190675" y="3286069"/>
                <a:ext cx="522394" cy="415059"/>
                <a:chOff x="-136619" y="1554858"/>
                <a:chExt cx="522394" cy="415059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-122220" y="1667444"/>
                  <a:ext cx="507995" cy="3024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67" idx="2"/>
                  <a:endCxn id="59" idx="0"/>
                </p:cNvCxnSpPr>
                <p:nvPr/>
              </p:nvCxnSpPr>
              <p:spPr>
                <a:xfrm>
                  <a:off x="-136619" y="1554858"/>
                  <a:ext cx="268397" cy="1125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597992" y="3286069"/>
                <a:ext cx="592683" cy="356979"/>
                <a:chOff x="-57961" y="1566986"/>
                <a:chExt cx="592683" cy="35697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-57961" y="1628634"/>
                  <a:ext cx="490704" cy="2953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C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67" idx="2"/>
                  <a:endCxn id="53" idx="7"/>
                </p:cNvCxnSpPr>
                <p:nvPr/>
              </p:nvCxnSpPr>
              <p:spPr>
                <a:xfrm flipH="1">
                  <a:off x="360881" y="1566986"/>
                  <a:ext cx="173841" cy="1048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/>
            <p:cNvCxnSpPr>
              <a:stCxn id="65" idx="2"/>
              <a:endCxn id="76" idx="0"/>
            </p:cNvCxnSpPr>
            <p:nvPr/>
          </p:nvCxnSpPr>
          <p:spPr>
            <a:xfrm>
              <a:off x="3032383" y="4501053"/>
              <a:ext cx="142939" cy="47864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849380" y="497969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2607" y="499847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>
              <a:stCxn id="65" idx="2"/>
              <a:endCxn id="77" idx="0"/>
            </p:cNvCxnSpPr>
            <p:nvPr/>
          </p:nvCxnSpPr>
          <p:spPr>
            <a:xfrm>
              <a:off x="3032383" y="4501053"/>
              <a:ext cx="1466166" cy="49742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 rot="1800000">
              <a:off x="3500303" y="4582278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4200000">
              <a:off x="2986392" y="4646101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048000" y="5562600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>
              <a:stCxn id="76" idx="2"/>
              <a:endCxn id="90" idx="0"/>
            </p:cNvCxnSpPr>
            <p:nvPr/>
          </p:nvCxnSpPr>
          <p:spPr>
            <a:xfrm>
              <a:off x="3175322" y="5420975"/>
              <a:ext cx="113042" cy="1416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285703" y="5720381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M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/>
            <p:cNvCxnSpPr>
              <a:stCxn id="77" idx="2"/>
              <a:endCxn id="94" idx="0"/>
            </p:cNvCxnSpPr>
            <p:nvPr/>
          </p:nvCxnSpPr>
          <p:spPr>
            <a:xfrm>
              <a:off x="4498549" y="5439755"/>
              <a:ext cx="27518" cy="2806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762683" y="5562599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77" idx="2"/>
              <a:endCxn id="99" idx="0"/>
            </p:cNvCxnSpPr>
            <p:nvPr/>
          </p:nvCxnSpPr>
          <p:spPr>
            <a:xfrm>
              <a:off x="4498549" y="5439755"/>
              <a:ext cx="504498" cy="1228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807750" y="5585293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  <p:cxnSp>
          <p:nvCxnSpPr>
            <p:cNvPr id="102" name="Straight Connector 101"/>
            <p:cNvCxnSpPr>
              <a:stCxn id="77" idx="2"/>
              <a:endCxn id="101" idx="0"/>
            </p:cNvCxnSpPr>
            <p:nvPr/>
          </p:nvCxnSpPr>
          <p:spPr>
            <a:xfrm flipH="1">
              <a:off x="4048114" y="5439755"/>
              <a:ext cx="450435" cy="14553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2850932" y="36576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کارمند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9249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مدیر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79532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منشی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3633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9117" y="4495805"/>
            <a:ext cx="3129883" cy="1844561"/>
            <a:chOff x="70517" y="4495805"/>
            <a:chExt cx="3129883" cy="1844561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X,  Y)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04498" y="4712737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52054" y="5105400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1132" y="552318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0976" y="634036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/>
          <p:cNvSpPr/>
          <p:nvPr/>
        </p:nvSpPr>
        <p:spPr>
          <a:xfrm>
            <a:off x="3970621" y="45720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2" name="Straight Connector 121"/>
          <p:cNvCxnSpPr>
            <a:stCxn id="65" idx="1"/>
            <a:endCxn id="121" idx="6"/>
          </p:cNvCxnSpPr>
          <p:nvPr/>
        </p:nvCxnSpPr>
        <p:spPr>
          <a:xfrm flipH="1" flipV="1">
            <a:off x="4451348" y="4718019"/>
            <a:ext cx="540219" cy="25607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243673" y="48768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>
            <a:stCxn id="65" idx="1"/>
            <a:endCxn id="124" idx="6"/>
          </p:cNvCxnSpPr>
          <p:nvPr/>
        </p:nvCxnSpPr>
        <p:spPr>
          <a:xfrm flipH="1">
            <a:off x="4724400" y="4974097"/>
            <a:ext cx="267167" cy="487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 smtClean="0"/>
              <a:t>IS-A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fa-IR" dirty="0" smtClean="0"/>
              <a:t>شرط خاصی از نظر نوع تخصیص ندارد (تکنیک‏های دیگری که مطرح می‏شود، همگی برای شرایط خاص هستند).</a:t>
            </a:r>
          </a:p>
          <a:p>
            <a:pPr>
              <a:lnSpc>
                <a:spcPct val="25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اگر بخواهیم در مورد یک زیرنوع،  اطلاعات کامل به دست آوریم، باید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طراحی با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رابطه: برای </a:t>
            </a:r>
            <a:r>
              <a:rPr lang="fa-IR" b="1" dirty="0" smtClean="0"/>
              <a:t>زبرنوع</a:t>
            </a:r>
            <a:r>
              <a:rPr lang="fa-IR" dirty="0" smtClean="0"/>
              <a:t>، رابطه‏ای طراحی نمی‏کنیم. بنابراین صفات </a:t>
            </a:r>
            <a:r>
              <a:rPr lang="fa-IR" u="sng" dirty="0" smtClean="0"/>
              <a:t>مشترک</a:t>
            </a:r>
            <a:r>
              <a:rPr lang="fa-IR" dirty="0" smtClean="0"/>
              <a:t> باید در رابطه نمایشگر هر </a:t>
            </a:r>
            <a:r>
              <a:rPr lang="fa-IR" b="1" dirty="0" smtClean="0"/>
              <a:t>زیرنوع</a:t>
            </a:r>
            <a:r>
              <a:rPr lang="fa-IR" dirty="0" smtClean="0"/>
              <a:t> وجود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شرط لازم: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باید تخصیص کامل باشد. اگر نباشد، بخشی از داده‏های محیط قابل نمایش نیستند.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 algn="r"/>
            <a:r>
              <a:rPr lang="fa-IR" u="sng" dirty="0" smtClean="0">
                <a:solidFill>
                  <a:srgbClr val="C00000"/>
                </a:solidFill>
              </a:rPr>
              <a:t>مزیت نسبت به تکنیک اول: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برای به دست آوردن اطلاعات کامل زیرنوع‏ها نیازی به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 algn="r"/>
            <a:r>
              <a:rPr lang="fa-IR" dirty="0" smtClean="0"/>
              <a:t>نکته: در این تکنیک، لزوماً افزونگی پیش نمی‏آید. اگر تخصیص هم‏پوشا باشد میزانی افزونگی پیش می‏آید.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3048000"/>
            <a:ext cx="3657600" cy="1777947"/>
            <a:chOff x="70517" y="4495805"/>
            <a:chExt cx="3129883" cy="1777947"/>
          </a:xfrm>
        </p:grpSpPr>
        <p:sp>
          <p:nvSpPr>
            <p:cNvPr id="5" name="Rounded Rectangle 4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X,  Y,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 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6958" y="491737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362" y="533400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6958" y="6143303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طراحی فقط با یک رابطه، با استفاده از صفت نمایشگر نوع </a:t>
            </a:r>
            <a:r>
              <a:rPr lang="fa-IR" b="1" dirty="0" smtClean="0"/>
              <a:t>زیرنوع‏ها</a:t>
            </a:r>
          </a:p>
          <a:p>
            <a:pPr lvl="1">
              <a:lnSpc>
                <a:spcPct val="200000"/>
              </a:lnSpc>
            </a:pPr>
            <a:r>
              <a:rPr lang="fa-IR" u="sng" dirty="0">
                <a:solidFill>
                  <a:srgbClr val="C00000"/>
                </a:solidFill>
              </a:rPr>
              <a:t>شرط استفاده از این </a:t>
            </a:r>
            <a:r>
              <a:rPr lang="fa-IR" u="sng" dirty="0" smtClean="0">
                <a:solidFill>
                  <a:srgbClr val="C00000"/>
                </a:solidFill>
              </a:rPr>
              <a:t>تکنیک: </a:t>
            </a:r>
            <a:r>
              <a:rPr lang="fa-IR" dirty="0" smtClean="0"/>
              <a:t>تخصیص مجزا باشد؛ یعنی یک نمونه کارمند، جزء نمونه‏های حداکثر یک </a:t>
            </a:r>
            <a:r>
              <a:rPr lang="fa-IR" b="1" dirty="0" smtClean="0"/>
              <a:t>زیرنوع</a:t>
            </a:r>
            <a:r>
              <a:rPr lang="fa-IR" dirty="0" smtClean="0"/>
              <a:t> باشد.</a:t>
            </a:r>
          </a:p>
          <a:p>
            <a:pPr lvl="1">
              <a:lnSpc>
                <a:spcPct val="200000"/>
              </a:lnSpc>
            </a:pP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مزیت این تکنیک: </a:t>
            </a:r>
            <a:r>
              <a:rPr lang="fa-IR" dirty="0"/>
              <a:t>برای به دست آوردن اطلاعات کامل زیرنوع‏ها نیازی به </a:t>
            </a:r>
            <a:r>
              <a:rPr lang="en-US" sz="1800" dirty="0"/>
              <a:t>JOIN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زیاد دارد و درجه رابطه زیاد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3247777"/>
            <a:ext cx="4800600" cy="1248023"/>
            <a:chOff x="228600" y="4419600"/>
            <a:chExt cx="4800600" cy="1248023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4419600"/>
              <a:ext cx="4800600" cy="1248023"/>
              <a:chOff x="70517" y="4495805"/>
              <a:chExt cx="4107971" cy="177794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0517" y="4495805"/>
                <a:ext cx="4107971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X,  Y,  A,  B,  F,  L,  M,  N,  TYPE)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100   x1  y1  a1  b1  ?   ?    ?     ?  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مدیر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200   x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y2  ?     ?    ?  l2   m2  n2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مشاور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546" y="5019868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09600" y="4876800"/>
              <a:ext cx="3886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</a:t>
            </a:r>
            <a:r>
              <a:rPr lang="fa-IR" dirty="0" smtClean="0"/>
              <a:t> </a:t>
            </a:r>
            <a:r>
              <a:rPr lang="fa-IR" dirty="0"/>
              <a:t>طراحی فقط با یک رابطه، </a:t>
            </a:r>
            <a:r>
              <a:rPr lang="fa-IR" dirty="0" smtClean="0"/>
              <a:t>با استفاده از آرایه بیتی؛ هر بیت نمایشگر نوع یک </a:t>
            </a:r>
            <a:r>
              <a:rPr lang="fa-IR" b="1" dirty="0" smtClean="0"/>
              <a:t>زیرنوع</a:t>
            </a:r>
            <a:r>
              <a:rPr lang="fa-IR" dirty="0" smtClean="0"/>
              <a:t>. در واقع برای نمایش هر نمونه موجودیت، بسته به اینکه در مجموعه نمونه‏های کدام زیرنوع باشد، بیت مربوطه‏اش را 1</a:t>
            </a:r>
            <a:r>
              <a:rPr lang="fa-IR" dirty="0"/>
              <a:t> </a:t>
            </a:r>
            <a:r>
              <a:rPr lang="fa-IR" dirty="0" smtClean="0"/>
              <a:t>می‏کنیم.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وقتی تخصیص هم‏پوشا باشد (سایر شرایط همانها که در تکنیک 3 گفته شد).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054812"/>
            <a:ext cx="6019800" cy="2376054"/>
            <a:chOff x="228600" y="3491346"/>
            <a:chExt cx="6019800" cy="2376054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" y="4009777"/>
              <a:ext cx="6019800" cy="1857623"/>
              <a:chOff x="228600" y="4009777"/>
              <a:chExt cx="6019800" cy="18576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8600" y="4009777"/>
                <a:ext cx="6019800" cy="1857623"/>
                <a:chOff x="70517" y="4495805"/>
                <a:chExt cx="4107971" cy="177794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4495805"/>
                  <a:ext cx="4107971" cy="177794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E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(EID,  X,  Y,  A,  B,  F,  L,  M,  N,  TB1, TB2, …,</a:t>
                  </a:r>
                  <a:r>
                    <a:rPr lang="en-US" dirty="0" err="1" smtClean="0">
                      <a:solidFill>
                        <a:schemeClr val="tx1"/>
                      </a:solidFill>
                      <a:cs typeface="B Nazanin" pitchFamily="2" charset="-78"/>
                    </a:rPr>
                    <a:t>TBn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100   x1   y1 			1     0             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200   x2   y2			0     1             0                              </a:t>
                  </a:r>
                </a:p>
                <a:p>
                  <a:pPr rtl="1"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82515" y="4742187"/>
                  <a:ext cx="3119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670034" y="4800600"/>
                <a:ext cx="4953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 rot="16200000">
              <a:off x="4582168" y="3095162"/>
              <a:ext cx="166699" cy="1752600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42517" y="3491346"/>
              <a:ext cx="1320083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آرایه بیتی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0" y="4274266"/>
              <a:ext cx="197276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sz="1400" dirty="0" smtClean="0">
                  <a:solidFill>
                    <a:srgbClr val="0919AF"/>
                  </a:solidFill>
                  <a:cs typeface="B Nazanin" pitchFamily="2" charset="-78"/>
                </a:rPr>
                <a:t>مشاور          منشی      مدیر</a:t>
              </a:r>
              <a:endParaRPr lang="en-US" sz="14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54782" y="424309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72000" y="425348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238514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10: طراحی ارث‏بری 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ارث‏بری چندگانه بین یک زیرنوع با چندزبرنوع</a:t>
            </a:r>
          </a:p>
          <a:p>
            <a:pPr lvl="1"/>
            <a:r>
              <a:rPr lang="fa-IR" dirty="0" smtClean="0"/>
              <a:t>اگر زیرنوع، </a:t>
            </a:r>
            <a:r>
              <a:rPr lang="en-US" dirty="0" smtClean="0"/>
              <a:t>n</a:t>
            </a:r>
            <a:r>
              <a:rPr lang="fa-IR" dirty="0" smtClean="0"/>
              <a:t> زبرنوع داشته باشد، رابطه نمایشگر زیر حداقل </a:t>
            </a:r>
            <a:r>
              <a:rPr lang="en-US" dirty="0" smtClean="0"/>
              <a:t>n</a:t>
            </a:r>
            <a:r>
              <a:rPr lang="fa-IR" dirty="0" smtClean="0"/>
              <a:t> کلید کاندید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ممکن است برای زیرنوع اصلاً رابطه طراحی نکنیم؟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10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354441" y="5047992"/>
            <a:ext cx="4290449" cy="1777947"/>
            <a:chOff x="70517" y="4495805"/>
            <a:chExt cx="3129883" cy="1777947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STUD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 STNAME,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ENAME, 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STEM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EID, MAXW)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224592" y="5959449"/>
              <a:ext cx="2802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63826" y="5126182"/>
              <a:ext cx="3437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63826" y="5523186"/>
              <a:ext cx="2949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1726" y="5959449"/>
              <a:ext cx="32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11321" y="3048000"/>
            <a:ext cx="6075479" cy="2286000"/>
            <a:chOff x="2611321" y="3048000"/>
            <a:chExt cx="6075479" cy="2286000"/>
          </a:xfrm>
        </p:grpSpPr>
        <p:grpSp>
          <p:nvGrpSpPr>
            <p:cNvPr id="52" name="Group 51"/>
            <p:cNvGrpSpPr/>
            <p:nvPr/>
          </p:nvGrpSpPr>
          <p:grpSpPr>
            <a:xfrm>
              <a:off x="2611321" y="3048000"/>
              <a:ext cx="6075479" cy="2133600"/>
              <a:chOff x="1425691" y="3395246"/>
              <a:chExt cx="6075479" cy="2133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352800" y="3852446"/>
                <a:ext cx="2057400" cy="1676400"/>
                <a:chOff x="1511053" y="2133600"/>
                <a:chExt cx="2057400" cy="1676400"/>
              </a:xfrm>
            </p:grpSpPr>
            <p:sp>
              <p:nvSpPr>
                <p:cNvPr id="129" name="Rounded Rectangle 128"/>
                <p:cNvSpPr/>
                <p:nvPr/>
              </p:nvSpPr>
              <p:spPr>
                <a:xfrm>
                  <a:off x="2036914" y="3363742"/>
                  <a:ext cx="1087173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دانشجو-کارمند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0" name="Arc 129"/>
                <p:cNvSpPr/>
                <p:nvPr/>
              </p:nvSpPr>
              <p:spPr>
                <a:xfrm rot="3300000">
                  <a:off x="2017662" y="28161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  <p:cxnSp>
              <p:nvCxnSpPr>
                <p:cNvPr id="131" name="Straight Connector 130"/>
                <p:cNvCxnSpPr>
                  <a:stCxn id="133" idx="2"/>
                  <a:endCxn id="129" idx="0"/>
                </p:cNvCxnSpPr>
                <p:nvPr/>
              </p:nvCxnSpPr>
              <p:spPr>
                <a:xfrm>
                  <a:off x="1838147" y="2590800"/>
                  <a:ext cx="742354" cy="77294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134" idx="2"/>
                  <a:endCxn id="129" idx="0"/>
                </p:cNvCxnSpPr>
                <p:nvPr/>
              </p:nvCxnSpPr>
              <p:spPr>
                <a:xfrm flipH="1">
                  <a:off x="2580501" y="2579858"/>
                  <a:ext cx="644173" cy="78388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Rounded Rectangle 132"/>
                <p:cNvSpPr/>
                <p:nvPr/>
              </p:nvSpPr>
              <p:spPr>
                <a:xfrm>
                  <a:off x="1511053" y="2144542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2880895" y="2133600"/>
                  <a:ext cx="68755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 rot="18300000" flipH="1">
                  <a:off x="2839394" y="281201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5410200" y="3412123"/>
                <a:ext cx="1248848" cy="663452"/>
                <a:chOff x="5410200" y="2988677"/>
                <a:chExt cx="1248848" cy="66345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8" name="Straight Connector 127"/>
                <p:cNvCxnSpPr>
                  <a:stCxn id="134" idx="3"/>
                  <a:endCxn id="127" idx="2"/>
                </p:cNvCxnSpPr>
                <p:nvPr/>
              </p:nvCxnSpPr>
              <p:spPr>
                <a:xfrm flipV="1">
                  <a:off x="5410200" y="3174443"/>
                  <a:ext cx="533400" cy="4776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5410200" y="3869961"/>
                <a:ext cx="2090970" cy="494507"/>
                <a:chOff x="5410200" y="2526644"/>
                <a:chExt cx="2090970" cy="494507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816925" y="2526644"/>
                  <a:ext cx="1684245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دانشجویی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6" name="Straight Connector 125"/>
                <p:cNvCxnSpPr>
                  <a:stCxn id="134" idx="3"/>
                  <a:endCxn id="123" idx="2"/>
                </p:cNvCxnSpPr>
                <p:nvPr/>
              </p:nvCxnSpPr>
              <p:spPr>
                <a:xfrm>
                  <a:off x="5410200" y="2732258"/>
                  <a:ext cx="406725" cy="4164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5410200" y="4075575"/>
                <a:ext cx="1914902" cy="733131"/>
                <a:chOff x="5410200" y="2275058"/>
                <a:chExt cx="1914902" cy="733131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5816925" y="2636658"/>
                  <a:ext cx="1508177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ورود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34" idx="3"/>
                  <a:endCxn id="115" idx="2"/>
                </p:cNvCxnSpPr>
                <p:nvPr/>
              </p:nvCxnSpPr>
              <p:spPr>
                <a:xfrm>
                  <a:off x="5410200" y="2275058"/>
                  <a:ext cx="406725" cy="54736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2103952" y="3395246"/>
                <a:ext cx="1248848" cy="691271"/>
                <a:chOff x="5410200" y="2988677"/>
                <a:chExt cx="1248848" cy="691271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4" name="Straight Connector 113"/>
                <p:cNvCxnSpPr>
                  <a:stCxn id="133" idx="1"/>
                  <a:endCxn id="111" idx="2"/>
                </p:cNvCxnSpPr>
                <p:nvPr/>
              </p:nvCxnSpPr>
              <p:spPr>
                <a:xfrm flipV="1">
                  <a:off x="5410200" y="3174443"/>
                  <a:ext cx="533400" cy="50550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 flipH="1">
                <a:off x="1425691" y="3875451"/>
                <a:ext cx="1927109" cy="494507"/>
                <a:chOff x="5400848" y="2526663"/>
                <a:chExt cx="1927109" cy="49450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794330" y="2526663"/>
                  <a:ext cx="1533627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کارگزینی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33" idx="1"/>
                  <a:endCxn id="105" idx="2"/>
                </p:cNvCxnSpPr>
                <p:nvPr/>
              </p:nvCxnSpPr>
              <p:spPr>
                <a:xfrm>
                  <a:off x="5400848" y="2737729"/>
                  <a:ext cx="393482" cy="3618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 flipH="1">
                <a:off x="1823470" y="4086517"/>
                <a:ext cx="1529330" cy="881579"/>
                <a:chOff x="5410200" y="2280529"/>
                <a:chExt cx="1529330" cy="881579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5676901" y="2618150"/>
                  <a:ext cx="1262629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استخدام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33" idx="1"/>
                  <a:endCxn id="103" idx="2"/>
                </p:cNvCxnSpPr>
                <p:nvPr/>
              </p:nvCxnSpPr>
              <p:spPr>
                <a:xfrm>
                  <a:off x="5410200" y="2280529"/>
                  <a:ext cx="266701" cy="609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6" name="Oval 135"/>
            <p:cNvSpPr/>
            <p:nvPr/>
          </p:nvSpPr>
          <p:spPr>
            <a:xfrm flipH="1">
              <a:off x="3478864" y="4962469"/>
              <a:ext cx="139793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2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سقف ساعات کاری</a:t>
              </a:r>
              <a:endParaRPr lang="en-US" sz="12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37" name="Straight Connector 136"/>
            <p:cNvCxnSpPr>
              <a:stCxn id="129" idx="1"/>
              <a:endCxn id="136" idx="1"/>
            </p:cNvCxnSpPr>
            <p:nvPr/>
          </p:nvCxnSpPr>
          <p:spPr>
            <a:xfrm flipH="1">
              <a:off x="4672077" y="4958471"/>
              <a:ext cx="392214" cy="584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927929" y="6483927"/>
            <a:ext cx="3841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367174" y="6487390"/>
            <a:ext cx="4400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89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11: طراحی 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009806" y="1295400"/>
                          <a:ext cx="1367458" cy="2110272"/>
                          <a:chOff x="2090447" y="3320687"/>
                          <a:chExt cx="1367458" cy="2110272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grpSp>
                        <p:nvGrpSpPr>
                          <p:cNvPr id="131" name="Group 130"/>
                          <p:cNvGrpSpPr/>
                          <p:nvPr/>
                        </p:nvGrpSpPr>
                        <p:grpSpPr>
                          <a:xfrm>
                            <a:off x="2090447" y="3766945"/>
                            <a:ext cx="1040364" cy="1664014"/>
                            <a:chOff x="2090447" y="3766945"/>
                            <a:chExt cx="1040364" cy="1664014"/>
                          </a:xfrm>
                        </p:grpSpPr>
                        <p:cxnSp>
                          <p:nvCxnSpPr>
                            <p:cNvPr id="132" name="Straight Connector 131"/>
                            <p:cNvCxnSpPr>
                              <a:stCxn id="130" idx="0"/>
                              <a:endCxn id="115" idx="4"/>
                            </p:cNvCxnSpPr>
                            <p:nvPr/>
                          </p:nvCxnSpPr>
                          <p:spPr>
                            <a:xfrm>
                              <a:off x="3130811" y="3766945"/>
                              <a:ext cx="0" cy="649029"/>
                            </a:xfrm>
                            <a:prstGeom prst="line">
                              <a:avLst/>
                            </a:prstGeom>
                            <a:ln w="28575" cmpd="sng"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3" name="Arc 132"/>
                            <p:cNvSpPr/>
                            <p:nvPr/>
                          </p:nvSpPr>
                          <p:spPr>
                            <a:xfrm rot="19680000">
                              <a:off x="2090447" y="5244534"/>
                              <a:ext cx="239678" cy="186425"/>
                            </a:xfrm>
                            <a:prstGeom prst="arc">
                              <a:avLst>
                                <a:gd name="adj1" fmla="val 16200000"/>
                                <a:gd name="adj2" fmla="val 5561501"/>
                              </a:avLst>
                            </a:prstGeom>
                            <a:ln w="2857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cs typeface="B Nazanin" pitchFamily="2" charset="-78"/>
                              </a:endParaRPr>
                            </a:p>
                          </p:txBody>
                        </p:sp>
                      </p:grp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3489550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sp>
                <p:nvSpPr>
                  <p:cNvPr id="103" name="Arc 102"/>
                  <p:cNvSpPr/>
                  <p:nvPr/>
                </p:nvSpPr>
                <p:spPr>
                  <a:xfrm rot="19680000" flipH="1" flipV="1">
                    <a:off x="3378430" y="32999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352770" y="1295400"/>
                        <a:ext cx="1183868" cy="2110307"/>
                        <a:chOff x="2433411" y="3320687"/>
                        <a:chExt cx="1183868" cy="211030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2433411" y="3766945"/>
                          <a:ext cx="699221" cy="1664049"/>
                          <a:chOff x="2433411" y="3766945"/>
                          <a:chExt cx="699221" cy="166404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8900000">
                            <a:off x="2433411" y="5244569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sp>
                <p:nvSpPr>
                  <p:cNvPr id="159" name="Arc 158"/>
                  <p:cNvSpPr/>
                  <p:nvPr/>
                </p:nvSpPr>
                <p:spPr>
                  <a:xfrm rot="18900000" flipH="1" flipV="1">
                    <a:off x="2933792" y="3318901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11: </a:t>
            </a:r>
            <a:r>
              <a:rPr lang="fa-IR" dirty="0"/>
              <a:t>طراحی زیرنوع اجتماع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</a:t>
            </a:r>
          </a:p>
          <a:p>
            <a:pPr lvl="1"/>
            <a:r>
              <a:rPr lang="fa-IR" dirty="0" smtClean="0"/>
              <a:t>اگر شناسه زبرنوع‏ها از دامنه‏های متفاوت باشد، رابطه نمایشگر زیرنوع،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به رابطه‏های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باشد، </a:t>
            </a:r>
            <a:r>
              <a:rPr lang="fa-IR" dirty="0"/>
              <a:t>کلید رابطه نمایشگر زیرنوع، همان کلید رابطه‏های نمایشگر زبرنوع‏ها است </a:t>
            </a:r>
            <a:r>
              <a:rPr lang="fa-IR" dirty="0" smtClean="0"/>
              <a:t>و مفهوم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به طور صریح مطرح نیست. </a:t>
            </a:r>
            <a:br>
              <a:rPr lang="fa-IR" dirty="0" smtClean="0"/>
            </a:br>
            <a:r>
              <a:rPr lang="fa-IR" dirty="0" smtClean="0"/>
              <a:t>(برای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هم همین نکته مطرح است.)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دارد.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33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نرمال دست یابیم.</a:t>
            </a:r>
          </a:p>
          <a:p>
            <a:pPr>
              <a:lnSpc>
                <a:spcPct val="200000"/>
              </a:lnSpc>
            </a:pPr>
            <a:r>
              <a:rPr lang="fa-IR" dirty="0"/>
              <a:t>در عمل روش ترکیبی 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12: </a:t>
            </a:r>
            <a:r>
              <a:rPr lang="fa-IR" dirty="0"/>
              <a:t>طراحی ارتباط </a:t>
            </a:r>
            <a:r>
              <a:rPr lang="en-US" dirty="0"/>
              <a:t>IS-A-PART-OF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IS-A-PART-OF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/>
              <a:t>نوع موجودیت کل، </a:t>
            </a:r>
            <a:r>
              <a:rPr lang="en-US" sz="1800" dirty="0"/>
              <a:t>n</a:t>
            </a:r>
            <a:r>
              <a:rPr lang="fa-IR" sz="1800" dirty="0"/>
              <a:t> </a:t>
            </a:r>
            <a:r>
              <a:rPr lang="fa-IR" dirty="0" smtClean="0"/>
              <a:t>نوع موجودیت جزء داشته باشد، تعداد </a:t>
            </a: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توجه داریم که نوع موجودیت جزء از خود شناسه دارد.</a:t>
            </a:r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600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 در چه شرایطی؟</a:t>
            </a:r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0942" y="3200400"/>
            <a:ext cx="5099715" cy="2492829"/>
            <a:chOff x="841329" y="3603171"/>
            <a:chExt cx="5099715" cy="2492829"/>
          </a:xfrm>
        </p:grpSpPr>
        <p:grpSp>
          <p:nvGrpSpPr>
            <p:cNvPr id="91" name="Group 90"/>
            <p:cNvGrpSpPr/>
            <p:nvPr/>
          </p:nvGrpSpPr>
          <p:grpSpPr>
            <a:xfrm>
              <a:off x="2068533" y="4495800"/>
              <a:ext cx="1430181" cy="1143000"/>
              <a:chOff x="1325253" y="4343396"/>
              <a:chExt cx="2681059" cy="1938953"/>
            </a:xfrm>
          </p:grpSpPr>
          <p:sp>
            <p:nvSpPr>
              <p:cNvPr id="185" name="Flowchart: Decision 184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120" idx="0"/>
                <a:endCxn id="185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3"/>
                <a:endCxn id="150" idx="2"/>
              </p:cNvCxnSpPr>
              <p:nvPr/>
            </p:nvCxnSpPr>
            <p:spPr>
              <a:xfrm flipV="1">
                <a:off x="3519156" y="4343396"/>
                <a:ext cx="487156" cy="45923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flipH="1">
              <a:off x="3498714" y="4495799"/>
              <a:ext cx="1465026" cy="1143000"/>
              <a:chOff x="1325249" y="4343405"/>
              <a:chExt cx="2746380" cy="1938951"/>
            </a:xfrm>
          </p:grpSpPr>
          <p:sp>
            <p:nvSpPr>
              <p:cNvPr id="168" name="Flowchart: Decision 167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09" idx="0"/>
                <a:endCxn id="168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68" idx="3"/>
                <a:endCxn id="150" idx="2"/>
              </p:cNvCxnSpPr>
              <p:nvPr/>
            </p:nvCxnSpPr>
            <p:spPr>
              <a:xfrm flipV="1">
                <a:off x="3519157" y="4343405"/>
                <a:ext cx="552472" cy="4592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185766" y="3603171"/>
              <a:ext cx="1696211" cy="892629"/>
              <a:chOff x="2708427" y="3450771"/>
              <a:chExt cx="1696211" cy="89262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638112" y="3886200"/>
                <a:ext cx="76652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08427" y="3450771"/>
                <a:ext cx="929685" cy="664029"/>
                <a:chOff x="2893731" y="3233817"/>
                <a:chExt cx="929685" cy="664029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2893731" y="3233817"/>
                  <a:ext cx="810839" cy="38371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50" idx="1"/>
                  <a:endCxn id="152" idx="5"/>
                </p:cNvCxnSpPr>
                <p:nvPr/>
              </p:nvCxnSpPr>
              <p:spPr>
                <a:xfrm flipH="1" flipV="1">
                  <a:off x="3585825" y="3561340"/>
                  <a:ext cx="237591" cy="336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14310" y="35386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841329" y="5060132"/>
              <a:ext cx="1643569" cy="1035868"/>
              <a:chOff x="1363990" y="4907732"/>
              <a:chExt cx="1643569" cy="10358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174828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E1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363990" y="4907732"/>
                <a:ext cx="1012279" cy="578667"/>
                <a:chOff x="2806594" y="3090578"/>
                <a:chExt cx="1012279" cy="57866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06594" y="3090578"/>
                  <a:ext cx="848204" cy="37304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E1ID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>
                  <a:endCxn id="122" idx="5"/>
                </p:cNvCxnSpPr>
                <p:nvPr/>
              </p:nvCxnSpPr>
              <p:spPr>
                <a:xfrm flipH="1" flipV="1">
                  <a:off x="3530581" y="3408995"/>
                  <a:ext cx="288292" cy="2602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055506" y="3394481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4547374" y="4958619"/>
              <a:ext cx="1393670" cy="1137381"/>
              <a:chOff x="5070035" y="4806219"/>
              <a:chExt cx="1393670" cy="113738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5070035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En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652866" y="4806219"/>
                <a:ext cx="810839" cy="680180"/>
                <a:chOff x="4190298" y="2989065"/>
                <a:chExt cx="810839" cy="68018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190298" y="2989065"/>
                  <a:ext cx="810839" cy="397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ysClr val="windowText" lastClr="000000"/>
                      </a:solidFill>
                    </a:rPr>
                    <a:t>EnID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3" name="Straight Connector 112"/>
                <p:cNvCxnSpPr>
                  <a:endCxn id="112" idx="4"/>
                </p:cNvCxnSpPr>
                <p:nvPr/>
              </p:nvCxnSpPr>
              <p:spPr>
                <a:xfrm flipV="1">
                  <a:off x="4266498" y="3386217"/>
                  <a:ext cx="329220" cy="28302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423690" y="33100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481829" y="3886200"/>
            <a:ext cx="3585971" cy="1483872"/>
            <a:chOff x="4951069" y="4566434"/>
            <a:chExt cx="3814571" cy="1483872"/>
          </a:xfrm>
        </p:grpSpPr>
        <p:grpSp>
          <p:nvGrpSpPr>
            <p:cNvPr id="188" name="Group 187"/>
            <p:cNvGrpSpPr/>
            <p:nvPr/>
          </p:nvGrpSpPr>
          <p:grpSpPr>
            <a:xfrm>
              <a:off x="4951069" y="4566434"/>
              <a:ext cx="3814571" cy="1483872"/>
              <a:chOff x="286564" y="4092787"/>
              <a:chExt cx="3814571" cy="109464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86564" y="4092787"/>
                <a:ext cx="3814571" cy="1094641"/>
                <a:chOff x="286564" y="3940387"/>
                <a:chExt cx="3814571" cy="109464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940387"/>
                  <a:ext cx="3814571" cy="1043729"/>
                  <a:chOff x="52281" y="3422753"/>
                  <a:chExt cx="3814571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422753"/>
                    <a:ext cx="3814571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E1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(E1ID, 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 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(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35758" y="3595489"/>
                    <a:ext cx="33196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912470" y="5035028"/>
                  <a:ext cx="4916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/>
              <p:cNvCxnSpPr/>
              <p:nvPr/>
            </p:nvCxnSpPr>
            <p:spPr>
              <a:xfrm>
                <a:off x="1540487" y="5179763"/>
                <a:ext cx="37209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553068" y="5210821"/>
              <a:ext cx="46898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04992" y="5221212"/>
              <a:ext cx="3720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59859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09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</a:t>
            </a:r>
            <a:r>
              <a:rPr lang="fa-IR" dirty="0" smtClean="0"/>
              <a:t>تکنیک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استفاده از تکنیک </a:t>
            </a:r>
            <a:r>
              <a:rPr lang="en-US" sz="1800" dirty="0" smtClean="0"/>
              <a:t>Aggregation</a:t>
            </a:r>
            <a:r>
              <a:rPr lang="fa-IR" sz="1800" dirty="0" smtClean="0"/>
              <a:t> </a:t>
            </a:r>
            <a:r>
              <a:rPr lang="fa-IR" dirty="0" smtClean="0"/>
              <a:t>در مدلسازی</a:t>
            </a:r>
          </a:p>
          <a:p>
            <a:pPr lvl="1"/>
            <a:r>
              <a:rPr lang="fa-IR" dirty="0" smtClean="0"/>
              <a:t>ابتدا نوع موجودیت انتزاعی (بخش درون مستطیل خط‏چین) را طراحی می‏کنیم (با توجه به درجه و چندی ارتباط). سپس 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6200" y="3873494"/>
            <a:ext cx="6577115" cy="2929466"/>
            <a:chOff x="4951069" y="4566440"/>
            <a:chExt cx="3814571" cy="1414858"/>
          </a:xfrm>
        </p:grpSpPr>
        <p:grpSp>
          <p:nvGrpSpPr>
            <p:cNvPr id="189" name="Group 188"/>
            <p:cNvGrpSpPr/>
            <p:nvPr/>
          </p:nvGrpSpPr>
          <p:grpSpPr>
            <a:xfrm>
              <a:off x="4951069" y="4566440"/>
              <a:ext cx="3814571" cy="1414858"/>
              <a:chOff x="286564" y="3940387"/>
              <a:chExt cx="3814571" cy="104372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286564" y="3940387"/>
                <a:ext cx="3814571" cy="1043729"/>
                <a:chOff x="52281" y="3422753"/>
                <a:chExt cx="3814571" cy="1043729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52281" y="3422753"/>
                  <a:ext cx="3814571" cy="104372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COUR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(COID,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SCR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GR)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OFFERING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COID,  PROFID,  GR#, CLASS)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 flipV="1">
                  <a:off x="614775" y="3556012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/>
              <p:nvPr/>
            </p:nvCxnSpPr>
            <p:spPr>
              <a:xfrm>
                <a:off x="1203173" y="4696738"/>
                <a:ext cx="1244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437205" y="5171710"/>
              <a:ext cx="6988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433971" y="5151274"/>
              <a:ext cx="26839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648200" y="3583402"/>
            <a:ext cx="3810000" cy="3161452"/>
            <a:chOff x="2503007" y="2209800"/>
            <a:chExt cx="4137986" cy="4038600"/>
          </a:xfrm>
        </p:grpSpPr>
        <p:sp>
          <p:nvSpPr>
            <p:cNvPr id="44" name="Rounded Rectangle 43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091559" y="4108704"/>
              <a:ext cx="1977080" cy="1682496"/>
              <a:chOff x="4091559" y="3897454"/>
              <a:chExt cx="1977080" cy="168249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091559" y="3897454"/>
                <a:ext cx="953198" cy="1682496"/>
                <a:chOff x="4091559" y="3897454"/>
                <a:chExt cx="953198" cy="1682496"/>
              </a:xfrm>
            </p:grpSpPr>
            <p:cxnSp>
              <p:nvCxnSpPr>
                <p:cNvPr id="73" name="Straight Connector 72"/>
                <p:cNvCxnSpPr>
                  <a:stCxn id="44" idx="0"/>
                  <a:endCxn id="74" idx="2"/>
                </p:cNvCxnSpPr>
                <p:nvPr/>
              </p:nvCxnSpPr>
              <p:spPr>
                <a:xfrm flipV="1">
                  <a:off x="4543767" y="4970350"/>
                  <a:ext cx="24391" cy="609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lowchart: Decision 73"/>
                <p:cNvSpPr/>
                <p:nvPr/>
              </p:nvSpPr>
              <p:spPr>
                <a:xfrm>
                  <a:off x="4091559" y="4284550"/>
                  <a:ext cx="953198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ارایه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45" idx="2"/>
                  <a:endCxn id="74" idx="0"/>
                </p:cNvCxnSpPr>
                <p:nvPr/>
              </p:nvCxnSpPr>
              <p:spPr>
                <a:xfrm flipH="1">
                  <a:off x="4568158" y="3897454"/>
                  <a:ext cx="3842" cy="38709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5044757" y="3970048"/>
                <a:ext cx="1023882" cy="657402"/>
                <a:chOff x="6035357" y="5417848"/>
                <a:chExt cx="1023882" cy="65740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248400" y="5417848"/>
                  <a:ext cx="810839" cy="52055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گروه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74" idx="3"/>
                  <a:endCxn id="69" idx="3"/>
                </p:cNvCxnSpPr>
                <p:nvPr/>
              </p:nvCxnSpPr>
              <p:spPr>
                <a:xfrm flipV="1">
                  <a:off x="6035357" y="5862172"/>
                  <a:ext cx="331788" cy="21307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60" name="Flowchart: Decision 59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61" name="Straight Connector 60"/>
                  <p:cNvCxnSpPr>
                    <a:stCxn id="60" idx="1"/>
                    <a:endCxn id="58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59" idx="1"/>
                    <a:endCxn id="60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B Nazanin" pitchFamily="2" charset="-78"/>
                    </a:rPr>
                    <a:t>M</a:t>
                  </a:r>
                  <a:endParaRPr lang="en-US" sz="1100" dirty="0">
                    <a:cs typeface="B Nazanin" pitchFamily="2" charset="-78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cs typeface="B Nazanin" pitchFamily="2" charset="-78"/>
                    </a:rPr>
                    <a:t>N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4" name="Straight Connector 53"/>
                <p:cNvCxnSpPr>
                  <a:stCxn id="60" idx="0"/>
                  <a:endCxn id="53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Connector 47"/>
            <p:cNvCxnSpPr>
              <a:stCxn id="60" idx="2"/>
              <a:endCxn id="45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6296521" y="609691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cs typeface="B Nazanin" pitchFamily="2" charset="-78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77107" y="5041054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cs typeface="B Nazanin" pitchFamily="2" charset="-78"/>
              </a:rPr>
              <a:t>M</a:t>
            </a:r>
            <a:endParaRPr lang="en-US" sz="1100" dirty="0">
              <a:cs typeface="B Nazanin" pitchFamily="2" charset="-78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140407" y="4660785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62274" y="5084397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046057" y="5487577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300514" y="5906893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656624" y="5900058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84823" y="5909753"/>
            <a:ext cx="81792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692729" y="5953296"/>
            <a:ext cx="11284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242338" y="5641443"/>
            <a:ext cx="746570" cy="395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b="1" dirty="0" smtClean="0">
                <a:solidFill>
                  <a:sysClr val="windowText" lastClr="000000"/>
                </a:solidFill>
                <a:cs typeface="B Nazanin" pitchFamily="2" charset="-78"/>
              </a:rPr>
              <a:t>شماره کلاس</a:t>
            </a:r>
            <a:endParaRPr lang="en-US" sz="12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23" name="Straight Connector 122"/>
          <p:cNvCxnSpPr>
            <a:stCxn id="74" idx="3"/>
            <a:endCxn id="119" idx="2"/>
          </p:cNvCxnSpPr>
          <p:nvPr/>
        </p:nvCxnSpPr>
        <p:spPr>
          <a:xfrm>
            <a:off x="6988485" y="5641328"/>
            <a:ext cx="253853" cy="198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تکنیک </a:t>
            </a:r>
            <a:r>
              <a:rPr lang="en-US" dirty="0" smtClean="0"/>
              <a:t>Aggregation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این تکنیک چگونه کارایی سیستم را افزایش می‏دهد (نسبت به طراحی با یک ارتباط سه-تایی)؟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مراجعه به ارتباط «انتخاب» بالا باشد و فرکانس ارجاع به ارتباط «ارائه» پایین باشد، سیستم با این طراحی کاراتر عمل  می‏کند.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</a:t>
            </a:r>
            <a:r>
              <a:rPr lang="fa-IR" dirty="0" smtClean="0"/>
              <a:t>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می‏کنیم.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191000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810000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899660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8768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463540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486400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4208568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4208568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همین سیستم حداکثر با هفت رابطه نیز قابل طراحی است.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فرض می‏کنیم بین </a:t>
            </a:r>
            <a:r>
              <a:rPr lang="en-US" dirty="0" smtClean="0"/>
              <a:t>n</a:t>
            </a:r>
            <a:r>
              <a:rPr lang="fa-IR" dirty="0" smtClean="0"/>
              <a:t> نوع موجودیت، هر یک نمایش داده شده با </a:t>
            </a:r>
            <a:br>
              <a:rPr lang="fa-IR" dirty="0" smtClean="0"/>
            </a:br>
            <a:r>
              <a:rPr lang="fa-IR" dirty="0" smtClean="0"/>
              <a:t>یک نوع رکورد، ارتباط سلسله‏مراتبی وجود داشته باشد (بر اساس ساختار </a:t>
            </a:r>
            <a:br>
              <a:rPr lang="fa-IR" dirty="0" smtClean="0"/>
            </a:br>
            <a:r>
              <a:rPr lang="fa-IR" dirty="0" smtClean="0"/>
              <a:t>سلسله‏مراتبی </a:t>
            </a:r>
            <a:r>
              <a:rPr lang="en-US" dirty="0" smtClean="0"/>
              <a:t>HDS</a:t>
            </a:r>
            <a:r>
              <a:rPr lang="fa-IR" dirty="0" smtClean="0"/>
              <a:t>). مطلوب است طراحی این محیط در مدل رابطه‏ای.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0" y="1905001"/>
            <a:ext cx="8503937" cy="1830480"/>
            <a:chOff x="0" y="1905001"/>
            <a:chExt cx="8503937" cy="183048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905001"/>
              <a:ext cx="8458200" cy="1830480"/>
              <a:chOff x="4951069" y="4423539"/>
              <a:chExt cx="3814571" cy="88407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951069" y="4423539"/>
                <a:ext cx="3814571" cy="884075"/>
                <a:chOff x="52281" y="3317338"/>
                <a:chExt cx="3814571" cy="652175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52281" y="3317338"/>
                  <a:ext cx="3814571" cy="65217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DEPT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(DEID,  ….,  DPHONE,  PRID)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….,  PRRANK,  MDEID,  SUB,  MEMDEID,  FROM,  CDEID,  INT)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INVITED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(DEID, PRID,  YR,  TR)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20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457033" y="3339317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5527101" y="5014134"/>
                <a:ext cx="54788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527101" y="4989599"/>
                <a:ext cx="242215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3138714" y="2543628"/>
              <a:ext cx="7583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19787" y="2543628"/>
              <a:ext cx="9988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43440" y="2537879"/>
              <a:ext cx="5951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52714" y="2529114"/>
              <a:ext cx="62652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38226" y="3077028"/>
              <a:ext cx="55388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3082093" y="1933965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ماموریت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792357" y="1935218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عضویت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78349" y="1915824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موضوع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81800" y="1915824"/>
              <a:ext cx="66152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529286" y="1923020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زمینه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111949" y="1908506"/>
              <a:ext cx="3650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از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94564" y="2929446"/>
              <a:ext cx="243477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سه کلید خارجی از یک دامنه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 flipV="1">
            <a:off x="3733800" y="2619828"/>
            <a:ext cx="1371600" cy="4572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279682" y="2543628"/>
            <a:ext cx="337347" cy="4608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836229" y="2619828"/>
            <a:ext cx="276331" cy="3991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7628" y="36576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E1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868" y="3962400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E1ID  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5868" y="4800600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E2ID  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5868" y="6092372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EnID</a:t>
            </a:r>
            <a:r>
              <a:rPr lang="en-US" sz="1600" dirty="0" smtClean="0">
                <a:solidFill>
                  <a:schemeClr val="tx1"/>
                </a:solidFill>
              </a:rPr>
              <a:t>  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3114" y="44958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E2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8845" y="57912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En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3" idx="0"/>
          </p:cNvCxnSpPr>
          <p:nvPr/>
        </p:nvCxnSpPr>
        <p:spPr>
          <a:xfrm flipV="1">
            <a:off x="1438988" y="5791200"/>
            <a:ext cx="0" cy="301172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0"/>
            <a:endCxn id="51" idx="2"/>
          </p:cNvCxnSpPr>
          <p:nvPr/>
        </p:nvCxnSpPr>
        <p:spPr>
          <a:xfrm flipV="1">
            <a:off x="1438988" y="4343400"/>
            <a:ext cx="0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2" idx="2"/>
          </p:cNvCxnSpPr>
          <p:nvPr/>
        </p:nvCxnSpPr>
        <p:spPr>
          <a:xfrm flipV="1">
            <a:off x="1438988" y="51816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433286" y="54864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959158" y="6092372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59158" y="4809671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953116" y="3976914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نرمال (با تعریفی که قبلاً دیدیم) ممکن است آنومالی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یک فقره اطلاع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فرمال‏های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62800" y="2500086"/>
            <a:ext cx="166698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fa-IR" dirty="0" smtClean="0">
                <a:sym typeface="Euclid Symbol"/>
              </a:rPr>
              <a:t>مثلا </a:t>
            </a: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تئوری وابستگی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b="1" dirty="0" smtClean="0"/>
              <a:t>            </a:t>
            </a:r>
            <a:r>
              <a:rPr lang="fa-IR" b="1" dirty="0" smtClean="0">
                <a:solidFill>
                  <a:srgbClr val="0919AF"/>
                </a:solidFill>
              </a:rPr>
              <a:t>وابستگی تابعی: </a:t>
            </a:r>
            <a:r>
              <a:rPr lang="fa-IR" dirty="0" smtClean="0"/>
              <a:t>صفت </a:t>
            </a:r>
            <a:r>
              <a:rPr lang="en-US" sz="1800" dirty="0" smtClean="0"/>
              <a:t>R.B</a:t>
            </a:r>
            <a:r>
              <a:rPr lang="fa-IR" dirty="0" smtClean="0"/>
              <a:t> با صفت </a:t>
            </a:r>
            <a:r>
              <a:rPr lang="en-US" sz="1800" dirty="0" smtClean="0"/>
              <a:t>R.A</a:t>
            </a:r>
            <a:r>
              <a:rPr lang="fa-IR" dirty="0" smtClean="0"/>
              <a:t> وابستگی تابعی دارد اگر و فقط اگر به ازای یک مقدار از </a:t>
            </a:r>
            <a:r>
              <a:rPr lang="en-US" sz="1800" dirty="0" smtClean="0"/>
              <a:t>A</a:t>
            </a:r>
            <a:r>
              <a:rPr lang="fa-IR" dirty="0" smtClean="0"/>
              <a:t> یک مقدار از </a:t>
            </a:r>
            <a:r>
              <a:rPr lang="en-US" sz="1800" dirty="0" smtClean="0"/>
              <a:t>B</a:t>
            </a:r>
            <a:r>
              <a:rPr lang="fa-IR" dirty="0" smtClean="0"/>
              <a:t> متناظر باشد. به عبارت دیگر اگر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r>
              <a:rPr lang="fa-IR" dirty="0" smtClean="0"/>
              <a:t> و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دو تاپل از </a:t>
            </a:r>
            <a:r>
              <a:rPr lang="en-US" sz="1800" dirty="0" smtClean="0"/>
              <a:t>R</a:t>
            </a:r>
            <a:r>
              <a:rPr lang="fa-IR" dirty="0" smtClean="0"/>
              <a:t> باشند، در این صورت:</a:t>
            </a:r>
          </a:p>
          <a:p>
            <a:pPr marL="0" indent="0" algn="ctr">
              <a:buNone/>
            </a:pPr>
            <a:r>
              <a:rPr lang="en-US" sz="1800" dirty="0" smtClean="0"/>
              <a:t>IF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.A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   THEN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.B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.B</a:t>
            </a:r>
            <a:endParaRPr lang="fa-IR" sz="1800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آیا داریم: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     </a:t>
            </a:r>
            <a:r>
              <a:rPr lang="en-US" dirty="0" smtClean="0"/>
              <a:t>A</a:t>
            </a:r>
            <a:r>
              <a:rPr lang="en-US" dirty="0" smtClean="0">
                <a:sym typeface="Symbol"/>
              </a:rPr>
              <a:t>B</a:t>
            </a:r>
            <a:r>
              <a:rPr lang="fa-IR" dirty="0" smtClean="0">
                <a:sym typeface="Symbol"/>
              </a:rPr>
              <a:t>؟  بله</a:t>
            </a: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/>
              <a:t>A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A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865909" y="3516868"/>
            <a:ext cx="3602182" cy="2502932"/>
            <a:chOff x="685800" y="2819400"/>
            <a:chExt cx="3962400" cy="2502932"/>
          </a:xfrm>
        </p:grpSpPr>
        <p:sp>
          <p:nvSpPr>
            <p:cNvPr id="7" name="TextBox 6"/>
            <p:cNvSpPr txBox="1"/>
            <p:nvPr/>
          </p:nvSpPr>
          <p:spPr>
            <a:xfrm>
              <a:off x="700314" y="3276600"/>
              <a:ext cx="165942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  B,     C)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890130"/>
                </p:ext>
              </p:extLst>
            </p:nvPr>
          </p:nvGraphicFramePr>
          <p:xfrm>
            <a:off x="974310" y="3645932"/>
            <a:ext cx="1653673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57357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685800" y="2819400"/>
              <a:ext cx="73289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dirty="0" smtClean="0">
                  <a:sym typeface="Symbol"/>
                </a:rPr>
                <a:t>B</a:t>
              </a:r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3800" y="3505200"/>
              <a:ext cx="862608" cy="115441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1</a:t>
              </a:r>
              <a:endParaRPr lang="en-US" dirty="0" smtClean="0">
                <a:sym typeface="Symbol"/>
              </a:endParaRPr>
            </a:p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a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baseline="-250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98" y="4115797"/>
              <a:ext cx="364202" cy="6848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baseline="-25000" dirty="0" smtClean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4024086" y="4354286"/>
              <a:ext cx="286657" cy="127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24086" y="4539342"/>
              <a:ext cx="272143" cy="76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353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تامین چهار ویژگی آخر به صورت همزمان، در عمل ناممکن است!</a:t>
            </a:r>
          </a:p>
        </p:txBody>
      </p:sp>
    </p:spTree>
    <p:extLst>
      <p:ext uri="{BB962C8B-B14F-4D97-AF65-F5344CB8AC3E}">
        <p14:creationId xmlns:p14="http://schemas.microsoft.com/office/powerpoint/2010/main" val="14131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قاعده معنایی از محیط است: نوعی قاعده جامعیتی (که باید به نحوی به سیستم داده شود. خواهیم دید که در بحث طراحی، از طریق طراحی خوب به سیستم می‏دهیم).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در رابطه </a:t>
            </a:r>
            <a:r>
              <a:rPr lang="en-US" sz="1800" dirty="0" smtClean="0"/>
              <a:t>R(X, Y, Z)</a:t>
            </a:r>
            <a:r>
              <a:rPr lang="fa-IR" dirty="0" smtClean="0"/>
              <a:t>، یک اِظهار بنویسید که قاعده معنایی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(به طور مثال می‏توان از </a:t>
            </a:r>
            <a:r>
              <a:rPr lang="en-US" sz="1800" dirty="0" smtClean="0">
                <a:sym typeface="Symbol"/>
              </a:rPr>
              <a:t>EXISTS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 smtClean="0">
                <a:sym typeface="Symbol"/>
              </a:rPr>
              <a:t>CREATE ASSERTION  </a:t>
            </a:r>
            <a:r>
              <a:rPr lang="en-US" sz="1500" dirty="0" smtClean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 smtClean="0">
                <a:sym typeface="Symbol"/>
              </a:rPr>
              <a:t>       </a:t>
            </a:r>
            <a:r>
              <a:rPr lang="en-US" sz="1500" b="1" dirty="0" smtClean="0">
                <a:sym typeface="Symbol"/>
              </a:rPr>
              <a:t>CHECK</a:t>
            </a:r>
            <a:r>
              <a:rPr lang="en-US" sz="1500" dirty="0" smtClean="0">
                <a:sym typeface="Symbol"/>
              </a:rPr>
              <a:t> ( </a:t>
            </a:r>
            <a:r>
              <a:rPr lang="en-US" sz="1500" b="1" dirty="0" smtClean="0">
                <a:sym typeface="Symbol"/>
              </a:rPr>
              <a:t>NOT EXISTS </a:t>
            </a:r>
            <a:r>
              <a:rPr lang="en-US" sz="1500" dirty="0" smtClean="0">
                <a:sym typeface="Symbol"/>
              </a:rPr>
              <a:t>(</a:t>
            </a:r>
            <a:r>
              <a:rPr lang="en-US" sz="1500" b="1" dirty="0" smtClean="0">
                <a:sym typeface="Symbol"/>
              </a:rPr>
              <a:t>SELECT</a:t>
            </a:r>
            <a:r>
              <a:rPr lang="en-US" sz="1500" dirty="0" smtClean="0">
                <a:sym typeface="Symbol"/>
              </a:rPr>
              <a:t> X </a:t>
            </a:r>
            <a:r>
              <a:rPr lang="en-US" sz="1500" b="1" dirty="0" smtClean="0">
                <a:sym typeface="Symbol"/>
              </a:rPr>
              <a:t>FROM</a:t>
            </a:r>
            <a:r>
              <a:rPr lang="en-US" sz="1500" dirty="0" smtClean="0">
                <a:sym typeface="Symbol"/>
              </a:rPr>
              <a:t> R </a:t>
            </a:r>
            <a:r>
              <a:rPr lang="en-US" sz="1500" b="1" dirty="0" smtClean="0">
                <a:sym typeface="Symbol"/>
              </a:rPr>
              <a:t>GROUP BY </a:t>
            </a:r>
            <a:r>
              <a:rPr lang="en-US" sz="1500" dirty="0" smtClean="0">
                <a:sym typeface="Symbol"/>
              </a:rPr>
              <a:t>X </a:t>
            </a:r>
            <a:r>
              <a:rPr lang="en-US" sz="1500" b="1" dirty="0" smtClean="0">
                <a:sym typeface="Symbol"/>
              </a:rPr>
              <a:t>HAVING</a:t>
            </a:r>
            <a:r>
              <a:rPr lang="en-US" sz="1500" dirty="0" smtClean="0">
                <a:sym typeface="Symbol"/>
              </a:rPr>
              <a:t> </a:t>
            </a:r>
            <a:r>
              <a:rPr lang="en-US" sz="1500" b="1" dirty="0" smtClean="0">
                <a:sym typeface="Symbol"/>
              </a:rPr>
              <a:t>MAX</a:t>
            </a:r>
            <a:r>
              <a:rPr lang="en-US" sz="1500" dirty="0" smtClean="0">
                <a:sym typeface="Symbol"/>
              </a:rPr>
              <a:t>(Y)!=</a:t>
            </a:r>
            <a:r>
              <a:rPr lang="en-US" sz="1500" b="1" dirty="0" smtClean="0">
                <a:sym typeface="Symbol"/>
              </a:rPr>
              <a:t>MIN</a:t>
            </a:r>
            <a:r>
              <a:rPr lang="en-US" sz="1500" dirty="0" smtClean="0">
                <a:sym typeface="Symbol"/>
              </a:rPr>
              <a:t>(Y)))</a:t>
            </a:r>
            <a:endParaRPr lang="fa-IR" sz="1500" dirty="0" smtClean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 smtClean="0"/>
              <a:t>حساب رابطه‏ای:  </a:t>
            </a:r>
            <a:r>
              <a:rPr lang="en-US" sz="1500" b="1" dirty="0" smtClean="0"/>
              <a:t>CONSTRAINT</a:t>
            </a:r>
            <a:r>
              <a:rPr lang="en-US" sz="1500" dirty="0" smtClean="0"/>
              <a:t> </a:t>
            </a:r>
            <a:r>
              <a:rPr lang="en-US" sz="1500" dirty="0"/>
              <a:t>XTOYFD</a:t>
            </a:r>
            <a:r>
              <a:rPr lang="en-US" sz="1500" b="1" dirty="0"/>
              <a:t>  FORALL </a:t>
            </a:r>
            <a:r>
              <a:rPr lang="en-US" sz="1500" dirty="0" smtClean="0"/>
              <a:t>R1 </a:t>
            </a:r>
            <a:r>
              <a:rPr lang="en-US" sz="1500" b="1" dirty="0" smtClean="0"/>
              <a:t>(</a:t>
            </a:r>
            <a:r>
              <a:rPr lang="en-US" sz="1500" b="1" dirty="0"/>
              <a:t>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 smtClean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en-US" sz="1800" dirty="0" smtClean="0"/>
              <a:t>STID</a:t>
            </a:r>
            <a:r>
              <a:rPr lang="en-US" sz="1800" dirty="0" smtClean="0">
                <a:sym typeface="Symbol"/>
              </a:rPr>
              <a:t>STJ</a:t>
            </a:r>
            <a:r>
              <a:rPr lang="fa-IR" dirty="0" smtClean="0">
                <a:sym typeface="Symbol"/>
              </a:rPr>
              <a:t>: یک دانشجو فقط می‏تواند در یک رشته تحصیل کند.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STJSTD</a:t>
            </a:r>
            <a:r>
              <a:rPr lang="fa-IR" dirty="0" smtClean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STIDSTD</a:t>
            </a:r>
            <a:r>
              <a:rPr lang="fa-IR" dirty="0" smtClean="0">
                <a:sym typeface="Symbol"/>
              </a:rPr>
              <a:t>: یک دانشجو فقط در یک دانشکده تحصیل می‏کند.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fa-IR" dirty="0"/>
              <a:t>سه قاعده اول کامل هستند، بدین معنا که با داشتن یک مجموعه از وابستگی‏های تابعی </a:t>
            </a:r>
            <a:r>
              <a:rPr lang="en-US" sz="1800" dirty="0"/>
              <a:t>F</a:t>
            </a:r>
            <a:r>
              <a:rPr lang="fa-IR" dirty="0"/>
              <a:t>، تمام وابستگی‏های تابعی منطقاً قابل استنتاج از </a:t>
            </a:r>
            <a:r>
              <a:rPr lang="en-US" sz="1800" dirty="0"/>
              <a:t>F</a:t>
            </a:r>
            <a:r>
              <a:rPr lang="fa-IR" dirty="0"/>
              <a:t>، با همین سه قاعده به دست می‏آیند و هیچ وابستگی تابعی دیگر (که از </a:t>
            </a:r>
            <a:r>
              <a:rPr lang="en-US" sz="1800" dirty="0"/>
              <a:t>F</a:t>
            </a:r>
            <a:r>
              <a:rPr lang="fa-IR" dirty="0"/>
              <a:t> قابل استنتاج </a:t>
            </a:r>
            <a:r>
              <a:rPr lang="fa-IR" dirty="0" smtClean="0"/>
              <a:t>نباشد</a:t>
            </a:r>
            <a:r>
              <a:rPr lang="fa-IR" dirty="0"/>
              <a:t>) نیز به دست نمی‏</a:t>
            </a:r>
            <a:r>
              <a:rPr lang="fa-IR" dirty="0" smtClean="0"/>
              <a:t>آید</a:t>
            </a:r>
            <a:r>
              <a:rPr lang="fa-IR" dirty="0"/>
              <a:t>.</a:t>
            </a:r>
          </a:p>
          <a:p>
            <a:pPr lvl="1"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/>
              <a:t>سه قاعده اول به آسانی قابل اثبات‏ هستند و قواعد دیگر از روی همانها اثبات می‏شوند.</a:t>
            </a:r>
            <a:endParaRPr lang="en-US" dirty="0"/>
          </a:p>
          <a:p>
            <a:pPr marL="457200" lvl="1" indent="0">
              <a:buNone/>
            </a:pPr>
            <a:endParaRPr lang="fa-IR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(الگوریتم تشخیص سوپرکلید 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افزونه گوییم، هرگاه:  </a:t>
            </a:r>
            <a:r>
              <a:rPr lang="en-US" sz="1800" dirty="0" smtClean="0">
                <a:sym typeface="Symbol"/>
              </a:rPr>
              <a:t>(F-f)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اگر یک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کامل به صورت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داشته باشیم، آنگاه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از آن قابل استنتاج است.</a:t>
            </a:r>
          </a:p>
          <a:p>
            <a:pPr lvl="1"/>
            <a:r>
              <a:rPr lang="fa-IR" u="sng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اثبات:</a:t>
            </a:r>
            <a:r>
              <a:rPr lang="fa-I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استفاده از قاعده افزایش از </a:t>
            </a:r>
            <a:r>
              <a:rPr lang="en-US" sz="1800" dirty="0" smtClean="0">
                <a:sym typeface="Symbol"/>
              </a:rPr>
              <a:t>AY</a:t>
            </a:r>
            <a:r>
              <a:rPr lang="fa-IR" dirty="0" smtClean="0">
                <a:sym typeface="Symbol"/>
              </a:rPr>
              <a:t> نتیجه می‏گیریم </a:t>
            </a:r>
            <a:r>
              <a:rPr lang="en-US" sz="1800" dirty="0" smtClean="0">
                <a:sym typeface="Symbol"/>
              </a:rPr>
              <a:t>(A,B)(Y,B)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        با استفاده از قاعده تجزیه داریم: </a:t>
            </a:r>
            <a:r>
              <a:rPr lang="en-US" sz="1800" dirty="0" smtClean="0">
                <a:sym typeface="Symbol"/>
              </a:rPr>
              <a:t>(A,B)B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 یک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است و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            همان حکم است.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مجموعه کاهش‏ناپذیر چه کاربردی دارد؟</a:t>
            </a:r>
          </a:p>
          <a:p>
            <a:pPr marL="0" indent="0">
              <a:buNone/>
            </a:pPr>
            <a:endParaRPr lang="fa-IR" sz="1600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وابستگی تابعی با واسطه (</a:t>
            </a:r>
            <a:r>
              <a:rPr lang="en-US" sz="1800" b="1" dirty="0" smtClean="0">
                <a:solidFill>
                  <a:srgbClr val="0919AF"/>
                </a:solidFill>
                <a:sym typeface="Symbol"/>
              </a:rPr>
              <a:t>TFD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):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dirty="0" smtClean="0">
                <a:sym typeface="Symbol"/>
              </a:rPr>
              <a:t>، می‏گوییم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با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از طریق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دارد. 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برقرار باشد، آنگاه آن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بدیهی (نامهم)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8555" y="48988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که در ادامه به آنها می‏پردازیم.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endParaRPr lang="fa-IR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b="1" dirty="0" smtClean="0">
                <a:solidFill>
                  <a:srgbClr val="C00000"/>
                </a:solidFill>
              </a:rPr>
              <a:t>فرض: </a:t>
            </a:r>
            <a:r>
              <a:rPr lang="fa-IR" dirty="0" smtClean="0"/>
              <a:t>تا اطلاع ثانوی، همه صفات ساده‏اند و موجودیت‏ها ضعیف نیستند.</a:t>
            </a:r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تک‏مقداری باشد.</a:t>
            </a:r>
          </a:p>
          <a:p>
            <a:pPr lvl="1"/>
            <a:r>
              <a:rPr lang="fa-IR" dirty="0" smtClean="0"/>
              <a:t>این تعریف 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5334000" y="4556234"/>
            <a:ext cx="322203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FD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های ناشی از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(سمت چپ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91000" y="4953000"/>
            <a:ext cx="3363686" cy="1600200"/>
            <a:chOff x="4191000" y="4953000"/>
            <a:chExt cx="3363686" cy="1600200"/>
          </a:xfrm>
        </p:grpSpPr>
        <p:grpSp>
          <p:nvGrpSpPr>
            <p:cNvPr id="21" name="Group 20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Straight Arrow Connector 8"/>
                <p:cNvCxnSpPr>
                  <a:stCxn id="17" idx="1"/>
                  <a:endCxn id="8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Arrow Connector 12"/>
                <p:cNvCxnSpPr>
                  <a:endCxn id="12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6642536" y="4953000"/>
              <a:ext cx="80266" cy="49530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1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12" idx="2"/>
              <a:endCxn id="18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6494202" y="5541734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این لحظه فقط همین تک درس را داشته باشد.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هم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/>
      <p:bldP spid="5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که در تجزیه، </a:t>
                </a:r>
                <a:r>
                  <a:rPr lang="en-US" sz="1800" dirty="0"/>
                  <a:t>FD</a:t>
                </a:r>
                <a:r>
                  <a:rPr lang="fa-IR" dirty="0"/>
                  <a:t>ای از دست نرود،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بخواهد با پیوند دو رابطه جدید به دست می‏آید.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1">
                <a:blip r:embed="rId3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باشند، </a:t>
                </a:r>
                <a:r>
                  <a:rPr lang="fa-IR" dirty="0" smtClean="0"/>
                  <a:t>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0919AF"/>
                    </a:solidFill>
                  </a:rPr>
                  <a:t>تجزیه بی‏حذف: </a:t>
                </a:r>
                <a:r>
                  <a:rPr lang="fa-IR" dirty="0" smtClean="0"/>
                  <a:t>شرطش این است که در صفات پیوند هیچمقدار (</a:t>
                </a:r>
                <a:r>
                  <a:rPr lang="en-US" sz="1800" dirty="0" smtClean="0"/>
                  <a:t>Null Value</a:t>
                </a:r>
                <a:r>
                  <a:rPr lang="fa-IR" dirty="0" smtClean="0"/>
                  <a:t>) نداشته باشیم.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1: طراحی </a:t>
            </a:r>
            <a:r>
              <a:rPr lang="fa-IR" dirty="0"/>
              <a:t>ارتباط </a:t>
            </a:r>
            <a:r>
              <a:rPr lang="fa-IR" dirty="0" smtClean="0"/>
              <a:t>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سه رابطه لازم است.</a:t>
            </a:r>
          </a:p>
          <a:p>
            <a:r>
              <a:rPr lang="fa-IR" dirty="0" smtClean="0"/>
              <a:t>طراحی در این حالت با کمتر از سه رابطه، افزونگی و هیچ‏مقداری زیادی پدید می‏آورد.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47800" y="3987800"/>
            <a:ext cx="6172992" cy="1676400"/>
            <a:chOff x="1523207" y="1854200"/>
            <a:chExt cx="6172992" cy="1676400"/>
          </a:xfrm>
        </p:grpSpPr>
        <p:grpSp>
          <p:nvGrpSpPr>
            <p:cNvPr id="6" name="Group 5"/>
            <p:cNvGrpSpPr/>
            <p:nvPr/>
          </p:nvGrpSpPr>
          <p:grpSpPr>
            <a:xfrm>
              <a:off x="1523207" y="1854200"/>
              <a:ext cx="6172992" cy="1676400"/>
              <a:chOff x="1523207" y="1854200"/>
              <a:chExt cx="6172992" cy="16764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523207" y="1854200"/>
                <a:ext cx="6172992" cy="1676400"/>
                <a:chOff x="1485107" y="4648200"/>
                <a:chExt cx="6172992" cy="16764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514600" y="4648200"/>
                  <a:ext cx="4038600" cy="1600200"/>
                  <a:chOff x="609600" y="2209800"/>
                  <a:chExt cx="4038600" cy="1600200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09600" y="3124200"/>
                    <a:ext cx="4038600" cy="685800"/>
                    <a:chOff x="228600" y="4953000"/>
                    <a:chExt cx="4038600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228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Oval 29"/>
                  <p:cNvSpPr/>
                  <p:nvPr/>
                </p:nvSpPr>
                <p:spPr>
                  <a:xfrm>
                    <a:off x="3048000" y="2209800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نمره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2" name="Straight Connector 31"/>
                  <p:cNvCxnSpPr>
                    <a:stCxn id="35" idx="0"/>
                    <a:endCxn id="30" idx="3"/>
                  </p:cNvCxnSpPr>
                  <p:nvPr/>
                </p:nvCxnSpPr>
                <p:spPr>
                  <a:xfrm flipV="1">
                    <a:off x="2590800" y="2665085"/>
                    <a:ext cx="568792" cy="45911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85107" y="5601820"/>
                  <a:ext cx="1029493" cy="722780"/>
                  <a:chOff x="1485107" y="5601820"/>
                  <a:chExt cx="1029493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85107" y="5601820"/>
                    <a:ext cx="1029493" cy="357712"/>
                    <a:chOff x="-625524" y="2145521"/>
                    <a:chExt cx="1029493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6255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268953" y="2324377"/>
                      <a:ext cx="135016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13978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557102" y="6033448"/>
            <a:ext cx="332647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06954" y="6096000"/>
            <a:ext cx="364624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GR)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6553200"/>
            <a:ext cx="1219200" cy="1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47800" y="6248400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03132" y="6645164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2132" y="6511159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7868" y="6508532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عمل 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dirty="0" smtClean="0"/>
              <a:t>3NF</a:t>
            </a:r>
            <a:r>
              <a:rPr lang="fa-IR" dirty="0" smtClean="0"/>
              <a:t> داریم که «یک بوده (واقعیت) : یک رابطه» و یا «یک شیئ : 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 (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Nonloss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/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Lossness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 Decomposition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بحث تجزیه خوب، تحت عنوان تجزیه بی‏کاست یا بی‏گمشدگی 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است، که چندان مناسب به نظر نمی‏رسد، مگر آنکه فرض کنیم که منظور همان بی‏حشو و حافظ وابستگی‏های تابعی بودن است (و دو ویژگی دیگر تجزیه خوب را پیش‏فرض تجزیه خوب بدانیم).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3"/>
                <a:stretch>
                  <a:fillRect l="-912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تجزیه خوب می‏شود، </a:t>
            </a:r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مستقل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مستقل </a:t>
            </a:r>
            <a:r>
              <a:rPr lang="fa-IR" dirty="0" smtClean="0"/>
              <a:t>از یکدیگرند اگر و فقط اگر: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</a:t>
            </a:r>
            <a:r>
              <a:rPr lang="en-US" sz="1800" dirty="0" smtClean="0"/>
              <a:t>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dirty="0" smtClean="0">
                <a:sym typeface="Symbol"/>
              </a:rPr>
              <a:t>AC</a:t>
            </a:r>
            <a:r>
              <a:rPr lang="fa-IR" dirty="0" smtClean="0">
                <a:sym typeface="Symbol"/>
              </a:rPr>
              <a:t> 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(B,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</a:t>
            </a:r>
            <a:r>
              <a:rPr lang="fa-IR" dirty="0" smtClean="0"/>
              <a:t>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تجزیه می‏شود.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می‏دهد.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dirty="0" smtClean="0"/>
              <a:t>FD</a:t>
            </a:r>
            <a:r>
              <a:rPr lang="fa-IR" dirty="0" smtClean="0"/>
              <a:t> 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</a:t>
            </a:r>
          </a:p>
          <a:p>
            <a:pPr marL="0" indent="0">
              <a:buNone/>
            </a:pPr>
            <a:endParaRPr lang="fa-IR" sz="800" dirty="0" smtClean="0"/>
          </a:p>
          <a:p>
            <a:pPr marL="0" indent="0">
              <a:buNone/>
            </a:pPr>
            <a:r>
              <a:rPr lang="fa-IR" dirty="0" smtClean="0"/>
              <a:t>         رابطه‏های زیر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8" y="3686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267200"/>
            <a:ext cx="3108543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SCG(</a:t>
            </a:r>
            <a:r>
              <a:rPr lang="en-US" sz="1600" b="1" u="sng" dirty="0" smtClean="0"/>
              <a:t>SID,  COID</a:t>
            </a:r>
            <a:r>
              <a:rPr lang="en-US" sz="1600" b="1" dirty="0" smtClean="0"/>
              <a:t>, GR)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SCGJD	SJ (</a:t>
            </a:r>
            <a:r>
              <a:rPr lang="en-US" sz="1600" b="1" u="sng" dirty="0" smtClean="0"/>
              <a:t>STID</a:t>
            </a:r>
            <a:r>
              <a:rPr lang="en-US" sz="1600" b="1" dirty="0" smtClean="0"/>
              <a:t>,  STJ)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SD (</a:t>
            </a:r>
            <a:r>
              <a:rPr lang="en-US" sz="1600" b="1" u="sng" dirty="0" smtClean="0"/>
              <a:t>STJ</a:t>
            </a:r>
            <a:r>
              <a:rPr lang="en-US" sz="1600" b="1" dirty="0" smtClean="0"/>
              <a:t>,  STD)</a:t>
            </a:r>
            <a:endParaRPr lang="fa-IR" sz="1600" b="1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1066799" y="4800600"/>
            <a:ext cx="123372" cy="9906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8600" y="4273547"/>
            <a:ext cx="2789005" cy="2355853"/>
            <a:chOff x="4038600" y="4419600"/>
            <a:chExt cx="2789005" cy="2355853"/>
          </a:xfrm>
        </p:grpSpPr>
        <p:grpSp>
          <p:nvGrpSpPr>
            <p:cNvPr id="9" name="Group 8"/>
            <p:cNvGrpSpPr/>
            <p:nvPr/>
          </p:nvGrpSpPr>
          <p:grpSpPr>
            <a:xfrm>
              <a:off x="4734942" y="4419600"/>
              <a:ext cx="2070720" cy="984253"/>
              <a:chOff x="5941166" y="5302151"/>
              <a:chExt cx="2070720" cy="98425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34942" y="5025344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7" idx="3"/>
              <a:endCxn id="18" idx="1"/>
            </p:cNvCxnSpPr>
            <p:nvPr/>
          </p:nvCxnSpPr>
          <p:spPr>
            <a:xfrm>
              <a:off x="5418308" y="4610100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16" idx="1"/>
            </p:cNvCxnSpPr>
            <p:nvPr/>
          </p:nvCxnSpPr>
          <p:spPr>
            <a:xfrm flipV="1">
              <a:off x="5421086" y="5213353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91000" y="4445907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982935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650013" y="5638800"/>
              <a:ext cx="2177592" cy="1136653"/>
              <a:chOff x="5823408" y="5149751"/>
              <a:chExt cx="2177592" cy="113665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941166" y="5302151"/>
                <a:ext cx="2059834" cy="609600"/>
                <a:chOff x="1597766" y="3810000"/>
                <a:chExt cx="2059834" cy="6096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37114" y="4038600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5823408" y="5149751"/>
                <a:ext cx="923472" cy="1136653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767771" y="6262009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COID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1" idx="3"/>
              <a:endCxn id="23" idx="1"/>
            </p:cNvCxnSpPr>
            <p:nvPr/>
          </p:nvCxnSpPr>
          <p:spPr>
            <a:xfrm>
              <a:off x="5573485" y="6207127"/>
              <a:ext cx="633634" cy="31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38600" y="594360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SCG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876800" y="65383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C.K.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ایجاب می‏کند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5638800"/>
            <a:ext cx="86789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قواعد،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سپس نمودار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را رسم کنیم.</a:t>
            </a:r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>
                <a:solidFill>
                  <a:srgbClr val="0919AF"/>
                </a:solidFill>
              </a:rPr>
              <a:t>قضیه </a:t>
            </a:r>
            <a:r>
              <a:rPr lang="fa-IR" b="1" dirty="0" smtClean="0">
                <a:solidFill>
                  <a:srgbClr val="0919AF"/>
                </a:solidFill>
              </a:rPr>
              <a:t>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dirty="0"/>
              <a:t>تجزیه بی‏</a:t>
            </a:r>
            <a:r>
              <a:rPr lang="fa-IR" dirty="0" smtClean="0"/>
              <a:t>کاست(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 </a:t>
            </a:r>
            <a:endParaRPr lang="fa-IR" dirty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388795" cy="831132"/>
            <a:chOff x="609600" y="1806840"/>
            <a:chExt cx="2388795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388795" cy="831132"/>
              <a:chOff x="762000" y="4397640"/>
              <a:chExt cx="2388795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388795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ST#,  CO#</a:t>
                </a:r>
                <a:r>
                  <a:rPr lang="en-US" sz="1600" b="1" dirty="0" smtClean="0"/>
                  <a:t>,  PR#)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67152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7505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573039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درجه: </a:t>
            </a:r>
            <a:r>
              <a:rPr lang="en-US" sz="1800" dirty="0" smtClean="0"/>
              <a:t>n&gt;2</a:t>
            </a:r>
            <a:endParaRPr lang="fa-IR" sz="1800" dirty="0" smtClean="0"/>
          </a:p>
          <a:p>
            <a:pPr lvl="1"/>
            <a:r>
              <a:rPr lang="fa-IR" dirty="0" smtClean="0"/>
              <a:t>ابتدا فرض می‏کنیم چندی رابطه </a:t>
            </a:r>
            <a:r>
              <a:rPr lang="en-US" sz="1800" dirty="0" smtClean="0"/>
              <a:t>M:N:P:…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سپس بررسی می‏کنیم که آیا محدودیت خاصی روی چندی ارتباط بین بعض موجودیت‏ها وجود دارد.</a:t>
            </a:r>
          </a:p>
          <a:p>
            <a:pPr lvl="1"/>
            <a:r>
              <a:rPr lang="fa-IR" dirty="0" smtClean="0"/>
              <a:t>اگر بله، این محدودیت را در مرحله نرمالترسازی دخالت می‏دهیم.          تعداد رابطه‏ها ممکن است بیش از </a:t>
            </a:r>
            <a:r>
              <a:rPr lang="en-US" sz="1800" dirty="0" smtClean="0"/>
              <a:t>n+1</a:t>
            </a:r>
            <a:r>
              <a:rPr lang="fa-IR" dirty="0" smtClean="0"/>
              <a:t> شود.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5200" y="1479331"/>
            <a:ext cx="14478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itchFamily="2" charset="-78"/>
              </a:rPr>
              <a:t>تعمیم حالت 1</a:t>
            </a:r>
            <a:endParaRPr lang="en-US" sz="2000" b="1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63150" y="4282966"/>
            <a:ext cx="51888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 و وابستگی چندمقداری (</a:t>
            </a:r>
            <a:r>
              <a:rPr lang="en-US" sz="1800" dirty="0" smtClean="0"/>
              <a:t>MVD</a:t>
            </a:r>
            <a:r>
              <a:rPr lang="fa-IR" dirty="0" smtClean="0"/>
              <a:t>) </a:t>
            </a:r>
            <a:r>
              <a:rPr lang="fa-IR" u="sng" dirty="0" smtClean="0"/>
              <a:t>مهم</a:t>
            </a:r>
            <a:r>
              <a:rPr lang="fa-IR" dirty="0" smtClean="0"/>
              <a:t> در آن وجود نداشته باشد.</a:t>
            </a:r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وابستگی چندمقداری (</a:t>
            </a:r>
            <a:r>
              <a:rPr lang="en-US" sz="1800" b="1" dirty="0" smtClean="0">
                <a:solidFill>
                  <a:srgbClr val="C00000"/>
                </a:solidFill>
              </a:rPr>
              <a:t>MVD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(رابطه با سه صفت یا سه مجموعه صفت)، صفت </a:t>
            </a:r>
            <a:r>
              <a:rPr lang="en-US" sz="1800" dirty="0" smtClean="0"/>
              <a:t>B</a:t>
            </a:r>
            <a:r>
              <a:rPr lang="fa-IR" dirty="0" smtClean="0"/>
              <a:t> با صفت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دارد (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/>
              <a:t>) اگر و فقط اگر  به ازای یک مقدار </a:t>
            </a:r>
            <a:r>
              <a:rPr lang="en-US" sz="1800" dirty="0" smtClean="0"/>
              <a:t>A</a:t>
            </a:r>
            <a:r>
              <a:rPr lang="fa-IR" dirty="0" smtClean="0"/>
              <a:t>، مجموعه‏ای از مقادیر </a:t>
            </a:r>
            <a:r>
              <a:rPr lang="en-US" sz="1800" dirty="0" smtClean="0"/>
              <a:t>B</a:t>
            </a:r>
            <a:r>
              <a:rPr lang="fa-IR" dirty="0" smtClean="0"/>
              <a:t> متناظر باشد.</a:t>
            </a:r>
          </a:p>
          <a:p>
            <a:pPr marL="0" indent="0">
              <a:buNone/>
            </a:pPr>
            <a:r>
              <a:rPr lang="fa-IR" dirty="0" smtClean="0"/>
              <a:t>[یعنی </a:t>
            </a:r>
            <a:r>
              <a:rPr lang="fa-IR" dirty="0"/>
              <a:t>به ازای هر جفت مشخص از (</a:t>
            </a:r>
            <a:r>
              <a:rPr lang="en-US" sz="1800" dirty="0"/>
              <a:t>A,C</a:t>
            </a:r>
            <a:r>
              <a:rPr lang="fa-IR" dirty="0" smtClean="0"/>
              <a:t>)، مجموعه مقادیر </a:t>
            </a:r>
            <a:r>
              <a:rPr lang="en-US" sz="1800" dirty="0" smtClean="0"/>
              <a:t>B</a:t>
            </a:r>
            <a:r>
              <a:rPr lang="fa-IR" dirty="0" smtClean="0"/>
              <a:t> فقط با تغییرات </a:t>
            </a:r>
            <a:r>
              <a:rPr lang="en-US" sz="1800" dirty="0" smtClean="0"/>
              <a:t>A</a:t>
            </a:r>
            <a:r>
              <a:rPr lang="fa-IR" dirty="0" smtClean="0"/>
              <a:t> تغییر کند.]</a:t>
            </a:r>
          </a:p>
          <a:p>
            <a:endParaRPr lang="fa-IR" dirty="0" smtClean="0"/>
          </a:p>
          <a:p>
            <a:endParaRPr lang="fa-IR" dirty="0" smtClean="0">
              <a:sym typeface="Symbol"/>
            </a:endParaRP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2492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424347" y="4267200"/>
            <a:ext cx="3281307" cy="2312142"/>
            <a:chOff x="424347" y="4495800"/>
            <a:chExt cx="3281307" cy="2312142"/>
          </a:xfrm>
        </p:grpSpPr>
        <p:grpSp>
          <p:nvGrpSpPr>
            <p:cNvPr id="6" name="Group 5"/>
            <p:cNvGrpSpPr/>
            <p:nvPr/>
          </p:nvGrpSpPr>
          <p:grpSpPr>
            <a:xfrm>
              <a:off x="424347" y="4495800"/>
              <a:ext cx="1334040" cy="2312142"/>
              <a:chOff x="1359321" y="4538246"/>
              <a:chExt cx="1334040" cy="231214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81783" y="4538246"/>
                <a:ext cx="1311578" cy="2210895"/>
                <a:chOff x="636705" y="3242846"/>
                <a:chExt cx="1311578" cy="221089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636705" y="3242846"/>
                  <a:ext cx="131157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R (A,  B,  C)</a:t>
                  </a:r>
                  <a:endParaRPr lang="fa-IR" sz="1600" b="1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359321" y="4788285"/>
                <a:ext cx="1326004" cy="206210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b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     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</a:t>
                </a:r>
                <a:r>
                  <a:rPr lang="en-US" sz="1600" dirty="0"/>
                  <a:t>b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</a:t>
                </a:r>
                <a:r>
                  <a:rPr lang="en-US" sz="1600" dirty="0" smtClean="0"/>
                  <a:t>c</a:t>
                </a:r>
                <a:r>
                  <a:rPr lang="en-US" sz="1600" baseline="-25000" dirty="0"/>
                  <a:t>2</a:t>
                </a:r>
              </a:p>
              <a:p>
                <a:r>
                  <a:rPr lang="en-US" sz="1600" dirty="0"/>
                  <a:t>        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b</a:t>
                </a:r>
                <a:r>
                  <a:rPr lang="en-US" sz="1600" baseline="-25000" dirty="0"/>
                  <a:t>1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i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065324" y="4880524"/>
              <a:ext cx="367962" cy="1872248"/>
              <a:chOff x="1065324" y="4880524"/>
              <a:chExt cx="367962" cy="1872248"/>
            </a:xfrm>
          </p:grpSpPr>
          <p:sp>
            <p:nvSpPr>
              <p:cNvPr id="15" name="Right Brace 14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10800000">
                <a:off x="1065325" y="5585052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0800000">
                <a:off x="1065324" y="629252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8" name="Right Brace 17"/>
              <p:cNvSpPr/>
              <p:nvPr/>
            </p:nvSpPr>
            <p:spPr>
              <a:xfrm>
                <a:off x="1337467" y="6296157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9" name="Right Brace 18"/>
              <p:cNvSpPr/>
              <p:nvPr/>
            </p:nvSpPr>
            <p:spPr>
              <a:xfrm>
                <a:off x="1333837" y="5584467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20" name="Right Brace 19"/>
              <p:cNvSpPr/>
              <p:nvPr/>
            </p:nvSpPr>
            <p:spPr>
              <a:xfrm>
                <a:off x="1324428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42" name="Right Arrow 41"/>
            <p:cNvSpPr/>
            <p:nvPr/>
          </p:nvSpPr>
          <p:spPr>
            <a:xfrm>
              <a:off x="2209801" y="5301519"/>
              <a:ext cx="228600" cy="56706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7000" y="54003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2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4043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قاعده معنایی نباشد، این مجموعه‏ها شکل نمی‏گیرد.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782" y="4267200"/>
            <a:ext cx="2630848" cy="2210895"/>
            <a:chOff x="157415" y="4096438"/>
            <a:chExt cx="2630848" cy="2210895"/>
          </a:xfrm>
        </p:grpSpPr>
        <p:grpSp>
          <p:nvGrpSpPr>
            <p:cNvPr id="4" name="Group 3"/>
            <p:cNvGrpSpPr/>
            <p:nvPr/>
          </p:nvGrpSpPr>
          <p:grpSpPr>
            <a:xfrm>
              <a:off x="157415" y="4096438"/>
              <a:ext cx="2630848" cy="2210895"/>
              <a:chOff x="777198" y="4538246"/>
              <a:chExt cx="2630848" cy="221089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77198" y="4538246"/>
                <a:ext cx="2630848" cy="2210895"/>
                <a:chOff x="32120" y="3242846"/>
                <a:chExt cx="2630848" cy="221089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2120" y="3242846"/>
                  <a:ext cx="263084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NNPSR ( PR#, ST#,  RE# )</a:t>
                  </a:r>
                  <a:endParaRPr lang="fa-IR" sz="1600" b="1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1877437" cy="173380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</a:t>
                </a:r>
                <a:r>
                  <a:rPr lang="en-US" sz="1600" dirty="0"/>
                  <a:t>         777    </a:t>
                </a:r>
                <a:r>
                  <a:rPr lang="en-US" sz="1600" dirty="0" smtClean="0"/>
                  <a:t>  R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PR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888      R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</a:t>
                </a:r>
                <a:r>
                  <a:rPr lang="en-US" sz="1600" dirty="0"/>
                  <a:t>         </a:t>
                </a:r>
                <a:r>
                  <a:rPr lang="en-US" sz="1600" dirty="0" smtClean="0"/>
                  <a:t>444</a:t>
                </a:r>
              </a:p>
              <a:p>
                <a:endParaRPr lang="en-US" sz="1600" baseline="-25000" dirty="0"/>
              </a:p>
              <a:p>
                <a:r>
                  <a:rPr lang="en-US" sz="1600" dirty="0" smtClean="0"/>
                  <a:t>       PR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777      R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   666</a:t>
                </a:r>
                <a:endParaRPr lang="en-US" sz="1600" baseline="-25000" dirty="0"/>
              </a:p>
              <a:p>
                <a:r>
                  <a:rPr lang="en-US" sz="1600" dirty="0" smtClean="0"/>
                  <a:t>        …     …       ... 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38514" y="4424202"/>
              <a:ext cx="976086" cy="1337970"/>
              <a:chOff x="1065324" y="4880524"/>
              <a:chExt cx="976086" cy="1337970"/>
            </a:xfrm>
          </p:grpSpPr>
          <p:sp>
            <p:nvSpPr>
              <p:cNvPr id="12" name="Right Brace 11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>
              <a:xfrm rot="10800000">
                <a:off x="1677570" y="5749861"/>
                <a:ext cx="95328" cy="226104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 rot="10800000">
                <a:off x="1065324" y="5761879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5" name="Right Brace 14"/>
              <p:cNvSpPr/>
              <p:nvPr/>
            </p:nvSpPr>
            <p:spPr>
              <a:xfrm>
                <a:off x="1488391" y="575099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1949713" y="5749277"/>
                <a:ext cx="91697" cy="226688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1488883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18" name="Right Brace 17"/>
            <p:cNvSpPr/>
            <p:nvPr/>
          </p:nvSpPr>
          <p:spPr>
            <a:xfrm rot="10800000">
              <a:off x="2128098" y="4452171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2449567" y="4441288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غیرنرمال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درس </a:t>
            </a:r>
            <a:r>
              <a:rPr lang="en-US" sz="1800" dirty="0" smtClean="0"/>
              <a:t>C</a:t>
            </a:r>
            <a:r>
              <a:rPr lang="fa-IR" dirty="0" smtClean="0"/>
              <a:t> توسط استاد </a:t>
            </a:r>
            <a:r>
              <a:rPr lang="en-US" sz="1800" dirty="0" smtClean="0"/>
              <a:t>T</a:t>
            </a:r>
            <a:r>
              <a:rPr lang="fa-IR" dirty="0" smtClean="0"/>
              <a:t> از روی کتاب </a:t>
            </a:r>
            <a:r>
              <a:rPr lang="en-US" sz="1800" dirty="0" smtClean="0"/>
              <a:t>B</a:t>
            </a:r>
            <a:r>
              <a:rPr lang="fa-IR" dirty="0" smtClean="0"/>
              <a:t> ارائه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dirty="0" smtClean="0"/>
              <a:t>پدیده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بیان فرمال صفت چندمقداری است.</a:t>
            </a:r>
          </a:p>
          <a:p>
            <a:pPr marL="0" indent="0">
              <a:buNone/>
            </a:pPr>
            <a:endParaRPr lang="fa-IR" sz="1200" dirty="0"/>
          </a:p>
          <a:p>
            <a:pPr marL="0" indent="0">
              <a:buNone/>
            </a:pPr>
            <a:r>
              <a:rPr lang="fa-IR" dirty="0" smtClean="0"/>
              <a:t>         فرم نرمال شده این مثال، افزونگی زیادی دارد.</a:t>
            </a:r>
          </a:p>
          <a:p>
            <a:endParaRPr lang="fa-IR" sz="1600" dirty="0"/>
          </a:p>
          <a:p>
            <a:pPr lvl="1"/>
            <a:r>
              <a:rPr lang="fa-IR" dirty="0" smtClean="0"/>
              <a:t>رابطه تمام‏کلید است؛ یعنی هیچ یک به تنهایی و </a:t>
            </a:r>
            <a:br>
              <a:rPr lang="fa-IR" dirty="0" smtClean="0"/>
            </a:br>
            <a:r>
              <a:rPr lang="fa-IR" dirty="0" smtClean="0"/>
              <a:t>هیچ ترکیب دوتایی آن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/>
            <a:r>
              <a:rPr lang="fa-IR" dirty="0" smtClean="0"/>
              <a:t>رابطه تمام‏کلید حداقل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زیرا یک دترمینان دارد که آن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37790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86591" y="1371600"/>
            <a:ext cx="2514600" cy="2370721"/>
            <a:chOff x="86591" y="1371600"/>
            <a:chExt cx="2514600" cy="2370721"/>
          </a:xfrm>
        </p:grpSpPr>
        <p:grpSp>
          <p:nvGrpSpPr>
            <p:cNvPr id="5" name="Group 4"/>
            <p:cNvGrpSpPr/>
            <p:nvPr/>
          </p:nvGrpSpPr>
          <p:grpSpPr>
            <a:xfrm>
              <a:off x="86591" y="1371600"/>
              <a:ext cx="2514600" cy="2370721"/>
              <a:chOff x="204945" y="3791638"/>
              <a:chExt cx="2514600" cy="237072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04945" y="3791638"/>
                <a:ext cx="2514600" cy="2370721"/>
                <a:chOff x="824728" y="4233446"/>
                <a:chExt cx="2514600" cy="2370721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24728" y="4233446"/>
                  <a:ext cx="2514600" cy="2035534"/>
                  <a:chOff x="79650" y="2938046"/>
                  <a:chExt cx="2514600" cy="2035534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9650" y="2938046"/>
                    <a:ext cx="2514600" cy="623248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fa-IR" sz="1600" dirty="0">
                        <a:solidFill>
                          <a:srgbClr val="0919AF"/>
                        </a:solidFill>
                        <a:cs typeface="B Nazanin" pitchFamily="2" charset="-78"/>
                      </a:rPr>
                      <a:t>رابطه غیرنرمال با صفت </a:t>
                    </a:r>
                    <a:r>
                      <a:rPr lang="fa-IR" sz="1600" dirty="0" smtClean="0">
                        <a:solidFill>
                          <a:srgbClr val="0919AF"/>
                        </a:solidFill>
                        <a:cs typeface="B Nazanin" pitchFamily="2" charset="-78"/>
                      </a:rPr>
                      <a:t>چندمقداری</a:t>
                    </a:r>
                    <a:endParaRPr lang="en-US" sz="1600" b="1" dirty="0" smtClean="0"/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600" b="1" dirty="0" smtClean="0"/>
                      <a:t>NNCTX ( </a:t>
                    </a:r>
                    <a:r>
                      <a:rPr lang="en-US" sz="1600" b="1" u="sng" dirty="0" smtClean="0"/>
                      <a:t>C#</a:t>
                    </a:r>
                    <a:r>
                      <a:rPr lang="en-US" sz="1600" b="1" dirty="0" smtClean="0"/>
                      <a:t>,  T#,  B# )</a:t>
                    </a:r>
                    <a:endParaRPr lang="fa-IR" sz="1600" b="1" dirty="0"/>
                  </a:p>
                </p:txBody>
              </p: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003825" y="3548742"/>
                    <a:ext cx="9393" cy="1424838"/>
                  </a:xfrm>
                  <a:prstGeom prst="line">
                    <a:avLst/>
                  </a:prstGeom>
                  <a:ln w="222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359321" y="4788285"/>
                  <a:ext cx="1627369" cy="181588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600" dirty="0" smtClean="0"/>
                    <a:t> 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1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c</a:t>
                  </a:r>
                  <a:r>
                    <a:rPr lang="en-US" sz="1600" baseline="-25000" dirty="0" smtClean="0"/>
                    <a:t>1    </a:t>
                  </a:r>
                  <a:r>
                    <a:rPr lang="en-US" sz="1600" dirty="0" smtClean="0"/>
                    <a:t>  t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2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3</a:t>
                  </a:r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        t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3</a:t>
                  </a:r>
                  <a:endParaRPr lang="en-US" sz="1600" baseline="-25000" dirty="0"/>
                </a:p>
                <a:p>
                  <a:r>
                    <a:rPr lang="en-US" sz="1600" dirty="0"/>
                    <a:t>        </a:t>
                  </a:r>
                  <a:r>
                    <a:rPr lang="en-US" sz="1600" dirty="0" smtClean="0"/>
                    <a:t>c</a:t>
                  </a:r>
                  <a:r>
                    <a:rPr lang="en-US" sz="1600" baseline="-25000" dirty="0" smtClean="0"/>
                    <a:t>2           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5</a:t>
                  </a:r>
                </a:p>
                <a:p>
                  <a:r>
                    <a:rPr lang="en-US" sz="1600" baseline="-25000" dirty="0"/>
                    <a:t> </a:t>
                  </a:r>
                  <a:r>
                    <a:rPr lang="en-US" sz="1600" baseline="-25000" dirty="0" smtClean="0"/>
                    <a:t>              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2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7</a:t>
                  </a:r>
                </a:p>
                <a:p>
                  <a:r>
                    <a:rPr lang="en-US" sz="1600" dirty="0" smtClean="0"/>
                    <a:t>        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524492" y="4424202"/>
                <a:ext cx="323173" cy="666505"/>
                <a:chOff x="1051302" y="4880524"/>
                <a:chExt cx="323173" cy="666505"/>
              </a:xfrm>
            </p:grpSpPr>
            <p:sp>
              <p:nvSpPr>
                <p:cNvPr id="10" name="Right Brace 9"/>
                <p:cNvSpPr/>
                <p:nvPr/>
              </p:nvSpPr>
              <p:spPr>
                <a:xfrm rot="10800000">
                  <a:off x="1051302" y="4880524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>
                  <a:off x="1279148" y="4883096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</p:grpSp>
          <p:sp>
            <p:nvSpPr>
              <p:cNvPr id="8" name="Right Brace 7"/>
              <p:cNvSpPr/>
              <p:nvPr/>
            </p:nvSpPr>
            <p:spPr>
              <a:xfrm rot="10800000">
                <a:off x="1915622" y="442314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ight Brace 8"/>
              <p:cNvSpPr/>
              <p:nvPr/>
            </p:nvSpPr>
            <p:spPr>
              <a:xfrm>
                <a:off x="2185136" y="441638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23" name="Right Brace 22"/>
            <p:cNvSpPr/>
            <p:nvPr/>
          </p:nvSpPr>
          <p:spPr>
            <a:xfrm rot="10800000">
              <a:off x="1818512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2083300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 rot="10800000">
              <a:off x="1397618" y="2757054"/>
              <a:ext cx="103846" cy="66756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1645227" y="2760686"/>
              <a:ext cx="95819" cy="663934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0242" y="3622964"/>
            <a:ext cx="2001958" cy="3297027"/>
            <a:chOff x="1077573" y="4538246"/>
            <a:chExt cx="2001958" cy="3297027"/>
          </a:xfrm>
        </p:grpSpPr>
        <p:grpSp>
          <p:nvGrpSpPr>
            <p:cNvPr id="39" name="Group 38"/>
            <p:cNvGrpSpPr/>
            <p:nvPr/>
          </p:nvGrpSpPr>
          <p:grpSpPr>
            <a:xfrm>
              <a:off x="1077573" y="4538246"/>
              <a:ext cx="2001958" cy="3183081"/>
              <a:chOff x="332495" y="3242846"/>
              <a:chExt cx="2001958" cy="318308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32495" y="3242846"/>
                <a:ext cx="2001958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CTX ( </a:t>
                </a:r>
                <a:r>
                  <a:rPr lang="en-US" sz="1600" b="1" u="sng" dirty="0" smtClean="0"/>
                  <a:t>C#,  T#,  B#</a:t>
                </a:r>
                <a:r>
                  <a:rPr lang="en-US" sz="1600" b="1" dirty="0" smtClean="0"/>
                  <a:t> )</a:t>
                </a:r>
                <a:endParaRPr lang="fa-IR" sz="1600" b="1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1000953" y="3548742"/>
                <a:ext cx="2872" cy="287718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359321" y="4788285"/>
              <a:ext cx="1566454" cy="30469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    </a:t>
              </a:r>
              <a:r>
                <a:rPr lang="en-US" sz="1600" dirty="0" smtClean="0"/>
                <a:t>  t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1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    </a:t>
              </a:r>
              <a:r>
                <a:rPr lang="en-US" sz="1600" dirty="0"/>
                <a:t>  t</a:t>
              </a:r>
              <a:r>
                <a:rPr lang="en-US" sz="1600" baseline="-25000" dirty="0"/>
                <a:t>2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3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</a:p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4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3</a:t>
              </a:r>
              <a:endParaRPr lang="en-US" sz="1600" baseline="-25000" dirty="0"/>
            </a:p>
            <a:p>
              <a:r>
                <a:rPr lang="en-US" sz="1600" dirty="0"/>
                <a:t> 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        </a:t>
              </a:r>
              <a:r>
                <a:rPr lang="en-US" sz="1600" dirty="0" smtClean="0"/>
                <a:t>t</a:t>
              </a:r>
              <a:r>
                <a:rPr lang="en-US" sz="1600" baseline="-25000" dirty="0" smtClean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3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r>
                <a:rPr lang="en-US" sz="1600" dirty="0"/>
                <a:t>     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</a:t>
              </a:r>
              <a:r>
                <a:rPr lang="en-US" sz="1600" dirty="0"/>
                <a:t>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4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بهنگام‏سازی: </a:t>
            </a:r>
            <a:r>
              <a:rPr lang="fa-IR" dirty="0" smtClean="0"/>
              <a:t>شماره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را عوض کن.</a:t>
            </a:r>
          </a:p>
          <a:p>
            <a:pPr lvl="1"/>
            <a:r>
              <a:rPr lang="fa-IR" sz="1900" b="1" dirty="0">
                <a:solidFill>
                  <a:srgbClr val="C00000"/>
                </a:solidFill>
              </a:rPr>
              <a:t>در </a:t>
            </a:r>
            <a:r>
              <a:rPr lang="fa-IR" sz="1900" b="1" dirty="0" smtClean="0">
                <a:solidFill>
                  <a:srgbClr val="C00000"/>
                </a:solidFill>
              </a:rPr>
              <a:t>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6547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80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dirty="0" smtClean="0"/>
              <a:t>تجزیه بی‏کاست 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آیا می‏توان گفت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مجموعه‏های خو‏ش‏تعریف،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1017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دیدگاهی اصلاً می‏تواند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از همان ابتدا می‏توان رابطه‏های جداگانه طراحی کرد</a:t>
            </a:r>
            <a:r>
              <a:rPr lang="fa-IR" dirty="0" smtClean="0">
                <a:sym typeface="Symbol"/>
              </a:rPr>
              <a:t>.</a:t>
            </a: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      تعریف زاینولو از </a:t>
            </a:r>
            <a:r>
              <a:rPr lang="en-US" sz="1800" dirty="0" smtClean="0"/>
              <a:t>3NF</a:t>
            </a:r>
            <a:r>
              <a:rPr lang="fa-IR" dirty="0" smtClean="0"/>
              <a:t>، </a:t>
            </a:r>
            <a:r>
              <a:rPr lang="en-US" sz="1800" dirty="0" smtClean="0"/>
              <a:t>BCNF</a:t>
            </a:r>
            <a:r>
              <a:rPr lang="fa-IR" dirty="0" smtClean="0"/>
              <a:t>،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و ... مطالعه شود.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8006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94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این </a:t>
            </a:r>
            <a:r>
              <a:rPr lang="en-US" dirty="0" smtClean="0"/>
              <a:t>n</a:t>
            </a:r>
            <a:r>
              <a:rPr lang="fa-IR" dirty="0" smtClean="0"/>
              <a:t> پرتو باشد ( و نه کمتر).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dirty="0" smtClean="0"/>
              <a:t>فرض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83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چند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فرض برای محدودیت: یک استاد فقط یک درس را تدریس می‏کند (البته در این مورد چندی رابطه دقیق مدل نشده که این محدودیت لحاظ نشده است).</a:t>
            </a:r>
          </a:p>
          <a:p>
            <a:pPr lvl="1"/>
            <a:r>
              <a:rPr lang="fa-IR" dirty="0" smtClean="0"/>
              <a:t>در این صورت باید رابطه </a:t>
            </a:r>
            <a:r>
              <a:rPr lang="en-US" sz="1800" dirty="0" smtClean="0"/>
              <a:t>SCP</a:t>
            </a:r>
            <a:r>
              <a:rPr lang="fa-IR" sz="1800" dirty="0" smtClean="0"/>
              <a:t> </a:t>
            </a:r>
            <a:r>
              <a:rPr lang="fa-IR" dirty="0" smtClean="0"/>
              <a:t>را به دو رابطه (یا بیشتر) تجزیه عمودی کنیم.</a:t>
            </a:r>
          </a:p>
          <a:p>
            <a:r>
              <a:rPr lang="fa-IR" dirty="0" smtClean="0"/>
              <a:t>این محدودیت را در مرحله دوم طراحی (در مباحث آتی) دخالت می‏دهیم.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172" y="2895600"/>
            <a:ext cx="4648200" cy="1752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PROF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(PRID,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SCP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 PRID, GR)</a:t>
            </a:r>
          </a:p>
          <a:p>
            <a:pPr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1616043"/>
            <a:ext cx="3910651" cy="2384456"/>
            <a:chOff x="2650254" y="2286000"/>
            <a:chExt cx="3795636" cy="2385574"/>
          </a:xfrm>
        </p:grpSpPr>
        <p:sp>
          <p:nvSpPr>
            <p:cNvPr id="6" name="Rounded Rectangle 5"/>
            <p:cNvSpPr/>
            <p:nvPr/>
          </p:nvSpPr>
          <p:spPr>
            <a:xfrm>
              <a:off x="4205788" y="4214374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>
              <a:stCxn id="6" idx="0"/>
              <a:endCxn id="22" idx="2"/>
            </p:cNvCxnSpPr>
            <p:nvPr/>
          </p:nvCxnSpPr>
          <p:spPr>
            <a:xfrm flipV="1">
              <a:off x="4558555" y="3657601"/>
              <a:ext cx="14610" cy="55677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" name="Flowchart: Decision 21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22" idx="1"/>
                    <a:endCxn id="20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21" idx="1"/>
                    <a:endCxn id="22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M</a:t>
                  </a:r>
                  <a:endParaRPr lang="en-US" sz="11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N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22" idx="0"/>
                  <a:endCxn id="15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TextBox 41"/>
          <p:cNvSpPr txBox="1"/>
          <p:nvPr/>
        </p:nvSpPr>
        <p:spPr>
          <a:xfrm>
            <a:off x="5643244" y="2970882"/>
            <a:ext cx="29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55832" y="3110552"/>
            <a:ext cx="43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5934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034" y="4403834"/>
            <a:ext cx="196249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90065" y="3527640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79634" y="3930868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52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استاد </a:t>
            </a:r>
            <a:r>
              <a:rPr lang="en-US" sz="1800" dirty="0" smtClean="0"/>
              <a:t>PR#</a:t>
            </a:r>
            <a:r>
              <a:rPr lang="fa-IR" sz="1800" dirty="0" smtClean="0"/>
              <a:t> </a:t>
            </a:r>
            <a:r>
              <a:rPr lang="fa-IR" dirty="0" smtClean="0"/>
              <a:t>درس </a:t>
            </a:r>
            <a:r>
              <a:rPr lang="en-US" sz="1800" dirty="0" smtClean="0"/>
              <a:t>CO#</a:t>
            </a:r>
            <a:r>
              <a:rPr lang="fa-IR" dirty="0" smtClean="0"/>
              <a:t> را در دانشکده </a:t>
            </a:r>
            <a:r>
              <a:rPr lang="en-US" sz="1800" dirty="0" smtClean="0"/>
              <a:t>D#</a:t>
            </a:r>
            <a:r>
              <a:rPr lang="fa-IR" dirty="0" smtClean="0"/>
              <a:t> ارائه می‏دهد.</a:t>
            </a:r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marL="0" indent="0">
              <a:buNone/>
            </a:pPr>
            <a:r>
              <a:rPr lang="fa-IR" dirty="0" smtClean="0"/>
              <a:t>         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3828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</a:t>
              </a:r>
              <a:r>
                <a:rPr lang="en-US" sz="1600" dirty="0" smtClean="0"/>
                <a:t>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31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05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4516789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فرض می‏کنیم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81400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19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4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356744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</a:t>
            </a:r>
            <a:r>
              <a:rPr lang="fa-IR" dirty="0" smtClean="0"/>
              <a:t>پرتو دیگر </a:t>
            </a:r>
            <a:r>
              <a:rPr lang="fa-IR" dirty="0" smtClean="0"/>
              <a:t>وجود دارد. 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967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51559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95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کمترین اختلاط اطلاعات.</a:t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اعمال 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فزون‏کاری 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واقع‏بینانه [فرض: در آغاز مجموعه‏ای از صفات داریم در یک مجموعه </a:t>
            </a:r>
            <a:r>
              <a:rPr lang="en-US" sz="1800" dirty="0" smtClean="0"/>
              <a:t>Universal</a:t>
            </a:r>
            <a:r>
              <a:rPr lang="fa-IR" dirty="0" smtClean="0"/>
              <a:t>، آنگاه با روش سنتز صفات (دسته‏بندی صفات) به تعدادی رابطه می‏رسیم.] در حالیکه در عمل ابتدا روش بالا به پایین و </a:t>
            </a:r>
            <a:r>
              <a:rPr lang="fa-IR" dirty="0" smtClean="0"/>
              <a:t>رسیدن </a:t>
            </a:r>
            <a:r>
              <a:rPr lang="fa-IR" dirty="0" smtClean="0"/>
              <a:t>به تعدادی رابطه با درجه متعارف، آنگاه استفاده از ایده‏های این تئوری برای تست نرمالیتی (اول تست </a:t>
            </a:r>
            <a:r>
              <a:rPr lang="en-US" sz="1800" dirty="0" smtClean="0"/>
              <a:t>3NF</a:t>
            </a:r>
            <a:r>
              <a:rPr lang="fa-IR" dirty="0" smtClean="0"/>
              <a:t>، بعد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5NF</a:t>
            </a:r>
            <a:r>
              <a:rPr lang="fa-IR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6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71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2: طراحی </a:t>
            </a:r>
            <a:r>
              <a:rPr lang="fa-IR" dirty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رابطه سمت </a:t>
            </a:r>
            <a:r>
              <a:rPr lang="en-US" sz="1800" dirty="0" smtClean="0"/>
              <a:t>1</a:t>
            </a:r>
            <a:r>
              <a:rPr lang="fa-IR" dirty="0" smtClean="0"/>
              <a:t> به رابطه سمت </a:t>
            </a:r>
            <a:r>
              <a:rPr lang="en-US" sz="1800" dirty="0" smtClean="0"/>
              <a:t>N</a:t>
            </a:r>
            <a:r>
              <a:rPr lang="fa-IR" dirty="0" smtClean="0"/>
              <a:t>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(بیرون از کلید اصلی).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3657600"/>
            <a:ext cx="6477792" cy="1583997"/>
            <a:chOff x="1218407" y="1946603"/>
            <a:chExt cx="6477792" cy="1583997"/>
          </a:xfrm>
        </p:grpSpPr>
        <p:grpSp>
          <p:nvGrpSpPr>
            <p:cNvPr id="6" name="Group 5"/>
            <p:cNvGrpSpPr/>
            <p:nvPr/>
          </p:nvGrpSpPr>
          <p:grpSpPr>
            <a:xfrm>
              <a:off x="1218407" y="1946603"/>
              <a:ext cx="6477792" cy="1583997"/>
              <a:chOff x="1218407" y="1946603"/>
              <a:chExt cx="6477792" cy="15839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18407" y="1946603"/>
                <a:ext cx="6477792" cy="1583997"/>
                <a:chOff x="1180307" y="4740603"/>
                <a:chExt cx="6477792" cy="158399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257645" y="4740603"/>
                  <a:ext cx="4295555" cy="1507797"/>
                  <a:chOff x="352645" y="2302203"/>
                  <a:chExt cx="4295555" cy="150779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2645" y="3124200"/>
                    <a:ext cx="4295555" cy="685800"/>
                    <a:chOff x="-28355" y="4953000"/>
                    <a:chExt cx="4295555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28355" y="5067837"/>
                      <a:ext cx="1247555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گروه آموزشی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استاد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2212428" y="2302203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از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35" idx="0"/>
                    <a:endCxn id="29" idx="4"/>
                  </p:cNvCxnSpPr>
                  <p:nvPr/>
                </p:nvCxnSpPr>
                <p:spPr>
                  <a:xfrm flipV="1">
                    <a:off x="2590800" y="2835603"/>
                    <a:ext cx="2628" cy="2885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180307" y="5601820"/>
                  <a:ext cx="1077338" cy="722780"/>
                  <a:chOff x="1180307" y="5601820"/>
                  <a:chExt cx="1077338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80307" y="5601820"/>
                    <a:ext cx="1077338" cy="357712"/>
                    <a:chOff x="-930324" y="2145521"/>
                    <a:chExt cx="1077338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9303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-35847" y="2324377"/>
                      <a:ext cx="182861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462773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DEPT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(DEID, DTID,  .…,  DPHONE)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 PRNAME,  …., PRANK,  DEID,  FROM)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1116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24302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0268" y="6477000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62440</TotalTime>
  <Words>9137</Words>
  <Application>Microsoft Office PowerPoint</Application>
  <PresentationFormat>On-screen Show (4:3)</PresentationFormat>
  <Paragraphs>1248</Paragraphs>
  <Slides>90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بالا به پایین</vt:lpstr>
      <vt:lpstr>حالت 1: طراحی ارتباط چند به چند</vt:lpstr>
      <vt:lpstr>حالت 1: طراحی ارتباط چند به چند (ادامه)</vt:lpstr>
      <vt:lpstr>حالت 1: طراحی ارتباط چند به چند (ادامه)</vt:lpstr>
      <vt:lpstr>حالت 2: طراحی ارتباط یک به چند</vt:lpstr>
      <vt:lpstr>حالت 2: طراحی ارتباط یک به چند (ادامه)</vt:lpstr>
      <vt:lpstr>حالت 3: طراحی ارتباط یک به یک</vt:lpstr>
      <vt:lpstr>حالت 3: طراحی ارتباط یک به یک (ادامه)</vt:lpstr>
      <vt:lpstr>حالت 4: طراحی ارتباط خود ارجاع چند به چند</vt:lpstr>
      <vt:lpstr>حالت 5: طراحی ارتباط خود ارجاع یک به چند</vt:lpstr>
      <vt:lpstr>حالت 6: طراحی ارتباط خود ارجاع یک به یک</vt:lpstr>
      <vt:lpstr>حالت 7: طراحی موجودیت ضعیف</vt:lpstr>
      <vt:lpstr>حالت 7: طراحی موجودیت ضعیف (ادامه)</vt:lpstr>
      <vt:lpstr>حالت 8: طراحی صفت چندمقداری</vt:lpstr>
      <vt:lpstr>حالت 8: طراحی صفت چندمقداری (ادامه)</vt:lpstr>
      <vt:lpstr>حالت 8: طراحی صفت چندمقداری (ادامه)</vt:lpstr>
      <vt:lpstr>حالت 8: طراحی صفت چندمقداری (ادامه)</vt:lpstr>
      <vt:lpstr>حالت 9: طراحی ارتباط IS-A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10: طراحی ارث‏بری چندگانه</vt:lpstr>
      <vt:lpstr>حالت 11: طراحی زیرنوع اجتماع (U-Type)</vt:lpstr>
      <vt:lpstr>حالت 11: طراحی زیرنوع اجتماع (ادامه)</vt:lpstr>
      <vt:lpstr>حالت 12: طراحی ارتباط IS-A-PART-OF</vt:lpstr>
      <vt:lpstr>حالت 13: طراحی تکنیک Aggregation</vt:lpstr>
      <vt:lpstr>حالت 13: طراحی تکنیک Aggregation (ادامه)</vt:lpstr>
      <vt:lpstr>حالت 14: طراحی با وجود چند ارتباط</vt:lpstr>
      <vt:lpstr>حالت 14: طراحی با وجود چند ارتباط (ادامه)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[بحث تکمیلی] تجزیه خوب</vt:lpstr>
      <vt:lpstr>[بحث تکمیلی] تجزیه خوب (ادامه)</vt:lpstr>
      <vt:lpstr>[بحث تکمیلی] تجزیه خوب (ادامه)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</cp:lastModifiedBy>
  <cp:revision>1343</cp:revision>
  <dcterms:created xsi:type="dcterms:W3CDTF">2012-08-03T07:41:40Z</dcterms:created>
  <dcterms:modified xsi:type="dcterms:W3CDTF">2013-12-24T08:00:11Z</dcterms:modified>
</cp:coreProperties>
</file>