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329" r:id="rId2"/>
    <p:sldId id="560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1" r:id="rId12"/>
    <p:sldId id="513" r:id="rId13"/>
    <p:sldId id="512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85" r:id="rId28"/>
    <p:sldId id="527" r:id="rId29"/>
    <p:sldId id="528" r:id="rId30"/>
    <p:sldId id="530" r:id="rId31"/>
    <p:sldId id="531" r:id="rId32"/>
    <p:sldId id="529" r:id="rId33"/>
    <p:sldId id="533" r:id="rId34"/>
    <p:sldId id="534" r:id="rId35"/>
    <p:sldId id="532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84" r:id="rId45"/>
    <p:sldId id="587" r:id="rId46"/>
    <p:sldId id="543" r:id="rId47"/>
    <p:sldId id="544" r:id="rId48"/>
    <p:sldId id="545" r:id="rId49"/>
    <p:sldId id="586" r:id="rId50"/>
    <p:sldId id="546" r:id="rId51"/>
    <p:sldId id="547" r:id="rId52"/>
    <p:sldId id="548" r:id="rId53"/>
    <p:sldId id="549" r:id="rId54"/>
    <p:sldId id="550" r:id="rId55"/>
    <p:sldId id="551" r:id="rId56"/>
    <p:sldId id="552" r:id="rId57"/>
    <p:sldId id="553" r:id="rId58"/>
    <p:sldId id="554" r:id="rId59"/>
    <p:sldId id="555" r:id="rId60"/>
    <p:sldId id="556" r:id="rId61"/>
    <p:sldId id="557" r:id="rId62"/>
    <p:sldId id="588" r:id="rId63"/>
    <p:sldId id="558" r:id="rId64"/>
    <p:sldId id="559" r:id="rId65"/>
    <p:sldId id="561" r:id="rId66"/>
    <p:sldId id="562" r:id="rId67"/>
    <p:sldId id="563" r:id="rId68"/>
    <p:sldId id="564" r:id="rId69"/>
    <p:sldId id="565" r:id="rId70"/>
    <p:sldId id="566" r:id="rId71"/>
    <p:sldId id="567" r:id="rId72"/>
    <p:sldId id="568" r:id="rId73"/>
    <p:sldId id="569" r:id="rId74"/>
    <p:sldId id="570" r:id="rId75"/>
    <p:sldId id="571" r:id="rId76"/>
    <p:sldId id="572" r:id="rId77"/>
    <p:sldId id="573" r:id="rId78"/>
    <p:sldId id="574" r:id="rId79"/>
    <p:sldId id="575" r:id="rId80"/>
    <p:sldId id="576" r:id="rId81"/>
    <p:sldId id="577" r:id="rId82"/>
    <p:sldId id="578" r:id="rId83"/>
    <p:sldId id="590" r:id="rId84"/>
    <p:sldId id="591" r:id="rId85"/>
    <p:sldId id="579" r:id="rId86"/>
    <p:sldId id="580" r:id="rId87"/>
    <p:sldId id="581" r:id="rId88"/>
    <p:sldId id="582" r:id="rId89"/>
    <p:sldId id="583" r:id="rId90"/>
    <p:sldId id="397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560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1"/>
            <p14:sldId id="513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85"/>
            <p14:sldId id="527"/>
            <p14:sldId id="528"/>
            <p14:sldId id="530"/>
            <p14:sldId id="531"/>
            <p14:sldId id="529"/>
            <p14:sldId id="533"/>
            <p14:sldId id="534"/>
            <p14:sldId id="532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84"/>
            <p14:sldId id="587"/>
            <p14:sldId id="543"/>
            <p14:sldId id="544"/>
            <p14:sldId id="545"/>
            <p14:sldId id="586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88"/>
            <p14:sldId id="558"/>
            <p14:sldId id="559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90"/>
            <p14:sldId id="591"/>
            <p14:sldId id="579"/>
            <p14:sldId id="580"/>
            <p14:sldId id="581"/>
            <p14:sldId id="582"/>
            <p14:sldId id="583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FFD5D5"/>
    <a:srgbClr val="D4ECBA"/>
    <a:srgbClr val="FFFFC5"/>
    <a:srgbClr val="DCDCDC"/>
    <a:srgbClr val="E1E1E1"/>
    <a:srgbClr val="E6E6E6"/>
    <a:srgbClr val="EBEBEB"/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1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هفتم: طراحی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3.png"/><Relationship Id="rId7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هفتم:</a:t>
            </a:r>
          </a:p>
          <a:p>
            <a:pPr algn="r" rtl="1"/>
            <a:r>
              <a:rPr lang="fa-IR" sz="3600" dirty="0" smtClean="0">
                <a:cs typeface="+mj-cs"/>
              </a:rPr>
              <a:t>طراحی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2: طراحی ارتباط 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چه وضعی طراحی این حالت با سه رابطه قابل توجیه است؟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وقتی که مشارکت سمت </a:t>
            </a:r>
            <a:r>
              <a:rPr lang="en-US" sz="1800" dirty="0" smtClean="0"/>
              <a:t>N</a:t>
            </a:r>
            <a:r>
              <a:rPr lang="fa-IR" dirty="0" smtClean="0"/>
              <a:t> در ارتباط غیرالزامی باشد (درصد مشارکت کمتر از 30 درصد) و تعداد استاد زیاد باشد، برای کاهش مقدار </a:t>
            </a:r>
            <a:r>
              <a:rPr lang="en-US" sz="1800" dirty="0" smtClean="0"/>
              <a:t>Null</a:t>
            </a:r>
            <a:r>
              <a:rPr lang="fa-IR" dirty="0" smtClean="0"/>
              <a:t>، رابطه نمایشگر ارتباط را جدا می‏کنیم.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فرکانس ارجاع به خودِ ارتباط بالا باشد و به صفات دیگر با فرکانس پایین‏تری احتیاج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تعداد صفات خودِ ارتباط زیاد باشد و باعث زیاد شدن درجه ارتباط </a:t>
            </a:r>
            <a:r>
              <a:rPr lang="en-US" sz="1800" dirty="0" smtClean="0"/>
              <a:t>PROF</a:t>
            </a:r>
            <a:r>
              <a:rPr lang="fa-IR" sz="1800" dirty="0" smtClean="0"/>
              <a:t> </a:t>
            </a:r>
            <a:r>
              <a:rPr lang="fa-IR" dirty="0" smtClean="0"/>
              <a:t>شود.</a:t>
            </a:r>
          </a:p>
          <a:p>
            <a:pPr>
              <a:lnSpc>
                <a:spcPct val="200000"/>
              </a:lnSpc>
            </a:pPr>
            <a:endParaRPr lang="fa-IR" sz="1100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اگر مشارکت سمت </a:t>
            </a:r>
            <a:r>
              <a:rPr lang="en-US" sz="1800" dirty="0" smtClean="0"/>
              <a:t>N</a:t>
            </a:r>
            <a:r>
              <a:rPr lang="fa-IR" dirty="0" smtClean="0"/>
              <a:t> الزامی باشد، باید این محدودیت معنایی را از طریق هیچمقدارناپذیر بودن صفت کلید خارجی (با استفاده از </a:t>
            </a:r>
            <a:r>
              <a:rPr lang="en-US" sz="1800" dirty="0" smtClean="0"/>
              <a:t>NOT </a:t>
            </a:r>
            <a:r>
              <a:rPr lang="en-US" sz="1800" dirty="0"/>
              <a:t>NULL</a:t>
            </a:r>
            <a:r>
              <a:rPr lang="fa-IR" dirty="0"/>
              <a:t>)</a:t>
            </a:r>
            <a:r>
              <a:rPr lang="fa-IR" dirty="0" smtClean="0"/>
              <a:t> در رابطه نمایانگر نوع موجودیت سمت </a:t>
            </a:r>
            <a:r>
              <a:rPr lang="en-US" sz="1800" dirty="0" smtClean="0"/>
              <a:t>N</a:t>
            </a:r>
            <a:r>
              <a:rPr lang="fa-IR" dirty="0" smtClean="0"/>
              <a:t>، اعلام کرد.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3: طراحی ارتباط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دو / یا سه/ یا یک رابطه طراحی می‏کنیم.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در صورت طراحی با </a:t>
            </a:r>
            <a:r>
              <a:rPr lang="fa-IR" b="1" dirty="0" smtClean="0">
                <a:solidFill>
                  <a:srgbClr val="C00000"/>
                </a:solidFill>
              </a:rPr>
              <a:t>دو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رابطه، رابطه مربوط به نوع موجودیت با مشارکت الزامی،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0200" y="3886200"/>
            <a:ext cx="6249192" cy="762000"/>
            <a:chOff x="1447007" y="2768600"/>
            <a:chExt cx="6249192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007" y="2768600"/>
              <a:ext cx="6249192" cy="762000"/>
              <a:chOff x="1447007" y="2768600"/>
              <a:chExt cx="6249192" cy="7620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1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447007" y="2768600"/>
                <a:ext cx="6249192" cy="762000"/>
                <a:chOff x="1408907" y="5562600"/>
                <a:chExt cx="6249192" cy="7620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51907" y="5562600"/>
                  <a:ext cx="4001293" cy="685800"/>
                  <a:chOff x="265907" y="4953000"/>
                  <a:chExt cx="4001293" cy="6858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265907" y="5067837"/>
                    <a:ext cx="9532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32766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کتاب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5" name="Flowchart: Decision 34"/>
                  <p:cNvSpPr/>
                  <p:nvPr/>
                </p:nvSpPr>
                <p:spPr>
                  <a:xfrm>
                    <a:off x="16002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منبع اصلی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6" name="Straight Connector 35"/>
                  <p:cNvCxnSpPr>
                    <a:stCxn id="35" idx="1"/>
                    <a:endCxn id="33" idx="3"/>
                  </p:cNvCxnSpPr>
                  <p:nvPr/>
                </p:nvCxnSpPr>
                <p:spPr>
                  <a:xfrm flipH="1">
                    <a:off x="1219200" y="5295900"/>
                    <a:ext cx="381000" cy="537"/>
                  </a:xfrm>
                  <a:prstGeom prst="line">
                    <a:avLst/>
                  </a:prstGeom>
                  <a:ln w="762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>
                    <a:stCxn id="34" idx="1"/>
                    <a:endCxn id="35" idx="3"/>
                  </p:cNvCxnSpPr>
                  <p:nvPr/>
                </p:nvCxnSpPr>
                <p:spPr>
                  <a:xfrm flipH="1" flipV="1">
                    <a:off x="2819400" y="5295900"/>
                    <a:ext cx="457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08907" y="5601820"/>
                  <a:ext cx="1143000" cy="722780"/>
                  <a:chOff x="1408907" y="5601820"/>
                  <a:chExt cx="1143000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08907" y="5601820"/>
                    <a:ext cx="1143000" cy="357712"/>
                    <a:chOff x="-701724" y="2145521"/>
                    <a:chExt cx="1143000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7017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192753" y="2324377"/>
                      <a:ext cx="248523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36041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COUR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(COID,  ..…,  BKID)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BOOK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(BKID,   .…., BKPRICE)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8999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418898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11574" y="6048702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2590800" y="6006538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3: طراحی ارتباط 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سه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که مشارکت طرفین غیرالزامی باشد، تعداد شرکت‏کنندگان (نمونه‏ها) در ارتباط زیاد باشد، درصد مشارکت در رابطه ضعیف (کمتر از 30%) باشد و نیز ملاحظاتی در مورد فرکانس ارجاع.</a:t>
            </a:r>
          </a:p>
          <a:p>
            <a:endParaRPr lang="fa-IR" dirty="0"/>
          </a:p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یک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که تعداد صفات موجودیت‏ها کم باشد، مشارکت طرفین الزامی باشد و فرکانس ارجاع به ارتباط کم باشد.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4: طراحی ارتباط خود ارجاع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اول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</a:t>
            </a:r>
          </a:p>
          <a:p>
            <a:pPr marL="457200" lvl="1" indent="0">
              <a:buNone/>
            </a:pPr>
            <a:endParaRPr lang="fa-IR" sz="2400" dirty="0"/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>
                <a:solidFill>
                  <a:srgbClr val="C00000"/>
                </a:solidFill>
              </a:rPr>
              <a:t>گراف ارجاع:     </a:t>
            </a:r>
            <a:r>
              <a:rPr lang="en-US" sz="1800" dirty="0"/>
              <a:t>COPRECO</a:t>
            </a:r>
            <a:r>
              <a:rPr lang="fa-IR" dirty="0"/>
              <a:t>            </a:t>
            </a:r>
            <a:r>
              <a:rPr lang="en-US" sz="1800" dirty="0"/>
              <a:t>COUR</a:t>
            </a:r>
            <a:endParaRPr lang="fa-IR" sz="1800" dirty="0"/>
          </a:p>
          <a:p>
            <a:r>
              <a:rPr lang="fa-IR" b="1" dirty="0" smtClean="0">
                <a:solidFill>
                  <a:srgbClr val="C00000"/>
                </a:solidFill>
              </a:rPr>
              <a:t>نتیجه:</a:t>
            </a:r>
            <a:r>
              <a:rPr lang="fa-IR" dirty="0" smtClean="0"/>
              <a:t> </a:t>
            </a:r>
            <a:r>
              <a:rPr lang="fa-IR" dirty="0"/>
              <a:t>صرف وجود ارتباط با خود، چرخه ارجاع ایجاد نمی‏شود. باید به چندی ارتباط توجه کنیم.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47454" y="2181860"/>
            <a:ext cx="2273777" cy="1601470"/>
            <a:chOff x="1121528" y="3383301"/>
            <a:chExt cx="2273777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21528" y="3383301"/>
              <a:ext cx="2273777" cy="1601470"/>
              <a:chOff x="3390050" y="3644363"/>
              <a:chExt cx="2273777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90050" y="3962400"/>
                <a:ext cx="1859440" cy="1283433"/>
                <a:chOff x="5556004" y="2145567"/>
                <a:chExt cx="1859440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پیشنیازی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556004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449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4013" y="4158342"/>
            <a:ext cx="7680722" cy="1245852"/>
            <a:chOff x="394985" y="4953000"/>
            <a:chExt cx="7680722" cy="1245852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4953000"/>
              <a:ext cx="5843698" cy="806668"/>
              <a:chOff x="394985" y="5715000"/>
              <a:chExt cx="5843698" cy="80666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COUR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.…)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COPRECO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 PRECOID)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1423262" y="6067098"/>
                <a:ext cx="513270" cy="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09364" y="6521668"/>
                <a:ext cx="161255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625268" y="6461234"/>
                <a:ext cx="91241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1889234" y="5683708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90459" y="5257800"/>
              <a:ext cx="3485248" cy="47320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بیش از یک صفت از رابطه، از یک دامنه هستند.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722789" y="5599505"/>
              <a:ext cx="836139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5366862" y="6198850"/>
              <a:ext cx="609600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8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5: طراحی ارتباط خود ارجاع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دوم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یک رابطه لازم است. 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dirty="0" smtClean="0"/>
              <a:t>در </a:t>
            </a:r>
            <a:r>
              <a:rPr lang="fa-IR" dirty="0"/>
              <a:t>این رابطه چه نکاتی وجود دارد</a:t>
            </a:r>
            <a:r>
              <a:rPr lang="fa-IR" dirty="0" smtClean="0"/>
              <a:t>؟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گراف </a:t>
            </a:r>
            <a:r>
              <a:rPr lang="fa-IR" b="1" dirty="0">
                <a:solidFill>
                  <a:srgbClr val="C00000"/>
                </a:solidFill>
              </a:rPr>
              <a:t>ارجاع:   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EMPL</a:t>
            </a:r>
            <a:endParaRPr lang="fa-IR" sz="1800" dirty="0"/>
          </a:p>
          <a:p>
            <a:r>
              <a:rPr lang="fa-IR" dirty="0" smtClean="0"/>
              <a:t>برنامه‏ای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بدهید که شماره تمام مدیران در سلسله مدیریت را بدهد (با استفاده از تکنیک </a:t>
            </a:r>
            <a:r>
              <a:rPr lang="en-US" sz="1800" dirty="0" smtClean="0"/>
              <a:t>Recursion</a:t>
            </a:r>
            <a:r>
              <a:rPr lang="fa-IR" dirty="0" smtClean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5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57400" y="2362200"/>
            <a:ext cx="2209800" cy="1601470"/>
            <a:chOff x="1185505" y="3383301"/>
            <a:chExt cx="22098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85505" y="3383301"/>
              <a:ext cx="2209800" cy="1601470"/>
              <a:chOff x="3454027" y="3644363"/>
              <a:chExt cx="22098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54027" y="3962400"/>
                <a:ext cx="1765007" cy="1283433"/>
                <a:chOff x="5619981" y="2145567"/>
                <a:chExt cx="1765007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619981" y="259080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4769068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(EMID,  ENAME,  ….,  EPHONE,  EMGRID)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91730" y="6264166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24220" y="6264166"/>
              <a:ext cx="91241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629400" y="5257800"/>
            <a:ext cx="381000" cy="425668"/>
            <a:chOff x="6629400" y="5257800"/>
            <a:chExt cx="381000" cy="42566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7010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29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29400" y="5273566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6: طراحی ارتباط خود ارجاع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سوم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یک یا دو رابطه طراحی می‏کنیم. </a:t>
            </a:r>
          </a:p>
          <a:p>
            <a:r>
              <a:rPr lang="fa-IR" dirty="0" smtClean="0"/>
              <a:t>اگر مشارکت در هم‏پروژگی زیاد نباشد، از مدل </a:t>
            </a:r>
            <a:r>
              <a:rPr lang="en-US" sz="1800" dirty="0" smtClean="0"/>
              <a:t>II</a:t>
            </a:r>
            <a:r>
              <a:rPr lang="fa-IR" dirty="0" smtClean="0"/>
              <a:t> استفاده می‏کنیم.</a:t>
            </a:r>
          </a:p>
          <a:p>
            <a:endParaRPr lang="fa-IR" sz="3200" dirty="0" smtClean="0"/>
          </a:p>
          <a:p>
            <a:r>
              <a:rPr lang="fa-IR" dirty="0" smtClean="0"/>
              <a:t>در </a:t>
            </a:r>
            <a:r>
              <a:rPr lang="en-US" sz="1800" dirty="0" smtClean="0"/>
              <a:t>STJST</a:t>
            </a:r>
            <a:r>
              <a:rPr lang="fa-IR" sz="1800" dirty="0" smtClean="0"/>
              <a:t> </a:t>
            </a:r>
            <a:r>
              <a:rPr lang="fa-IR" dirty="0" smtClean="0"/>
              <a:t>هر یک از صفات می‏توانند کلید اصلی باشند.</a:t>
            </a:r>
          </a:p>
          <a:p>
            <a:r>
              <a:rPr lang="fa-IR" dirty="0" smtClean="0"/>
              <a:t>آیا طرز دیگری هم برای طراحی وجود دارد؟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47799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6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40749" y="2327549"/>
            <a:ext cx="2362200" cy="1601470"/>
            <a:chOff x="1033105" y="3383301"/>
            <a:chExt cx="23622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033105" y="3383301"/>
              <a:ext cx="2362200" cy="1601470"/>
              <a:chOff x="3301627" y="3644363"/>
              <a:chExt cx="23622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01627" y="3962400"/>
                <a:ext cx="1877331" cy="1283433"/>
                <a:chOff x="5467581" y="2145567"/>
                <a:chExt cx="1877331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00981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467581" y="2842260"/>
                  <a:ext cx="1790701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هم‏گروهی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467581" y="2316749"/>
                  <a:ext cx="53340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762981" y="2316749"/>
                  <a:ext cx="495301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497947" y="2511623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0" y="4572000"/>
            <a:ext cx="5843698" cy="1326932"/>
            <a:chOff x="228600" y="4845268"/>
            <a:chExt cx="5843698" cy="1326932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" y="4845268"/>
              <a:ext cx="5843698" cy="1326932"/>
              <a:chOff x="394985" y="4769068"/>
              <a:chExt cx="5843698" cy="132693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94985" y="4769068"/>
                <a:ext cx="5843698" cy="1326932"/>
                <a:chOff x="394985" y="5715000"/>
                <a:chExt cx="5843698" cy="793532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94985" y="5715000"/>
                  <a:ext cx="5843698" cy="7935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(I)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STPROJST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STNAME, ….,  JSTID )</a:t>
                  </a:r>
                </a:p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(II)   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STNAME, .…)</a:t>
                  </a:r>
                </a:p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   STJST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 JSTID)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383456" y="5942844"/>
                  <a:ext cx="498967" cy="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828800" y="5214258"/>
                <a:ext cx="3321268" cy="805542"/>
                <a:chOff x="1828800" y="5214258"/>
                <a:chExt cx="3321268" cy="805542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530038" y="5214258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905000" y="6019797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1828800" y="5562600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615951" y="6019800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Connector 26"/>
            <p:cNvCxnSpPr/>
            <p:nvPr/>
          </p:nvCxnSpPr>
          <p:spPr>
            <a:xfrm>
              <a:off x="4386942" y="5257800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8615" y="6052458"/>
              <a:ext cx="4370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52516" y="6045201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2006092" y="4893818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P.K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181742" y="4977275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238626" y="5757697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493954" y="5756294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2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7: طراحی موجودیت ضعیف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موجودیت ضعیف داریم.</a:t>
            </a:r>
          </a:p>
          <a:p>
            <a:pPr marL="457200" lvl="1" indent="0">
              <a:buNone/>
            </a:pPr>
            <a:r>
              <a:rPr lang="fa-IR" dirty="0" smtClean="0"/>
              <a:t>دو رابطه لازم است؛ یکی برای نوع موجودیت قوی، یکی برای نوع موجودیت ضعیف و ارتباط شناسا.</a:t>
            </a:r>
          </a:p>
          <a:p>
            <a:pPr marL="457200" lvl="1" indent="0">
              <a:buNone/>
            </a:pPr>
            <a:r>
              <a:rPr lang="fa-IR" dirty="0" smtClean="0"/>
              <a:t>رابطه نمایشگر موجودت ضعیف از موجودیت قوی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که در ترکیب با صفت ممیزه می‏شود </a:t>
            </a:r>
            <a:r>
              <a:rPr lang="en-US" sz="1800" dirty="0" smtClean="0"/>
              <a:t>PK</a:t>
            </a:r>
            <a:r>
              <a:rPr lang="fa-IR" dirty="0" smtClean="0"/>
              <a:t>. 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7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4985" y="5281446"/>
            <a:ext cx="5843698" cy="814554"/>
            <a:chOff x="394985" y="5715000"/>
            <a:chExt cx="5843698" cy="814554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….)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PRPUB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PTITLE,  PTYPE, ….)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47800" y="6529554"/>
              <a:ext cx="1409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508234" y="6477000"/>
              <a:ext cx="4562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4956" y="3806101"/>
            <a:ext cx="4958837" cy="1146899"/>
            <a:chOff x="704956" y="3667069"/>
            <a:chExt cx="4958837" cy="1146899"/>
          </a:xfrm>
        </p:grpSpPr>
        <p:grpSp>
          <p:nvGrpSpPr>
            <p:cNvPr id="26" name="Group 25"/>
            <p:cNvGrpSpPr/>
            <p:nvPr/>
          </p:nvGrpSpPr>
          <p:grpSpPr>
            <a:xfrm>
              <a:off x="704956" y="3731017"/>
              <a:ext cx="4958837" cy="1082951"/>
              <a:chOff x="1876392" y="3412849"/>
              <a:chExt cx="4958837" cy="1082951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876392" y="3999612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Flowchart: Decision 27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دارد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9" name="Straight Connector 28"/>
              <p:cNvCxnSpPr>
                <a:stCxn id="27" idx="3"/>
                <a:endCxn id="28" idx="1"/>
              </p:cNvCxnSpPr>
              <p:nvPr/>
            </p:nvCxnSpPr>
            <p:spPr>
              <a:xfrm flipV="1">
                <a:off x="2819801" y="4202430"/>
                <a:ext cx="544524" cy="83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8" idx="3"/>
                <a:endCxn id="32" idx="1"/>
              </p:cNvCxnSpPr>
              <p:nvPr/>
            </p:nvCxnSpPr>
            <p:spPr>
              <a:xfrm>
                <a:off x="4264870" y="4202430"/>
                <a:ext cx="640366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4905236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اثر منتشره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72036" y="3412849"/>
                <a:ext cx="805195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4" name="Straight Connector 33"/>
              <p:cNvCxnSpPr>
                <a:stCxn id="32" idx="3"/>
                <a:endCxn id="33" idx="2"/>
              </p:cNvCxnSpPr>
              <p:nvPr/>
            </p:nvCxnSpPr>
            <p:spPr>
              <a:xfrm flipV="1">
                <a:off x="5696804" y="3637625"/>
                <a:ext cx="275232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6048236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32" idx="3"/>
                <a:endCxn id="37" idx="2"/>
              </p:cNvCxnSpPr>
              <p:nvPr/>
            </p:nvCxnSpPr>
            <p:spPr>
              <a:xfrm flipV="1">
                <a:off x="5696804" y="4182456"/>
                <a:ext cx="351432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762000" y="3667069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5" name="Straight Connector 54"/>
            <p:cNvCxnSpPr>
              <a:stCxn id="27" idx="0"/>
              <a:endCxn id="54" idx="4"/>
            </p:cNvCxnSpPr>
            <p:nvPr/>
          </p:nvCxnSpPr>
          <p:spPr>
            <a:xfrm flipH="1" flipV="1">
              <a:off x="1155497" y="4038600"/>
              <a:ext cx="21164" cy="27918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58900" y="394936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022367" y="408873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294409" y="5609898"/>
            <a:ext cx="5299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7: طراحی موجودیت </a:t>
            </a:r>
            <a:r>
              <a:rPr lang="fa-IR" dirty="0" smtClean="0"/>
              <a:t>ضعیف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رابطه‏های لازم برای مدل‏های داده‏ای زیر طراحی 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در این حالت ممکن است نسبت به یک موجودیت قوی، </a:t>
            </a:r>
            <a:br>
              <a:rPr lang="fa-IR" dirty="0" smtClean="0"/>
            </a:br>
            <a:r>
              <a:rPr lang="fa-IR" dirty="0" smtClean="0"/>
              <a:t>      یک صفت ممیزه داشته باشد و نسبت به موجودیت قوی </a:t>
            </a:r>
            <a:br>
              <a:rPr lang="fa-IR" dirty="0" smtClean="0"/>
            </a:br>
            <a:r>
              <a:rPr lang="fa-IR" dirty="0" smtClean="0"/>
              <a:t>      دیگر، صفت ممیزه دیگری داشته باشد.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37791" y="2209800"/>
            <a:ext cx="2344018" cy="2383220"/>
            <a:chOff x="1037791" y="2819400"/>
            <a:chExt cx="2344018" cy="2383220"/>
          </a:xfrm>
        </p:grpSpPr>
        <p:sp>
          <p:nvSpPr>
            <p:cNvPr id="4" name="Rounded Rectangle 3"/>
            <p:cNvSpPr/>
            <p:nvPr/>
          </p:nvSpPr>
          <p:spPr>
            <a:xfrm>
              <a:off x="2438400" y="3739712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F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066800" y="36576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5" idx="3"/>
            </p:cNvCxnSpPr>
            <p:nvPr/>
          </p:nvCxnSpPr>
          <p:spPr>
            <a:xfrm flipH="1">
              <a:off x="1967345" y="3950905"/>
              <a:ext cx="471055" cy="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2"/>
              <a:endCxn id="8" idx="0"/>
            </p:cNvCxnSpPr>
            <p:nvPr/>
          </p:nvCxnSpPr>
          <p:spPr>
            <a:xfrm>
              <a:off x="1517073" y="4244340"/>
              <a:ext cx="4299" cy="48005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112902" y="4724399"/>
              <a:ext cx="816940" cy="478221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G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7791" y="2819400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7" name="Straight Connector 16"/>
            <p:cNvCxnSpPr>
              <a:stCxn id="16" idx="2"/>
              <a:endCxn id="5" idx="0"/>
            </p:cNvCxnSpPr>
            <p:nvPr/>
          </p:nvCxnSpPr>
          <p:spPr>
            <a:xfrm>
              <a:off x="1509496" y="3241786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017867" y="2286000"/>
            <a:ext cx="2126673" cy="2388476"/>
            <a:chOff x="4321318" y="2966544"/>
            <a:chExt cx="2126673" cy="2388476"/>
          </a:xfrm>
        </p:grpSpPr>
        <p:grpSp>
          <p:nvGrpSpPr>
            <p:cNvPr id="43" name="Group 42"/>
            <p:cNvGrpSpPr/>
            <p:nvPr/>
          </p:nvGrpSpPr>
          <p:grpSpPr>
            <a:xfrm>
              <a:off x="4993847" y="2971800"/>
              <a:ext cx="1454144" cy="2383220"/>
              <a:chOff x="527056" y="2819400"/>
              <a:chExt cx="1454144" cy="2383220"/>
            </a:xfrm>
          </p:grpSpPr>
          <p:sp>
            <p:nvSpPr>
              <p:cNvPr id="45" name="Flowchart: Decision 44"/>
              <p:cNvSpPr/>
              <p:nvPr/>
            </p:nvSpPr>
            <p:spPr>
              <a:xfrm>
                <a:off x="1066800" y="365760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45" idx="2"/>
                <a:endCxn id="48" idx="0"/>
              </p:cNvCxnSpPr>
              <p:nvPr/>
            </p:nvCxnSpPr>
            <p:spPr>
              <a:xfrm flipH="1">
                <a:off x="935526" y="4244340"/>
                <a:ext cx="581547" cy="480059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527056" y="4724399"/>
                <a:ext cx="816940" cy="478221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G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037791" y="2819400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45" idx="0"/>
              </p:cNvCxnSpPr>
              <p:nvPr/>
            </p:nvCxnSpPr>
            <p:spPr>
              <a:xfrm>
                <a:off x="1509496" y="3241786"/>
                <a:ext cx="7577" cy="4158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Flowchart: Decision 50"/>
            <p:cNvSpPr/>
            <p:nvPr/>
          </p:nvSpPr>
          <p:spPr>
            <a:xfrm>
              <a:off x="4350327" y="3804744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R1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8" idx="0"/>
            </p:cNvCxnSpPr>
            <p:nvPr/>
          </p:nvCxnSpPr>
          <p:spPr>
            <a:xfrm>
              <a:off x="4800600" y="4391484"/>
              <a:ext cx="601717" cy="485315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321318" y="2966544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4" name="Straight Connector 53"/>
            <p:cNvCxnSpPr>
              <a:stCxn id="53" idx="2"/>
              <a:endCxn id="51" idx="0"/>
            </p:cNvCxnSpPr>
            <p:nvPr/>
          </p:nvCxnSpPr>
          <p:spPr>
            <a:xfrm>
              <a:off x="4793023" y="3388930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8: طراحی صفت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یک صفت چندمقداری برای یک نوع موجودیت.</a:t>
            </a:r>
          </a:p>
          <a:p>
            <a:pPr lvl="1"/>
            <a:r>
              <a:rPr lang="fa-IR" dirty="0" smtClean="0"/>
              <a:t>سه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C00000"/>
                </a:solidFill>
              </a:rPr>
              <a:t>[تکنیک عمومی]</a:t>
            </a:r>
            <a:r>
              <a:rPr lang="fa-IR" dirty="0" smtClean="0"/>
              <a:t> یک رابطه برای خود نوع موجودیت و یک رابطه برای هر صفت چندمقداری.</a:t>
            </a:r>
          </a:p>
          <a:p>
            <a:pPr marL="457200" lvl="1" indent="0">
              <a:buNone/>
            </a:pPr>
            <a:r>
              <a:rPr lang="fa-IR" dirty="0" smtClean="0"/>
              <a:t>(بنابراین اگر 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صفت چندمقداری داشته باشد، </a:t>
            </a:r>
            <a:r>
              <a:rPr lang="en-US" sz="1800" dirty="0" smtClean="0"/>
              <a:t>m+1</a:t>
            </a:r>
            <a:r>
              <a:rPr lang="fa-IR" sz="1800" dirty="0" smtClean="0"/>
              <a:t> </a:t>
            </a:r>
            <a:r>
              <a:rPr lang="fa-IR" dirty="0" smtClean="0"/>
              <a:t>رابطه داریم.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رابطه نمایشگر صفت چندمقداری از نوع </a:t>
            </a:r>
            <a:br>
              <a:rPr lang="fa-IR" dirty="0" smtClean="0"/>
            </a:br>
            <a:r>
              <a:rPr lang="fa-IR" dirty="0" smtClean="0"/>
              <a:t>موجودیت اصلی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</a:t>
            </a:r>
            <a:r>
              <a:rPr lang="fa-IR" u="sng" dirty="0" smtClean="0"/>
              <a:t>داخل کلید</a:t>
            </a:r>
            <a:r>
              <a:rPr lang="fa-IR" dirty="0" smtClean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8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7200" y="3962400"/>
            <a:ext cx="5198710" cy="1708659"/>
            <a:chOff x="-525517" y="3891770"/>
            <a:chExt cx="5198710" cy="1708659"/>
          </a:xfrm>
        </p:grpSpPr>
        <p:grpSp>
          <p:nvGrpSpPr>
            <p:cNvPr id="16" name="Group 15"/>
            <p:cNvGrpSpPr/>
            <p:nvPr/>
          </p:nvGrpSpPr>
          <p:grpSpPr>
            <a:xfrm>
              <a:off x="704956" y="3891770"/>
              <a:ext cx="3181244" cy="987428"/>
              <a:chOff x="704956" y="3752738"/>
              <a:chExt cx="3181244" cy="98742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4956" y="4288216"/>
                <a:ext cx="3181244" cy="451950"/>
                <a:chOff x="1876392" y="3970048"/>
                <a:chExt cx="3181244" cy="45195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1876392" y="3999612"/>
                  <a:ext cx="943409" cy="42238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90441" y="3970048"/>
                  <a:ext cx="1567195" cy="449552"/>
                </a:xfrm>
                <a:prstGeom prst="ellipse">
                  <a:avLst/>
                </a:prstGeom>
                <a:noFill/>
                <a:ln w="762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سابقه تحصیلی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7" idx="3"/>
                  <a:endCxn id="33" idx="2"/>
                </p:cNvCxnSpPr>
                <p:nvPr/>
              </p:nvCxnSpPr>
              <p:spPr>
                <a:xfrm flipV="1">
                  <a:off x="2819801" y="4194824"/>
                  <a:ext cx="670640" cy="159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 53"/>
              <p:cNvSpPr/>
              <p:nvPr/>
            </p:nvSpPr>
            <p:spPr>
              <a:xfrm>
                <a:off x="777766" y="3752738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5" name="Straight Connector 54"/>
              <p:cNvCxnSpPr>
                <a:stCxn id="27" idx="0"/>
                <a:endCxn id="54" idx="4"/>
              </p:cNvCxnSpPr>
              <p:nvPr/>
            </p:nvCxnSpPr>
            <p:spPr>
              <a:xfrm flipH="1" flipV="1">
                <a:off x="1171263" y="4124269"/>
                <a:ext cx="5398" cy="1935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58900" y="4048069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404007" y="5228898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59268" y="5204205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76400" y="4953000"/>
              <a:ext cx="94996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موسسه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886200" y="4732847"/>
              <a:ext cx="786993" cy="524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عنوان دوره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40" name="Straight Connector 39"/>
            <p:cNvCxnSpPr>
              <a:stCxn id="36" idx="7"/>
              <a:endCxn id="33" idx="4"/>
            </p:cNvCxnSpPr>
            <p:nvPr/>
          </p:nvCxnSpPr>
          <p:spPr>
            <a:xfrm flipV="1">
              <a:off x="2487248" y="4876800"/>
              <a:ext cx="615355" cy="13060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0"/>
              <a:endCxn id="33" idx="4"/>
            </p:cNvCxnSpPr>
            <p:nvPr/>
          </p:nvCxnSpPr>
          <p:spPr>
            <a:xfrm flipV="1">
              <a:off x="2952765" y="4876800"/>
              <a:ext cx="149838" cy="327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0" idx="0"/>
              <a:endCxn id="33" idx="4"/>
            </p:cNvCxnSpPr>
            <p:nvPr/>
          </p:nvCxnSpPr>
          <p:spPr>
            <a:xfrm flipH="1" flipV="1">
              <a:off x="3102603" y="4876800"/>
              <a:ext cx="694901" cy="35209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2"/>
              <a:endCxn id="33" idx="4"/>
            </p:cNvCxnSpPr>
            <p:nvPr/>
          </p:nvCxnSpPr>
          <p:spPr>
            <a:xfrm flipH="1" flipV="1">
              <a:off x="3102603" y="4876800"/>
              <a:ext cx="783597" cy="11852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-525517" y="4440384"/>
              <a:ext cx="928385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27" idx="1"/>
              <a:endCxn id="51" idx="6"/>
            </p:cNvCxnSpPr>
            <p:nvPr/>
          </p:nvCxnSpPr>
          <p:spPr>
            <a:xfrm flipH="1" flipV="1">
              <a:off x="402868" y="4665160"/>
              <a:ext cx="302088" cy="284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4985" y="5715000"/>
            <a:ext cx="5843698" cy="814554"/>
            <a:chOff x="394985" y="5715000"/>
            <a:chExt cx="5843698" cy="814554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5715000"/>
              <a:ext cx="5843698" cy="814554"/>
              <a:chOff x="394985" y="5715000"/>
              <a:chExt cx="5843698" cy="81455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PROF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PRNAME,  ….)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(PRID,  PHONE)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463566" y="6529554"/>
                <a:ext cx="14096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08234" y="6477000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1294409" y="6034314"/>
              <a:ext cx="5299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</a:t>
            </a:r>
            <a:r>
              <a:rPr lang="fa-IR" dirty="0" smtClean="0"/>
              <a:t>چندمقداری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در مدلسازی، موجودیت ضعیف به صفت چندمقداری ارجحیت دارد ولی تکنیک عمومی طراحی آنها مثل هم است.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fa-IR" sz="1000" dirty="0" smtClean="0"/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اشکال تکنیک عمومی: </a:t>
            </a:r>
            <a:r>
              <a:rPr lang="fa-IR" dirty="0" smtClean="0"/>
              <a:t>اگر برای نوع موجودیت اصلی اطلاعات کامل بخواهیم، باید عمل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انجام دهیم که می‏تواند زمانگیر باشد.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3400" y="2178268"/>
            <a:ext cx="5843698" cy="793532"/>
            <a:chOff x="533400" y="2209800"/>
            <a:chExt cx="5843698" cy="793532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" y="2209800"/>
              <a:ext cx="5843698" cy="793532"/>
              <a:chOff x="394985" y="5715000"/>
              <a:chExt cx="5843698" cy="79353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PRHIS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TTL, FROM, TO,  INSTNAME,  ….)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85585" y="6324600"/>
                <a:ext cx="1828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395976" y="6279573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3352800" y="2819400"/>
              <a:ext cx="456209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8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پایگاه داده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fa-IR" b="1" dirty="0" smtClean="0">
                <a:solidFill>
                  <a:srgbClr val="0919AF"/>
                </a:solidFill>
              </a:rPr>
              <a:t>طراحی پایگاه داده‏های </a:t>
            </a:r>
            <a:r>
              <a:rPr lang="fa-IR" b="1" dirty="0">
                <a:solidFill>
                  <a:srgbClr val="0919AF"/>
                </a:solidFill>
              </a:rPr>
              <a:t>رابطه‏ای </a:t>
            </a:r>
            <a:r>
              <a:rPr lang="fa-IR" dirty="0" smtClean="0"/>
              <a:t>باید موارد زیر را مشخص نمود:</a:t>
            </a:r>
          </a:p>
          <a:p>
            <a:pPr lvl="1"/>
            <a:r>
              <a:rPr lang="fa-IR" dirty="0" smtClean="0"/>
              <a:t>مجموعه‏ای از رابطه‏ها</a:t>
            </a:r>
          </a:p>
          <a:p>
            <a:pPr lvl="1"/>
            <a:r>
              <a:rPr lang="fa-IR" dirty="0" smtClean="0"/>
              <a:t>کلید(های) کاندید هر رابطه</a:t>
            </a:r>
          </a:p>
          <a:p>
            <a:pPr lvl="1"/>
            <a:r>
              <a:rPr lang="fa-IR" dirty="0" smtClean="0"/>
              <a:t>کلید اصلی هر رابطه</a:t>
            </a:r>
          </a:p>
          <a:p>
            <a:pPr lvl="1"/>
            <a:r>
              <a:rPr lang="fa-IR" dirty="0" smtClean="0"/>
              <a:t>کلیدهای خارجی هر رابطه (در صورت وجود)</a:t>
            </a:r>
          </a:p>
          <a:p>
            <a:pPr lvl="1"/>
            <a:r>
              <a:rPr lang="fa-IR" dirty="0" smtClean="0"/>
              <a:t>محدودیت‏های جامعیتی ناظر بر هر رابطه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		طراحی با روش بالا به پایین (</a:t>
            </a:r>
            <a:r>
              <a:rPr lang="en-US" sz="1800" dirty="0"/>
              <a:t>Top-Down</a:t>
            </a:r>
            <a:r>
              <a:rPr lang="fa-I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fa-IR" b="1" dirty="0">
                <a:solidFill>
                  <a:srgbClr val="0919AF"/>
                </a:solidFill>
              </a:rPr>
              <a:t>روشهای طراحی </a:t>
            </a:r>
            <a:r>
              <a:rPr lang="en-US" sz="1800" b="1" dirty="0">
                <a:solidFill>
                  <a:srgbClr val="0919AF"/>
                </a:solidFill>
              </a:rPr>
              <a:t>RDB</a:t>
            </a:r>
            <a:r>
              <a:rPr lang="fa-IR" b="1" dirty="0">
                <a:solidFill>
                  <a:srgbClr val="0919AF"/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a-IR" dirty="0"/>
              <a:t>			طراحی با روش سنتز [نرمال‏ترسازی رابطه‏ها]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096000" y="5437976"/>
            <a:ext cx="166698" cy="853966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3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(فرض: یک صفت چندمقداری): یک رابطه برای خود نوع موجودیت و صفت چندمقداری.</a:t>
            </a:r>
          </a:p>
          <a:p>
            <a:pPr lvl="1"/>
            <a:r>
              <a:rPr lang="fa-IR" dirty="0" smtClean="0"/>
              <a:t>با فرض مشخص بودن </a:t>
            </a:r>
            <a:r>
              <a:rPr lang="fa-IR" u="sng" dirty="0" smtClean="0"/>
              <a:t>حداکثر</a:t>
            </a:r>
            <a:r>
              <a:rPr lang="fa-IR" dirty="0" smtClean="0"/>
              <a:t> تعداد مقداری که صفت چندمقداری می‏گیرد، به همان تعداد صفت در رابطه در نظر می‏گیریم.</a:t>
            </a:r>
            <a:endParaRPr lang="en-US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فرض: هر استاد حداکثر سه شماره تلفن دارد.</a:t>
            </a:r>
          </a:p>
          <a:p>
            <a:pPr lvl="1"/>
            <a:endParaRPr lang="fa-IR" dirty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لازم ندارد و لزومی ندارد که هر استاد حتما یک شماره تلفن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عیب </a:t>
            </a:r>
            <a:r>
              <a:rPr lang="fa-IR" u="sng" dirty="0">
                <a:solidFill>
                  <a:srgbClr val="C00000"/>
                </a:solidFill>
              </a:rPr>
              <a:t>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در آن زیاد است، اگر تعداد کمی از استادان، سه شماره تلفن داشته باشند.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4682" y="4235668"/>
            <a:ext cx="7600117" cy="793532"/>
            <a:chOff x="394985" y="5486400"/>
            <a:chExt cx="5843698" cy="793532"/>
          </a:xfrm>
        </p:grpSpPr>
        <p:sp>
          <p:nvSpPr>
            <p:cNvPr id="5" name="Rounded Rectangle 4"/>
            <p:cNvSpPr/>
            <p:nvPr/>
          </p:nvSpPr>
          <p:spPr>
            <a:xfrm>
              <a:off x="394985" y="54864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PRTELTEL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PRRANK,  PHONE1,  PHONE2, PHONE3)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35108" y="6032936"/>
              <a:ext cx="4164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50" y="389287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(یک رابطه برای خود نوع موجودیت و یک صفت چندمقداری) شامل تمام صفات نوع موجودیت و صفت چندمقداری.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اصلی استفاده: هر استاد حداقل یک تلفن داشته باشد.</a:t>
            </a:r>
          </a:p>
          <a:p>
            <a:pPr lvl="1"/>
            <a:r>
              <a:rPr lang="fa-IR" dirty="0" smtClean="0"/>
              <a:t>شرایط دیگری که بهتر است برقرار باشد: تعداد کمی از استادها بیش از یک تلفن داشته باشند (به دلیل افزونگی) و حتی‏الامکان تعداد صفات خود نوع موجودیت کم باشد (به دلیل افزونگی).</a:t>
            </a:r>
          </a:p>
          <a:p>
            <a:pPr lvl="1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483068"/>
            <a:ext cx="7600117" cy="1098332"/>
            <a:chOff x="324682" y="2209800"/>
            <a:chExt cx="7600117" cy="1098332"/>
          </a:xfrm>
        </p:grpSpPr>
        <p:grpSp>
          <p:nvGrpSpPr>
            <p:cNvPr id="4" name="Group 3"/>
            <p:cNvGrpSpPr/>
            <p:nvPr/>
          </p:nvGrpSpPr>
          <p:grpSpPr>
            <a:xfrm>
              <a:off x="324682" y="2514600"/>
              <a:ext cx="7600117" cy="793532"/>
              <a:chOff x="394985" y="5486400"/>
              <a:chExt cx="5843698" cy="79353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94985" y="54864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PRTELTEL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PHONE, PRNAME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PRNAK, …)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512790" y="6032936"/>
                <a:ext cx="10710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138714" y="2209800"/>
              <a:ext cx="3124200" cy="562427"/>
              <a:chOff x="3138714" y="2209800"/>
              <a:chExt cx="3124200" cy="562427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4245537" y="1607564"/>
                <a:ext cx="166699" cy="2162627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38714" y="2209800"/>
                <a:ext cx="312420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دیگر صفات خود نوع موجودیت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5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9: طراحی 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بین دو نوع موجودیت.</a:t>
            </a:r>
          </a:p>
          <a:p>
            <a:pPr lvl="1"/>
            <a:r>
              <a:rPr lang="fa-IR" dirty="0" smtClean="0"/>
              <a:t>چهار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</a:t>
            </a:r>
            <a:r>
              <a:rPr lang="fa-IR" u="sng" dirty="0" smtClean="0"/>
              <a:t>فرض: </a:t>
            </a:r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زیرنوع دارد.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dirty="0" smtClean="0"/>
              <a:t> رابطه طراحی می‏کنیم. یک رابطه برای زبرنوع و یک رابطه برای هر یک از زیرنوع‏ها.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9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084992" y="4348690"/>
            <a:ext cx="3458808" cy="2357413"/>
            <a:chOff x="1798992" y="3655005"/>
            <a:chExt cx="3458808" cy="2357413"/>
          </a:xfrm>
        </p:grpSpPr>
        <p:grpSp>
          <p:nvGrpSpPr>
            <p:cNvPr id="29" name="Group 28"/>
            <p:cNvGrpSpPr/>
            <p:nvPr/>
          </p:nvGrpSpPr>
          <p:grpSpPr>
            <a:xfrm>
              <a:off x="1798992" y="3655005"/>
              <a:ext cx="1560202" cy="2180864"/>
              <a:chOff x="2597992" y="1495669"/>
              <a:chExt cx="1592581" cy="220545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857969" y="1905000"/>
                <a:ext cx="1332604" cy="1381069"/>
                <a:chOff x="1938610" y="3930287"/>
                <a:chExt cx="1332604" cy="1381069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2604022" y="3930287"/>
                  <a:ext cx="667192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1938610" y="4376545"/>
                  <a:ext cx="999009" cy="934811"/>
                  <a:chOff x="1938610" y="4376545"/>
                  <a:chExt cx="999009" cy="934811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1938610" y="4865098"/>
                    <a:ext cx="66541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r>
                      <a:rPr lang="en-US" sz="1400" b="1" baseline="-25000" dirty="0" smtClean="0">
                        <a:solidFill>
                          <a:sysClr val="windowText" lastClr="000000"/>
                        </a:solidFill>
                      </a:rPr>
                      <a:t>1</a:t>
                    </a:r>
                    <a:endParaRPr lang="en-US" sz="1400" b="1" baseline="-25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271316" y="4376545"/>
                    <a:ext cx="666303" cy="488553"/>
                    <a:chOff x="2271316" y="4376545"/>
                    <a:chExt cx="666303" cy="488553"/>
                  </a:xfrm>
                </p:grpSpPr>
                <p:cxnSp>
                  <p:nvCxnSpPr>
                    <p:cNvPr id="69" name="Straight Connector 68"/>
                    <p:cNvCxnSpPr>
                      <a:stCxn id="65" idx="2"/>
                      <a:endCxn id="67" idx="0"/>
                    </p:cNvCxnSpPr>
                    <p:nvPr/>
                  </p:nvCxnSpPr>
                  <p:spPr>
                    <a:xfrm flipH="1">
                      <a:off x="2271316" y="4376545"/>
                      <a:ext cx="666303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Arc 69"/>
                    <p:cNvSpPr/>
                    <p:nvPr/>
                  </p:nvSpPr>
                  <p:spPr>
                    <a:xfrm rot="9000000">
                      <a:off x="2517860" y="4491341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2857968" y="1495669"/>
                <a:ext cx="999010" cy="409331"/>
                <a:chOff x="-757023" y="2268350"/>
                <a:chExt cx="999010" cy="40933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757023" y="2268350"/>
                  <a:ext cx="807597" cy="29754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u="sng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>
                  <a:stCxn id="65" idx="0"/>
                  <a:endCxn id="61" idx="6"/>
                </p:cNvCxnSpPr>
                <p:nvPr/>
              </p:nvCxnSpPr>
              <p:spPr>
                <a:xfrm flipH="1" flipV="1">
                  <a:off x="50575" y="2417124"/>
                  <a:ext cx="191412" cy="2605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190675" y="3286069"/>
                <a:ext cx="522394" cy="415059"/>
                <a:chOff x="-136619" y="1554858"/>
                <a:chExt cx="522394" cy="415059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-122220" y="1667444"/>
                  <a:ext cx="507995" cy="30247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67" idx="2"/>
                  <a:endCxn id="59" idx="0"/>
                </p:cNvCxnSpPr>
                <p:nvPr/>
              </p:nvCxnSpPr>
              <p:spPr>
                <a:xfrm>
                  <a:off x="-136619" y="1554858"/>
                  <a:ext cx="268397" cy="1125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2597992" y="3286069"/>
                <a:ext cx="592683" cy="356979"/>
                <a:chOff x="-57961" y="1566986"/>
                <a:chExt cx="592683" cy="356979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-57961" y="1628634"/>
                  <a:ext cx="490704" cy="2953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C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67" idx="2"/>
                  <a:endCxn id="53" idx="7"/>
                </p:cNvCxnSpPr>
                <p:nvPr/>
              </p:nvCxnSpPr>
              <p:spPr>
                <a:xfrm flipH="1">
                  <a:off x="360881" y="1566986"/>
                  <a:ext cx="173841" cy="1048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/>
            <p:cNvCxnSpPr>
              <a:stCxn id="65" idx="2"/>
              <a:endCxn id="76" idx="0"/>
            </p:cNvCxnSpPr>
            <p:nvPr/>
          </p:nvCxnSpPr>
          <p:spPr>
            <a:xfrm>
              <a:off x="3032383" y="4501053"/>
              <a:ext cx="142939" cy="47864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849380" y="497969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172607" y="499847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/>
            <p:cNvCxnSpPr>
              <a:stCxn id="65" idx="2"/>
              <a:endCxn id="77" idx="0"/>
            </p:cNvCxnSpPr>
            <p:nvPr/>
          </p:nvCxnSpPr>
          <p:spPr>
            <a:xfrm>
              <a:off x="3032383" y="4501053"/>
              <a:ext cx="1466166" cy="49742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/>
            <p:cNvSpPr/>
            <p:nvPr/>
          </p:nvSpPr>
          <p:spPr>
            <a:xfrm rot="1800000">
              <a:off x="3500303" y="4582278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/>
            <p:nvPr/>
          </p:nvSpPr>
          <p:spPr>
            <a:xfrm rot="4200000">
              <a:off x="2986392" y="4646101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048000" y="5562600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1" name="Straight Connector 90"/>
            <p:cNvCxnSpPr>
              <a:stCxn id="76" idx="2"/>
              <a:endCxn id="90" idx="0"/>
            </p:cNvCxnSpPr>
            <p:nvPr/>
          </p:nvCxnSpPr>
          <p:spPr>
            <a:xfrm>
              <a:off x="3175322" y="5420975"/>
              <a:ext cx="113042" cy="14162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4285703" y="5720381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M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Straight Connector 94"/>
            <p:cNvCxnSpPr>
              <a:stCxn id="77" idx="2"/>
              <a:endCxn id="94" idx="0"/>
            </p:cNvCxnSpPr>
            <p:nvPr/>
          </p:nvCxnSpPr>
          <p:spPr>
            <a:xfrm>
              <a:off x="4498549" y="5439755"/>
              <a:ext cx="27518" cy="28062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762683" y="5562599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Connector 99"/>
            <p:cNvCxnSpPr>
              <a:stCxn id="77" idx="2"/>
              <a:endCxn id="99" idx="0"/>
            </p:cNvCxnSpPr>
            <p:nvPr/>
          </p:nvCxnSpPr>
          <p:spPr>
            <a:xfrm>
              <a:off x="4498549" y="5439755"/>
              <a:ext cx="504498" cy="12284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807750" y="5585293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>
                  <a:solidFill>
                    <a:sysClr val="windowText" lastClr="000000"/>
                  </a:solidFill>
                </a:rPr>
                <a:t>L</a:t>
              </a:r>
            </a:p>
          </p:txBody>
        </p:sp>
        <p:cxnSp>
          <p:nvCxnSpPr>
            <p:cNvPr id="102" name="Straight Connector 101"/>
            <p:cNvCxnSpPr>
              <a:stCxn id="77" idx="2"/>
              <a:endCxn id="101" idx="0"/>
            </p:cNvCxnSpPr>
            <p:nvPr/>
          </p:nvCxnSpPr>
          <p:spPr>
            <a:xfrm flipH="1">
              <a:off x="4048114" y="5439755"/>
              <a:ext cx="450435" cy="14553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2850932" y="36576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کارمند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9249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مدیر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79532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منشی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3633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99117" y="4495805"/>
            <a:ext cx="3129883" cy="1844561"/>
            <a:chOff x="70517" y="4495805"/>
            <a:chExt cx="3129883" cy="1844561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X,  Y)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04498" y="4712737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52054" y="5105400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1132" y="552318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0976" y="634036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Oval 120"/>
          <p:cNvSpPr/>
          <p:nvPr/>
        </p:nvSpPr>
        <p:spPr>
          <a:xfrm>
            <a:off x="3970621" y="45720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22" name="Straight Connector 121"/>
          <p:cNvCxnSpPr>
            <a:stCxn id="65" idx="1"/>
            <a:endCxn id="121" idx="6"/>
          </p:cNvCxnSpPr>
          <p:nvPr/>
        </p:nvCxnSpPr>
        <p:spPr>
          <a:xfrm flipH="1" flipV="1">
            <a:off x="4451348" y="4718019"/>
            <a:ext cx="540219" cy="25607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243673" y="48768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 smtClean="0">
                <a:solidFill>
                  <a:sysClr val="windowText" lastClr="000000"/>
                </a:solidFill>
              </a:rPr>
              <a:t>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/>
          <p:cNvCxnSpPr>
            <a:stCxn id="65" idx="1"/>
            <a:endCxn id="124" idx="6"/>
          </p:cNvCxnSpPr>
          <p:nvPr/>
        </p:nvCxnSpPr>
        <p:spPr>
          <a:xfrm flipH="1">
            <a:off x="4724400" y="4974097"/>
            <a:ext cx="267167" cy="4872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 smtClean="0"/>
              <a:t>IS-A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fa-IR" dirty="0" smtClean="0"/>
              <a:t>شرط خاصی از نظر نوع تخصیص ندارد (تکنیک‏های دیگری که مطرح می‏شود، همگی برای شرایط خاص هستند).</a:t>
            </a:r>
          </a:p>
          <a:p>
            <a:pPr>
              <a:lnSpc>
                <a:spcPct val="25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اگر بخواهیم در مورد یک زیرنوع،  اطلاعات کامل به دست آوریم، باید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طراحی با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رابطه: برای </a:t>
            </a:r>
            <a:r>
              <a:rPr lang="fa-IR" b="1" dirty="0" smtClean="0"/>
              <a:t>زبرنوع</a:t>
            </a:r>
            <a:r>
              <a:rPr lang="fa-IR" dirty="0" smtClean="0"/>
              <a:t>، رابطه‏ای طراحی نمی‏کنیم. بنابراین صفات </a:t>
            </a:r>
            <a:r>
              <a:rPr lang="fa-IR" u="sng" dirty="0" smtClean="0"/>
              <a:t>مشترک</a:t>
            </a:r>
            <a:r>
              <a:rPr lang="fa-IR" dirty="0" smtClean="0"/>
              <a:t> باید در رابطه نمایشگر هر </a:t>
            </a:r>
            <a:r>
              <a:rPr lang="fa-IR" b="1" dirty="0" smtClean="0"/>
              <a:t>زیرنوع</a:t>
            </a:r>
            <a:r>
              <a:rPr lang="fa-IR" dirty="0" smtClean="0"/>
              <a:t> وجود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شرط لازم: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باید تخصیص کامل باشد. اگر نباشد، بخشی از داده‏های محیط قابل نمایش نیستند.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 algn="r"/>
            <a:r>
              <a:rPr lang="fa-IR" u="sng" dirty="0" smtClean="0">
                <a:solidFill>
                  <a:srgbClr val="C00000"/>
                </a:solidFill>
              </a:rPr>
              <a:t>مزیت نسبت به تکنیک اول: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برای به دست آوردن اطلاعات کامل زیرنوع‏ها نیازی به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 algn="r"/>
            <a:r>
              <a:rPr lang="fa-IR" dirty="0" smtClean="0"/>
              <a:t>نکته: در این تکنیک، لزوماً افزونگی پیش نمی‏آید. اگر تخصیص هم‏پوشا باشد میزانی افزونگی پیش می‏آید.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3048000"/>
            <a:ext cx="3657600" cy="1777947"/>
            <a:chOff x="70517" y="4495805"/>
            <a:chExt cx="3129883" cy="1777947"/>
          </a:xfrm>
        </p:grpSpPr>
        <p:sp>
          <p:nvSpPr>
            <p:cNvPr id="5" name="Rounded Rectangle 4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X,  Y,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 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26958" y="491737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8362" y="533400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6958" y="6143303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9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طراحی فقط با یک رابطه، با استفاده از صفت نمایشگر نوع </a:t>
            </a:r>
            <a:r>
              <a:rPr lang="fa-IR" b="1" dirty="0" smtClean="0"/>
              <a:t>زیرنوع‏ها</a:t>
            </a:r>
          </a:p>
          <a:p>
            <a:pPr lvl="1">
              <a:lnSpc>
                <a:spcPct val="200000"/>
              </a:lnSpc>
            </a:pPr>
            <a:r>
              <a:rPr lang="fa-IR" u="sng" dirty="0">
                <a:solidFill>
                  <a:srgbClr val="C00000"/>
                </a:solidFill>
              </a:rPr>
              <a:t>شرط استفاده از این </a:t>
            </a:r>
            <a:r>
              <a:rPr lang="fa-IR" u="sng" dirty="0" smtClean="0">
                <a:solidFill>
                  <a:srgbClr val="C00000"/>
                </a:solidFill>
              </a:rPr>
              <a:t>تکنیک: </a:t>
            </a:r>
            <a:r>
              <a:rPr lang="fa-IR" dirty="0" smtClean="0"/>
              <a:t>تخصیص مجزا باشد؛ یعنی یک نمونه کارمند، جزء نمونه‏های حداکثر یک </a:t>
            </a:r>
            <a:r>
              <a:rPr lang="fa-IR" b="1" dirty="0" smtClean="0"/>
              <a:t>زیرنوع</a:t>
            </a:r>
            <a:r>
              <a:rPr lang="fa-IR" dirty="0" smtClean="0"/>
              <a:t> باشد.</a:t>
            </a:r>
          </a:p>
          <a:p>
            <a:pPr lvl="1">
              <a:lnSpc>
                <a:spcPct val="200000"/>
              </a:lnSpc>
            </a:pPr>
            <a:endParaRPr lang="fa-IR" dirty="0"/>
          </a:p>
          <a:p>
            <a:pPr marL="457200" lvl="1" indent="0">
              <a:lnSpc>
                <a:spcPct val="200000"/>
              </a:lnSpc>
              <a:buNone/>
            </a:pP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مزیت این تکنیک: </a:t>
            </a:r>
            <a:r>
              <a:rPr lang="fa-IR" dirty="0"/>
              <a:t>برای به دست آوردن اطلاعات کامل زیرنوع‏ها نیازی به </a:t>
            </a:r>
            <a:r>
              <a:rPr lang="en-US" sz="1800" dirty="0"/>
              <a:t>JOIN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زیاد دارد و درجه رابطه زیاد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3247777"/>
            <a:ext cx="4800600" cy="1248023"/>
            <a:chOff x="228600" y="4419600"/>
            <a:chExt cx="4800600" cy="1248023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4419600"/>
              <a:ext cx="4800600" cy="1248023"/>
              <a:chOff x="70517" y="4495805"/>
              <a:chExt cx="4107971" cy="177794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0517" y="4495805"/>
                <a:ext cx="4107971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X,  Y,  A,  B,  F,  L,  M,  N,  TYPE)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100   x1  y1  a1  b1  ?   ?    ?     ?  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مدیر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200   x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y2  ?     ?    ?  l2   m2  n2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مشاور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96546" y="5019868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609600" y="4876800"/>
              <a:ext cx="3886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</a:t>
            </a:r>
            <a:r>
              <a:rPr lang="fa-IR" dirty="0" smtClean="0"/>
              <a:t> </a:t>
            </a:r>
            <a:r>
              <a:rPr lang="fa-IR" dirty="0"/>
              <a:t>طراحی فقط با یک رابطه، </a:t>
            </a:r>
            <a:r>
              <a:rPr lang="fa-IR" dirty="0" smtClean="0"/>
              <a:t>با استفاده از آرایه بیتی؛ هر بیت نمایشگر نوع یک </a:t>
            </a:r>
            <a:r>
              <a:rPr lang="fa-IR" b="1" dirty="0" smtClean="0"/>
              <a:t>زیرنوع</a:t>
            </a:r>
            <a:r>
              <a:rPr lang="fa-IR" dirty="0" smtClean="0"/>
              <a:t>. در واقع برای نمایش هر نمونه موجودیت، بسته به اینکه در مجموعه نمونه‏های کدام زیرنوع باشد، بیت مربوطه‏اش را 1</a:t>
            </a:r>
            <a:r>
              <a:rPr lang="fa-IR" dirty="0"/>
              <a:t> </a:t>
            </a:r>
            <a:r>
              <a:rPr lang="fa-IR" dirty="0" smtClean="0"/>
              <a:t>می‏کنیم.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وقتی تخصیص هم‏پوشا باشد (سایر شرایط همانها که در تکنیک 3 گفته شد).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4054812"/>
            <a:ext cx="6019800" cy="2376054"/>
            <a:chOff x="228600" y="3491346"/>
            <a:chExt cx="6019800" cy="2376054"/>
          </a:xfrm>
        </p:grpSpPr>
        <p:grpSp>
          <p:nvGrpSpPr>
            <p:cNvPr id="10" name="Group 9"/>
            <p:cNvGrpSpPr/>
            <p:nvPr/>
          </p:nvGrpSpPr>
          <p:grpSpPr>
            <a:xfrm>
              <a:off x="228600" y="4009777"/>
              <a:ext cx="6019800" cy="1857623"/>
              <a:chOff x="228600" y="4009777"/>
              <a:chExt cx="6019800" cy="18576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28600" y="4009777"/>
                <a:ext cx="6019800" cy="1857623"/>
                <a:chOff x="70517" y="4495805"/>
                <a:chExt cx="4107971" cy="1777947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4495805"/>
                  <a:ext cx="4107971" cy="177794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E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(EID,  X,  Y,  A,  B,  F,  L,  M,  N,  TB1, TB2, …,</a:t>
                  </a:r>
                  <a:r>
                    <a:rPr lang="en-US" dirty="0" err="1" smtClean="0">
                      <a:solidFill>
                        <a:schemeClr val="tx1"/>
                      </a:solidFill>
                      <a:cs typeface="B Nazanin" pitchFamily="2" charset="-78"/>
                    </a:rPr>
                    <a:t>TBn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endParaRPr lang="fa-IR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100   x1   y1 			1     0             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200   x2   y2			0     1             0                              </a:t>
                  </a:r>
                </a:p>
                <a:p>
                  <a:pPr rtl="1"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82515" y="4742187"/>
                  <a:ext cx="31199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670034" y="4800600"/>
                <a:ext cx="495300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 rot="16200000">
              <a:off x="4582168" y="3095162"/>
              <a:ext cx="166699" cy="1752600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42517" y="3491346"/>
              <a:ext cx="1320083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آرایه بیتی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10000" y="4274266"/>
              <a:ext cx="197276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sz="1400" dirty="0" smtClean="0">
                  <a:solidFill>
                    <a:srgbClr val="0919AF"/>
                  </a:solidFill>
                  <a:cs typeface="B Nazanin" pitchFamily="2" charset="-78"/>
                </a:rPr>
                <a:t>مشاور          منشی      مدیر</a:t>
              </a:r>
              <a:endParaRPr lang="en-US" sz="14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354782" y="424309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572000" y="425348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38600" y="4238514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7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10: طراحی ارث‏بری چندگانه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ارث‏بری چندگانه بین یک زیرنوع با چندزبرنوع</a:t>
            </a:r>
          </a:p>
          <a:p>
            <a:pPr lvl="1"/>
            <a:r>
              <a:rPr lang="fa-IR" dirty="0" smtClean="0"/>
              <a:t>اگر زیرنوع، </a:t>
            </a:r>
            <a:r>
              <a:rPr lang="en-US" dirty="0" smtClean="0"/>
              <a:t>n</a:t>
            </a:r>
            <a:r>
              <a:rPr lang="fa-IR" dirty="0" smtClean="0"/>
              <a:t> زبرنوع داشته باشد، رابطه نمایشگر زیر حداقل </a:t>
            </a:r>
            <a:r>
              <a:rPr lang="en-US" dirty="0" smtClean="0"/>
              <a:t>n</a:t>
            </a:r>
            <a:r>
              <a:rPr lang="fa-IR" dirty="0" smtClean="0"/>
              <a:t> کلید کاندید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ممکن است برای زیرنوع اصلاً رابطه طراحی نکنیم؟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10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354441" y="5047992"/>
            <a:ext cx="4290449" cy="1777947"/>
            <a:chOff x="70517" y="4495805"/>
            <a:chExt cx="3129883" cy="1777947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STUD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(STID,  STNAME, …)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ENAME,  …)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STEM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(STID, EID, MAXW)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224592" y="5959449"/>
              <a:ext cx="2802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63826" y="5126182"/>
              <a:ext cx="3437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763826" y="5523186"/>
              <a:ext cx="2949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1726" y="5959449"/>
              <a:ext cx="32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611321" y="3048000"/>
            <a:ext cx="6075479" cy="2286000"/>
            <a:chOff x="2611321" y="3048000"/>
            <a:chExt cx="6075479" cy="2286000"/>
          </a:xfrm>
        </p:grpSpPr>
        <p:grpSp>
          <p:nvGrpSpPr>
            <p:cNvPr id="52" name="Group 51"/>
            <p:cNvGrpSpPr/>
            <p:nvPr/>
          </p:nvGrpSpPr>
          <p:grpSpPr>
            <a:xfrm>
              <a:off x="2611321" y="3048000"/>
              <a:ext cx="6075479" cy="2133600"/>
              <a:chOff x="1425691" y="3395246"/>
              <a:chExt cx="6075479" cy="2133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352800" y="3852446"/>
                <a:ext cx="2057400" cy="1676400"/>
                <a:chOff x="1511053" y="2133600"/>
                <a:chExt cx="2057400" cy="1676400"/>
              </a:xfrm>
            </p:grpSpPr>
            <p:sp>
              <p:nvSpPr>
                <p:cNvPr id="129" name="Rounded Rectangle 128"/>
                <p:cNvSpPr/>
                <p:nvPr/>
              </p:nvSpPr>
              <p:spPr>
                <a:xfrm>
                  <a:off x="2036914" y="3363742"/>
                  <a:ext cx="1087173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دانشجو-کارمند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0" name="Arc 129"/>
                <p:cNvSpPr/>
                <p:nvPr/>
              </p:nvSpPr>
              <p:spPr>
                <a:xfrm rot="3300000">
                  <a:off x="2017662" y="28161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cs typeface="B Nazanin" pitchFamily="2" charset="-78"/>
                  </a:endParaRPr>
                </a:p>
              </p:txBody>
            </p:sp>
            <p:cxnSp>
              <p:nvCxnSpPr>
                <p:cNvPr id="131" name="Straight Connector 130"/>
                <p:cNvCxnSpPr>
                  <a:stCxn id="133" idx="2"/>
                  <a:endCxn id="129" idx="0"/>
                </p:cNvCxnSpPr>
                <p:nvPr/>
              </p:nvCxnSpPr>
              <p:spPr>
                <a:xfrm>
                  <a:off x="1838147" y="2590800"/>
                  <a:ext cx="742354" cy="77294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stCxn id="134" idx="2"/>
                  <a:endCxn id="129" idx="0"/>
                </p:cNvCxnSpPr>
                <p:nvPr/>
              </p:nvCxnSpPr>
              <p:spPr>
                <a:xfrm flipH="1">
                  <a:off x="2580501" y="2579858"/>
                  <a:ext cx="644173" cy="78388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Rounded Rectangle 132"/>
                <p:cNvSpPr/>
                <p:nvPr/>
              </p:nvSpPr>
              <p:spPr>
                <a:xfrm>
                  <a:off x="1511053" y="2144542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2880895" y="2133600"/>
                  <a:ext cx="68755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5" name="Arc 134"/>
                <p:cNvSpPr/>
                <p:nvPr/>
              </p:nvSpPr>
              <p:spPr>
                <a:xfrm rot="18300000" flipH="1">
                  <a:off x="2839394" y="281201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cs typeface="B Nazanin" pitchFamily="2" charset="-78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5410200" y="3412123"/>
                <a:ext cx="1248848" cy="663452"/>
                <a:chOff x="5410200" y="2988677"/>
                <a:chExt cx="1248848" cy="66345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5943600" y="2988677"/>
                  <a:ext cx="715448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28" name="Straight Connector 127"/>
                <p:cNvCxnSpPr>
                  <a:stCxn id="134" idx="3"/>
                  <a:endCxn id="127" idx="2"/>
                </p:cNvCxnSpPr>
                <p:nvPr/>
              </p:nvCxnSpPr>
              <p:spPr>
                <a:xfrm flipV="1">
                  <a:off x="5410200" y="3174443"/>
                  <a:ext cx="533400" cy="4776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5410200" y="3869961"/>
                <a:ext cx="2090970" cy="494507"/>
                <a:chOff x="5410200" y="2526644"/>
                <a:chExt cx="2090970" cy="494507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816925" y="2526644"/>
                  <a:ext cx="1684245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دانشجویی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26" name="Straight Connector 125"/>
                <p:cNvCxnSpPr>
                  <a:stCxn id="134" idx="3"/>
                  <a:endCxn id="123" idx="2"/>
                </p:cNvCxnSpPr>
                <p:nvPr/>
              </p:nvCxnSpPr>
              <p:spPr>
                <a:xfrm>
                  <a:off x="5410200" y="2732258"/>
                  <a:ext cx="406725" cy="4164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5410200" y="4075575"/>
                <a:ext cx="1914902" cy="733131"/>
                <a:chOff x="5410200" y="2275058"/>
                <a:chExt cx="1914902" cy="733131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5816925" y="2636658"/>
                  <a:ext cx="1508177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 ورود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34" idx="3"/>
                  <a:endCxn id="115" idx="2"/>
                </p:cNvCxnSpPr>
                <p:nvPr/>
              </p:nvCxnSpPr>
              <p:spPr>
                <a:xfrm>
                  <a:off x="5410200" y="2275058"/>
                  <a:ext cx="406725" cy="54736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2103952" y="3395246"/>
                <a:ext cx="1248848" cy="691271"/>
                <a:chOff x="5410200" y="2988677"/>
                <a:chExt cx="1248848" cy="691271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5943600" y="2988677"/>
                  <a:ext cx="715448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4" name="Straight Connector 113"/>
                <p:cNvCxnSpPr>
                  <a:stCxn id="133" idx="1"/>
                  <a:endCxn id="111" idx="2"/>
                </p:cNvCxnSpPr>
                <p:nvPr/>
              </p:nvCxnSpPr>
              <p:spPr>
                <a:xfrm flipV="1">
                  <a:off x="5410200" y="3174443"/>
                  <a:ext cx="533400" cy="50550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 flipH="1">
                <a:off x="1425691" y="3875451"/>
                <a:ext cx="1927109" cy="494507"/>
                <a:chOff x="5400848" y="2526663"/>
                <a:chExt cx="1927109" cy="494507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5794330" y="2526663"/>
                  <a:ext cx="1533627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کارگزینی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33" idx="1"/>
                  <a:endCxn id="105" idx="2"/>
                </p:cNvCxnSpPr>
                <p:nvPr/>
              </p:nvCxnSpPr>
              <p:spPr>
                <a:xfrm>
                  <a:off x="5400848" y="2737729"/>
                  <a:ext cx="393482" cy="3618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 flipH="1">
                <a:off x="1823470" y="4086517"/>
                <a:ext cx="1529330" cy="881579"/>
                <a:chOff x="5410200" y="2280529"/>
                <a:chExt cx="1529330" cy="881579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5676901" y="2618150"/>
                  <a:ext cx="1262629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 استخدام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4" name="Straight Connector 103"/>
                <p:cNvCxnSpPr>
                  <a:stCxn id="133" idx="1"/>
                  <a:endCxn id="103" idx="2"/>
                </p:cNvCxnSpPr>
                <p:nvPr/>
              </p:nvCxnSpPr>
              <p:spPr>
                <a:xfrm>
                  <a:off x="5410200" y="2280529"/>
                  <a:ext cx="266701" cy="609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6438288" y="4741319"/>
                    <a:ext cx="285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1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288" y="4741319"/>
                    <a:ext cx="285655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373806" y="4904596"/>
                    <a:ext cx="285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1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3806" y="4904596"/>
                    <a:ext cx="285655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6" name="Oval 135"/>
            <p:cNvSpPr/>
            <p:nvPr/>
          </p:nvSpPr>
          <p:spPr>
            <a:xfrm flipH="1">
              <a:off x="3478864" y="4962469"/>
              <a:ext cx="139793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2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سقف ساعات کاری</a:t>
              </a:r>
              <a:endParaRPr lang="en-US" sz="12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37" name="Straight Connector 136"/>
            <p:cNvCxnSpPr>
              <a:stCxn id="129" idx="1"/>
              <a:endCxn id="136" idx="1"/>
            </p:cNvCxnSpPr>
            <p:nvPr/>
          </p:nvCxnSpPr>
          <p:spPr>
            <a:xfrm flipH="1">
              <a:off x="4672077" y="4958471"/>
              <a:ext cx="392214" cy="584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927929" y="6483927"/>
            <a:ext cx="3841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367174" y="6487390"/>
            <a:ext cx="4400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893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11: طراحی 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زیرنوع </a:t>
            </a:r>
            <a:r>
              <a:rPr lang="en-US" sz="1800" dirty="0" smtClean="0"/>
              <a:t>U-Type</a:t>
            </a:r>
            <a:r>
              <a:rPr lang="fa-IR" sz="1800" dirty="0" smtClean="0"/>
              <a:t> </a:t>
            </a:r>
            <a:r>
              <a:rPr lang="fa-IR" dirty="0" smtClean="0"/>
              <a:t>(دسته یا </a:t>
            </a:r>
            <a:r>
              <a:rPr lang="en-US" sz="1800" dirty="0" smtClean="0"/>
              <a:t>Category</a:t>
            </a:r>
            <a:r>
              <a:rPr lang="fa-IR" dirty="0" smtClean="0"/>
              <a:t>) </a:t>
            </a:r>
            <a:r>
              <a:rPr lang="en-US" sz="1800" dirty="0" smtClean="0"/>
              <a:t>n</a:t>
            </a:r>
            <a:r>
              <a:rPr lang="fa-IR" dirty="0" smtClean="0"/>
              <a:t> زبرنوع است.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243" y="3363433"/>
            <a:ext cx="7454557" cy="2884967"/>
            <a:chOff x="241643" y="3276600"/>
            <a:chExt cx="7454557" cy="2884967"/>
          </a:xfrm>
        </p:grpSpPr>
        <p:grpSp>
          <p:nvGrpSpPr>
            <p:cNvPr id="52" name="Group 51"/>
            <p:cNvGrpSpPr/>
            <p:nvPr/>
          </p:nvGrpSpPr>
          <p:grpSpPr>
            <a:xfrm>
              <a:off x="241643" y="3276915"/>
              <a:ext cx="4177957" cy="2819085"/>
              <a:chOff x="141684" y="2057400"/>
              <a:chExt cx="4177957" cy="33985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81431" y="2590800"/>
                <a:ext cx="3538210" cy="2819400"/>
                <a:chOff x="781431" y="2590800"/>
                <a:chExt cx="3538210" cy="2819400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81431" y="2590800"/>
                  <a:ext cx="2113883" cy="2819400"/>
                  <a:chOff x="552831" y="3962400"/>
                  <a:chExt cx="2113883" cy="281940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 flipV="1">
                    <a:off x="879925" y="4408658"/>
                    <a:ext cx="1786789" cy="2373142"/>
                    <a:chOff x="1104704" y="1507123"/>
                    <a:chExt cx="1786789" cy="2373142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1104704" y="1507123"/>
                      <a:chExt cx="1786789" cy="2373142"/>
                    </a:xfrm>
                  </p:grpSpPr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104704" y="1507123"/>
                        <a:ext cx="1786789" cy="2373142"/>
                        <a:chOff x="2590475" y="1295400"/>
                        <a:chExt cx="1786789" cy="2373142"/>
                      </a:xfrm>
                    </p:grpSpPr>
                    <p:grpSp>
                      <p:nvGrpSpPr>
                        <p:cNvPr id="128" name="Group 127"/>
                        <p:cNvGrpSpPr/>
                        <p:nvPr/>
                      </p:nvGrpSpPr>
                      <p:grpSpPr>
                        <a:xfrm>
                          <a:off x="3009806" y="1295400"/>
                          <a:ext cx="1367458" cy="2110272"/>
                          <a:chOff x="2090447" y="3320687"/>
                          <a:chExt cx="1367458" cy="2110272"/>
                        </a:xfrm>
                      </p:grpSpPr>
                      <p:sp>
                        <p:nvSpPr>
                          <p:cNvPr id="130" name="Rounded Rectangle 129"/>
                          <p:cNvSpPr/>
                          <p:nvPr/>
                        </p:nvSpPr>
                        <p:spPr>
                          <a:xfrm flipV="1">
                            <a:off x="2803717" y="3320687"/>
                            <a:ext cx="654188" cy="446258"/>
                          </a:xfrm>
                          <a:prstGeom prst="round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1"/>
                            <a:r>
                              <a:rPr lang="fa-IR" sz="1400" b="1" dirty="0" smtClean="0">
                                <a:solidFill>
                                  <a:sysClr val="windowText" lastClr="000000"/>
                                </a:solidFill>
                                <a:cs typeface="B Nazanin" pitchFamily="2" charset="-78"/>
                              </a:rPr>
                              <a:t>مالک</a:t>
                            </a:r>
                            <a:endParaRPr lang="en-US" sz="1400" b="1" dirty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endParaRPr>
                          </a:p>
                        </p:txBody>
                      </p:sp>
                      <p:grpSp>
                        <p:nvGrpSpPr>
                          <p:cNvPr id="131" name="Group 130"/>
                          <p:cNvGrpSpPr/>
                          <p:nvPr/>
                        </p:nvGrpSpPr>
                        <p:grpSpPr>
                          <a:xfrm>
                            <a:off x="2090447" y="3766945"/>
                            <a:ext cx="1040364" cy="1664014"/>
                            <a:chOff x="2090447" y="3766945"/>
                            <a:chExt cx="1040364" cy="1664014"/>
                          </a:xfrm>
                        </p:grpSpPr>
                        <p:cxnSp>
                          <p:nvCxnSpPr>
                            <p:cNvPr id="132" name="Straight Connector 131"/>
                            <p:cNvCxnSpPr>
                              <a:stCxn id="130" idx="0"/>
                              <a:endCxn id="115" idx="4"/>
                            </p:cNvCxnSpPr>
                            <p:nvPr/>
                          </p:nvCxnSpPr>
                          <p:spPr>
                            <a:xfrm>
                              <a:off x="3130811" y="3766945"/>
                              <a:ext cx="0" cy="649029"/>
                            </a:xfrm>
                            <a:prstGeom prst="line">
                              <a:avLst/>
                            </a:prstGeom>
                            <a:ln w="28575" cmpd="sng"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3" name="Arc 132"/>
                            <p:cNvSpPr/>
                            <p:nvPr/>
                          </p:nvSpPr>
                          <p:spPr>
                            <a:xfrm rot="19680000">
                              <a:off x="2090447" y="5244534"/>
                              <a:ext cx="239678" cy="186425"/>
                            </a:xfrm>
                            <a:prstGeom prst="arc">
                              <a:avLst>
                                <a:gd name="adj1" fmla="val 16200000"/>
                                <a:gd name="adj2" fmla="val 5561501"/>
                              </a:avLst>
                            </a:prstGeom>
                            <a:ln w="28575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cs typeface="B Nazanin" pitchFamily="2" charset="-78"/>
                              </a:endParaRPr>
                            </a:p>
                          </p:txBody>
                        </p:sp>
                      </p:grpSp>
                    </p:grpSp>
                    <p:cxnSp>
                      <p:nvCxnSpPr>
                        <p:cNvPr id="129" name="Straight Connector 128"/>
                        <p:cNvCxnSpPr>
                          <a:stCxn id="115" idx="1"/>
                          <a:endCxn id="111" idx="2"/>
                        </p:cNvCxnSpPr>
                        <p:nvPr/>
                      </p:nvCxnSpPr>
                      <p:spPr>
                        <a:xfrm flipH="1">
                          <a:off x="2590475" y="2805672"/>
                          <a:ext cx="1284685" cy="862870"/>
                        </a:xfrm>
                        <a:prstGeom prst="line">
                          <a:avLst/>
                        </a:prstGeom>
                        <a:ln w="28575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26" name="Straight Connector 125"/>
                      <p:cNvCxnSpPr>
                        <a:stCxn id="115" idx="0"/>
                        <a:endCxn id="114" idx="2"/>
                      </p:cNvCxnSpPr>
                      <p:nvPr/>
                    </p:nvCxnSpPr>
                    <p:spPr>
                      <a:xfrm flipH="1">
                        <a:off x="2558473" y="3088595"/>
                        <a:ext cx="5926" cy="7916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" name="Arc 126"/>
                      <p:cNvSpPr/>
                      <p:nvPr/>
                    </p:nvSpPr>
                    <p:spPr>
                      <a:xfrm rot="5400000" flipH="1">
                        <a:off x="2446053" y="3489550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cs typeface="B Nazanin" pitchFamily="2" charset="-78"/>
                        </a:endParaRPr>
                      </a:p>
                    </p:txBody>
                  </p:sp>
                </p:grpSp>
              </p:grp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552831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شخص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200660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شرکت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743229" y="2590800"/>
                  <a:ext cx="1576412" cy="1309128"/>
                  <a:chOff x="2743229" y="2590800"/>
                  <a:chExt cx="1576412" cy="1309128"/>
                </a:xfrm>
              </p:grpSpPr>
              <p:sp>
                <p:nvSpPr>
                  <p:cNvPr id="103" name="Arc 102"/>
                  <p:cNvSpPr/>
                  <p:nvPr/>
                </p:nvSpPr>
                <p:spPr>
                  <a:xfrm rot="19680000" flipH="1" flipV="1">
                    <a:off x="3378430" y="329992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4" name="Straight Connector 103"/>
                  <p:cNvCxnSpPr>
                    <a:stCxn id="115" idx="7"/>
                    <a:endCxn id="105" idx="2"/>
                  </p:cNvCxnSpPr>
                  <p:nvPr/>
                </p:nvCxnSpPr>
                <p:spPr>
                  <a:xfrm flipV="1">
                    <a:off x="2743229" y="3037058"/>
                    <a:ext cx="1306087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3778990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بانک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3048000" y="2057400"/>
                <a:ext cx="1001316" cy="816538"/>
                <a:chOff x="3048000" y="2057400"/>
                <a:chExt cx="1001316" cy="816538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BID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105" idx="0"/>
                  <a:endCxn id="89" idx="5"/>
                </p:cNvCxnSpPr>
                <p:nvPr/>
              </p:nvCxnSpPr>
              <p:spPr>
                <a:xfrm flipH="1" flipV="1">
                  <a:off x="3658673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1516810" y="2059801"/>
                <a:ext cx="1045484" cy="816538"/>
                <a:chOff x="3040810" y="2057400"/>
                <a:chExt cx="1045484" cy="816538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3040810" y="2057400"/>
                  <a:ext cx="72982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CID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114" idx="0"/>
                  <a:endCxn id="85" idx="5"/>
                </p:cNvCxnSpPr>
                <p:nvPr/>
              </p:nvCxnSpPr>
              <p:spPr>
                <a:xfrm flipH="1" flipV="1">
                  <a:off x="3663757" y="2441117"/>
                  <a:ext cx="422537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/>
              <p:cNvGrpSpPr/>
              <p:nvPr/>
            </p:nvGrpSpPr>
            <p:grpSpPr>
              <a:xfrm>
                <a:off x="141684" y="2059801"/>
                <a:ext cx="966841" cy="816538"/>
                <a:chOff x="3048000" y="2057400"/>
                <a:chExt cx="966841" cy="816538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0" name="Straight Connector 79"/>
                <p:cNvCxnSpPr>
                  <a:stCxn id="111" idx="0"/>
                  <a:endCxn id="75" idx="5"/>
                </p:cNvCxnSpPr>
                <p:nvPr/>
              </p:nvCxnSpPr>
              <p:spPr>
                <a:xfrm flipH="1" flipV="1">
                  <a:off x="3658673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1223045" y="4639427"/>
                <a:ext cx="1018081" cy="816538"/>
                <a:chOff x="3037161" y="2057400"/>
                <a:chExt cx="1018081" cy="81653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037161" y="20574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OID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1" name="Straight Connector 70"/>
                <p:cNvCxnSpPr>
                  <a:stCxn id="130" idx="1"/>
                  <a:endCxn id="64" idx="5"/>
                </p:cNvCxnSpPr>
                <p:nvPr/>
              </p:nvCxnSpPr>
              <p:spPr>
                <a:xfrm flipH="1" flipV="1">
                  <a:off x="3666337" y="2441117"/>
                  <a:ext cx="388905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4" name="Flowchart: Decision 133"/>
            <p:cNvSpPr/>
            <p:nvPr/>
          </p:nvSpPr>
          <p:spPr>
            <a:xfrm>
              <a:off x="3817911" y="5574827"/>
              <a:ext cx="141181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مالکیت</a:t>
              </a:r>
              <a:endParaRPr lang="en-US" sz="16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32848" y="3276600"/>
              <a:ext cx="3063352" cy="2781123"/>
              <a:chOff x="745613" y="2057400"/>
              <a:chExt cx="3063352" cy="335280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1385360" y="2590800"/>
                <a:ext cx="2179653" cy="2819400"/>
                <a:chOff x="1385360" y="2590800"/>
                <a:chExt cx="2179653" cy="2819400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85360" y="2590800"/>
                  <a:ext cx="1669328" cy="2819400"/>
                  <a:chOff x="1156760" y="3962400"/>
                  <a:chExt cx="1669328" cy="2819400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 flipV="1">
                    <a:off x="1483854" y="4408658"/>
                    <a:ext cx="1342234" cy="2373142"/>
                    <a:chOff x="1708633" y="1507123"/>
                    <a:chExt cx="1342234" cy="2373142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1708633" y="1507123"/>
                      <a:ext cx="1342234" cy="2373142"/>
                      <a:chOff x="3194404" y="1295400"/>
                      <a:chExt cx="1342234" cy="2373142"/>
                    </a:xfrm>
                  </p:grpSpPr>
                  <p:grpSp>
                    <p:nvGrpSpPr>
                      <p:cNvPr id="170" name="Group 169"/>
                      <p:cNvGrpSpPr/>
                      <p:nvPr/>
                    </p:nvGrpSpPr>
                    <p:grpSpPr>
                      <a:xfrm>
                        <a:off x="3352770" y="1295400"/>
                        <a:ext cx="1183868" cy="2110307"/>
                        <a:chOff x="2433411" y="3320687"/>
                        <a:chExt cx="1183868" cy="2110307"/>
                      </a:xfrm>
                    </p:grpSpPr>
                    <p:sp>
                      <p:nvSpPr>
                        <p:cNvPr id="172" name="Rounded Rectangle 171"/>
                        <p:cNvSpPr/>
                        <p:nvPr/>
                      </p:nvSpPr>
                      <p:spPr>
                        <a:xfrm flipV="1">
                          <a:off x="2647984" y="3320687"/>
                          <a:ext cx="969295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rPr>
                            <a:t>وسیله نقلیه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endParaRPr>
                        </a:p>
                      </p:txBody>
                    </p:sp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2433411" y="3766945"/>
                          <a:ext cx="699221" cy="1664049"/>
                          <a:chOff x="2433411" y="3766945"/>
                          <a:chExt cx="699221" cy="1664049"/>
                        </a:xfrm>
                      </p:grpSpPr>
                      <p:cxnSp>
                        <p:nvCxnSpPr>
                          <p:cNvPr id="174" name="Straight Connector 173"/>
                          <p:cNvCxnSpPr>
                            <a:stCxn id="172" idx="0"/>
                            <a:endCxn id="165" idx="4"/>
                          </p:cNvCxnSpPr>
                          <p:nvPr/>
                        </p:nvCxnSpPr>
                        <p:spPr>
                          <a:xfrm flipH="1">
                            <a:off x="3130811" y="3766945"/>
                            <a:ext cx="1821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75" name="Arc 174"/>
                          <p:cNvSpPr/>
                          <p:nvPr/>
                        </p:nvSpPr>
                        <p:spPr>
                          <a:xfrm rot="18900000">
                            <a:off x="2433411" y="5244569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cs typeface="B Nazanin" pitchFamily="2" charset="-78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71" name="Straight Connector 170"/>
                      <p:cNvCxnSpPr>
                        <a:stCxn id="165" idx="1"/>
                        <a:endCxn id="163" idx="2"/>
                      </p:cNvCxnSpPr>
                      <p:nvPr/>
                    </p:nvCxnSpPr>
                    <p:spPr>
                      <a:xfrm flipH="1">
                        <a:off x="3194404" y="2805672"/>
                        <a:ext cx="680756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115676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743229" y="2590800"/>
                  <a:ext cx="821784" cy="1309128"/>
                  <a:chOff x="2743229" y="2590800"/>
                  <a:chExt cx="821784" cy="1309128"/>
                </a:xfrm>
              </p:grpSpPr>
              <p:sp>
                <p:nvSpPr>
                  <p:cNvPr id="159" name="Arc 158"/>
                  <p:cNvSpPr/>
                  <p:nvPr/>
                </p:nvSpPr>
                <p:spPr>
                  <a:xfrm rot="18900000" flipH="1" flipV="1">
                    <a:off x="2933792" y="3318901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0" name="Straight Connector 159"/>
                  <p:cNvCxnSpPr>
                    <a:stCxn id="165" idx="7"/>
                    <a:endCxn id="161" idx="2"/>
                  </p:cNvCxnSpPr>
                  <p:nvPr/>
                </p:nvCxnSpPr>
                <p:spPr>
                  <a:xfrm flipV="1">
                    <a:off x="2743229" y="3037058"/>
                    <a:ext cx="551459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3024362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2293372" y="2057400"/>
                <a:ext cx="1001316" cy="816538"/>
                <a:chOff x="2293372" y="2057400"/>
                <a:chExt cx="1001316" cy="816538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2293372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54" name="Straight Connector 153"/>
                <p:cNvCxnSpPr>
                  <a:stCxn id="161" idx="0"/>
                  <a:endCxn id="153" idx="5"/>
                </p:cNvCxnSpPr>
                <p:nvPr/>
              </p:nvCxnSpPr>
              <p:spPr>
                <a:xfrm flipH="1" flipV="1">
                  <a:off x="2904045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71172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/>
              <p:cNvGrpSpPr/>
              <p:nvPr/>
            </p:nvGrpSpPr>
            <p:grpSpPr>
              <a:xfrm>
                <a:off x="745613" y="2059801"/>
                <a:ext cx="966841" cy="816538"/>
                <a:chOff x="3651929" y="2057400"/>
                <a:chExt cx="966841" cy="816538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3651929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6" name="Straight Connector 145"/>
                <p:cNvCxnSpPr>
                  <a:stCxn id="163" idx="0"/>
                  <a:endCxn id="145" idx="5"/>
                </p:cNvCxnSpPr>
                <p:nvPr/>
              </p:nvCxnSpPr>
              <p:spPr>
                <a:xfrm flipH="1" flipV="1">
                  <a:off x="4262602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29729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3054688" y="4314910"/>
                <a:ext cx="754277" cy="889633"/>
                <a:chOff x="4868804" y="1732883"/>
                <a:chExt cx="754277" cy="889633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885955" y="1732883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2" name="Straight Connector 141"/>
                <p:cNvCxnSpPr>
                  <a:stCxn id="172" idx="3"/>
                  <a:endCxn id="141" idx="4"/>
                </p:cNvCxnSpPr>
                <p:nvPr/>
              </p:nvCxnSpPr>
              <p:spPr>
                <a:xfrm flipV="1">
                  <a:off x="4868804" y="2182435"/>
                  <a:ext cx="385714" cy="42260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093038" y="207640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6" name="Straight Connector 175"/>
            <p:cNvCxnSpPr>
              <a:stCxn id="130" idx="3"/>
              <a:endCxn id="134" idx="1"/>
            </p:cNvCxnSpPr>
            <p:nvPr/>
          </p:nvCxnSpPr>
          <p:spPr>
            <a:xfrm flipV="1">
              <a:off x="2995273" y="5868197"/>
              <a:ext cx="822638" cy="475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34" idx="3"/>
              <a:endCxn id="172" idx="1"/>
            </p:cNvCxnSpPr>
            <p:nvPr/>
          </p:nvCxnSpPr>
          <p:spPr>
            <a:xfrm>
              <a:off x="5229730" y="5868197"/>
              <a:ext cx="742898" cy="4442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Oval 177"/>
          <p:cNvSpPr/>
          <p:nvPr/>
        </p:nvSpPr>
        <p:spPr>
          <a:xfrm>
            <a:off x="5201379" y="5093438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از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50431" y="5118830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تا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80" name="Straight Connector 179"/>
          <p:cNvCxnSpPr>
            <a:stCxn id="134" idx="0"/>
            <a:endCxn id="179" idx="4"/>
          </p:cNvCxnSpPr>
          <p:nvPr/>
        </p:nvCxnSpPr>
        <p:spPr>
          <a:xfrm flipH="1" flipV="1">
            <a:off x="4676302" y="5447863"/>
            <a:ext cx="457119" cy="213797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4" idx="0"/>
            <a:endCxn id="178" idx="4"/>
          </p:cNvCxnSpPr>
          <p:nvPr/>
        </p:nvCxnSpPr>
        <p:spPr>
          <a:xfrm flipV="1">
            <a:off x="5133421" y="5422471"/>
            <a:ext cx="393829" cy="239189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3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11: </a:t>
            </a:r>
            <a:r>
              <a:rPr lang="fa-IR" dirty="0"/>
              <a:t>طراحی زیرنوع اجتماع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</a:t>
            </a:r>
          </a:p>
          <a:p>
            <a:pPr lvl="1"/>
            <a:r>
              <a:rPr lang="fa-IR" dirty="0" smtClean="0"/>
              <a:t>اگر شناسه زبرنوع‏ها از دامنه‏های متفاوت باشد، رابطه نمایشگر زیرنوع،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به رابطه‏های نمایشگر زبرنوع‏ها، </a:t>
            </a:r>
            <a:r>
              <a:rPr lang="fa-IR" u="sng" dirty="0" smtClean="0"/>
              <a:t>خارج از کلید.</a:t>
            </a:r>
          </a:p>
          <a:p>
            <a:pPr lvl="1"/>
            <a:r>
              <a:rPr lang="fa-IR" dirty="0" smtClean="0"/>
              <a:t>اگر شناسه زبرنوع‏ها از یک دامنه باشد، </a:t>
            </a:r>
            <a:r>
              <a:rPr lang="fa-IR" dirty="0"/>
              <a:t>کلید رابطه نمایشگر زیرنوع، همان کلید رابطه‏های نمایشگر زبرنوع‏ها است </a:t>
            </a:r>
            <a:r>
              <a:rPr lang="fa-IR" dirty="0" smtClean="0"/>
              <a:t>و مفهوم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به طور صریح مطرح نیست. </a:t>
            </a:r>
            <a:br>
              <a:rPr lang="fa-IR" dirty="0" smtClean="0"/>
            </a:br>
            <a:r>
              <a:rPr lang="fa-IR" dirty="0" smtClean="0"/>
              <a:t>(برای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هم همین نکته مطرح است.)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دارد.</a:t>
            </a: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04800" y="3200400"/>
            <a:ext cx="3814571" cy="3614541"/>
            <a:chOff x="304800" y="3329245"/>
            <a:chExt cx="3814571" cy="3614541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3329245"/>
              <a:ext cx="3814571" cy="3614541"/>
              <a:chOff x="304800" y="3176845"/>
              <a:chExt cx="3814571" cy="361454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3176845"/>
                <a:ext cx="3814571" cy="3614541"/>
                <a:chOff x="70517" y="2659211"/>
                <a:chExt cx="3814571" cy="361454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2659211"/>
                  <a:ext cx="3814571" cy="361454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PERS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(PID,  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COMP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(CID,  ….,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BANK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(BID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OWNER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(OID,….)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VEHIC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OWNS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(OID,  VID,  F,  T,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SAVARY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N,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T, ….)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984917" y="3168994"/>
                  <a:ext cx="4555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195373" y="5230023"/>
                  <a:ext cx="388511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142813" y="6068224"/>
                  <a:ext cx="33196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62655" y="4100286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27335" y="4510314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555091" y="4923972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29656" y="5334000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32442" y="5791200"/>
                <a:ext cx="91524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99595" y="5747657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78489" y="3686628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362200" y="4100286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388106" y="4517571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1616158" y="6310086"/>
              <a:ext cx="3319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55818" y="4637809"/>
            <a:ext cx="507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 smtClean="0">
                <a:cs typeface="B Nazanin" pitchFamily="2" charset="-78"/>
              </a:rPr>
              <a:t>چون دامنه کلیدهای زبرنوع‏ها یکسان نیست، خودمان کلید ساختگی می‏گذاریم.</a:t>
            </a:r>
            <a:endParaRPr lang="en-US" sz="1600" dirty="0">
              <a:cs typeface="B Nazanin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39737" y="4827868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33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پایگاه داده رابطه‏ای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بالا به پایین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مدلسازی داده‏ها را (با روش </a:t>
            </a:r>
            <a:r>
              <a:rPr lang="en-US" sz="1800" dirty="0" smtClean="0"/>
              <a:t>[E]ER</a:t>
            </a:r>
            <a:r>
              <a:rPr lang="fa-IR" dirty="0" smtClean="0"/>
              <a:t> یا </a:t>
            </a:r>
            <a:r>
              <a:rPr lang="en-US" sz="1800" dirty="0" smtClean="0"/>
              <a:t>UML</a:t>
            </a:r>
            <a:r>
              <a:rPr lang="fa-IR" dirty="0" smtClean="0"/>
              <a:t>) انجام می‏دهیم و سپس مدلسازی را به مجموعه‏ای از رابطه‏ها تبدیل می‏کنیم.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سنتز رابطه‏ای (نرمال‏ترسازی)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مجموعه صفات خرد جهان واقع را مشخص می‏کنیم. سپس با تحلیل قواعد و محدودیت‏های ناظر به صفات و تشخیص وابستگی‏های بین آنها، صفات را متناسباً با هم سنتز می‏کنیم (نوعی گروه‏بندی) تا به مجموعه‏ای از رابطه‏های نرمال دست یابیم.</a:t>
            </a:r>
          </a:p>
          <a:p>
            <a:pPr>
              <a:lnSpc>
                <a:spcPct val="200000"/>
              </a:lnSpc>
            </a:pPr>
            <a:r>
              <a:rPr lang="fa-IR" dirty="0"/>
              <a:t>در عمل روش ترکیبی استفاده می‏شود، یعنی ابتدا روش بالا به پایین، سپس نرمال‏ترسازی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593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12: </a:t>
            </a:r>
            <a:r>
              <a:rPr lang="fa-IR" dirty="0"/>
              <a:t>طراحی ارتباط </a:t>
            </a:r>
            <a:r>
              <a:rPr lang="en-US" dirty="0"/>
              <a:t>IS-A-PART-OF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IS-A-PART-OF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fa-IR" dirty="0"/>
              <a:t>نوع موجودیت کل، </a:t>
            </a:r>
            <a:r>
              <a:rPr lang="en-US" sz="1800" dirty="0"/>
              <a:t>n</a:t>
            </a:r>
            <a:r>
              <a:rPr lang="fa-IR" sz="1800" dirty="0"/>
              <a:t> </a:t>
            </a:r>
            <a:r>
              <a:rPr lang="fa-IR" dirty="0" smtClean="0"/>
              <a:t>نوع موجودیت جزء داشته باشد، تعداد </a:t>
            </a: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توجه داریم که نوع موجودیت جزء از خود شناسه دارد.</a:t>
            </a:r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600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 در چه شرایطی؟</a:t>
            </a:r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0942" y="3200400"/>
            <a:ext cx="5099715" cy="2492829"/>
            <a:chOff x="841329" y="3603171"/>
            <a:chExt cx="5099715" cy="2492829"/>
          </a:xfrm>
        </p:grpSpPr>
        <p:grpSp>
          <p:nvGrpSpPr>
            <p:cNvPr id="91" name="Group 90"/>
            <p:cNvGrpSpPr/>
            <p:nvPr/>
          </p:nvGrpSpPr>
          <p:grpSpPr>
            <a:xfrm>
              <a:off x="2068533" y="4495800"/>
              <a:ext cx="1430181" cy="1143000"/>
              <a:chOff x="1325253" y="4343396"/>
              <a:chExt cx="2681059" cy="1938953"/>
            </a:xfrm>
          </p:grpSpPr>
          <p:sp>
            <p:nvSpPr>
              <p:cNvPr id="185" name="Flowchart: Decision 184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Straight Connector 185"/>
              <p:cNvCxnSpPr>
                <a:stCxn id="120" idx="0"/>
                <a:endCxn id="185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85" idx="3"/>
                <a:endCxn id="150" idx="2"/>
              </p:cNvCxnSpPr>
              <p:nvPr/>
            </p:nvCxnSpPr>
            <p:spPr>
              <a:xfrm flipV="1">
                <a:off x="3519156" y="4343396"/>
                <a:ext cx="487156" cy="45923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flipH="1">
              <a:off x="3498714" y="4495799"/>
              <a:ext cx="1465026" cy="1143000"/>
              <a:chOff x="1325249" y="4343405"/>
              <a:chExt cx="2746380" cy="1938951"/>
            </a:xfrm>
          </p:grpSpPr>
          <p:sp>
            <p:nvSpPr>
              <p:cNvPr id="168" name="Flowchart: Decision 167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" name="Straight Connector 168"/>
              <p:cNvCxnSpPr>
                <a:stCxn id="109" idx="0"/>
                <a:endCxn id="168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68" idx="3"/>
                <a:endCxn id="150" idx="2"/>
              </p:cNvCxnSpPr>
              <p:nvPr/>
            </p:nvCxnSpPr>
            <p:spPr>
              <a:xfrm flipV="1">
                <a:off x="3519157" y="4343405"/>
                <a:ext cx="552472" cy="4592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185766" y="3603171"/>
              <a:ext cx="1696211" cy="892629"/>
              <a:chOff x="2708427" y="3450771"/>
              <a:chExt cx="1696211" cy="892629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638112" y="3886200"/>
                <a:ext cx="76652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708427" y="3450771"/>
                <a:ext cx="929685" cy="664029"/>
                <a:chOff x="2893731" y="3233817"/>
                <a:chExt cx="929685" cy="664029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2893731" y="3233817"/>
                  <a:ext cx="810839" cy="38371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50" idx="1"/>
                  <a:endCxn id="152" idx="5"/>
                </p:cNvCxnSpPr>
                <p:nvPr/>
              </p:nvCxnSpPr>
              <p:spPr>
                <a:xfrm flipH="1" flipV="1">
                  <a:off x="3585825" y="3561340"/>
                  <a:ext cx="237591" cy="336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3114310" y="35386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841329" y="5060132"/>
              <a:ext cx="1643569" cy="1035868"/>
              <a:chOff x="1363990" y="4907732"/>
              <a:chExt cx="1643569" cy="10358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2174828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E1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363990" y="4907732"/>
                <a:ext cx="1012279" cy="578667"/>
                <a:chOff x="2806594" y="3090578"/>
                <a:chExt cx="1012279" cy="57866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06594" y="3090578"/>
                  <a:ext cx="848204" cy="37304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E1ID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4" name="Straight Connector 123"/>
                <p:cNvCxnSpPr>
                  <a:endCxn id="122" idx="5"/>
                </p:cNvCxnSpPr>
                <p:nvPr/>
              </p:nvCxnSpPr>
              <p:spPr>
                <a:xfrm flipH="1" flipV="1">
                  <a:off x="3530581" y="3408995"/>
                  <a:ext cx="288292" cy="2602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055506" y="3394481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4547374" y="4958619"/>
              <a:ext cx="1393670" cy="1137381"/>
              <a:chOff x="5070035" y="4806219"/>
              <a:chExt cx="1393670" cy="113738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5070035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En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5652866" y="4806219"/>
                <a:ext cx="810839" cy="680180"/>
                <a:chOff x="4190298" y="2989065"/>
                <a:chExt cx="810839" cy="680180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4190298" y="2989065"/>
                  <a:ext cx="810839" cy="397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>
                      <a:solidFill>
                        <a:sysClr val="windowText" lastClr="000000"/>
                      </a:solidFill>
                    </a:rPr>
                    <a:t>EnID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3" name="Straight Connector 112"/>
                <p:cNvCxnSpPr>
                  <a:endCxn id="112" idx="4"/>
                </p:cNvCxnSpPr>
                <p:nvPr/>
              </p:nvCxnSpPr>
              <p:spPr>
                <a:xfrm flipV="1">
                  <a:off x="4266498" y="3386217"/>
                  <a:ext cx="329220" cy="28302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423690" y="33100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481829" y="3886200"/>
            <a:ext cx="3585971" cy="1483872"/>
            <a:chOff x="4951069" y="4566434"/>
            <a:chExt cx="3814571" cy="1483872"/>
          </a:xfrm>
        </p:grpSpPr>
        <p:grpSp>
          <p:nvGrpSpPr>
            <p:cNvPr id="188" name="Group 187"/>
            <p:cNvGrpSpPr/>
            <p:nvPr/>
          </p:nvGrpSpPr>
          <p:grpSpPr>
            <a:xfrm>
              <a:off x="4951069" y="4566434"/>
              <a:ext cx="3814571" cy="1483872"/>
              <a:chOff x="286564" y="4092787"/>
              <a:chExt cx="3814571" cy="1094641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286564" y="4092787"/>
                <a:ext cx="3814571" cy="1094641"/>
                <a:chOff x="286564" y="3940387"/>
                <a:chExt cx="3814571" cy="109464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940387"/>
                  <a:ext cx="3814571" cy="1043729"/>
                  <a:chOff x="52281" y="3422753"/>
                  <a:chExt cx="3814571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422753"/>
                    <a:ext cx="3814571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E1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(E1ID, 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 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(</a:t>
                    </a:r>
                    <a:r>
                      <a:rPr lang="en-US" dirty="0" err="1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535758" y="3595489"/>
                    <a:ext cx="33196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912470" y="5035028"/>
                  <a:ext cx="4916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Straight Connector 189"/>
              <p:cNvCxnSpPr/>
              <p:nvPr/>
            </p:nvCxnSpPr>
            <p:spPr>
              <a:xfrm>
                <a:off x="1540487" y="5179763"/>
                <a:ext cx="37209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553068" y="5210821"/>
              <a:ext cx="46898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204992" y="5221212"/>
              <a:ext cx="37209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598596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109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</a:t>
            </a:r>
            <a:r>
              <a:rPr lang="fa-IR" dirty="0" smtClean="0"/>
              <a:t>تکنیک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استفاده از تکنیک </a:t>
            </a:r>
            <a:r>
              <a:rPr lang="en-US" sz="1800" dirty="0" smtClean="0"/>
              <a:t>Aggregation</a:t>
            </a:r>
            <a:r>
              <a:rPr lang="fa-IR" sz="1800" dirty="0" smtClean="0"/>
              <a:t> </a:t>
            </a:r>
            <a:r>
              <a:rPr lang="fa-IR" dirty="0" smtClean="0"/>
              <a:t>در مدلسازی</a:t>
            </a:r>
          </a:p>
          <a:p>
            <a:pPr lvl="1"/>
            <a:r>
              <a:rPr lang="fa-IR" dirty="0" smtClean="0"/>
              <a:t>ابتدا نوع موجودیت انتزاعی (بخش درون مستطیل خط‏چین) را طراحی می‏کنیم (با توجه به درجه و چندی ارتباط). سپس بخش بیرون آن را (باز هم با توجه به چندی ارتباط و درجه آن).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6200" y="3873494"/>
            <a:ext cx="6577115" cy="2929466"/>
            <a:chOff x="4951069" y="4566440"/>
            <a:chExt cx="3814571" cy="1414858"/>
          </a:xfrm>
        </p:grpSpPr>
        <p:grpSp>
          <p:nvGrpSpPr>
            <p:cNvPr id="189" name="Group 188"/>
            <p:cNvGrpSpPr/>
            <p:nvPr/>
          </p:nvGrpSpPr>
          <p:grpSpPr>
            <a:xfrm>
              <a:off x="4951069" y="4566440"/>
              <a:ext cx="3814571" cy="1414858"/>
              <a:chOff x="286564" y="3940387"/>
              <a:chExt cx="3814571" cy="1043729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286564" y="3940387"/>
                <a:ext cx="3814571" cy="1043729"/>
                <a:chOff x="52281" y="3422753"/>
                <a:chExt cx="3814571" cy="1043729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52281" y="3422753"/>
                  <a:ext cx="3814571" cy="104372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COUR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(COID,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SCR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GR)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PROF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(PRID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OFFERING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COID,  PROFID,  GR#, CLASS)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204" name="Straight Connector 203"/>
                <p:cNvCxnSpPr/>
                <p:nvPr/>
              </p:nvCxnSpPr>
              <p:spPr>
                <a:xfrm flipV="1">
                  <a:off x="614775" y="3556012"/>
                  <a:ext cx="28255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Straight Connector 192"/>
              <p:cNvCxnSpPr/>
              <p:nvPr/>
            </p:nvCxnSpPr>
            <p:spPr>
              <a:xfrm>
                <a:off x="1203173" y="4696738"/>
                <a:ext cx="1244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437205" y="5171710"/>
              <a:ext cx="6988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433971" y="5151274"/>
              <a:ext cx="26839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648200" y="3583402"/>
            <a:ext cx="3810000" cy="3161452"/>
            <a:chOff x="2503007" y="2209800"/>
            <a:chExt cx="4137986" cy="4038600"/>
          </a:xfrm>
        </p:grpSpPr>
        <p:sp>
          <p:nvSpPr>
            <p:cNvPr id="44" name="Rounded Rectangle 43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091559" y="4108704"/>
              <a:ext cx="1977080" cy="1682496"/>
              <a:chOff x="4091559" y="3897454"/>
              <a:chExt cx="1977080" cy="168249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4091559" y="3897454"/>
                <a:ext cx="953198" cy="1682496"/>
                <a:chOff x="4091559" y="3897454"/>
                <a:chExt cx="953198" cy="1682496"/>
              </a:xfrm>
            </p:grpSpPr>
            <p:cxnSp>
              <p:nvCxnSpPr>
                <p:cNvPr id="73" name="Straight Connector 72"/>
                <p:cNvCxnSpPr>
                  <a:stCxn id="44" idx="0"/>
                  <a:endCxn id="74" idx="2"/>
                </p:cNvCxnSpPr>
                <p:nvPr/>
              </p:nvCxnSpPr>
              <p:spPr>
                <a:xfrm flipV="1">
                  <a:off x="4543767" y="4970350"/>
                  <a:ext cx="24391" cy="609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Flowchart: Decision 73"/>
                <p:cNvSpPr/>
                <p:nvPr/>
              </p:nvSpPr>
              <p:spPr>
                <a:xfrm>
                  <a:off x="4091559" y="4284550"/>
                  <a:ext cx="953198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ارایه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5" name="Straight Connector 74"/>
                <p:cNvCxnSpPr>
                  <a:stCxn id="45" idx="2"/>
                  <a:endCxn id="74" idx="0"/>
                </p:cNvCxnSpPr>
                <p:nvPr/>
              </p:nvCxnSpPr>
              <p:spPr>
                <a:xfrm flipH="1">
                  <a:off x="4568158" y="3897454"/>
                  <a:ext cx="3842" cy="38709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/>
              <p:cNvGrpSpPr/>
              <p:nvPr/>
            </p:nvGrpSpPr>
            <p:grpSpPr>
              <a:xfrm>
                <a:off x="5044757" y="3970048"/>
                <a:ext cx="1023882" cy="657402"/>
                <a:chOff x="6035357" y="5417848"/>
                <a:chExt cx="1023882" cy="657402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248400" y="5417848"/>
                  <a:ext cx="810839" cy="52055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گروه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0" name="Straight Connector 69"/>
                <p:cNvCxnSpPr>
                  <a:stCxn id="74" idx="3"/>
                  <a:endCxn id="69" idx="3"/>
                </p:cNvCxnSpPr>
                <p:nvPr/>
              </p:nvCxnSpPr>
              <p:spPr>
                <a:xfrm flipV="1">
                  <a:off x="6035357" y="5862172"/>
                  <a:ext cx="331788" cy="21307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50254" y="2971800"/>
                <a:ext cx="3795636" cy="685800"/>
                <a:chOff x="2650254" y="2971800"/>
                <a:chExt cx="3795636" cy="685800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650254" y="2971800"/>
                  <a:ext cx="3795636" cy="685800"/>
                  <a:chOff x="314561" y="4953000"/>
                  <a:chExt cx="3795636" cy="685800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314561" y="5067837"/>
                    <a:ext cx="818678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3433603" y="5067837"/>
                    <a:ext cx="676594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60" name="Flowchart: Decision 59"/>
                  <p:cNvSpPr/>
                  <p:nvPr/>
                </p:nvSpPr>
                <p:spPr>
                  <a:xfrm>
                    <a:off x="1595963" y="4953000"/>
                    <a:ext cx="1283019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انتخاب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61" name="Straight Connector 60"/>
                  <p:cNvCxnSpPr>
                    <a:stCxn id="60" idx="1"/>
                    <a:endCxn id="58" idx="3"/>
                  </p:cNvCxnSpPr>
                  <p:nvPr/>
                </p:nvCxnSpPr>
                <p:spPr>
                  <a:xfrm flipH="1">
                    <a:off x="1133239" y="5295900"/>
                    <a:ext cx="462724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>
                    <a:stCxn id="59" idx="1"/>
                    <a:endCxn id="60" idx="3"/>
                  </p:cNvCxnSpPr>
                  <p:nvPr/>
                </p:nvCxnSpPr>
                <p:spPr>
                  <a:xfrm flipH="1" flipV="1">
                    <a:off x="2878982" y="5295900"/>
                    <a:ext cx="554621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3565278" y="3073400"/>
                  <a:ext cx="336361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B Nazanin" pitchFamily="2" charset="-78"/>
                    </a:rPr>
                    <a:t>M</a:t>
                  </a:r>
                  <a:endParaRPr lang="en-US" sz="1100" dirty="0">
                    <a:cs typeface="B Nazanin" pitchFamily="2" charset="-78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267078" y="3073400"/>
                  <a:ext cx="311987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cs typeface="B Nazanin" pitchFamily="2" charset="-78"/>
                    </a:rPr>
                    <a:t>N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4573166" y="2286000"/>
                <a:ext cx="1092106" cy="685800"/>
                <a:chOff x="7366094" y="4328571"/>
                <a:chExt cx="1092106" cy="6858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7647361" y="4328571"/>
                  <a:ext cx="810839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نمره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54" name="Straight Connector 53"/>
                <p:cNvCxnSpPr>
                  <a:stCxn id="60" idx="0"/>
                  <a:endCxn id="53" idx="3"/>
                </p:cNvCxnSpPr>
                <p:nvPr/>
              </p:nvCxnSpPr>
              <p:spPr>
                <a:xfrm flipV="1">
                  <a:off x="7366094" y="4750659"/>
                  <a:ext cx="400012" cy="26371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Connector 47"/>
            <p:cNvCxnSpPr>
              <a:stCxn id="60" idx="2"/>
              <a:endCxn id="45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6296521" y="609691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cs typeface="B Nazanin" pitchFamily="2" charset="-78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77107" y="5041054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cs typeface="B Nazanin" pitchFamily="2" charset="-78"/>
              </a:rPr>
              <a:t>M</a:t>
            </a:r>
            <a:endParaRPr lang="en-US" sz="1100" dirty="0">
              <a:cs typeface="B Nazanin" pitchFamily="2" charset="-78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140407" y="4660785"/>
            <a:ext cx="487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562274" y="5084397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046057" y="5487577"/>
            <a:ext cx="487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300514" y="5906893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656624" y="5900058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84823" y="5909753"/>
            <a:ext cx="81792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692729" y="5953296"/>
            <a:ext cx="11284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242338" y="5641443"/>
            <a:ext cx="746570" cy="395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b="1" dirty="0" smtClean="0">
                <a:solidFill>
                  <a:sysClr val="windowText" lastClr="000000"/>
                </a:solidFill>
                <a:cs typeface="B Nazanin" pitchFamily="2" charset="-78"/>
              </a:rPr>
              <a:t>شماره کلاس</a:t>
            </a:r>
            <a:endParaRPr lang="en-US" sz="12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23" name="Straight Connector 122"/>
          <p:cNvCxnSpPr>
            <a:stCxn id="74" idx="3"/>
            <a:endCxn id="119" idx="2"/>
          </p:cNvCxnSpPr>
          <p:nvPr/>
        </p:nvCxnSpPr>
        <p:spPr>
          <a:xfrm>
            <a:off x="6988485" y="5641328"/>
            <a:ext cx="253853" cy="198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تکنیک </a:t>
            </a:r>
            <a:r>
              <a:rPr lang="en-US" dirty="0" smtClean="0"/>
              <a:t>Aggregation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این تکنیک چگونه کارایی سیستم را افزایش می‏دهد (نسبت به طراحی با یک ارتباط سه-تایی)؟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مراجعه به ارتباط «انتخاب» بالا باشد و فرکانس ارجاع به ارتباط «ارائه» پایین باشد، سیستم با این طراحی کاراتر عمل  می‏کند.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</a:t>
            </a:r>
            <a:r>
              <a:rPr lang="fa-IR" dirty="0" smtClean="0"/>
              <a:t>با وجود چند ارتباط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صورتیکه چند ارتباط مثلاً بین دو نوع موجودیت برقرار باشد.</a:t>
            </a:r>
          </a:p>
          <a:p>
            <a:pPr lvl="1"/>
            <a:r>
              <a:rPr lang="fa-IR" dirty="0" smtClean="0"/>
              <a:t>هر ارتباط را با توجه به وضع آن از نظر درجه و چندی ارتباط طراحی می‏کنیم. اما برای کاهش احتمال اشتباه در طراحی توصیه می‏شود اول ارتباطهای </a:t>
            </a:r>
            <a:r>
              <a:rPr lang="en-US" sz="1800" dirty="0" smtClean="0"/>
              <a:t>M:N</a:t>
            </a:r>
            <a:r>
              <a:rPr lang="fa-IR" dirty="0" smtClean="0"/>
              <a:t>، سپس </a:t>
            </a:r>
            <a:r>
              <a:rPr lang="en-US" sz="1800" dirty="0" smtClean="0"/>
              <a:t>1:N</a:t>
            </a:r>
            <a:r>
              <a:rPr lang="fa-IR" sz="1800" dirty="0" smtClean="0"/>
              <a:t> </a:t>
            </a:r>
            <a:r>
              <a:rPr lang="fa-IR" dirty="0" smtClean="0"/>
              <a:t>و در آخر </a:t>
            </a:r>
            <a:r>
              <a:rPr lang="en-US" sz="1800" dirty="0" smtClean="0"/>
              <a:t>1:1</a:t>
            </a:r>
            <a:r>
              <a:rPr lang="fa-IR" sz="1800" dirty="0" smtClean="0"/>
              <a:t> </a:t>
            </a:r>
            <a:r>
              <a:rPr lang="fa-IR" dirty="0" smtClean="0"/>
              <a:t>را طراحی می‏کنیم.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4191000"/>
            <a:ext cx="7162800" cy="2369457"/>
            <a:chOff x="-816511" y="3212474"/>
            <a:chExt cx="7162800" cy="2369457"/>
          </a:xfrm>
        </p:grpSpPr>
        <p:sp>
          <p:nvSpPr>
            <p:cNvPr id="87" name="Rounded Rectangle 86"/>
            <p:cNvSpPr/>
            <p:nvPr/>
          </p:nvSpPr>
          <p:spPr>
            <a:xfrm>
              <a:off x="2771782" y="5181600"/>
              <a:ext cx="1183279" cy="400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گروه آموزشی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88" name="Flowchart: Decision 87"/>
            <p:cNvSpPr/>
            <p:nvPr/>
          </p:nvSpPr>
          <p:spPr>
            <a:xfrm>
              <a:off x="2712772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عضویت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9" name="Flowchart: Decision 88"/>
            <p:cNvSpPr/>
            <p:nvPr/>
          </p:nvSpPr>
          <p:spPr>
            <a:xfrm>
              <a:off x="838200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90" name="Flowchart: Decision 89"/>
            <p:cNvSpPr/>
            <p:nvPr/>
          </p:nvSpPr>
          <p:spPr>
            <a:xfrm>
              <a:off x="4358525" y="3909060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مدعو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91" name="Straight Connector 90"/>
            <p:cNvCxnSpPr>
              <a:stCxn id="88" idx="0"/>
              <a:endCxn id="143" idx="2"/>
            </p:cNvCxnSpPr>
            <p:nvPr/>
          </p:nvCxnSpPr>
          <p:spPr>
            <a:xfrm flipV="1">
              <a:off x="3372017" y="3230042"/>
              <a:ext cx="9083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9" idx="0"/>
              <a:endCxn id="143" idx="2"/>
            </p:cNvCxnSpPr>
            <p:nvPr/>
          </p:nvCxnSpPr>
          <p:spPr>
            <a:xfrm flipV="1">
              <a:off x="1497445" y="3230042"/>
              <a:ext cx="18836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0"/>
              <a:endCxn id="143" idx="2"/>
            </p:cNvCxnSpPr>
            <p:nvPr/>
          </p:nvCxnSpPr>
          <p:spPr>
            <a:xfrm flipH="1" flipV="1">
              <a:off x="3381100" y="3230042"/>
              <a:ext cx="15222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2"/>
              <a:endCxn id="87" idx="0"/>
            </p:cNvCxnSpPr>
            <p:nvPr/>
          </p:nvCxnSpPr>
          <p:spPr>
            <a:xfrm flipH="1">
              <a:off x="3363422" y="4495800"/>
              <a:ext cx="8595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2"/>
              <a:endCxn id="87" idx="0"/>
            </p:cNvCxnSpPr>
            <p:nvPr/>
          </p:nvCxnSpPr>
          <p:spPr>
            <a:xfrm flipH="1">
              <a:off x="3363422" y="4495800"/>
              <a:ext cx="153993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9" idx="2"/>
              <a:endCxn id="87" idx="0"/>
            </p:cNvCxnSpPr>
            <p:nvPr/>
          </p:nvCxnSpPr>
          <p:spPr>
            <a:xfrm>
              <a:off x="1497445" y="4495800"/>
              <a:ext cx="1865977" cy="68580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-816511" y="3428999"/>
              <a:ext cx="749036" cy="557922"/>
              <a:chOff x="-637865" y="2376365"/>
              <a:chExt cx="749036" cy="55792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-637865" y="2376365"/>
                <a:ext cx="749036" cy="3531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زمینه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0" name="Straight Connector 99"/>
              <p:cNvCxnSpPr>
                <a:endCxn id="99" idx="4"/>
              </p:cNvCxnSpPr>
              <p:nvPr/>
            </p:nvCxnSpPr>
            <p:spPr>
              <a:xfrm flipH="1" flipV="1">
                <a:off x="-263347" y="2729564"/>
                <a:ext cx="235082" cy="20472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127585" y="4202430"/>
              <a:ext cx="585187" cy="518146"/>
              <a:chOff x="2210878" y="1863297"/>
              <a:chExt cx="585187" cy="518146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210878" y="1931891"/>
                <a:ext cx="44423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9" name="Straight Connector 108"/>
              <p:cNvCxnSpPr>
                <a:stCxn id="88" idx="1"/>
                <a:endCxn id="108" idx="7"/>
              </p:cNvCxnSpPr>
              <p:nvPr/>
            </p:nvCxnSpPr>
            <p:spPr>
              <a:xfrm flipH="1">
                <a:off x="2590057" y="1863297"/>
                <a:ext cx="206008" cy="1344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249197" y="3805460"/>
              <a:ext cx="1097092" cy="396970"/>
              <a:chOff x="-357668" y="2495665"/>
              <a:chExt cx="1097092" cy="39697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-357668" y="2495665"/>
                <a:ext cx="1097092" cy="3214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ترم-سال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>
                <a:stCxn id="90" idx="3"/>
                <a:endCxn id="112" idx="4"/>
              </p:cNvCxnSpPr>
              <p:nvPr/>
            </p:nvCxnSpPr>
            <p:spPr>
              <a:xfrm flipV="1">
                <a:off x="-158680" y="2817079"/>
                <a:ext cx="349558" cy="755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5448185" y="4202430"/>
              <a:ext cx="875544" cy="363568"/>
              <a:chOff x="-211271" y="2331741"/>
              <a:chExt cx="875544" cy="36356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-109891" y="2371412"/>
                <a:ext cx="774164" cy="3238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درس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6" name="Straight Connector 115"/>
              <p:cNvCxnSpPr>
                <a:stCxn id="90" idx="3"/>
                <a:endCxn id="115" idx="1"/>
              </p:cNvCxnSpPr>
              <p:nvPr/>
            </p:nvCxnSpPr>
            <p:spPr>
              <a:xfrm>
                <a:off x="-211271" y="2331741"/>
                <a:ext cx="214754" cy="87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2674434" y="47219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12565" y="35172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40901" y="35052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45889" y="46760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136489" y="45078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M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07889" y="35172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46079" y="491667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8452" y="324237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46089" y="488764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101450" y="32124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3823222" y="3810000"/>
            <a:ext cx="1053578" cy="398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  <a:cs typeface="B Nazanin" pitchFamily="2" charset="-78"/>
              </a:rPr>
              <a:t>استاد</a:t>
            </a:r>
            <a:endParaRPr lang="en-US" sz="14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44" name="Flowchart: Decision 143"/>
          <p:cNvSpPr/>
          <p:nvPr/>
        </p:nvSpPr>
        <p:spPr>
          <a:xfrm>
            <a:off x="7391400" y="4899660"/>
            <a:ext cx="142113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ماموریت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45" name="Flowchart: Decision 144"/>
          <p:cNvSpPr/>
          <p:nvPr/>
        </p:nvSpPr>
        <p:spPr>
          <a:xfrm>
            <a:off x="434340" y="487680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مشاور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6" name="Straight Connector 145"/>
          <p:cNvCxnSpPr>
            <a:stCxn id="145" idx="2"/>
            <a:endCxn id="87" idx="0"/>
          </p:cNvCxnSpPr>
          <p:nvPr/>
        </p:nvCxnSpPr>
        <p:spPr>
          <a:xfrm>
            <a:off x="979170" y="5463540"/>
            <a:ext cx="3353163" cy="69658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4" idx="2"/>
            <a:endCxn id="87" idx="0"/>
          </p:cNvCxnSpPr>
          <p:nvPr/>
        </p:nvCxnSpPr>
        <p:spPr>
          <a:xfrm flipH="1">
            <a:off x="4332333" y="5486400"/>
            <a:ext cx="3769632" cy="67372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3" idx="2"/>
            <a:endCxn id="144" idx="0"/>
          </p:cNvCxnSpPr>
          <p:nvPr/>
        </p:nvCxnSpPr>
        <p:spPr>
          <a:xfrm>
            <a:off x="4350011" y="4208568"/>
            <a:ext cx="3751954" cy="69109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3" idx="2"/>
            <a:endCxn id="145" idx="0"/>
          </p:cNvCxnSpPr>
          <p:nvPr/>
        </p:nvCxnSpPr>
        <p:spPr>
          <a:xfrm flipH="1">
            <a:off x="979170" y="4208568"/>
            <a:ext cx="3370841" cy="66823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با وجود چند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همین سیستم حداکثر با هفت رابطه نیز قابل طراحی است.</a:t>
            </a:r>
          </a:p>
          <a:p>
            <a:endParaRPr lang="fa-IR" b="1" dirty="0" smtClean="0">
              <a:solidFill>
                <a:srgbClr val="C00000"/>
              </a:solidFill>
            </a:endParaRPr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فرض می‏کنیم بین </a:t>
            </a:r>
            <a:r>
              <a:rPr lang="en-US" dirty="0" smtClean="0"/>
              <a:t>n</a:t>
            </a:r>
            <a:r>
              <a:rPr lang="fa-IR" dirty="0" smtClean="0"/>
              <a:t> نوع موجودیت، هر یک نمایش داده شده با </a:t>
            </a:r>
            <a:br>
              <a:rPr lang="fa-IR" dirty="0" smtClean="0"/>
            </a:br>
            <a:r>
              <a:rPr lang="fa-IR" dirty="0" smtClean="0"/>
              <a:t>یک نوع رکورد، ارتباط سلسله‏مراتبی وجود داشته باشد (بر اساس ساختار </a:t>
            </a:r>
            <a:br>
              <a:rPr lang="fa-IR" dirty="0" smtClean="0"/>
            </a:br>
            <a:r>
              <a:rPr lang="fa-IR" dirty="0" smtClean="0"/>
              <a:t>سلسله‏مراتبی </a:t>
            </a:r>
            <a:r>
              <a:rPr lang="en-US" dirty="0" smtClean="0"/>
              <a:t>HDS</a:t>
            </a:r>
            <a:r>
              <a:rPr lang="fa-IR" dirty="0" smtClean="0"/>
              <a:t>). مطلوب است طراحی این محیط در مدل رابطه‏ای.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0" y="1905001"/>
            <a:ext cx="8503937" cy="1830480"/>
            <a:chOff x="0" y="1905001"/>
            <a:chExt cx="8503937" cy="183048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1905001"/>
              <a:ext cx="8458200" cy="1830480"/>
              <a:chOff x="4951069" y="4423539"/>
              <a:chExt cx="3814571" cy="88407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951069" y="4423539"/>
                <a:ext cx="3814571" cy="884075"/>
                <a:chOff x="52281" y="3317338"/>
                <a:chExt cx="3814571" cy="652175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52281" y="3317338"/>
                  <a:ext cx="3814571" cy="65217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DEPT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(DEID,  ….,  DPHONE,  PRID)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PROF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(PRID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….,  PRRANK,  MDEID,  SUB,  MEMDEID,  FROM,  CDEID,  INT)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INVITED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(DEID, PRID,  YR,  TR)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20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457033" y="3339317"/>
                  <a:ext cx="28255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5527101" y="5014134"/>
                <a:ext cx="54788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527101" y="4989599"/>
                <a:ext cx="242215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3138714" y="2543628"/>
              <a:ext cx="7583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19787" y="2543628"/>
              <a:ext cx="9988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843440" y="2537879"/>
              <a:ext cx="5951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52714" y="2529114"/>
              <a:ext cx="62652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38226" y="3077028"/>
              <a:ext cx="55388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3082093" y="1933965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ماموریت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792357" y="1935218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عضویت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78349" y="1915824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موضوع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81800" y="1915824"/>
              <a:ext cx="66152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529286" y="1923020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زمینه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111949" y="1908506"/>
              <a:ext cx="3650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از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894564" y="2929446"/>
              <a:ext cx="243477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سه کلید خارجی از یک دامنه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 flipV="1">
            <a:off x="3733800" y="2619828"/>
            <a:ext cx="1371600" cy="4572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279682" y="2543628"/>
            <a:ext cx="337347" cy="4608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836229" y="2619828"/>
            <a:ext cx="276331" cy="3991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7628" y="36576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E1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5868" y="3962400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E1ID  ….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5868" y="4800600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E2ID  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5868" y="6092372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EnID</a:t>
            </a:r>
            <a:r>
              <a:rPr lang="en-US" sz="1600" dirty="0" smtClean="0">
                <a:solidFill>
                  <a:schemeClr val="tx1"/>
                </a:solidFill>
              </a:rPr>
              <a:t>  ….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3114" y="44958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E2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8845" y="57912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En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3" idx="0"/>
          </p:cNvCxnSpPr>
          <p:nvPr/>
        </p:nvCxnSpPr>
        <p:spPr>
          <a:xfrm flipV="1">
            <a:off x="1438988" y="5791200"/>
            <a:ext cx="0" cy="301172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0"/>
            <a:endCxn id="51" idx="2"/>
          </p:cNvCxnSpPr>
          <p:nvPr/>
        </p:nvCxnSpPr>
        <p:spPr>
          <a:xfrm flipV="1">
            <a:off x="1438988" y="4343400"/>
            <a:ext cx="0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2" idx="2"/>
          </p:cNvCxnSpPr>
          <p:nvPr/>
        </p:nvCxnSpPr>
        <p:spPr>
          <a:xfrm flipV="1">
            <a:off x="1438988" y="5181600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433286" y="5486400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959158" y="6092372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959158" y="4809671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953116" y="3976914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</a:t>
            </a:r>
            <a:r>
              <a:rPr lang="en-US" dirty="0" smtClean="0"/>
              <a:t>RDB</a:t>
            </a:r>
            <a:r>
              <a:rPr lang="fa-IR" dirty="0" smtClean="0"/>
              <a:t>- روش سنتز یا نرمال‏تر سازی رابطه‏ها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ایده اصلی: </a:t>
            </a:r>
            <a:r>
              <a:rPr lang="fa-IR" dirty="0" smtClean="0"/>
              <a:t>یک رابطه، هر چند نرمال (با تعریفی که قبلاً دیدیم) ممکن است آنومالی (مشکل) داشته باشد در عملیات ذخیره‏سازی (در درج، حذف یا بهنگام‏سازی).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درج: </a:t>
            </a:r>
            <a:r>
              <a:rPr lang="fa-IR" dirty="0" smtClean="0"/>
              <a:t>عدم امکان درج یک فقره اطلاع که منطقاً باید قابل درج باشد.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حذف: </a:t>
            </a:r>
            <a:r>
              <a:rPr lang="fa-IR" dirty="0" smtClean="0"/>
              <a:t>حذف یک اطلاع ناخواسته در پی حذف اطلاع خواسته.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بهنگام‏سازی: </a:t>
            </a:r>
            <a:r>
              <a:rPr lang="fa-IR" dirty="0" smtClean="0"/>
              <a:t>بروز فزون‏کاری.</a:t>
            </a:r>
          </a:p>
          <a:p>
            <a:pPr>
              <a:lnSpc>
                <a:spcPct val="250000"/>
              </a:lnSpc>
            </a:pPr>
            <a:r>
              <a:rPr lang="fa-IR" dirty="0"/>
              <a:t>پس باید رابطه را نرمال‏تر کرد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39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نرمال بودن رابطه (نرمالیتی)، فرم‏ها (صورت‏ها/ سطوح/ درجات) [</a:t>
            </a:r>
            <a:r>
              <a:rPr lang="en-US" sz="1800" dirty="0" smtClean="0"/>
              <a:t>NF: Normal Forms</a:t>
            </a:r>
            <a:r>
              <a:rPr lang="fa-IR" dirty="0" smtClean="0"/>
              <a:t>] مختلفی دارد.</a:t>
            </a:r>
          </a:p>
          <a:p>
            <a:r>
              <a:rPr lang="fa-IR" b="1" dirty="0" smtClean="0">
                <a:solidFill>
                  <a:srgbClr val="0919AF"/>
                </a:solidFill>
              </a:rPr>
              <a:t>فرمال‏های نرمال: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1NF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2NF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3NF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BCNF</a:t>
            </a:r>
            <a:r>
              <a:rPr lang="fa-IR" sz="1800" dirty="0" smtClean="0"/>
              <a:t>  </a:t>
            </a:r>
            <a:r>
              <a:rPr lang="en-US" sz="1800" dirty="0" smtClean="0"/>
              <a:t>(Boyce-</a:t>
            </a:r>
            <a:r>
              <a:rPr lang="en-US" sz="1800" dirty="0" err="1" smtClean="0"/>
              <a:t>Codd</a:t>
            </a:r>
            <a:r>
              <a:rPr lang="en-US" sz="1800" dirty="0" smtClean="0"/>
              <a:t> Normal Form)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4NF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5NF</a:t>
            </a:r>
            <a:r>
              <a:rPr lang="fa-IR" sz="1800" dirty="0" smtClean="0"/>
              <a:t> یا </a:t>
            </a:r>
            <a:r>
              <a:rPr lang="en-US" sz="1800" dirty="0" smtClean="0"/>
              <a:t>PJNF</a:t>
            </a:r>
            <a:r>
              <a:rPr lang="fa-IR" sz="1800" dirty="0" smtClean="0"/>
              <a:t>  (</a:t>
            </a:r>
            <a:r>
              <a:rPr lang="en-US" sz="1800" dirty="0" smtClean="0"/>
              <a:t>Projection Join Normal Form</a:t>
            </a:r>
            <a:r>
              <a:rPr lang="fa-IR" sz="1800" dirty="0" smtClean="0"/>
              <a:t>)</a:t>
            </a:r>
            <a:endParaRPr lang="en-US" sz="1800" dirty="0" smtClean="0"/>
          </a:p>
          <a:p>
            <a:pPr lvl="1">
              <a:spcAft>
                <a:spcPts val="600"/>
              </a:spcAft>
            </a:pPr>
            <a:r>
              <a:rPr lang="en-US" sz="1800" dirty="0" smtClean="0"/>
              <a:t>6NF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DKNF</a:t>
            </a:r>
            <a:r>
              <a:rPr lang="fa-IR" sz="1800" dirty="0" smtClean="0"/>
              <a:t>  </a:t>
            </a:r>
            <a:r>
              <a:rPr lang="en-US" sz="1800" dirty="0" smtClean="0"/>
              <a:t>(Domain Key Normal Form)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7675055" y="5249917"/>
            <a:ext cx="220980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سطوح در تئوری؛ </a:t>
            </a:r>
            <a:br>
              <a:rPr lang="fa-IR" dirty="0" smtClean="0">
                <a:solidFill>
                  <a:srgbClr val="0919AF"/>
                </a:solidFill>
                <a:cs typeface="B Nazanin" pitchFamily="2" charset="-78"/>
              </a:rPr>
            </a:b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چندان کاربرد عملی ندارند.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27482" y="2848428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فرم‏های کلاسیک کادی (</a:t>
            </a:r>
            <a:r>
              <a:rPr lang="en-US" sz="1600" dirty="0" err="1" smtClean="0">
                <a:solidFill>
                  <a:srgbClr val="0919AF"/>
                </a:solidFill>
                <a:cs typeface="B Nazanin" pitchFamily="2" charset="-78"/>
              </a:rPr>
              <a:t>Codd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399" y="2743200"/>
            <a:ext cx="1" cy="3733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rot="16200000">
            <a:off x="1634358" y="4170980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رابطه نرمال‏تر / آنومالی کمتر</a:t>
            </a:r>
            <a:endParaRPr lang="en-US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3886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5410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8371332" y="4495800"/>
            <a:ext cx="166698" cy="1828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7162800" y="2500086"/>
            <a:ext cx="166698" cy="1217762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7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بین 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5NF</a:t>
            </a:r>
            <a:r>
              <a:rPr lang="en-US" sz="1800" dirty="0" smtClean="0">
                <a:sym typeface="Euclid Symbol"/>
              </a:rPr>
              <a:t> 4NF  BCNF  3NF 2NF  1NF</a:t>
            </a:r>
            <a:endParaRPr lang="fa-IR" sz="1800" dirty="0" smtClean="0">
              <a:sym typeface="Euclid Symbol"/>
            </a:endParaRPr>
          </a:p>
          <a:p>
            <a:r>
              <a:rPr lang="fa-IR" dirty="0" smtClean="0">
                <a:sym typeface="Euclid Symbol"/>
              </a:rPr>
              <a:t>یعنی رابطه‏ای که </a:t>
            </a:r>
            <a:r>
              <a:rPr lang="en-US" sz="1800" dirty="0" smtClean="0">
                <a:sym typeface="Euclid Symbol"/>
              </a:rPr>
              <a:t>BCNF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باشد، </a:t>
            </a:r>
            <a:br>
              <a:rPr lang="fa-IR" dirty="0" smtClean="0">
                <a:sym typeface="Euclid Symbol"/>
              </a:rPr>
            </a:br>
            <a:r>
              <a:rPr lang="fa-IR" dirty="0" smtClean="0">
                <a:sym typeface="Euclid Symbol"/>
              </a:rPr>
              <a:t>مثلا </a:t>
            </a:r>
            <a:r>
              <a:rPr lang="en-US" sz="1800" dirty="0" smtClean="0">
                <a:sym typeface="Euclid Symbol"/>
              </a:rPr>
              <a:t>3NF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هم هست.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47800"/>
            <a:ext cx="5167087" cy="5179225"/>
            <a:chOff x="1596570" y="1584434"/>
            <a:chExt cx="5167087" cy="5179225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570" y="1596572"/>
              <a:ext cx="5167087" cy="5167087"/>
              <a:chOff x="1596570" y="1596572"/>
              <a:chExt cx="5167087" cy="5167087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1596570" y="1596572"/>
                <a:ext cx="5167087" cy="5167087"/>
              </a:xfrm>
              <a:prstGeom prst="ellipse">
                <a:avLst/>
              </a:prstGeom>
              <a:solidFill>
                <a:srgbClr val="DCDCD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934028" y="1934025"/>
                <a:ext cx="4481289" cy="4481289"/>
              </a:xfrm>
              <a:prstGeom prst="ellipse">
                <a:avLst/>
              </a:prstGeom>
              <a:solidFill>
                <a:srgbClr val="E1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275114" y="2286000"/>
                <a:ext cx="3780971" cy="3780971"/>
              </a:xfrm>
              <a:prstGeom prst="ellipse">
                <a:avLst/>
              </a:prstGeom>
              <a:solidFill>
                <a:srgbClr val="E6E6E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2634342" y="2632529"/>
                <a:ext cx="3095171" cy="3095171"/>
              </a:xfrm>
              <a:prstGeom prst="ellipse">
                <a:avLst/>
              </a:prstGeom>
              <a:solidFill>
                <a:srgbClr val="EB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46398" y="2946398"/>
                <a:ext cx="2463802" cy="2463802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3265714" y="3265714"/>
                <a:ext cx="1839686" cy="1839686"/>
              </a:xfrm>
              <a:prstGeom prst="ellipse">
                <a:avLst/>
              </a:prstGeom>
              <a:solidFill>
                <a:srgbClr val="F5F5F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581400" y="3581400"/>
                <a:ext cx="1219200" cy="1219200"/>
              </a:xfrm>
              <a:prstGeom prst="ellipse">
                <a:avLst/>
              </a:prstGeom>
              <a:solidFill>
                <a:srgbClr val="FAFAF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886200" y="3886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?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3276600" y="1965434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1NF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90686" y="2287190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2NF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77770" y="2588362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3NF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4998" y="2913680"/>
              <a:ext cx="88080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BCNF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3219669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4NF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34873" y="3555938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5NF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50574" y="1584434"/>
              <a:ext cx="155002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All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تئوری وابستگی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برای بررسی فرم‏های نرمال، نیاز به مفاهیمی داریم از تئوری وابستگی (</a:t>
            </a:r>
            <a:r>
              <a:rPr lang="en-US" sz="1800" dirty="0" smtClean="0"/>
              <a:t>Dependency Theory</a:t>
            </a:r>
            <a:r>
              <a:rPr lang="fa-IR" dirty="0" smtClean="0"/>
              <a:t>).</a:t>
            </a:r>
          </a:p>
          <a:p>
            <a:pPr>
              <a:lnSpc>
                <a:spcPct val="250000"/>
              </a:lnSpc>
            </a:pPr>
            <a:r>
              <a:rPr lang="fa-IR" dirty="0" smtClean="0"/>
              <a:t>مفاهیمی از تئوری وابستگی: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(</a:t>
            </a:r>
            <a:r>
              <a:rPr lang="en-US" sz="1800" dirty="0" smtClean="0"/>
              <a:t>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کامل [تام] (</a:t>
            </a:r>
            <a:r>
              <a:rPr lang="en-US" sz="1800" dirty="0" smtClean="0"/>
              <a:t>Fully 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با واسطه (</a:t>
            </a:r>
            <a:r>
              <a:rPr lang="en-US" sz="1800" dirty="0" smtClean="0"/>
              <a:t>Transitive Functional Dependency</a:t>
            </a:r>
            <a:r>
              <a:rPr lang="fa-IR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b="1" dirty="0" smtClean="0"/>
              <a:t>            </a:t>
            </a:r>
            <a:r>
              <a:rPr lang="fa-IR" b="1" dirty="0" smtClean="0">
                <a:solidFill>
                  <a:srgbClr val="0919AF"/>
                </a:solidFill>
              </a:rPr>
              <a:t>وابستگی تابعی: </a:t>
            </a:r>
            <a:r>
              <a:rPr lang="fa-IR" dirty="0" smtClean="0"/>
              <a:t>صفت </a:t>
            </a:r>
            <a:r>
              <a:rPr lang="en-US" sz="1800" dirty="0" smtClean="0"/>
              <a:t>R.B</a:t>
            </a:r>
            <a:r>
              <a:rPr lang="fa-IR" dirty="0" smtClean="0"/>
              <a:t> با صفت </a:t>
            </a:r>
            <a:r>
              <a:rPr lang="en-US" sz="1800" dirty="0" smtClean="0"/>
              <a:t>R.A</a:t>
            </a:r>
            <a:r>
              <a:rPr lang="fa-IR" dirty="0" smtClean="0"/>
              <a:t> وابستگی تابعی دارد اگر و فقط اگر به ازای یک مقدار از </a:t>
            </a:r>
            <a:r>
              <a:rPr lang="en-US" sz="1800" dirty="0" smtClean="0"/>
              <a:t>A</a:t>
            </a:r>
            <a:r>
              <a:rPr lang="fa-IR" dirty="0" smtClean="0"/>
              <a:t> یک مقدار از </a:t>
            </a:r>
            <a:r>
              <a:rPr lang="en-US" sz="1800" dirty="0" smtClean="0"/>
              <a:t>B</a:t>
            </a:r>
            <a:r>
              <a:rPr lang="fa-IR" dirty="0" smtClean="0"/>
              <a:t> متناظر باشد. به عبارت دیگر اگر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1</a:t>
            </a:r>
            <a:r>
              <a:rPr lang="fa-IR" dirty="0" smtClean="0"/>
              <a:t> و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دو تاپل از </a:t>
            </a:r>
            <a:r>
              <a:rPr lang="en-US" sz="1800" dirty="0" smtClean="0"/>
              <a:t>R</a:t>
            </a:r>
            <a:r>
              <a:rPr lang="fa-IR" dirty="0" smtClean="0"/>
              <a:t> باشند، در این صورت:</a:t>
            </a:r>
          </a:p>
          <a:p>
            <a:pPr marL="0" indent="0" algn="ctr">
              <a:buNone/>
            </a:pPr>
            <a:r>
              <a:rPr lang="en-US" sz="1800" dirty="0" smtClean="0"/>
              <a:t>IF  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.A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   THEN  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.B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.B</a:t>
            </a:r>
            <a:endParaRPr lang="fa-IR" sz="1800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آیا داریم:</a:t>
            </a:r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     </a:t>
            </a:r>
            <a:r>
              <a:rPr lang="en-US" dirty="0" smtClean="0"/>
              <a:t>A</a:t>
            </a:r>
            <a:r>
              <a:rPr lang="en-US" dirty="0" smtClean="0">
                <a:sym typeface="Symbol"/>
              </a:rPr>
              <a:t>B</a:t>
            </a:r>
            <a:r>
              <a:rPr lang="fa-IR" dirty="0" smtClean="0">
                <a:sym typeface="Symbol"/>
              </a:rPr>
              <a:t>؟  بله</a:t>
            </a: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/>
              <a:t>A</a:t>
            </a:r>
            <a:r>
              <a:rPr lang="en-US" dirty="0" smtClean="0">
                <a:sym typeface="Symbol"/>
              </a:rPr>
              <a:t>C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A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C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1524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7" name="Group 26"/>
          <p:cNvGrpSpPr/>
          <p:nvPr/>
        </p:nvGrpSpPr>
        <p:grpSpPr>
          <a:xfrm>
            <a:off x="865909" y="3516868"/>
            <a:ext cx="3602182" cy="2502932"/>
            <a:chOff x="685800" y="2819400"/>
            <a:chExt cx="3962400" cy="2502932"/>
          </a:xfrm>
        </p:grpSpPr>
        <p:sp>
          <p:nvSpPr>
            <p:cNvPr id="7" name="TextBox 6"/>
            <p:cNvSpPr txBox="1"/>
            <p:nvPr/>
          </p:nvSpPr>
          <p:spPr>
            <a:xfrm>
              <a:off x="700314" y="3276600"/>
              <a:ext cx="165942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  B,     C)</a:t>
              </a:r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890130"/>
                </p:ext>
              </p:extLst>
            </p:nvPr>
          </p:nvGraphicFramePr>
          <p:xfrm>
            <a:off x="974310" y="3645932"/>
            <a:ext cx="1653673" cy="16764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473490"/>
                  <a:gridCol w="456278"/>
                  <a:gridCol w="573571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074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4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685800" y="2819400"/>
              <a:ext cx="73289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dirty="0" smtClean="0">
                  <a:sym typeface="Symbol"/>
                </a:rPr>
                <a:t>B</a:t>
              </a:r>
              <a:endParaRPr lang="en-US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3800" y="3505200"/>
              <a:ext cx="862608" cy="115441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200000"/>
                </a:lnSpc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1</a:t>
              </a:r>
              <a:endParaRPr lang="en-US" dirty="0" smtClean="0">
                <a:sym typeface="Symbol"/>
              </a:endParaRPr>
            </a:p>
            <a:p>
              <a:pPr>
                <a:lnSpc>
                  <a:spcPct val="20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a</a:t>
              </a:r>
              <a:r>
                <a:rPr lang="en-US" baseline="-25000" dirty="0" smtClean="0">
                  <a:sym typeface="Symbol"/>
                </a:rPr>
                <a:t>1</a:t>
              </a:r>
              <a:endParaRPr lang="en-US" baseline="-250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98" y="4115797"/>
              <a:ext cx="364202" cy="6848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2</a:t>
              </a:r>
              <a:endParaRPr lang="en-US" baseline="-25000" dirty="0" smtClean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4024086" y="4354286"/>
              <a:ext cx="286657" cy="127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24086" y="4539342"/>
              <a:ext cx="272143" cy="76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66" y="3353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2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ویژگی‏های طراحی خوب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fa-IR" dirty="0" smtClean="0"/>
              <a:t>نمایش صحیح و واضح از خردجهان واقع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تمام داده‏های کاربران قابل نمایش باشد و همه محدودیت‏های (قواعد) جامعیتی منظور شده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افزونگی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هیچمقدار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مشکل در عملیات ذخیره‏سازی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بیشترین کارایی در بازیابی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تامین چهار ویژگی آخر به صورت همزمان، در عمل ناممکن است!</a:t>
            </a:r>
          </a:p>
        </p:txBody>
      </p:sp>
    </p:spTree>
    <p:extLst>
      <p:ext uri="{BB962C8B-B14F-4D97-AF65-F5344CB8AC3E}">
        <p14:creationId xmlns:p14="http://schemas.microsoft.com/office/powerpoint/2010/main" val="14131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/>
              <a:t> </a:t>
            </a:r>
            <a:r>
              <a:rPr lang="fa-IR" dirty="0"/>
              <a:t>صفات طرفین </a:t>
            </a:r>
            <a:r>
              <a:rPr lang="en-US" sz="1800" dirty="0"/>
              <a:t>FD </a:t>
            </a:r>
            <a:r>
              <a:rPr lang="fa-IR" sz="1800" dirty="0"/>
              <a:t> </a:t>
            </a:r>
            <a:r>
              <a:rPr lang="fa-IR" dirty="0"/>
              <a:t>می‏توانند ساده یا مرکب باشند.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/>
              <a:t> </a:t>
            </a:r>
            <a:r>
              <a:rPr lang="fa-IR" dirty="0"/>
              <a:t>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>
                <a:sym typeface="Euclid Symbol"/>
              </a:rPr>
              <a:t>B</a:t>
            </a:r>
            <a:r>
              <a:rPr lang="fa-IR" dirty="0">
                <a:sym typeface="Euclid Symbol"/>
              </a:rPr>
              <a:t>، لزوماً نداریم: </a:t>
            </a:r>
            <a:r>
              <a:rPr lang="en-US" sz="1800" dirty="0">
                <a:sym typeface="Euclid Symbol"/>
              </a:rPr>
              <a:t>B</a:t>
            </a:r>
            <a:r>
              <a:rPr lang="en-US" sz="1800" dirty="0">
                <a:sym typeface="Symbol"/>
              </a:rPr>
              <a:t>A</a:t>
            </a:r>
            <a:r>
              <a:rPr lang="fa-IR" dirty="0">
                <a:sym typeface="Symbol"/>
              </a:rPr>
              <a:t>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(3)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>
                <a:sym typeface="Symbol"/>
              </a:rPr>
              <a:t>BA</a:t>
            </a:r>
            <a:r>
              <a:rPr lang="fa-IR" dirty="0">
                <a:sym typeface="Symbol"/>
              </a:rPr>
              <a:t>، به </a:t>
            </a:r>
            <a:r>
              <a:rPr lang="en-US" sz="1800" dirty="0">
                <a:sym typeface="Symbol"/>
              </a:rPr>
              <a:t>AB</a:t>
            </a:r>
            <a:r>
              <a:rPr lang="fa-IR" dirty="0">
                <a:sym typeface="Symbol"/>
              </a:rPr>
              <a:t>، </a:t>
            </a:r>
            <a:r>
              <a:rPr lang="en-US" sz="1800" dirty="0">
                <a:sym typeface="Symbol"/>
              </a:rPr>
              <a:t>FD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نامهم یا بدیهی (</a:t>
            </a:r>
            <a:r>
              <a:rPr lang="en-US" sz="1800" dirty="0">
                <a:sym typeface="Symbol"/>
              </a:rPr>
              <a:t>Trivial</a:t>
            </a:r>
            <a:r>
              <a:rPr lang="fa-IR" dirty="0">
                <a:sym typeface="Symbol"/>
              </a:rPr>
              <a:t>) گوییم.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(4)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 در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یا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 و </a:t>
            </a:r>
            <a:r>
              <a:rPr lang="en-US" sz="1800" dirty="0" smtClean="0">
                <a:sym typeface="Symbol"/>
              </a:rPr>
              <a:t>GH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 آنگاه داریم:</a:t>
            </a:r>
            <a:r>
              <a:rPr lang="fa-IR" dirty="0" smtClean="0">
                <a:sym typeface="Symbol"/>
              </a:rPr>
              <a:t>  </a:t>
            </a:r>
            <a:r>
              <a:rPr lang="en-US" sz="1800" dirty="0" smtClean="0">
                <a:sym typeface="Symbol"/>
              </a:rPr>
              <a:t>KG</a:t>
            </a:r>
            <a:r>
              <a:rPr lang="fa-IR" dirty="0" smtClean="0">
                <a:sym typeface="Symbol"/>
              </a:rPr>
              <a:t>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(5) </a:t>
            </a:r>
            <a:r>
              <a:rPr lang="fa-IR" dirty="0" smtClean="0"/>
              <a:t>نمایش </a:t>
            </a:r>
            <a:r>
              <a:rPr lang="en-US" sz="1800" dirty="0" smtClean="0"/>
              <a:t>FD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به صورت یک مجموعه: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- با نمودار </a:t>
            </a:r>
            <a:r>
              <a:rPr lang="en-US" sz="1800" dirty="0" smtClean="0"/>
              <a:t>FD</a:t>
            </a:r>
            <a:r>
              <a:rPr lang="fa-IR" dirty="0" smtClean="0"/>
              <a:t>ها: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روی خود عنوان رابطه با استفاده از فلش‏هایی: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590800"/>
            <a:ext cx="26421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F</a:t>
            </a:r>
            <a:r>
              <a:rPr lang="en-US" dirty="0" smtClean="0"/>
              <a:t>={A</a:t>
            </a:r>
            <a:r>
              <a:rPr lang="en-US" dirty="0" smtClean="0">
                <a:sym typeface="Symbol"/>
              </a:rPr>
              <a:t>B,  BC,  AD}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3848100"/>
            <a:ext cx="2346446" cy="876300"/>
            <a:chOff x="914400" y="3810000"/>
            <a:chExt cx="2346446" cy="876300"/>
          </a:xfrm>
        </p:grpSpPr>
        <p:sp>
          <p:nvSpPr>
            <p:cNvPr id="6" name="Rectangle 5"/>
            <p:cNvSpPr/>
            <p:nvPr/>
          </p:nvSpPr>
          <p:spPr>
            <a:xfrm>
              <a:off x="9144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1290532" y="4000500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09868" y="43053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84714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70246" y="3993243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02466" y="4506684"/>
              <a:ext cx="80253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09104" y="4191000"/>
              <a:ext cx="0" cy="32294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05000" y="5515428"/>
            <a:ext cx="1838965" cy="580572"/>
            <a:chOff x="1905000" y="5210628"/>
            <a:chExt cx="1838965" cy="580572"/>
          </a:xfrm>
        </p:grpSpPr>
        <p:sp>
          <p:nvSpPr>
            <p:cNvPr id="19" name="TextBox 18"/>
            <p:cNvSpPr txBox="1"/>
            <p:nvPr/>
          </p:nvSpPr>
          <p:spPr>
            <a:xfrm>
              <a:off x="1905000" y="5421868"/>
              <a:ext cx="183896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B,   C,   D)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353128" y="5319486"/>
              <a:ext cx="313872" cy="180711"/>
              <a:chOff x="2705100" y="5053895"/>
              <a:chExt cx="313872" cy="18071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743201" y="5330376"/>
              <a:ext cx="313872" cy="180711"/>
              <a:chOff x="2705100" y="5053895"/>
              <a:chExt cx="313872" cy="180711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62195" y="5210628"/>
              <a:ext cx="1108616" cy="300459"/>
              <a:chOff x="2717921" y="5053895"/>
              <a:chExt cx="286537" cy="18071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717921" y="5054604"/>
                <a:ext cx="286537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(6) تفسیر </a:t>
            </a:r>
            <a:r>
              <a:rPr lang="en-US" sz="1800" b="1" dirty="0" smtClean="0">
                <a:solidFill>
                  <a:srgbClr val="C00000"/>
                </a:solidFill>
              </a:rPr>
              <a:t>FD</a:t>
            </a:r>
            <a:r>
              <a:rPr lang="fa-IR" b="1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نمایشگر یک قاعده معنایی از محیط است: نوعی قاعده جامعیتی (که باید به نحوی به سیستم داده شود. خواهیم دید که در بحث طراحی، از طریق طراحی خوب به سیستم می‏دهیم).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در رابطه </a:t>
            </a:r>
            <a:r>
              <a:rPr lang="en-US" sz="1800" dirty="0" smtClean="0"/>
              <a:t>R(X, Y, Z)</a:t>
            </a:r>
            <a:r>
              <a:rPr lang="fa-IR" dirty="0" smtClean="0"/>
              <a:t>، یک اِظهار بنویسید که قاعده معنایی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را پیاده‏سازی نماید.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(به طور مثال می‏توان از </a:t>
            </a:r>
            <a:r>
              <a:rPr lang="en-US" sz="1800" dirty="0" smtClean="0">
                <a:sym typeface="Symbol"/>
              </a:rPr>
              <a:t>EXISTS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استفاده کرد)</a:t>
            </a:r>
          </a:p>
          <a:p>
            <a:pPr marL="6350" lvl="1" indent="0" algn="l" rtl="0">
              <a:buNone/>
            </a:pPr>
            <a:r>
              <a:rPr lang="en-US" sz="1500" b="1" dirty="0" smtClean="0">
                <a:sym typeface="Symbol"/>
              </a:rPr>
              <a:t>CREATE ASSERTION  </a:t>
            </a:r>
            <a:r>
              <a:rPr lang="en-US" sz="1500" dirty="0" smtClean="0">
                <a:sym typeface="Symbol"/>
              </a:rPr>
              <a:t>XTOYFD </a:t>
            </a:r>
          </a:p>
          <a:p>
            <a:pPr marL="0" lvl="1" indent="0" algn="l" rtl="0">
              <a:buNone/>
            </a:pPr>
            <a:r>
              <a:rPr lang="en-US" sz="1500" dirty="0" smtClean="0">
                <a:sym typeface="Symbol"/>
              </a:rPr>
              <a:t>       </a:t>
            </a:r>
            <a:r>
              <a:rPr lang="en-US" sz="1500" b="1" dirty="0" smtClean="0">
                <a:sym typeface="Symbol"/>
              </a:rPr>
              <a:t>CHECK</a:t>
            </a:r>
            <a:r>
              <a:rPr lang="en-US" sz="1500" dirty="0" smtClean="0">
                <a:sym typeface="Symbol"/>
              </a:rPr>
              <a:t> ( </a:t>
            </a:r>
            <a:r>
              <a:rPr lang="en-US" sz="1500" b="1" dirty="0" smtClean="0">
                <a:sym typeface="Symbol"/>
              </a:rPr>
              <a:t>NOT EXISTS </a:t>
            </a:r>
            <a:r>
              <a:rPr lang="en-US" sz="1500" dirty="0" smtClean="0">
                <a:sym typeface="Symbol"/>
              </a:rPr>
              <a:t>(</a:t>
            </a:r>
            <a:r>
              <a:rPr lang="en-US" sz="1500" b="1" dirty="0" smtClean="0">
                <a:sym typeface="Symbol"/>
              </a:rPr>
              <a:t>SELECT</a:t>
            </a:r>
            <a:r>
              <a:rPr lang="en-US" sz="1500" dirty="0" smtClean="0">
                <a:sym typeface="Symbol"/>
              </a:rPr>
              <a:t> X </a:t>
            </a:r>
            <a:r>
              <a:rPr lang="en-US" sz="1500" b="1" dirty="0" smtClean="0">
                <a:sym typeface="Symbol"/>
              </a:rPr>
              <a:t>FROM</a:t>
            </a:r>
            <a:r>
              <a:rPr lang="en-US" sz="1500" dirty="0" smtClean="0">
                <a:sym typeface="Symbol"/>
              </a:rPr>
              <a:t> R </a:t>
            </a:r>
            <a:r>
              <a:rPr lang="en-US" sz="1500" b="1" dirty="0" smtClean="0">
                <a:sym typeface="Symbol"/>
              </a:rPr>
              <a:t>GROUP BY </a:t>
            </a:r>
            <a:r>
              <a:rPr lang="en-US" sz="1500" dirty="0" smtClean="0">
                <a:sym typeface="Symbol"/>
              </a:rPr>
              <a:t>X </a:t>
            </a:r>
            <a:r>
              <a:rPr lang="en-US" sz="1500" b="1" dirty="0" smtClean="0">
                <a:sym typeface="Symbol"/>
              </a:rPr>
              <a:t>HAVING</a:t>
            </a:r>
            <a:r>
              <a:rPr lang="en-US" sz="1500" dirty="0" smtClean="0">
                <a:sym typeface="Symbol"/>
              </a:rPr>
              <a:t> </a:t>
            </a:r>
            <a:r>
              <a:rPr lang="en-US" sz="1500" b="1" dirty="0" smtClean="0">
                <a:sym typeface="Symbol"/>
              </a:rPr>
              <a:t>MAX</a:t>
            </a:r>
            <a:r>
              <a:rPr lang="en-US" sz="1500" dirty="0" smtClean="0">
                <a:sym typeface="Symbol"/>
              </a:rPr>
              <a:t>(Y)!=</a:t>
            </a:r>
            <a:r>
              <a:rPr lang="en-US" sz="1500" b="1" dirty="0" smtClean="0">
                <a:sym typeface="Symbol"/>
              </a:rPr>
              <a:t>MIN</a:t>
            </a:r>
            <a:r>
              <a:rPr lang="en-US" sz="1500" dirty="0" smtClean="0">
                <a:sym typeface="Symbol"/>
              </a:rPr>
              <a:t>(Y)))</a:t>
            </a:r>
            <a:endParaRPr lang="fa-IR" sz="1500" dirty="0" smtClean="0">
              <a:sym typeface="Symbol"/>
            </a:endParaRPr>
          </a:p>
          <a:p>
            <a:pPr marL="0" lvl="1" indent="0" algn="l">
              <a:buNone/>
            </a:pPr>
            <a:r>
              <a:rPr lang="fa-IR" sz="1600" dirty="0" smtClean="0"/>
              <a:t>حساب رابطه‏ای:  </a:t>
            </a:r>
            <a:r>
              <a:rPr lang="en-US" sz="1500" b="1" dirty="0" smtClean="0"/>
              <a:t>CONSTRAINT</a:t>
            </a:r>
            <a:r>
              <a:rPr lang="en-US" sz="1500" dirty="0" smtClean="0"/>
              <a:t> </a:t>
            </a:r>
            <a:r>
              <a:rPr lang="en-US" sz="1500" dirty="0"/>
              <a:t>XTOYFD</a:t>
            </a:r>
            <a:r>
              <a:rPr lang="en-US" sz="1500" b="1" dirty="0"/>
              <a:t>  FORALL </a:t>
            </a:r>
            <a:r>
              <a:rPr lang="en-US" sz="1500" dirty="0" smtClean="0"/>
              <a:t>R1 </a:t>
            </a:r>
            <a:r>
              <a:rPr lang="en-US" sz="1500" b="1" dirty="0" smtClean="0"/>
              <a:t>(</a:t>
            </a:r>
            <a:r>
              <a:rPr lang="en-US" sz="1500" b="1" dirty="0"/>
              <a:t>FORALL </a:t>
            </a:r>
            <a:r>
              <a:rPr lang="en-US" sz="1500" dirty="0"/>
              <a:t>R2</a:t>
            </a:r>
            <a:r>
              <a:rPr lang="en-US" sz="1500" b="1" dirty="0"/>
              <a:t> IF </a:t>
            </a:r>
            <a:r>
              <a:rPr lang="en-US" sz="1500" dirty="0"/>
              <a:t>R1.X=R2.X</a:t>
            </a:r>
            <a:r>
              <a:rPr lang="en-US" sz="1500" b="1" dirty="0"/>
              <a:t> THEN </a:t>
            </a:r>
            <a:r>
              <a:rPr lang="en-US" sz="1500" dirty="0"/>
              <a:t>R1.Y=R2.Y</a:t>
            </a:r>
            <a:r>
              <a:rPr lang="en-US" sz="1500" b="1" dirty="0" smtClean="0"/>
              <a:t>)</a:t>
            </a:r>
            <a:endParaRPr lang="fa-IR" sz="1500" b="1" dirty="0"/>
          </a:p>
          <a:p>
            <a:pPr marL="457200" lvl="1" indent="0">
              <a:buNone/>
            </a:pPr>
            <a:endParaRPr lang="fa-IR" sz="1000" dirty="0" smtClean="0"/>
          </a:p>
          <a:p>
            <a:pPr marL="457200" lvl="1" indent="0">
              <a:buNone/>
            </a:pPr>
            <a:r>
              <a:rPr lang="en-US" sz="1800" dirty="0" smtClean="0"/>
              <a:t>STID</a:t>
            </a:r>
            <a:r>
              <a:rPr lang="en-US" sz="1800" dirty="0" smtClean="0">
                <a:sym typeface="Symbol"/>
              </a:rPr>
              <a:t>STJ</a:t>
            </a:r>
            <a:r>
              <a:rPr lang="fa-IR" dirty="0" smtClean="0">
                <a:sym typeface="Symbol"/>
              </a:rPr>
              <a:t>: یک دانشجو فقط می‏تواند در یک رشته تحصیل کند.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STJSTD</a:t>
            </a:r>
            <a:r>
              <a:rPr lang="fa-IR" dirty="0" smtClean="0">
                <a:sym typeface="Symbol"/>
              </a:rPr>
              <a:t>: یک رشته فقط در یک دانشکده ارائه می‏شود.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STIDSTD</a:t>
            </a:r>
            <a:r>
              <a:rPr lang="fa-IR" dirty="0" smtClean="0">
                <a:sym typeface="Symbol"/>
              </a:rPr>
              <a:t>: یک دانشجو فقط در یک دانشکده تحصیل می‏کند.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تابعی- قواعد آرمسترانگ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قواعد استنتاج آرمسترانگ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/>
              <a:t>1- if  B</a:t>
            </a:r>
            <a:r>
              <a:rPr lang="en-US" sz="1800" dirty="0" smtClean="0">
                <a:sym typeface="Symbol"/>
              </a:rPr>
              <a:t>A then  AB           AA 		(</a:t>
            </a:r>
            <a:r>
              <a:rPr lang="fa-IR" dirty="0" smtClean="0">
                <a:sym typeface="Symbol"/>
              </a:rPr>
              <a:t>قاعده انعکاس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2- if  AB  and  BC  then  AC  		(</a:t>
            </a:r>
            <a:r>
              <a:rPr lang="fa-IR" dirty="0" smtClean="0">
                <a:sym typeface="Symbol"/>
              </a:rPr>
              <a:t>قاعده تعدی یا تراگذاری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3- if  AB  then  (A,C)(B,C)  			(</a:t>
            </a:r>
            <a:r>
              <a:rPr lang="fa-IR" dirty="0" smtClean="0">
                <a:sym typeface="Symbol"/>
              </a:rPr>
              <a:t>قاعده افزایش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4- if  A(B,C)  then  AB  and  AC 		(</a:t>
            </a:r>
            <a:r>
              <a:rPr lang="fa-IR" dirty="0" smtClean="0">
                <a:sym typeface="Symbol"/>
              </a:rPr>
              <a:t>قاعده تجزیه</a:t>
            </a:r>
            <a:r>
              <a:rPr lang="en-US" sz="1800" dirty="0" smtClean="0">
                <a:sym typeface="Symbol"/>
              </a:rPr>
              <a:t>)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5- if  AB  and  CD  then  (A,C)(B,D)  	(</a:t>
            </a:r>
            <a:r>
              <a:rPr lang="fa-IR" dirty="0" smtClean="0">
                <a:sym typeface="Symbol"/>
              </a:rPr>
              <a:t>قاعده ترکیب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6- if  AB  and  AC  then  A(B,C)   		(</a:t>
            </a:r>
            <a:r>
              <a:rPr lang="fa-IR" dirty="0" smtClean="0">
                <a:sym typeface="Symbol"/>
              </a:rPr>
              <a:t>قاعده اجتماع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7- if  AB  and  (B,C)D  then  (A,C)D   	(</a:t>
            </a:r>
            <a:r>
              <a:rPr lang="fa-IR" dirty="0" smtClean="0">
                <a:sym typeface="Symbol"/>
              </a:rPr>
              <a:t>قاعده شبه‏تعدی</a:t>
            </a:r>
            <a:r>
              <a:rPr lang="en-US" sz="1800" dirty="0" smtClean="0">
                <a:sym typeface="Symbol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810000"/>
            <a:ext cx="73152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fa-IR" dirty="0"/>
              <a:t>سه قاعده اول کامل هستند، بدین معنا که با داشتن یک مجموعه از وابستگی‏های تابعی </a:t>
            </a:r>
            <a:r>
              <a:rPr lang="en-US" sz="1800" dirty="0"/>
              <a:t>F</a:t>
            </a:r>
            <a:r>
              <a:rPr lang="fa-IR" dirty="0"/>
              <a:t>، تمام وابستگی‏های تابعی منطقاً قابل استنتاج از </a:t>
            </a:r>
            <a:r>
              <a:rPr lang="en-US" sz="1800" dirty="0"/>
              <a:t>F</a:t>
            </a:r>
            <a:r>
              <a:rPr lang="fa-IR" dirty="0"/>
              <a:t>، با همین سه قاعده به دست می‏آیند و هیچ وابستگی تابعی دیگر (که از </a:t>
            </a:r>
            <a:r>
              <a:rPr lang="en-US" sz="1800" dirty="0"/>
              <a:t>F</a:t>
            </a:r>
            <a:r>
              <a:rPr lang="fa-IR" dirty="0"/>
              <a:t> قابل استنتاج </a:t>
            </a:r>
            <a:r>
              <a:rPr lang="fa-IR" dirty="0" smtClean="0"/>
              <a:t>نباشد</a:t>
            </a:r>
            <a:r>
              <a:rPr lang="fa-IR" dirty="0"/>
              <a:t>) نیز به دست نمی‏</a:t>
            </a:r>
            <a:r>
              <a:rPr lang="fa-IR" dirty="0" smtClean="0"/>
              <a:t>آید</a:t>
            </a:r>
            <a:r>
              <a:rPr lang="fa-IR" dirty="0"/>
              <a:t>.</a:t>
            </a:r>
          </a:p>
          <a:p>
            <a:pPr lvl="1"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/>
              <a:t>سه قاعده اول به آسانی قابل اثبات‏ هستند و قواعد دیگر از روی همانها اثبات می‏شوند.</a:t>
            </a:r>
            <a:endParaRPr lang="en-US" dirty="0"/>
          </a:p>
          <a:p>
            <a:pPr marL="457200" lvl="1" indent="0">
              <a:buNone/>
            </a:pPr>
            <a:endParaRPr lang="fa-IR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قاعده 2 را اثبات کنید (با استفاده از برهان خلف).</a:t>
            </a:r>
          </a:p>
          <a:p>
            <a:pPr lvl="1"/>
            <a:r>
              <a:rPr lang="fa-IR" u="sng" dirty="0">
                <a:solidFill>
                  <a:schemeClr val="bg2">
                    <a:lumMod val="25000"/>
                  </a:schemeClr>
                </a:solidFill>
              </a:rPr>
              <a:t>اثبات:</a:t>
            </a:r>
            <a:r>
              <a:rPr lang="fa-I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a-IR" dirty="0"/>
              <a:t>فرض خلف: گیریم که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C</a:t>
            </a:r>
            <a:r>
              <a:rPr lang="fa-IR" dirty="0">
                <a:sym typeface="Symbol"/>
              </a:rPr>
              <a:t>. در این صورت در رابطه </a:t>
            </a:r>
            <a:r>
              <a:rPr lang="en-US" sz="1800" dirty="0">
                <a:sym typeface="Symbol"/>
              </a:rPr>
              <a:t>R</a:t>
            </a:r>
            <a:r>
              <a:rPr lang="fa-IR" dirty="0">
                <a:sym typeface="Symbol"/>
              </a:rPr>
              <a:t> در حداقل دو تاپل، به ازای یک مقدار </a:t>
            </a:r>
            <a:r>
              <a:rPr lang="en-US" sz="1800" dirty="0">
                <a:sym typeface="Symbol"/>
              </a:rPr>
              <a:t>A</a:t>
            </a:r>
            <a:r>
              <a:rPr lang="fa-IR" dirty="0">
                <a:sym typeface="Symbol"/>
              </a:rPr>
              <a:t>، دو مقدار متمایز از </a:t>
            </a:r>
            <a:r>
              <a:rPr lang="en-US" sz="1800" dirty="0">
                <a:sym typeface="Symbol"/>
              </a:rPr>
              <a:t>C</a:t>
            </a:r>
            <a:r>
              <a:rPr lang="fa-IR" dirty="0">
                <a:sym typeface="Symbol"/>
              </a:rPr>
              <a:t> داریم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اما به ازای دومقدار متمایز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، مقدار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ممکن است دو مقدار متمایز با یک مقدار باشد.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endParaRPr lang="fa-IR" dirty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در حالت اول، فرض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 و در حالت دوم، فرض </a:t>
            </a:r>
            <a:r>
              <a:rPr lang="en-US" sz="1800" dirty="0" smtClean="0">
                <a:sym typeface="Symbol"/>
              </a:rPr>
              <a:t>B</a:t>
            </a:r>
            <a:r>
              <a:rPr lang="fa-IR" sz="1800" dirty="0" smtClean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نقض می‏شود. پس فرض خلف باطل است و حکم برقرار است.</a:t>
            </a:r>
            <a:endParaRPr lang="fa-IR" dirty="0">
              <a:sym typeface="Symbol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018" y="3733800"/>
            <a:ext cx="5811982" cy="1192634"/>
            <a:chOff x="1122218" y="3453037"/>
            <a:chExt cx="5811982" cy="1192634"/>
          </a:xfrm>
        </p:grpSpPr>
        <p:sp>
          <p:nvSpPr>
            <p:cNvPr id="8" name="TextBox 7"/>
            <p:cNvSpPr txBox="1"/>
            <p:nvPr/>
          </p:nvSpPr>
          <p:spPr>
            <a:xfrm>
              <a:off x="1122218" y="3453037"/>
              <a:ext cx="5811982" cy="119263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R (A,   B,   C)                    R </a:t>
              </a:r>
              <a:r>
                <a:rPr lang="en-US" sz="1600" b="1" dirty="0"/>
                <a:t>(A,   B,   C</a:t>
              </a:r>
              <a:r>
                <a:rPr lang="en-US" sz="1600" b="1" dirty="0" smtClean="0"/>
                <a:t>)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                R </a:t>
              </a:r>
              <a:r>
                <a:rPr lang="en-US" sz="1600" b="1" dirty="0"/>
                <a:t>(A,   B,   C)</a:t>
              </a:r>
              <a:r>
                <a:rPr lang="en-US" sz="1600" dirty="0" smtClean="0"/>
                <a:t>            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.  .  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78973" y="3758045"/>
              <a:ext cx="1" cy="84879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02182" y="3714953"/>
              <a:ext cx="103586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657600" y="3754582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69973" y="3709221"/>
              <a:ext cx="105670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735782" y="3763296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2788227" y="3962400"/>
              <a:ext cx="228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دوم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7818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اول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5227" y="20262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قواعد آرمسترانگ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0919AF"/>
                </a:solidFill>
              </a:rPr>
              <a:t>محاسبه بستار صفت </a:t>
            </a:r>
            <a:r>
              <a:rPr lang="en-US" sz="1800" dirty="0" smtClean="0"/>
              <a:t>A</a:t>
            </a:r>
            <a:r>
              <a:rPr lang="fa-IR" dirty="0" smtClean="0"/>
              <a:t>: 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fa-IR" sz="1800" baseline="30000" dirty="0"/>
              <a:t>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صفاتی که با </a:t>
            </a:r>
            <a:r>
              <a:rPr lang="en-US" sz="1800" dirty="0" smtClean="0"/>
              <a:t>A</a:t>
            </a:r>
            <a:r>
              <a:rPr lang="fa-IR" dirty="0" smtClean="0"/>
              <a:t>، وابستگی تابعی دارند.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نکته: اگر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=H</a:t>
            </a:r>
            <a:r>
              <a:rPr lang="en-US" sz="1800" baseline="-25000" dirty="0" smtClean="0"/>
              <a:t>R</a:t>
            </a:r>
            <a:r>
              <a:rPr lang="fa-IR" sz="1800" baseline="-25000" dirty="0" smtClean="0"/>
              <a:t> </a:t>
            </a:r>
            <a:r>
              <a:rPr lang="fa-IR" sz="1800" dirty="0" smtClean="0"/>
              <a:t>  </a:t>
            </a:r>
            <a:r>
              <a:rPr lang="fa-IR" dirty="0" smtClean="0">
                <a:sym typeface="Symbol"/>
              </a:rPr>
              <a:t>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 سوپرکلید (الگوریتم تشخیص سوپرکلید و نه کلید کاندید)</a:t>
            </a:r>
            <a:endParaRPr lang="fa-IR" baseline="-250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</a:t>
            </a:r>
            <a:r>
              <a:rPr lang="fa-IR" dirty="0" smtClean="0">
                <a:solidFill>
                  <a:srgbClr val="0919AF"/>
                </a:solidFill>
              </a:rPr>
              <a:t>محاسبه بستار مجموعه وابستگی‏های تابعی </a:t>
            </a:r>
            <a:r>
              <a:rPr lang="fa-IR" dirty="0" smtClean="0"/>
              <a:t>یک رابطه: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fa-IR" baseline="30000" dirty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</a:t>
            </a:r>
            <a:r>
              <a:rPr lang="en-US" sz="1800" dirty="0" smtClean="0"/>
              <a:t>FD</a:t>
            </a:r>
            <a:r>
              <a:rPr lang="fa-IR" dirty="0" smtClean="0"/>
              <a:t>هایی که از </a:t>
            </a:r>
            <a:r>
              <a:rPr lang="en-US" sz="1800" dirty="0" smtClean="0"/>
              <a:t>F</a:t>
            </a:r>
            <a:r>
              <a:rPr lang="fa-IR" dirty="0" smtClean="0"/>
              <a:t> منطقاً استنتاج می‏شوند:</a:t>
            </a:r>
          </a:p>
          <a:p>
            <a:pPr marL="457200" lvl="1" indent="0" algn="l" rtl="0">
              <a:lnSpc>
                <a:spcPct val="200000"/>
              </a:lnSpc>
              <a:buNone/>
            </a:pPr>
            <a:r>
              <a:rPr lang="en-US" sz="1800" dirty="0" smtClean="0"/>
              <a:t>F={A</a:t>
            </a:r>
            <a:r>
              <a:rPr lang="en-US" sz="1800" dirty="0" smtClean="0">
                <a:sym typeface="Symbol"/>
              </a:rPr>
              <a:t>B,  BC}     </a:t>
            </a:r>
            <a:r>
              <a:rPr lang="en-US" dirty="0" smtClean="0">
                <a:sym typeface="Symbol"/>
              </a:rPr>
              <a:t>    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={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B,  B</a:t>
            </a:r>
            <a:r>
              <a:rPr lang="en-US" sz="1800" dirty="0" smtClean="0">
                <a:sym typeface="Symbol"/>
              </a:rPr>
              <a:t>C,  AC, (A,C)(B,C), …}</a:t>
            </a:r>
            <a:endParaRPr lang="fa-IR" sz="1800" dirty="0" smtClean="0">
              <a:sym typeface="Symbol"/>
            </a:endParaRPr>
          </a:p>
          <a:p>
            <a:pPr marL="457200" lvl="1" indent="0" algn="r">
              <a:buNone/>
            </a:pPr>
            <a:endParaRPr 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34860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مهم </a:t>
            </a:r>
            <a:r>
              <a:rPr lang="en-US" sz="1800" b="1" dirty="0" smtClean="0">
                <a:solidFill>
                  <a:srgbClr val="C00000"/>
                </a:solidFill>
              </a:rPr>
              <a:t>F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+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0919AF"/>
                </a:solidFill>
              </a:rPr>
              <a:t>تشخیص معادل بودن </a:t>
            </a:r>
            <a:r>
              <a:rPr lang="fa-IR" dirty="0" smtClean="0"/>
              <a:t>دو مجموعه از </a:t>
            </a:r>
            <a:r>
              <a:rPr lang="en-US" sz="1800" dirty="0" smtClean="0"/>
              <a:t>FD</a:t>
            </a:r>
            <a:r>
              <a:rPr lang="fa-IR" dirty="0" smtClean="0"/>
              <a:t>های رابطه‏ای </a:t>
            </a:r>
            <a:r>
              <a:rPr lang="en-US" sz="1800" dirty="0" smtClean="0"/>
              <a:t>R</a:t>
            </a:r>
            <a:r>
              <a:rPr lang="fa-IR" dirty="0" smtClean="0"/>
              <a:t>: به طور نمونه </a:t>
            </a:r>
            <a:r>
              <a:rPr lang="en-US" sz="1800" dirty="0" smtClean="0"/>
              <a:t>F</a:t>
            </a:r>
            <a:r>
              <a:rPr lang="fa-IR" dirty="0" smtClean="0"/>
              <a:t> و </a:t>
            </a:r>
            <a:r>
              <a:rPr lang="en-US" sz="1800" dirty="0" smtClean="0"/>
              <a:t>G</a:t>
            </a:r>
            <a:endParaRPr lang="fa-IR" sz="1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معادل بودن: 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=G</a:t>
            </a:r>
            <a:r>
              <a:rPr lang="en-US" sz="1800" baseline="30000" dirty="0" smtClean="0"/>
              <a:t>+</a:t>
            </a:r>
            <a:r>
              <a:rPr lang="fa-IR" sz="1800" baseline="30000" dirty="0" smtClean="0"/>
              <a:t>  </a:t>
            </a:r>
            <a:r>
              <a:rPr lang="fa-IR" sz="1800" dirty="0" smtClean="0"/>
              <a:t> </a:t>
            </a:r>
            <a:r>
              <a:rPr lang="fa-IR" sz="1800" baseline="30000" dirty="0" smtClean="0"/>
              <a:t> </a:t>
            </a:r>
            <a:r>
              <a:rPr lang="fa-IR" sz="1800" dirty="0" smtClean="0"/>
              <a:t> 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که از </a:t>
            </a:r>
            <a:r>
              <a:rPr lang="en-US" sz="1800" dirty="0" smtClean="0"/>
              <a:t>F</a:t>
            </a:r>
            <a:r>
              <a:rPr lang="fa-IR" dirty="0" smtClean="0"/>
              <a:t> به دست آید، از </a:t>
            </a:r>
            <a:r>
              <a:rPr lang="en-US" sz="1800" dirty="0" smtClean="0"/>
              <a:t>G</a:t>
            </a:r>
            <a:r>
              <a:rPr lang="fa-IR" dirty="0" smtClean="0"/>
              <a:t> هم به دست می‏آید.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0919AF"/>
                </a:solidFill>
              </a:rPr>
              <a:t>تشخیص </a:t>
            </a:r>
            <a:r>
              <a:rPr lang="en-US" sz="1800" dirty="0" smtClean="0">
                <a:solidFill>
                  <a:srgbClr val="0919AF"/>
                </a:solidFill>
              </a:rPr>
              <a:t>FD</a:t>
            </a:r>
            <a:r>
              <a:rPr lang="fa-IR" sz="1800" dirty="0" smtClean="0">
                <a:solidFill>
                  <a:srgbClr val="0919AF"/>
                </a:solidFill>
              </a:rPr>
              <a:t> </a:t>
            </a:r>
            <a:r>
              <a:rPr lang="fa-IR" dirty="0" smtClean="0">
                <a:solidFill>
                  <a:srgbClr val="0919AF"/>
                </a:solidFill>
              </a:rPr>
              <a:t>افزونه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ضابطه تشخیص: وابستگی تابعی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/>
              </a:rPr>
              <a:t>F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افزونه گوییم، هرگاه:  </a:t>
            </a:r>
            <a:r>
              <a:rPr lang="en-US" sz="1800" dirty="0" smtClean="0">
                <a:sym typeface="Symbol"/>
              </a:rPr>
              <a:t>(F-f)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=F</a:t>
            </a:r>
            <a:r>
              <a:rPr lang="en-US" sz="1800" baseline="30000" dirty="0" smtClean="0">
                <a:sym typeface="Symbol"/>
              </a:rPr>
              <a:t>+</a:t>
            </a:r>
            <a:endParaRPr lang="fa-IR" sz="1800" baseline="30000" dirty="0" smtClean="0">
              <a:sym typeface="Symbol"/>
            </a:endParaRPr>
          </a:p>
          <a:p>
            <a:pPr lvl="1">
              <a:lnSpc>
                <a:spcPct val="200000"/>
              </a:lnSpc>
            </a:pPr>
            <a:r>
              <a:rPr lang="fa-IR" dirty="0" smtClean="0">
                <a:sym typeface="Symbol"/>
              </a:rPr>
              <a:t>یعنی بود و نبود </a:t>
            </a:r>
            <a:r>
              <a:rPr lang="en-US" sz="1800" dirty="0" smtClean="0">
                <a:sym typeface="Symbol"/>
              </a:rPr>
              <a:t>f</a:t>
            </a:r>
            <a:r>
              <a:rPr lang="fa-IR" dirty="0" smtClean="0">
                <a:sym typeface="Symbol"/>
              </a:rPr>
              <a:t> در محاسبه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dirty="0" smtClean="0">
                <a:sym typeface="Symbol"/>
              </a:rPr>
              <a:t> تاثیری نداشته باشد.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5531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3- </a:t>
            </a:r>
            <a:r>
              <a:rPr lang="fa-IR" dirty="0" smtClean="0">
                <a:solidFill>
                  <a:srgbClr val="0919AF"/>
                </a:solidFill>
              </a:rPr>
              <a:t>محاسبه مجموعه کاهش‏ناپذیر </a:t>
            </a:r>
            <a:r>
              <a:rPr lang="en-US" sz="1800" dirty="0" smtClean="0"/>
              <a:t>FD</a:t>
            </a:r>
            <a:r>
              <a:rPr lang="fa-IR" dirty="0" smtClean="0"/>
              <a:t>های یک رابطه</a:t>
            </a:r>
          </a:p>
          <a:p>
            <a:pPr marL="457200" lvl="1" indent="0">
              <a:buNone/>
            </a:pPr>
            <a:r>
              <a:rPr lang="fa-IR" dirty="0" smtClean="0"/>
              <a:t>سه شرط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در آن افزونه نباشد.</a:t>
            </a:r>
          </a:p>
          <a:p>
            <a:pPr marL="457200" lvl="1" indent="0">
              <a:buNone/>
            </a:pPr>
            <a:r>
              <a:rPr lang="fa-IR" dirty="0" smtClean="0"/>
              <a:t>	2- سمت </a:t>
            </a:r>
            <a:r>
              <a:rPr lang="fa-IR" u="sng" dirty="0" smtClean="0"/>
              <a:t>راست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صفت </a:t>
            </a:r>
            <a:r>
              <a:rPr lang="fa-IR" u="sng" dirty="0" smtClean="0"/>
              <a:t>ساده</a:t>
            </a:r>
            <a:r>
              <a:rPr lang="fa-IR" dirty="0" smtClean="0"/>
              <a:t> باشد.</a:t>
            </a:r>
          </a:p>
          <a:p>
            <a:pPr marL="457200" lvl="1" indent="0">
              <a:buNone/>
            </a:pPr>
            <a:r>
              <a:rPr lang="fa-IR" dirty="0" smtClean="0"/>
              <a:t>	3- سمت </a:t>
            </a:r>
            <a:r>
              <a:rPr lang="fa-IR" u="sng" dirty="0" smtClean="0"/>
              <a:t>چپ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خود کاهش‏ناپذیر باشد: در وابستگی تابعی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کاهش‏ناپذیر (و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dirty="0" smtClean="0">
                <a:sym typeface="Symbol"/>
              </a:rPr>
              <a:t> 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کامل</a:t>
            </a:r>
            <a:r>
              <a:rPr lang="fa-IR" dirty="0">
                <a:sym typeface="Symbol"/>
              </a:rPr>
              <a:t>) </a:t>
            </a:r>
            <a:r>
              <a:rPr lang="fa-IR" dirty="0" smtClean="0">
                <a:sym typeface="Symbol"/>
              </a:rPr>
              <a:t>گوییم، هرگاه  </a:t>
            </a:r>
            <a:r>
              <a:rPr lang="en-US" sz="1800" dirty="0" smtClean="0">
                <a:sym typeface="Symbol"/>
              </a:rPr>
              <a:t>Y</a:t>
            </a:r>
            <a:r>
              <a:rPr lang="fa-IR" dirty="0" smtClean="0">
                <a:sym typeface="Symbol"/>
              </a:rPr>
              <a:t> با هیچ زیرمجموعه از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(غیر از خود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)،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نداشته باشد. در غیر اینصورت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را کاهش‏پذیر گوییم 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ناکامل</a:t>
            </a:r>
            <a:r>
              <a:rPr lang="fa-IR" dirty="0" smtClean="0">
                <a:sym typeface="Symbol"/>
              </a:rPr>
              <a:t> گوییم.</a:t>
            </a:r>
          </a:p>
          <a:p>
            <a:pPr marL="457200" lvl="1" indent="0">
              <a:buNone/>
            </a:pPr>
            <a:endParaRPr lang="fa-IR" dirty="0">
              <a:sym typeface="Symbo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-228600" y="4901471"/>
            <a:ext cx="5029199" cy="1727929"/>
            <a:chOff x="1761846" y="4614935"/>
            <a:chExt cx="5029199" cy="1727929"/>
          </a:xfrm>
        </p:grpSpPr>
        <p:grpSp>
          <p:nvGrpSpPr>
            <p:cNvPr id="4" name="Group 3"/>
            <p:cNvGrpSpPr/>
            <p:nvPr/>
          </p:nvGrpSpPr>
          <p:grpSpPr>
            <a:xfrm>
              <a:off x="2590800" y="5136462"/>
              <a:ext cx="2209800" cy="1206402"/>
              <a:chOff x="5334000" y="5239425"/>
              <a:chExt cx="2209800" cy="12064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334000" y="5239425"/>
                <a:ext cx="2209800" cy="1206402"/>
                <a:chOff x="5791200" y="5088741"/>
                <a:chExt cx="2209800" cy="120640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941166" y="5210079"/>
                  <a:ext cx="2059834" cy="968372"/>
                  <a:chOff x="1597766" y="3717928"/>
                  <a:chExt cx="2059834" cy="9683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97766" y="4305300"/>
                    <a:ext cx="68823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97766" y="3717928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37114" y="4022728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Arrow Connector 20"/>
                  <p:cNvCxnSpPr>
                    <a:endCxn id="20" idx="1"/>
                  </p:cNvCxnSpPr>
                  <p:nvPr/>
                </p:nvCxnSpPr>
                <p:spPr>
                  <a:xfrm>
                    <a:off x="2438400" y="4213228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5791200" y="5088741"/>
                  <a:ext cx="978209" cy="1206402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Curved Connector 7"/>
              <p:cNvCxnSpPr/>
              <p:nvPr/>
            </p:nvCxnSpPr>
            <p:spPr>
              <a:xfrm>
                <a:off x="6167332" y="5452835"/>
                <a:ext cx="755982" cy="212728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ounded Rectangle 27"/>
            <p:cNvSpPr/>
            <p:nvPr/>
          </p:nvSpPr>
          <p:spPr>
            <a:xfrm>
              <a:off x="1761846" y="4614935"/>
              <a:ext cx="5029199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اگر وجود داشته باشد، آنگاه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 کاهش‏پذیر و 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Y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یک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ناکامل است.</a:t>
              </a:r>
              <a:endParaRPr lang="en-US" dirty="0" smtClean="0">
                <a:solidFill>
                  <a:srgbClr val="FF0000"/>
                </a:solidFill>
                <a:cs typeface="B Nazanin" pitchFamily="2" charset="-7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3880757" y="5011701"/>
              <a:ext cx="2529289" cy="49375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783281" y="5506182"/>
            <a:ext cx="3581400" cy="791781"/>
            <a:chOff x="685800" y="3652533"/>
            <a:chExt cx="3581400" cy="791781"/>
          </a:xfrm>
        </p:grpSpPr>
        <p:sp>
          <p:nvSpPr>
            <p:cNvPr id="53" name="Right Brace 52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(A, B)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 Y</a:t>
              </a: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	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    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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ناکامل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</a:t>
              </a:r>
              <a:endParaRPr lang="en-US" dirty="0">
                <a:solidFill>
                  <a:schemeClr val="tx1"/>
                </a:solidFill>
                <a:cs typeface="B Nazanin" pitchFamily="2" charset="-78"/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A  Y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94565" y="5078248"/>
            <a:ext cx="588817" cy="418543"/>
            <a:chOff x="-110835" y="3765381"/>
            <a:chExt cx="588817" cy="418543"/>
          </a:xfrm>
        </p:grpSpPr>
        <p:sp>
          <p:nvSpPr>
            <p:cNvPr id="56" name="Right Brace 55"/>
            <p:cNvSpPr/>
            <p:nvPr/>
          </p:nvSpPr>
          <p:spPr>
            <a:xfrm rot="16200000">
              <a:off x="66979" y="3901074"/>
              <a:ext cx="105036" cy="460664"/>
            </a:xfrm>
            <a:prstGeom prst="rightBrac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55418" y="3765381"/>
              <a:ext cx="533400" cy="38353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اگر یک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کامل به صورت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داشته باشیم، آنگاه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از آن قابل استنتاج است.</a:t>
            </a:r>
          </a:p>
          <a:p>
            <a:pPr lvl="1"/>
            <a:r>
              <a:rPr lang="fa-IR" u="sng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اثبات:</a:t>
            </a:r>
            <a:r>
              <a:rPr lang="fa-I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استفاده از قاعده افزایش از </a:t>
            </a:r>
            <a:r>
              <a:rPr lang="en-US" sz="1800" dirty="0" smtClean="0">
                <a:sym typeface="Symbol"/>
              </a:rPr>
              <a:t>AY</a:t>
            </a:r>
            <a:r>
              <a:rPr lang="fa-IR" dirty="0" smtClean="0">
                <a:sym typeface="Symbol"/>
              </a:rPr>
              <a:t> نتیجه می‏گیریم </a:t>
            </a:r>
            <a:r>
              <a:rPr lang="en-US" sz="1800" dirty="0" smtClean="0">
                <a:sym typeface="Symbol"/>
              </a:rPr>
              <a:t>(A,B)(Y,B)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        با استفاده از قاعده تجزیه داریم: </a:t>
            </a:r>
            <a:r>
              <a:rPr lang="en-US" sz="1800" dirty="0" smtClean="0">
                <a:sym typeface="Symbol"/>
              </a:rPr>
              <a:t>(A,B)B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 یک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است و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            همان حکم است.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مجموعه کاهش‏ناپذیر چه کاربردی دارد؟</a:t>
            </a:r>
          </a:p>
          <a:p>
            <a:pPr marL="0" indent="0">
              <a:buNone/>
            </a:pPr>
            <a:endParaRPr lang="fa-IR" sz="1600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وابستگی تابعی با واسطه (</a:t>
            </a:r>
            <a:r>
              <a:rPr lang="en-US" sz="1800" b="1" dirty="0" smtClean="0">
                <a:solidFill>
                  <a:srgbClr val="0919AF"/>
                </a:solidFill>
                <a:sym typeface="Symbol"/>
              </a:rPr>
              <a:t>TFD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):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dirty="0" smtClean="0">
                <a:sym typeface="Symbol"/>
              </a:rPr>
              <a:t>، می‏گوییم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با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 از طریق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دارد. 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برقرار باشد، آنگاه آن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 بدیهی (نامهم)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8555" y="48988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18" y="488591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68" y="396400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982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بالا به پایین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تبدیل نمودار </a:t>
            </a:r>
            <a:r>
              <a:rPr lang="en-US" sz="1800" dirty="0" smtClean="0"/>
              <a:t>[E]ER</a:t>
            </a:r>
            <a:r>
              <a:rPr lang="fa-IR" sz="1800" dirty="0" smtClean="0"/>
              <a:t> </a:t>
            </a:r>
            <a:r>
              <a:rPr lang="fa-IR" dirty="0" smtClean="0"/>
              <a:t>به مجموعه‏ای از رابطه‏های </a:t>
            </a:r>
            <a:r>
              <a:rPr lang="fa-IR" u="sng" dirty="0" smtClean="0"/>
              <a:t>نرمال </a:t>
            </a:r>
            <a:r>
              <a:rPr lang="fa-IR" dirty="0" smtClean="0"/>
              <a:t>(و نه لزوماً در نرمال‏ترین صورت) در طراحی </a:t>
            </a:r>
            <a:r>
              <a:rPr lang="en-US" sz="1800" dirty="0" smtClean="0"/>
              <a:t>RDB</a:t>
            </a:r>
            <a:r>
              <a:rPr lang="fa-IR" dirty="0" smtClean="0"/>
              <a:t>، نهایتاً طراح تصمیم می‏گیرد چند رابطه داشته باشد و عنوان (</a:t>
            </a:r>
            <a:r>
              <a:rPr lang="en-US" sz="1800" dirty="0" smtClean="0"/>
              <a:t>Heading</a:t>
            </a:r>
            <a:r>
              <a:rPr lang="fa-IR" dirty="0" smtClean="0"/>
              <a:t>) هر رابطه چه باشد.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در نمودار مدلسازی معنایی داده‏ها، حالات متعدد داریم، که در ادامه به آنها می‏پردازیم.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endParaRPr lang="fa-IR" b="1" dirty="0" smtClean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b="1" dirty="0" smtClean="0">
                <a:solidFill>
                  <a:srgbClr val="C00000"/>
                </a:solidFill>
              </a:rPr>
              <a:t>فرض: </a:t>
            </a:r>
            <a:r>
              <a:rPr lang="fa-IR" dirty="0" smtClean="0"/>
              <a:t>تا اطلاع ثانوی، همه صفات ساده‏اند و موجودیت‏ها ضعیف نیستند.</a:t>
            </a:r>
          </a:p>
          <a:p>
            <a:pPr marL="0" indent="0">
              <a:lnSpc>
                <a:spcPct val="250000"/>
              </a:lnSpc>
              <a:buNone/>
              <a:tabLst>
                <a:tab pos="43989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 کلاسیک کادی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در سه فرم کلاسیک کادی، فقط با مفهوم کلید اصلی (</a:t>
            </a:r>
            <a:r>
              <a:rPr lang="en-US" sz="1800" dirty="0" smtClean="0"/>
              <a:t>PK</a:t>
            </a:r>
            <a:r>
              <a:rPr lang="fa-IR" dirty="0" smtClean="0"/>
              <a:t>) کار می‏کنیم و نه هر </a:t>
            </a:r>
            <a:r>
              <a:rPr lang="en-US" sz="1800" dirty="0" smtClean="0"/>
              <a:t>CK</a:t>
            </a:r>
            <a:r>
              <a:rPr lang="fa-IR" dirty="0" smtClean="0"/>
              <a:t>.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1NF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صفات آن تک‏مقداری باشد.</a:t>
            </a:r>
          </a:p>
          <a:p>
            <a:pPr lvl="1"/>
            <a:r>
              <a:rPr lang="fa-IR" dirty="0" smtClean="0"/>
              <a:t>این تعریف می‏گوید هر رابطه </a:t>
            </a:r>
            <a:r>
              <a:rPr lang="fa-IR" u="sng" dirty="0" smtClean="0"/>
              <a:t>نرمال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2NF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(که خود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 و جزء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هم نباشد) در آن،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</a:t>
            </a:r>
            <a:r>
              <a:rPr lang="en-US" sz="1800" u="sng" dirty="0" smtClean="0"/>
              <a:t>FD</a:t>
            </a:r>
            <a:r>
              <a:rPr lang="fa-IR" sz="1800" u="sng" dirty="0" smtClean="0"/>
              <a:t> </a:t>
            </a:r>
            <a:r>
              <a:rPr lang="fa-IR" u="sng" dirty="0" smtClean="0"/>
              <a:t>کامل </a:t>
            </a:r>
            <a:r>
              <a:rPr lang="fa-IR" dirty="0" smtClean="0"/>
              <a:t>داشته باشد.</a:t>
            </a:r>
          </a:p>
          <a:p>
            <a:pPr lvl="1"/>
            <a:r>
              <a:rPr lang="fa-IR" dirty="0" smtClean="0"/>
              <a:t>به بیان دیگر در این رابطه </a:t>
            </a:r>
            <a:r>
              <a:rPr lang="en-US" sz="1800" dirty="0" smtClean="0"/>
              <a:t>FD</a:t>
            </a:r>
            <a:r>
              <a:rPr lang="fa-IR" dirty="0" smtClean="0"/>
              <a:t> ناکامل با کلید اصلی نداشته باشیم.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2NF</a:t>
            </a:r>
            <a:r>
              <a:rPr lang="fa-IR" dirty="0" smtClean="0"/>
              <a:t>: حذف </a:t>
            </a:r>
            <a:r>
              <a:rPr lang="en-US" sz="1800" u="sng" dirty="0" smtClean="0"/>
              <a:t>FD</a:t>
            </a:r>
            <a:r>
              <a:rPr lang="fa-IR" u="sng" dirty="0" smtClean="0"/>
              <a:t>های ناکامل</a:t>
            </a:r>
            <a:r>
              <a:rPr lang="fa-IR" dirty="0" smtClean="0"/>
              <a:t> از طریق تجزیه عمودی رابطه به طور مناسب.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3NF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</a:t>
            </a:r>
            <a:r>
              <a:rPr lang="fa-IR" sz="1800" dirty="0" smtClean="0"/>
              <a:t> </a:t>
            </a:r>
            <a:r>
              <a:rPr lang="en-US" sz="1800" dirty="0" smtClean="0"/>
              <a:t>2NF</a:t>
            </a:r>
            <a:r>
              <a:rPr lang="fa-IR" dirty="0" smtClean="0"/>
              <a:t> 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فقط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باواسطه نداشته باشد).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3NF</a:t>
            </a:r>
            <a:r>
              <a:rPr lang="fa-IR" dirty="0" smtClean="0"/>
              <a:t>: حذف </a:t>
            </a:r>
            <a:r>
              <a:rPr lang="en-US" sz="1800" dirty="0" smtClean="0"/>
              <a:t>FD</a:t>
            </a:r>
            <a:r>
              <a:rPr lang="fa-IR" dirty="0" smtClean="0"/>
              <a:t>های با واسطه.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1968923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3102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5159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627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</a:t>
            </a:r>
            <a:r>
              <a:rPr lang="fa-IR" dirty="0" smtClean="0"/>
              <a:t>کادی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مثالی قید می‏کنیم و در آن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پیش می‏رویم.</a:t>
            </a:r>
          </a:p>
          <a:p>
            <a:r>
              <a:rPr lang="fa-IR" dirty="0" smtClean="0"/>
              <a:t>در حالت کلی، تمام صفات دانشجو، درس و انتخاب در یک رابطه می‏توانند باشند.</a:t>
            </a:r>
          </a:p>
          <a:p>
            <a:r>
              <a:rPr lang="fa-IR" dirty="0" smtClean="0"/>
              <a:t>قواعد محیط:</a:t>
            </a:r>
          </a:p>
          <a:p>
            <a:pPr marL="457200" lvl="1" indent="0">
              <a:buNone/>
            </a:pPr>
            <a:r>
              <a:rPr lang="fa-IR" dirty="0" smtClean="0"/>
              <a:t>1- یک دانشجو در یک رشته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2- یک دانشجو در یک دانشکده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3- یک رشته در یک دانشکده ارائه می‏شود.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" y="2717899"/>
            <a:ext cx="3361818" cy="2616101"/>
            <a:chOff x="584450" y="3124200"/>
            <a:chExt cx="3361818" cy="2616101"/>
          </a:xfrm>
        </p:grpSpPr>
        <p:sp>
          <p:nvSpPr>
            <p:cNvPr id="4" name="TextBox 3"/>
            <p:cNvSpPr txBox="1"/>
            <p:nvPr/>
          </p:nvSpPr>
          <p:spPr>
            <a:xfrm>
              <a:off x="584450" y="3124200"/>
              <a:ext cx="3361818" cy="261610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/>
                <a:t>R</a:t>
              </a:r>
              <a:r>
                <a:rPr lang="en-US" sz="1600" dirty="0"/>
                <a:t> </a:t>
              </a:r>
              <a:r>
                <a:rPr lang="en-US" sz="1600" b="1" dirty="0"/>
                <a:t>(</a:t>
              </a:r>
              <a:r>
                <a:rPr lang="en-US" sz="1600" b="1" u="sng" dirty="0"/>
                <a:t>STID,  COID</a:t>
              </a:r>
              <a:r>
                <a:rPr lang="en-US" sz="1600" b="1" dirty="0"/>
                <a:t>,  </a:t>
              </a:r>
              <a:r>
                <a:rPr lang="en-US" sz="1600" b="1" dirty="0" smtClean="0"/>
                <a:t> STJ</a:t>
              </a:r>
              <a:r>
                <a:rPr lang="en-US" sz="1600" b="1" dirty="0"/>
                <a:t>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STD,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GR)</a:t>
              </a:r>
              <a:endParaRPr lang="fa-IR" sz="1600" b="1" dirty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19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CO3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CO1     Math    D12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CO2     Math    D12    18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444      CO1     Math    D12    13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12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90600" y="3458934"/>
              <a:ext cx="1" cy="2179866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5334000" y="4556234"/>
            <a:ext cx="322203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FD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های ناشی از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sz="1600" dirty="0" smtClean="0">
                <a:solidFill>
                  <a:srgbClr val="FF0000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(سمت چپ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91000" y="4953000"/>
            <a:ext cx="3363686" cy="1600200"/>
            <a:chOff x="4191000" y="4953000"/>
            <a:chExt cx="3363686" cy="1600200"/>
          </a:xfrm>
        </p:grpSpPr>
        <p:grpSp>
          <p:nvGrpSpPr>
            <p:cNvPr id="21" name="Group 20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Straight Arrow Connector 8"/>
                <p:cNvCxnSpPr>
                  <a:stCxn id="17" idx="1"/>
                  <a:endCxn id="8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Arrow Connector 12"/>
                <p:cNvCxnSpPr>
                  <a:endCxn id="12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6642536" y="4953000"/>
              <a:ext cx="80266" cy="49530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1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12" idx="2"/>
              <a:endCxn id="18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6494202" y="5541734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pic>
        <p:nvPicPr>
          <p:cNvPr id="27" name="Picture 2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77" y="141514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2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رابطه </a:t>
            </a:r>
            <a:r>
              <a:rPr lang="en-US" sz="1800" b="1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dirty="0" smtClean="0"/>
              <a:t> است (چون همه صفات تک مقداری هستند) ولی آنومالی دارد و باید نرمال‏تر 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رابطه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درج کن این فقره اطلاع درمورد یک دانشجو را: </a:t>
            </a:r>
            <a:r>
              <a:rPr lang="en-US" sz="1800" dirty="0" smtClean="0">
                <a:sym typeface="Symbol"/>
              </a:rPr>
              <a:t></a:t>
            </a:r>
            <a:r>
              <a:rPr lang="en-US" sz="1800" dirty="0" smtClean="0"/>
              <a:t>‘666’, ‘</a:t>
            </a:r>
            <a:r>
              <a:rPr lang="en-US" sz="1800" dirty="0" err="1" smtClean="0"/>
              <a:t>chem</a:t>
            </a:r>
            <a:r>
              <a:rPr lang="en-US" sz="1800" dirty="0" smtClean="0"/>
              <a:t>’, ‘D16’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	درج ناممکن: تا ندانیم حداقل یک درسی که گرفته شده چیست.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حذف: 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فرض می‏کنیم </a:t>
            </a:r>
            <a:r>
              <a:rPr lang="en-US" sz="1800" dirty="0" smtClean="0">
                <a:sym typeface="Symbol"/>
              </a:rPr>
              <a:t>‘444’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این لحظه فقط همین تک درس را داشته باشد.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کن فقط این اطلاع را: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انجام می‏شود اما اطلاع ناخواسته هم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sz="1900" b="1" dirty="0">
                <a:solidFill>
                  <a:schemeClr val="bg2">
                    <a:lumMod val="25000"/>
                  </a:schemeClr>
                </a:solidFill>
                <a:sym typeface="Symbol"/>
              </a:rPr>
              <a:t>	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تغییر رشته تحصیلی دانشجو با شماره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777</a:t>
            </a:r>
            <a:r>
              <a:rPr lang="fa-IR" sz="17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به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Chem</a:t>
            </a:r>
            <a:r>
              <a:rPr lang="fa-IR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.</a:t>
            </a:r>
            <a:endParaRPr lang="fa-IR" sz="1800" b="1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برای انجام </a:t>
            </a:r>
            <a:r>
              <a:rPr lang="fa-IR" dirty="0" smtClean="0">
                <a:sym typeface="Symbol"/>
              </a:rPr>
              <a:t>آن فزونکاری داریم؛ بهنگام‏سازی منتشرشونده (</a:t>
            </a:r>
            <a:r>
              <a:rPr lang="en-US" sz="1800" dirty="0" smtClean="0">
                <a:sym typeface="Symbol"/>
              </a:rPr>
              <a:t>Propagating Update</a:t>
            </a:r>
            <a:r>
              <a:rPr lang="fa-IR" dirty="0" smtClean="0">
                <a:sym typeface="Symbol"/>
              </a:rPr>
              <a:t>).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 رابطه </a:t>
            </a:r>
            <a:r>
              <a:rPr lang="en-US" sz="1800" b="1" dirty="0" smtClean="0">
                <a:solidFill>
                  <a:srgbClr val="0919AF"/>
                </a:solidFill>
              </a:rPr>
              <a:t>R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از دیدگاه عملی: پدیده اختلاط اطلاعات، یعنی اطلاعات در مورد خود موجودیت دانشجو با اطلاعات در مورد انتخاب درس مخلوط شده است.</a:t>
            </a:r>
          </a:p>
          <a:p>
            <a:pPr lvl="1"/>
            <a:r>
              <a:rPr lang="fa-IR" dirty="0" smtClean="0"/>
              <a:t>از دیدگاه تئوری:</a:t>
            </a:r>
            <a:r>
              <a:rPr lang="fa-IR" dirty="0"/>
              <a:t> </a:t>
            </a:r>
            <a:r>
              <a:rPr lang="fa-IR" dirty="0" smtClean="0"/>
              <a:t>وجود </a:t>
            </a:r>
            <a:r>
              <a:rPr lang="en-US" sz="1800" dirty="0" smtClean="0"/>
              <a:t>FD</a:t>
            </a:r>
            <a:r>
              <a:rPr lang="fa-IR" dirty="0" smtClean="0"/>
              <a:t>های ناکامل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dirty="0" smtClean="0"/>
              <a:t>های ناکامل باید از بین بروند. برای این منظور رابطه </a:t>
            </a:r>
            <a:r>
              <a:rPr lang="en-US" sz="1800" b="1" dirty="0" smtClean="0"/>
              <a:t>R</a:t>
            </a:r>
            <a:r>
              <a:rPr lang="fa-IR" dirty="0" smtClean="0"/>
              <a:t> را باید چنان تجزیه عمودی کنیم که در رابطه‏های حاصل،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نباشد.</a:t>
            </a:r>
          </a:p>
          <a:p>
            <a:pPr lvl="1"/>
            <a:r>
              <a:rPr lang="fa-IR" dirty="0" smtClean="0"/>
              <a:t>برای این کار از عملگر </a:t>
            </a:r>
            <a:r>
              <a:rPr lang="fa-IR" dirty="0" smtClean="0">
                <a:solidFill>
                  <a:srgbClr val="0919AF"/>
                </a:solidFill>
              </a:rPr>
              <a:t>پرتو</a:t>
            </a:r>
            <a:r>
              <a:rPr lang="fa-IR" dirty="0" smtClean="0"/>
              <a:t> استفاده می‏کنیم. پرتوی که منجر به یک </a:t>
            </a:r>
            <a:r>
              <a:rPr lang="fa-IR" u="sng" dirty="0" smtClean="0">
                <a:solidFill>
                  <a:srgbClr val="C00000"/>
                </a:solidFill>
              </a:rPr>
              <a:t>تجزیه خوب </a:t>
            </a:r>
            <a:r>
              <a:rPr lang="fa-IR" dirty="0" smtClean="0"/>
              <a:t>شود.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19310" y="3694572"/>
            <a:ext cx="3581400" cy="791781"/>
            <a:chOff x="685800" y="3652533"/>
            <a:chExt cx="3581400" cy="791781"/>
          </a:xfrm>
        </p:grpSpPr>
        <p:sp>
          <p:nvSpPr>
            <p:cNvPr id="4" name="Right Brace 3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STJ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3704019"/>
            <a:ext cx="3581400" cy="791781"/>
            <a:chOff x="685800" y="3652533"/>
            <a:chExt cx="3581400" cy="791781"/>
          </a:xfrm>
        </p:grpSpPr>
        <p:sp>
          <p:nvSpPr>
            <p:cNvPr id="8" name="Right Brace 7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STD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416874" y="4910145"/>
            <a:ext cx="2674012" cy="1707101"/>
          </a:xfrm>
          <a:custGeom>
            <a:avLst/>
            <a:gdLst>
              <a:gd name="connsiteX0" fmla="*/ 183276 w 2674012"/>
              <a:gd name="connsiteY0" fmla="*/ 624207 h 1707101"/>
              <a:gd name="connsiteX1" fmla="*/ 1649219 w 2674012"/>
              <a:gd name="connsiteY1" fmla="*/ 58150 h 1707101"/>
              <a:gd name="connsiteX2" fmla="*/ 2534590 w 2674012"/>
              <a:gd name="connsiteY2" fmla="*/ 174264 h 1707101"/>
              <a:gd name="connsiteX3" fmla="*/ 2636190 w 2674012"/>
              <a:gd name="connsiteY3" fmla="*/ 1437007 h 1707101"/>
              <a:gd name="connsiteX4" fmla="*/ 2171733 w 2674012"/>
              <a:gd name="connsiteY4" fmla="*/ 1698264 h 1707101"/>
              <a:gd name="connsiteX5" fmla="*/ 1054133 w 2674012"/>
              <a:gd name="connsiteY5" fmla="*/ 1611178 h 1707101"/>
              <a:gd name="connsiteX6" fmla="*/ 197790 w 2674012"/>
              <a:gd name="connsiteY6" fmla="*/ 1277350 h 1707101"/>
              <a:gd name="connsiteX7" fmla="*/ 23619 w 2674012"/>
              <a:gd name="connsiteY7" fmla="*/ 929007 h 1707101"/>
              <a:gd name="connsiteX8" fmla="*/ 183276 w 2674012"/>
              <a:gd name="connsiteY8" fmla="*/ 624207 h 17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4012" h="1707101">
                <a:moveTo>
                  <a:pt x="183276" y="624207"/>
                </a:moveTo>
                <a:cubicBezTo>
                  <a:pt x="454209" y="479064"/>
                  <a:pt x="1257333" y="133140"/>
                  <a:pt x="1649219" y="58150"/>
                </a:cubicBezTo>
                <a:cubicBezTo>
                  <a:pt x="2041105" y="-16841"/>
                  <a:pt x="2370095" y="-55546"/>
                  <a:pt x="2534590" y="174264"/>
                </a:cubicBezTo>
                <a:cubicBezTo>
                  <a:pt x="2699085" y="404073"/>
                  <a:pt x="2696666" y="1183007"/>
                  <a:pt x="2636190" y="1437007"/>
                </a:cubicBezTo>
                <a:cubicBezTo>
                  <a:pt x="2575714" y="1691007"/>
                  <a:pt x="2435409" y="1669236"/>
                  <a:pt x="2171733" y="1698264"/>
                </a:cubicBezTo>
                <a:cubicBezTo>
                  <a:pt x="1908057" y="1727292"/>
                  <a:pt x="1383123" y="1681330"/>
                  <a:pt x="1054133" y="1611178"/>
                </a:cubicBezTo>
                <a:cubicBezTo>
                  <a:pt x="725143" y="1541026"/>
                  <a:pt x="369542" y="1391045"/>
                  <a:pt x="197790" y="1277350"/>
                </a:cubicBezTo>
                <a:cubicBezTo>
                  <a:pt x="26038" y="1163655"/>
                  <a:pt x="26038" y="1040283"/>
                  <a:pt x="23619" y="929007"/>
                </a:cubicBezTo>
                <a:cubicBezTo>
                  <a:pt x="21200" y="817731"/>
                  <a:pt x="-87657" y="769350"/>
                  <a:pt x="183276" y="624207"/>
                </a:cubicBezTo>
                <a:close/>
              </a:path>
            </a:pathLst>
          </a:custGeom>
          <a:solidFill>
            <a:srgbClr val="FFD5D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768670" y="4941740"/>
            <a:ext cx="2565280" cy="1811032"/>
          </a:xfrm>
          <a:custGeom>
            <a:avLst/>
            <a:gdLst>
              <a:gd name="connsiteX0" fmla="*/ 2046124 w 2478196"/>
              <a:gd name="connsiteY0" fmla="*/ 150339 h 1561744"/>
              <a:gd name="connsiteX1" fmla="*/ 304410 w 2478196"/>
              <a:gd name="connsiteY1" fmla="*/ 34225 h 1561744"/>
              <a:gd name="connsiteX2" fmla="*/ 72181 w 2478196"/>
              <a:gd name="connsiteY2" fmla="*/ 687368 h 1561744"/>
              <a:gd name="connsiteX3" fmla="*/ 1102695 w 2478196"/>
              <a:gd name="connsiteY3" fmla="*/ 788968 h 1561744"/>
              <a:gd name="connsiteX4" fmla="*/ 1625210 w 2478196"/>
              <a:gd name="connsiteY4" fmla="*/ 1456625 h 1561744"/>
              <a:gd name="connsiteX5" fmla="*/ 2379953 w 2478196"/>
              <a:gd name="connsiteY5" fmla="*/ 1442111 h 1561744"/>
              <a:gd name="connsiteX6" fmla="*/ 2423495 w 2478196"/>
              <a:gd name="connsiteY6" fmla="*/ 324511 h 1561744"/>
              <a:gd name="connsiteX7" fmla="*/ 1959038 w 2478196"/>
              <a:gd name="connsiteY7" fmla="*/ 135825 h 1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8196" h="1561744">
                <a:moveTo>
                  <a:pt x="2046124" y="150339"/>
                </a:moveTo>
                <a:cubicBezTo>
                  <a:pt x="1339762" y="47529"/>
                  <a:pt x="633401" y="-55280"/>
                  <a:pt x="304410" y="34225"/>
                </a:cubicBezTo>
                <a:cubicBezTo>
                  <a:pt x="-24581" y="123730"/>
                  <a:pt x="-60866" y="561578"/>
                  <a:pt x="72181" y="687368"/>
                </a:cubicBezTo>
                <a:cubicBezTo>
                  <a:pt x="205228" y="813158"/>
                  <a:pt x="843857" y="660759"/>
                  <a:pt x="1102695" y="788968"/>
                </a:cubicBezTo>
                <a:cubicBezTo>
                  <a:pt x="1361533" y="917177"/>
                  <a:pt x="1412334" y="1347768"/>
                  <a:pt x="1625210" y="1456625"/>
                </a:cubicBezTo>
                <a:cubicBezTo>
                  <a:pt x="1838086" y="1565482"/>
                  <a:pt x="2246906" y="1630797"/>
                  <a:pt x="2379953" y="1442111"/>
                </a:cubicBezTo>
                <a:cubicBezTo>
                  <a:pt x="2513000" y="1253425"/>
                  <a:pt x="2493647" y="542225"/>
                  <a:pt x="2423495" y="324511"/>
                </a:cubicBezTo>
                <a:cubicBezTo>
                  <a:pt x="2353343" y="106797"/>
                  <a:pt x="2156190" y="121311"/>
                  <a:pt x="1959038" y="135825"/>
                </a:cubicBezTo>
              </a:path>
            </a:pathLst>
          </a:custGeom>
          <a:solidFill>
            <a:srgbClr val="FFFFC5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6400" y="1410454"/>
            <a:ext cx="5219634" cy="3237746"/>
            <a:chOff x="1676400" y="1410454"/>
            <a:chExt cx="5219634" cy="3237746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0" y="1410454"/>
              <a:ext cx="5219634" cy="3237746"/>
              <a:chOff x="1066800" y="2616398"/>
              <a:chExt cx="5219634" cy="32377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66800" y="2616398"/>
                <a:ext cx="5219634" cy="3237746"/>
                <a:chOff x="584450" y="3124200"/>
                <a:chExt cx="5219634" cy="32377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14:m>
                        <m:oMath xmlns:m="http://schemas.openxmlformats.org/officeDocument/2006/math">
                          <m:r>
                            <a:rPr lang="en-US" b="0" i="0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    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STJ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STD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R</m:t>
                          </m:r>
                          <m:r>
                            <a:rPr lang="en-US" b="0">
                              <a:latin typeface="Cambria Math"/>
                            </a:rPr>
                            <m:t>)</m:t>
                          </m:r>
                        </m:oMath>
                      </a14:m>
                      <a:endParaRPr lang="en-US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600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b="1" dirty="0" smtClean="0"/>
                        <a:t>SCG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u="sng" dirty="0"/>
                        <a:t>,  COID</a:t>
                      </a:r>
                      <a:r>
                        <a:rPr lang="en-US" sz="1600" b="1" dirty="0"/>
                        <a:t>,  </a:t>
                      </a:r>
                      <a:r>
                        <a:rPr lang="en-US" sz="1600" b="1" dirty="0" smtClean="0"/>
                        <a:t> GR)    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و</a:t>
                      </a:r>
                      <a:r>
                        <a:rPr lang="en-US" sz="1600" b="1" dirty="0" smtClean="0"/>
                        <a:t>      SSD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dirty="0" smtClean="0"/>
                        <a:t>,  STJ,  STD)</a:t>
                      </a:r>
                      <a:endParaRPr lang="fa-IR" sz="1600" b="1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CO1     19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CO2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 smtClean="0"/>
                        <a:t>             777      CO3     11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CO1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CO2     18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444      CO1     13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CO1     14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CO2     12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584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Connector 5"/>
                <p:cNvCxnSpPr/>
                <p:nvPr/>
              </p:nvCxnSpPr>
              <p:spPr>
                <a:xfrm>
                  <a:off x="1270249" y="4071058"/>
                  <a:ext cx="1" cy="2179866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4088450" y="3429000"/>
                <a:ext cx="2159950" cy="119263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777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888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444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555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 D11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481285" y="3505200"/>
                <a:ext cx="1" cy="108993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Down Arrow 10"/>
            <p:cNvSpPr/>
            <p:nvPr/>
          </p:nvSpPr>
          <p:spPr>
            <a:xfrm>
              <a:off x="2754939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490307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7364" y="5164865"/>
            <a:ext cx="3363686" cy="1295400"/>
            <a:chOff x="4191000" y="5257800"/>
            <a:chExt cx="3363686" cy="1295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41" idx="1"/>
                  <a:endCxn id="43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endCxn id="47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46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7" idx="2"/>
              <a:endCxn id="42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5648150" y="47244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76350" y="4939266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/>
      <p:bldP spid="5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رابطه‏های جدید آنومالی‏های </a:t>
            </a:r>
            <a:r>
              <a:rPr lang="en-US" sz="1800" dirty="0" smtClean="0"/>
              <a:t>R</a:t>
            </a:r>
            <a:r>
              <a:rPr lang="fa-IR" dirty="0" smtClean="0"/>
              <a:t> را ندارند: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C00000"/>
                </a:solidFill>
              </a:rPr>
              <a:t>درج کن: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’, ‘D16’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درج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حذف کن: 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از </a:t>
            </a:r>
            <a:r>
              <a:rPr lang="en-US" sz="1800" dirty="0" smtClean="0">
                <a:sym typeface="Symbol"/>
              </a:rPr>
              <a:t>SCG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بهنگام‏سازی کن</a:t>
            </a:r>
            <a:r>
              <a:rPr lang="fa-IR" dirty="0" smtClean="0">
                <a:sym typeface="Symbol"/>
              </a:rPr>
              <a:t>: تغییر رشته دانشجوی </a:t>
            </a:r>
            <a:r>
              <a:rPr lang="en-US" sz="1800" dirty="0" smtClean="0">
                <a:sym typeface="Symbol"/>
              </a:rPr>
              <a:t>777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به </a:t>
            </a:r>
            <a:r>
              <a:rPr lang="en-US" sz="1800" dirty="0" err="1" smtClean="0">
                <a:sym typeface="Symbol"/>
              </a:rPr>
              <a:t>Chem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بروز می‏شود.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835" y="1963254"/>
            <a:ext cx="2121209" cy="1206402"/>
            <a:chOff x="4648200" y="5119914"/>
            <a:chExt cx="2121209" cy="1206402"/>
          </a:xfrm>
        </p:grpSpPr>
        <p:grpSp>
          <p:nvGrpSpPr>
            <p:cNvPr id="13" name="Group 12"/>
            <p:cNvGrpSpPr/>
            <p:nvPr/>
          </p:nvGrpSpPr>
          <p:grpSpPr>
            <a:xfrm>
              <a:off x="4648200" y="5302151"/>
              <a:ext cx="1981200" cy="876300"/>
              <a:chOff x="304800" y="3810000"/>
              <a:chExt cx="1981200" cy="8763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129314"/>
            <a:ext cx="2070720" cy="1295400"/>
            <a:chOff x="5483966" y="5257800"/>
            <a:chExt cx="2070720" cy="1295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38" idx="2"/>
              <a:endCxn id="3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47800" y="37338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5091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طراحی جدید،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های ناکامل از بین رفتند. بنابراین </a:t>
                </a:r>
                <a:r>
                  <a:rPr lang="en-US" sz="1800" dirty="0" smtClean="0"/>
                  <a:t>SSD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SCG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هستند.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تاکید: </a:t>
                </a: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 هرگاه اولاً در </a:t>
                </a:r>
                <a:r>
                  <a:rPr lang="en-US" sz="1800" dirty="0" smtClean="0"/>
                  <a:t>1NF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باشد و ثانیاً هر صفت ناکلید با کلید اصلی،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داشته باشد (رابطه،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ناکامل نداشته باشد).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/>
                  <a:t>بررسی شود که آیا در این تجزیه همه </a:t>
                </a:r>
                <a:r>
                  <a:rPr lang="en-US" sz="1800" dirty="0"/>
                  <a:t>FD</a:t>
                </a:r>
                <a:r>
                  <a:rPr lang="fa-IR" dirty="0"/>
                  <a:t>ها محفوظ می‏مانند؟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نکته: </a:t>
                </a:r>
                <a:r>
                  <a:rPr lang="fa-IR" dirty="0"/>
                  <a:t>باید توجه کنیم که در تجزیه، </a:t>
                </a:r>
                <a:r>
                  <a:rPr lang="en-US" sz="1800" dirty="0"/>
                  <a:t>FD</a:t>
                </a:r>
                <a:r>
                  <a:rPr lang="fa-IR" dirty="0"/>
                  <a:t>ای از دست نرود، چون هر </a:t>
                </a:r>
                <a:r>
                  <a:rPr lang="en-US" sz="1800" dirty="0"/>
                  <a:t>FD</a:t>
                </a:r>
                <a:r>
                  <a:rPr lang="fa-IR" sz="1800" dirty="0"/>
                  <a:t> </a:t>
                </a:r>
                <a:r>
                  <a:rPr lang="fa-IR" dirty="0"/>
                  <a:t>یک قاعده جامعیت در محیط است</a:t>
                </a:r>
                <a:r>
                  <a:rPr lang="fa-IR" dirty="0" smtClean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dirty="0"/>
                  <a:t>توجه داشته باشید که در این تجزیه هیچ اطلاعی از دست نمی‏رود. یعنی اگر کاربر رابطه اصلی را به هر دلیلی بخواهد با پیوند دو رابطه جدید به دست می‏آید.                    </a:t>
                </a:r>
                <a14:m>
                  <m:oMath xmlns:m="http://schemas.openxmlformats.org/officeDocument/2006/math">
                    <m:r>
                      <a:rPr lang="fa-IR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R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SCG</m:t>
                    </m:r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  <a:ea typeface="Cambria Math"/>
                      </a:rPr>
                      <m:t>SSD</m:t>
                    </m:r>
                  </m:oMath>
                </a14:m>
                <a:endParaRPr lang="fa-IR" sz="1800" dirty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  <a:blipFill rotWithShape="1">
                <a:blip r:embed="rId3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</a:t>
                </a:r>
                <a:r>
                  <a:rPr lang="fa-IR" dirty="0"/>
                  <a:t>حالت کلی اگر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dirty="0"/>
                  <a:t>،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dirty="0"/>
                  <a:t>، .... و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n</a:t>
                </a:r>
                <a:r>
                  <a:rPr lang="fa-IR" dirty="0"/>
                  <a:t> پرتوهای دلخواه از </a:t>
                </a:r>
                <a:r>
                  <a:rPr lang="en-US" sz="1800" dirty="0"/>
                  <a:t>R</a:t>
                </a:r>
                <a:r>
                  <a:rPr lang="fa-IR" dirty="0"/>
                  <a:t> باشند، </a:t>
                </a:r>
                <a:r>
                  <a:rPr lang="fa-IR" dirty="0" smtClean="0"/>
                  <a:t>داریم (ممکن </a:t>
                </a:r>
                <a:r>
                  <a:rPr lang="fa-IR" dirty="0"/>
                  <a:t>است تاپل‏های افزونه بروز </a:t>
                </a:r>
                <a:r>
                  <a:rPr lang="fa-IR" dirty="0" smtClean="0"/>
                  <a:t>کند):</a:t>
                </a:r>
                <a:endParaRPr lang="fa-IR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>
                          <a:latin typeface="Cambria Math"/>
                        </a:rPr>
                        <m:t>⊆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⋈…⋈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0919AF"/>
                    </a:solidFill>
                  </a:rPr>
                  <a:t>تجزیه بی‏حذف: </a:t>
                </a:r>
                <a:r>
                  <a:rPr lang="fa-IR" dirty="0" smtClean="0"/>
                  <a:t>شرطش این است که در صفات پیوند هیچمقدار (</a:t>
                </a:r>
                <a:r>
                  <a:rPr lang="en-US" sz="1800" dirty="0" smtClean="0"/>
                  <a:t>Null Value</a:t>
                </a:r>
                <a:r>
                  <a:rPr lang="fa-IR" dirty="0" smtClean="0"/>
                  <a:t>) نداشته باشیم.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اگر در صفات پیوند هیچمقدار داشته باشیم، چه پیش می‏آید؟</a:t>
                </a:r>
              </a:p>
              <a:p>
                <a:pPr marL="457200" lvl="1" indent="0" algn="l">
                  <a:lnSpc>
                    <a:spcPct val="200000"/>
                  </a:lnSpc>
                  <a:buNone/>
                </a:pPr>
                <a:r>
                  <a:rPr lang="en-US" sz="1800" dirty="0" smtClean="0"/>
                  <a:t>   T(</a:t>
                </a:r>
                <a:r>
                  <a:rPr lang="en-US" sz="1800" u="sng" dirty="0" smtClean="0"/>
                  <a:t>A</a:t>
                </a:r>
                <a:r>
                  <a:rPr lang="en-US" sz="1800" dirty="0" smtClean="0"/>
                  <a:t>,  B,  C,  D,  E)  </a:t>
                </a:r>
                <a:r>
                  <a:rPr lang="en-US" sz="1800" dirty="0" smtClean="0">
                    <a:sym typeface="Symbol"/>
                  </a:rPr>
                  <a:t>    </a:t>
                </a:r>
                <a:r>
                  <a:rPr lang="en-US" sz="1800" dirty="0" smtClean="0"/>
                  <a:t>   T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(A, B)     T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(B,  C,  D,  E)</a:t>
                </a:r>
                <a:endParaRPr lang="fa-IR" sz="1800" dirty="0" smtClean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تاپل‏هایی در پیوند از دست می‏روند. به این تاپل‏ها، تاپل‏های آونگان [معلق] (</a:t>
                </a:r>
                <a:r>
                  <a:rPr lang="en-US" sz="1800" dirty="0" smtClean="0"/>
                  <a:t>Dangling</a:t>
                </a:r>
                <a:r>
                  <a:rPr lang="fa-IR" dirty="0" smtClean="0"/>
                  <a:t>) گوییم.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در مباحث نرمالترسازی معمولا فرض بر این است که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صفت (صفات) پیوند هیچمقدار ندارند</a:t>
                </a:r>
                <a:r>
                  <a:rPr lang="fa-IR" dirty="0" smtClean="0"/>
                  <a:t>.</a:t>
                </a:r>
              </a:p>
              <a:p>
                <a:pPr lvl="1">
                  <a:lnSpc>
                    <a:spcPct val="200000"/>
                  </a:lnSpc>
                </a:pP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آیا رابطه‏های جدید (</a:t>
            </a:r>
            <a:r>
              <a:rPr lang="en-US" sz="1800" dirty="0"/>
              <a:t>SSD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SCG</a:t>
            </a:r>
            <a:r>
              <a:rPr lang="fa-IR" dirty="0"/>
              <a:t>) آنومالی ندارند؟</a:t>
            </a: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</a:t>
            </a:r>
            <a:r>
              <a:rPr lang="en-US" sz="1800" b="1" dirty="0" smtClean="0">
                <a:solidFill>
                  <a:srgbClr val="C00000"/>
                </a:solidFill>
              </a:rPr>
              <a:t>SSD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 </a:t>
            </a:r>
          </a:p>
          <a:p>
            <a:pPr marL="457200" lvl="1" indent="0">
              <a:buNone/>
            </a:pPr>
            <a:r>
              <a:rPr lang="fa-IR" dirty="0" smtClean="0"/>
              <a:t>اطلاع: «رشته </a:t>
            </a:r>
            <a:r>
              <a:rPr lang="en-US" sz="1800" dirty="0" smtClean="0"/>
              <a:t>IT</a:t>
            </a:r>
            <a:r>
              <a:rPr lang="fa-IR" sz="1800" dirty="0" smtClean="0"/>
              <a:t> </a:t>
            </a:r>
            <a:r>
              <a:rPr lang="fa-IR" dirty="0" smtClean="0"/>
              <a:t>در دانشکده </a:t>
            </a:r>
            <a:r>
              <a:rPr lang="en-US" sz="1800" dirty="0" smtClean="0"/>
              <a:t>D20</a:t>
            </a:r>
            <a:r>
              <a:rPr lang="fa-IR" sz="1800" dirty="0" smtClean="0"/>
              <a:t> </a:t>
            </a:r>
            <a:r>
              <a:rPr lang="fa-IR" dirty="0" smtClean="0"/>
              <a:t>ارائه می‏شود.» 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3، این اطلاع منطقاً باید قابل درج باشد، اما درج ناممکن است. چون کلید ندارد، باید حداقل یک دانشجوی این رشته را بشناسیم.</a:t>
            </a:r>
          </a:p>
          <a:p>
            <a:pPr marL="457200" lvl="1" indent="0">
              <a:buNone/>
            </a:pPr>
            <a:r>
              <a:rPr lang="fa-IR" dirty="0" smtClean="0"/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حذف:</a:t>
            </a:r>
          </a:p>
          <a:p>
            <a:pPr marL="457200" lvl="1" indent="0">
              <a:buNone/>
            </a:pPr>
            <a:r>
              <a:rPr lang="fa-IR" dirty="0" smtClean="0"/>
              <a:t>حذف کن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حذف انجام می‏شود ولی اطلاع «رشته شیمی در </a:t>
            </a:r>
            <a:r>
              <a:rPr lang="en-US" sz="1800" dirty="0" smtClean="0">
                <a:sym typeface="Symbol"/>
              </a:rPr>
              <a:t>D16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ارائه می‏شود»، ناخواسته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«شماره دانشکده رشته فیزیک را عوض کنید». به تعداد تمام دانشجویان این رشته باید بهنگام‏سازی شود.</a:t>
            </a:r>
          </a:p>
          <a:p>
            <a:pPr marL="0" indent="0">
              <a:buNone/>
            </a:pPr>
            <a:r>
              <a:rPr lang="fa-IR" sz="1700" b="1" dirty="0">
                <a:sym typeface="Symbol"/>
              </a:rPr>
              <a:t> </a:t>
            </a:r>
            <a:r>
              <a:rPr lang="fa-IR" sz="1700" b="1" dirty="0" smtClean="0">
                <a:sym typeface="Symbol"/>
              </a:rPr>
              <a:t>         </a:t>
            </a:r>
            <a:r>
              <a:rPr lang="en-US" sz="1700" b="1" dirty="0" smtClean="0">
                <a:sym typeface="Symbol"/>
              </a:rPr>
              <a:t>SSD</a:t>
            </a:r>
            <a:r>
              <a:rPr lang="fa-IR" sz="1900" b="1" dirty="0" smtClean="0">
                <a:sym typeface="Symbol"/>
              </a:rPr>
              <a:t> باید نرمال‏تر شود.</a:t>
            </a:r>
            <a:endParaRPr lang="en-US" sz="1900" b="1" dirty="0"/>
          </a:p>
        </p:txBody>
      </p:sp>
      <p:sp>
        <p:nvSpPr>
          <p:cNvPr id="4" name="Left Arrow 3"/>
          <p:cNvSpPr/>
          <p:nvPr/>
        </p:nvSpPr>
        <p:spPr>
          <a:xfrm>
            <a:off x="8443686" y="6201228"/>
            <a:ext cx="304800" cy="5334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en-US" sz="1800" b="1" dirty="0" smtClean="0">
                <a:solidFill>
                  <a:srgbClr val="0919AF"/>
                </a:solidFill>
              </a:rPr>
              <a:t>SSD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دلیل آنومالی‏های </a:t>
            </a:r>
            <a:r>
              <a:rPr lang="en-US" sz="1800" dirty="0" smtClean="0"/>
              <a:t>SSD</a:t>
            </a:r>
            <a:r>
              <a:rPr lang="fa-IR" dirty="0" smtClean="0"/>
              <a:t>، وجود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بین صفت ناکلید با کلید اصلی است (به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3).</a:t>
            </a:r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باید از بین برود.</a:t>
            </a:r>
          </a:p>
          <a:p>
            <a:pPr lvl="1"/>
            <a:endParaRPr lang="fa-IR" sz="2400" dirty="0" smtClean="0"/>
          </a:p>
          <a:p>
            <a:pPr lvl="1"/>
            <a:r>
              <a:rPr lang="fa-IR" dirty="0" smtClean="0"/>
              <a:t>فرض کنید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به صورت زیر تجزیه کنیم: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3200" dirty="0"/>
          </a:p>
          <a:p>
            <a:pPr lvl="1"/>
            <a:r>
              <a:rPr lang="fa-IR" dirty="0" smtClean="0"/>
              <a:t>افزونگی کم شد!</a:t>
            </a:r>
          </a:p>
          <a:p>
            <a:pPr lvl="1"/>
            <a:r>
              <a:rPr lang="fa-IR" dirty="0" smtClean="0"/>
              <a:t>تمرین: بررسی شود که رابطه‏های جدید آنومالی‏های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ندارند.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680" y="2485572"/>
            <a:ext cx="2070720" cy="1295400"/>
            <a:chOff x="5483966" y="5257800"/>
            <a:chExt cx="207072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5" idx="2"/>
              <a:endCxn id="1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2636345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SSD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8600" y="4267200"/>
            <a:ext cx="3674403" cy="1561319"/>
            <a:chOff x="1329528" y="4419600"/>
            <a:chExt cx="3674403" cy="156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329528" y="4419600"/>
              <a:ext cx="3674403" cy="1514475"/>
              <a:chOff x="1066800" y="2616398"/>
              <a:chExt cx="3674403" cy="151447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66800" y="2616398"/>
                <a:ext cx="3674403" cy="1514475"/>
                <a:chOff x="584450" y="3124200"/>
                <a:chExt cx="3674403" cy="151447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84450" y="3124200"/>
                  <a:ext cx="3674403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SJ (</a:t>
                  </a:r>
                  <a:r>
                    <a:rPr lang="en-US" sz="1600" b="1" u="sng" dirty="0" smtClean="0"/>
                    <a:t>STID</a:t>
                  </a:r>
                  <a:r>
                    <a:rPr lang="en-US" sz="1600" b="1" dirty="0"/>
                    <a:t>, </a:t>
                  </a:r>
                  <a:r>
                    <a:rPr lang="en-US" sz="1600" b="1" dirty="0" smtClean="0"/>
                    <a:t>  STJ)    </a:t>
                  </a:r>
                  <a:r>
                    <a:rPr lang="fa-IR" sz="1600" b="1" dirty="0" smtClean="0">
                      <a:cs typeface="B Nazanin" pitchFamily="2" charset="-78"/>
                    </a:rPr>
                    <a:t>و</a:t>
                  </a:r>
                  <a:r>
                    <a:rPr lang="en-US" sz="1600" b="1" dirty="0" smtClean="0"/>
                    <a:t>      SD (</a:t>
                  </a:r>
                  <a:r>
                    <a:rPr lang="en-US" sz="1600" b="1" u="sng" dirty="0" smtClean="0"/>
                    <a:t>STJ</a:t>
                  </a:r>
                  <a:r>
                    <a:rPr lang="en-US" sz="1600" b="1" dirty="0" smtClean="0"/>
                    <a:t>,    STD)</a:t>
                  </a:r>
                  <a:endParaRPr lang="fa-IR" sz="1600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03825" y="3548742"/>
                  <a:ext cx="8336" cy="1089933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080347" y="2918736"/>
                <a:ext cx="1535998" cy="62324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Math    D12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471071" y="2997398"/>
                <a:ext cx="0" cy="54458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2426594" y="4675976"/>
              <a:ext cx="3664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59321" y="4788285"/>
              <a:ext cx="1593705" cy="119263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444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85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1: طراحی </a:t>
            </a:r>
            <a:r>
              <a:rPr lang="fa-IR" dirty="0"/>
              <a:t>ارتباط </a:t>
            </a:r>
            <a:r>
              <a:rPr lang="fa-IR" dirty="0" smtClean="0"/>
              <a:t>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سه رابطه لازم است.</a:t>
            </a:r>
          </a:p>
          <a:p>
            <a:r>
              <a:rPr lang="fa-IR" dirty="0" smtClean="0"/>
              <a:t>طراحی در این حالت با کمتر از سه رابطه، افزونگی و هیچ‏مقداری زیادی پدید می‏آورد.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47800" y="3987800"/>
            <a:ext cx="6172992" cy="1676400"/>
            <a:chOff x="1523207" y="1854200"/>
            <a:chExt cx="6172992" cy="1676400"/>
          </a:xfrm>
        </p:grpSpPr>
        <p:grpSp>
          <p:nvGrpSpPr>
            <p:cNvPr id="6" name="Group 5"/>
            <p:cNvGrpSpPr/>
            <p:nvPr/>
          </p:nvGrpSpPr>
          <p:grpSpPr>
            <a:xfrm>
              <a:off x="1523207" y="1854200"/>
              <a:ext cx="6172992" cy="1676400"/>
              <a:chOff x="1523207" y="1854200"/>
              <a:chExt cx="6172992" cy="16764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M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523207" y="1854200"/>
                <a:ext cx="6172992" cy="1676400"/>
                <a:chOff x="1485107" y="4648200"/>
                <a:chExt cx="6172992" cy="16764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514600" y="4648200"/>
                  <a:ext cx="4038600" cy="1600200"/>
                  <a:chOff x="609600" y="2209800"/>
                  <a:chExt cx="4038600" cy="1600200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609600" y="3124200"/>
                    <a:ext cx="4038600" cy="685800"/>
                    <a:chOff x="228600" y="4953000"/>
                    <a:chExt cx="4038600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228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" name="Oval 29"/>
                  <p:cNvSpPr/>
                  <p:nvPr/>
                </p:nvSpPr>
                <p:spPr>
                  <a:xfrm>
                    <a:off x="3048000" y="2209800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نمره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2" name="Straight Connector 31"/>
                  <p:cNvCxnSpPr>
                    <a:stCxn id="35" idx="0"/>
                    <a:endCxn id="30" idx="3"/>
                  </p:cNvCxnSpPr>
                  <p:nvPr/>
                </p:nvCxnSpPr>
                <p:spPr>
                  <a:xfrm flipV="1">
                    <a:off x="2590800" y="2665085"/>
                    <a:ext cx="568792" cy="45911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85107" y="5601820"/>
                  <a:ext cx="1029493" cy="722780"/>
                  <a:chOff x="1485107" y="5601820"/>
                  <a:chExt cx="1029493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85107" y="5601820"/>
                    <a:ext cx="1029493" cy="357712"/>
                    <a:chOff x="-625524" y="2145521"/>
                    <a:chExt cx="1029493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6255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268953" y="2324377"/>
                      <a:ext cx="135016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13978" y="311167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557102" y="6033448"/>
            <a:ext cx="3326473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06954" y="6096000"/>
            <a:ext cx="364624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GR)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657600" y="6553200"/>
            <a:ext cx="1219200" cy="13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47800" y="6248400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03132" y="6645164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2132" y="6511159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7868" y="6508532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8" grpId="0"/>
      <p:bldP spid="3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5" y="1295400"/>
            <a:ext cx="8686800" cy="5257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این رابطه‏ها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ثانیاً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نداریم.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بررسی شود که در این تجزیه هیچ اطلاعی از دست نمی‏رود و </a:t>
            </a:r>
            <a:r>
              <a:rPr lang="en-US" sz="1800" dirty="0" smtClean="0"/>
              <a:t>FD</a:t>
            </a:r>
            <a:r>
              <a:rPr lang="fa-IR" dirty="0" smtClean="0"/>
              <a:t>ها هم حفظ می‏شوند.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تاکید: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باشد و ثانیاً هر صفت ناکلید با کلید اصلی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(تمام </a:t>
            </a:r>
            <a:r>
              <a:rPr lang="en-US" sz="1800" dirty="0" smtClean="0"/>
              <a:t>FD</a:t>
            </a:r>
            <a:r>
              <a:rPr lang="fa-IR" dirty="0" smtClean="0"/>
              <a:t>ها مستقیماً ناشی از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نتیجه: </a:t>
            </a:r>
            <a:r>
              <a:rPr lang="en-US" sz="1800" dirty="0" smtClean="0"/>
              <a:t>FD</a:t>
            </a:r>
            <a:r>
              <a:rPr lang="fa-IR" dirty="0" smtClean="0"/>
              <a:t>های ناکامل و باواسطه مزاحم هستند و باید از بین بروند.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عمل رابطه‏ها باید حداقل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نرمال شوند و خواهیم دید حتی‏الامکان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یا بیشتر باشند.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رابطه </a:t>
            </a:r>
            <a:r>
              <a:rPr lang="en-US" dirty="0" smtClean="0"/>
              <a:t>3NF</a:t>
            </a:r>
            <a:r>
              <a:rPr lang="fa-IR" dirty="0" smtClean="0"/>
              <a:t> داریم که «یک بوده (واقعیت) : یک رابطه» و یا «یک شیئ : یک رابطه».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7138" y="1981200"/>
            <a:ext cx="2614662" cy="986744"/>
            <a:chOff x="217714" y="2223407"/>
            <a:chExt cx="2614662" cy="986744"/>
          </a:xfrm>
        </p:grpSpPr>
        <p:grpSp>
          <p:nvGrpSpPr>
            <p:cNvPr id="5" name="Group 4"/>
            <p:cNvGrpSpPr/>
            <p:nvPr/>
          </p:nvGrpSpPr>
          <p:grpSpPr>
            <a:xfrm>
              <a:off x="761656" y="2223407"/>
              <a:ext cx="2070720" cy="984253"/>
              <a:chOff x="5941166" y="5302151"/>
              <a:chExt cx="2070720" cy="98425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1656" y="2829151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3"/>
              <a:endCxn id="15" idx="1"/>
            </p:cNvCxnSpPr>
            <p:nvPr/>
          </p:nvCxnSpPr>
          <p:spPr>
            <a:xfrm>
              <a:off x="1445022" y="2413907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3" idx="1"/>
            </p:cNvCxnSpPr>
            <p:nvPr/>
          </p:nvCxnSpPr>
          <p:spPr>
            <a:xfrm flipV="1">
              <a:off x="1447800" y="3017160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7714" y="22497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714" y="2786742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2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تجزیه خوب (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Nonloss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/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Lossness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 Decomposition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1- بی‏حشو: در پیوند پرتوها، تاپل حشو [افزونه] بروز نکند.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2- حافظ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ها: هیچ 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ای در اثر تجزیه از دست نرود و همه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های رابطه اصلی حفظ شوند.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3- بی‏حذف: در پیوند پرتوها هیچ تاپلی حذف نشود (صفت یا صفات پیوند هیچمقدار نباشند).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4- حافظ صفات: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∈{</m:t>
                        </m:r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  <m:r>
                          <a:rPr lang="en-US" b="0" i="0" smtClean="0">
                            <a:latin typeface="Cambria Math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</m:e>
                    </m:nary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در بیشتر متون کلاسیک، بحث تجزیه خوب، تحت عنوان تجزیه بی‏کاست یا بی‏گمشدگی (</a:t>
                </a:r>
                <a:r>
                  <a:rPr lang="en-US" sz="1800" dirty="0" err="1" smtClean="0"/>
                  <a:t>Nonloss</a:t>
                </a:r>
                <a:r>
                  <a:rPr lang="en-US" sz="1800" dirty="0" smtClean="0"/>
                  <a:t>/Lossless Decomposition</a:t>
                </a:r>
                <a:r>
                  <a:rPr lang="fa-IR" dirty="0" smtClean="0"/>
                  <a:t>) مطرح شده است، که چندان مناسب به نظر نمی‏رسد، مگر آنکه فرض کنیم که منظور همان بی‏حشو و حافظ وابستگی‏های تابعی بودن است (و دو ویژگی دیگر تجزیه خوب را پیش‏فرض تجزیه خوب بدانیم).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3"/>
                <a:stretch>
                  <a:fillRect l="-912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971800"/>
            <a:ext cx="777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قضیه ریسانِن (</a:t>
            </a:r>
            <a:r>
              <a:rPr lang="en-US" sz="1800" b="1" dirty="0" err="1" smtClean="0">
                <a:solidFill>
                  <a:srgbClr val="0919AF"/>
                </a:solidFill>
              </a:rPr>
              <a:t>Rissanen</a:t>
            </a:r>
            <a:r>
              <a:rPr lang="fa-IR" b="1" dirty="0" smtClean="0">
                <a:solidFill>
                  <a:srgbClr val="0919AF"/>
                </a:solidFill>
              </a:rPr>
              <a:t>):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900" dirty="0" smtClean="0"/>
              <a:t> </a:t>
            </a:r>
            <a:r>
              <a:rPr lang="fa-IR" dirty="0" smtClean="0"/>
              <a:t>به دو پرتوش (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) تجزیه خوب می‏شود، 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از یکدیگر مستقل باشند.</a:t>
            </a:r>
          </a:p>
          <a:p>
            <a:pPr lvl="1"/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مستقل از یکدیگرند اگر و فقط اگر:</a:t>
            </a:r>
          </a:p>
          <a:p>
            <a:pPr marL="457200" lvl="1" indent="0">
              <a:buNone/>
            </a:pPr>
            <a:r>
              <a:rPr lang="fa-IR" dirty="0" smtClean="0"/>
              <a:t>    - صفت مشترک، حداقل در یکی از آنها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 بی‏حشو بودن</a:t>
            </a:r>
          </a:p>
          <a:p>
            <a:pPr marL="457200" lvl="1" indent="0">
              <a:buNone/>
            </a:pPr>
            <a:r>
              <a:rPr lang="fa-IR" dirty="0" smtClean="0"/>
              <a:t>    - تمام </a:t>
            </a:r>
            <a:r>
              <a:rPr lang="en-US" sz="1800" dirty="0" smtClean="0"/>
              <a:t>FD</a:t>
            </a:r>
            <a:r>
              <a:rPr lang="fa-IR" dirty="0" smtClean="0"/>
              <a:t>های رابطه اصلی یا در مجموعه </a:t>
            </a:r>
            <a:r>
              <a:rPr lang="en-US" sz="1800" dirty="0" smtClean="0"/>
              <a:t>FD</a:t>
            </a:r>
            <a:r>
              <a:rPr lang="fa-IR" dirty="0" smtClean="0"/>
              <a:t>های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وجود داشته باشند یا از آنها منطقاً استنتاج شوند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حافظ </a:t>
            </a:r>
            <a:r>
              <a:rPr lang="en-US" sz="1800" dirty="0" smtClean="0"/>
              <a:t>FD</a:t>
            </a:r>
            <a:r>
              <a:rPr lang="fa-IR" dirty="0" smtClean="0"/>
              <a:t>ها</a:t>
            </a:r>
          </a:p>
          <a:p>
            <a:pPr marL="457200" lvl="1" indent="0">
              <a:buNone/>
            </a:pPr>
            <a:endParaRPr lang="fa-IR" sz="1050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بر اساس ضوابط ریسانن، اگر در رابطه </a:t>
            </a:r>
            <a:r>
              <a:rPr lang="en-US" sz="1800" dirty="0" smtClean="0"/>
              <a:t>R(A, B, C)</a:t>
            </a:r>
            <a:r>
              <a:rPr lang="fa-IR" dirty="0" smtClean="0"/>
              <a:t>، وابستگی‏های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dirty="0" smtClean="0">
                <a:sym typeface="Symbol"/>
              </a:rPr>
              <a:t>AC</a:t>
            </a:r>
            <a:r>
              <a:rPr lang="fa-IR" dirty="0" smtClean="0">
                <a:sym typeface="Symbol"/>
              </a:rPr>
              <a:t> برقرار باشد، در اینصورت تجزیه خوب چنین است: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(B, C)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در اینجا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در رابطه دوم کلید کاندید است، چون همه صفات به آن وابستگی تابعی دارند و کاهش‏پذیر هم نیست.</a:t>
            </a:r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442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[بحث تکمیلی] تجزیه </a:t>
            </a:r>
            <a:r>
              <a:rPr lang="fa-IR" dirty="0" smtClean="0"/>
              <a:t>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رابطه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 این رابطه به سه شکل به پرتوهای دوگانی تجزیه می‏شود.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        SJ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endParaRPr lang="fa-IR" dirty="0" smtClean="0"/>
          </a:p>
          <a:p>
            <a:pPr lvl="1"/>
            <a:r>
              <a:rPr lang="fa-IR" dirty="0" smtClean="0"/>
              <a:t>تجزیه</a:t>
            </a:r>
            <a:r>
              <a:rPr lang="fa-IR" sz="1800" dirty="0" smtClean="0"/>
              <a:t> </a:t>
            </a:r>
            <a:r>
              <a:rPr lang="en-US" sz="18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خوب است، چون هر دو شرط ریسانِن را دارد.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تجزیه </a:t>
            </a:r>
            <a:r>
              <a:rPr lang="en-US" sz="1800" dirty="0" smtClean="0"/>
              <a:t>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می‏دهد.</a:t>
            </a:r>
          </a:p>
          <a:p>
            <a:pPr lvl="1"/>
            <a:r>
              <a:rPr lang="fa-IR" dirty="0" smtClean="0"/>
              <a:t>تحزیه </a:t>
            </a:r>
            <a:r>
              <a:rPr lang="en-US" sz="1800" dirty="0" smtClean="0"/>
              <a:t>III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/>
              <a:t>FD</a:t>
            </a:r>
            <a:r>
              <a:rPr lang="fa-IR" sz="1800" dirty="0"/>
              <a:t> </a:t>
            </a:r>
            <a:r>
              <a:rPr lang="fa-IR" dirty="0"/>
              <a:t>از دست می‏دهد.</a:t>
            </a:r>
          </a:p>
        </p:txBody>
      </p:sp>
      <p:sp>
        <p:nvSpPr>
          <p:cNvPr id="4" name="Oval 3"/>
          <p:cNvSpPr/>
          <p:nvPr/>
        </p:nvSpPr>
        <p:spPr>
          <a:xfrm>
            <a:off x="381000" y="1995714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381000" y="24384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381000" y="2895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III</a:t>
            </a:r>
            <a:endParaRPr 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4114800"/>
            <a:ext cx="3333997" cy="911211"/>
            <a:chOff x="564243" y="4267200"/>
            <a:chExt cx="3333997" cy="911211"/>
          </a:xfrm>
        </p:grpSpPr>
        <p:sp>
          <p:nvSpPr>
            <p:cNvPr id="7" name="TextBox 6"/>
            <p:cNvSpPr txBox="1"/>
            <p:nvPr/>
          </p:nvSpPr>
          <p:spPr>
            <a:xfrm>
              <a:off x="564243" y="4267200"/>
              <a:ext cx="1495922" cy="91121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STID </a:t>
              </a:r>
              <a:r>
                <a:rPr lang="en-US" dirty="0" smtClean="0">
                  <a:sym typeface="Symbol"/>
                </a:rPr>
                <a:t> STJ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STJ     STD</a:t>
              </a:r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803" y="4554640"/>
              <a:ext cx="187743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  STID  STD</a:t>
              </a:r>
              <a:endParaRPr lang="en-US" dirty="0" smtClean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1946069" y="4419600"/>
              <a:ext cx="123371" cy="654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اصطلاح: </a:t>
            </a:r>
            <a:r>
              <a:rPr lang="fa-IR" dirty="0" smtClean="0"/>
              <a:t>در وابستگی تابعی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(</a:t>
            </a:r>
            <a:r>
              <a:rPr lang="en-US" sz="1800" dirty="0" smtClean="0">
                <a:sym typeface="Symbol"/>
              </a:rPr>
              <a:t>A Determines B</a:t>
            </a:r>
            <a:r>
              <a:rPr lang="fa-IR" dirty="0" smtClean="0">
                <a:sym typeface="Symbol"/>
              </a:rPr>
              <a:t>) به </a:t>
            </a:r>
            <a:r>
              <a:rPr lang="en-US" sz="1800" dirty="0" smtClean="0">
                <a:sym typeface="Symbol"/>
              </a:rPr>
              <a:t>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دترمینان گویند.</a:t>
            </a:r>
            <a:endParaRPr lang="fa-IR" dirty="0" smtClean="0"/>
          </a:p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BCNF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آن دترمینان هر </a:t>
            </a:r>
            <a:r>
              <a:rPr lang="en-US" dirty="0" smtClean="0"/>
              <a:t>FD</a:t>
            </a:r>
            <a:r>
              <a:rPr lang="fa-IR" dirty="0" smtClean="0"/>
              <a:t> مهم و کاهش‏ناپذیر،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dirty="0" smtClean="0"/>
              <a:t>، تنها باید دترمینان رابطه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چون رابطه می‏تواند بیش از یک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داشته باشد،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</a:t>
            </a:r>
          </a:p>
          <a:p>
            <a:pPr marL="0" indent="0">
              <a:buNone/>
            </a:pPr>
            <a:endParaRPr lang="fa-IR" sz="800" dirty="0" smtClean="0"/>
          </a:p>
          <a:p>
            <a:pPr marL="0" indent="0">
              <a:buNone/>
            </a:pPr>
            <a:r>
              <a:rPr lang="fa-IR" dirty="0" smtClean="0"/>
              <a:t>         رابطه‏های زیر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97365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8" y="3686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4267200"/>
            <a:ext cx="3108543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endParaRPr lang="en-US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SCG(</a:t>
            </a:r>
            <a:r>
              <a:rPr lang="en-US" sz="1600" b="1" u="sng" dirty="0" smtClean="0"/>
              <a:t>SID,  COID</a:t>
            </a:r>
            <a:r>
              <a:rPr lang="en-US" sz="1600" b="1" dirty="0" smtClean="0"/>
              <a:t>, GR)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SCGJD	SJ (</a:t>
            </a:r>
            <a:r>
              <a:rPr lang="en-US" sz="1600" b="1" u="sng" dirty="0" smtClean="0"/>
              <a:t>STID</a:t>
            </a:r>
            <a:r>
              <a:rPr lang="en-US" sz="1600" b="1" dirty="0" smtClean="0"/>
              <a:t>,  STJ)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SD (</a:t>
            </a:r>
            <a:r>
              <a:rPr lang="en-US" sz="1600" b="1" u="sng" dirty="0" smtClean="0"/>
              <a:t>STJ</a:t>
            </a:r>
            <a:r>
              <a:rPr lang="en-US" sz="1600" b="1" dirty="0" smtClean="0"/>
              <a:t>,  STD)</a:t>
            </a:r>
            <a:endParaRPr lang="fa-IR" sz="1600" b="1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1066799" y="4800600"/>
            <a:ext cx="123372" cy="9906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8600" y="4273547"/>
            <a:ext cx="2789005" cy="2355853"/>
            <a:chOff x="4038600" y="4419600"/>
            <a:chExt cx="2789005" cy="2355853"/>
          </a:xfrm>
        </p:grpSpPr>
        <p:grpSp>
          <p:nvGrpSpPr>
            <p:cNvPr id="9" name="Group 8"/>
            <p:cNvGrpSpPr/>
            <p:nvPr/>
          </p:nvGrpSpPr>
          <p:grpSpPr>
            <a:xfrm>
              <a:off x="4734942" y="4419600"/>
              <a:ext cx="2070720" cy="984253"/>
              <a:chOff x="5941166" y="5302151"/>
              <a:chExt cx="2070720" cy="98425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734942" y="5025344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7" idx="3"/>
              <a:endCxn id="18" idx="1"/>
            </p:cNvCxnSpPr>
            <p:nvPr/>
          </p:nvCxnSpPr>
          <p:spPr>
            <a:xfrm>
              <a:off x="5418308" y="4610100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16" idx="1"/>
            </p:cNvCxnSpPr>
            <p:nvPr/>
          </p:nvCxnSpPr>
          <p:spPr>
            <a:xfrm flipV="1">
              <a:off x="5421086" y="5213353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191000" y="4445907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982935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650013" y="5638800"/>
              <a:ext cx="2177592" cy="1136653"/>
              <a:chOff x="5823408" y="5149751"/>
              <a:chExt cx="2177592" cy="113665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941166" y="5302151"/>
                <a:ext cx="2059834" cy="609600"/>
                <a:chOff x="1597766" y="3810000"/>
                <a:chExt cx="2059834" cy="6096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037114" y="4038600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5823408" y="5149751"/>
                <a:ext cx="923472" cy="1136653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767771" y="6262009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COID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1" idx="3"/>
              <a:endCxn id="23" idx="1"/>
            </p:cNvCxnSpPr>
            <p:nvPr/>
          </p:nvCxnSpPr>
          <p:spPr>
            <a:xfrm>
              <a:off x="5573485" y="6207127"/>
              <a:ext cx="633634" cy="317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38600" y="5943600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SCG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876800" y="65383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C.K.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است.‏  </a:t>
            </a:r>
            <a:r>
              <a:rPr lang="fa-IR" dirty="0" smtClean="0">
                <a:sym typeface="Symbol"/>
              </a:rPr>
              <a:t>  رابطه می‏تواند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اما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فقط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باشد.‏ 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 (مثال دیده شده).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بیش از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1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مجزا باشند (صفت مشترک نداشته باشند).  ‏ 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هم‏پوشا باشند. ‏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لزوماً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pPr marL="0" indent="0">
              <a:buNone/>
            </a:pP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1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دو دترمینان، هر دو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2</a:t>
            </a:r>
            <a:endParaRPr lang="fa-IR" sz="1800" dirty="0" smtClean="0"/>
          </a:p>
          <a:p>
            <a:pPr marL="0" indent="0">
              <a:buNone/>
            </a:pPr>
            <a:r>
              <a:rPr lang="fa-IR" sz="1800" dirty="0"/>
              <a:t> </a:t>
            </a:r>
            <a:r>
              <a:rPr lang="fa-IR" sz="1800" dirty="0" smtClean="0"/>
              <a:t>         (</a:t>
            </a:r>
            <a:r>
              <a:rPr lang="fa-IR" sz="1800" dirty="0" smtClean="0">
                <a:solidFill>
                  <a:srgbClr val="C00000"/>
                </a:solidFill>
              </a:rPr>
              <a:t>فرض: </a:t>
            </a:r>
            <a:r>
              <a:rPr lang="fa-IR" sz="1800" dirty="0" smtClean="0"/>
              <a:t>هیچ دو دانشجویی نام یکسان ندارند.)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457200" y="1676400"/>
            <a:ext cx="4180440" cy="639004"/>
            <a:chOff x="609600" y="1676400"/>
            <a:chExt cx="4180440" cy="639004"/>
          </a:xfrm>
        </p:grpSpPr>
        <p:sp>
          <p:nvSpPr>
            <p:cNvPr id="4" name="TextBox 3"/>
            <p:cNvSpPr txBox="1"/>
            <p:nvPr/>
          </p:nvSpPr>
          <p:spPr>
            <a:xfrm>
              <a:off x="609600" y="1676400"/>
              <a:ext cx="4180440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ST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STNAME,  </a:t>
              </a:r>
              <a:r>
                <a:rPr lang="en-US" sz="1600" b="1" u="sng" dirty="0" smtClean="0"/>
                <a:t>STNC</a:t>
              </a:r>
              <a:r>
                <a:rPr lang="en-US" sz="1600" b="1" dirty="0" smtClean="0"/>
                <a:t>,  STJ,  STL, …)</a:t>
              </a:r>
              <a:endParaRPr lang="fa-IR" sz="16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1916098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6028" y="19195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09600" y="2516178"/>
            <a:ext cx="3266683" cy="1674822"/>
            <a:chOff x="1457717" y="2516178"/>
            <a:chExt cx="3266683" cy="1674822"/>
          </a:xfrm>
        </p:grpSpPr>
        <p:grpSp>
          <p:nvGrpSpPr>
            <p:cNvPr id="5" name="Group 4"/>
            <p:cNvGrpSpPr/>
            <p:nvPr/>
          </p:nvGrpSpPr>
          <p:grpSpPr>
            <a:xfrm>
              <a:off x="1457717" y="2516178"/>
              <a:ext cx="3266683" cy="1674822"/>
              <a:chOff x="4191000" y="4419600"/>
              <a:chExt cx="3266683" cy="167482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650013" y="4419600"/>
                <a:ext cx="2807670" cy="984253"/>
                <a:chOff x="5856237" y="5302151"/>
                <a:chExt cx="2807670" cy="9842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856237" y="5302151"/>
                  <a:ext cx="2807670" cy="381907"/>
                  <a:chOff x="1512837" y="3810000"/>
                  <a:chExt cx="2807670" cy="381907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315393" y="3810907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7647907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650013" y="57134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STNC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22" idx="3"/>
                <a:endCxn id="23" idx="1"/>
              </p:cNvCxnSpPr>
              <p:nvPr/>
            </p:nvCxnSpPr>
            <p:spPr>
              <a:xfrm>
                <a:off x="5418308" y="4610100"/>
                <a:ext cx="1034261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7" idx="3"/>
                <a:endCxn id="21" idx="1"/>
              </p:cNvCxnSpPr>
              <p:nvPr/>
            </p:nvCxnSpPr>
            <p:spPr>
              <a:xfrm flipV="1">
                <a:off x="5421086" y="5213353"/>
                <a:ext cx="1020597" cy="69056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52569" y="5713422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STL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7" idx="3"/>
                <a:endCxn id="19" idx="1"/>
              </p:cNvCxnSpPr>
              <p:nvPr/>
            </p:nvCxnSpPr>
            <p:spPr>
              <a:xfrm>
                <a:off x="5421086" y="5903922"/>
                <a:ext cx="103148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" idx="3"/>
              <a:endCxn id="23" idx="1"/>
            </p:cNvCxnSpPr>
            <p:nvPr/>
          </p:nvCxnSpPr>
          <p:spPr>
            <a:xfrm flipV="1">
              <a:off x="2687803" y="2707585"/>
              <a:ext cx="1031483" cy="12929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1" idx="1"/>
            </p:cNvCxnSpPr>
            <p:nvPr/>
          </p:nvCxnSpPr>
          <p:spPr>
            <a:xfrm>
              <a:off x="2685025" y="2706678"/>
              <a:ext cx="1023375" cy="6032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2" idx="3"/>
              <a:endCxn id="19" idx="1"/>
            </p:cNvCxnSpPr>
            <p:nvPr/>
          </p:nvCxnSpPr>
          <p:spPr>
            <a:xfrm>
              <a:off x="2685025" y="2706678"/>
              <a:ext cx="1034261" cy="1293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40641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2162628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4495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706277" y="5257800"/>
            <a:ext cx="3179923" cy="1386114"/>
            <a:chOff x="1610117" y="5410200"/>
            <a:chExt cx="3179923" cy="1386114"/>
          </a:xfrm>
        </p:grpSpPr>
        <p:grpSp>
          <p:nvGrpSpPr>
            <p:cNvPr id="57" name="Group 56"/>
            <p:cNvGrpSpPr/>
            <p:nvPr/>
          </p:nvGrpSpPr>
          <p:grpSpPr>
            <a:xfrm>
              <a:off x="1610117" y="5410200"/>
              <a:ext cx="3111001" cy="1295400"/>
              <a:chOff x="4191000" y="4341822"/>
              <a:chExt cx="3111001" cy="12954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650013" y="4341822"/>
                <a:ext cx="2651988" cy="1219200"/>
                <a:chOff x="5856237" y="5224373"/>
                <a:chExt cx="2651988" cy="1219200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5856237" y="5302151"/>
                  <a:ext cx="2651988" cy="1141422"/>
                  <a:chOff x="1512837" y="3810000"/>
                  <a:chExt cx="2651988" cy="1141422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159711" y="4570422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7647907" y="5224373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4650013" y="51800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endCxn id="66" idx="1"/>
              </p:cNvCxnSpPr>
              <p:nvPr/>
            </p:nvCxnSpPr>
            <p:spPr>
              <a:xfrm>
                <a:off x="5619811" y="4532322"/>
                <a:ext cx="82187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endCxn id="66" idx="2"/>
              </p:cNvCxnSpPr>
              <p:nvPr/>
            </p:nvCxnSpPr>
            <p:spPr>
              <a:xfrm flipV="1">
                <a:off x="6751926" y="4722822"/>
                <a:ext cx="0" cy="31103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533900" y="4341822"/>
                <a:ext cx="1085911" cy="12954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68" idx="0"/>
                <a:endCxn id="67" idx="3"/>
              </p:cNvCxnSpPr>
              <p:nvPr/>
            </p:nvCxnSpPr>
            <p:spPr>
              <a:xfrm flipH="1" flipV="1">
                <a:off x="5418308" y="4610100"/>
                <a:ext cx="1381136" cy="56992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873193" y="6102231"/>
              <a:ext cx="2916847" cy="6940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37425" y="5868978"/>
              <a:ext cx="881861" cy="3794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7200" y="4648200"/>
            <a:ext cx="3600666" cy="646074"/>
            <a:chOff x="762000" y="4648200"/>
            <a:chExt cx="3600666" cy="646074"/>
          </a:xfrm>
        </p:grpSpPr>
        <p:sp>
          <p:nvSpPr>
            <p:cNvPr id="56" name="TextBox 55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600200" y="491652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 flipV="1">
            <a:off x="1537580" y="5705804"/>
            <a:ext cx="11857" cy="2004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8" idx="1"/>
          </p:cNvCxnSpPr>
          <p:nvPr/>
        </p:nvCxnSpPr>
        <p:spPr>
          <a:xfrm flipV="1">
            <a:off x="2135088" y="6286500"/>
            <a:ext cx="67707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کافی است یک دترمینان در رابطه پیدا کنیم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نباشد. ‏</a:t>
            </a:r>
            <a:r>
              <a:rPr lang="fa-IR" dirty="0" smtClean="0">
                <a:sym typeface="Symbol"/>
              </a:rPr>
              <a:t> رابطه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r>
              <a:rPr lang="fa-IR" dirty="0" smtClean="0">
                <a:sym typeface="Symbol"/>
              </a:rPr>
              <a:t>پس در کدام فرم نرمال است؟</a:t>
            </a:r>
          </a:p>
          <a:p>
            <a:pPr lvl="1"/>
            <a:r>
              <a:rPr lang="en-US" sz="1800" dirty="0" smtClean="0">
                <a:sym typeface="Symbol"/>
              </a:rPr>
              <a:t>1NF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صفت‏ها تک‏مقداری هستند.</a:t>
            </a:r>
            <a:r>
              <a:rPr lang="fa-IR" dirty="0" smtClean="0"/>
              <a:t> </a:t>
            </a:r>
          </a:p>
          <a:p>
            <a:pPr lvl="1"/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هست.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نداریم. ‏</a:t>
            </a:r>
            <a:r>
              <a:rPr lang="fa-IR" dirty="0" smtClean="0">
                <a:sym typeface="Symbol"/>
              </a:rPr>
              <a:t> هر صفت ناکلید با کلید اصلی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نداشته باشد.‏ در اینجا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صفت غیرکلید نیست، پس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نیست.</a:t>
            </a:r>
          </a:p>
          <a:p>
            <a:pPr lvl="1"/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باواسطه با کلید اصلی نداریم.</a:t>
            </a:r>
          </a:p>
          <a:p>
            <a:r>
              <a:rPr lang="fa-IR" dirty="0" smtClean="0">
                <a:sym typeface="Symbol"/>
              </a:rPr>
              <a:t>آیا این رابطه تجزیه می‏شود؟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				</a:t>
            </a:r>
            <a:r>
              <a:rPr lang="fa-IR" sz="1800" dirty="0" smtClean="0">
                <a:sym typeface="Symbol"/>
              </a:rPr>
              <a:t>هر دو </a:t>
            </a:r>
            <a:r>
              <a:rPr lang="en-US" sz="1600" dirty="0" smtClean="0">
                <a:sym typeface="Symbol"/>
              </a:rPr>
              <a:t>BCNF</a:t>
            </a:r>
            <a:r>
              <a:rPr lang="fa-IR" sz="16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هستند. ‏</a:t>
            </a:r>
            <a:endParaRPr lang="fa-IR" dirty="0">
              <a:sym typeface="Symbol"/>
            </a:endParaRPr>
          </a:p>
          <a:p>
            <a:endParaRPr lang="fa-IR" dirty="0" smtClean="0">
              <a:sym typeface="Symbol"/>
            </a:endParaRPr>
          </a:p>
          <a:p>
            <a:r>
              <a:rPr lang="fa-IR" dirty="0" smtClean="0">
                <a:sym typeface="Symbol"/>
              </a:rPr>
              <a:t>آیا طرز دیگر هم می‏شود تجزیه کرد؟ بله، به جای </a:t>
            </a:r>
            <a:r>
              <a:rPr lang="en-US" sz="1800" dirty="0" smtClean="0">
                <a:sym typeface="Symbol"/>
              </a:rPr>
              <a:t>STID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SCG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بگذاریم.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6243" y="4675510"/>
            <a:ext cx="2383157" cy="1208502"/>
            <a:chOff x="304800" y="4675510"/>
            <a:chExt cx="2383157" cy="120850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4675510"/>
              <a:ext cx="2383157" cy="1115690"/>
              <a:chOff x="166911" y="4267200"/>
              <a:chExt cx="2383157" cy="11156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28600" y="4267200"/>
                <a:ext cx="2321468" cy="111569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SCG(</a:t>
                </a:r>
                <a:r>
                  <a:rPr lang="en-US" sz="1600" b="1" u="sng" dirty="0" smtClean="0"/>
                  <a:t>STID,  COID</a:t>
                </a:r>
                <a:r>
                  <a:rPr lang="en-US" sz="1600" b="1" dirty="0" smtClean="0"/>
                  <a:t>, GR)</a:t>
                </a:r>
              </a:p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SSN (</a:t>
                </a:r>
                <a:r>
                  <a:rPr lang="en-US" sz="1600" b="1" u="sng" dirty="0" smtClean="0"/>
                  <a:t>STID</a:t>
                </a:r>
                <a:r>
                  <a:rPr lang="en-US" sz="1600" b="1" dirty="0" smtClean="0"/>
                  <a:t>,  </a:t>
                </a:r>
                <a:r>
                  <a:rPr lang="en-US" sz="1600" b="1" u="sng" dirty="0" smtClean="0"/>
                  <a:t>STNAME</a:t>
                </a:r>
                <a:r>
                  <a:rPr lang="en-US" sz="1600" b="1" dirty="0" smtClean="0"/>
                  <a:t>)</a:t>
                </a:r>
              </a:p>
            </p:txBody>
          </p:sp>
          <p:sp>
            <p:nvSpPr>
              <p:cNvPr id="5" name="Right Brace 4"/>
              <p:cNvSpPr/>
              <p:nvPr/>
            </p:nvSpPr>
            <p:spPr>
              <a:xfrm rot="10800000">
                <a:off x="166911" y="4510314"/>
                <a:ext cx="123374" cy="685800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5604424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3428" y="5584563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0157" y="5072742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نشان دهید که این تجزیه خوب است؛ یعنی با پیوند پرتوها، رابطه اصلی به دست می‏آیدو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نمی‏رود.</a:t>
            </a:r>
          </a:p>
          <a:p>
            <a:r>
              <a:rPr lang="fa-IR" dirty="0" smtClean="0"/>
              <a:t>چه پدیده‏ای در اینجا دیده می‏شود؟ این رابطه اختلاط اطلاعات دارد! با این همه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صرف وجود اختلاط اطلاعات ایجاب می‏کند که رابطه در فرم نرمال ضعیفی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محیط دانشکده، قواعد معنایی:</a:t>
            </a:r>
          </a:p>
          <a:p>
            <a:pPr marL="457200" lvl="1" indent="0">
              <a:buNone/>
            </a:pPr>
            <a:r>
              <a:rPr lang="fa-IR" dirty="0" smtClean="0"/>
              <a:t>1- یک دانشجو یک درس را با یک استاد انتخاب می‏کند.</a:t>
            </a:r>
          </a:p>
          <a:p>
            <a:pPr marL="457200" lvl="1" indent="0">
              <a:buNone/>
            </a:pPr>
            <a:r>
              <a:rPr lang="fa-IR" dirty="0" smtClean="0"/>
              <a:t>2- یک استاد فقط یک درس تدریس می‏کند.</a:t>
            </a:r>
          </a:p>
          <a:p>
            <a:pPr marL="457200" lvl="1" indent="0">
              <a:buNone/>
            </a:pPr>
            <a:r>
              <a:rPr lang="fa-IR" dirty="0" smtClean="0"/>
              <a:t>3- یک درس توسط بیش از یک استاد ارائه می‏شود.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2895600"/>
            <a:ext cx="3600666" cy="646074"/>
            <a:chOff x="762000" y="4648200"/>
            <a:chExt cx="3600666" cy="646074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0200" y="4931040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5638800"/>
            <a:ext cx="8678917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فرض می‏کنیم طراح رابطه زیر را طراحی کرده است.</a:t>
            </a:r>
          </a:p>
          <a:p>
            <a:endParaRPr lang="fa-IR" dirty="0"/>
          </a:p>
          <a:p>
            <a:r>
              <a:rPr lang="fa-IR" dirty="0" smtClean="0"/>
              <a:t>این رابطه در کدام فرم نرمال است؟</a:t>
            </a:r>
          </a:p>
          <a:p>
            <a:pPr lvl="1"/>
            <a:r>
              <a:rPr lang="fa-IR" dirty="0" smtClean="0"/>
              <a:t>ابتدا باید با استفاده از قواعد، </a:t>
            </a:r>
            <a:r>
              <a:rPr lang="en-US" sz="1800" dirty="0" smtClean="0"/>
              <a:t>CK</a:t>
            </a:r>
            <a:r>
              <a:rPr lang="fa-IR" dirty="0" smtClean="0"/>
              <a:t>ها را مشخص کنیم. سپس نمودار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را رسم کنیم.</a:t>
            </a:r>
          </a:p>
          <a:p>
            <a:r>
              <a:rPr lang="fa-IR" dirty="0" smtClean="0"/>
              <a:t>آیا این رابطه، تجزیه خوب دارد؟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اگر رابطه مثلاً 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تجزیه خوب نداشته باشد، نباید تجزیه کنیم تا رابطه‏های حاصل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lvl="1"/>
            <a:r>
              <a:rPr lang="fa-IR" dirty="0" smtClean="0"/>
              <a:t>رابطه فوق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و از نکته فوق این </a:t>
            </a:r>
            <a:r>
              <a:rPr lang="fa-IR" dirty="0"/>
              <a:t>نتیجه مهم به دست می‏آید </a:t>
            </a:r>
            <a:r>
              <a:rPr lang="fa-IR" dirty="0" smtClean="0"/>
              <a:t>که این رابطه تجزیه خوب ندارد.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a-IR" b="1" dirty="0">
                <a:solidFill>
                  <a:srgbClr val="0919AF"/>
                </a:solidFill>
              </a:rPr>
              <a:t>قضیه </a:t>
            </a:r>
            <a:r>
              <a:rPr lang="fa-IR" b="1" dirty="0" smtClean="0">
                <a:solidFill>
                  <a:srgbClr val="0919AF"/>
                </a:solidFill>
              </a:rPr>
              <a:t>هیث </a:t>
            </a:r>
            <a:r>
              <a:rPr lang="fa-IR" b="1" dirty="0">
                <a:solidFill>
                  <a:srgbClr val="0919AF"/>
                </a:solidFill>
              </a:rPr>
              <a:t>(</a:t>
            </a:r>
            <a:r>
              <a:rPr lang="en-US" sz="1800" b="1" dirty="0">
                <a:solidFill>
                  <a:srgbClr val="0919AF"/>
                </a:solidFill>
              </a:rPr>
              <a:t>Heath</a:t>
            </a:r>
            <a:r>
              <a:rPr lang="fa-IR" b="1" dirty="0">
                <a:solidFill>
                  <a:srgbClr val="0919AF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/>
              <a:t>R(A, B, </a:t>
            </a:r>
            <a:r>
              <a:rPr lang="en-US" sz="1800" dirty="0" smtClean="0"/>
              <a:t>C)</a:t>
            </a:r>
            <a:r>
              <a:rPr lang="fa-IR" dirty="0" smtClean="0"/>
              <a:t>، که در آن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B</a:t>
            </a:r>
            <a:r>
              <a:rPr lang="fa-IR" dirty="0" smtClean="0"/>
              <a:t> و </a:t>
            </a:r>
            <a:r>
              <a:rPr lang="en-US" sz="1800" dirty="0" smtClean="0"/>
              <a:t>C</a:t>
            </a:r>
            <a:r>
              <a:rPr lang="fa-IR" dirty="0" smtClean="0"/>
              <a:t> سه مجموعه از صفات هستند، 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، آنگاه تجزیه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</a:t>
            </a:r>
            <a:r>
              <a:rPr lang="fa-IR" dirty="0" smtClean="0"/>
              <a:t>به </a:t>
            </a:r>
            <a:r>
              <a:rPr lang="fa-IR" dirty="0"/>
              <a:t>دو </a:t>
            </a:r>
            <a:r>
              <a:rPr lang="fa-IR" dirty="0" smtClean="0"/>
              <a:t>پرتو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(A, B)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(A, C</a:t>
            </a:r>
            <a:r>
              <a:rPr lang="en-US" sz="1800" dirty="0" smtClean="0"/>
              <a:t>)</a:t>
            </a:r>
            <a:r>
              <a:rPr lang="fa-IR" sz="1800" dirty="0" smtClean="0"/>
              <a:t>، </a:t>
            </a:r>
            <a:r>
              <a:rPr lang="fa-IR" dirty="0"/>
              <a:t>تجزیه بی‏</a:t>
            </a:r>
            <a:r>
              <a:rPr lang="fa-IR" dirty="0" smtClean="0"/>
              <a:t>کاست(</a:t>
            </a:r>
            <a:r>
              <a:rPr lang="en-US" sz="1800" dirty="0" err="1"/>
              <a:t>Nonloss</a:t>
            </a:r>
            <a:r>
              <a:rPr lang="fa-IR" dirty="0"/>
              <a:t>) </a:t>
            </a:r>
            <a:r>
              <a:rPr lang="fa-IR" dirty="0" smtClean="0"/>
              <a:t>است</a:t>
            </a:r>
            <a:r>
              <a:rPr lang="fa-IR" dirty="0" smtClean="0">
                <a:sym typeface="Symbol"/>
              </a:rPr>
              <a:t>. </a:t>
            </a:r>
            <a:endParaRPr lang="fa-IR" dirty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1676400"/>
            <a:ext cx="2388795" cy="831132"/>
            <a:chOff x="609600" y="1806840"/>
            <a:chExt cx="2388795" cy="831132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1806840"/>
              <a:ext cx="2388795" cy="831132"/>
              <a:chOff x="762000" y="4397640"/>
              <a:chExt cx="2388795" cy="8311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62000" y="4648200"/>
                <a:ext cx="2388795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SCNG (</a:t>
                </a:r>
                <a:r>
                  <a:rPr lang="en-US" sz="1600" b="1" u="sng" dirty="0" smtClean="0"/>
                  <a:t>ST#,  CO#</a:t>
                </a:r>
                <a:r>
                  <a:rPr lang="en-US" sz="1600" b="1" dirty="0" smtClean="0"/>
                  <a:t>,  PR#)</a:t>
                </a:r>
                <a:endParaRPr lang="fa-IR" sz="16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25439" y="4949184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567152" y="4747890"/>
                <a:ext cx="391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983067" y="4397640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77505" y="2158810"/>
              <a:ext cx="391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1573039" y="2035240"/>
              <a:ext cx="1037246" cy="261644"/>
            </a:xfrm>
            <a:prstGeom prst="arc">
              <a:avLst>
                <a:gd name="adj1" fmla="val 10910321"/>
                <a:gd name="adj2" fmla="val 215033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5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pPr lvl="1"/>
            <a:r>
              <a:rPr lang="fa-IR" dirty="0" smtClean="0"/>
              <a:t>درجه: </a:t>
            </a:r>
            <a:r>
              <a:rPr lang="en-US" sz="1800" dirty="0" smtClean="0"/>
              <a:t>n&gt;2</a:t>
            </a:r>
            <a:endParaRPr lang="fa-IR" sz="1800" dirty="0" smtClean="0"/>
          </a:p>
          <a:p>
            <a:pPr lvl="1"/>
            <a:r>
              <a:rPr lang="fa-IR" dirty="0" smtClean="0"/>
              <a:t>ابتدا فرض می‏کنیم چندی رابطه </a:t>
            </a:r>
            <a:r>
              <a:rPr lang="en-US" sz="1800" dirty="0" smtClean="0"/>
              <a:t>M:N:P:…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سپس بررسی می‏کنیم که آیا محدودیت خاصی روی چندی ارتباط بین بعض موجودیت‏ها وجود دارد.</a:t>
            </a:r>
          </a:p>
          <a:p>
            <a:pPr lvl="1"/>
            <a:r>
              <a:rPr lang="fa-IR" dirty="0" smtClean="0"/>
              <a:t>اگر بله، این محدودیت را در مرحله نرمالترسازی دخالت می‏دهیم.          تعداد رابطه‏ها ممکن است بیش از </a:t>
            </a:r>
            <a:r>
              <a:rPr lang="en-US" sz="1800" dirty="0" smtClean="0"/>
              <a:t>n+1</a:t>
            </a:r>
            <a:r>
              <a:rPr lang="fa-IR" dirty="0" smtClean="0"/>
              <a:t> شود.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15200" y="1479331"/>
            <a:ext cx="14478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Nazanin" pitchFamily="2" charset="-78"/>
              </a:rPr>
              <a:t>تعمیم حالت 1</a:t>
            </a:r>
            <a:endParaRPr lang="en-US" sz="2000" b="1" dirty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63150" y="4282966"/>
            <a:ext cx="51888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4NF</a:t>
            </a:r>
            <a:r>
              <a:rPr lang="fa-IR" sz="1800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 و وابستگی چندمقداری (</a:t>
            </a:r>
            <a:r>
              <a:rPr lang="en-US" sz="1800" dirty="0" smtClean="0"/>
              <a:t>MVD</a:t>
            </a:r>
            <a:r>
              <a:rPr lang="fa-IR" dirty="0" smtClean="0"/>
              <a:t>) </a:t>
            </a:r>
            <a:r>
              <a:rPr lang="fa-IR" u="sng" dirty="0" smtClean="0"/>
              <a:t>مهم</a:t>
            </a:r>
            <a:r>
              <a:rPr lang="fa-IR" dirty="0" smtClean="0"/>
              <a:t> در آن وجود نداشته باشد.</a:t>
            </a:r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وابستگی چندمقداری (</a:t>
            </a:r>
            <a:r>
              <a:rPr lang="en-US" sz="1800" b="1" dirty="0" smtClean="0">
                <a:solidFill>
                  <a:srgbClr val="C00000"/>
                </a:solidFill>
              </a:rPr>
              <a:t>MVD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(رابطه با سه صفت یا سه مجموعه صفت)، صفت </a:t>
            </a:r>
            <a:r>
              <a:rPr lang="en-US" sz="1800" dirty="0" smtClean="0"/>
              <a:t>B</a:t>
            </a:r>
            <a:r>
              <a:rPr lang="fa-IR" dirty="0" smtClean="0"/>
              <a:t> با صفت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دارد (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B</a:t>
            </a:r>
            <a:r>
              <a:rPr lang="fa-IR" dirty="0" smtClean="0"/>
              <a:t>) اگر و فقط اگر  به ازای یک مقدار </a:t>
            </a:r>
            <a:r>
              <a:rPr lang="en-US" sz="1800" dirty="0" smtClean="0"/>
              <a:t>A</a:t>
            </a:r>
            <a:r>
              <a:rPr lang="fa-IR" dirty="0" smtClean="0"/>
              <a:t>، مجموعه‏ای از مقادیر </a:t>
            </a:r>
            <a:r>
              <a:rPr lang="en-US" sz="1800" dirty="0" smtClean="0"/>
              <a:t>B</a:t>
            </a:r>
            <a:r>
              <a:rPr lang="fa-IR" dirty="0" smtClean="0"/>
              <a:t> متناظر باشد.</a:t>
            </a:r>
          </a:p>
          <a:p>
            <a:pPr marL="0" indent="0">
              <a:buNone/>
            </a:pPr>
            <a:r>
              <a:rPr lang="fa-IR" dirty="0" smtClean="0"/>
              <a:t>[یعنی </a:t>
            </a:r>
            <a:r>
              <a:rPr lang="fa-IR" dirty="0"/>
              <a:t>به ازای هر جفت مشخص از (</a:t>
            </a:r>
            <a:r>
              <a:rPr lang="en-US" sz="1800" dirty="0"/>
              <a:t>A,C</a:t>
            </a:r>
            <a:r>
              <a:rPr lang="fa-IR" dirty="0" smtClean="0"/>
              <a:t>)، مجموعه مقادیر </a:t>
            </a:r>
            <a:r>
              <a:rPr lang="en-US" sz="1800" dirty="0" smtClean="0"/>
              <a:t>B</a:t>
            </a:r>
            <a:r>
              <a:rPr lang="fa-IR" dirty="0" smtClean="0"/>
              <a:t> فقط با تغییرات </a:t>
            </a:r>
            <a:r>
              <a:rPr lang="en-US" sz="1800" dirty="0" smtClean="0"/>
              <a:t>A</a:t>
            </a:r>
            <a:r>
              <a:rPr lang="fa-IR" dirty="0" smtClean="0"/>
              <a:t> تغییر کند.]</a:t>
            </a:r>
          </a:p>
          <a:p>
            <a:endParaRPr lang="fa-IR" dirty="0" smtClean="0"/>
          </a:p>
          <a:p>
            <a:endParaRPr lang="fa-IR" dirty="0" smtClean="0">
              <a:sym typeface="Symbol"/>
            </a:endParaRP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8743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2492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8" name="Group 7"/>
          <p:cNvGrpSpPr/>
          <p:nvPr/>
        </p:nvGrpSpPr>
        <p:grpSpPr>
          <a:xfrm>
            <a:off x="424347" y="4267200"/>
            <a:ext cx="3281307" cy="2312142"/>
            <a:chOff x="424347" y="4495800"/>
            <a:chExt cx="3281307" cy="2312142"/>
          </a:xfrm>
        </p:grpSpPr>
        <p:grpSp>
          <p:nvGrpSpPr>
            <p:cNvPr id="6" name="Group 5"/>
            <p:cNvGrpSpPr/>
            <p:nvPr/>
          </p:nvGrpSpPr>
          <p:grpSpPr>
            <a:xfrm>
              <a:off x="424347" y="4495800"/>
              <a:ext cx="1334040" cy="2312142"/>
              <a:chOff x="1359321" y="4538246"/>
              <a:chExt cx="1334040" cy="231214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81783" y="4538246"/>
                <a:ext cx="1311578" cy="2210895"/>
                <a:chOff x="636705" y="3242846"/>
                <a:chExt cx="1311578" cy="221089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636705" y="3242846"/>
                  <a:ext cx="1311578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R (A,  B,  C)</a:t>
                  </a:r>
                  <a:endParaRPr lang="fa-IR" sz="1600" b="1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003825" y="3548742"/>
                  <a:ext cx="8336" cy="1904999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1359321" y="4788285"/>
                <a:ext cx="1326004" cy="206210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      b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b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c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/>
                  <a:t>3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      </a:t>
                </a:r>
                <a:r>
                  <a:rPr lang="en-US" sz="1600" dirty="0" smtClean="0"/>
                  <a:t>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</a:t>
                </a:r>
                <a:r>
                  <a:rPr lang="en-US" sz="1600" dirty="0"/>
                  <a:t>b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</a:t>
                </a:r>
                <a:r>
                  <a:rPr lang="en-US" sz="1600" dirty="0" smtClean="0"/>
                  <a:t>c</a:t>
                </a:r>
                <a:r>
                  <a:rPr lang="en-US" sz="1600" baseline="-25000" dirty="0"/>
                  <a:t>2</a:t>
                </a:r>
              </a:p>
              <a:p>
                <a:r>
                  <a:rPr lang="en-US" sz="1600" dirty="0"/>
                  <a:t>        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/>
                  <a:t>3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a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 b</a:t>
                </a:r>
                <a:r>
                  <a:rPr lang="en-US" sz="1600" baseline="-25000" dirty="0"/>
                  <a:t>1</a:t>
                </a:r>
                <a:r>
                  <a:rPr lang="en-US" sz="1600" dirty="0" smtClean="0"/>
                  <a:t>   c</a:t>
                </a:r>
                <a:r>
                  <a:rPr lang="en-US" sz="1600" baseline="-25000" dirty="0"/>
                  <a:t>i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065324" y="4880524"/>
              <a:ext cx="367962" cy="1872248"/>
              <a:chOff x="1065324" y="4880524"/>
              <a:chExt cx="367962" cy="1872248"/>
            </a:xfrm>
          </p:grpSpPr>
          <p:sp>
            <p:nvSpPr>
              <p:cNvPr id="15" name="Right Brace 14"/>
              <p:cNvSpPr/>
              <p:nvPr/>
            </p:nvSpPr>
            <p:spPr>
              <a:xfrm rot="10800000">
                <a:off x="1065816" y="4880524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6" name="Right Brace 15"/>
              <p:cNvSpPr/>
              <p:nvPr/>
            </p:nvSpPr>
            <p:spPr>
              <a:xfrm rot="10800000">
                <a:off x="1065325" y="5585052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 rot="10800000">
                <a:off x="1065324" y="6292526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8" name="Right Brace 17"/>
              <p:cNvSpPr/>
              <p:nvPr/>
            </p:nvSpPr>
            <p:spPr>
              <a:xfrm>
                <a:off x="1337467" y="6296157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9" name="Right Brace 18"/>
              <p:cNvSpPr/>
              <p:nvPr/>
            </p:nvSpPr>
            <p:spPr>
              <a:xfrm>
                <a:off x="1333837" y="5584467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20" name="Right Brace 19"/>
              <p:cNvSpPr/>
              <p:nvPr/>
            </p:nvSpPr>
            <p:spPr>
              <a:xfrm>
                <a:off x="1324428" y="4897610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42" name="Right Arrow 41"/>
            <p:cNvSpPr/>
            <p:nvPr/>
          </p:nvSpPr>
          <p:spPr>
            <a:xfrm>
              <a:off x="2209801" y="5301519"/>
              <a:ext cx="228600" cy="56706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7000" y="5400386"/>
              <a:ext cx="1038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en-US" b="1" dirty="0" smtClean="0">
                  <a:cs typeface="B Nazanin" pitchFamily="2" charset="-78"/>
                </a:rPr>
                <a:t>A </a:t>
              </a:r>
              <a:r>
                <a:rPr lang="en-US" b="1" dirty="0" smtClean="0">
                  <a:cs typeface="B Nazanin" pitchFamily="2" charset="-78"/>
                  <a:sym typeface="Symbol"/>
                </a:rPr>
                <a:t>B</a:t>
              </a:r>
              <a:endParaRPr lang="en-US" sz="16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2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4NF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اگر </a:t>
            </a:r>
            <a:r>
              <a:rPr lang="en-US" sz="1800" dirty="0" smtClean="0"/>
              <a:t>B</a:t>
            </a:r>
            <a:r>
              <a:rPr lang="en-US" sz="1800" dirty="0" smtClean="0">
                <a:sym typeface="Symbol"/>
              </a:rPr>
              <a:t>A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اگر </a:t>
            </a:r>
            <a:r>
              <a:rPr lang="en-US" sz="1800" dirty="0" smtClean="0">
                <a:sym typeface="Symbol"/>
              </a:rPr>
              <a:t>AB=H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2-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رابطه‏های با سه صفت [ساده یا مرکب] همیشه </a:t>
            </a:r>
            <a:r>
              <a:rPr lang="fa-IR" u="sng" dirty="0" smtClean="0">
                <a:sym typeface="Symbol"/>
              </a:rPr>
              <a:t>جفت</a:t>
            </a:r>
            <a:r>
              <a:rPr lang="fa-IR" dirty="0" smtClean="0">
                <a:sym typeface="Symbol"/>
              </a:rPr>
              <a:t> است.</a:t>
            </a:r>
          </a:p>
          <a:p>
            <a:pPr marL="457200" lvl="1" indent="0" algn="l" rtl="0">
              <a:buNone/>
            </a:pP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A(H-{A,B})  </a:t>
            </a:r>
            <a:r>
              <a:rPr lang="fa-IR" b="1" dirty="0" smtClean="0">
                <a:sym typeface="Symbol"/>
              </a:rPr>
              <a:t>یا</a:t>
            </a:r>
            <a:r>
              <a:rPr lang="en-US" sz="18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AC</a:t>
            </a:r>
            <a:endParaRPr lang="fa-IR" sz="1800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برای اثبات این نکته کافی است به جای یک جفت مقدار از </a:t>
            </a:r>
            <a:r>
              <a:rPr lang="en-US" sz="1800" dirty="0" smtClean="0">
                <a:sym typeface="Symbol"/>
              </a:rPr>
              <a:t>(A, C)</a:t>
            </a:r>
            <a:r>
              <a:rPr lang="fa-IR" dirty="0" smtClean="0">
                <a:sym typeface="Symbol"/>
              </a:rPr>
              <a:t>، یک جفت 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را بگیریم، آن مجموعه برای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تشکیل می‏شود.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3-</a:t>
            </a:r>
            <a:r>
              <a:rPr lang="fa-IR" dirty="0" smtClean="0">
                <a:sym typeface="Symbol"/>
              </a:rPr>
              <a:t> 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قواعد آرمسترانگ وجود دارد که با قواعد مربوط به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ها متفاوت است.</a:t>
            </a:r>
          </a:p>
          <a:p>
            <a:pPr lvl="1"/>
            <a:endParaRPr lang="fa-IR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4043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استاد از دانشجو گزارش آزمایشگاه می‏گیرد.</a:t>
            </a:r>
          </a:p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این محیط یک قاعده معنایی خاص وجود دارد: یک استاد از هر یک از دانشجویان یک گروه، هر یک از گزارش‏های یک مجموعه گزارش را می‏گیرد.</a:t>
            </a:r>
          </a:p>
          <a:p>
            <a:pPr lvl="1"/>
            <a:r>
              <a:rPr lang="fa-IR" dirty="0" smtClean="0"/>
              <a:t>اگر این قاعده معنایی نباشد، این مجموعه‏ها شکل نمی‏گیرد.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01782" y="4267200"/>
            <a:ext cx="2630848" cy="2210895"/>
            <a:chOff x="157415" y="4096438"/>
            <a:chExt cx="2630848" cy="2210895"/>
          </a:xfrm>
        </p:grpSpPr>
        <p:grpSp>
          <p:nvGrpSpPr>
            <p:cNvPr id="4" name="Group 3"/>
            <p:cNvGrpSpPr/>
            <p:nvPr/>
          </p:nvGrpSpPr>
          <p:grpSpPr>
            <a:xfrm>
              <a:off x="157415" y="4096438"/>
              <a:ext cx="2630848" cy="2210895"/>
              <a:chOff x="777198" y="4538246"/>
              <a:chExt cx="2630848" cy="221089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77198" y="4538246"/>
                <a:ext cx="2630848" cy="2210895"/>
                <a:chOff x="32120" y="3242846"/>
                <a:chExt cx="2630848" cy="221089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2120" y="3242846"/>
                  <a:ext cx="2630848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NNPSR ( PR#, ST#,  RE# )</a:t>
                  </a:r>
                  <a:endParaRPr lang="fa-IR" sz="1600" b="1" dirty="0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003825" y="3548742"/>
                  <a:ext cx="8336" cy="1904999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1877437" cy="173380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</a:t>
                </a:r>
                <a:r>
                  <a:rPr lang="en-US" sz="1600" dirty="0"/>
                  <a:t>         777    </a:t>
                </a:r>
                <a:r>
                  <a:rPr lang="en-US" sz="1600" dirty="0" smtClean="0"/>
                  <a:t>  R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PR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888      R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</a:t>
                </a:r>
                <a:r>
                  <a:rPr lang="en-US" sz="1600" dirty="0"/>
                  <a:t>         </a:t>
                </a:r>
                <a:r>
                  <a:rPr lang="en-US" sz="1600" dirty="0" smtClean="0"/>
                  <a:t>444</a:t>
                </a:r>
              </a:p>
              <a:p>
                <a:endParaRPr lang="en-US" sz="1600" baseline="-25000" dirty="0"/>
              </a:p>
              <a:p>
                <a:r>
                  <a:rPr lang="en-US" sz="1600" dirty="0" smtClean="0"/>
                  <a:t>       PR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 777      R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   666</a:t>
                </a:r>
                <a:endParaRPr lang="en-US" sz="1600" baseline="-25000" dirty="0"/>
              </a:p>
              <a:p>
                <a:r>
                  <a:rPr lang="en-US" sz="1600" dirty="0" smtClean="0"/>
                  <a:t>        …     …       ... 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538514" y="4424202"/>
              <a:ext cx="976086" cy="1337970"/>
              <a:chOff x="1065324" y="4880524"/>
              <a:chExt cx="976086" cy="1337970"/>
            </a:xfrm>
          </p:grpSpPr>
          <p:sp>
            <p:nvSpPr>
              <p:cNvPr id="12" name="Right Brace 11"/>
              <p:cNvSpPr/>
              <p:nvPr/>
            </p:nvSpPr>
            <p:spPr>
              <a:xfrm rot="10800000">
                <a:off x="1065816" y="4880524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>
              <a:xfrm rot="10800000">
                <a:off x="1677570" y="5749861"/>
                <a:ext cx="95328" cy="226104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4" name="Right Brace 13"/>
              <p:cNvSpPr/>
              <p:nvPr/>
            </p:nvSpPr>
            <p:spPr>
              <a:xfrm rot="10800000">
                <a:off x="1065324" y="5761879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5" name="Right Brace 14"/>
              <p:cNvSpPr/>
              <p:nvPr/>
            </p:nvSpPr>
            <p:spPr>
              <a:xfrm>
                <a:off x="1488391" y="5750996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1949713" y="5749277"/>
                <a:ext cx="91697" cy="226688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>
                <a:off x="1488883" y="4897610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18" name="Right Brace 17"/>
            <p:cNvSpPr/>
            <p:nvPr/>
          </p:nvSpPr>
          <p:spPr>
            <a:xfrm rot="10800000">
              <a:off x="2128098" y="4452171"/>
              <a:ext cx="95819" cy="45661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2449567" y="4441288"/>
              <a:ext cx="95819" cy="45661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3400" y="1752600"/>
            <a:ext cx="25795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رابطه غیرنرمال با صفت </a:t>
            </a:r>
            <a:r>
              <a:rPr lang="fa-IR" sz="1600" dirty="0" smtClean="0">
                <a:solidFill>
                  <a:srgbClr val="0919AF"/>
                </a:solidFill>
                <a:cs typeface="B Nazanin" pitchFamily="2" charset="-78"/>
              </a:rPr>
              <a:t>چندمقداری</a:t>
            </a:r>
            <a:r>
              <a:rPr lang="en-US" sz="1600" b="1" dirty="0" smtClean="0"/>
              <a:t> </a:t>
            </a: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NNPSR ( PR#,  ST#,  RE#</a:t>
            </a:r>
            <a:r>
              <a:rPr lang="en-US" sz="1600" b="1" dirty="0"/>
              <a:t> </a:t>
            </a:r>
            <a:r>
              <a:rPr lang="en-US" sz="1600" b="1" dirty="0" smtClean="0"/>
              <a:t>)</a:t>
            </a:r>
            <a:endParaRPr lang="fa-IR" sz="1600" b="1" dirty="0" smtClean="0"/>
          </a:p>
        </p:txBody>
      </p:sp>
      <p:pic>
        <p:nvPicPr>
          <p:cNvPr id="22" name="Picture 2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درس </a:t>
            </a:r>
            <a:r>
              <a:rPr lang="en-US" sz="1800" dirty="0" smtClean="0"/>
              <a:t>C</a:t>
            </a:r>
            <a:r>
              <a:rPr lang="fa-IR" dirty="0" smtClean="0"/>
              <a:t> توسط استاد </a:t>
            </a:r>
            <a:r>
              <a:rPr lang="en-US" sz="1800" dirty="0" smtClean="0"/>
              <a:t>T</a:t>
            </a:r>
            <a:r>
              <a:rPr lang="fa-IR" dirty="0" smtClean="0"/>
              <a:t> از روی کتاب </a:t>
            </a:r>
            <a:r>
              <a:rPr lang="en-US" sz="1800" dirty="0" smtClean="0"/>
              <a:t>B</a:t>
            </a:r>
            <a:r>
              <a:rPr lang="fa-IR" dirty="0" smtClean="0"/>
              <a:t> ارائه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dirty="0" smtClean="0"/>
              <a:t>پدیده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بیان فرمال صفت چندمقداری است.</a:t>
            </a:r>
          </a:p>
          <a:p>
            <a:pPr marL="0" indent="0">
              <a:buNone/>
            </a:pPr>
            <a:endParaRPr lang="fa-IR" sz="1200" dirty="0"/>
          </a:p>
          <a:p>
            <a:pPr marL="0" indent="0">
              <a:buNone/>
            </a:pPr>
            <a:r>
              <a:rPr lang="fa-IR" dirty="0" smtClean="0"/>
              <a:t>         فرم نرمال شده این مثال، افزونگی زیادی دارد.</a:t>
            </a:r>
          </a:p>
          <a:p>
            <a:endParaRPr lang="fa-IR" sz="1600" dirty="0"/>
          </a:p>
          <a:p>
            <a:pPr lvl="1"/>
            <a:r>
              <a:rPr lang="fa-IR" dirty="0" smtClean="0"/>
              <a:t>رابطه تمام‏کلید است؛ یعنی هیچ یک به تنهایی و </a:t>
            </a:r>
            <a:br>
              <a:rPr lang="fa-IR" dirty="0" smtClean="0"/>
            </a:br>
            <a:r>
              <a:rPr lang="fa-IR" dirty="0" smtClean="0"/>
              <a:t>هیچ ترکیب دوتایی آن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/>
            <a:r>
              <a:rPr lang="fa-IR" dirty="0" smtClean="0"/>
              <a:t>رابطه تمام‏کلید حداقل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است. </a:t>
            </a:r>
            <a:br>
              <a:rPr lang="fa-IR" dirty="0" smtClean="0"/>
            </a:br>
            <a:r>
              <a:rPr lang="fa-IR" dirty="0" smtClean="0"/>
              <a:t>زیرا یک دترمینان دارد که آن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37790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86591" y="1371600"/>
            <a:ext cx="2514600" cy="2370721"/>
            <a:chOff x="86591" y="1371600"/>
            <a:chExt cx="2514600" cy="2370721"/>
          </a:xfrm>
        </p:grpSpPr>
        <p:grpSp>
          <p:nvGrpSpPr>
            <p:cNvPr id="5" name="Group 4"/>
            <p:cNvGrpSpPr/>
            <p:nvPr/>
          </p:nvGrpSpPr>
          <p:grpSpPr>
            <a:xfrm>
              <a:off x="86591" y="1371600"/>
              <a:ext cx="2514600" cy="2370721"/>
              <a:chOff x="204945" y="3791638"/>
              <a:chExt cx="2514600" cy="237072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04945" y="3791638"/>
                <a:ext cx="2514600" cy="2370721"/>
                <a:chOff x="824728" y="4233446"/>
                <a:chExt cx="2514600" cy="2370721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24728" y="4233446"/>
                  <a:ext cx="2514600" cy="2035534"/>
                  <a:chOff x="79650" y="2938046"/>
                  <a:chExt cx="2514600" cy="2035534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9650" y="2938046"/>
                    <a:ext cx="2514600" cy="623248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fa-IR" sz="1600" dirty="0">
                        <a:solidFill>
                          <a:srgbClr val="0919AF"/>
                        </a:solidFill>
                        <a:cs typeface="B Nazanin" pitchFamily="2" charset="-78"/>
                      </a:rPr>
                      <a:t>رابطه غیرنرمال با صفت </a:t>
                    </a:r>
                    <a:r>
                      <a:rPr lang="fa-IR" sz="1600" dirty="0" smtClean="0">
                        <a:solidFill>
                          <a:srgbClr val="0919AF"/>
                        </a:solidFill>
                        <a:cs typeface="B Nazanin" pitchFamily="2" charset="-78"/>
                      </a:rPr>
                      <a:t>چندمقداری</a:t>
                    </a:r>
                    <a:endParaRPr lang="en-US" sz="1600" b="1" dirty="0" smtClean="0"/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600" b="1" dirty="0" smtClean="0"/>
                      <a:t>NNCTX ( </a:t>
                    </a:r>
                    <a:r>
                      <a:rPr lang="en-US" sz="1600" b="1" u="sng" dirty="0" smtClean="0"/>
                      <a:t>C#</a:t>
                    </a:r>
                    <a:r>
                      <a:rPr lang="en-US" sz="1600" b="1" dirty="0" smtClean="0"/>
                      <a:t>,  T#,  B# )</a:t>
                    </a:r>
                    <a:endParaRPr lang="fa-IR" sz="1600" b="1" dirty="0"/>
                  </a:p>
                </p:txBody>
              </p: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003825" y="3548742"/>
                    <a:ext cx="9393" cy="1424838"/>
                  </a:xfrm>
                  <a:prstGeom prst="line">
                    <a:avLst/>
                  </a:prstGeom>
                  <a:ln w="222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1359321" y="4788285"/>
                  <a:ext cx="1627369" cy="181588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600" dirty="0" smtClean="0"/>
                    <a:t>       </a:t>
                  </a:r>
                  <a:r>
                    <a:rPr lang="en-US" sz="1600" dirty="0"/>
                    <a:t>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1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1</a:t>
                  </a:r>
                  <a:endParaRPr lang="en-US" sz="1600" baseline="-25000" dirty="0"/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 c</a:t>
                  </a:r>
                  <a:r>
                    <a:rPr lang="en-US" sz="1600" baseline="-25000" dirty="0" smtClean="0"/>
                    <a:t>1    </a:t>
                  </a:r>
                  <a:r>
                    <a:rPr lang="en-US" sz="1600" dirty="0" smtClean="0"/>
                    <a:t>  t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2</a:t>
                  </a:r>
                  <a:endParaRPr lang="en-US" sz="1600" baseline="-25000" dirty="0"/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</a:t>
                  </a:r>
                  <a:r>
                    <a:rPr lang="en-US" sz="1600" dirty="0"/>
                    <a:t>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3</a:t>
                  </a:r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         t</a:t>
                  </a:r>
                  <a:r>
                    <a:rPr lang="en-US" sz="1600" baseline="-25000" dirty="0" smtClean="0"/>
                    <a:t>4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3</a:t>
                  </a:r>
                  <a:endParaRPr lang="en-US" sz="1600" baseline="-25000" dirty="0"/>
                </a:p>
                <a:p>
                  <a:r>
                    <a:rPr lang="en-US" sz="1600" dirty="0"/>
                    <a:t>        </a:t>
                  </a:r>
                  <a:r>
                    <a:rPr lang="en-US" sz="1600" dirty="0" smtClean="0"/>
                    <a:t>c</a:t>
                  </a:r>
                  <a:r>
                    <a:rPr lang="en-US" sz="1600" baseline="-25000" dirty="0" smtClean="0"/>
                    <a:t>2                   </a:t>
                  </a:r>
                  <a:r>
                    <a:rPr lang="en-US" sz="1600" dirty="0" smtClean="0"/>
                    <a:t>b</a:t>
                  </a:r>
                  <a:r>
                    <a:rPr lang="en-US" sz="1600" baseline="-25000" dirty="0" smtClean="0"/>
                    <a:t>5</a:t>
                  </a:r>
                </a:p>
                <a:p>
                  <a:r>
                    <a:rPr lang="en-US" sz="1600" baseline="-25000" dirty="0"/>
                    <a:t> </a:t>
                  </a:r>
                  <a:r>
                    <a:rPr lang="en-US" sz="1600" baseline="-25000" dirty="0" smtClean="0"/>
                    <a:t>              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2        </a:t>
                  </a:r>
                  <a:r>
                    <a:rPr lang="en-US" sz="1600" dirty="0" smtClean="0"/>
                    <a:t>b</a:t>
                  </a:r>
                  <a:r>
                    <a:rPr lang="en-US" sz="1600" baseline="-25000" dirty="0" smtClean="0"/>
                    <a:t>7</a:t>
                  </a:r>
                </a:p>
                <a:p>
                  <a:r>
                    <a:rPr lang="en-US" sz="1600" dirty="0" smtClean="0"/>
                    <a:t>        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524492" y="4424202"/>
                <a:ext cx="323173" cy="666505"/>
                <a:chOff x="1051302" y="4880524"/>
                <a:chExt cx="323173" cy="666505"/>
              </a:xfrm>
            </p:grpSpPr>
            <p:sp>
              <p:nvSpPr>
                <p:cNvPr id="10" name="Right Brace 9"/>
                <p:cNvSpPr/>
                <p:nvPr/>
              </p:nvSpPr>
              <p:spPr>
                <a:xfrm rot="10800000">
                  <a:off x="1051302" y="4880524"/>
                  <a:ext cx="95327" cy="663933"/>
                </a:xfrm>
                <a:prstGeom prst="rightBrace">
                  <a:avLst/>
                </a:prstGeom>
                <a:ln>
                  <a:solidFill>
                    <a:srgbClr val="0919A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 sz="2000">
                    <a:cs typeface="B Nazanin" pitchFamily="2" charset="-78"/>
                  </a:endParaRPr>
                </a:p>
              </p:txBody>
            </p:sp>
            <p:sp>
              <p:nvSpPr>
                <p:cNvPr id="15" name="Right Brace 14"/>
                <p:cNvSpPr/>
                <p:nvPr/>
              </p:nvSpPr>
              <p:spPr>
                <a:xfrm>
                  <a:off x="1279148" y="4883096"/>
                  <a:ext cx="95327" cy="663933"/>
                </a:xfrm>
                <a:prstGeom prst="rightBrace">
                  <a:avLst/>
                </a:prstGeom>
                <a:ln>
                  <a:solidFill>
                    <a:srgbClr val="0919A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 sz="2000">
                    <a:cs typeface="B Nazanin" pitchFamily="2" charset="-78"/>
                  </a:endParaRPr>
                </a:p>
              </p:txBody>
            </p:sp>
          </p:grpSp>
          <p:sp>
            <p:nvSpPr>
              <p:cNvPr id="8" name="Right Brace 7"/>
              <p:cNvSpPr/>
              <p:nvPr/>
            </p:nvSpPr>
            <p:spPr>
              <a:xfrm rot="10800000">
                <a:off x="1915622" y="4423143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ight Brace 8"/>
              <p:cNvSpPr/>
              <p:nvPr/>
            </p:nvSpPr>
            <p:spPr>
              <a:xfrm>
                <a:off x="2185136" y="4416383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23" name="Right Brace 22"/>
            <p:cNvSpPr/>
            <p:nvPr/>
          </p:nvSpPr>
          <p:spPr>
            <a:xfrm rot="10800000">
              <a:off x="1818512" y="2760686"/>
              <a:ext cx="95327" cy="663933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2083300" y="2760686"/>
              <a:ext cx="95327" cy="663933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5" name="Right Brace 24"/>
            <p:cNvSpPr/>
            <p:nvPr/>
          </p:nvSpPr>
          <p:spPr>
            <a:xfrm rot="10800000">
              <a:off x="1397618" y="2757054"/>
              <a:ext cx="103846" cy="66756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1645227" y="2760686"/>
              <a:ext cx="95819" cy="663934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0242" y="3622964"/>
            <a:ext cx="2001958" cy="3297027"/>
            <a:chOff x="1077573" y="4538246"/>
            <a:chExt cx="2001958" cy="3297027"/>
          </a:xfrm>
        </p:grpSpPr>
        <p:grpSp>
          <p:nvGrpSpPr>
            <p:cNvPr id="39" name="Group 38"/>
            <p:cNvGrpSpPr/>
            <p:nvPr/>
          </p:nvGrpSpPr>
          <p:grpSpPr>
            <a:xfrm>
              <a:off x="1077573" y="4538246"/>
              <a:ext cx="2001958" cy="3183081"/>
              <a:chOff x="332495" y="3242846"/>
              <a:chExt cx="2001958" cy="318308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32495" y="3242846"/>
                <a:ext cx="2001958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CTX ( </a:t>
                </a:r>
                <a:r>
                  <a:rPr lang="en-US" sz="1600" b="1" u="sng" dirty="0" smtClean="0"/>
                  <a:t>C#,  T#,  B#</a:t>
                </a:r>
                <a:r>
                  <a:rPr lang="en-US" sz="1600" b="1" dirty="0" smtClean="0"/>
                  <a:t> )</a:t>
                </a:r>
                <a:endParaRPr lang="fa-IR" sz="1600" b="1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>
                <a:off x="1000953" y="3548742"/>
                <a:ext cx="2872" cy="287718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1359321" y="4788285"/>
              <a:ext cx="1566454" cy="304698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1    </a:t>
              </a:r>
              <a:r>
                <a:rPr lang="en-US" sz="1600" dirty="0" smtClean="0"/>
                <a:t>  t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  <a:r>
                <a:rPr lang="en-US" sz="1600" dirty="0"/>
                <a:t>     t</a:t>
              </a:r>
              <a:r>
                <a:rPr lang="en-US" sz="1600" baseline="-25000" dirty="0"/>
                <a:t>1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1    </a:t>
              </a:r>
              <a:r>
                <a:rPr lang="en-US" sz="1600" dirty="0"/>
                <a:t>  t</a:t>
              </a:r>
              <a:r>
                <a:rPr lang="en-US" sz="1600" baseline="-25000" dirty="0"/>
                <a:t>2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1</a:t>
              </a:r>
              <a:r>
                <a:rPr lang="en-US" sz="1600" dirty="0"/>
                <a:t>     t</a:t>
              </a:r>
              <a:r>
                <a:rPr lang="en-US" sz="1600" baseline="-25000" dirty="0"/>
                <a:t>3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</a:p>
            <a:p>
              <a:r>
                <a:rPr lang="en-US" sz="1600" dirty="0" smtClean="0"/>
                <a:t>        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4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3</a:t>
              </a:r>
              <a:endParaRPr lang="en-US" sz="1600" baseline="-25000" dirty="0"/>
            </a:p>
            <a:p>
              <a:r>
                <a:rPr lang="en-US" sz="1600" dirty="0"/>
                <a:t> 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        </a:t>
              </a:r>
              <a:r>
                <a:rPr lang="en-US" sz="1600" dirty="0" smtClean="0"/>
                <a:t>t</a:t>
              </a:r>
              <a:r>
                <a:rPr lang="en-US" sz="1600" baseline="-25000" dirty="0" smtClean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3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r>
                <a:rPr lang="en-US" sz="1600" dirty="0"/>
                <a:t>     t</a:t>
              </a:r>
              <a:r>
                <a:rPr lang="en-US" sz="1600" baseline="-25000" dirty="0"/>
                <a:t>4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5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2        </a:t>
              </a:r>
              <a:r>
                <a:rPr lang="en-US" sz="1600" dirty="0"/>
                <a:t>t</a:t>
              </a:r>
              <a:r>
                <a:rPr lang="en-US" sz="1600" baseline="-25000" dirty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5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</a:t>
              </a:r>
              <a:r>
                <a:rPr lang="en-US" sz="1600" dirty="0"/>
                <a:t>t</a:t>
              </a:r>
              <a:r>
                <a:rPr lang="en-US" sz="1600" baseline="-25000" dirty="0"/>
                <a:t>4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7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2        </a:t>
              </a:r>
              <a:r>
                <a:rPr lang="en-US" sz="1600" dirty="0"/>
                <a:t>t</a:t>
              </a:r>
              <a:r>
                <a:rPr lang="en-US" sz="1600" baseline="-25000" dirty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7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4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با این همه رابطه اخیر آنومالی دارد.</a:t>
            </a:r>
          </a:p>
          <a:p>
            <a:pPr lvl="1"/>
            <a:r>
              <a:rPr lang="fa-IR" sz="1900" b="1" dirty="0" smtClean="0">
                <a:solidFill>
                  <a:srgbClr val="C00000"/>
                </a:solidFill>
              </a:rPr>
              <a:t>در بهنگام‏سازی: </a:t>
            </a:r>
            <a:r>
              <a:rPr lang="fa-IR" dirty="0" smtClean="0"/>
              <a:t>شماره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را عوض کن.</a:t>
            </a:r>
          </a:p>
          <a:p>
            <a:pPr lvl="1"/>
            <a:r>
              <a:rPr lang="fa-IR" sz="1900" b="1" dirty="0">
                <a:solidFill>
                  <a:srgbClr val="C00000"/>
                </a:solidFill>
              </a:rPr>
              <a:t>در </a:t>
            </a:r>
            <a:r>
              <a:rPr lang="fa-IR" sz="1900" b="1" dirty="0" smtClean="0">
                <a:solidFill>
                  <a:srgbClr val="C00000"/>
                </a:solidFill>
              </a:rPr>
              <a:t>درج: </a:t>
            </a:r>
            <a:r>
              <a:rPr lang="fa-IR" sz="1800" dirty="0" smtClean="0"/>
              <a:t>در درس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کتاب 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8</a:t>
            </a:r>
            <a:r>
              <a:rPr lang="fa-IR" sz="1800" dirty="0" smtClean="0"/>
              <a:t> نیز به عنوان مرجع درس ثبت شود.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نمی‏توانیم بگوییم چون کلید نداریم نمی‏توانیم درج کنیم. باید قواعد معنایی رعایت شود. </a:t>
            </a:r>
          </a:p>
          <a:p>
            <a:pPr marL="457200" lvl="1" indent="0">
              <a:buNone/>
            </a:pPr>
            <a:r>
              <a:rPr lang="fa-IR" dirty="0" smtClean="0"/>
              <a:t>باید درج کنیم: 		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t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یعنی عمل منطقاً تاپلی تبدیل شده به عمل مجموعه‏ای</a:t>
            </a:r>
          </a:p>
          <a:p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باید تجزیه شود تا رابطه‏های حاصل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شود.</a:t>
            </a:r>
          </a:p>
        </p:txBody>
      </p:sp>
    </p:spTree>
    <p:extLst>
      <p:ext uri="{BB962C8B-B14F-4D97-AF65-F5344CB8AC3E}">
        <p14:creationId xmlns:p14="http://schemas.microsoft.com/office/powerpoint/2010/main" val="6547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>
                <a:sym typeface="Symbol"/>
              </a:rPr>
              <a:t>دلیل آنومالی این رابطه، وجود پدیده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است. </a:t>
            </a:r>
            <a:endParaRPr lang="en-US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/>
              <a:t>     C# </a:t>
            </a:r>
            <a:r>
              <a:rPr lang="en-US" sz="1800" dirty="0" smtClean="0">
                <a:sym typeface="Symbol"/>
              </a:rPr>
              <a:t>B#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>
                <a:sym typeface="Symbol"/>
              </a:rPr>
              <a:t>     C#T#</a:t>
            </a:r>
            <a:endParaRPr lang="fa-IR" sz="1800" dirty="0" smtClean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پس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باید چنان تجزیه کنیم که در رابطه‏های حاصل،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نداشته باشد.</a:t>
            </a:r>
          </a:p>
          <a:p>
            <a:pPr algn="r"/>
            <a:r>
              <a:rPr lang="fa-IR" dirty="0" smtClean="0">
                <a:sym typeface="Symbol"/>
              </a:rPr>
              <a:t>برای این کار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پرتوگیری می‏کنیم به نحوی که در عنوان هر پرتو، مبدأ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داشته باشد.</a:t>
            </a:r>
            <a:endParaRPr lang="fa-IR" dirty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رابطه‏های جدید آنومالی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ندارند.</a:t>
            </a:r>
          </a:p>
          <a:p>
            <a:pPr algn="r"/>
            <a:r>
              <a:rPr lang="fa-IR" dirty="0" smtClean="0">
                <a:sym typeface="Symbol"/>
              </a:rPr>
              <a:t>این دو رابطه جدید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هستند، چون تمام کلید هستند.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مهم </a:t>
            </a:r>
            <a:r>
              <a:rPr lang="fa-IR" dirty="0" smtClean="0">
                <a:sym typeface="Symbol"/>
              </a:rPr>
              <a:t>ندارند، پس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</a:t>
            </a:r>
          </a:p>
          <a:p>
            <a:pPr algn="r"/>
            <a:r>
              <a:rPr lang="fa-IR" b="1" dirty="0" smtClean="0">
                <a:solidFill>
                  <a:srgbClr val="C00000"/>
                </a:solidFill>
                <a:sym typeface="Symbol"/>
              </a:rPr>
              <a:t>تمرین: </a:t>
            </a:r>
            <a:r>
              <a:rPr lang="fa-IR" dirty="0" smtClean="0">
                <a:sym typeface="Symbol"/>
              </a:rPr>
              <a:t>نشان دهید با پیوند این دو رابطه، رابطه اصلی به دست می‏آید.</a:t>
            </a:r>
          </a:p>
          <a:p>
            <a:pPr algn="l" rtl="0"/>
            <a:endParaRPr lang="fa-IR" dirty="0" smtClean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3657600"/>
            <a:ext cx="3816045" cy="1819699"/>
            <a:chOff x="514131" y="3994837"/>
            <a:chExt cx="3816045" cy="1819699"/>
          </a:xfrm>
        </p:grpSpPr>
        <p:grpSp>
          <p:nvGrpSpPr>
            <p:cNvPr id="4" name="Group 3"/>
            <p:cNvGrpSpPr/>
            <p:nvPr/>
          </p:nvGrpSpPr>
          <p:grpSpPr>
            <a:xfrm>
              <a:off x="514131" y="3994837"/>
              <a:ext cx="3816045" cy="1819699"/>
              <a:chOff x="1247043" y="4538246"/>
              <a:chExt cx="3816045" cy="1819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47043" y="4538246"/>
                <a:ext cx="3816045" cy="1555173"/>
                <a:chOff x="501965" y="3242846"/>
                <a:chExt cx="3816045" cy="155517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01965" y="3242846"/>
                  <a:ext cx="3816045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CT (</a:t>
                  </a:r>
                  <a:r>
                    <a:rPr lang="en-US" sz="1600" b="1" u="sng" dirty="0" smtClean="0"/>
                    <a:t>C#,  T#</a:t>
                  </a:r>
                  <a:r>
                    <a:rPr lang="en-US" sz="1600" b="1" dirty="0" smtClean="0"/>
                    <a:t>)                           CB (</a:t>
                  </a:r>
                  <a:r>
                    <a:rPr lang="en-US" sz="1600" b="1" u="sng" dirty="0" smtClean="0"/>
                    <a:t>C#,  B#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3825" y="3548742"/>
                  <a:ext cx="8336" cy="1249277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3627916" cy="156966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</a:t>
                </a: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/>
                  <a:t>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3	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3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4 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5</a:t>
                </a:r>
                <a:endParaRPr lang="en-US" sz="1600" baseline="-25000" dirty="0"/>
              </a:p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			</a:t>
                </a:r>
                <a:r>
                  <a:rPr lang="en-US" sz="1600" dirty="0"/>
                  <a:t> c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  <a:p>
                <a:r>
                  <a:rPr lang="en-US" sz="1600" dirty="0"/>
                  <a:t>       		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8</a:t>
                </a:r>
                <a:endParaRPr lang="en-US" sz="1600" dirty="0" smtClean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453322" y="4286220"/>
              <a:ext cx="0" cy="138501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42931" y="5550010"/>
              <a:ext cx="7184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 rot="10800000">
            <a:off x="457199" y="1952172"/>
            <a:ext cx="130627" cy="5334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21194" y="5017532"/>
            <a:ext cx="755606" cy="3164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4692469"/>
            <a:ext cx="32457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درج به صورت عملاً تاپلی و نه مجموعه‏ای</a:t>
            </a:r>
            <a:endParaRPr lang="en-US" sz="1600" baseline="-25000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80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قضیه فاگین (</a:t>
            </a:r>
            <a:r>
              <a:rPr lang="en-US" sz="1800" b="1" dirty="0" smtClean="0">
                <a:solidFill>
                  <a:srgbClr val="0919AF"/>
                </a:solidFill>
              </a:rPr>
              <a:t>Fagin</a:t>
            </a:r>
            <a:r>
              <a:rPr lang="fa-IR" b="1" dirty="0" smtClean="0">
                <a:solidFill>
                  <a:srgbClr val="0919AF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به دو پرتوش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(A, B)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(A, C)</a:t>
            </a:r>
            <a:r>
              <a:rPr lang="fa-IR" sz="1800" dirty="0" smtClean="0"/>
              <a:t> </a:t>
            </a:r>
            <a:r>
              <a:rPr lang="fa-IR" dirty="0" smtClean="0"/>
              <a:t>تجزیه بی‏کاست (</a:t>
            </a:r>
            <a:r>
              <a:rPr lang="en-US" sz="1800" dirty="0" err="1" smtClean="0"/>
              <a:t>Nonloss</a:t>
            </a:r>
            <a:r>
              <a:rPr lang="fa-IR" sz="1800" dirty="0" smtClean="0"/>
              <a:t>) </a:t>
            </a:r>
            <a:r>
              <a:rPr lang="fa-IR" dirty="0" smtClean="0"/>
              <a:t>می‏شود اگر و فقط اگر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B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قضیه فاگین (برای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dirty="0" smtClean="0">
                <a:sym typeface="Symbol"/>
              </a:rPr>
              <a:t>) تعمیم قضیه هیث (برای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) است.</a:t>
            </a:r>
            <a:endParaRPr lang="en-US" dirty="0" smtClean="0">
              <a:sym typeface="Symbol"/>
            </a:endParaRP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آیا می‏توان گفت مفهوم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تعمیم مفهوم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 آیا می‏توان گفت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 که در آن مجموعه‏های خو‏ش‏تعریف، تک عنصری هستند.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همچنین این استنتاج منطقی را هم داریم:</a:t>
            </a:r>
          </a:p>
          <a:p>
            <a:pPr marL="0" indent="0" algn="l" rtl="0">
              <a:buNone/>
            </a:pPr>
            <a:r>
              <a:rPr lang="fa-IR" sz="1800" b="1" dirty="0" smtClean="0">
                <a:sym typeface="Symbol"/>
              </a:rPr>
              <a:t>	</a:t>
            </a: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AB</a:t>
            </a:r>
            <a:endParaRPr lang="fa-IR" sz="18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1017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  <a:sym typeface="Symbol"/>
              </a:rPr>
              <a:t>نکته: </a:t>
            </a:r>
            <a:r>
              <a:rPr lang="fa-IR" dirty="0">
                <a:sym typeface="Symbol"/>
              </a:rPr>
              <a:t>بحث </a:t>
            </a:r>
            <a:r>
              <a:rPr lang="en-US" sz="1800" dirty="0">
                <a:sym typeface="Symbol"/>
              </a:rPr>
              <a:t>4NF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از یک دیدگاهی اصلاً می‏تواند موضوعیت نداشته باشد. زیرا رابطه‏ای که </a:t>
            </a:r>
            <a:r>
              <a:rPr lang="en-US" sz="1800" dirty="0">
                <a:sym typeface="Symbol"/>
              </a:rPr>
              <a:t>BCNF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باشد و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داشته باشد قطعاً صفت چندمقداری دارد و می‏دانیم در </a:t>
            </a:r>
            <a:r>
              <a:rPr lang="fa-IR" dirty="0" smtClean="0">
                <a:sym typeface="Symbol"/>
              </a:rPr>
              <a:t>طراحی </a:t>
            </a:r>
            <a:r>
              <a:rPr lang="fa-IR" dirty="0">
                <a:sym typeface="Symbol"/>
              </a:rPr>
              <a:t>برای صفات چندمقداری، از همان ابتدا می‏توان رابطه‏های جداگانه طراحی کرد</a:t>
            </a:r>
            <a:r>
              <a:rPr lang="fa-IR" dirty="0" smtClean="0">
                <a:sym typeface="Symbol"/>
              </a:rPr>
              <a:t>.</a:t>
            </a: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با این همه مفهوم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به عنوان بیان فرمال صفت چندمقداری قابل توجه است.</a:t>
            </a:r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/>
              <a:t> </a:t>
            </a:r>
            <a:r>
              <a:rPr lang="fa-IR" dirty="0" smtClean="0"/>
              <a:t>       تعریف زاینولو از </a:t>
            </a:r>
            <a:r>
              <a:rPr lang="en-US" sz="1800" dirty="0" smtClean="0"/>
              <a:t>3NF</a:t>
            </a:r>
            <a:r>
              <a:rPr lang="fa-IR" dirty="0" smtClean="0"/>
              <a:t>، </a:t>
            </a:r>
            <a:r>
              <a:rPr lang="en-US" sz="1800" dirty="0" smtClean="0"/>
              <a:t>BCNF</a:t>
            </a:r>
            <a:r>
              <a:rPr lang="fa-IR" dirty="0" smtClean="0"/>
              <a:t>،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و ... مطالعه شود.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480060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94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           وابستگی پیوندی (</a:t>
            </a:r>
            <a:r>
              <a:rPr lang="en-US" sz="1800" b="1" dirty="0" smtClean="0">
                <a:solidFill>
                  <a:srgbClr val="C00000"/>
                </a:solidFill>
              </a:rPr>
              <a:t>JD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وابستگی پیوندی به </a:t>
            </a:r>
            <a:r>
              <a:rPr lang="en-US" sz="1800" dirty="0" smtClean="0"/>
              <a:t>n</a:t>
            </a:r>
            <a:r>
              <a:rPr lang="fa-IR" dirty="0" smtClean="0"/>
              <a:t> پرتو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... و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fa-IR" dirty="0" smtClean="0"/>
              <a:t> دارد اگر و فقط اگر </a:t>
            </a:r>
            <a:r>
              <a:rPr lang="en-US" sz="1800" dirty="0" smtClean="0"/>
              <a:t>R</a:t>
            </a:r>
            <a:r>
              <a:rPr lang="fa-IR" dirty="0" smtClean="0"/>
              <a:t> حاصل پیوند این </a:t>
            </a:r>
            <a:r>
              <a:rPr lang="en-US" dirty="0" smtClean="0"/>
              <a:t>n</a:t>
            </a:r>
            <a:r>
              <a:rPr lang="fa-IR" dirty="0" smtClean="0"/>
              <a:t> پرتو باشد ( و نه کمتر).</a:t>
            </a:r>
          </a:p>
          <a:p>
            <a:pPr marL="0" indent="0" algn="l" rtl="0">
              <a:lnSpc>
                <a:spcPct val="200000"/>
              </a:lnSpc>
              <a:buNone/>
            </a:pPr>
            <a:r>
              <a:rPr lang="en-US" sz="1800" dirty="0" smtClean="0"/>
              <a:t>R=[JD]*(R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</a:t>
            </a:r>
            <a:endParaRPr lang="fa-IR" sz="1800" dirty="0" smtClean="0"/>
          </a:p>
          <a:p>
            <a:pPr marL="0" indent="0" algn="r">
              <a:lnSpc>
                <a:spcPct val="200000"/>
              </a:lnSpc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CTB=[JD]*(CT, CB)</a:t>
            </a:r>
            <a:endParaRPr lang="fa-IR" sz="1800" dirty="0" smtClean="0"/>
          </a:p>
          <a:p>
            <a:pPr algn="r">
              <a:lnSpc>
                <a:spcPct val="200000"/>
              </a:lnSpc>
            </a:pP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را </a:t>
            </a:r>
            <a:r>
              <a:rPr lang="fa-IR" u="sng" dirty="0" smtClean="0">
                <a:solidFill>
                  <a:srgbClr val="C00000"/>
                </a:solidFill>
              </a:rPr>
              <a:t>نامهم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گوییم هرگاه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یکی از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fa-IR" dirty="0" smtClean="0"/>
              <a:t>ها همان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</a:t>
            </a:r>
            <a:r>
              <a:rPr lang="en-US" sz="1800" dirty="0" smtClean="0"/>
              <a:t>R</a:t>
            </a:r>
            <a:r>
              <a:rPr lang="fa-IR" dirty="0" smtClean="0"/>
              <a:t> باشد.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5NF</a:t>
            </a:r>
            <a:r>
              <a:rPr lang="fa-IR" sz="1800" b="1" dirty="0" smtClean="0">
                <a:solidFill>
                  <a:srgbClr val="0919AF"/>
                </a:solidFill>
              </a:rPr>
              <a:t> [</a:t>
            </a:r>
            <a:r>
              <a:rPr lang="en-US" sz="1800" b="1" dirty="0" smtClean="0">
                <a:solidFill>
                  <a:srgbClr val="0919AF"/>
                </a:solidFill>
              </a:rPr>
              <a:t>PJNF</a:t>
            </a:r>
            <a:r>
              <a:rPr lang="fa-IR" sz="1800" b="1" dirty="0" smtClean="0">
                <a:solidFill>
                  <a:srgbClr val="0919AF"/>
                </a:solidFill>
              </a:rPr>
              <a:t>]- فرم نرمال پرتو پیوندی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</a:t>
            </a:r>
            <a:r>
              <a:rPr lang="en-US" sz="1800" dirty="0" smtClean="0"/>
              <a:t>JD</a:t>
            </a:r>
            <a:r>
              <a:rPr lang="fa-IR" dirty="0" smtClean="0"/>
              <a:t>های آن ناشی از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 ‏</a:t>
            </a:r>
            <a:r>
              <a:rPr lang="fa-IR" dirty="0" smtClean="0">
                <a:sym typeface="Symbol"/>
              </a:rPr>
              <a:t> ناشی از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بودن یعنی عنوان همه پرتوها، در همه </a:t>
            </a:r>
            <a:r>
              <a:rPr lang="en-US" sz="1800" dirty="0" smtClean="0">
                <a:sym typeface="Symbol"/>
              </a:rPr>
              <a:t>JD</a:t>
            </a:r>
            <a:r>
              <a:rPr lang="fa-IR" dirty="0" smtClean="0">
                <a:sym typeface="Symbol"/>
              </a:rPr>
              <a:t>ها، سوپرکلید باشد.</a:t>
            </a:r>
          </a:p>
          <a:p>
            <a:pPr algn="r">
              <a:lnSpc>
                <a:spcPct val="200000"/>
              </a:lnSpc>
            </a:pP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5NF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نیست، چون </a:t>
            </a:r>
            <a:r>
              <a:rPr lang="en-US" sz="1800" dirty="0" smtClean="0">
                <a:sym typeface="Symbol"/>
              </a:rPr>
              <a:t>(C#, T#)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</a:t>
            </a:r>
            <a:r>
              <a:rPr lang="en-US" sz="1800" dirty="0" smtClean="0">
                <a:sym typeface="Symbol"/>
              </a:rPr>
              <a:t>(C#, B#)</a:t>
            </a:r>
            <a:r>
              <a:rPr lang="fa-IR" dirty="0" smtClean="0">
                <a:sym typeface="Symbol"/>
              </a:rPr>
              <a:t> سوپرکلید 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600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4702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276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STUD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STNAME,  STJ,  STL)</a:t>
            </a:r>
            <a:endParaRPr lang="fa-IR" sz="1800" dirty="0" smtClean="0"/>
          </a:p>
          <a:p>
            <a:endParaRPr lang="fa-IR" sz="1600" dirty="0"/>
          </a:p>
          <a:p>
            <a:r>
              <a:rPr lang="fa-IR" dirty="0" smtClean="0"/>
              <a:t>فرض می‏کنیم که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 و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مزاحم نداریم.</a:t>
            </a:r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STJ, STL)           </a:t>
            </a:r>
            <a:r>
              <a:rPr lang="en-US" sz="1800" dirty="0" smtClean="0">
                <a:sym typeface="Symbol"/>
              </a:rPr>
              <a:t></a:t>
            </a:r>
            <a:r>
              <a:rPr lang="en-US" sz="1800" dirty="0" smtClean="0"/>
              <a:t>     STUD= [JD]*(STN, SJL)</a:t>
            </a:r>
            <a:r>
              <a:rPr lang="en-US" sz="1800" dirty="0">
                <a:solidFill>
                  <a:srgbClr val="0919AF"/>
                </a:solidFill>
              </a:rPr>
              <a:t> </a:t>
            </a:r>
            <a:r>
              <a:rPr lang="en-US" sz="1800" dirty="0" smtClean="0">
                <a:solidFill>
                  <a:srgbClr val="0919AF"/>
                </a:solidFill>
              </a:rPr>
              <a:t>    </a:t>
            </a:r>
            <a:r>
              <a:rPr lang="fa-IR" sz="1800" dirty="0" smtClean="0">
                <a:solidFill>
                  <a:srgbClr val="0919AF"/>
                </a:solidFill>
              </a:rPr>
              <a:t> به دو پرتو</a:t>
            </a:r>
            <a:r>
              <a:rPr lang="en-US" sz="1600" dirty="0" smtClean="0">
                <a:solidFill>
                  <a:srgbClr val="0919AF"/>
                </a:solidFill>
              </a:rPr>
              <a:t>JD</a:t>
            </a:r>
            <a:r>
              <a:rPr lang="fa-IR" sz="1600" dirty="0" smtClean="0"/>
              <a:t> </a:t>
            </a:r>
            <a:endParaRPr lang="en-US" sz="1800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STJ)                      </a:t>
            </a:r>
            <a:r>
              <a:rPr lang="en-US" sz="1800" dirty="0" smtClean="0">
                <a:sym typeface="Symbol"/>
              </a:rPr>
              <a:t>      STUD= [JD]*(STN, SJ, SL)    </a:t>
            </a:r>
            <a:r>
              <a:rPr lang="fa-IR" sz="1800" dirty="0" smtClean="0">
                <a:sym typeface="Symbol"/>
              </a:rPr>
              <a:t> </a:t>
            </a:r>
            <a:r>
              <a:rPr lang="fa-IR" sz="1800" dirty="0" smtClean="0">
                <a:solidFill>
                  <a:srgbClr val="0919AF"/>
                </a:solidFill>
              </a:rPr>
              <a:t>به سه پرتو</a:t>
            </a:r>
            <a:r>
              <a:rPr lang="en-US" sz="1600" dirty="0">
                <a:solidFill>
                  <a:srgbClr val="0919AF"/>
                </a:solidFill>
              </a:rPr>
              <a:t>JD</a:t>
            </a:r>
            <a:r>
              <a:rPr lang="fa-IR" sz="1600" dirty="0"/>
              <a:t> 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   SL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STL)</a:t>
            </a:r>
            <a:endParaRPr lang="fa-IR" sz="1800" dirty="0" smtClean="0"/>
          </a:p>
          <a:p>
            <a:pPr algn="r"/>
            <a:r>
              <a:rPr lang="fa-IR" dirty="0" smtClean="0"/>
              <a:t>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 چون عنوان همه پرتوها در همه </a:t>
            </a:r>
            <a:r>
              <a:rPr lang="en-US" dirty="0" smtClean="0"/>
              <a:t>JD</a:t>
            </a:r>
            <a:r>
              <a:rPr lang="fa-IR" dirty="0" smtClean="0"/>
              <a:t>های آن، سوپرکلید هستند (ناشی از کلید کاندید هستند). 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0800000">
            <a:off x="351971" y="2928258"/>
            <a:ext cx="130628" cy="685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304798" y="4343400"/>
            <a:ext cx="192315" cy="12192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839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چند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فرض برای محدودیت: یک استاد فقط یک درس را تدریس می‏کند (البته در این مورد چندی رابطه دقیق مدل نشده که این محدودیت لحاظ نشده است).</a:t>
            </a:r>
          </a:p>
          <a:p>
            <a:pPr lvl="1"/>
            <a:r>
              <a:rPr lang="fa-IR" dirty="0" smtClean="0"/>
              <a:t>در این صورت باید رابطه </a:t>
            </a:r>
            <a:r>
              <a:rPr lang="en-US" sz="1800" dirty="0" smtClean="0"/>
              <a:t>SCP</a:t>
            </a:r>
            <a:r>
              <a:rPr lang="fa-IR" sz="1800" dirty="0" smtClean="0"/>
              <a:t> </a:t>
            </a:r>
            <a:r>
              <a:rPr lang="fa-IR" dirty="0" smtClean="0"/>
              <a:t>را به دو رابطه (یا بیشتر) تجزیه عمودی کنیم.</a:t>
            </a:r>
          </a:p>
          <a:p>
            <a:r>
              <a:rPr lang="fa-IR" dirty="0" smtClean="0"/>
              <a:t>این محدودیت را در مرحله دوم طراحی (در مباحث آتی) دخالت می‏دهیم.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172" y="2895600"/>
            <a:ext cx="4648200" cy="1752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PROF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(PRID,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SCP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 PRID, GR)</a:t>
            </a:r>
          </a:p>
          <a:p>
            <a:pPr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1616043"/>
            <a:ext cx="3910651" cy="2384456"/>
            <a:chOff x="2650254" y="2286000"/>
            <a:chExt cx="3795636" cy="2385574"/>
          </a:xfrm>
        </p:grpSpPr>
        <p:sp>
          <p:nvSpPr>
            <p:cNvPr id="6" name="Rounded Rectangle 5"/>
            <p:cNvSpPr/>
            <p:nvPr/>
          </p:nvSpPr>
          <p:spPr>
            <a:xfrm>
              <a:off x="4205788" y="4214374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>
              <a:stCxn id="6" idx="0"/>
              <a:endCxn id="22" idx="2"/>
            </p:cNvCxnSpPr>
            <p:nvPr/>
          </p:nvCxnSpPr>
          <p:spPr>
            <a:xfrm flipV="1">
              <a:off x="4558555" y="3657601"/>
              <a:ext cx="14610" cy="55677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650254" y="2971800"/>
                <a:ext cx="3795636" cy="685800"/>
                <a:chOff x="2650254" y="2971800"/>
                <a:chExt cx="3795636" cy="68580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650254" y="2971800"/>
                  <a:ext cx="3795636" cy="685800"/>
                  <a:chOff x="314561" y="4953000"/>
                  <a:chExt cx="3795636" cy="685800"/>
                </a:xfrm>
              </p:grpSpPr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314561" y="5067837"/>
                    <a:ext cx="818678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دانشجو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3433603" y="5067837"/>
                    <a:ext cx="676594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" name="Flowchart: Decision 21"/>
                  <p:cNvSpPr/>
                  <p:nvPr/>
                </p:nvSpPr>
                <p:spPr>
                  <a:xfrm>
                    <a:off x="1595963" y="4953000"/>
                    <a:ext cx="1283019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</a:rPr>
                      <a:t>انتخاب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/>
                  <p:cNvCxnSpPr>
                    <a:stCxn id="22" idx="1"/>
                    <a:endCxn id="20" idx="3"/>
                  </p:cNvCxnSpPr>
                  <p:nvPr/>
                </p:nvCxnSpPr>
                <p:spPr>
                  <a:xfrm flipH="1">
                    <a:off x="1133239" y="5295900"/>
                    <a:ext cx="462724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21" idx="1"/>
                    <a:endCxn id="22" idx="3"/>
                  </p:cNvCxnSpPr>
                  <p:nvPr/>
                </p:nvCxnSpPr>
                <p:spPr>
                  <a:xfrm flipH="1" flipV="1">
                    <a:off x="2878982" y="5295900"/>
                    <a:ext cx="554621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3565278" y="3073400"/>
                  <a:ext cx="336361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M</a:t>
                  </a:r>
                  <a:endParaRPr lang="en-US" sz="11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267078" y="3073400"/>
                  <a:ext cx="311987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N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573166" y="2286000"/>
                <a:ext cx="1092106" cy="685800"/>
                <a:chOff x="7366094" y="4328571"/>
                <a:chExt cx="1092106" cy="6858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7647361" y="4328571"/>
                  <a:ext cx="810839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</a:rPr>
                    <a:t>نمره</a:t>
                  </a:r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22" idx="0"/>
                  <a:endCxn id="15" idx="3"/>
                </p:cNvCxnSpPr>
                <p:nvPr/>
              </p:nvCxnSpPr>
              <p:spPr>
                <a:xfrm flipV="1">
                  <a:off x="7366094" y="4750659"/>
                  <a:ext cx="400012" cy="26371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2" name="TextBox 41"/>
          <p:cNvSpPr txBox="1"/>
          <p:nvPr/>
        </p:nvSpPr>
        <p:spPr>
          <a:xfrm>
            <a:off x="5643244" y="2970882"/>
            <a:ext cx="294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255832" y="3110552"/>
            <a:ext cx="43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5934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1034" y="4403834"/>
            <a:ext cx="196249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90065" y="3527640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79634" y="3930868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52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14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رابطه‏ای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تمام </a:t>
            </a:r>
            <a:r>
              <a:rPr lang="en-US" sz="1800" dirty="0" smtClean="0"/>
              <a:t>CK</a:t>
            </a:r>
            <a:r>
              <a:rPr lang="fa-IR" dirty="0" smtClean="0"/>
              <a:t>های آن ساده باشند، آن رابطه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en-US" sz="1800" dirty="0" smtClean="0"/>
              <a:t>PCD</a:t>
            </a:r>
            <a:r>
              <a:rPr lang="fa-IR" sz="1800" dirty="0" smtClean="0"/>
              <a:t> </a:t>
            </a:r>
            <a:r>
              <a:rPr lang="fa-IR" dirty="0" smtClean="0"/>
              <a:t>رابطه‏ای است که در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ولی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نیست. </a:t>
            </a:r>
            <a:r>
              <a:rPr lang="en-US" sz="1600" dirty="0" smtClean="0"/>
              <a:t>JD</a:t>
            </a:r>
            <a:r>
              <a:rPr lang="fa-IR" sz="1600" dirty="0" smtClean="0"/>
              <a:t> </a:t>
            </a:r>
            <a:r>
              <a:rPr lang="fa-IR" dirty="0" smtClean="0"/>
              <a:t>به دو پرتو ندارد، بلکه به سه پرتوش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دارد، که هیچکدام سوپرکلید نیستند.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استاد </a:t>
            </a:r>
            <a:r>
              <a:rPr lang="en-US" sz="1800" dirty="0" smtClean="0"/>
              <a:t>PR#</a:t>
            </a:r>
            <a:r>
              <a:rPr lang="fa-IR" sz="1800" dirty="0" smtClean="0"/>
              <a:t> </a:t>
            </a:r>
            <a:r>
              <a:rPr lang="fa-IR" dirty="0" smtClean="0"/>
              <a:t>درس </a:t>
            </a:r>
            <a:r>
              <a:rPr lang="en-US" sz="1800" dirty="0" smtClean="0"/>
              <a:t>CO#</a:t>
            </a:r>
            <a:r>
              <a:rPr lang="fa-IR" dirty="0" smtClean="0"/>
              <a:t> را در دانشکده </a:t>
            </a:r>
            <a:r>
              <a:rPr lang="en-US" sz="1800" dirty="0" smtClean="0"/>
              <a:t>D#</a:t>
            </a:r>
            <a:r>
              <a:rPr lang="fa-IR" dirty="0" smtClean="0"/>
              <a:t> ارائه می‏دهد.</a:t>
            </a:r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marL="0" indent="0">
              <a:buNone/>
            </a:pPr>
            <a:r>
              <a:rPr lang="fa-IR" dirty="0" smtClean="0"/>
              <a:t>         رابطه </a:t>
            </a:r>
            <a:r>
              <a:rPr lang="en-US" sz="1800" dirty="0" smtClean="0"/>
              <a:t>SPJ</a:t>
            </a:r>
            <a:r>
              <a:rPr lang="fa-IR" dirty="0" smtClean="0"/>
              <a:t> تمام کلید است.‏ </a:t>
            </a:r>
            <a:r>
              <a:rPr lang="fa-IR" dirty="0" smtClean="0">
                <a:sym typeface="Symbol"/>
              </a:rPr>
              <a:t> حداقل </a:t>
            </a:r>
            <a:r>
              <a:rPr lang="en-US" sz="1800" dirty="0" smtClean="0">
                <a:sym typeface="Symbol"/>
              </a:rPr>
              <a:t>BCNF</a:t>
            </a:r>
            <a:endParaRPr lang="fa-IR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endParaRPr lang="fa-IR" dirty="0"/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33828" y="3124200"/>
            <a:ext cx="2188420" cy="1327257"/>
            <a:chOff x="1066740" y="4538246"/>
            <a:chExt cx="2188420" cy="1327257"/>
          </a:xfrm>
        </p:grpSpPr>
        <p:grpSp>
          <p:nvGrpSpPr>
            <p:cNvPr id="5" name="Group 4"/>
            <p:cNvGrpSpPr/>
            <p:nvPr/>
          </p:nvGrpSpPr>
          <p:grpSpPr>
            <a:xfrm>
              <a:off x="1066740" y="4538246"/>
              <a:ext cx="2188420" cy="1327257"/>
              <a:chOff x="321662" y="3242846"/>
              <a:chExt cx="2188420" cy="13272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1662" y="3242846"/>
                <a:ext cx="218842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PCD (</a:t>
                </a:r>
                <a:r>
                  <a:rPr lang="en-US" sz="1600" b="1" u="sng" dirty="0" smtClean="0"/>
                  <a:t>PR#,  CO#,  D#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826141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2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31" y="5073543"/>
            <a:ext cx="1980029" cy="1327257"/>
            <a:chOff x="1163743" y="4538246"/>
            <a:chExt cx="1980029" cy="1327257"/>
          </a:xfrm>
        </p:grpSpPr>
        <p:grpSp>
          <p:nvGrpSpPr>
            <p:cNvPr id="12" name="Group 11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359321" y="4788285"/>
              <a:ext cx="1656223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05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4516789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فرض می‏کنیم بخواهیم این رابطه را تجزیه کنیم:</a:t>
            </a:r>
          </a:p>
          <a:p>
            <a:endParaRPr lang="fa-IR" dirty="0"/>
          </a:p>
          <a:p>
            <a:endParaRPr lang="fa-IR" sz="1800" dirty="0" smtClean="0"/>
          </a:p>
          <a:p>
            <a:r>
              <a:rPr lang="fa-IR" dirty="0" smtClean="0"/>
              <a:t>این رابطه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به دو پرتوش ندارد.</a:t>
            </a:r>
          </a:p>
          <a:p>
            <a:r>
              <a:rPr lang="fa-IR" dirty="0"/>
              <a:t>یک پرتو دیگر هم می‏گیریم</a:t>
            </a:r>
            <a:r>
              <a:rPr lang="fa-IR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1614436"/>
            <a:ext cx="1353126" cy="1081036"/>
            <a:chOff x="1270636" y="4538246"/>
            <a:chExt cx="1353126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 (S#,    P#)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98" y="1600200"/>
            <a:ext cx="1342034" cy="1081036"/>
            <a:chOff x="1270636" y="4538246"/>
            <a:chExt cx="1342034" cy="10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1270636" y="4538246"/>
              <a:ext cx="1342034" cy="1081036"/>
              <a:chOff x="525558" y="3242846"/>
              <a:chExt cx="1342034" cy="108103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25558" y="3242846"/>
                <a:ext cx="134203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PJ (P#,    J#)</a:t>
                </a:r>
                <a:endParaRPr lang="fa-IR" sz="1600" b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59321" y="4788285"/>
              <a:ext cx="1183337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Arrow Callout 22"/>
              <p:cNvSpPr/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Down Arrow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72456" y="3227122"/>
            <a:ext cx="3337956" cy="1573478"/>
            <a:chOff x="972456" y="3766458"/>
            <a:chExt cx="3337956" cy="1573478"/>
          </a:xfrm>
        </p:grpSpPr>
        <p:sp>
          <p:nvSpPr>
            <p:cNvPr id="24" name="Rounded Rectangle 23"/>
            <p:cNvSpPr/>
            <p:nvPr/>
          </p:nvSpPr>
          <p:spPr>
            <a:xfrm>
              <a:off x="1604458" y="4814836"/>
              <a:ext cx="1256125" cy="228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72456" y="3766458"/>
              <a:ext cx="1980029" cy="1573478"/>
              <a:chOff x="1116901" y="4538246"/>
              <a:chExt cx="1980029" cy="15734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16901" y="4538246"/>
                <a:ext cx="1980029" cy="1573478"/>
                <a:chOff x="371823" y="3242846"/>
                <a:chExt cx="1980029" cy="157347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71823" y="3242846"/>
                  <a:ext cx="1980029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SPJ’ (</a:t>
                  </a:r>
                  <a:r>
                    <a:rPr lang="en-US" sz="1600" b="1" u="sng" dirty="0" smtClean="0"/>
                    <a:t>S#,    P#,    J#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003825" y="3548742"/>
                  <a:ext cx="0" cy="1267582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359321" y="4788285"/>
                <a:ext cx="1669047" cy="132343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1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     </a:t>
                </a:r>
                <a:r>
                  <a:rPr lang="en-US" sz="1600" dirty="0" smtClean="0"/>
                  <a:t>J</a:t>
                </a:r>
                <a:r>
                  <a:rPr lang="en-US" sz="1600" baseline="-25000" dirty="0" smtClean="0"/>
                  <a:t>2</a:t>
                </a:r>
                <a:endParaRPr lang="en-US" sz="1600" dirty="0" smtClean="0"/>
              </a:p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</p:txBody>
          </p:sp>
        </p:grp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>
              <a:off x="2860583" y="4929136"/>
              <a:ext cx="389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43612" y="475030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تاپل حشو</a:t>
              </a:r>
              <a:endParaRPr lang="en-US" dirty="0">
                <a:solidFill>
                  <a:srgbClr val="0919AF"/>
                </a:solidFill>
                <a:cs typeface="B Nazanin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3581400"/>
            <a:ext cx="1353126" cy="1081036"/>
            <a:chOff x="1270636" y="4538246"/>
            <a:chExt cx="1353126" cy="1081036"/>
          </a:xfrm>
        </p:grpSpPr>
        <p:grpSp>
          <p:nvGrpSpPr>
            <p:cNvPr id="31" name="Group 30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SJ (S#,    J#)</a:t>
                </a:r>
                <a:endParaRPr lang="fa-IR" sz="16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9571" y="5334000"/>
            <a:ext cx="1980029" cy="1327257"/>
            <a:chOff x="1163743" y="4538246"/>
            <a:chExt cx="1980029" cy="1327257"/>
          </a:xfrm>
        </p:grpSpPr>
        <p:grpSp>
          <p:nvGrpSpPr>
            <p:cNvPr id="37" name="Group 36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359321" y="4788285"/>
              <a:ext cx="1669047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Arrow Callout 42"/>
              <p:cNvSpPr/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Down Arrow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769623" y="563989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69623" y="5896929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75796" y="615057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81300" y="6393543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4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19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4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پس </a:t>
            </a:r>
            <a:r>
              <a:rPr lang="en-US" sz="1800" dirty="0" smtClean="0"/>
              <a:t>SPJ</a:t>
            </a:r>
            <a:r>
              <a:rPr lang="fa-IR" dirty="0" smtClean="0"/>
              <a:t>،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 به سه پرتوش و نه کمتر:                   </a:t>
            </a:r>
            <a:r>
              <a:rPr lang="en-US" sz="1800" dirty="0" smtClean="0"/>
              <a:t>SPJ= [JD]*(SP, PJ, SJ)</a:t>
            </a:r>
            <a:endParaRPr lang="fa-IR" sz="1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و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 چون عنوان (</a:t>
            </a:r>
            <a:r>
              <a:rPr lang="en-US" sz="1800" dirty="0" smtClean="0"/>
              <a:t>Heading</a:t>
            </a:r>
            <a:r>
              <a:rPr lang="fa-IR" dirty="0" smtClean="0"/>
              <a:t>) پرتوهایش سوپرکلید نیست.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این مثال از سه فقره اطلاع دو موجودیتی، </a:t>
            </a:r>
            <a:r>
              <a:rPr lang="fa-IR" u="sng" dirty="0" smtClean="0"/>
              <a:t>باید</a:t>
            </a:r>
            <a:r>
              <a:rPr lang="fa-IR" dirty="0" smtClean="0"/>
              <a:t> یک اطلاع سه موجودیتی را استنتاج کنیم، چرا که این یک محدودیت جامعیتی حاکم بر محیط است (وجود وابستگی پیوندی).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توجه داشته باشید که در حالت کلی چنین استنتاجی درست نیست و پدیده دام </a:t>
            </a:r>
            <a:r>
              <a:rPr lang="fa-IR" u="sng" dirty="0" smtClean="0">
                <a:solidFill>
                  <a:srgbClr val="C00000"/>
                </a:solidFill>
              </a:rPr>
              <a:t>پیوندی حلقه‏ای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بروز می‏کند، ولی در اینجا به دلیل وجود </a:t>
            </a:r>
            <a:r>
              <a:rPr lang="fa-IR" u="sng" dirty="0" smtClean="0">
                <a:solidFill>
                  <a:srgbClr val="C00000"/>
                </a:solidFill>
              </a:rPr>
              <a:t>وابستگی پیوندی</a:t>
            </a:r>
            <a:r>
              <a:rPr lang="fa-IR" dirty="0" smtClean="0"/>
              <a:t>، چنین مشکلی بروز نمی‏کند.</a:t>
            </a:r>
          </a:p>
        </p:txBody>
      </p:sp>
    </p:spTree>
    <p:extLst>
      <p:ext uri="{BB962C8B-B14F-4D97-AF65-F5344CB8AC3E}">
        <p14:creationId xmlns:p14="http://schemas.microsoft.com/office/powerpoint/2010/main" val="356744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این رابطه یک محدودیت بسیار نادر، موسوم به محدودیت با </a:t>
            </a:r>
            <a:r>
              <a:rPr lang="fa-IR" b="1" dirty="0" smtClean="0">
                <a:solidFill>
                  <a:srgbClr val="C00000"/>
                </a:solidFill>
              </a:rPr>
              <a:t>ماهیت چرخشی (</a:t>
            </a:r>
            <a:r>
              <a:rPr lang="en-US" sz="1800" b="1" dirty="0" smtClean="0">
                <a:solidFill>
                  <a:srgbClr val="C00000"/>
                </a:solidFill>
              </a:rPr>
              <a:t>CC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 smtClean="0"/>
              <a:t>وجود دارد. </a:t>
            </a:r>
          </a:p>
          <a:p>
            <a:pPr lvl="1"/>
            <a:r>
              <a:rPr lang="fa-IR" dirty="0" smtClean="0"/>
              <a:t>با وجود تاپل‏های دوم تا چهارم در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باید تاپل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</a:t>
            </a:r>
          </a:p>
          <a:p>
            <a:pPr lvl="1"/>
            <a:r>
              <a:rPr lang="fa-IR" dirty="0" smtClean="0"/>
              <a:t>این محدودیت ناشی از وجود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دوم،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سوم و </a:t>
            </a:r>
            <a:r>
              <a:rPr lang="en-US" sz="1800" dirty="0" smtClean="0"/>
              <a:t>(P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چهارم است. </a:t>
            </a:r>
          </a:p>
          <a:p>
            <a:pPr lvl="1"/>
            <a:r>
              <a:rPr lang="fa-IR" dirty="0" smtClean="0"/>
              <a:t>در واقع مقدار هر یک از سه صفت در سه تاپل از چهار تاپل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یکسان است و در هر یک از سه پرتو دوتایی، یک صفت مشترک با دو پرتو دیگر وجود دارد. </a:t>
            </a:r>
          </a:p>
          <a:p>
            <a:pPr>
              <a:lnSpc>
                <a:spcPct val="300000"/>
              </a:lnSpc>
            </a:pPr>
            <a:r>
              <a:rPr lang="fa-IR" dirty="0" smtClean="0"/>
              <a:t>برای تشخیص این محدودیت در رابطه درجه </a:t>
            </a:r>
            <a:r>
              <a:rPr lang="en-US" sz="1800" dirty="0" smtClean="0"/>
              <a:t>n</a:t>
            </a:r>
            <a:r>
              <a:rPr lang="fa-IR" dirty="0" smtClean="0"/>
              <a:t> دوتست انجام می‏دهیم:</a:t>
            </a:r>
          </a:p>
          <a:p>
            <a:pPr marL="457200" lvl="1" indent="0">
              <a:buNone/>
            </a:pPr>
            <a:r>
              <a:rPr lang="fa-IR" dirty="0" smtClean="0"/>
              <a:t>1- تعداد تاپل‏ها: </a:t>
            </a:r>
            <a:r>
              <a:rPr lang="en-US" sz="1800" dirty="0" smtClean="0"/>
              <a:t>n+1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2- مقدار هر صفت، در </a:t>
            </a:r>
            <a:r>
              <a:rPr lang="en-US" sz="1800" dirty="0" smtClean="0"/>
              <a:t>n</a:t>
            </a:r>
            <a:r>
              <a:rPr lang="fa-IR" dirty="0" smtClean="0"/>
              <a:t> تاپل یکسان باشد.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967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        در رابطه </a:t>
            </a:r>
            <a:r>
              <a:rPr lang="en-US" sz="1800" dirty="0" smtClean="0"/>
              <a:t>R</a:t>
            </a:r>
            <a:r>
              <a:rPr lang="fa-IR" dirty="0" smtClean="0"/>
              <a:t> هر </a:t>
            </a:r>
            <a:r>
              <a:rPr lang="fa-IR" dirty="0"/>
              <a:t>ترکیب دوتایی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 smtClean="0"/>
              <a:t>است. لذا در فرم نرمال </a:t>
            </a:r>
            <a:r>
              <a:rPr lang="en-US" sz="1900" dirty="0" smtClean="0"/>
              <a:t>5NF</a:t>
            </a:r>
            <a:r>
              <a:rPr lang="fa-IR" sz="1900" dirty="0" smtClean="0"/>
              <a:t> </a:t>
            </a:r>
            <a:r>
              <a:rPr lang="fa-IR" dirty="0" smtClean="0"/>
              <a:t>است زیرا:</a:t>
            </a:r>
            <a:endParaRPr lang="fa-IR" dirty="0">
              <a:sym typeface="Symbol"/>
            </a:endParaRPr>
          </a:p>
          <a:p>
            <a:pPr lvl="1">
              <a:lnSpc>
                <a:spcPct val="210000"/>
              </a:lnSpc>
            </a:pPr>
            <a:r>
              <a:rPr lang="fa-IR" dirty="0" smtClean="0">
                <a:sym typeface="Symbol"/>
              </a:rPr>
              <a:t>سه دترمینان دارد که هر سه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 ‏‏ 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 ‏ 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fa-IR" dirty="0">
                <a:sym typeface="Symbol"/>
              </a:rPr>
              <a:t> </a:t>
            </a:r>
            <a:r>
              <a:rPr lang="en-US" sz="1900" dirty="0" smtClean="0">
                <a:sym typeface="Symbol"/>
              </a:rPr>
              <a:t>CC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900" dirty="0" smtClean="0">
                <a:sym typeface="Symbol"/>
              </a:rPr>
              <a:t>5NF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438400"/>
            <a:ext cx="1482008" cy="1081036"/>
            <a:chOff x="1359321" y="4538246"/>
            <a:chExt cx="1482008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375864" y="4538246"/>
              <a:ext cx="1465465" cy="1081036"/>
              <a:chOff x="630786" y="3242846"/>
              <a:chExt cx="1465465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0786" y="3242846"/>
                <a:ext cx="1465465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R (A,   B,    C)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479892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2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35" y="1524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6NF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 هر گاه اصلاً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نداشته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رابطه درجه </a:t>
            </a:r>
            <a:r>
              <a:rPr lang="en-US" dirty="0" smtClean="0"/>
              <a:t>n</a:t>
            </a:r>
            <a:r>
              <a:rPr lang="fa-IR" dirty="0" smtClean="0"/>
              <a:t>، اگر غیر از کلید فقط یک صفت دیگر داشته باشد،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sz="1800" dirty="0" smtClean="0"/>
              <a:t>         </a:t>
            </a:r>
            <a:r>
              <a:rPr lang="en-US" sz="1800" dirty="0" smtClean="0"/>
              <a:t>DKNF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7550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51559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95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a-IR" dirty="0" smtClean="0"/>
              <a:t>تئوری نرمال‏ترسازی به عنوان ابزار طراحی </a:t>
            </a:r>
            <a:r>
              <a:rPr lang="en-US" sz="1800" dirty="0" smtClean="0"/>
              <a:t>RDB</a:t>
            </a:r>
            <a:r>
              <a:rPr lang="fa-IR" dirty="0" smtClean="0"/>
              <a:t>، مزایا و معایبی دارد.</a:t>
            </a:r>
          </a:p>
          <a:p>
            <a:pPr>
              <a:spcBef>
                <a:spcPts val="1200"/>
              </a:spcBef>
            </a:pPr>
            <a:r>
              <a:rPr lang="fa-IR" b="1" dirty="0" smtClean="0">
                <a:solidFill>
                  <a:srgbClr val="0919AF"/>
                </a:solidFill>
              </a:rPr>
              <a:t>مزایای تئوری نرمال‏ترسازی: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1- ارائه یک طراحی واضح از خُردجهان واقع (</a:t>
            </a:r>
            <a:r>
              <a:rPr lang="en-US" sz="1800" dirty="0" smtClean="0"/>
              <a:t>Clean Design</a:t>
            </a:r>
            <a:r>
              <a:rPr lang="fa-IR" dirty="0" smtClean="0"/>
              <a:t>)؛ یعنی با کمترین اختلاط اطلاعات.</a:t>
            </a:r>
            <a:br>
              <a:rPr lang="fa-IR" dirty="0" smtClean="0"/>
            </a:br>
            <a:r>
              <a:rPr lang="fa-IR" dirty="0" smtClean="0"/>
              <a:t>یعنی در واقع رعایت یک اصل در عمل  (</a:t>
            </a:r>
            <a:r>
              <a:rPr lang="en-US" sz="1800" dirty="0" smtClean="0"/>
              <a:t>one fact </a:t>
            </a:r>
            <a:r>
              <a:rPr lang="en-US" dirty="0" smtClean="0"/>
              <a:t>: </a:t>
            </a:r>
            <a:r>
              <a:rPr lang="en-US" sz="1800" dirty="0" smtClean="0"/>
              <a:t>one table</a:t>
            </a:r>
            <a:r>
              <a:rPr lang="fa-IR" dirty="0" smtClean="0"/>
              <a:t>)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2- کاهش بعض افزونگی‏ها؛ آن افزونگی‏هایی که با پرتوگیری از بین می‏روند (کاهش می‏یابد).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3- کاهش بعض آنومالی‏ها [ناشی از اختلاط اطلاعات].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4- بعض قواعد جامعیت را اعمال می‏کنیم (ناشی از وابستگی بین صفات).</a:t>
            </a:r>
          </a:p>
          <a:p>
            <a:pPr>
              <a:spcBef>
                <a:spcPts val="1200"/>
              </a:spcBef>
            </a:pPr>
            <a:r>
              <a:rPr lang="fa-IR" dirty="0" smtClean="0"/>
              <a:t>این تئوری به طراح کمک می‏کند تا تصمیم بگیرد چند رابطه داشته باشد و هر رابطه عنوانش چه باشد و کلیدش چه باشد.</a:t>
            </a:r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</a:t>
            </a:r>
            <a:r>
              <a:rPr lang="fa-IR" dirty="0" smtClean="0"/>
              <a:t>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معایب تئوری نرمال‏</a:t>
            </a:r>
            <a:r>
              <a:rPr lang="fa-IR" b="1" dirty="0" smtClean="0">
                <a:solidFill>
                  <a:srgbClr val="0919AF"/>
                </a:solidFill>
              </a:rPr>
              <a:t>ترسازی:</a:t>
            </a:r>
          </a:p>
          <a:p>
            <a:pPr marL="457200" lvl="1" indent="0">
              <a:buNone/>
            </a:pPr>
            <a:r>
              <a:rPr lang="fa-IR" dirty="0" smtClean="0"/>
              <a:t>1- فزون‏کاری در بازیابی (اگر کاربر به هر دلیلی رابطه اصلی را بخواهد، عمل پیوند (</a:t>
            </a:r>
            <a:r>
              <a:rPr lang="en-US" sz="1800" dirty="0" smtClean="0"/>
              <a:t>Join</a:t>
            </a:r>
            <a:r>
              <a:rPr lang="fa-IR" dirty="0" smtClean="0"/>
              <a:t>) باید انجام شود که در حجم بالای داده، سربار زیادی دارد).</a:t>
            </a:r>
            <a:br>
              <a:rPr lang="fa-IR" dirty="0" smtClean="0"/>
            </a:br>
            <a:r>
              <a:rPr lang="fa-IR" dirty="0" smtClean="0"/>
              <a:t>به دلیل همین عیب، گاه در عمل لازم است غیرنرمال‏سازی (</a:t>
            </a:r>
            <a:r>
              <a:rPr lang="en-US" sz="1800" dirty="0" err="1" smtClean="0"/>
              <a:t>Denormalization</a:t>
            </a:r>
            <a:r>
              <a:rPr lang="fa-IR" sz="1800" dirty="0" smtClean="0"/>
              <a:t>) </a:t>
            </a:r>
            <a:r>
              <a:rPr lang="fa-IR" dirty="0" smtClean="0"/>
              <a:t>انجام دهیم.</a:t>
            </a:r>
            <a:br>
              <a:rPr lang="fa-IR" dirty="0" smtClean="0"/>
            </a:br>
            <a:r>
              <a:rPr lang="fa-IR" dirty="0" smtClean="0"/>
              <a:t>یعنی تبدیل حداقل دو رابطه </a:t>
            </a:r>
            <a:r>
              <a:rPr lang="en-US" sz="1800" dirty="0" smtClean="0"/>
              <a:t>(i+1)NF</a:t>
            </a:r>
            <a:r>
              <a:rPr lang="fa-IR" sz="1800" dirty="0" smtClean="0"/>
              <a:t> </a:t>
            </a:r>
            <a:r>
              <a:rPr lang="fa-IR" dirty="0" smtClean="0"/>
              <a:t>به یک رابطه </a:t>
            </a:r>
            <a:r>
              <a:rPr lang="en-US" sz="1800" dirty="0" smtClean="0"/>
              <a:t>(i)NF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2- فرآیند نرمال‏ترسازی زمان‏گیر است به ویژه اگر مجموعه صفات محیط بزرگ باشد و نمودار </a:t>
            </a:r>
            <a:r>
              <a:rPr lang="en-US" sz="1800" dirty="0" smtClean="0"/>
              <a:t>FD</a:t>
            </a:r>
            <a:r>
              <a:rPr lang="fa-IR" dirty="0" smtClean="0"/>
              <a:t>ها گسترده باشد.</a:t>
            </a:r>
          </a:p>
          <a:p>
            <a:pPr marL="457200" lvl="1" indent="0">
              <a:buNone/>
            </a:pPr>
            <a:r>
              <a:rPr lang="fa-IR" dirty="0" smtClean="0"/>
              <a:t>3- مبتنی است بر یک فرض نه چندان واقع‏بینانه [فرض: در آغاز مجموعه‏ای از صفات داریم در یک مجموعه </a:t>
            </a:r>
            <a:r>
              <a:rPr lang="en-US" sz="1800" dirty="0" smtClean="0"/>
              <a:t>Universal</a:t>
            </a:r>
            <a:r>
              <a:rPr lang="fa-IR" dirty="0" smtClean="0"/>
              <a:t>، آنگاه با روش سنتز صفات (دسته‏بندی صفات) به تعدادی رابطه می‏رسیم.] در حالیکه در عمل ابتدا روش بالا به پایین و رسیدن به تعدادی رابطه با درجه متعارف، آنگاه استفاده از ایده‏های این تئوری برای تست نرمالیتی (اول تست </a:t>
            </a:r>
            <a:r>
              <a:rPr lang="en-US" sz="1800" dirty="0" smtClean="0"/>
              <a:t>3NF</a:t>
            </a:r>
            <a:r>
              <a:rPr lang="fa-IR" dirty="0" smtClean="0"/>
              <a:t>، بعد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5NF</a:t>
            </a:r>
            <a:r>
              <a:rPr lang="fa-IR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fa-IR" dirty="0" smtClean="0"/>
                  <a:t>4- همه وابستگی‏های بین صفات دیده نشده‏اند؛ مثلاً وابستگی شمول دیده نشده است.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5- ایجاد میزانی افزونگی؛ چون اگر بخواهیم تجزیه خوبی داشته باشیم، یا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باید در همه پرتوها تکرار شود یا پیوندهای </a:t>
                </a:r>
                <a:r>
                  <a:rPr lang="en-US" sz="1800" dirty="0" smtClean="0"/>
                  <a:t>CK-FK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وجود داشته باشد!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6- استفاده محدود از عملگرهای جبر رابطه‏ای.   تجزیه </a:t>
                </a:r>
                <a:r>
                  <a:rPr lang="fa-IR" dirty="0" smtClean="0">
                    <a:sym typeface="Symbol"/>
                  </a:rPr>
                  <a:t> پرتو         بازسازی  پیوند</a:t>
                </a: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حال آنکه در عمل گاه لازم است رابطه را تجزیه افقی کنیم:</a:t>
                </a:r>
              </a:p>
              <a:p>
                <a:pPr marL="457200" lvl="1" indent="0" algn="l">
                  <a:buNone/>
                </a:pP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Phy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:r>
                  <a:rPr lang="en-US" dirty="0" smtClean="0"/>
                  <a:t>…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i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Com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STUD</m:t>
                    </m:r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r>
                          <a:rPr lang="en-US" sz="1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" b="-7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6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رابطه‏های ناشی از تجزیه افقی می‏گوییم:</a:t>
            </a:r>
          </a:p>
          <a:p>
            <a:pPr marL="0" indent="0" algn="ctr">
              <a:buNone/>
            </a:pPr>
            <a:r>
              <a:rPr lang="fa-IR" dirty="0" smtClean="0"/>
              <a:t>فرم نرمال گزینش اجتماع (تحدید اجتماع)  </a:t>
            </a:r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Restriction Union Normal Form</a:t>
            </a:r>
            <a:r>
              <a:rPr lang="fa-IR" dirty="0" smtClean="0"/>
              <a:t>)</a:t>
            </a:r>
          </a:p>
          <a:p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لزوماً در امتداد فرم‏های نرمال نیست. به موازات آنها مطرح است. یعنی ممکن است رابطه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باشد، تجزیه افقی کنیم و باز هم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در چه شرایطی رابطه حاصل از تجزیه افقی از خود رابطه نرمال‏تر است؟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960096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71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2: طراحی </a:t>
            </a:r>
            <a:r>
              <a:rPr lang="fa-IR" dirty="0"/>
              <a:t>ارتباط </a:t>
            </a:r>
            <a:r>
              <a:rPr lang="fa-IR" dirty="0" smtClean="0"/>
              <a:t>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رابطه سمت </a:t>
            </a:r>
            <a:r>
              <a:rPr lang="en-US" sz="1800" dirty="0" smtClean="0"/>
              <a:t>1</a:t>
            </a:r>
            <a:r>
              <a:rPr lang="fa-IR" dirty="0" smtClean="0"/>
              <a:t> به رابطه سمت </a:t>
            </a:r>
            <a:r>
              <a:rPr lang="en-US" sz="1800" dirty="0" smtClean="0"/>
              <a:t>N</a:t>
            </a:r>
            <a:r>
              <a:rPr lang="fa-IR" dirty="0" smtClean="0"/>
              <a:t>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(بیرون از کلید اصلی).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3657600"/>
            <a:ext cx="6477792" cy="1583997"/>
            <a:chOff x="1218407" y="1946603"/>
            <a:chExt cx="6477792" cy="1583997"/>
          </a:xfrm>
        </p:grpSpPr>
        <p:grpSp>
          <p:nvGrpSpPr>
            <p:cNvPr id="6" name="Group 5"/>
            <p:cNvGrpSpPr/>
            <p:nvPr/>
          </p:nvGrpSpPr>
          <p:grpSpPr>
            <a:xfrm>
              <a:off x="1218407" y="1946603"/>
              <a:ext cx="6477792" cy="1583997"/>
              <a:chOff x="1218407" y="1946603"/>
              <a:chExt cx="6477792" cy="158399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218407" y="1946603"/>
                <a:ext cx="6477792" cy="1583997"/>
                <a:chOff x="1180307" y="4740603"/>
                <a:chExt cx="6477792" cy="158399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257645" y="4740603"/>
                  <a:ext cx="4295555" cy="1507797"/>
                  <a:chOff x="352645" y="2302203"/>
                  <a:chExt cx="4295555" cy="150779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52645" y="3124200"/>
                    <a:ext cx="4295555" cy="685800"/>
                    <a:chOff x="-28355" y="4953000"/>
                    <a:chExt cx="4295555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-28355" y="5067837"/>
                      <a:ext cx="1247555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گروه آموزشی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استاد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/>
                  <p:cNvSpPr/>
                  <p:nvPr/>
                </p:nvSpPr>
                <p:spPr>
                  <a:xfrm>
                    <a:off x="2212428" y="2302203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از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35" idx="0"/>
                    <a:endCxn id="29" idx="4"/>
                  </p:cNvCxnSpPr>
                  <p:nvPr/>
                </p:nvCxnSpPr>
                <p:spPr>
                  <a:xfrm flipV="1">
                    <a:off x="2590800" y="2835603"/>
                    <a:ext cx="2628" cy="28859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180307" y="5601820"/>
                  <a:ext cx="1077338" cy="722780"/>
                  <a:chOff x="1180307" y="5601820"/>
                  <a:chExt cx="1077338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80307" y="5601820"/>
                    <a:ext cx="1077338" cy="357712"/>
                    <a:chOff x="-930324" y="2145521"/>
                    <a:chExt cx="1077338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9303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-35847" y="2324377"/>
                      <a:ext cx="182861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462773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DEPT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(DEID, DTID,  .…,  DPHONE)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 PRNAME,  …., PRANK,  DEID,  FROM)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1116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324302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0268" y="6477000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5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62464</TotalTime>
  <Words>8792</Words>
  <Application>Microsoft Office PowerPoint</Application>
  <PresentationFormat>On-screen Show (4:3)</PresentationFormat>
  <Paragraphs>1248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3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Euclid Symbol</vt:lpstr>
      <vt:lpstr>IranNastaliq</vt:lpstr>
      <vt:lpstr>Symbol</vt:lpstr>
      <vt:lpstr>Times New Roman</vt:lpstr>
      <vt:lpstr>Wingdings</vt:lpstr>
      <vt:lpstr>Office Theme</vt:lpstr>
      <vt:lpstr>به نام آنکه جان را فکرت آموخت</vt:lpstr>
      <vt:lpstr>طراحی پایگاه داده رابطه‏ای</vt:lpstr>
      <vt:lpstr>طراحی پایگاه داده رابطه‏ای (ادامه)</vt:lpstr>
      <vt:lpstr>ویژگی‏های طراحی خوب</vt:lpstr>
      <vt:lpstr>طراحی بالا به پایین</vt:lpstr>
      <vt:lpstr>حالت 1: طراحی ارتباط چند به چند</vt:lpstr>
      <vt:lpstr>حالت 1: طراحی ارتباط چند به چند (ادامه)</vt:lpstr>
      <vt:lpstr>حالت 1: طراحی ارتباط چند به چند (ادامه)</vt:lpstr>
      <vt:lpstr>حالت 2: طراحی ارتباط یک به چند</vt:lpstr>
      <vt:lpstr>حالت 2: طراحی ارتباط یک به چند (ادامه)</vt:lpstr>
      <vt:lpstr>حالت 3: طراحی ارتباط یک به یک</vt:lpstr>
      <vt:lpstr>حالت 3: طراحی ارتباط یک به یک (ادامه)</vt:lpstr>
      <vt:lpstr>حالت 4: طراحی ارتباط خود ارجاع چند به چند</vt:lpstr>
      <vt:lpstr>حالت 5: طراحی ارتباط خود ارجاع یک به چند</vt:lpstr>
      <vt:lpstr>حالت 6: طراحی ارتباط خود ارجاع یک به یک</vt:lpstr>
      <vt:lpstr>حالت 7: طراحی موجودیت ضعیف</vt:lpstr>
      <vt:lpstr>حالت 7: طراحی موجودیت ضعیف (ادامه)</vt:lpstr>
      <vt:lpstr>حالت 8: طراحی صفت چندمقداری</vt:lpstr>
      <vt:lpstr>حالت 8: طراحی صفت چندمقداری (ادامه)</vt:lpstr>
      <vt:lpstr>حالت 8: طراحی صفت چندمقداری (ادامه)</vt:lpstr>
      <vt:lpstr>حالت 8: طراحی صفت چندمقداری (ادامه)</vt:lpstr>
      <vt:lpstr>حالت 9: طراحی ارتباط IS-A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10: طراحی ارث‏بری چندگانه</vt:lpstr>
      <vt:lpstr>حالت 11: طراحی زیرنوع اجتماع (U-Type)</vt:lpstr>
      <vt:lpstr>حالت 11: طراحی زیرنوع اجتماع (ادامه)</vt:lpstr>
      <vt:lpstr>حالت 12: طراحی ارتباط IS-A-PART-OF</vt:lpstr>
      <vt:lpstr>حالت 13: طراحی تکنیک Aggregation</vt:lpstr>
      <vt:lpstr>حالت 13: طراحی تکنیک Aggregation (ادامه)</vt:lpstr>
      <vt:lpstr>حالت 14: طراحی با وجود چند ارتباط</vt:lpstr>
      <vt:lpstr>حالت 14: طراحی با وجود چند ارتباط (ادامه)</vt:lpstr>
      <vt:lpstr>طراحی RDB- روش سنتز یا نرمال‏تر سازی رابطه‏ها</vt:lpstr>
      <vt:lpstr>فرم‏های نرمال</vt:lpstr>
      <vt:lpstr>رابطه بین فرم‏های نرمال</vt:lpstr>
      <vt:lpstr>تئوری وابستگی</vt:lpstr>
      <vt:lpstr>وابستگی تابعی</vt:lpstr>
      <vt:lpstr>وابستگی تابعی (ادامه)</vt:lpstr>
      <vt:lpstr>وابستگی تابعی (ادامه)</vt:lpstr>
      <vt:lpstr>وابستگی تابعی (ادامه)</vt:lpstr>
      <vt:lpstr>وابستگی تابعی- قواعد آرمسترانگ</vt:lpstr>
      <vt:lpstr>وابستگی تابعی- قواعد آرمسترانگ (ادامه)</vt:lpstr>
      <vt:lpstr>وابستگی تابعی- قواعد آرمسترانگ (ادامه)</vt:lpstr>
      <vt:lpstr>وابستگی تابعی- قواعد آرمسترانگ (ادامه)</vt:lpstr>
      <vt:lpstr>وابستگی تابعی (ادامه)</vt:lpstr>
      <vt:lpstr>وابستگی تابعی- قواعد آرمسترانگ (ادامه)</vt:lpstr>
      <vt:lpstr>وابستگی تابعی (ادامه)</vt:lpstr>
      <vt:lpstr>فرم‏های نرمال کلاسیک کادی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[بحث تکمیلی] تجزیه خوب</vt:lpstr>
      <vt:lpstr>[بحث تکمیلی] تجزیه خوب (ادامه)</vt:lpstr>
      <vt:lpstr>[بحث تکمیلی] تجزیه خوب (ادامه)</vt:lpstr>
      <vt:lpstr>فرم نرمال BCNF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4NF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5NF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6NF</vt:lpstr>
      <vt:lpstr>جمع‏بندی</vt:lpstr>
      <vt:lpstr>جمع‏بندی (ادامه)</vt:lpstr>
      <vt:lpstr>جمع‏بندی (ادامه)</vt:lpstr>
      <vt:lpstr>جمع‏بندی (ادامه)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Vaio</cp:lastModifiedBy>
  <cp:revision>1346</cp:revision>
  <dcterms:created xsi:type="dcterms:W3CDTF">2012-08-03T07:41:40Z</dcterms:created>
  <dcterms:modified xsi:type="dcterms:W3CDTF">2014-05-19T06:54:20Z</dcterms:modified>
</cp:coreProperties>
</file>