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29" r:id="rId2"/>
    <p:sldId id="560" r:id="rId3"/>
    <p:sldId id="502" r:id="rId4"/>
    <p:sldId id="637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92" r:id="rId36"/>
    <p:sldId id="532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84" r:id="rId46"/>
    <p:sldId id="587" r:id="rId47"/>
    <p:sldId id="543" r:id="rId48"/>
    <p:sldId id="544" r:id="rId49"/>
    <p:sldId id="545" r:id="rId50"/>
    <p:sldId id="586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88" r:id="rId64"/>
    <p:sldId id="558" r:id="rId65"/>
    <p:sldId id="559" r:id="rId66"/>
    <p:sldId id="561" r:id="rId67"/>
    <p:sldId id="562" r:id="rId68"/>
    <p:sldId id="563" r:id="rId69"/>
    <p:sldId id="564" r:id="rId70"/>
    <p:sldId id="565" r:id="rId71"/>
    <p:sldId id="593" r:id="rId72"/>
    <p:sldId id="594" r:id="rId73"/>
    <p:sldId id="616" r:id="rId74"/>
    <p:sldId id="615" r:id="rId75"/>
    <p:sldId id="595" r:id="rId76"/>
    <p:sldId id="596" r:id="rId77"/>
    <p:sldId id="617" r:id="rId78"/>
    <p:sldId id="618" r:id="rId79"/>
    <p:sldId id="619" r:id="rId80"/>
    <p:sldId id="620" r:id="rId81"/>
    <p:sldId id="621" r:id="rId82"/>
    <p:sldId id="636" r:id="rId83"/>
    <p:sldId id="622" r:id="rId84"/>
    <p:sldId id="623" r:id="rId85"/>
    <p:sldId id="624" r:id="rId86"/>
    <p:sldId id="625" r:id="rId87"/>
    <p:sldId id="626" r:id="rId88"/>
    <p:sldId id="627" r:id="rId89"/>
    <p:sldId id="628" r:id="rId90"/>
    <p:sldId id="629" r:id="rId91"/>
    <p:sldId id="630" r:id="rId92"/>
    <p:sldId id="631" r:id="rId93"/>
    <p:sldId id="632" r:id="rId94"/>
    <p:sldId id="633" r:id="rId95"/>
    <p:sldId id="634" r:id="rId96"/>
    <p:sldId id="635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637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92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93"/>
            <p14:sldId id="594"/>
            <p14:sldId id="616"/>
            <p14:sldId id="615"/>
            <p14:sldId id="595"/>
            <p14:sldId id="596"/>
            <p14:sldId id="617"/>
            <p14:sldId id="618"/>
            <p14:sldId id="619"/>
            <p14:sldId id="620"/>
            <p14:sldId id="621"/>
            <p14:sldId id="63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60577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3028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مشارکت طرفین غیرالزامی باشد </a:t>
            </a:r>
          </a:p>
          <a:p>
            <a:pPr lvl="1"/>
            <a:r>
              <a:rPr lang="fa-IR" dirty="0" smtClean="0"/>
              <a:t>تعداد شرکت‏کنندگان (نمونه‏ها) در ارتباط زیاد باشد</a:t>
            </a:r>
          </a:p>
          <a:p>
            <a:pPr lvl="1"/>
            <a:r>
              <a:rPr lang="fa-IR" dirty="0" smtClean="0"/>
              <a:t>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 تعداد صفات موجودیت‏ها کم باشد</a:t>
            </a:r>
          </a:p>
          <a:p>
            <a:pPr lvl="1"/>
            <a:r>
              <a:rPr lang="fa-IR" dirty="0" smtClean="0"/>
              <a:t>مشارکت طرفین الزامی باشد </a:t>
            </a:r>
            <a:endParaRPr lang="fa-IR" dirty="0"/>
          </a:p>
          <a:p>
            <a:pPr lvl="1"/>
            <a:r>
              <a:rPr lang="fa-IR" dirty="0" smtClean="0"/>
              <a:t>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996468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5238143"/>
                <a:ext cx="3823985" cy="781657"/>
                <a:chOff x="1905000" y="5238143"/>
                <a:chExt cx="3823985" cy="78165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08955" y="5238143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528585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953000" y="5250018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590800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746145" y="5034769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کلید(های)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شرط لازم: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باید تخصیص کامل باشد. اگر نباشد، بخشی از داده‏های محیط قابل نمایش نیستند</a:t>
            </a:r>
            <a:r>
              <a:rPr lang="fa-IR" dirty="0" smtClean="0"/>
              <a:t>.</a:t>
            </a:r>
            <a:endParaRPr lang="en-US" u="sng" dirty="0" smtClean="0">
              <a:solidFill>
                <a:srgbClr val="C00000"/>
              </a:solidFill>
            </a:endParaRPr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489253"/>
            <a:ext cx="3657600" cy="1777947"/>
            <a:chOff x="70517" y="4394258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394258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133600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3124200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5351" y="4927653"/>
            <a:ext cx="4290449" cy="1777947"/>
            <a:chOff x="354441" y="4876800"/>
            <a:chExt cx="4290449" cy="1777947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4441" y="4876800"/>
              <a:ext cx="4290449" cy="1777947"/>
              <a:chOff x="70517" y="4495805"/>
              <a:chExt cx="3129883" cy="177794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0517" y="4495805"/>
                <a:ext cx="3129883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STUD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 STNAME,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EMPL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ENAME, 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STEM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EID, MAXW)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224592" y="5995074"/>
                <a:ext cx="28026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63826" y="5126182"/>
                <a:ext cx="3437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3826" y="5523186"/>
                <a:ext cx="29491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01726" y="5995074"/>
                <a:ext cx="32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1927929" y="6329552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67174" y="6329550"/>
              <a:ext cx="44002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2611321" y="2988688"/>
            <a:ext cx="6075479" cy="2497712"/>
            <a:chOff x="2611321" y="2988688"/>
            <a:chExt cx="6075479" cy="2497712"/>
          </a:xfrm>
        </p:grpSpPr>
        <p:grpSp>
          <p:nvGrpSpPr>
            <p:cNvPr id="30" name="Group 29"/>
            <p:cNvGrpSpPr/>
            <p:nvPr/>
          </p:nvGrpSpPr>
          <p:grpSpPr>
            <a:xfrm>
              <a:off x="2611321" y="2988688"/>
              <a:ext cx="6075479" cy="2497712"/>
              <a:chOff x="2611321" y="2988688"/>
              <a:chExt cx="6075479" cy="249771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611321" y="2988688"/>
                <a:ext cx="6075479" cy="2269112"/>
                <a:chOff x="1425691" y="3335934"/>
                <a:chExt cx="6075479" cy="22691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52800" y="3852446"/>
                  <a:ext cx="2057400" cy="1676400"/>
                  <a:chOff x="1511053" y="2133600"/>
                  <a:chExt cx="2057400" cy="1676400"/>
                </a:xfrm>
              </p:grpSpPr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2036914" y="3363742"/>
                    <a:ext cx="108717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دانشجو-کارمند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0" name="Arc 129"/>
                  <p:cNvSpPr/>
                  <p:nvPr/>
                </p:nvSpPr>
                <p:spPr>
                  <a:xfrm rot="3300000">
                    <a:off x="2017662" y="28161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31" name="Straight Connector 130"/>
                  <p:cNvCxnSpPr>
                    <a:stCxn id="133" idx="2"/>
                    <a:endCxn id="129" idx="0"/>
                  </p:cNvCxnSpPr>
                  <p:nvPr/>
                </p:nvCxnSpPr>
                <p:spPr>
                  <a:xfrm>
                    <a:off x="1838147" y="2590800"/>
                    <a:ext cx="742354" cy="7729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>
                    <a:stCxn id="134" idx="2"/>
                    <a:endCxn id="129" idx="0"/>
                  </p:cNvCxnSpPr>
                  <p:nvPr/>
                </p:nvCxnSpPr>
                <p:spPr>
                  <a:xfrm flipH="1">
                    <a:off x="2580501" y="2579858"/>
                    <a:ext cx="644173" cy="78388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11053" y="21445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880895" y="2133600"/>
                    <a:ext cx="68755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>
                  <a:xfrm rot="18300000" flipH="1">
                    <a:off x="2839394" y="281201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410200" y="3412123"/>
                  <a:ext cx="1248848" cy="663452"/>
                  <a:chOff x="5410200" y="2988677"/>
                  <a:chExt cx="1248848" cy="66345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5943600" y="2988677"/>
                    <a:ext cx="715448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8" name="Straight Connector 127"/>
                  <p:cNvCxnSpPr>
                    <a:stCxn id="134" idx="3"/>
                    <a:endCxn id="127" idx="2"/>
                  </p:cNvCxnSpPr>
                  <p:nvPr/>
                </p:nvCxnSpPr>
                <p:spPr>
                  <a:xfrm flipV="1">
                    <a:off x="5410200" y="3174443"/>
                    <a:ext cx="533400" cy="4776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10200" y="3869961"/>
                  <a:ext cx="2090970" cy="494507"/>
                  <a:chOff x="5410200" y="2526644"/>
                  <a:chExt cx="2090970" cy="494507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5816925" y="2526644"/>
                    <a:ext cx="1684245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دانشجویی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stCxn id="134" idx="3"/>
                    <a:endCxn id="123" idx="2"/>
                  </p:cNvCxnSpPr>
                  <p:nvPr/>
                </p:nvCxnSpPr>
                <p:spPr>
                  <a:xfrm>
                    <a:off x="5410200" y="2732258"/>
                    <a:ext cx="406725" cy="416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5410200" y="4075575"/>
                  <a:ext cx="1687741" cy="1138571"/>
                  <a:chOff x="5410200" y="2275058"/>
                  <a:chExt cx="1687741" cy="1138571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6067836" y="3042098"/>
                    <a:ext cx="1030105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ورود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6" name="Straight Connector 115"/>
                  <p:cNvCxnSpPr>
                    <a:stCxn id="134" idx="3"/>
                    <a:endCxn id="115" idx="2"/>
                  </p:cNvCxnSpPr>
                  <p:nvPr/>
                </p:nvCxnSpPr>
                <p:spPr>
                  <a:xfrm>
                    <a:off x="5410200" y="2275058"/>
                    <a:ext cx="657636" cy="95280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/>
                <p:cNvGrpSpPr/>
                <p:nvPr/>
              </p:nvGrpSpPr>
              <p:grpSpPr>
                <a:xfrm flipH="1">
                  <a:off x="1862370" y="3335934"/>
                  <a:ext cx="1490430" cy="750583"/>
                  <a:chOff x="5410200" y="2929365"/>
                  <a:chExt cx="1490430" cy="75058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185182" y="2929365"/>
                    <a:ext cx="715448" cy="33775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33" idx="1"/>
                    <a:endCxn id="111" idx="2"/>
                  </p:cNvCxnSpPr>
                  <p:nvPr/>
                </p:nvCxnSpPr>
                <p:spPr>
                  <a:xfrm flipV="1">
                    <a:off x="5410200" y="3098243"/>
                    <a:ext cx="774982" cy="5817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flipH="1">
                  <a:off x="1425691" y="3723796"/>
                  <a:ext cx="1927109" cy="408684"/>
                  <a:chOff x="5400848" y="2375008"/>
                  <a:chExt cx="1927109" cy="408684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794330" y="2375008"/>
                    <a:ext cx="1533627" cy="4086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کارگزینی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33" idx="1"/>
                    <a:endCxn id="105" idx="2"/>
                  </p:cNvCxnSpPr>
                  <p:nvPr/>
                </p:nvCxnSpPr>
                <p:spPr>
                  <a:xfrm flipV="1">
                    <a:off x="5400848" y="2579350"/>
                    <a:ext cx="393482" cy="15837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 flipH="1">
                  <a:off x="1557570" y="4086517"/>
                  <a:ext cx="1795230" cy="985129"/>
                  <a:chOff x="5410200" y="2280529"/>
                  <a:chExt cx="1795230" cy="985129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942801" y="2816106"/>
                    <a:ext cx="126262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استخدام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33" idx="1"/>
                    <a:endCxn id="103" idx="2"/>
                  </p:cNvCxnSpPr>
                  <p:nvPr/>
                </p:nvCxnSpPr>
                <p:spPr>
                  <a:xfrm>
                    <a:off x="5410200" y="2280529"/>
                    <a:ext cx="532601" cy="7603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Oval 135"/>
              <p:cNvSpPr/>
              <p:nvPr/>
            </p:nvSpPr>
            <p:spPr>
              <a:xfrm flipH="1">
                <a:off x="3631264" y="5114869"/>
                <a:ext cx="139793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سقف ساعات کاری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37" name="Straight Connector 136"/>
              <p:cNvCxnSpPr>
                <a:stCxn id="129" idx="1"/>
                <a:endCxn id="136" idx="1"/>
              </p:cNvCxnSpPr>
              <p:nvPr/>
            </p:nvCxnSpPr>
            <p:spPr>
              <a:xfrm flipH="1">
                <a:off x="4824477" y="4958471"/>
                <a:ext cx="239814" cy="21080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595830" y="3728329"/>
              <a:ext cx="1687741" cy="660376"/>
              <a:chOff x="6595830" y="3728329"/>
              <a:chExt cx="1687741" cy="6603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5830" y="3728329"/>
                <a:ext cx="1687741" cy="660376"/>
                <a:chOff x="6595830" y="3728329"/>
                <a:chExt cx="1687741" cy="660376"/>
              </a:xfrm>
            </p:grpSpPr>
            <p:sp>
              <p:nvSpPr>
                <p:cNvPr id="49" name="Oval 48"/>
                <p:cNvSpPr/>
                <p:nvPr/>
              </p:nvSpPr>
              <p:spPr>
                <a:xfrm flipH="1">
                  <a:off x="7331310" y="4050950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134" idx="3"/>
                  <a:endCxn id="49" idx="6"/>
                </p:cNvCxnSpPr>
                <p:nvPr/>
              </p:nvCxnSpPr>
              <p:spPr>
                <a:xfrm>
                  <a:off x="6595830" y="3728329"/>
                  <a:ext cx="735480" cy="4914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7623918" y="4343400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98383" y="3739271"/>
              <a:ext cx="1640047" cy="449122"/>
              <a:chOff x="2898383" y="3739271"/>
              <a:chExt cx="1640047" cy="4491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98383" y="3739271"/>
                <a:ext cx="1640047" cy="449122"/>
                <a:chOff x="2898383" y="3739271"/>
                <a:chExt cx="1640047" cy="449122"/>
              </a:xfrm>
            </p:grpSpPr>
            <p:sp>
              <p:nvSpPr>
                <p:cNvPr id="46" name="Oval 45"/>
                <p:cNvSpPr/>
                <p:nvPr/>
              </p:nvSpPr>
              <p:spPr>
                <a:xfrm flipH="1">
                  <a:off x="2898383" y="3850638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133" idx="1"/>
                  <a:endCxn id="46" idx="2"/>
                </p:cNvCxnSpPr>
                <p:nvPr/>
              </p:nvCxnSpPr>
              <p:spPr>
                <a:xfrm flipH="1">
                  <a:off x="3850644" y="3739271"/>
                  <a:ext cx="687786" cy="28024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3185972" y="4150125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723076" y="1295400"/>
                          <a:ext cx="654188" cy="1095287"/>
                          <a:chOff x="2803717" y="3320687"/>
                          <a:chExt cx="654188" cy="1095287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cxnSp>
                        <p:nvCxnSpPr>
                          <p:cNvPr id="132" name="Straight Connector 131"/>
                          <p:cNvCxnSpPr>
                            <a:stCxn id="130" idx="0"/>
                            <a:endCxn id="115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2328885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567343" y="1295400"/>
                        <a:ext cx="969295" cy="1095287"/>
                        <a:chOff x="2647984" y="3320687"/>
                        <a:chExt cx="969295" cy="109528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3045217" y="3766945"/>
                          <a:ext cx="154638" cy="649029"/>
                          <a:chOff x="3045217" y="3766945"/>
                          <a:chExt cx="154638" cy="64902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6200000">
                            <a:off x="2978064" y="4167929"/>
                            <a:ext cx="288944" cy="154638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حتی الامکان در نرمالترین فرم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«</a:t>
            </a:r>
            <a:r>
              <a:rPr lang="fa-IR" b="1" dirty="0" smtClean="0"/>
              <a:t>روش ترکیبی</a:t>
            </a:r>
            <a:r>
              <a:rPr lang="fa-IR" dirty="0" smtClean="0"/>
              <a:t>»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" y="3776134"/>
            <a:ext cx="5461365" cy="2929466"/>
            <a:chOff x="76199" y="3735554"/>
            <a:chExt cx="5461365" cy="2929466"/>
          </a:xfrm>
        </p:grpSpPr>
        <p:grpSp>
          <p:nvGrpSpPr>
            <p:cNvPr id="27" name="Group 26"/>
            <p:cNvGrpSpPr/>
            <p:nvPr/>
          </p:nvGrpSpPr>
          <p:grpSpPr>
            <a:xfrm>
              <a:off x="76199" y="3735554"/>
              <a:ext cx="5461365" cy="2929466"/>
              <a:chOff x="4951069" y="4362829"/>
              <a:chExt cx="3167463" cy="141485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51069" y="4362829"/>
                <a:ext cx="3167463" cy="1414858"/>
                <a:chOff x="286564" y="3790187"/>
                <a:chExt cx="3167463" cy="104372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790187"/>
                  <a:ext cx="3167463" cy="1043729"/>
                  <a:chOff x="52281" y="3272553"/>
                  <a:chExt cx="3167463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272553"/>
                    <a:ext cx="3167463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STUD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COUR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(COID,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SCR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TR, YR, GR)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OFFERING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COID,  PRID,  GR#, CLASS#)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14775" y="3556012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23395" y="4710788"/>
                  <a:ext cx="103896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437205" y="5171710"/>
                <a:ext cx="69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433971" y="5139803"/>
                <a:ext cx="26839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140407" y="4953000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4149" y="53458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46057" y="5779325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00514" y="61840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1410" y="6184075"/>
              <a:ext cx="420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26487" y="6195950"/>
              <a:ext cx="46169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92729" y="6248400"/>
              <a:ext cx="11284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3583402"/>
            <a:ext cx="3810000" cy="3161452"/>
            <a:chOff x="4648200" y="3583402"/>
            <a:chExt cx="3810000" cy="3161452"/>
          </a:xfrm>
        </p:grpSpPr>
        <p:grpSp>
          <p:nvGrpSpPr>
            <p:cNvPr id="14" name="Group 13"/>
            <p:cNvGrpSpPr/>
            <p:nvPr/>
          </p:nvGrpSpPr>
          <p:grpSpPr>
            <a:xfrm>
              <a:off x="6277107" y="5041054"/>
              <a:ext cx="309700" cy="1317473"/>
              <a:chOff x="6277107" y="5041054"/>
              <a:chExt cx="309700" cy="131747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96521" y="609691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cs typeface="B Nazanin" pitchFamily="2" charset="-78"/>
                  </a:rPr>
                  <a:t>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7107" y="5041054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B Nazanin" pitchFamily="2" charset="-78"/>
                  </a:rPr>
                  <a:t>M</a:t>
                </a:r>
                <a:endParaRPr lang="en-US" sz="1100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8485" y="5641328"/>
              <a:ext cx="1000423" cy="395907"/>
              <a:chOff x="6988485" y="5641328"/>
              <a:chExt cx="1000423" cy="39590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242338" y="5641443"/>
                <a:ext cx="746570" cy="3957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 کلاس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23" name="Straight Connector 122"/>
              <p:cNvCxnSpPr>
                <a:stCxn id="74" idx="3"/>
                <a:endCxn id="119" idx="2"/>
              </p:cNvCxnSpPr>
              <p:nvPr/>
            </p:nvCxnSpPr>
            <p:spPr>
              <a:xfrm>
                <a:off x="6988485" y="5641328"/>
                <a:ext cx="253853" cy="1980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48200" y="3583402"/>
              <a:ext cx="3810000" cy="3161452"/>
              <a:chOff x="4648200" y="3583402"/>
              <a:chExt cx="3810000" cy="31614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48200" y="3583402"/>
                <a:ext cx="3810000" cy="3161452"/>
                <a:chOff x="2503007" y="2209800"/>
                <a:chExt cx="4137986" cy="4038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216795" y="5791200"/>
                  <a:ext cx="705534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3007" y="2209800"/>
                  <a:ext cx="4137986" cy="1898904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091559" y="4108704"/>
                  <a:ext cx="1977080" cy="1682496"/>
                  <a:chOff x="4091559" y="3897454"/>
                  <a:chExt cx="1977080" cy="16824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091559" y="3897454"/>
                    <a:ext cx="953198" cy="1682496"/>
                    <a:chOff x="4091559" y="3897454"/>
                    <a:chExt cx="953198" cy="1682496"/>
                  </a:xfrm>
                </p:grpSpPr>
                <p:cxnSp>
                  <p:nvCxnSpPr>
                    <p:cNvPr id="73" name="Straight Connector 72"/>
                    <p:cNvCxnSpPr>
                      <a:stCxn id="44" idx="0"/>
                      <a:endCxn id="74" idx="2"/>
                    </p:cNvCxnSpPr>
                    <p:nvPr/>
                  </p:nvCxnSpPr>
                  <p:spPr>
                    <a:xfrm flipH="1" flipV="1">
                      <a:off x="4568159" y="4970349"/>
                      <a:ext cx="1403" cy="60960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Flowchart: Decision 73"/>
                    <p:cNvSpPr/>
                    <p:nvPr/>
                  </p:nvSpPr>
                  <p:spPr>
                    <a:xfrm>
                      <a:off x="4091559" y="4284550"/>
                      <a:ext cx="953198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ارایه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>
                      <a:stCxn id="45" idx="2"/>
                      <a:endCxn id="74" idx="0"/>
                    </p:cNvCxnSpPr>
                    <p:nvPr/>
                  </p:nvCxnSpPr>
                  <p:spPr>
                    <a:xfrm flipH="1">
                      <a:off x="4568158" y="3897454"/>
                      <a:ext cx="3842" cy="3870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5044757" y="3970048"/>
                    <a:ext cx="1023882" cy="657402"/>
                    <a:chOff x="6035357" y="5417848"/>
                    <a:chExt cx="1023882" cy="657402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248400" y="5417848"/>
                      <a:ext cx="810839" cy="52055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 گروه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74" idx="3"/>
                      <a:endCxn id="69" idx="3"/>
                    </p:cNvCxnSpPr>
                    <p:nvPr/>
                  </p:nvCxnSpPr>
                  <p:spPr>
                    <a:xfrm flipV="1">
                      <a:off x="6035357" y="5862172"/>
                      <a:ext cx="331788" cy="21307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50254" y="2304584"/>
                  <a:ext cx="3795636" cy="1353016"/>
                  <a:chOff x="2650254" y="2304584"/>
                  <a:chExt cx="3795636" cy="1353016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58" name="Rounded Rectangle 57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59" name="Rounded Rectangle 58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60" name="Flowchart: Decision 59"/>
                      <p:cNvSpPr/>
                      <p:nvPr/>
                    </p:nvSpPr>
                    <p:spPr>
                      <a:xfrm>
                        <a:off x="1595963" y="4953000"/>
                        <a:ext cx="1283019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2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61" name="Straight Connector 60"/>
                      <p:cNvCxnSpPr>
                        <a:stCxn id="60" idx="1"/>
                        <a:endCxn id="58" idx="3"/>
                      </p:cNvCxnSpPr>
                      <p:nvPr/>
                    </p:nvCxnSpPr>
                    <p:spPr>
                      <a:xfrm flipH="1">
                        <a:off x="1133239" y="5295900"/>
                        <a:ext cx="462724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stCxn id="59" idx="1"/>
                        <a:endCxn id="60" idx="3"/>
                      </p:cNvCxnSpPr>
                      <p:nvPr/>
                    </p:nvCxnSpPr>
                    <p:spPr>
                      <a:xfrm flipH="1" flipV="1">
                        <a:off x="2878982" y="5295900"/>
                        <a:ext cx="554621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65278" y="3073400"/>
                      <a:ext cx="336361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smtClean="0">
                          <a:cs typeface="B Nazanin" pitchFamily="2" charset="-78"/>
                        </a:rPr>
                        <a:t>M</a:t>
                      </a:r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67078" y="3073400"/>
                      <a:ext cx="311987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cs typeface="B Nazanin" pitchFamily="2" charset="-78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573166" y="2304584"/>
                    <a:ext cx="1405750" cy="667216"/>
                    <a:chOff x="7366094" y="4347155"/>
                    <a:chExt cx="1405750" cy="667216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961005" y="4347155"/>
                      <a:ext cx="810839" cy="49450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>
                      <a:stCxn id="60" idx="0"/>
                      <a:endCxn id="53" idx="3"/>
                    </p:cNvCxnSpPr>
                    <p:nvPr/>
                  </p:nvCxnSpPr>
                  <p:spPr>
                    <a:xfrm flipV="1">
                      <a:off x="7366094" y="4769244"/>
                      <a:ext cx="713656" cy="2451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Straight Connector 47"/>
                <p:cNvCxnSpPr>
                  <a:stCxn id="60" idx="2"/>
                  <a:endCxn id="45" idx="2"/>
                </p:cNvCxnSpPr>
                <p:nvPr/>
              </p:nvCxnSpPr>
              <p:spPr>
                <a:xfrm flipH="1">
                  <a:off x="4572000" y="3657600"/>
                  <a:ext cx="1166" cy="45110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5687491" y="3657600"/>
                <a:ext cx="866782" cy="522303"/>
                <a:chOff x="7503764" y="3810000"/>
                <a:chExt cx="866782" cy="52230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503764" y="3810000"/>
                  <a:ext cx="560909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0" idx="0"/>
                  <a:endCxn id="50" idx="5"/>
                </p:cNvCxnSpPr>
                <p:nvPr/>
              </p:nvCxnSpPr>
              <p:spPr>
                <a:xfrm flipH="1" flipV="1">
                  <a:off x="7982530" y="4140415"/>
                  <a:ext cx="388016" cy="1918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24600" y="3651495"/>
                <a:ext cx="617000" cy="528408"/>
                <a:chOff x="7316273" y="4184895"/>
                <a:chExt cx="617000" cy="52840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316273" y="4184895"/>
                  <a:ext cx="617000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ترم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0" idx="0"/>
                  <a:endCxn id="64" idx="4"/>
                </p:cNvCxnSpPr>
                <p:nvPr/>
              </p:nvCxnSpPr>
              <p:spPr>
                <a:xfrm flipV="1">
                  <a:off x="7545946" y="4572000"/>
                  <a:ext cx="78827" cy="1413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98520"/>
            <a:ext cx="8503937" cy="1830480"/>
            <a:chOff x="0" y="1623949"/>
            <a:chExt cx="8503937" cy="183048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1623949"/>
              <a:ext cx="8503937" cy="1830480"/>
              <a:chOff x="0" y="1623949"/>
              <a:chExt cx="8503937" cy="18304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623949"/>
                <a:ext cx="8458200" cy="1830480"/>
                <a:chOff x="4951069" y="4287799"/>
                <a:chExt cx="3814571" cy="88407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51069" y="4287799"/>
                  <a:ext cx="3814571" cy="884075"/>
                  <a:chOff x="52281" y="3217205"/>
                  <a:chExt cx="3814571" cy="652175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52281" y="3217205"/>
                    <a:ext cx="3814571" cy="652175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DEPT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 ….,  DPHONE,  PRID)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….,  PRRANK,  MDEID,  SUB,  MEMDEID,  FROM,  CDEID,  INT)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INVITED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PRID,  YR,  TR)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57033" y="3339317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527101" y="5014134"/>
                  <a:ext cx="54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27101" y="4989599"/>
                  <a:ext cx="242215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138714" y="2543628"/>
                <a:ext cx="75837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9787" y="2543628"/>
                <a:ext cx="99884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43440" y="2537879"/>
                <a:ext cx="59513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2714" y="2529114"/>
                <a:ext cx="6265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38226" y="3077028"/>
                <a:ext cx="55388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082093" y="193396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ماموریت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792357" y="1935218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عضویت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978349" y="1915824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موضوع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1800" y="1915824"/>
                <a:ext cx="66152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مشاور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529286" y="1923020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زمینه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11949" y="1908506"/>
                <a:ext cx="3650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از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200400" y="1981200"/>
              <a:ext cx="4659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3800" y="2619828"/>
            <a:ext cx="3595534" cy="606435"/>
            <a:chOff x="3733800" y="2619828"/>
            <a:chExt cx="3595534" cy="60643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3733800" y="2619828"/>
              <a:ext cx="1371600" cy="4572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79682" y="2619828"/>
              <a:ext cx="337348" cy="384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36229" y="2619828"/>
              <a:ext cx="276331" cy="3991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894564" y="2829497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15 : ارتباط سلسله 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فرض می‏کنیم بین </a:t>
            </a:r>
            <a:r>
              <a:rPr lang="en-US" dirty="0"/>
              <a:t>n</a:t>
            </a:r>
            <a:r>
              <a:rPr lang="fa-IR" dirty="0"/>
              <a:t> نوع موجودیت، هر یک نمایش داده شده با </a:t>
            </a:r>
            <a:r>
              <a:rPr lang="fa-IR" dirty="0" smtClean="0"/>
              <a:t>یک </a:t>
            </a:r>
            <a:r>
              <a:rPr lang="fa-IR" dirty="0"/>
              <a:t>نوع رکورد، </a:t>
            </a:r>
            <a:r>
              <a:rPr lang="fa-IR" dirty="0" smtClean="0"/>
              <a:t>ارتباط سلسله</a:t>
            </a:r>
            <a:r>
              <a:rPr lang="fa-IR" dirty="0"/>
              <a:t>‏مراتبی وجود داشته باشد (بر اساس ساختار </a:t>
            </a:r>
            <a:r>
              <a:rPr lang="fa-IR" dirty="0" smtClean="0"/>
              <a:t>سلسله</a:t>
            </a:r>
            <a:r>
              <a:rPr lang="fa-IR" dirty="0"/>
              <a:t>‏مراتبی </a:t>
            </a:r>
            <a:r>
              <a:rPr lang="en-US" dirty="0"/>
              <a:t>HDS</a:t>
            </a:r>
            <a:r>
              <a:rPr lang="fa-IR" dirty="0"/>
              <a:t>). مطلوب است طراحی این محیط در مدل رابطه‏ای.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14" y="3051628"/>
            <a:ext cx="2248994" cy="2815772"/>
            <a:chOff x="243114" y="3657600"/>
            <a:chExt cx="2248994" cy="2815772"/>
          </a:xfrm>
        </p:grpSpPr>
        <p:sp>
          <p:nvSpPr>
            <p:cNvPr id="4" name="Rectangle 3"/>
            <p:cNvSpPr/>
            <p:nvPr/>
          </p:nvSpPr>
          <p:spPr>
            <a:xfrm>
              <a:off x="257628" y="36576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E1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868" y="39624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E1ID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868" y="48006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E2ID  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868" y="6092372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EnID</a:t>
              </a:r>
              <a:r>
                <a:rPr lang="en-US" sz="1600" dirty="0" smtClean="0">
                  <a:solidFill>
                    <a:schemeClr val="tx1"/>
                  </a:solidFill>
                </a:rPr>
                <a:t>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114" y="44958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E2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845" y="57912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1438988" y="5791200"/>
              <a:ext cx="0" cy="301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438988" y="4343400"/>
              <a:ext cx="0" cy="457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1438988" y="51816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33286" y="54864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59158" y="6092372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9158" y="4809671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53116" y="3976914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</a:t>
            </a:r>
            <a:r>
              <a:rPr lang="fa-IR" dirty="0"/>
              <a:t>«</a:t>
            </a:r>
            <a:r>
              <a:rPr lang="fa-IR" b="1" u="sng" dirty="0" smtClean="0"/>
              <a:t>نرمال</a:t>
            </a:r>
            <a:r>
              <a:rPr lang="fa-IR" dirty="0" smtClean="0"/>
              <a:t> » (با تعریفی که قبلاً دیدیم) ممکن است «</a:t>
            </a:r>
            <a:r>
              <a:rPr lang="fa-IR" b="1" dirty="0" smtClean="0"/>
              <a:t>آنومالی</a:t>
            </a:r>
            <a:r>
              <a:rPr lang="fa-IR" dirty="0" smtClean="0"/>
              <a:t>»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«</a:t>
            </a:r>
            <a:r>
              <a:rPr lang="fa-IR" b="1" u="sng" dirty="0" smtClean="0"/>
              <a:t>یک فقره اطلاع</a:t>
            </a:r>
            <a:r>
              <a:rPr lang="fa-IR" dirty="0" smtClean="0"/>
              <a:t>»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45297" y="2500086"/>
            <a:ext cx="201705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«</a:t>
            </a:r>
            <a:r>
              <a:rPr lang="fa-IR" b="1" u="sng" dirty="0" smtClean="0"/>
              <a:t>تئوری وابستگی</a:t>
            </a:r>
            <a:r>
              <a:rPr lang="fa-IR" dirty="0" smtClean="0"/>
              <a:t>»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نمایشی صحیح از «خرد جهان واقع» به گونه ای که هیچ اشتباه معنایی در پاسخگویی به پرسش های کاربران بروز نکند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معنای هر یک از صفات از هر نوع‏موجودیت به درستی رعایت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کمترین میزان اختلاط </a:t>
            </a:r>
            <a:r>
              <a:rPr lang="fa-IR" dirty="0" smtClean="0"/>
              <a:t>اطلاعات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انعطاف پذیری دربرابر نیازهای جدید </a:t>
            </a:r>
            <a:r>
              <a:rPr lang="fa-IR" dirty="0" smtClean="0"/>
              <a:t>کابران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82243" y="1793175"/>
            <a:ext cx="3463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b="1" dirty="0" smtClean="0"/>
                  <a:t>           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وابستگی تابعی: </a:t>
                </a:r>
                <a:r>
                  <a:rPr lang="fa-IR" dirty="0" smtClean="0"/>
                  <a:t>صفت </a:t>
                </a:r>
                <a:r>
                  <a:rPr lang="en-US" sz="1800" dirty="0" smtClean="0"/>
                  <a:t>R.B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R.A</a:t>
                </a:r>
                <a:r>
                  <a:rPr lang="fa-IR" dirty="0" smtClean="0"/>
                  <a:t> وابستگی تابعی دارد اگر و فقط اگر به ازای یک مقدار از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 یک مقدار از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باشد. به عبارت دیگر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/>
                  <a:t> دو تاپل 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باشند، در این صورت: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  ⇔ ∀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1800" i="1" dirty="0" smtClean="0">
                          <a:latin typeface="Cambria Math"/>
                        </a:rPr>
                        <m:t>𝐼𝐹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𝑡𝑗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𝑇𝐻𝐸𝑁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→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fa-IR" sz="1800" dirty="0" smtClean="0"/>
                  <a:t>  :</a:t>
                </a:r>
              </a:p>
              <a:p>
                <a:pPr lvl="2"/>
                <a:r>
                  <a:rPr lang="en-US" sz="1600" dirty="0" smtClean="0"/>
                  <a:t>A Determines B</a:t>
                </a:r>
              </a:p>
              <a:p>
                <a:pPr lvl="2"/>
                <a:r>
                  <a:rPr lang="en-US" sz="1600" dirty="0" smtClean="0"/>
                  <a:t>A</a:t>
                </a:r>
                <a:r>
                  <a:rPr lang="fa-IR" sz="1600" dirty="0" smtClean="0"/>
                  <a:t> ، </a:t>
                </a:r>
                <a:r>
                  <a:rPr lang="en-US" sz="1600" dirty="0" smtClean="0"/>
                  <a:t>B </a:t>
                </a:r>
                <a:r>
                  <a:rPr lang="fa-IR" sz="1600" dirty="0" smtClean="0"/>
                  <a:t> را تعیین می کند.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 smtClean="0"/>
                  <a:t>         آیا داریم:</a:t>
                </a:r>
              </a:p>
              <a:p>
                <a:pPr marL="0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     </a:t>
                </a:r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B</a:t>
                </a:r>
                <a:r>
                  <a:rPr lang="fa-IR" dirty="0" smtClean="0">
                    <a:sym typeface="Symbol"/>
                  </a:rPr>
                  <a:t>؟  بله</a:t>
                </a: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/>
                  <a:t>A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A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457200" y="4507468"/>
            <a:ext cx="1877564" cy="2045732"/>
            <a:chOff x="655320" y="3276600"/>
            <a:chExt cx="2065321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655320" y="3276600"/>
              <a:ext cx="20653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</a:t>
              </a:r>
              <a:r>
                <a:rPr lang="en-US" dirty="0" smtClean="0"/>
                <a:t>(  A  ,  B   ,  C  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7163731"/>
                </p:ext>
              </p:extLst>
            </p:nvPr>
          </p:nvGraphicFramePr>
          <p:xfrm>
            <a:off x="974310" y="3645932"/>
            <a:ext cx="1525050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45664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962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8574" y="3516868"/>
            <a:ext cx="3388426" cy="1631216"/>
            <a:chOff x="3088574" y="3516868"/>
            <a:chExt cx="3388426" cy="1631216"/>
          </a:xfrm>
        </p:grpSpPr>
        <p:sp>
          <p:nvSpPr>
            <p:cNvPr id="14" name="TextBox 13"/>
            <p:cNvSpPr txBox="1"/>
            <p:nvPr/>
          </p:nvSpPr>
          <p:spPr>
            <a:xfrm>
              <a:off x="3088574" y="3516868"/>
              <a:ext cx="784189" cy="16312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 smtClean="0">
                  <a:sym typeface="Symbol"/>
                </a:rPr>
                <a:t>b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 smtClean="0"/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2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dirty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3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3</a:t>
              </a:r>
              <a:endParaRPr lang="en-US" dirty="0" smtClean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4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4</a:t>
              </a:r>
              <a:endParaRPr lang="en-US" dirty="0">
                <a:sym typeface="Symbol"/>
              </a:endParaRPr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 flipV="1">
              <a:off x="3872763" y="4332476"/>
              <a:ext cx="2604237" cy="39192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4835" y="5312531"/>
            <a:ext cx="3209766" cy="1088269"/>
            <a:chOff x="3114835" y="5312531"/>
            <a:chExt cx="3209766" cy="1088269"/>
          </a:xfrm>
        </p:grpSpPr>
        <p:sp>
          <p:nvSpPr>
            <p:cNvPr id="20" name="TextBox 19"/>
            <p:cNvSpPr txBox="1"/>
            <p:nvPr/>
          </p:nvSpPr>
          <p:spPr>
            <a:xfrm>
              <a:off x="3114835" y="5400526"/>
              <a:ext cx="771365" cy="10002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c</a:t>
              </a:r>
              <a:r>
                <a:rPr lang="en-US" baseline="-25000" dirty="0" smtClean="0">
                  <a:sym typeface="Symbol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baseline="-25000" dirty="0" smtClean="0">
                  <a:sym typeface="Symbol"/>
                </a:rPr>
                <a:t>…</a:t>
              </a:r>
              <a:endParaRPr lang="en-US" dirty="0">
                <a:sym typeface="Symbol"/>
              </a:endParaRPr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3886200" y="5312531"/>
              <a:ext cx="2438401" cy="5881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از محیط است: نوعی قاعده جامعیتی (که باید به نحوی به سیستم داده شود. خواهیم دید که در بحث طراحی، از طریق طراحی خوب به سیستم می‏دهیم).</a:t>
            </a: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در یک رشته تحصیل می‏کند.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در رابطه </a:t>
            </a:r>
            <a:r>
              <a:rPr lang="en-US" sz="1800" dirty="0"/>
              <a:t>R(X, Y, Z)</a:t>
            </a:r>
            <a:r>
              <a:rPr lang="fa-IR" dirty="0"/>
              <a:t>، یک اِظهار بنویسید که قاعده معنایی </a:t>
            </a:r>
            <a:r>
              <a:rPr lang="en-US" sz="1800" dirty="0"/>
              <a:t>X</a:t>
            </a:r>
            <a:r>
              <a:rPr lang="en-US" sz="1800" dirty="0">
                <a:sym typeface="Symbol"/>
              </a:rPr>
              <a:t>Y</a:t>
            </a:r>
            <a:r>
              <a:rPr lang="fa-IR" dirty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(به طور مثال می‏توان از </a:t>
            </a:r>
            <a:r>
              <a:rPr lang="en-US" sz="1800" dirty="0">
                <a:sym typeface="Symbol"/>
              </a:rPr>
              <a:t>EXISTS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>
                <a:sym typeface="Symbol"/>
              </a:rPr>
              <a:t>CREATE ASSERTION  </a:t>
            </a:r>
            <a:r>
              <a:rPr lang="en-US" sz="1500" dirty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>
                <a:sym typeface="Symbol"/>
              </a:rPr>
              <a:t>       </a:t>
            </a:r>
            <a:r>
              <a:rPr lang="en-US" sz="1500" b="1" dirty="0">
                <a:sym typeface="Symbol"/>
              </a:rPr>
              <a:t>CHECK</a:t>
            </a:r>
            <a:r>
              <a:rPr lang="en-US" sz="1500" dirty="0">
                <a:sym typeface="Symbol"/>
              </a:rPr>
              <a:t> ( </a:t>
            </a:r>
            <a:r>
              <a:rPr lang="en-US" sz="1500" b="1" dirty="0">
                <a:sym typeface="Symbol"/>
              </a:rPr>
              <a:t>NOT EXISTS </a:t>
            </a:r>
            <a:r>
              <a:rPr lang="en-US" sz="1500" dirty="0">
                <a:sym typeface="Symbol"/>
              </a:rPr>
              <a:t>(</a:t>
            </a:r>
            <a:r>
              <a:rPr lang="en-US" sz="1500" b="1" dirty="0">
                <a:sym typeface="Symbol"/>
              </a:rPr>
              <a:t>SELECT</a:t>
            </a:r>
            <a:r>
              <a:rPr lang="en-US" sz="1500" dirty="0">
                <a:sym typeface="Symbol"/>
              </a:rPr>
              <a:t> X </a:t>
            </a:r>
            <a:r>
              <a:rPr lang="en-US" sz="1500" b="1" dirty="0">
                <a:sym typeface="Symbol"/>
              </a:rPr>
              <a:t>FROM</a:t>
            </a:r>
            <a:r>
              <a:rPr lang="en-US" sz="1500" dirty="0">
                <a:sym typeface="Symbol"/>
              </a:rPr>
              <a:t> R </a:t>
            </a:r>
            <a:r>
              <a:rPr lang="en-US" sz="1500" b="1" dirty="0">
                <a:sym typeface="Symbol"/>
              </a:rPr>
              <a:t>GROUP BY </a:t>
            </a:r>
            <a:r>
              <a:rPr lang="en-US" sz="1500" dirty="0">
                <a:sym typeface="Symbol"/>
              </a:rPr>
              <a:t>X </a:t>
            </a:r>
            <a:r>
              <a:rPr lang="en-US" sz="1500" b="1" dirty="0">
                <a:sym typeface="Symbol"/>
              </a:rPr>
              <a:t>HAVING</a:t>
            </a:r>
            <a:r>
              <a:rPr lang="en-US" sz="1500" dirty="0">
                <a:sym typeface="Symbol"/>
              </a:rPr>
              <a:t> </a:t>
            </a:r>
            <a:r>
              <a:rPr lang="en-US" sz="1500" b="1" dirty="0">
                <a:sym typeface="Symbol"/>
              </a:rPr>
              <a:t>MAX</a:t>
            </a:r>
            <a:r>
              <a:rPr lang="en-US" sz="1500" dirty="0">
                <a:sym typeface="Symbol"/>
              </a:rPr>
              <a:t>(Y)!=</a:t>
            </a:r>
            <a:r>
              <a:rPr lang="en-US" sz="1500" b="1" dirty="0">
                <a:sym typeface="Symbol"/>
              </a:rPr>
              <a:t>MIN</a:t>
            </a:r>
            <a:r>
              <a:rPr lang="en-US" sz="1500" dirty="0">
                <a:sym typeface="Symbol"/>
              </a:rPr>
              <a:t>(Y)))</a:t>
            </a:r>
            <a:endParaRPr lang="fa-IR" sz="1500" dirty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/>
              <a:t>حساب رابطه‏ای:  </a:t>
            </a:r>
            <a:r>
              <a:rPr lang="en-US" sz="1500" b="1" dirty="0"/>
              <a:t>CONSTRAINT</a:t>
            </a:r>
            <a:r>
              <a:rPr lang="en-US" sz="1500" dirty="0"/>
              <a:t> XTOYFD</a:t>
            </a:r>
            <a:r>
              <a:rPr lang="en-US" sz="1500" b="1" dirty="0"/>
              <a:t>  FORALL </a:t>
            </a:r>
            <a:r>
              <a:rPr lang="en-US" sz="1500" dirty="0"/>
              <a:t>R1 </a:t>
            </a:r>
            <a:r>
              <a:rPr lang="en-US" sz="1500" b="1" dirty="0"/>
              <a:t>(FORALL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سه قاعده اول کامل هستند، بدین معنا که با داشتن یک مجموعه از وابستگی‏های تابعی </a:t>
                </a:r>
                <a:r>
                  <a:rPr lang="en-US" sz="1800" dirty="0"/>
                  <a:t>F</a:t>
                </a:r>
                <a:r>
                  <a:rPr lang="fa-IR" dirty="0"/>
                  <a:t>، تمام وابستگی‏های تابعی منطقاً قابل استنتاج از </a:t>
                </a:r>
                <a:r>
                  <a:rPr lang="en-US" sz="1800" dirty="0"/>
                  <a:t>F</a:t>
                </a:r>
                <a:r>
                  <a:rPr lang="fa-IR" dirty="0"/>
                  <a:t>، با همین سه قاعده به دست می‏آیند و هیچ وابستگی تابعی دیگر (که از </a:t>
                </a:r>
                <a:r>
                  <a:rPr lang="en-US" sz="1800" dirty="0"/>
                  <a:t>F</a:t>
                </a:r>
                <a:r>
                  <a:rPr lang="fa-IR" dirty="0"/>
                  <a:t> قابل استنتاج نباشد) نیز به دست نمی‏آید.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توجه: </a:t>
                </a:r>
                <a:r>
                  <a:rPr lang="fa-IR" dirty="0"/>
                  <a:t>سه قاعده اول به آسانی قابل اثبات‏ هستند و قواعد دیگر از روی همانها اثبات می‏شوند.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cs typeface="+mj-cs"/>
                  </a:rPr>
                  <a:t>قاعده‏ی یگانگی عمومی (</a:t>
                </a:r>
                <a:r>
                  <a:rPr lang="en-US" b="1" dirty="0" smtClean="0">
                    <a:cs typeface="+mj-cs"/>
                  </a:rPr>
                  <a:t>General Unification</a:t>
                </a:r>
                <a:r>
                  <a:rPr lang="fa-IR" b="1" dirty="0" smtClean="0">
                    <a:cs typeface="+mj-cs"/>
                  </a:rPr>
                  <a:t>) :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𝑇𝐻𝐸𝑁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fa-IR" b="0" dirty="0" smtClean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چرا به این قاعده، قاعده‏ی یگانگی عمومی گویند؟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94" y="551015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u="sng" dirty="0" smtClean="0">
                <a:sym typeface="Symbol"/>
              </a:rPr>
              <a:t>افزونه</a:t>
            </a:r>
            <a:r>
              <a:rPr lang="fa-IR" dirty="0" smtClean="0">
                <a:sym typeface="Symbol"/>
              </a:rPr>
              <a:t>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تک مقداری هستند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تمرین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: </a:t>
                </a:r>
                <a:r>
                  <a:rPr lang="fa-IR" dirty="0" smtClean="0"/>
                  <a:t>اگر یک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به صورت </a:t>
                </a:r>
                <a:r>
                  <a:rPr lang="en-US" sz="1800" dirty="0" smtClean="0"/>
                  <a:t>A</a:t>
                </a:r>
                <a:r>
                  <a:rPr lang="en-US" sz="1800" dirty="0" smtClean="0">
                    <a:sym typeface="Symbol"/>
                  </a:rPr>
                  <a:t>Y</a:t>
                </a:r>
                <a:r>
                  <a:rPr lang="fa-IR" dirty="0" smtClean="0">
                    <a:sym typeface="Symbol"/>
                  </a:rPr>
                  <a:t> داشته باشیم، آنگاه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ناکامل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از آن قابل استنتاج است.</a:t>
                </a:r>
              </a:p>
              <a:p>
                <a:pPr lvl="1"/>
                <a:r>
                  <a:rPr lang="fa-IR" u="sng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اثبات:</a:t>
                </a:r>
                <a:r>
                  <a:rPr lang="fa-IR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استفاده از قاعده افزایش از </a:t>
                </a:r>
                <a:r>
                  <a:rPr lang="en-US" sz="1800" dirty="0" smtClean="0">
                    <a:sym typeface="Symbol"/>
                  </a:rPr>
                  <a:t>AY</a:t>
                </a:r>
                <a:r>
                  <a:rPr lang="fa-IR" dirty="0" smtClean="0">
                    <a:sym typeface="Symbol"/>
                  </a:rPr>
                  <a:t> نتیجه می‏گیریم </a:t>
                </a:r>
                <a:r>
                  <a:rPr lang="en-US" sz="1800" dirty="0" smtClean="0">
                    <a:sym typeface="Symbol"/>
                  </a:rPr>
                  <a:t>(A,B)(Y,B)</a:t>
                </a:r>
                <a:endParaRPr lang="fa-IR" sz="1800" dirty="0" smtClean="0">
                  <a:sym typeface="Symbol"/>
                </a:endParaRP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             با استفاده از قاعده تجزیه داریم: </a:t>
                </a:r>
                <a:r>
                  <a:rPr lang="en-US" sz="1800" dirty="0" smtClean="0">
                    <a:sym typeface="Symbol"/>
                  </a:rPr>
                  <a:t>(A,B)B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 یک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بدیهی است و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            همان حکم است.</a:t>
                </a: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مجموعه کاهش‏ناپذیر چه کاربردی دارد؟</a:t>
                </a:r>
              </a:p>
              <a:p>
                <a:pPr marL="0" indent="0">
                  <a:buNone/>
                </a:pPr>
                <a:endParaRPr lang="fa-IR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وابستگی تابعی با واسطه (</a:t>
                </a:r>
                <a:r>
                  <a:rPr lang="en-US" sz="1800" b="1" dirty="0" smtClean="0">
                    <a:solidFill>
                      <a:srgbClr val="0919AF"/>
                    </a:solidFill>
                    <a:sym typeface="Symbol"/>
                  </a:rPr>
                  <a:t>TFD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): </a:t>
                </a: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AB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BC</a:t>
                </a:r>
                <a:r>
                  <a:rPr lang="fa-IR" dirty="0" smtClean="0">
                    <a:sym typeface="Symbol"/>
                  </a:rPr>
                  <a:t> و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↛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fa-IR" dirty="0" smtClean="0">
                    <a:sym typeface="Symbol"/>
                  </a:rPr>
                  <a:t>، می‏گوییم </a:t>
                </a:r>
                <a:r>
                  <a:rPr lang="en-US" sz="1800" dirty="0" smtClean="0">
                    <a:sym typeface="Symbol"/>
                  </a:rPr>
                  <a:t>C</a:t>
                </a:r>
                <a:r>
                  <a:rPr lang="fa-IR" dirty="0" smtClean="0">
                    <a:sym typeface="Symbol"/>
                  </a:rPr>
                  <a:t> با </a:t>
                </a:r>
                <a:r>
                  <a:rPr lang="en-US" sz="1800" dirty="0" smtClean="0">
                    <a:sym typeface="Symbol"/>
                  </a:rPr>
                  <a:t>A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از طریق </a:t>
                </a:r>
                <a:r>
                  <a:rPr lang="en-US" sz="1800" dirty="0" smtClean="0">
                    <a:sym typeface="Symbol"/>
                  </a:rPr>
                  <a:t>B</a:t>
                </a:r>
                <a:r>
                  <a:rPr lang="fa-IR" dirty="0" smtClean="0">
                    <a:sym typeface="Symbol"/>
                  </a:rPr>
                  <a:t> دارد. 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BA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هم برقرار باشد، آنگاه آن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بدیهی (نامهم) 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</a:t>
            </a:r>
            <a:r>
              <a:rPr lang="fa-IR" u="sng" dirty="0" smtClean="0"/>
              <a:t>تک‏مقداری</a:t>
            </a:r>
            <a:r>
              <a:rPr lang="fa-IR" dirty="0" smtClean="0"/>
              <a:t> باشد.</a:t>
            </a:r>
          </a:p>
          <a:p>
            <a:pPr lvl="1"/>
            <a:r>
              <a:rPr lang="fa-IR" dirty="0" smtClean="0"/>
              <a:t>این </a:t>
            </a:r>
            <a:r>
              <a:rPr lang="fa-IR" dirty="0" smtClean="0"/>
              <a:t>تعریف </a:t>
            </a:r>
            <a:r>
              <a:rPr lang="fa-IR" u="sng" dirty="0" smtClean="0"/>
              <a:t>صرفاً</a:t>
            </a:r>
            <a:r>
              <a:rPr lang="fa-IR" dirty="0" smtClean="0"/>
              <a:t> </a:t>
            </a:r>
            <a:r>
              <a:rPr lang="fa-IR" dirty="0" smtClean="0"/>
              <a:t>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6200" y="4556234"/>
            <a:ext cx="47244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rgbClr val="C00000"/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</a:t>
                </a:r>
                <a:r>
                  <a:rPr lang="fa-IR" dirty="0" smtClean="0"/>
                  <a:t>.(پیوند از نوع </a:t>
                </a:r>
                <a:r>
                  <a:rPr lang="en-US" dirty="0" smtClean="0"/>
                  <a:t>CK-FK</a:t>
                </a:r>
                <a:r>
                  <a:rPr lang="fa-IR" dirty="0" smtClean="0"/>
                  <a:t>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                                  </a:t>
                </a:r>
                <a:r>
                  <a:rPr lang="fa-IR" dirty="0"/>
                  <a:t>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0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</a:t>
                </a:r>
                <a:r>
                  <a:rPr lang="fa-IR" dirty="0" smtClean="0"/>
                  <a:t>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248" y="1981200"/>
            <a:ext cx="266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SSD </a:t>
            </a:r>
            <a:r>
              <a:rPr lang="en-US" b="1" dirty="0"/>
              <a:t>(</a:t>
            </a:r>
            <a:r>
              <a:rPr lang="en-US" b="1" u="sng" dirty="0"/>
              <a:t>STID</a:t>
            </a:r>
            <a:r>
              <a:rPr lang="en-US" b="1" dirty="0"/>
              <a:t>,  STJ,  STD)</a:t>
            </a:r>
            <a:endParaRPr lang="fa-I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81600" y="1828800"/>
            <a:ext cx="5486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TR, YR 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47800" y="3987800"/>
            <a:ext cx="6172992" cy="1676400"/>
            <a:chOff x="1447800" y="3987800"/>
            <a:chExt cx="6172992" cy="1676400"/>
          </a:xfrm>
        </p:grpSpPr>
        <p:grpSp>
          <p:nvGrpSpPr>
            <p:cNvPr id="5" name="Group 4"/>
            <p:cNvGrpSpPr/>
            <p:nvPr/>
          </p:nvGrpSpPr>
          <p:grpSpPr>
            <a:xfrm>
              <a:off x="1447800" y="3987800"/>
              <a:ext cx="6172992" cy="1676400"/>
              <a:chOff x="1523207" y="1854200"/>
              <a:chExt cx="6172992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3207" y="1854200"/>
                <a:ext cx="6172992" cy="1676400"/>
                <a:chOff x="1523207" y="1854200"/>
                <a:chExt cx="6172992" cy="1676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572550" y="279779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cs typeface="B Nazanin" pitchFamily="2" charset="-78"/>
                    </a:rPr>
                    <a:t>M</a:t>
                  </a:r>
                  <a:endParaRPr lang="en-US" dirty="0">
                    <a:cs typeface="B Nazanin" pitchFamily="2" charset="-78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60050" y="27977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itchFamily="2" charset="-78"/>
                    </a:rPr>
                    <a:t>N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523207" y="1854200"/>
                  <a:ext cx="6172992" cy="1676400"/>
                  <a:chOff x="1485107" y="4648200"/>
                  <a:chExt cx="6172992" cy="1676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4" name="Rounded Rectangle 33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5" name="Flowchart: Decision 34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36" name="Straight Connector 35"/>
                      <p:cNvCxnSpPr>
                        <a:stCxn id="35" idx="1"/>
                        <a:endCxn id="33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>
                        <a:stCxn id="34" idx="1"/>
                        <a:endCxn id="35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35" idx="0"/>
                      <a:endCxn id="30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5" name="Straight Connector 24"/>
                      <p:cNvCxnSpPr>
                        <a:stCxn id="33" idx="1"/>
                        <a:endCxn id="24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34" idx="3"/>
                        <a:endCxn id="20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1713978" y="31116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078800" y="30991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12300" y="4020300"/>
              <a:ext cx="946193" cy="881900"/>
              <a:chOff x="3512300" y="4020300"/>
              <a:chExt cx="946193" cy="8819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512300" y="4020300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3" name="Straight Connector 42"/>
              <p:cNvCxnSpPr>
                <a:stCxn id="35" idx="0"/>
                <a:endCxn id="40" idx="5"/>
              </p:cNvCxnSpPr>
              <p:nvPr/>
            </p:nvCxnSpPr>
            <p:spPr>
              <a:xfrm flipH="1" flipV="1">
                <a:off x="4091607" y="4420103"/>
                <a:ext cx="366886" cy="48209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187659" y="4003816"/>
              <a:ext cx="678700" cy="898384"/>
              <a:chOff x="4187659" y="4003816"/>
              <a:chExt cx="678700" cy="8983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87659" y="4003816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5" name="Straight Connector 44"/>
              <p:cNvCxnSpPr>
                <a:stCxn id="35" idx="0"/>
                <a:endCxn id="44" idx="4"/>
              </p:cNvCxnSpPr>
              <p:nvPr/>
            </p:nvCxnSpPr>
            <p:spPr>
              <a:xfrm flipV="1">
                <a:off x="4458493" y="4472214"/>
                <a:ext cx="68516" cy="4299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/Lossless 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</a:t>
            </a:r>
            <a:r>
              <a:rPr lang="fa-IR" u="sng" dirty="0" smtClean="0"/>
              <a:t>مستقل</a:t>
            </a:r>
            <a:r>
              <a:rPr lang="fa-IR" dirty="0" smtClean="0"/>
              <a:t>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</a:t>
            </a:r>
            <a:r>
              <a:rPr lang="fa-IR" smtClean="0"/>
              <a:t>ایجاب </a:t>
            </a:r>
            <a:r>
              <a:rPr lang="fa-IR" smtClean="0"/>
              <a:t>نمی</a:t>
            </a:r>
            <a:r>
              <a:rPr lang="fa-IR" dirty="0" smtClean="0"/>
              <a:t>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محدودیت(های)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محدودیت(ها)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11" y="4748150"/>
            <a:ext cx="47171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BCNF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 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</a:t>
                </a:r>
                <a:r>
                  <a:rPr lang="en-US" dirty="0" smtClean="0"/>
                  <a:t> 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BCNF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، مانند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 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r>
                  <a:rPr lang="fa-IR" dirty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3NF</a:t>
                </a:r>
                <a:r>
                  <a:rPr lang="fa-IR" dirty="0" smtClean="0">
                    <a:cs typeface="+mj-cs"/>
                  </a:rPr>
                  <a:t> :</a:t>
                </a:r>
                <a:endParaRPr lang="fa-IR" dirty="0">
                  <a:cs typeface="+mj-cs"/>
                </a:endParaRPr>
              </a:p>
              <a:p>
                <a:pPr lvl="1"/>
                <a:r>
                  <a:rPr lang="fa-IR" dirty="0"/>
                  <a:t>رابطه ی </a:t>
                </a:r>
                <a:r>
                  <a:rPr lang="en-US" dirty="0"/>
                  <a:t>R</a:t>
                </a:r>
                <a:r>
                  <a:rPr lang="fa-IR" dirty="0"/>
                  <a:t> با مجموعه </a:t>
                </a:r>
                <a:r>
                  <a:rPr lang="en-US" dirty="0"/>
                  <a:t>FD</a:t>
                </a:r>
                <a:r>
                  <a:rPr lang="fa-IR" dirty="0"/>
                  <a:t> هایش (</a:t>
                </a:r>
                <a:r>
                  <a:rPr lang="en-US" dirty="0"/>
                  <a:t>F</a:t>
                </a:r>
                <a:r>
                  <a:rPr lang="fa-IR" dirty="0"/>
                  <a:t>)</a:t>
                </a:r>
                <a:r>
                  <a:rPr lang="en-US" dirty="0"/>
                  <a:t> </a:t>
                </a:r>
                <a:r>
                  <a:rPr lang="fa-IR" dirty="0"/>
                  <a:t> در </a:t>
                </a:r>
                <a:r>
                  <a:rPr lang="en-US" dirty="0" smtClean="0"/>
                  <a:t>3NF</a:t>
                </a:r>
                <a:r>
                  <a:rPr lang="fa-IR" dirty="0" smtClean="0"/>
                  <a:t> است </a:t>
                </a:r>
                <a:r>
                  <a:rPr lang="fa-IR" dirty="0"/>
                  <a:t>اگر و فقط اگر به ازای هر </a:t>
                </a:r>
                <a:r>
                  <a:rPr lang="en-US" dirty="0"/>
                  <a:t>FD</a:t>
                </a:r>
                <a:r>
                  <a:rPr lang="fa-IR" dirty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، </a:t>
                </a:r>
                <a:r>
                  <a:rPr lang="fa-IR" dirty="0" smtClean="0"/>
                  <a:t>مانند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/>
                  <a:t> ، یکی از </a:t>
                </a:r>
                <a:r>
                  <a:rPr lang="fa-IR" dirty="0" smtClean="0"/>
                  <a:t>سه </a:t>
                </a:r>
                <a:r>
                  <a:rPr lang="fa-IR" dirty="0"/>
                  <a:t>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/>
                  <a:t>آن </a:t>
                </a:r>
                <a:r>
                  <a:rPr lang="en-US" dirty="0"/>
                  <a:t>FD</a:t>
                </a:r>
                <a:r>
                  <a:rPr lang="fa-IR" dirty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X</a:t>
                </a:r>
                <a:r>
                  <a:rPr lang="fa-IR" dirty="0"/>
                  <a:t> سوپرکلید باشد</a:t>
                </a:r>
                <a:r>
                  <a:rPr lang="fa-IR" dirty="0" smtClean="0"/>
                  <a:t>.</a:t>
                </a:r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A</a:t>
                </a:r>
                <a:r>
                  <a:rPr lang="fa-IR" dirty="0" smtClean="0"/>
                  <a:t> جزء کلید باشد.</a:t>
                </a:r>
                <a:endParaRPr lang="fa-IR" dirty="0"/>
              </a:p>
              <a:p>
                <a:pPr marL="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92708" y="2895600"/>
            <a:ext cx="4241292" cy="838200"/>
            <a:chOff x="317754" y="2819400"/>
            <a:chExt cx="4241292" cy="838200"/>
          </a:xfrm>
        </p:grpSpPr>
        <p:pic>
          <p:nvPicPr>
            <p:cNvPr id="4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880" y="3014164"/>
              <a:ext cx="481506" cy="4148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           اگر به جای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بگذاریم </a:t>
                  </a:r>
                  <a:r>
                    <a:rPr lang="en-US" i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r>
                    <a:rPr lang="fa-IR" i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، چه تغییری در شرایط پیش می‏آید؟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          وابستگی چندمقداری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MVD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): </a:t>
                </a:r>
              </a:p>
              <a:p>
                <a:pPr lvl="1"/>
                <a:r>
                  <a:rPr lang="fa-IR" dirty="0" smtClean="0"/>
                  <a:t>در رابطه </a:t>
                </a:r>
                <a:r>
                  <a:rPr lang="en-US" sz="1800" dirty="0" smtClean="0"/>
                  <a:t>R(A, B, C)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(رابطه با </a:t>
                </a:r>
                <a:r>
                  <a:rPr lang="fa-IR" b="1" u="sng" dirty="0" smtClean="0"/>
                  <a:t>سه صفت یا سه مجموعه صفات</a:t>
                </a:r>
                <a:r>
                  <a:rPr lang="fa-IR" dirty="0" smtClean="0"/>
                  <a:t>)، صفت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MVD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 اگر و فقط اگر به ازای یک مقدار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مجموعه‏ای به خوبی تعریف شده (خوش تعریف) از مقادیر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</a:t>
                </a:r>
                <a:r>
                  <a:rPr lang="fa-IR" dirty="0"/>
                  <a:t> </a:t>
                </a:r>
                <a:r>
                  <a:rPr lang="fa-IR" dirty="0" smtClean="0"/>
                  <a:t>که به تغییرات </a:t>
                </a:r>
                <a:r>
                  <a:rPr lang="en-US" dirty="0" smtClean="0"/>
                  <a:t>C</a:t>
                </a:r>
                <a:r>
                  <a:rPr lang="fa-IR" dirty="0" smtClean="0"/>
                  <a:t> وابسته نباشد.</a:t>
                </a:r>
                <a:endParaRPr lang="fa-IR" dirty="0"/>
              </a:p>
              <a:p>
                <a:pPr lvl="2"/>
                <a:r>
                  <a:rPr lang="fa-IR" dirty="0" smtClean="0"/>
                  <a:t>یعنی </a:t>
                </a:r>
                <a:r>
                  <a:rPr lang="fa-IR" dirty="0"/>
                  <a:t>به ازای هر جفت مشخص از (</a:t>
                </a:r>
                <a:r>
                  <a:rPr lang="en-US" sz="1600" dirty="0"/>
                  <a:t>A,C</a:t>
                </a:r>
                <a:r>
                  <a:rPr lang="fa-IR" dirty="0" smtClean="0"/>
                  <a:t>)، مجموعه مقادیر </a:t>
                </a:r>
                <a:r>
                  <a:rPr lang="en-US" sz="1600" dirty="0" smtClean="0"/>
                  <a:t>B</a:t>
                </a:r>
                <a:r>
                  <a:rPr lang="fa-IR" dirty="0" smtClean="0"/>
                  <a:t> فقط با تغییرات </a:t>
                </a:r>
                <a:r>
                  <a:rPr lang="en-US" sz="1600" dirty="0" smtClean="0"/>
                  <a:t>A</a:t>
                </a:r>
                <a:r>
                  <a:rPr lang="fa-IR" dirty="0" smtClean="0"/>
                  <a:t> تغییر 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طرز نمایش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endParaRPr lang="fa-IR" dirty="0" smtClean="0">
                  <a:sym typeface="Symbo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20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fa-IR" dirty="0" smtClean="0"/>
              <a:t>  وابستگی چندمقداری بین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نکته : پدیده </a:t>
            </a:r>
            <a:r>
              <a:rPr lang="en-US" sz="1800" dirty="0"/>
              <a:t>MVD</a:t>
            </a:r>
            <a:r>
              <a:rPr lang="fa-IR" sz="1800" dirty="0"/>
              <a:t> </a:t>
            </a:r>
            <a:r>
              <a:rPr lang="fa-IR" dirty="0"/>
              <a:t>بیان فرمال صفت چندمقداری است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633" r="-200000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633" r="-101835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33" r="-909" b="-187342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92442" r="-200000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92442" r="-101835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92442" r="-909" b="-72093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269106" r="-200000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269106" r="-101835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9106" r="-909" b="-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809" y="1964116"/>
            <a:ext cx="25199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     A     ,     B     ,   C     )</a:t>
            </a:r>
            <a:endParaRPr lang="fa-IR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1" y="3223067"/>
            <a:ext cx="1800652" cy="369332"/>
            <a:chOff x="1905002" y="5171786"/>
            <a:chExt cx="1800652" cy="369332"/>
          </a:xfrm>
        </p:grpSpPr>
        <p:sp>
          <p:nvSpPr>
            <p:cNvPr id="7" name="Right Arrow 6"/>
            <p:cNvSpPr/>
            <p:nvPr/>
          </p:nvSpPr>
          <p:spPr>
            <a:xfrm>
              <a:off x="1905002" y="5225319"/>
              <a:ext cx="761998" cy="28353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51717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>
                <a:solidFill>
                  <a:srgbClr val="0919AF"/>
                </a:solidFill>
              </a:rPr>
              <a:t>: </a:t>
            </a:r>
          </a:p>
          <a:p>
            <a:pPr lvl="1"/>
            <a:r>
              <a:rPr lang="fa-IR" dirty="0"/>
              <a:t>رابطه </a:t>
            </a:r>
            <a:r>
              <a:rPr lang="en-US" sz="1800" dirty="0"/>
              <a:t>R</a:t>
            </a:r>
            <a:r>
              <a:rPr lang="fa-IR" dirty="0"/>
              <a:t> در</a:t>
            </a:r>
            <a:r>
              <a:rPr lang="en-US" sz="1800" dirty="0"/>
              <a:t>4NF</a:t>
            </a:r>
            <a:r>
              <a:rPr lang="fa-IR" sz="1800" dirty="0"/>
              <a:t> </a:t>
            </a:r>
            <a:r>
              <a:rPr lang="fa-IR" dirty="0"/>
              <a:t>است اگر و فقط اگر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باشد و وابستگی چندمقداری (</a:t>
            </a:r>
            <a:r>
              <a:rPr lang="en-US" sz="1800" dirty="0"/>
              <a:t>MVD</a:t>
            </a:r>
            <a:r>
              <a:rPr lang="fa-IR" dirty="0"/>
              <a:t>) </a:t>
            </a:r>
            <a:r>
              <a:rPr lang="fa-IR" u="sng" dirty="0"/>
              <a:t>مهم</a:t>
            </a:r>
            <a:r>
              <a:rPr lang="fa-IR" dirty="0"/>
              <a:t> در آن وجود نداشته باشد.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7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0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260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نباشد، این مجموعه‏ها شکل نمی‏گیرد.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</a:t>
            </a:r>
            <a:r>
              <a:rPr lang="fa-IR" sz="1600" b="1" u="sng" dirty="0">
                <a:solidFill>
                  <a:srgbClr val="0919AF"/>
                </a:solidFill>
                <a:cs typeface="B Nazanin" pitchFamily="2" charset="-78"/>
              </a:rPr>
              <a:t>غیرنرمال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888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444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r="-200000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r="-101835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909" b="-220896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77457" r="-200000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77457" r="-101835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7457" r="-909" b="-71098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2495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249593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49593" r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70415" y="3590303"/>
            <a:ext cx="30925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NNPSR (  PR#   ,   ST#   ,  RE#  )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652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fa-IR" dirty="0" smtClean="0"/>
              <a:t> </a:t>
            </a:r>
            <a:r>
              <a:rPr lang="fa-IR" dirty="0"/>
              <a:t>درس </a:t>
            </a:r>
            <a:r>
              <a:rPr lang="en-US" sz="1800" dirty="0"/>
              <a:t>C</a:t>
            </a:r>
            <a:r>
              <a:rPr lang="fa-IR" dirty="0"/>
              <a:t> توسط استاد </a:t>
            </a:r>
            <a:r>
              <a:rPr lang="en-US" sz="1800" dirty="0"/>
              <a:t>T</a:t>
            </a:r>
            <a:r>
              <a:rPr lang="fa-IR" dirty="0"/>
              <a:t> از روی کتاب </a:t>
            </a:r>
            <a:r>
              <a:rPr lang="en-US" sz="1800" dirty="0"/>
              <a:t>B</a:t>
            </a:r>
            <a:r>
              <a:rPr lang="fa-IR" dirty="0"/>
              <a:t> ارائه می‏شود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4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26596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r="-113000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b="-212230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814" r="-226596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80814" r="-113000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80814" b="-71512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2846" r="-2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252846" r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252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84087" y="1480980"/>
            <a:ext cx="29926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NNCTB(  </a:t>
            </a:r>
            <a:r>
              <a:rPr lang="en-US" sz="1600" b="1" dirty="0"/>
              <a:t>C</a:t>
            </a:r>
            <a:r>
              <a:rPr lang="en-US" sz="1600" b="1" dirty="0" smtClean="0"/>
              <a:t>#    ,   T#    ,    B# 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فرم نرمال شده ی مثال پیش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فرم </a:t>
            </a:r>
            <a:r>
              <a:rPr lang="fa-IR" dirty="0"/>
              <a:t>نرمال شده این مثال، افزونگی زیادی دارد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/>
              <a:t>رابطه </a:t>
            </a:r>
            <a:r>
              <a:rPr lang="fa-IR" dirty="0" smtClean="0"/>
              <a:t>«</a:t>
            </a:r>
            <a:r>
              <a:rPr lang="fa-IR" b="1" u="sng" dirty="0" smtClean="0"/>
              <a:t>تمام</a:t>
            </a:r>
            <a:r>
              <a:rPr lang="fa-IR" b="1" u="sng" dirty="0"/>
              <a:t>‏</a:t>
            </a:r>
            <a:r>
              <a:rPr lang="fa-IR" b="1" u="sng" dirty="0" smtClean="0"/>
              <a:t>کلید</a:t>
            </a:r>
            <a:r>
              <a:rPr lang="fa-IR" dirty="0" smtClean="0"/>
              <a:t>» است</a:t>
            </a:r>
            <a:r>
              <a:rPr lang="fa-IR" dirty="0"/>
              <a:t>؛ </a:t>
            </a:r>
            <a:endParaRPr lang="fa-IR" dirty="0" smtClean="0"/>
          </a:p>
          <a:p>
            <a:pPr lvl="1"/>
            <a:r>
              <a:rPr lang="fa-IR" dirty="0" smtClean="0"/>
              <a:t>یعنی </a:t>
            </a:r>
            <a:r>
              <a:rPr lang="fa-IR" dirty="0"/>
              <a:t>هیچ یک به تنهایی و </a:t>
            </a:r>
            <a:r>
              <a:rPr lang="fa-IR" dirty="0" smtClean="0"/>
              <a:t>هیچ </a:t>
            </a:r>
            <a:r>
              <a:rPr lang="fa-IR" dirty="0"/>
              <a:t>ترکیب دوتایی آن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r>
              <a:rPr lang="fa-IR" dirty="0"/>
              <a:t>رابطه تمام‏کلید حداقل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زیرا </a:t>
            </a:r>
            <a:r>
              <a:rPr lang="fa-IR" dirty="0"/>
              <a:t>یک دترمینان دارد که آن هم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است.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r="-943" b="-10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0000" r="-1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100000" r="-943" b="-9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0000" r="-1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200000" r="-943" b="-8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0000" r="-2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0000" r="-1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300000" r="-943" b="-7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0000" r="-2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0000" r="-1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400000" r="-943" b="-6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0000" r="-2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0000" r="-1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00000" r="-943" b="-5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0000" r="-2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00000" r="-1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600000" r="-943" b="-4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0000" r="-2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00000" r="-1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700000" r="-943" b="-3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00" r="-2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0000" r="-1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800000" r="-943" b="-2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00000" r="-2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900000" r="-1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900000" r="-943" b="-186667"/>
                          </a:stretch>
                        </a:blipFill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35714" r="-2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35714" r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35714" r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3400" y="1480980"/>
            <a:ext cx="240110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CTB(  </a:t>
            </a:r>
            <a:r>
              <a:rPr lang="en-US" sz="1600" b="1" dirty="0"/>
              <a:t>C</a:t>
            </a:r>
            <a:r>
              <a:rPr lang="en-US" sz="1600" b="1" dirty="0" smtClean="0"/>
              <a:t>#   ,   T#   ,  B#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12057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</a:t>
            </a:r>
            <a:r>
              <a:rPr lang="fa-IR" dirty="0"/>
              <a:t>«</a:t>
            </a:r>
            <a:r>
              <a:rPr lang="fa-IR" b="1" u="sng" dirty="0" smtClean="0"/>
              <a:t>محدودیت</a:t>
            </a:r>
            <a:r>
              <a:rPr lang="fa-IR" dirty="0" smtClean="0"/>
              <a:t>» 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200" y="1600200"/>
            <a:ext cx="3910651" cy="2400299"/>
            <a:chOff x="3886200" y="1600200"/>
            <a:chExt cx="3910651" cy="2400299"/>
          </a:xfrm>
        </p:grpSpPr>
        <p:grpSp>
          <p:nvGrpSpPr>
            <p:cNvPr id="5" name="Group 4"/>
            <p:cNvGrpSpPr/>
            <p:nvPr/>
          </p:nvGrpSpPr>
          <p:grpSpPr>
            <a:xfrm>
              <a:off x="3886200" y="1626635"/>
              <a:ext cx="3910651" cy="2373864"/>
              <a:chOff x="2650254" y="2296597"/>
              <a:chExt cx="3795636" cy="23749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205788" y="4214374"/>
                <a:ext cx="705534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6" idx="0"/>
                <a:endCxn id="22" idx="2"/>
              </p:cNvCxnSpPr>
              <p:nvPr/>
            </p:nvCxnSpPr>
            <p:spPr>
              <a:xfrm flipV="1">
                <a:off x="4558555" y="3657601"/>
                <a:ext cx="14610" cy="5567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650254" y="2296597"/>
                <a:ext cx="3795636" cy="1361003"/>
                <a:chOff x="2650254" y="2296597"/>
                <a:chExt cx="3795636" cy="13610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Flowchart: Decision 2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2" idx="1"/>
                      <a:endCxn id="2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1" idx="1"/>
                      <a:endCxn id="2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573166" y="2296597"/>
                  <a:ext cx="1092106" cy="675203"/>
                  <a:chOff x="7366094" y="4339168"/>
                  <a:chExt cx="1092106" cy="67520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7647361" y="433916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22" idx="0"/>
                    <a:endCxn id="15" idx="3"/>
                  </p:cNvCxnSpPr>
                  <p:nvPr/>
                </p:nvCxnSpPr>
                <p:spPr>
                  <a:xfrm flipV="1">
                    <a:off x="7366094" y="4722885"/>
                    <a:ext cx="400012" cy="2914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64418" y="1600200"/>
              <a:ext cx="627655" cy="701321"/>
              <a:chOff x="5464418" y="1600200"/>
              <a:chExt cx="627655" cy="70132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4418" y="1600200"/>
                <a:ext cx="627655" cy="494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2" idx="0"/>
                <a:endCxn id="29" idx="4"/>
              </p:cNvCxnSpPr>
              <p:nvPr/>
            </p:nvCxnSpPr>
            <p:spPr>
              <a:xfrm flipH="1" flipV="1">
                <a:off x="5778246" y="2094476"/>
                <a:ext cx="89134" cy="20704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00600" y="1644155"/>
              <a:ext cx="1066780" cy="657366"/>
              <a:chOff x="4800600" y="1644155"/>
              <a:chExt cx="1066780" cy="6573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800600" y="1644155"/>
                <a:ext cx="570595" cy="4084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2" idx="5"/>
              </p:cNvCxnSpPr>
              <p:nvPr/>
            </p:nvCxnSpPr>
            <p:spPr>
              <a:xfrm flipH="1" flipV="1">
                <a:off x="5287633" y="1992826"/>
                <a:ext cx="579747" cy="30869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« </a:t>
            </a:r>
            <a:r>
              <a:rPr lang="en-US" sz="1800" b="1" dirty="0" smtClean="0"/>
              <a:t>A</a:t>
            </a:r>
            <a:r>
              <a:rPr lang="en-US" sz="1800" b="1" dirty="0" smtClean="0">
                <a:sym typeface="Symbol"/>
              </a:rPr>
              <a:t>B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».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به بیان دیگر، آیا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28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4NF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رابطه‏ی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 در </a:t>
                </a:r>
                <a:r>
                  <a:rPr lang="en-US" dirty="0" smtClean="0"/>
                  <a:t>4NF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، مانند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 smtClean="0"/>
              <a:t>   </a:t>
            </a:r>
            <a:r>
              <a:rPr lang="en-US" dirty="0" smtClean="0"/>
              <a:t>MVD</a:t>
            </a:r>
            <a:r>
              <a:rPr lang="fa-IR" dirty="0" smtClean="0"/>
              <a:t> ادغام شده؟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1148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86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b="1" u="sng" dirty="0" smtClean="0"/>
              <a:t>فرض</a:t>
            </a:r>
            <a:r>
              <a:rPr lang="fa-IR" dirty="0" smtClean="0"/>
              <a:t>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/>
              <a:t>فرض می‏کنیم</a:t>
            </a:r>
            <a:r>
              <a:rPr lang="fa-IR" dirty="0" smtClean="0"/>
              <a:t>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67164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 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4648200" y="5951900"/>
            <a:ext cx="1088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ent-Up Arrow 20"/>
          <p:cNvSpPr/>
          <p:nvPr/>
        </p:nvSpPr>
        <p:spPr>
          <a:xfrm flipH="1" flipV="1">
            <a:off x="916502" y="4232701"/>
            <a:ext cx="596747" cy="742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43" grpId="0" animBg="1"/>
      <p:bldP spid="35" grpId="0" animBg="1"/>
      <p:bldP spid="41" grpId="0" animBg="1"/>
      <p:bldP spid="44" grpId="0" animBg="1"/>
      <p:bldP spid="45" grpId="0" animBg="1"/>
      <p:bldP spid="15" grpId="0"/>
      <p:bldP spid="46" grpId="0" animBg="1"/>
      <p:bldP spid="47" grpId="0"/>
      <p:bldP spid="2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65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275541" y="6072250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در </a:t>
            </a:r>
            <a:r>
              <a:rPr lang="en-US" dirty="0" smtClean="0"/>
              <a:t>5NF</a:t>
            </a:r>
            <a:r>
              <a:rPr lang="fa-IR" dirty="0" smtClean="0"/>
              <a:t> باشد و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رابطه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1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</a:t>
            </a:r>
            <a:r>
              <a:rPr lang="fa-IR" dirty="0"/>
              <a:t>«</a:t>
            </a:r>
            <a:r>
              <a:rPr lang="fa-IR" b="1" u="sng" dirty="0" smtClean="0"/>
              <a:t>کمترین اختلاط اطلاعات</a:t>
            </a:r>
            <a:r>
              <a:rPr lang="fa-IR" dirty="0" smtClean="0"/>
              <a:t>».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اِعمال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:</a:t>
            </a:r>
          </a:p>
          <a:p>
            <a:pPr lvl="1"/>
            <a:r>
              <a:rPr lang="fa-IR" dirty="0"/>
              <a:t>	</a:t>
            </a:r>
            <a:r>
              <a:rPr lang="fa-IR" dirty="0" smtClean="0"/>
              <a:t> فرض: در آغاز مجموعه‏ای از صفات داریم در یک مجموعه </a:t>
            </a:r>
            <a:r>
              <a:rPr lang="en-US" sz="1800" dirty="0" smtClean="0"/>
              <a:t>Universal</a:t>
            </a:r>
            <a:endParaRPr lang="fa-IR" dirty="0"/>
          </a:p>
          <a:p>
            <a:pPr lvl="2"/>
            <a:r>
              <a:rPr lang="fa-IR" dirty="0" smtClean="0"/>
              <a:t>با روش سنتز صفات (دسته‏بندی صفات) به تعدادی رابطه می‏رسیم.</a:t>
            </a:r>
          </a:p>
          <a:p>
            <a:pPr lvl="1"/>
            <a:r>
              <a:rPr lang="fa-IR" dirty="0" smtClean="0"/>
              <a:t>در عمل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ابتدا روش بالا به پایین و رسیدن به تعدادی رابطه با درجه متعارف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استفاده از این تئوری برای تست نرمالیتی (اول تست </a:t>
            </a:r>
            <a:r>
              <a:rPr lang="en-US" dirty="0" smtClean="0"/>
              <a:t>3NF</a:t>
            </a:r>
            <a:r>
              <a:rPr lang="fa-IR" dirty="0" smtClean="0"/>
              <a:t>، بعد </a:t>
            </a:r>
            <a:r>
              <a:rPr lang="en-US" dirty="0" smtClean="0"/>
              <a:t>BCNF</a:t>
            </a:r>
            <a:r>
              <a:rPr lang="fa-IR" dirty="0" smtClean="0"/>
              <a:t> و </a:t>
            </a:r>
            <a:r>
              <a:rPr lang="en-US" dirty="0" smtClean="0"/>
              <a:t>5NF</a:t>
            </a:r>
            <a:r>
              <a:rPr lang="fa-IR" dirty="0" smtClean="0"/>
              <a:t>) و تجزیه رابطه‏ها «</a:t>
            </a:r>
            <a:r>
              <a:rPr lang="fa-IR" b="1" u="sng" dirty="0" smtClean="0"/>
              <a:t>در صورت نیاز</a:t>
            </a:r>
            <a:r>
              <a:rPr lang="fa-IR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27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63055</TotalTime>
  <Words>8983</Words>
  <Application>Microsoft Office PowerPoint</Application>
  <PresentationFormat>On-screen Show (4:3)</PresentationFormat>
  <Paragraphs>1335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9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حالت 15 : ارتباط سلسله مراتبی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وابستگی چندمقداری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Behnam</cp:lastModifiedBy>
  <cp:revision>1445</cp:revision>
  <dcterms:created xsi:type="dcterms:W3CDTF">2012-08-03T07:41:40Z</dcterms:created>
  <dcterms:modified xsi:type="dcterms:W3CDTF">2014-06-05T20:52:34Z</dcterms:modified>
</cp:coreProperties>
</file>