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73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4" r:id="rId52"/>
    <p:sldId id="466" r:id="rId53"/>
    <p:sldId id="467" r:id="rId54"/>
    <p:sldId id="468" r:id="rId55"/>
    <p:sldId id="469" r:id="rId56"/>
    <p:sldId id="470" r:id="rId57"/>
    <p:sldId id="471" r:id="rId58"/>
    <p:sldId id="475" r:id="rId59"/>
    <p:sldId id="474" r:id="rId60"/>
    <p:sldId id="476" r:id="rId61"/>
    <p:sldId id="3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091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9" d="100"/>
          <a:sy n="79" d="100"/>
        </p:scale>
        <p:origin x="3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</a:t>
            </a:r>
            <a:r>
              <a:rPr lang="fa-IR" dirty="0" smtClean="0"/>
              <a:t>[بدنه </a:t>
            </a:r>
            <a:r>
              <a:rPr lang="fa-IR" dirty="0" smtClean="0"/>
              <a:t>مجموعه است]  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</a:t>
            </a:r>
            <a:r>
              <a:rPr lang="fa-IR" dirty="0" smtClean="0"/>
              <a:t>مقداری </a:t>
            </a:r>
            <a:r>
              <a:rPr lang="fa-IR" dirty="0" smtClean="0"/>
              <a:t>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90800" y="4953000"/>
            <a:ext cx="834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n&gt;=</a:t>
            </a:r>
            <a:r>
              <a:rPr lang="en-US" sz="1800" dirty="0" smtClean="0"/>
              <a:t>0</a:t>
            </a:r>
            <a:r>
              <a:rPr lang="fa-IR" dirty="0" smtClean="0"/>
              <a:t> (درجه)، یعنی از نظر تئوری رابطه می‏تواند از نظر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</a:t>
            </a:r>
            <a:r>
              <a:rPr lang="fa-IR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</a:t>
            </a:r>
            <a:r>
              <a:rPr lang="fa-IR" u="sng" dirty="0" smtClean="0"/>
              <a:t>حداقل</a:t>
            </a:r>
            <a:r>
              <a:rPr lang="fa-IR" dirty="0" smtClean="0"/>
              <a:t>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Euclid Symbol"/>
              </a:rPr>
              <a:t>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Euclid Symbol"/>
              </a:rPr>
              <a:t>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n</a:t>
            </a:r>
            <a:r>
              <a:rPr lang="fa-IR" dirty="0" smtClean="0"/>
              <a:t> </a:t>
            </a:r>
            <a:r>
              <a:rPr lang="fa-IR" dirty="0" smtClean="0"/>
              <a:t>درجه رابطه و </a:t>
            </a:r>
            <a:r>
              <a:rPr lang="en-US" dirty="0" smtClean="0"/>
              <a:t>m</a:t>
            </a:r>
            <a:r>
              <a:rPr lang="fa-IR" dirty="0" smtClean="0"/>
              <a:t> </a:t>
            </a:r>
            <a:r>
              <a:rPr lang="fa-IR" dirty="0" smtClean="0"/>
              <a:t>تعداد دامنه‏ها باشد، داریم: </a:t>
            </a:r>
            <a:r>
              <a:rPr lang="en-US" dirty="0" smtClean="0"/>
              <a:t>m </a:t>
            </a:r>
            <a:r>
              <a:rPr lang="en-US" dirty="0" smtClean="0">
                <a:cs typeface="Times New Roman" panose="02020603050405020304" pitchFamily="18" charset="0"/>
                <a:sym typeface="Euclid Symbol"/>
              </a:rPr>
              <a:t>≤ </a:t>
            </a:r>
            <a:r>
              <a:rPr lang="en-US" dirty="0" smtClean="0">
                <a:sym typeface="Euclid Symbol"/>
              </a:rPr>
              <a:t>n</a:t>
            </a:r>
            <a:r>
              <a:rPr lang="fa-IR" dirty="0" smtClean="0">
                <a:sym typeface="Euclid Symbol"/>
              </a:rPr>
              <a:t>.</a:t>
            </a:r>
            <a:endParaRPr lang="fa-IR" dirty="0" smtClean="0">
              <a:sym typeface="Euclid 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</a:t>
            </a:r>
            <a:r>
              <a:rPr lang="fa-IR" dirty="0" smtClean="0"/>
              <a:t>.</a:t>
            </a:r>
            <a:endParaRPr lang="en-US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 </a:t>
            </a:r>
            <a:r>
              <a:rPr lang="fa-IR" dirty="0" smtClean="0"/>
              <a:t>       </a:t>
            </a:r>
            <a:r>
              <a:rPr lang="fa-IR" dirty="0" smtClean="0"/>
              <a:t>چرا </a:t>
            </a:r>
            <a:r>
              <a:rPr lang="fa-IR" dirty="0"/>
              <a:t>در مدل رابطه ای توصیه می‌شود میدان‌ها ساده باشند؟</a:t>
            </a:r>
            <a:endParaRPr lang="en-US" dirty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>
                <a:solidFill>
                  <a:srgbClr val="FF0000"/>
                </a:solidFill>
              </a:rPr>
              <a:t>تمرین: </a:t>
            </a:r>
            <a:r>
              <a:rPr lang="fa-IR" dirty="0"/>
              <a:t>دامنه‌ی</a:t>
            </a:r>
            <a:r>
              <a:rPr lang="fa-IR" dirty="0" smtClean="0"/>
              <a:t> </a:t>
            </a:r>
            <a:r>
              <a:rPr lang="fa-IR" dirty="0" smtClean="0"/>
              <a:t>مرکب آدرس را تعریف کنید.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P#, 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PTQY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جدولی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مباحث:</a:t>
            </a:r>
            <a:endParaRPr lang="fa-IR" dirty="0" smtClean="0"/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NSP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SP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936025"/>
              </p:ext>
            </p:extLst>
          </p:nvPr>
        </p:nvGraphicFramePr>
        <p:xfrm>
          <a:off x="91967" y="1465416"/>
          <a:ext cx="8915399" cy="43715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</a:t>
                      </a: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1219200" y="4876800"/>
            <a:ext cx="1600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 تأثیر تقارن صفات در سطح فایلینگ چیست؟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191000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smtClean="0"/>
              <a:t>n)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N1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u="sng" dirty="0" smtClean="0">
                <a:sym typeface="Symbol"/>
              </a:rPr>
              <a:t>محدودیت یکتایی</a:t>
            </a:r>
            <a:r>
              <a:rPr lang="fa-IR" dirty="0" smtClean="0">
                <a:sym typeface="Symbol"/>
              </a:rPr>
              <a:t> مقدار را اعمال می‏کنیم.</a:t>
            </a: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8" name="Rounded Rectangle 7"/>
          <p:cNvSpPr/>
          <p:nvPr/>
        </p:nvSpPr>
        <p:spPr>
          <a:xfrm>
            <a:off x="3352800" y="4632433"/>
            <a:ext cx="2133600" cy="66078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>
                <a:sym typeface="Symbol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/>
              </a:rPr>
              <a:t>≤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>
                <a:sym typeface="Euclid Symbol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/>
              </a:rPr>
              <a:t>≤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>
                <a:sym typeface="Euclid Symbol"/>
              </a:rPr>
              <a:t>2</a:t>
            </a:r>
            <a:r>
              <a:rPr lang="en-US" baseline="40000" dirty="0">
                <a:sym typeface="Euclid Symbol"/>
              </a:rPr>
              <a:t>m</a:t>
            </a:r>
            <a:r>
              <a:rPr lang="en-US" dirty="0">
                <a:sym typeface="Euclid Symbol"/>
              </a:rPr>
              <a:t>-1</a:t>
            </a:r>
            <a:endParaRPr lang="fa-IR" dirty="0">
              <a:sym typeface="Symbo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6096000"/>
            <a:ext cx="1676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خود، </a:t>
            </a:r>
            <a:r>
              <a:rPr lang="fa-IR" dirty="0" smtClean="0">
                <a:sym typeface="Symbol"/>
              </a:rPr>
              <a:t>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قواعد معنایی 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 smtClean="0">
                    <a:sym typeface="Symbol"/>
                  </a:rPr>
                  <a:t>. </a:t>
                </a:r>
                <a:r>
                  <a:rPr lang="fa-IR" dirty="0" smtClean="0">
                    <a:sym typeface="Symbol"/>
                  </a:rPr>
                  <a:t>(</a:t>
                </a:r>
                <a:r>
                  <a:rPr lang="fa-IR" dirty="0" smtClean="0"/>
                  <a:t>رابطه‌ی</a:t>
                </a:r>
                <a:r>
                  <a:rPr lang="fa-IR" dirty="0"/>
                  <a:t> </a:t>
                </a:r>
                <a:r>
                  <a:rPr lang="fa-IR" dirty="0" smtClean="0">
                    <a:sym typeface="Symbol"/>
                  </a:rPr>
                  <a:t>تمام کلید)</a:t>
                </a:r>
                <a:endParaRPr lang="fa-IR" dirty="0">
                  <a:sym typeface="Symbol"/>
                </a:endParaRP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n</a:t>
                </a:r>
                <a:r>
                  <a:rPr lang="fa-IR" dirty="0" smtClean="0"/>
                  <a:t> </a:t>
                </a:r>
                <a:r>
                  <a:rPr lang="fa-IR" dirty="0" smtClean="0"/>
                  <a:t>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1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62000" y="2895600"/>
            <a:ext cx="2743200" cy="902732"/>
            <a:chOff x="762000" y="2895600"/>
            <a:chExt cx="2743200" cy="9027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33600" y="2895600"/>
              <a:ext cx="0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62000" y="3429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چه </a:t>
              </a:r>
              <a:r>
                <a:rPr lang="fa-IR" dirty="0"/>
                <a:t>ویژگی‌هایی</a:t>
              </a:r>
              <a:r>
                <a:rPr lang="fa-IR" dirty="0" smtClean="0"/>
                <a:t> دارد؟ (مثال بزنید)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</a:t>
            </a:r>
            <a:r>
              <a:rPr lang="fa-IR" u="sng" dirty="0" smtClean="0"/>
              <a:t>تاپلی</a:t>
            </a:r>
            <a:r>
              <a:rPr lang="fa-IR" dirty="0" smtClean="0"/>
              <a:t> (و نه مجموعه‏ای) یا امکان ارجاع به تک تاپل در رابطه را </a:t>
            </a:r>
            <a:r>
              <a:rPr lang="fa-IR" dirty="0" smtClean="0"/>
              <a:t>فراهم </a:t>
            </a:r>
            <a:r>
              <a:rPr lang="fa-IR" dirty="0" smtClean="0"/>
              <a:t>می</a:t>
            </a:r>
            <a:r>
              <a:rPr lang="fa-IR" dirty="0" smtClean="0"/>
              <a:t>‏کند. </a:t>
            </a:r>
            <a:r>
              <a:rPr lang="fa-IR" dirty="0"/>
              <a:t>(با کم‌ترین صفات ممکن</a:t>
            </a:r>
            <a:r>
              <a:rPr lang="fa-IR" dirty="0" smtClean="0"/>
              <a:t>)</a:t>
            </a:r>
            <a:endParaRPr lang="fa-IR" dirty="0" smtClean="0"/>
          </a:p>
          <a:p>
            <a:r>
              <a:rPr lang="fa-IR" dirty="0" smtClean="0"/>
              <a:t>هر زبرمجموعه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(نه هر </a:t>
            </a:r>
            <a:r>
              <a:rPr lang="en-US" sz="1800" dirty="0" smtClean="0"/>
              <a:t>CK</a:t>
            </a:r>
            <a:r>
              <a:rPr lang="fa-IR" dirty="0" smtClean="0"/>
              <a:t>، آنکه به عنوان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انتخاب می‏شود)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953000"/>
            <a:ext cx="63246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057400"/>
            <a:ext cx="2889611" cy="2246769"/>
            <a:chOff x="13138" y="1371600"/>
            <a:chExt cx="2889611" cy="2246769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  <a:endParaRPr lang="fa-IR" sz="2000" dirty="0" smtClean="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یکی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چه دلایل دیگری متصور است؟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00800" y="3962400"/>
            <a:ext cx="1673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08" y="465443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ندارد.</a:t>
            </a:r>
            <a:r>
              <a:rPr lang="en-US" dirty="0"/>
              <a:t> 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داریم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lvl="1">
              <a:lnSpc>
                <a:spcPct val="200000"/>
              </a:lnSpc>
            </a:pPr>
            <a:r>
              <a:rPr lang="fa-IR" dirty="0" smtClean="0"/>
              <a:t>  این مفهوم در عمل به چه کار </a:t>
            </a:r>
            <a:r>
              <a:rPr lang="fa-IR" dirty="0"/>
              <a:t>می‌آید</a:t>
            </a:r>
            <a:r>
              <a:rPr lang="fa-IR" dirty="0" smtClean="0"/>
              <a:t>؟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52901" y="3781566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1" y="3476298"/>
            <a:ext cx="990600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&gt;= 0</a:t>
            </a:r>
          </a:p>
        </p:txBody>
      </p:sp>
      <p:pic>
        <p:nvPicPr>
          <p:cNvPr id="11" name="Picture 1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473063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عمل</a:t>
            </a:r>
            <a:r>
              <a:rPr lang="fa-IR" dirty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 smtClean="0"/>
              <a:t>در جدول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fa-IR" dirty="0" smtClean="0"/>
              <a:t>جدول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i="1" dirty="0" smtClean="0">
                <a:solidFill>
                  <a:srgbClr val="E60000"/>
                </a:solidFill>
              </a:rPr>
              <a:t>تاکید:</a:t>
            </a:r>
            <a:r>
              <a:rPr lang="fa-IR" dirty="0" smtClean="0"/>
              <a:t> صفت </a:t>
            </a:r>
            <a:r>
              <a:rPr lang="fa-IR" dirty="0" smtClean="0"/>
              <a:t>(صفات) کلید خارجی باید هم‏میدان 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</a:t>
            </a:r>
            <a:r>
              <a:rPr lang="fa-IR" dirty="0" smtClean="0">
                <a:sym typeface="Symbol"/>
              </a:rPr>
              <a:t>ارتباط(ها)ی </a:t>
            </a:r>
            <a:r>
              <a:rPr lang="fa-IR" u="sng" dirty="0" smtClean="0">
                <a:sym typeface="Symbol"/>
              </a:rPr>
              <a:t>صریح</a:t>
            </a:r>
            <a:r>
              <a:rPr lang="fa-IR" dirty="0" smtClean="0">
                <a:sym typeface="Symbol"/>
              </a:rPr>
              <a:t> بین نوع موجودیت</a:t>
            </a:r>
            <a:r>
              <a:rPr lang="fa-IR" dirty="0" smtClean="0">
                <a:sym typeface="Symbol"/>
              </a:rPr>
              <a:t>‏(ها) </a:t>
            </a:r>
            <a:r>
              <a:rPr lang="fa-IR" dirty="0" smtClean="0">
                <a:sym typeface="Symbol"/>
              </a:rPr>
              <a:t>(و در نتیجه بین نمونه‏های آنها) به کار می‏رود. منظور از ارتباط صریحی است،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build="p"/>
      <p:bldP spid="48" grpId="0" animBg="1"/>
      <p:bldP spid="49" grpId="0" animBg="1"/>
      <p:bldP spid="63" grpId="0" animBg="1"/>
      <p:bldP spid="85" grpId="0" animBg="1"/>
      <p:bldP spid="1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</a:t>
            </a:r>
            <a:r>
              <a:rPr lang="fa-IR" dirty="0" smtClean="0"/>
              <a:t>رابطه </a:t>
            </a:r>
            <a:r>
              <a:rPr lang="fa-IR" dirty="0" smtClean="0"/>
              <a:t>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 smtClean="0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199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03083" y="3962400"/>
            <a:ext cx="2356809" cy="1135305"/>
            <a:chOff x="3603083" y="3962400"/>
            <a:chExt cx="2356809" cy="1135305"/>
          </a:xfrm>
        </p:grpSpPr>
        <p:sp>
          <p:nvSpPr>
            <p:cNvPr id="8" name="TextBox 7"/>
            <p:cNvSpPr txBox="1"/>
            <p:nvPr/>
          </p:nvSpPr>
          <p:spPr>
            <a:xfrm>
              <a:off x="4800600" y="39624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referenced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334000" y="4312920"/>
              <a:ext cx="0" cy="1828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03083" y="4728373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referencing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169905" y="4728373"/>
              <a:ext cx="118978" cy="1213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26830" y="4384079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چرخه ارجاع تک‏رابطه‏ای کارمند با خودش.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 smtClean="0"/>
              <a:t>نکته‏های مثال اخیر:</a:t>
            </a:r>
          </a:p>
          <a:p>
            <a:pPr lvl="1"/>
            <a:r>
              <a:rPr lang="fa-IR" dirty="0" smtClean="0"/>
              <a:t>مثالی است از حالتی که در آن </a:t>
            </a:r>
            <a:r>
              <a:rPr lang="en-US" sz="1800" dirty="0" smtClean="0"/>
              <a:t>R1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R2</a:t>
            </a:r>
            <a:r>
              <a:rPr lang="fa-IR" sz="1800" dirty="0" smtClean="0"/>
              <a:t> </a:t>
            </a:r>
            <a:r>
              <a:rPr lang="fa-IR" dirty="0" smtClean="0"/>
              <a:t>در تعریف </a:t>
            </a:r>
            <a:r>
              <a:rPr lang="en-US" sz="1800" dirty="0" smtClean="0"/>
              <a:t>FK</a:t>
            </a:r>
            <a:r>
              <a:rPr lang="fa-IR" dirty="0" smtClean="0"/>
              <a:t>، لزوماً متمایز نیستند.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EMPL</a:t>
            </a:r>
            <a:r>
              <a:rPr lang="fa-IR" sz="1800" dirty="0" smtClean="0"/>
              <a:t> </a:t>
            </a:r>
            <a:r>
              <a:rPr lang="fa-IR" dirty="0" smtClean="0"/>
              <a:t>به خود رجوع کننده (</a:t>
            </a:r>
            <a:r>
              <a:rPr lang="fa-IR" u="sng" dirty="0" smtClean="0">
                <a:solidFill>
                  <a:srgbClr val="C00000"/>
                </a:solidFill>
              </a:rPr>
              <a:t>خود ارجاع</a:t>
            </a:r>
            <a:r>
              <a:rPr lang="fa-IR" dirty="0" smtClean="0"/>
              <a:t>) است.</a:t>
            </a:r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درجه </a:t>
            </a:r>
            <a:r>
              <a:rPr lang="en-US" sz="1800" dirty="0"/>
              <a:t>EMPL</a:t>
            </a:r>
            <a:r>
              <a:rPr lang="fa-IR" sz="1800" dirty="0"/>
              <a:t> </a:t>
            </a:r>
            <a:r>
              <a:rPr lang="fa-IR" dirty="0"/>
              <a:t>باشد </a:t>
            </a:r>
            <a:r>
              <a:rPr lang="fa-IR" dirty="0" smtClean="0"/>
              <a:t>و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تعداد دامنه‏هایش</a:t>
            </a:r>
            <a:r>
              <a:rPr lang="en-US" dirty="0" smtClean="0"/>
              <a:t> </a:t>
            </a:r>
            <a:r>
              <a:rPr lang="fa-IR" dirty="0" smtClean="0"/>
              <a:t>باشد، داریم: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Euclid Symbol"/>
              </a:rPr>
              <a:t> m-1</a:t>
            </a:r>
            <a:endParaRPr lang="fa-IR" sz="1800" dirty="0" smtClean="0">
              <a:sym typeface="Euclid Symbol"/>
            </a:endParaRPr>
          </a:p>
          <a:p>
            <a:pPr lvl="1"/>
            <a:r>
              <a:rPr lang="fa-IR" dirty="0" smtClean="0">
                <a:sym typeface="Euclid Symbol"/>
              </a:rPr>
              <a:t>لزوم دگر نامی شماره کارمندی مدیر، چون عنوان رابطه (</a:t>
            </a:r>
            <a:r>
              <a:rPr lang="en-US" sz="1800" dirty="0" smtClean="0">
                <a:sym typeface="Euclid Symbol"/>
              </a:rPr>
              <a:t>Heading</a:t>
            </a:r>
            <a:r>
              <a:rPr lang="fa-IR" dirty="0" smtClean="0">
                <a:sym typeface="Euclid Symbol"/>
              </a:rPr>
              <a:t>)، مجموعه‏ای از نام صفات است.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Euclid Symbol"/>
              </a:rPr>
              <a:t>تمرین: </a:t>
            </a:r>
            <a:r>
              <a:rPr lang="fa-IR" dirty="0" smtClean="0">
                <a:sym typeface="Euclid Symbol"/>
              </a:rPr>
              <a:t>این طراحی بر اساس کدام مدلسازی انجام شده است؟</a:t>
            </a:r>
            <a:endParaRPr lang="fa-IR" b="1" dirty="0" smtClean="0">
              <a:sym typeface="Euclid Symbol"/>
            </a:endParaRPr>
          </a:p>
          <a:p>
            <a:pPr lvl="1"/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mtClean="0"/>
              <a:t>         </a:t>
            </a:r>
            <a:r>
              <a:rPr lang="fa-IR" smtClean="0"/>
              <a:t>به </a:t>
            </a:r>
            <a:r>
              <a:rPr lang="fa-IR" smtClean="0"/>
              <a:t>صرف </a:t>
            </a:r>
            <a:r>
              <a:rPr lang="fa-IR" dirty="0" smtClean="0"/>
              <a:t>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076483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7620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4767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</a:t>
            </a:r>
            <a:r>
              <a:rPr lang="fa-IR" dirty="0" smtClean="0"/>
              <a:t>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m</a:t>
            </a:r>
            <a:r>
              <a:rPr lang="fa-IR" dirty="0" smtClean="0"/>
              <a:t>:</a:t>
            </a: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</a:t>
            </a:r>
            <a:r>
              <a:rPr lang="fa-IR" dirty="0" smtClean="0"/>
              <a:t>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ni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n-tuple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ni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9" name="Group 8"/>
          <p:cNvGrpSpPr/>
          <p:nvPr/>
        </p:nvGrpSpPr>
        <p:grpSpPr>
          <a:xfrm>
            <a:off x="3124200" y="4104289"/>
            <a:ext cx="1371600" cy="1052927"/>
            <a:chOff x="5791200" y="4357273"/>
            <a:chExt cx="1371600" cy="1052927"/>
          </a:xfrm>
        </p:grpSpPr>
        <p:sp>
          <p:nvSpPr>
            <p:cNvPr id="6" name="Oval 5"/>
            <p:cNvSpPr/>
            <p:nvPr/>
          </p:nvSpPr>
          <p:spPr>
            <a:xfrm>
              <a:off x="6019800" y="4495800"/>
              <a:ext cx="11430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رشته‏ای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141287"/>
            <a:ext cx="1447800" cy="1052927"/>
            <a:chOff x="5791200" y="4357273"/>
            <a:chExt cx="1447800" cy="1052927"/>
          </a:xfrm>
        </p:grpSpPr>
        <p:sp>
          <p:nvSpPr>
            <p:cNvPr id="11" name="Oval 10"/>
            <p:cNvSpPr/>
            <p:nvPr/>
          </p:nvSpPr>
          <p:spPr>
            <a:xfrm>
              <a:off x="6019800" y="4495800"/>
              <a:ext cx="12192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نام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35026"/>
            <a:ext cx="1797268" cy="1052927"/>
            <a:chOff x="5791200" y="4357273"/>
            <a:chExt cx="1797268" cy="1052927"/>
          </a:xfrm>
        </p:grpSpPr>
        <p:sp>
          <p:nvSpPr>
            <p:cNvPr id="14" name="Oval 13"/>
            <p:cNvSpPr/>
            <p:nvPr/>
          </p:nvSpPr>
          <p:spPr>
            <a:xfrm>
              <a:off x="6019799" y="4495800"/>
              <a:ext cx="156866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1" y="4038600"/>
            <a:ext cx="1852446" cy="1027487"/>
            <a:chOff x="5844988" y="4382713"/>
            <a:chExt cx="1307609" cy="1027487"/>
          </a:xfrm>
        </p:grpSpPr>
        <p:sp>
          <p:nvSpPr>
            <p:cNvPr id="17" name="Oval 16"/>
            <p:cNvSpPr/>
            <p:nvPr/>
          </p:nvSpPr>
          <p:spPr>
            <a:xfrm>
              <a:off x="6019799" y="4495800"/>
              <a:ext cx="1132798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گروه آموزشی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5</a:t>
              </a:r>
              <a:endParaRPr lang="en-US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4" y="4077913"/>
            <a:ext cx="1776247" cy="1027487"/>
            <a:chOff x="5844988" y="4382713"/>
            <a:chExt cx="1253821" cy="1027487"/>
          </a:xfrm>
        </p:grpSpPr>
        <p:sp>
          <p:nvSpPr>
            <p:cNvPr id="20" name="Oval 19"/>
            <p:cNvSpPr/>
            <p:nvPr/>
          </p:nvSpPr>
          <p:spPr>
            <a:xfrm>
              <a:off x="6019800" y="4495800"/>
              <a:ext cx="107900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مقطع تحصیلی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7592" y="5334000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2590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</a:t>
            </a:r>
            <a:r>
              <a:rPr lang="fa-IR" sz="2000" dirty="0" smtClean="0">
                <a:cs typeface="B Nazanin" pitchFamily="2" charset="-78"/>
              </a:rPr>
              <a:t>5-تا</a:t>
            </a:r>
            <a:r>
              <a:rPr lang="fa-IR" sz="2000" dirty="0" smtClean="0">
                <a:cs typeface="B Nazanin" pitchFamily="2" charset="-78"/>
              </a:rPr>
              <a:t>پل(5-تایی)</a:t>
            </a:r>
            <a:endParaRPr lang="fa-IR" sz="2000" dirty="0" smtClean="0">
              <a:cs typeface="B Nazanin" pitchFamily="2" charset="-78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1030" y="5943600"/>
            <a:ext cx="60697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ناقض بودن قواعد </a:t>
            </a:r>
            <a:r>
              <a:rPr lang="fa-IR" dirty="0"/>
              <a:t>و </a:t>
            </a:r>
            <a:r>
              <a:rPr lang="fa-IR" dirty="0" smtClean="0"/>
              <a:t>محدودیت‌های</a:t>
            </a:r>
            <a:r>
              <a:rPr lang="fa-IR" dirty="0"/>
              <a:t> </a:t>
            </a:r>
            <a:r>
              <a:rPr lang="fa-IR" dirty="0" smtClean="0"/>
              <a:t>جامعیتی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سربار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 سه سطحی)</a:t>
            </a:r>
          </a:p>
          <a:p>
            <a:pPr lvl="1"/>
            <a:r>
              <a:rPr lang="fa-IR" dirty="0"/>
              <a:t>اِعمال قواعد </a:t>
            </a:r>
            <a:r>
              <a:rPr lang="fa-IR" dirty="0" smtClean="0"/>
              <a:t>جامعیتی</a:t>
            </a:r>
          </a:p>
          <a:p>
            <a:pPr lvl="1"/>
            <a:r>
              <a:rPr lang="fa-IR" dirty="0" smtClean="0"/>
              <a:t>اِعمال ضوابط امنیت داده‏ها (در سطح </a:t>
            </a:r>
            <a:r>
              <a:rPr lang="en-US" sz="1800" dirty="0" smtClean="0"/>
              <a:t>DBMS</a:t>
            </a:r>
            <a:r>
              <a:rPr lang="fa-IR" sz="1800" dirty="0" smtClean="0"/>
              <a:t>)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قاعده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قاعده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یعنی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است</a:t>
            </a:r>
            <a:r>
              <a:rPr lang="fa-IR" dirty="0" smtClean="0"/>
              <a:t>.؛ارجاع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777,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888,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444,    …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   ….</a:t>
              </a:r>
              <a:r>
                <a:rPr lang="fa-IR" sz="1600" dirty="0" smtClean="0"/>
                <a:t>  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  <a:r>
                <a:rPr lang="fa-IR" sz="1600" dirty="0" smtClean="0"/>
                <a:t>     </a:t>
              </a:r>
              <a:r>
                <a:rPr lang="en-US" sz="1600" dirty="0" smtClean="0"/>
                <a:t>….</a:t>
              </a:r>
              <a:r>
                <a:rPr lang="fa-IR" sz="1600" dirty="0" smtClean="0"/>
                <a:t>          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   ….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dirty="0" smtClean="0"/>
              <a:t>ها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</a:t>
            </a:r>
            <a:r>
              <a:rPr lang="fa-IR" u="sng" dirty="0" smtClean="0">
                <a:solidFill>
                  <a:srgbClr val="FF0000"/>
                </a:solidFill>
              </a:rPr>
              <a:t>حذف</a:t>
            </a:r>
            <a:r>
              <a:rPr lang="fa-IR" dirty="0" smtClean="0"/>
              <a:t> و </a:t>
            </a:r>
            <a:br>
              <a:rPr lang="fa-IR" dirty="0" smtClean="0"/>
            </a:br>
            <a:r>
              <a:rPr lang="fa-IR" u="sng" dirty="0" smtClean="0">
                <a:solidFill>
                  <a:srgbClr val="FF0000"/>
                </a:solidFill>
              </a:rPr>
              <a:t>به‏هنگام‏سازی</a:t>
            </a:r>
            <a:r>
              <a:rPr lang="fa-IR" dirty="0" smtClean="0"/>
              <a:t> مقدار کلید اصلی </a:t>
            </a:r>
            <a:br>
              <a:rPr lang="fa-IR" dirty="0" smtClean="0"/>
            </a:br>
            <a:r>
              <a:rPr lang="fa-IR" dirty="0" smtClean="0"/>
              <a:t>(در </a:t>
            </a:r>
            <a:r>
              <a:rPr lang="fa-IR" u="sng" dirty="0" smtClean="0">
                <a:solidFill>
                  <a:srgbClr val="FF0000"/>
                </a:solidFill>
              </a:rPr>
              <a:t>درج</a:t>
            </a:r>
            <a:r>
              <a:rPr lang="fa-IR" dirty="0" smtClean="0"/>
              <a:t>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26" y="2589832"/>
            <a:ext cx="4224233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>
                <a:solidFill>
                  <a:srgbClr val="FF0000"/>
                </a:solidFill>
              </a:rPr>
              <a:t>STID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>
                <a:solidFill>
                  <a:srgbClr val="FF0000"/>
                </a:solidFill>
              </a:rPr>
              <a:t>COID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4651" y="5100955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22393" y="5423513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2393" y="5078249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14410" y="6076670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381108" y="6325829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24200" y="4876800"/>
            <a:ext cx="2282428" cy="286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STUD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67735" y="5715000"/>
            <a:ext cx="2238893" cy="33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COUR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/>
      <p:bldP spid="22" grpId="0" animBg="1"/>
      <p:bldP spid="26" grpId="0"/>
      <p:bldP spid="17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</a:t>
            </a:r>
            <a:r>
              <a:rPr lang="fa-IR" u="sng" dirty="0" smtClean="0"/>
              <a:t>تاپل مرجع</a:t>
            </a:r>
            <a:r>
              <a:rPr lang="fa-IR" dirty="0" smtClean="0"/>
              <a:t>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رجوع کننده به آن حذف شوند. (تا وقتی تاپل(هایی) رجوع کننده وجود داشته باشد، حذف انجام </a:t>
            </a:r>
            <a:r>
              <a:rPr lang="fa-IR" dirty="0"/>
              <a:t>نمی‌شود</a:t>
            </a:r>
            <a:r>
              <a:rPr lang="fa-I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</a:t>
            </a:r>
            <a:r>
              <a:rPr lang="fa-IR" u="sng" dirty="0" smtClean="0"/>
              <a:t>نه لزوماً متمایز</a:t>
            </a:r>
            <a:r>
              <a:rPr lang="fa-IR" dirty="0" smtClean="0"/>
              <a:t>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>
                <a:cs typeface="B Nazanin" pitchFamily="2" charset="-78"/>
              </a:rPr>
              <a:t>n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</a:t>
            </a:r>
            <a:r>
              <a:rPr lang="en-US" dirty="0" smtClean="0">
                <a:cs typeface="B Nazanin" pitchFamily="2" charset="-78"/>
              </a:rPr>
              <a:t>A</a:t>
            </a:r>
            <a:r>
              <a:rPr lang="en-US" baseline="-25000" dirty="0" smtClean="0">
                <a:cs typeface="B Nazanin" pitchFamily="2" charset="-78"/>
              </a:rPr>
              <a:t>n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90197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n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تاپل مرجع و نمایش خطا</a:t>
            </a:r>
          </a:p>
          <a:p>
            <a:pPr marL="457200" lvl="1" indent="0">
              <a:buNone/>
            </a:pPr>
            <a:r>
              <a:rPr lang="fa-IR" u="sng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          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461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نوع و طیف مقادیر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572000" y="4343400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به سیستم اعلان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یک رابطه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</a:t>
            </a:r>
            <a:r>
              <a:rPr lang="fa-IR" u="sng" dirty="0" smtClean="0"/>
              <a:t>یک رابطه</a:t>
            </a:r>
            <a:r>
              <a:rPr lang="fa-IR" dirty="0" smtClean="0"/>
              <a:t> است</a:t>
            </a:r>
            <a:r>
              <a:rPr lang="en-US" dirty="0" smtClean="0"/>
              <a:t>)</a:t>
            </a:r>
            <a:r>
              <a:rPr lang="fa-IR" dirty="0" smtClean="0"/>
              <a:t>مقادیر مجاز یک متغیر رابطه‏ای را مشخص می‏کند</a:t>
            </a:r>
            <a:r>
              <a:rPr lang="en-US" dirty="0"/>
              <a:t>(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بین جداول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بین جداول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453189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[BEFORE|AFTER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b="1" dirty="0"/>
              <a:t> 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مفهوم نظری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630" y="5854267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2003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Intension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</a:t>
            </a:r>
            <a:r>
              <a:rPr lang="fa-IR" u="sng" dirty="0" smtClean="0"/>
              <a:t>معنا</a:t>
            </a:r>
            <a:r>
              <a:rPr lang="fa-IR" dirty="0" smtClean="0"/>
              <a:t>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en-US" b="1" smtClean="0"/>
          </a:p>
          <a:p>
            <a:r>
              <a:rPr lang="fa-IR" b="1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4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EMPL (E#, ENAME,  ENC,  …,  EPHONE,  </a:t>
            </a:r>
            <a:r>
              <a:rPr lang="en-US" sz="1600" b="1" dirty="0" smtClean="0"/>
              <a:t>EMPSAL)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093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1860732"/>
                  </p:ext>
                </p:extLst>
              </p:nvPr>
            </p:nvGraphicFramePr>
            <p:xfrm>
              <a:off x="469158" y="46786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1860732"/>
                  </p:ext>
                </p:extLst>
              </p:nvPr>
            </p:nvGraphicFramePr>
            <p:xfrm>
              <a:off x="469158" y="46786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2"/>
                          <a:stretch>
                            <a:fillRect t="-205455" r="-12692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2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692692" y="40469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4092" y="44789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1589737" y="48006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6502" y="5257798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50292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بدنه در لحظه‌ی </a:t>
            </a:r>
            <a:r>
              <a:rPr lang="en-US" dirty="0"/>
              <a:t>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4309348"/>
            <a:ext cx="0" cy="1786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4377154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160498"/>
                  </p:ext>
                </p:extLst>
              </p:nvPr>
            </p:nvGraphicFramePr>
            <p:xfrm>
              <a:off x="4812558" y="4746486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160498"/>
                  </p:ext>
                </p:extLst>
              </p:nvPr>
            </p:nvGraphicFramePr>
            <p:xfrm>
              <a:off x="4812558" y="4746486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3"/>
                          <a:stretch>
                            <a:fillRect t="-205455" r="-126923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3"/>
                          <a:stretch>
                            <a:fillRect l="-78788" t="-205455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6036092" y="4114800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07492" y="4546793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5933137" y="486840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169902" y="5325604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05600" y="5097006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dirty="0" smtClean="0"/>
                  <a:t>بدنه در لحظه‌ی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097006"/>
                <a:ext cx="2057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2071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0" grpId="0"/>
      <p:bldP spid="13" grpId="0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943600" y="6096000"/>
            <a:ext cx="453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43200" y="3429000"/>
            <a:ext cx="1219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50913</TotalTime>
  <Words>5195</Words>
  <Application>Microsoft Office PowerPoint</Application>
  <PresentationFormat>On-screen Show (4:3)</PresentationFormat>
  <Paragraphs>913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Behnam</cp:lastModifiedBy>
  <cp:revision>1191</cp:revision>
  <dcterms:created xsi:type="dcterms:W3CDTF">2012-08-03T07:41:40Z</dcterms:created>
  <dcterms:modified xsi:type="dcterms:W3CDTF">2014-05-14T19:32:12Z</dcterms:modified>
</cp:coreProperties>
</file>