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29" r:id="rId2"/>
    <p:sldId id="386" r:id="rId3"/>
    <p:sldId id="362" r:id="rId4"/>
    <p:sldId id="398" r:id="rId5"/>
    <p:sldId id="363" r:id="rId6"/>
    <p:sldId id="307" r:id="rId7"/>
    <p:sldId id="309" r:id="rId8"/>
    <p:sldId id="364" r:id="rId9"/>
    <p:sldId id="311" r:id="rId10"/>
    <p:sldId id="312" r:id="rId11"/>
    <p:sldId id="313" r:id="rId12"/>
    <p:sldId id="399" r:id="rId13"/>
    <p:sldId id="314" r:id="rId14"/>
    <p:sldId id="315" r:id="rId15"/>
    <p:sldId id="316" r:id="rId16"/>
    <p:sldId id="318" r:id="rId17"/>
    <p:sldId id="319" r:id="rId18"/>
    <p:sldId id="365" r:id="rId19"/>
    <p:sldId id="387" r:id="rId20"/>
    <p:sldId id="392" r:id="rId21"/>
    <p:sldId id="388" r:id="rId22"/>
    <p:sldId id="391" r:id="rId23"/>
    <p:sldId id="321" r:id="rId24"/>
    <p:sldId id="393" r:id="rId25"/>
    <p:sldId id="366" r:id="rId26"/>
    <p:sldId id="367" r:id="rId27"/>
    <p:sldId id="396" r:id="rId28"/>
    <p:sldId id="368" r:id="rId29"/>
    <p:sldId id="369" r:id="rId30"/>
    <p:sldId id="394" r:id="rId31"/>
    <p:sldId id="395" r:id="rId32"/>
    <p:sldId id="325" r:id="rId33"/>
    <p:sldId id="326" r:id="rId34"/>
    <p:sldId id="327" r:id="rId35"/>
    <p:sldId id="377" r:id="rId36"/>
    <p:sldId id="385" r:id="rId37"/>
    <p:sldId id="376" r:id="rId38"/>
    <p:sldId id="370" r:id="rId39"/>
    <p:sldId id="375" r:id="rId40"/>
    <p:sldId id="331" r:id="rId41"/>
    <p:sldId id="371" r:id="rId42"/>
    <p:sldId id="333" r:id="rId43"/>
    <p:sldId id="337" r:id="rId44"/>
    <p:sldId id="372" r:id="rId45"/>
    <p:sldId id="374" r:id="rId46"/>
    <p:sldId id="373" r:id="rId47"/>
    <p:sldId id="339" r:id="rId48"/>
    <p:sldId id="340" r:id="rId49"/>
    <p:sldId id="378" r:id="rId50"/>
    <p:sldId id="342" r:id="rId51"/>
    <p:sldId id="379" r:id="rId52"/>
    <p:sldId id="344" r:id="rId53"/>
    <p:sldId id="345" r:id="rId54"/>
    <p:sldId id="346" r:id="rId55"/>
    <p:sldId id="347" r:id="rId56"/>
    <p:sldId id="351" r:id="rId57"/>
    <p:sldId id="352" r:id="rId58"/>
    <p:sldId id="353" r:id="rId59"/>
    <p:sldId id="383" r:id="rId60"/>
    <p:sldId id="380" r:id="rId61"/>
    <p:sldId id="381" r:id="rId62"/>
    <p:sldId id="382" r:id="rId63"/>
    <p:sldId id="361" r:id="rId64"/>
    <p:sldId id="397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386"/>
            <p14:sldId id="362"/>
            <p14:sldId id="398"/>
            <p14:sldId id="363"/>
            <p14:sldId id="307"/>
            <p14:sldId id="309"/>
            <p14:sldId id="364"/>
            <p14:sldId id="311"/>
            <p14:sldId id="312"/>
            <p14:sldId id="313"/>
            <p14:sldId id="399"/>
            <p14:sldId id="314"/>
            <p14:sldId id="315"/>
            <p14:sldId id="316"/>
            <p14:sldId id="318"/>
            <p14:sldId id="319"/>
            <p14:sldId id="365"/>
            <p14:sldId id="387"/>
            <p14:sldId id="392"/>
            <p14:sldId id="388"/>
            <p14:sldId id="391"/>
            <p14:sldId id="321"/>
            <p14:sldId id="393"/>
            <p14:sldId id="366"/>
            <p14:sldId id="367"/>
            <p14:sldId id="396"/>
            <p14:sldId id="368"/>
            <p14:sldId id="369"/>
            <p14:sldId id="394"/>
            <p14:sldId id="395"/>
            <p14:sldId id="325"/>
            <p14:sldId id="326"/>
            <p14:sldId id="327"/>
            <p14:sldId id="377"/>
            <p14:sldId id="385"/>
            <p14:sldId id="376"/>
            <p14:sldId id="370"/>
            <p14:sldId id="375"/>
            <p14:sldId id="331"/>
            <p14:sldId id="371"/>
            <p14:sldId id="333"/>
            <p14:sldId id="337"/>
            <p14:sldId id="372"/>
            <p14:sldId id="374"/>
            <p14:sldId id="373"/>
            <p14:sldId id="339"/>
            <p14:sldId id="340"/>
            <p14:sldId id="378"/>
            <p14:sldId id="342"/>
            <p14:sldId id="379"/>
            <p14:sldId id="344"/>
            <p14:sldId id="345"/>
            <p14:sldId id="346"/>
            <p14:sldId id="347"/>
            <p14:sldId id="351"/>
            <p14:sldId id="352"/>
            <p14:sldId id="353"/>
            <p14:sldId id="383"/>
            <p14:sldId id="380"/>
            <p14:sldId id="381"/>
            <p14:sldId id="382"/>
            <p14:sldId id="361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7336" autoAdjust="0"/>
  </p:normalViewPr>
  <p:slideViewPr>
    <p:cSldViewPr>
      <p:cViewPr>
        <p:scale>
          <a:sx n="80" d="100"/>
          <a:sy n="80" d="100"/>
        </p:scale>
        <p:origin x="-3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9035F-8797-49B2-8C00-5A01DEA46BD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78AFB552-7E56-4A9B-96F2-AC958119EE61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6ACE6DA-B734-4EA2-916A-D89A9C0CF4F9}" type="parTrans" cxnId="{CF745687-E230-49C1-9ED5-2E8EA98F9218}">
      <dgm:prSet/>
      <dgm:spPr/>
      <dgm:t>
        <a:bodyPr/>
        <a:lstStyle/>
        <a:p>
          <a:endParaRPr lang="en-US"/>
        </a:p>
      </dgm:t>
    </dgm:pt>
    <dgm:pt modelId="{72B2083B-04E6-4D02-8355-B0510ED28CFB}" type="sibTrans" cxnId="{CF745687-E230-49C1-9ED5-2E8EA98F9218}">
      <dgm:prSet/>
      <dgm:spPr/>
      <dgm:t>
        <a:bodyPr/>
        <a:lstStyle/>
        <a:p>
          <a:endParaRPr lang="en-US"/>
        </a:p>
      </dgm:t>
    </dgm:pt>
    <dgm:pt modelId="{28C9C7ED-8B41-4194-9F91-A629B8EFFB3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3151AF91-8E1A-48CD-BE68-F44522B55DFD}" type="parTrans" cxnId="{92323038-A5D3-41D7-9853-EEB94FA15910}">
      <dgm:prSet/>
      <dgm:spPr/>
      <dgm:t>
        <a:bodyPr/>
        <a:lstStyle/>
        <a:p>
          <a:endParaRPr lang="en-US"/>
        </a:p>
      </dgm:t>
    </dgm:pt>
    <dgm:pt modelId="{E2A9BC2D-A29F-4AB9-84A2-3EBFAEBAD019}" type="sibTrans" cxnId="{92323038-A5D3-41D7-9853-EEB94FA15910}">
      <dgm:prSet/>
      <dgm:spPr/>
      <dgm:t>
        <a:bodyPr/>
        <a:lstStyle/>
        <a:p>
          <a:endParaRPr lang="en-US"/>
        </a:p>
      </dgm:t>
    </dgm:pt>
    <dgm:pt modelId="{0ABC76C8-267B-481A-AA6C-954CC61758D5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DF81D2FB-CCC9-46E5-BC5E-8D78B01F2EAC}" type="parTrans" cxnId="{F8D3FA5E-3F07-461B-ADB1-6ACFE92F589C}">
      <dgm:prSet/>
      <dgm:spPr/>
      <dgm:t>
        <a:bodyPr/>
        <a:lstStyle/>
        <a:p>
          <a:endParaRPr lang="en-US"/>
        </a:p>
      </dgm:t>
    </dgm:pt>
    <dgm:pt modelId="{B85D5037-2B72-4AD8-951B-1B14D94E8ADE}" type="sibTrans" cxnId="{F8D3FA5E-3F07-461B-ADB1-6ACFE92F589C}">
      <dgm:prSet/>
      <dgm:spPr/>
      <dgm:t>
        <a:bodyPr/>
        <a:lstStyle/>
        <a:p>
          <a:endParaRPr lang="en-US"/>
        </a:p>
      </dgm:t>
    </dgm:pt>
    <dgm:pt modelId="{3D1EB58C-3529-4B43-9685-995BE7451116}" type="pres">
      <dgm:prSet presAssocID="{7A39035F-8797-49B2-8C00-5A01DEA46BD3}" presName="compositeShape" presStyleCnt="0">
        <dgm:presLayoutVars>
          <dgm:chMax val="7"/>
          <dgm:dir/>
          <dgm:resizeHandles val="exact"/>
        </dgm:presLayoutVars>
      </dgm:prSet>
      <dgm:spPr/>
    </dgm:pt>
    <dgm:pt modelId="{3E262175-547B-4186-9C27-3180371DF09A}" type="pres">
      <dgm:prSet presAssocID="{7A39035F-8797-49B2-8C00-5A01DEA46BD3}" presName="wedge1" presStyleLbl="node1" presStyleIdx="0" presStyleCnt="3" custLinFactNeighborX="-4820" custLinFactNeighborY="2827"/>
      <dgm:spPr/>
      <dgm:t>
        <a:bodyPr/>
        <a:lstStyle/>
        <a:p>
          <a:endParaRPr lang="en-US"/>
        </a:p>
      </dgm:t>
    </dgm:pt>
    <dgm:pt modelId="{9380D540-ACB1-4A5C-BB18-292DD96B8E58}" type="pres">
      <dgm:prSet presAssocID="{7A39035F-8797-49B2-8C00-5A01DEA46BD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C9A06-FF23-4E2B-9F6D-4B3067CA342A}" type="pres">
      <dgm:prSet presAssocID="{7A39035F-8797-49B2-8C00-5A01DEA46BD3}" presName="wedge2" presStyleLbl="node1" presStyleIdx="1" presStyleCnt="3"/>
      <dgm:spPr/>
      <dgm:t>
        <a:bodyPr/>
        <a:lstStyle/>
        <a:p>
          <a:endParaRPr lang="en-US"/>
        </a:p>
      </dgm:t>
    </dgm:pt>
    <dgm:pt modelId="{54FB5250-8799-4FD0-A78B-07269AF2222B}" type="pres">
      <dgm:prSet presAssocID="{7A39035F-8797-49B2-8C00-5A01DEA46BD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A656C-A313-4B46-80B0-21AE92194187}" type="pres">
      <dgm:prSet presAssocID="{7A39035F-8797-49B2-8C00-5A01DEA46BD3}" presName="wedge3" presStyleLbl="node1" presStyleIdx="2" presStyleCnt="3"/>
      <dgm:spPr/>
      <dgm:t>
        <a:bodyPr/>
        <a:lstStyle/>
        <a:p>
          <a:endParaRPr lang="en-US"/>
        </a:p>
      </dgm:t>
    </dgm:pt>
    <dgm:pt modelId="{8F054B05-0F6C-4801-B924-3051617FD11C}" type="pres">
      <dgm:prSet presAssocID="{7A39035F-8797-49B2-8C00-5A01DEA46BD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3FA5E-3F07-461B-ADB1-6ACFE92F589C}" srcId="{7A39035F-8797-49B2-8C00-5A01DEA46BD3}" destId="{0ABC76C8-267B-481A-AA6C-954CC61758D5}" srcOrd="2" destOrd="0" parTransId="{DF81D2FB-CCC9-46E5-BC5E-8D78B01F2EAC}" sibTransId="{B85D5037-2B72-4AD8-951B-1B14D94E8ADE}"/>
    <dgm:cxn modelId="{D5CF59FB-6309-49D4-9C61-4BB6C2F3B145}" type="presOf" srcId="{28C9C7ED-8B41-4194-9F91-A629B8EFFB37}" destId="{C78C9A06-FF23-4E2B-9F6D-4B3067CA342A}" srcOrd="0" destOrd="0" presId="urn:microsoft.com/office/officeart/2005/8/layout/chart3"/>
    <dgm:cxn modelId="{92979DCD-EB6E-4E87-B4A0-D82FC05C599E}" type="presOf" srcId="{0ABC76C8-267B-481A-AA6C-954CC61758D5}" destId="{8F054B05-0F6C-4801-B924-3051617FD11C}" srcOrd="1" destOrd="0" presId="urn:microsoft.com/office/officeart/2005/8/layout/chart3"/>
    <dgm:cxn modelId="{E393A1E9-19D3-47A0-AA5D-256B7849C94E}" type="presOf" srcId="{28C9C7ED-8B41-4194-9F91-A629B8EFFB37}" destId="{54FB5250-8799-4FD0-A78B-07269AF2222B}" srcOrd="1" destOrd="0" presId="urn:microsoft.com/office/officeart/2005/8/layout/chart3"/>
    <dgm:cxn modelId="{CF745687-E230-49C1-9ED5-2E8EA98F9218}" srcId="{7A39035F-8797-49B2-8C00-5A01DEA46BD3}" destId="{78AFB552-7E56-4A9B-96F2-AC958119EE61}" srcOrd="0" destOrd="0" parTransId="{C6ACE6DA-B734-4EA2-916A-D89A9C0CF4F9}" sibTransId="{72B2083B-04E6-4D02-8355-B0510ED28CFB}"/>
    <dgm:cxn modelId="{3F1A2035-80BA-4649-B59F-A81E79B83D29}" type="presOf" srcId="{78AFB552-7E56-4A9B-96F2-AC958119EE61}" destId="{3E262175-547B-4186-9C27-3180371DF09A}" srcOrd="0" destOrd="0" presId="urn:microsoft.com/office/officeart/2005/8/layout/chart3"/>
    <dgm:cxn modelId="{05FA3C56-059D-417A-A4F0-DF61A24B3705}" type="presOf" srcId="{7A39035F-8797-49B2-8C00-5A01DEA46BD3}" destId="{3D1EB58C-3529-4B43-9685-995BE7451116}" srcOrd="0" destOrd="0" presId="urn:microsoft.com/office/officeart/2005/8/layout/chart3"/>
    <dgm:cxn modelId="{92323038-A5D3-41D7-9853-EEB94FA15910}" srcId="{7A39035F-8797-49B2-8C00-5A01DEA46BD3}" destId="{28C9C7ED-8B41-4194-9F91-A629B8EFFB37}" srcOrd="1" destOrd="0" parTransId="{3151AF91-8E1A-48CD-BE68-F44522B55DFD}" sibTransId="{E2A9BC2D-A29F-4AB9-84A2-3EBFAEBAD019}"/>
    <dgm:cxn modelId="{E5CBBAD7-FBE3-40AF-B1F1-C63E8CACD2E1}" type="presOf" srcId="{78AFB552-7E56-4A9B-96F2-AC958119EE61}" destId="{9380D540-ACB1-4A5C-BB18-292DD96B8E58}" srcOrd="1" destOrd="0" presId="urn:microsoft.com/office/officeart/2005/8/layout/chart3"/>
    <dgm:cxn modelId="{C18C526B-4656-46FB-8A52-BD1FA4637C8B}" type="presOf" srcId="{0ABC76C8-267B-481A-AA6C-954CC61758D5}" destId="{052A656C-A313-4B46-80B0-21AE92194187}" srcOrd="0" destOrd="0" presId="urn:microsoft.com/office/officeart/2005/8/layout/chart3"/>
    <dgm:cxn modelId="{9B9A1F65-904D-41B5-8D46-992549161E0E}" type="presParOf" srcId="{3D1EB58C-3529-4B43-9685-995BE7451116}" destId="{3E262175-547B-4186-9C27-3180371DF09A}" srcOrd="0" destOrd="0" presId="urn:microsoft.com/office/officeart/2005/8/layout/chart3"/>
    <dgm:cxn modelId="{F125F338-06A5-4EF5-A36A-30381D2F164C}" type="presParOf" srcId="{3D1EB58C-3529-4B43-9685-995BE7451116}" destId="{9380D540-ACB1-4A5C-BB18-292DD96B8E58}" srcOrd="1" destOrd="0" presId="urn:microsoft.com/office/officeart/2005/8/layout/chart3"/>
    <dgm:cxn modelId="{02C2EF22-1D37-4F6D-9269-1A584A2CD804}" type="presParOf" srcId="{3D1EB58C-3529-4B43-9685-995BE7451116}" destId="{C78C9A06-FF23-4E2B-9F6D-4B3067CA342A}" srcOrd="2" destOrd="0" presId="urn:microsoft.com/office/officeart/2005/8/layout/chart3"/>
    <dgm:cxn modelId="{6E2F8A58-437C-4EDC-AEE9-A7D46BF468CB}" type="presParOf" srcId="{3D1EB58C-3529-4B43-9685-995BE7451116}" destId="{54FB5250-8799-4FD0-A78B-07269AF2222B}" srcOrd="3" destOrd="0" presId="urn:microsoft.com/office/officeart/2005/8/layout/chart3"/>
    <dgm:cxn modelId="{D1C52420-49E4-4D15-B1E0-093FD630F65E}" type="presParOf" srcId="{3D1EB58C-3529-4B43-9685-995BE7451116}" destId="{052A656C-A313-4B46-80B0-21AE92194187}" srcOrd="4" destOrd="0" presId="urn:microsoft.com/office/officeart/2005/8/layout/chart3"/>
    <dgm:cxn modelId="{0FEC97DA-F7A1-4FDA-96D5-5BEA374EB3AD}" type="presParOf" srcId="{3D1EB58C-3529-4B43-9685-995BE7451116}" destId="{8F054B05-0F6C-4801-B924-3051617FD11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62175-547B-4186-9C27-3180371DF09A}">
      <dsp:nvSpPr>
        <dsp:cNvPr id="0" name=""/>
        <dsp:cNvSpPr/>
      </dsp:nvSpPr>
      <dsp:spPr>
        <a:xfrm>
          <a:off x="489202" y="199319"/>
          <a:ext cx="1834896" cy="1834896"/>
        </a:xfrm>
        <a:prstGeom prst="pie">
          <a:avLst>
            <a:gd name="adj1" fmla="val 16200000"/>
            <a:gd name="adj2" fmla="val 18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M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486817" y="537901"/>
        <a:ext cx="622554" cy="611632"/>
      </dsp:txXfrm>
    </dsp:sp>
    <dsp:sp modelId="{C78C9A06-FF23-4E2B-9F6D-4B3067CA342A}">
      <dsp:nvSpPr>
        <dsp:cNvPr id="0" name=""/>
        <dsp:cNvSpPr/>
      </dsp:nvSpPr>
      <dsp:spPr>
        <a:xfrm>
          <a:off x="483059" y="202056"/>
          <a:ext cx="1834896" cy="1834896"/>
        </a:xfrm>
        <a:prstGeom prst="pie">
          <a:avLst>
            <a:gd name="adj1" fmla="val 1800000"/>
            <a:gd name="adj2" fmla="val 90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I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985471" y="1359789"/>
        <a:ext cx="830072" cy="567944"/>
      </dsp:txXfrm>
    </dsp:sp>
    <dsp:sp modelId="{052A656C-A313-4B46-80B0-21AE92194187}">
      <dsp:nvSpPr>
        <dsp:cNvPr id="0" name=""/>
        <dsp:cNvSpPr/>
      </dsp:nvSpPr>
      <dsp:spPr>
        <a:xfrm>
          <a:off x="483059" y="202056"/>
          <a:ext cx="1834896" cy="1834896"/>
        </a:xfrm>
        <a:prstGeom prst="pie">
          <a:avLst>
            <a:gd name="adj1" fmla="val 9000000"/>
            <a:gd name="adj2" fmla="val 162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S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679655" y="562482"/>
        <a:ext cx="622554" cy="611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293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سوم: طراحی منطقی پایگاه داده‏ها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4/13/2014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سوم :</a:t>
            </a:r>
          </a:p>
          <a:p>
            <a:pPr algn="r" rtl="1"/>
            <a:r>
              <a:rPr lang="fa-IR" sz="4400" dirty="0" smtClean="0">
                <a:cs typeface="+mj-cs"/>
              </a:rPr>
              <a:t>طراحی منطقی</a:t>
            </a:r>
            <a:endParaRPr lang="en-US" sz="4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476752"/>
                  </p:ext>
                </p:extLst>
              </p:nvPr>
            </p:nvGraphicFramePr>
            <p:xfrm>
              <a:off x="1143000" y="137160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476752"/>
                  </p:ext>
                </p:extLst>
              </p:nvPr>
            </p:nvGraphicFramePr>
            <p:xfrm>
              <a:off x="1143000" y="137160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50" t="-396667" r="-4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00000" t="-396667" r="-299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0901" t="-396667" r="-2004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99552" t="-396667" r="-99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01351" t="-39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269410" y="149860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406307"/>
                  </p:ext>
                </p:extLst>
              </p:nvPr>
            </p:nvGraphicFramePr>
            <p:xfrm>
              <a:off x="1206500" y="386080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406307"/>
                  </p:ext>
                </p:extLst>
              </p:nvPr>
            </p:nvGraphicFramePr>
            <p:xfrm>
              <a:off x="1206500" y="386080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96667" r="-40135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451" t="-96667" r="-249412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444" t="-96667" r="-18266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36" t="-96667" r="-11861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96667" r="-450" b="-2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296667" r="-401351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451" t="-296667" r="-24941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444" t="-296667" r="-182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36" t="-296667" r="-11861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296667" r="-450" b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294810" y="375920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96704" y="164910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50128" y="413830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447801"/>
            <a:ext cx="8686800" cy="5257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1pPr>
            <a:lvl2pPr marL="742950" indent="-28575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2pPr>
            <a:lvl3pPr marL="1143000" indent="-2286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3pPr>
            <a:lvl4pPr marL="1600200" indent="-2286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4pPr>
            <a:lvl5pPr marL="2057400" indent="-2286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6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ستون‏های </a:t>
            </a:r>
            <a:r>
              <a:rPr lang="en-US" sz="1900" dirty="0" smtClean="0"/>
              <a:t>STID</a:t>
            </a:r>
            <a:r>
              <a:rPr lang="fa-IR" sz="1900" dirty="0" smtClean="0"/>
              <a:t> و </a:t>
            </a:r>
            <a:r>
              <a:rPr lang="en-US" sz="1900" dirty="0" smtClean="0"/>
              <a:t>COID</a:t>
            </a:r>
            <a:r>
              <a:rPr lang="fa-IR" sz="1900" dirty="0" smtClean="0"/>
              <a:t> </a:t>
            </a:r>
            <a:r>
              <a:rPr lang="fa-IR" dirty="0" smtClean="0"/>
              <a:t>در </a:t>
            </a:r>
            <a:r>
              <a:rPr lang="fa-IR" dirty="0"/>
              <a:t>جدول </a:t>
            </a:r>
            <a:r>
              <a:rPr lang="en-US" sz="1900" dirty="0" smtClean="0"/>
              <a:t>STCOT</a:t>
            </a:r>
            <a:r>
              <a:rPr lang="fa-IR" sz="1900" dirty="0" smtClean="0"/>
              <a:t>  </a:t>
            </a:r>
            <a:r>
              <a:rPr lang="fa-IR" sz="2100" b="1" dirty="0">
                <a:solidFill>
                  <a:srgbClr val="C00000"/>
                </a:solidFill>
              </a:rPr>
              <a:t>کلید خارجی </a:t>
            </a:r>
            <a:r>
              <a:rPr lang="fa-IR" sz="2100" dirty="0" smtClean="0"/>
              <a:t>هستند</a:t>
            </a:r>
            <a:r>
              <a:rPr lang="fa-IR" dirty="0" smtClean="0"/>
              <a:t> </a:t>
            </a:r>
            <a:r>
              <a:rPr lang="fa-IR" dirty="0"/>
              <a:t>و با خط‏چین مشخص می‏</a:t>
            </a:r>
            <a:r>
              <a:rPr lang="fa-IR" dirty="0" smtClean="0"/>
              <a:t>شوند</a:t>
            </a:r>
            <a:r>
              <a:rPr lang="fa-IR" dirty="0"/>
              <a:t>.</a:t>
            </a:r>
          </a:p>
          <a:p>
            <a:r>
              <a:rPr lang="fa-IR" b="1" dirty="0">
                <a:solidFill>
                  <a:srgbClr val="7030A0"/>
                </a:solidFill>
              </a:rPr>
              <a:t>کلید خارجی</a:t>
            </a:r>
            <a:r>
              <a:rPr lang="fa-IR" dirty="0"/>
              <a:t> :</a:t>
            </a:r>
            <a:endParaRPr lang="en-US" dirty="0"/>
          </a:p>
          <a:p>
            <a:pPr marL="0" indent="0">
              <a:buNone/>
            </a:pPr>
            <a:r>
              <a:rPr lang="fa-IR" dirty="0"/>
              <a:t>          [کاربردی]: ستون </a:t>
            </a:r>
            <a:r>
              <a:rPr lang="en-US" dirty="0"/>
              <a:t>c</a:t>
            </a:r>
            <a:r>
              <a:rPr lang="fa-IR" dirty="0"/>
              <a:t> از جدول </a:t>
            </a:r>
            <a:r>
              <a:rPr lang="en-US" dirty="0"/>
              <a:t>T1</a:t>
            </a:r>
            <a:r>
              <a:rPr lang="fa-IR" dirty="0"/>
              <a:t> در جدول </a:t>
            </a:r>
            <a:r>
              <a:rPr lang="en-US" dirty="0"/>
              <a:t>T2</a:t>
            </a:r>
            <a:r>
              <a:rPr lang="fa-IR" dirty="0"/>
              <a:t> کلید خارجی است هرگاه در جدول </a:t>
            </a:r>
            <a:r>
              <a:rPr lang="en-US" dirty="0"/>
              <a:t>T1</a:t>
            </a:r>
            <a:r>
              <a:rPr lang="fa-IR" dirty="0"/>
              <a:t> کلید اصلی باشد.</a:t>
            </a:r>
          </a:p>
          <a:p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منطقی با </a:t>
            </a:r>
            <a:r>
              <a:rPr lang="en-US" smtClean="0"/>
              <a:t>TDS</a:t>
            </a:r>
            <a:r>
              <a:rPr lang="fa-IR" smtClean="0"/>
              <a:t>  - ارتباط چند به چند </a:t>
            </a:r>
            <a:r>
              <a:rPr lang="fa-IR" sz="200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smtClean="0"/>
          </a:p>
          <a:p>
            <a:endParaRPr lang="fa-IR" smtClean="0"/>
          </a:p>
          <a:p>
            <a:endParaRPr lang="fa-IR" smtClean="0"/>
          </a:p>
          <a:p>
            <a:endParaRPr lang="fa-IR" smtClean="0"/>
          </a:p>
          <a:p>
            <a:endParaRPr 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1344170"/>
                  </p:ext>
                </p:extLst>
              </p:nvPr>
            </p:nvGraphicFramePr>
            <p:xfrm>
              <a:off x="1206500" y="2981960"/>
              <a:ext cx="678180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GRADE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1344170"/>
                  </p:ext>
                </p:extLst>
              </p:nvPr>
            </p:nvGraphicFramePr>
            <p:xfrm>
              <a:off x="1206500" y="2981960"/>
              <a:ext cx="678180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GRADE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50" t="-123333" r="-40135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451" t="-123333" r="-24941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1579" t="-123333" r="-23473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552" t="-123333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1351" t="-123333" r="-45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138014" y="2880360"/>
            <a:ext cx="98929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71060" y="3332610"/>
            <a:ext cx="2086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741871" y="1867381"/>
            <a:ext cx="5573329" cy="1473213"/>
            <a:chOff x="1741871" y="1867381"/>
            <a:chExt cx="5573329" cy="1473213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706504" y="3340594"/>
              <a:ext cx="246569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741871" y="1867381"/>
              <a:ext cx="5573329" cy="1378213"/>
              <a:chOff x="4341457" y="2057400"/>
              <a:chExt cx="4421543" cy="1378213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4341457" y="2057400"/>
                <a:ext cx="442154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طبق قواعد معنایی محیط ممکن است سال و ترم هم جزو کلید باشند.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(در واقع اگر صفت چند مقداری برای ارتباط باشند، جزو کلید محسوب می‏شوند.)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6586207" y="2752353"/>
                <a:ext cx="610572" cy="6832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096" y="598417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cxnSp>
        <p:nvCxnSpPr>
          <p:cNvPr id="18" name="Straight Connector 17"/>
          <p:cNvCxnSpPr/>
          <p:nvPr/>
        </p:nvCxnSpPr>
        <p:spPr>
          <a:xfrm>
            <a:off x="1578558" y="3281219"/>
            <a:ext cx="61879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50681" y="3279244"/>
            <a:ext cx="61879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چرا نه، با کمتر از سه جدول طراحی انجام شود؟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تاثیر نوع مشارکت در طراحی، با چندی </a:t>
            </a:r>
            <a:r>
              <a:rPr lang="en-US" dirty="0" smtClean="0"/>
              <a:t>M:N</a:t>
            </a:r>
            <a:r>
              <a:rPr lang="fa-IR" dirty="0" smtClean="0"/>
              <a:t>؟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محدودیت الزامی بودن در مشارکت را چگونه باید </a:t>
            </a:r>
            <a:r>
              <a:rPr lang="fa-IR" dirty="0" smtClean="0"/>
              <a:t>اِع</a:t>
            </a:r>
            <a:r>
              <a:rPr lang="fa-IR" dirty="0" smtClean="0"/>
              <a:t>مال</a:t>
            </a:r>
            <a:r>
              <a:rPr lang="fa-IR" dirty="0" smtClean="0"/>
              <a:t> </a:t>
            </a:r>
            <a:r>
              <a:rPr lang="fa-IR" dirty="0" smtClean="0"/>
              <a:t>یا اعلان کرد؟</a:t>
            </a:r>
            <a:endParaRPr lang="en-US" dirty="0"/>
          </a:p>
        </p:txBody>
      </p:sp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986" y="142405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275" y="246215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275" y="3515062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669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686800" cy="525779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 مثال نظیر [</a:t>
            </a:r>
            <a:r>
              <a:rPr lang="en-US" dirty="0" smtClean="0"/>
              <a:t>DATE</a:t>
            </a:r>
            <a:r>
              <a:rPr lang="fa-IR" dirty="0" smtClean="0"/>
              <a:t>]: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fa-IR" dirty="0" smtClean="0"/>
              <a:t>چهار نوع جدول داریم: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65911" y="33528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4391702" y="44958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405645" y="51816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 : تبدیل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[ 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483191" y="6033448"/>
            <a:ext cx="3896001" cy="594363"/>
            <a:chOff x="4035210" y="2640363"/>
            <a:chExt cx="3127590" cy="594363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43" name="Left Brace 42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 موجودیت یک نوع 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نوع ارتباط یک نوع جدول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523207" y="1752600"/>
            <a:ext cx="6097586" cy="2780181"/>
            <a:chOff x="1523207" y="1752600"/>
            <a:chExt cx="6097586" cy="2780181"/>
          </a:xfrm>
        </p:grpSpPr>
        <p:grpSp>
          <p:nvGrpSpPr>
            <p:cNvPr id="2" name="Group 1"/>
            <p:cNvGrpSpPr/>
            <p:nvPr/>
          </p:nvGrpSpPr>
          <p:grpSpPr>
            <a:xfrm>
              <a:off x="1523207" y="1752600"/>
              <a:ext cx="6097586" cy="2780181"/>
              <a:chOff x="1523207" y="1752600"/>
              <a:chExt cx="6097586" cy="278018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523207" y="1752600"/>
                <a:ext cx="6097586" cy="2780181"/>
                <a:chOff x="1523207" y="1752600"/>
                <a:chExt cx="6097586" cy="27801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23207" y="1752600"/>
                  <a:ext cx="6097586" cy="1676400"/>
                  <a:chOff x="1485107" y="5080000"/>
                  <a:chExt cx="6097586" cy="167640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445091" y="5080000"/>
                    <a:ext cx="4008359" cy="1676400"/>
                    <a:chOff x="540091" y="2641600"/>
                    <a:chExt cx="4008359" cy="16764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540091" y="3556000"/>
                      <a:ext cx="4008359" cy="762000"/>
                      <a:chOff x="159091" y="5384800"/>
                      <a:chExt cx="4008359" cy="762000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159091" y="5384800"/>
                        <a:ext cx="1022009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 smtClean="0">
                            <a:solidFill>
                              <a:sysClr val="windowText" lastClr="000000"/>
                            </a:solidFill>
                          </a:rPr>
                          <a:t>Supplier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5" name="Rounded Rectangle 24"/>
                      <p:cNvSpPr/>
                      <p:nvPr/>
                    </p:nvSpPr>
                    <p:spPr>
                      <a:xfrm>
                        <a:off x="3238500" y="5384800"/>
                        <a:ext cx="92895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 smtClean="0">
                            <a:solidFill>
                              <a:sysClr val="windowText" lastClr="000000"/>
                            </a:solidFill>
                          </a:rPr>
                          <a:t>Project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6" name="Flowchart: Decision 25"/>
                      <p:cNvSpPr/>
                      <p:nvPr/>
                    </p:nvSpPr>
                    <p:spPr>
                      <a:xfrm>
                        <a:off x="1730450" y="5461000"/>
                        <a:ext cx="9587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en-US" sz="1400" b="1" dirty="0" smtClean="0">
                            <a:solidFill>
                              <a:schemeClr val="tx1"/>
                            </a:solidFill>
                          </a:rPr>
                          <a:t>SPJ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7" name="Straight Connector 26"/>
                      <p:cNvCxnSpPr>
                        <a:stCxn id="26" idx="1"/>
                        <a:endCxn id="24" idx="3"/>
                      </p:cNvCxnSpPr>
                      <p:nvPr/>
                    </p:nvCxnSpPr>
                    <p:spPr>
                      <a:xfrm flipH="1" flipV="1">
                        <a:off x="1181100" y="5613400"/>
                        <a:ext cx="549350" cy="19050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>
                        <a:stCxn id="25" idx="1"/>
                        <a:endCxn id="26" idx="3"/>
                      </p:cNvCxnSpPr>
                      <p:nvPr/>
                    </p:nvCxnSpPr>
                    <p:spPr>
                      <a:xfrm flipH="1">
                        <a:off x="2689150" y="5613400"/>
                        <a:ext cx="549350" cy="19050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1981200" y="2641600"/>
                      <a:ext cx="1220163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3" name="Straight Connector 22"/>
                    <p:cNvCxnSpPr>
                      <a:stCxn id="26" idx="0"/>
                      <a:endCxn id="21" idx="4"/>
                    </p:cNvCxnSpPr>
                    <p:nvPr/>
                  </p:nvCxnSpPr>
                  <p:spPr>
                    <a:xfrm flipV="1">
                      <a:off x="2590800" y="3175000"/>
                      <a:ext cx="482" cy="4572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485107" y="5601819"/>
                    <a:ext cx="959984" cy="722781"/>
                    <a:chOff x="1485107" y="5601819"/>
                    <a:chExt cx="959984" cy="722781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485107" y="5601819"/>
                      <a:ext cx="959984" cy="621181"/>
                      <a:chOff x="-625524" y="2145520"/>
                      <a:chExt cx="959984" cy="621181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-625524" y="2145520"/>
                        <a:ext cx="759461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S#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6" name="Straight Connector 15"/>
                      <p:cNvCxnSpPr>
                        <a:stCxn id="24" idx="1"/>
                        <a:endCxn id="15" idx="6"/>
                      </p:cNvCxnSpPr>
                      <p:nvPr/>
                    </p:nvCxnSpPr>
                    <p:spPr>
                      <a:xfrm flipH="1" flipV="1">
                        <a:off x="133937" y="2331286"/>
                        <a:ext cx="200523" cy="435415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453450" y="5588000"/>
                    <a:ext cx="1129243" cy="722781"/>
                    <a:chOff x="6453450" y="5588000"/>
                    <a:chExt cx="1129243" cy="72278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 flipH="1">
                      <a:off x="6453450" y="5588000"/>
                      <a:ext cx="1129243" cy="635000"/>
                      <a:chOff x="-625524" y="2145520"/>
                      <a:chExt cx="1129243" cy="635000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-625524" y="2145520"/>
                        <a:ext cx="759461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J#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2" name="Straight Connector 11"/>
                      <p:cNvCxnSpPr>
                        <a:stCxn id="25" idx="3"/>
                        <a:endCxn id="11" idx="6"/>
                      </p:cNvCxnSpPr>
                      <p:nvPr/>
                    </p:nvCxnSpPr>
                    <p:spPr>
                      <a:xfrm flipH="1" flipV="1">
                        <a:off x="133937" y="2331286"/>
                        <a:ext cx="369782" cy="44923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9" name="Rounded Rectangle 28"/>
                <p:cNvSpPr/>
                <p:nvPr/>
              </p:nvSpPr>
              <p:spPr>
                <a:xfrm>
                  <a:off x="4101944" y="3923181"/>
                  <a:ext cx="866822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Part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9" idx="0"/>
                  <a:endCxn id="26" idx="2"/>
                </p:cNvCxnSpPr>
                <p:nvPr/>
              </p:nvCxnSpPr>
              <p:spPr>
                <a:xfrm flipH="1" flipV="1">
                  <a:off x="4533900" y="3429000"/>
                  <a:ext cx="1455" cy="4941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 flipH="1">
                  <a:off x="5286347" y="3810000"/>
                  <a:ext cx="759461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P#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>
                  <a:stCxn id="29" idx="3"/>
                  <a:endCxn id="34" idx="6"/>
                </p:cNvCxnSpPr>
                <p:nvPr/>
              </p:nvCxnSpPr>
              <p:spPr>
                <a:xfrm flipV="1">
                  <a:off x="4968766" y="3995766"/>
                  <a:ext cx="317581" cy="1560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 flipH="1">
                      <a:off x="5549715" y="4255782"/>
                      <a:ext cx="2712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549715" y="4255782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1745362" y="2564704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090419" y="2553222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514584" y="4114800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3598466" y="263711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B Nazanin" pitchFamily="2" charset="-78"/>
                </a:rPr>
                <a:t>M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5966" y="263711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95800" y="345544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B Nazanin" pitchFamily="2" charset="-78"/>
                </a:rPr>
                <a:t>K</a:t>
              </a:r>
              <a:endParaRPr lang="en-US" dirty="0">
                <a:cs typeface="B Nazanin" pitchFamily="2" charset="-78"/>
              </a:endParaRPr>
            </a:p>
          </p:txBody>
        </p:sp>
      </p:grpSp>
      <p:pic>
        <p:nvPicPr>
          <p:cNvPr id="5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4543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8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483360"/>
            <a:ext cx="4267201" cy="1534160"/>
            <a:chOff x="0" y="1483360"/>
            <a:chExt cx="4267201" cy="1534160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1483360"/>
              <a:ext cx="4267201" cy="1534160"/>
              <a:chOff x="0" y="1498600"/>
              <a:chExt cx="4267201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84733135"/>
                      </p:ext>
                    </p:extLst>
                  </p:nvPr>
                </p:nvGraphicFramePr>
                <p:xfrm>
                  <a:off x="900026" y="1600200"/>
                  <a:ext cx="3367175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41794"/>
                        <a:gridCol w="1077580"/>
                        <a:gridCol w="762000"/>
                        <a:gridCol w="685801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4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84733135"/>
                      </p:ext>
                    </p:extLst>
                  </p:nvPr>
                </p:nvGraphicFramePr>
                <p:xfrm>
                  <a:off x="900026" y="1600200"/>
                  <a:ext cx="3367175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41794"/>
                        <a:gridCol w="1077580"/>
                        <a:gridCol w="762000"/>
                        <a:gridCol w="685801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725" t="-296667" r="-3000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78531" t="-296667" r="-133898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52800" t="-296667" r="-896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393750" t="-296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5" name="Rounded Rectangle 4"/>
              <p:cNvSpPr/>
              <p:nvPr/>
            </p:nvSpPr>
            <p:spPr>
              <a:xfrm>
                <a:off x="0" y="1498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Supplier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1149382" y="1872643"/>
              <a:ext cx="3554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0" y="3200400"/>
            <a:ext cx="4117512" cy="1534160"/>
            <a:chOff x="0" y="3200400"/>
            <a:chExt cx="4117512" cy="1534160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3200400"/>
              <a:ext cx="4117512" cy="1534160"/>
              <a:chOff x="40810" y="1498600"/>
              <a:chExt cx="4117512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0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58060520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p2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0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58060520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p2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t="-296667" r="-30152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77515" t="-296667" r="-133728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240000" t="-296667" r="-808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425000" t="-296667" r="-1000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11" name="Rounded Rectangle 10"/>
              <p:cNvSpPr/>
              <p:nvPr/>
            </p:nvSpPr>
            <p:spPr>
              <a:xfrm>
                <a:off x="40810" y="1498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Part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1119733" y="3584077"/>
              <a:ext cx="391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0" y="4953000"/>
            <a:ext cx="4117512" cy="1534160"/>
            <a:chOff x="0" y="4953000"/>
            <a:chExt cx="4117512" cy="1534160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4953000"/>
              <a:ext cx="4117512" cy="1534160"/>
              <a:chOff x="40810" y="1498600"/>
              <a:chExt cx="4117512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3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0753878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3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0753878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t="-296667" r="-301527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77515" t="-296667" r="-133728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240000" t="-296667" r="-80800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425000" t="-296667" r="-1000" b="-1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14" name="Rounded Rectangle 13"/>
              <p:cNvSpPr/>
              <p:nvPr/>
            </p:nvSpPr>
            <p:spPr>
              <a:xfrm>
                <a:off x="40810" y="1498600"/>
                <a:ext cx="904304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Project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1131608" y="5339743"/>
              <a:ext cx="391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73335" y="1493455"/>
            <a:ext cx="3997790" cy="1671320"/>
            <a:chOff x="4765210" y="1447800"/>
            <a:chExt cx="3997790" cy="167132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517906" y="1933700"/>
              <a:ext cx="13499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4765210" y="1447800"/>
              <a:ext cx="3997790" cy="1671320"/>
              <a:chOff x="4765210" y="3235960"/>
              <a:chExt cx="3997790" cy="167132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765210" y="3235960"/>
                <a:ext cx="3997790" cy="1671320"/>
                <a:chOff x="269410" y="1498600"/>
                <a:chExt cx="3997790" cy="1671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6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624024233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16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624024233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176" t="-333333" r="-547059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02381" t="-333333" r="-453571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95402" t="-333333" r="-337931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61635" t="-333333" r="-84906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308148" t="-333333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17" name="Rounded Rectangle 16"/>
                <p:cNvSpPr/>
                <p:nvPr/>
              </p:nvSpPr>
              <p:spPr>
                <a:xfrm>
                  <a:off x="269410" y="1498600"/>
                  <a:ext cx="675704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SPJ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>
                <a:off x="55339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0673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565075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r"/>
            <a:endParaRPr lang="fa-IR" dirty="0" smtClean="0"/>
          </a:p>
          <a:p>
            <a:pPr algn="r"/>
            <a:endParaRPr lang="fa-IR" dirty="0"/>
          </a:p>
          <a:p>
            <a:pPr algn="r"/>
            <a:endParaRPr lang="fa-IR" dirty="0" smtClean="0"/>
          </a:p>
          <a:p>
            <a:pPr algn="r"/>
            <a:endParaRPr lang="fa-IR" dirty="0"/>
          </a:p>
          <a:p>
            <a:pPr algn="r"/>
            <a:endParaRPr lang="fa-IR" dirty="0"/>
          </a:p>
          <a:p>
            <a:pPr algn="r"/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367150" y="4853180"/>
            <a:ext cx="3997790" cy="1671320"/>
            <a:chOff x="4535439" y="4650740"/>
            <a:chExt cx="3997790" cy="1671320"/>
          </a:xfrm>
        </p:grpSpPr>
        <p:grpSp>
          <p:nvGrpSpPr>
            <p:cNvPr id="36" name="Group 35"/>
            <p:cNvGrpSpPr/>
            <p:nvPr/>
          </p:nvGrpSpPr>
          <p:grpSpPr>
            <a:xfrm>
              <a:off x="4535439" y="4650740"/>
              <a:ext cx="3997790" cy="1671320"/>
              <a:chOff x="4765210" y="3235960"/>
              <a:chExt cx="3997790" cy="167132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4765210" y="3235960"/>
                <a:ext cx="3997790" cy="1671320"/>
                <a:chOff x="269410" y="1498600"/>
                <a:chExt cx="3997790" cy="167132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41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3760739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>
                <p:graphicFrame>
                  <p:nvGraphicFramePr>
                    <p:cNvPr id="41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3760739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t="-333333" r="-548235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101190" t="-333333" r="-454762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194253" t="-333333" r="-339080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161006" t="-333333" r="-85535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307407" t="-333333" r="-741" b="-1667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42" name="Rounded Rectangle 41"/>
                <p:cNvSpPr/>
                <p:nvPr/>
              </p:nvSpPr>
              <p:spPr>
                <a:xfrm>
                  <a:off x="269410" y="1498600"/>
                  <a:ext cx="675704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SPJ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5339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673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565075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5277323" y="5124765"/>
              <a:ext cx="22399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130024" y="3867603"/>
            <a:ext cx="4851802" cy="684433"/>
            <a:chOff x="4130024" y="3867603"/>
            <a:chExt cx="4851802" cy="684433"/>
          </a:xfrm>
        </p:grpSpPr>
        <p:sp>
          <p:nvSpPr>
            <p:cNvPr id="32" name="Rounded Rectangle 31"/>
            <p:cNvSpPr/>
            <p:nvPr/>
          </p:nvSpPr>
          <p:spPr>
            <a:xfrm>
              <a:off x="4130024" y="4018636"/>
              <a:ext cx="432817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طبق قواعد معنایی محیط ممکن است تاریخ هم جزو کلید بشود.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(در واقع اگر صفت چند مقداری باشد، جزو کلید محسوب می‏شود.)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pic>
          <p:nvPicPr>
            <p:cNvPr id="1026" name="Picture 2" descr="Z:\Documents\EDU\Sharif\DB\TA\slides\nokte-jadi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250" y="3867603"/>
              <a:ext cx="528576" cy="49459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rgbClr val="7030A0"/>
              </a:solidFill>
            </a:ln>
            <a:effectLst>
              <a:reflection blurRad="12700" stA="38000" endPos="28000" dist="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3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1:N</a:t>
            </a:r>
            <a:endParaRPr lang="fa-IR" sz="1900" b="1" dirty="0" smtClean="0">
              <a:solidFill>
                <a:srgbClr val="7030A0"/>
              </a:solidFill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52314" y="4479505"/>
            <a:ext cx="5179414" cy="594363"/>
            <a:chOff x="2567970" y="2640363"/>
            <a:chExt cx="4594830" cy="594363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567970" y="2640363"/>
              <a:ext cx="4213830" cy="594363"/>
              <a:chOff x="1366758" y="1981200"/>
              <a:chExt cx="4213830" cy="594363"/>
            </a:xfrm>
          </p:grpSpPr>
          <p:sp>
            <p:nvSpPr>
              <p:cNvPr id="22" name="Left Brace 2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366758" y="1981200"/>
                <a:ext cx="413762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 و نیز خود ارتباط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38200" y="2057400"/>
            <a:ext cx="7448425" cy="1600200"/>
            <a:chOff x="838200" y="2057400"/>
            <a:chExt cx="7448425" cy="1600200"/>
          </a:xfrm>
        </p:grpSpPr>
        <p:grpSp>
          <p:nvGrpSpPr>
            <p:cNvPr id="4" name="Group 3"/>
            <p:cNvGrpSpPr/>
            <p:nvPr/>
          </p:nvGrpSpPr>
          <p:grpSpPr>
            <a:xfrm>
              <a:off x="2013528" y="2057400"/>
              <a:ext cx="5116944" cy="1600200"/>
              <a:chOff x="293256" y="1828800"/>
              <a:chExt cx="5116944" cy="1600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93256" y="1828800"/>
                <a:ext cx="5116944" cy="1600200"/>
                <a:chOff x="445656" y="2209800"/>
                <a:chExt cx="5116944" cy="16002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45656" y="3124200"/>
                  <a:ext cx="5116944" cy="685800"/>
                  <a:chOff x="64656" y="4953000"/>
                  <a:chExt cx="5116944" cy="685800"/>
                </a:xfrm>
              </p:grpSpPr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64656" y="5067837"/>
                    <a:ext cx="1318489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گروه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41910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استاد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5" name="Flowchart: Decision 14"/>
                  <p:cNvSpPr/>
                  <p:nvPr/>
                </p:nvSpPr>
                <p:spPr>
                  <a:xfrm>
                    <a:off x="21336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عضویت</a:t>
                    </a:r>
                    <a:endParaRPr lang="en-US" sz="11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6" name="Straight Connector 15"/>
                  <p:cNvCxnSpPr>
                    <a:stCxn id="15" idx="1"/>
                    <a:endCxn id="13" idx="3"/>
                  </p:cNvCxnSpPr>
                  <p:nvPr/>
                </p:nvCxnSpPr>
                <p:spPr>
                  <a:xfrm flipH="1">
                    <a:off x="1383145" y="5295900"/>
                    <a:ext cx="750455" cy="537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>
                    <a:stCxn id="14" idx="1"/>
                    <a:endCxn id="15" idx="3"/>
                  </p:cNvCxnSpPr>
                  <p:nvPr/>
                </p:nvCxnSpPr>
                <p:spPr>
                  <a:xfrm flipH="1" flipV="1">
                    <a:off x="3352800" y="5295900"/>
                    <a:ext cx="838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Oval 8"/>
                <p:cNvSpPr/>
                <p:nvPr/>
              </p:nvSpPr>
              <p:spPr>
                <a:xfrm>
                  <a:off x="2666308" y="2209800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از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5" idx="0"/>
                  <a:endCxn id="9" idx="4"/>
                </p:cNvCxnSpPr>
                <p:nvPr/>
              </p:nvCxnSpPr>
              <p:spPr>
                <a:xfrm flipV="1">
                  <a:off x="3124200" y="2743200"/>
                  <a:ext cx="3118" cy="3810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cs typeface="B Nazanin" pitchFamily="2" charset="-78"/>
                  </a:rPr>
                  <a:t>N</a:t>
                </a:r>
                <a:endParaRPr lang="en-US" sz="1400" dirty="0">
                  <a:cs typeface="B Nazanin" pitchFamily="2" charset="-78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38200" y="2934819"/>
              <a:ext cx="1175328" cy="722781"/>
              <a:chOff x="838200" y="2325219"/>
              <a:chExt cx="1175328" cy="72278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38200" y="2325219"/>
                <a:ext cx="835661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3" idx="1"/>
                <a:endCxn id="24" idx="6"/>
              </p:cNvCxnSpPr>
              <p:nvPr/>
            </p:nvCxnSpPr>
            <p:spPr>
              <a:xfrm flipH="1" flipV="1">
                <a:off x="1673861" y="2510985"/>
                <a:ext cx="339667" cy="27085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>
                <a:off x="1105171" y="26290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30472" y="2921000"/>
              <a:ext cx="1156153" cy="722781"/>
              <a:chOff x="7130472" y="2311400"/>
              <a:chExt cx="1156153" cy="722781"/>
            </a:xfrm>
          </p:grpSpPr>
          <p:sp>
            <p:nvSpPr>
              <p:cNvPr id="27" name="Oval 26"/>
              <p:cNvSpPr/>
              <p:nvPr/>
            </p:nvSpPr>
            <p:spPr>
              <a:xfrm flipH="1">
                <a:off x="7470138" y="2311400"/>
                <a:ext cx="81648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Connector 27"/>
              <p:cNvCxnSpPr>
                <a:stCxn id="14" idx="3"/>
                <a:endCxn id="27" idx="6"/>
              </p:cNvCxnSpPr>
              <p:nvPr/>
            </p:nvCxnSpPr>
            <p:spPr>
              <a:xfrm flipV="1">
                <a:off x="7130472" y="2497166"/>
                <a:ext cx="339666" cy="2846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/>
              <p:cNvCxnSpPr/>
              <p:nvPr/>
            </p:nvCxnSpPr>
            <p:spPr>
              <a:xfrm>
                <a:off x="7687607" y="26165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136505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6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sz="2600" dirty="0"/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ستون </a:t>
            </a:r>
            <a:r>
              <a:rPr lang="en-US" sz="1900" dirty="0" smtClean="0"/>
              <a:t>DEID</a:t>
            </a:r>
            <a:r>
              <a:rPr lang="fa-IR" sz="1900" dirty="0" smtClean="0"/>
              <a:t> </a:t>
            </a:r>
            <a:r>
              <a:rPr lang="fa-IR" dirty="0" smtClean="0"/>
              <a:t>در جدول </a:t>
            </a:r>
            <a:r>
              <a:rPr lang="en-US" sz="1900" dirty="0"/>
              <a:t>PROF</a:t>
            </a:r>
            <a:r>
              <a:rPr lang="fa-IR" sz="1900" dirty="0"/>
              <a:t> </a:t>
            </a:r>
            <a:r>
              <a:rPr lang="fa-IR" sz="2100" b="1" dirty="0">
                <a:solidFill>
                  <a:srgbClr val="C00000"/>
                </a:solidFill>
              </a:rPr>
              <a:t>کلید خارجی </a:t>
            </a:r>
            <a:r>
              <a:rPr lang="fa-IR" sz="2100" dirty="0" smtClean="0"/>
              <a:t>است</a:t>
            </a:r>
            <a:r>
              <a:rPr lang="fa-IR" dirty="0" smtClean="0"/>
              <a:t> و با خط‏چین مشخص می‏شود</a:t>
            </a:r>
            <a:r>
              <a:rPr lang="fa-IR" dirty="0" smtClean="0"/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اگر مشارکت سمت استاد الزامی باشد، طراحی چگونه خواهد بود؟</a:t>
            </a:r>
            <a:endParaRPr lang="fa-IR" dirty="0" smtClean="0"/>
          </a:p>
          <a:p>
            <a:pPr marL="0" indent="0" algn="r">
              <a:buNone/>
            </a:pPr>
            <a:endParaRPr lang="fa-IR" sz="800" dirty="0" smtClean="0"/>
          </a:p>
          <a:p>
            <a:pPr marL="0" indent="0" algn="r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295400"/>
            <a:ext cx="5184487" cy="1544320"/>
            <a:chOff x="149513" y="1447800"/>
            <a:chExt cx="5184487" cy="154432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44320"/>
              <a:chOff x="198462" y="1498600"/>
              <a:chExt cx="4774356" cy="140392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296667" r="-38175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296667" r="-12420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296667" r="-25568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296667" r="-446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4824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0" y="2895600"/>
            <a:ext cx="8229600" cy="1910080"/>
            <a:chOff x="152400" y="3393440"/>
            <a:chExt cx="82296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8229600" cy="1910080"/>
              <a:chOff x="198462" y="1498600"/>
              <a:chExt cx="6418106" cy="1736436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7615328"/>
                  </p:ext>
                </p:extLst>
              </p:nvPr>
            </p:nvGraphicFramePr>
            <p:xfrm>
              <a:off x="965518" y="1600200"/>
              <a:ext cx="5651050" cy="163483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03390"/>
                    <a:gridCol w="1321665"/>
                    <a:gridCol w="1201787"/>
                    <a:gridCol w="587177"/>
                    <a:gridCol w="1403225"/>
                    <a:gridCol w="1066800"/>
                    <a:gridCol w="7620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PRPHONE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FROM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D13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D11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87103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734342" y="3787103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579" y="5734316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148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</a:t>
            </a:r>
            <a:r>
              <a:rPr lang="fa-IR" dirty="0" smtClean="0"/>
              <a:t>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در چه حالتی استفاده از سه نوع‏جدول قابل توجیه است؟</a:t>
            </a: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چندی </a:t>
            </a:r>
            <a:r>
              <a:rPr lang="en-US" b="1" dirty="0" smtClean="0">
                <a:solidFill>
                  <a:srgbClr val="7030A0"/>
                </a:solidFill>
              </a:rPr>
              <a:t>1:1</a:t>
            </a:r>
            <a:endParaRPr lang="fa-IR" b="1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dirty="0" smtClean="0"/>
              <a:t>یک طرز طراحی ممکن :</a:t>
            </a:r>
          </a:p>
          <a:p>
            <a:pPr lvl="1"/>
            <a:r>
              <a:rPr lang="fa-IR" dirty="0" smtClean="0"/>
              <a:t>دو </a:t>
            </a:r>
            <a:r>
              <a:rPr lang="fa-IR" dirty="0"/>
              <a:t>نوع جدول داریم: </a:t>
            </a:r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حالت کلی چند طرز طراحی؟</a:t>
            </a:r>
            <a:endParaRPr lang="en-US" dirty="0"/>
          </a:p>
          <a:p>
            <a:pPr marL="457200" lvl="1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2" y="3124200"/>
            <a:ext cx="7543798" cy="749300"/>
            <a:chOff x="533402" y="3124200"/>
            <a:chExt cx="7543798" cy="749300"/>
          </a:xfrm>
        </p:grpSpPr>
        <p:grpSp>
          <p:nvGrpSpPr>
            <p:cNvPr id="4" name="Group 3"/>
            <p:cNvGrpSpPr/>
            <p:nvPr/>
          </p:nvGrpSpPr>
          <p:grpSpPr>
            <a:xfrm>
              <a:off x="1741058" y="3124200"/>
              <a:ext cx="5116944" cy="749300"/>
              <a:chOff x="293256" y="2679700"/>
              <a:chExt cx="5116944" cy="7493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93256" y="2743200"/>
                <a:ext cx="5116944" cy="685800"/>
                <a:chOff x="64656" y="4953000"/>
                <a:chExt cx="5116944" cy="6858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گروه آموزشی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41910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" name="Flowchart: Decision 12"/>
                <p:cNvSpPr/>
                <p:nvPr/>
              </p:nvSpPr>
              <p:spPr>
                <a:xfrm>
                  <a:off x="21336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2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" name="Straight Connector 13"/>
                <p:cNvCxnSpPr>
                  <a:stCxn id="13" idx="1"/>
                  <a:endCxn id="11" idx="3"/>
                </p:cNvCxnSpPr>
                <p:nvPr/>
              </p:nvCxnSpPr>
              <p:spPr>
                <a:xfrm flipH="1">
                  <a:off x="1383145" y="5295900"/>
                  <a:ext cx="75045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>
                  <a:stCxn id="12" idx="1"/>
                  <a:endCxn id="13" idx="3"/>
                </p:cNvCxnSpPr>
                <p:nvPr/>
              </p:nvCxnSpPr>
              <p:spPr>
                <a:xfrm flipH="1" flipV="1">
                  <a:off x="33528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33402" y="3138193"/>
              <a:ext cx="1207656" cy="722781"/>
              <a:chOff x="820424" y="2325219"/>
              <a:chExt cx="1207656" cy="72278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820424" y="2325219"/>
                <a:ext cx="853437" cy="4457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0" name="Straight Connector 19"/>
              <p:cNvCxnSpPr>
                <a:stCxn id="11" idx="1"/>
                <a:endCxn id="19" idx="6"/>
              </p:cNvCxnSpPr>
              <p:nvPr/>
            </p:nvCxnSpPr>
            <p:spPr>
              <a:xfrm flipH="1" flipV="1">
                <a:off x="1673861" y="2548110"/>
                <a:ext cx="354219" cy="9385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>
                <a:off x="1045796" y="26765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858002" y="3150719"/>
              <a:ext cx="1219198" cy="722781"/>
              <a:chOff x="7130472" y="2311400"/>
              <a:chExt cx="1219198" cy="722781"/>
            </a:xfrm>
          </p:grpSpPr>
          <p:sp>
            <p:nvSpPr>
              <p:cNvPr id="24" name="Oval 23"/>
              <p:cNvSpPr/>
              <p:nvPr/>
            </p:nvSpPr>
            <p:spPr>
              <a:xfrm flipH="1">
                <a:off x="7470137" y="2311400"/>
                <a:ext cx="879533" cy="44578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2" idx="3"/>
                <a:endCxn id="24" idx="6"/>
              </p:cNvCxnSpPr>
              <p:nvPr/>
            </p:nvCxnSpPr>
            <p:spPr>
              <a:xfrm flipV="1">
                <a:off x="7130472" y="2534291"/>
                <a:ext cx="339665" cy="813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>
                <a:off x="7711357" y="26640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228600" y="4976750"/>
            <a:ext cx="6170014" cy="594363"/>
            <a:chOff x="1689176" y="2640363"/>
            <a:chExt cx="5473624" cy="594363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689176" y="2640363"/>
              <a:ext cx="5092624" cy="594363"/>
              <a:chOff x="487964" y="1981200"/>
              <a:chExt cx="5092624" cy="594363"/>
            </a:xfrm>
          </p:grpSpPr>
          <p:sp>
            <p:nvSpPr>
              <p:cNvPr id="32" name="Left Brace 3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87964" y="1981200"/>
                <a:ext cx="501642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 موجودیت شرکت‏کننده در ارتباط یک نوع جدول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جدول نمایشگر نوع موجودیت سمت الزامی، کلید خارجی می‏گیرد.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pic>
        <p:nvPicPr>
          <p:cNvPr id="3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47" y="2438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88" y="141217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040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6685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طرزهای دیگر طراحی؟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3378200"/>
            <a:ext cx="6553200" cy="1940560"/>
            <a:chOff x="0" y="3378200"/>
            <a:chExt cx="6553200" cy="194056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3378200"/>
              <a:ext cx="6553200" cy="1940560"/>
              <a:chOff x="198462" y="1498600"/>
              <a:chExt cx="5197951" cy="1764145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303890"/>
                  </p:ext>
                </p:extLst>
              </p:nvPr>
            </p:nvGraphicFramePr>
            <p:xfrm>
              <a:off x="965518" y="1600200"/>
              <a:ext cx="4430895" cy="166254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40070"/>
                    <a:gridCol w="1375328"/>
                    <a:gridCol w="1250582"/>
                    <a:gridCol w="611018"/>
                    <a:gridCol w="140915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PRPHONE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49" t="-408333" r="-494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8584" t="-408333" r="-2371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85854" t="-408333" r="-16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6000" t="-408333" r="-23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6970" t="-408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30369" y="380221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9513" y="1447800"/>
            <a:ext cx="5870286" cy="1630680"/>
            <a:chOff x="149513" y="1447800"/>
            <a:chExt cx="5870286" cy="163068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870286" cy="1630680"/>
              <a:chOff x="198462" y="1498600"/>
              <a:chExt cx="5405903" cy="1482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800" t="-320000" r="-5600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7014" t="-320000" r="-21674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444872" t="-320000" r="-51410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161597" t="-320000" r="-52471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02190" t="-320000" r="-730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092791" y="1892066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3124" y="185061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5317231" y="1910359"/>
            <a:ext cx="572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209" y="5584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026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شناسا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 smtClean="0">
                <a:solidFill>
                  <a:srgbClr val="0070C0"/>
                </a:solidFill>
              </a:rPr>
              <a:t>          ارتباط شناسا (ارتباط موجودیت ضعیف) </a:t>
            </a: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81000" y="4898201"/>
            <a:ext cx="6521668" cy="808899"/>
            <a:chOff x="2560574" y="2554032"/>
            <a:chExt cx="4591127" cy="808899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6839989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560574" y="2554032"/>
              <a:ext cx="4221226" cy="808899"/>
              <a:chOff x="1359362" y="1894869"/>
              <a:chExt cx="4221226" cy="808899"/>
            </a:xfrm>
          </p:grpSpPr>
          <p:sp>
            <p:nvSpPr>
              <p:cNvPr id="18" name="Left Brace 17"/>
              <p:cNvSpPr/>
              <p:nvPr/>
            </p:nvSpPr>
            <p:spPr>
              <a:xfrm flipH="1">
                <a:off x="5486400" y="1894869"/>
                <a:ext cx="94188" cy="80889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59362" y="1981200"/>
                <a:ext cx="4145025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قوی و یکی برای نوع موجودیت ضعیف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جدول نمایشگر نوع ضعیف، کلید خارجی می‏گیرد «</a:t>
                </a:r>
                <a:r>
                  <a:rPr lang="fa-IR" sz="2000" b="1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جزء کلید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».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558045" y="2590800"/>
            <a:ext cx="5223755" cy="1082951"/>
            <a:chOff x="1558045" y="2590800"/>
            <a:chExt cx="5223755" cy="1082951"/>
          </a:xfrm>
        </p:grpSpPr>
        <p:grpSp>
          <p:nvGrpSpPr>
            <p:cNvPr id="5" name="Group 4"/>
            <p:cNvGrpSpPr/>
            <p:nvPr/>
          </p:nvGrpSpPr>
          <p:grpSpPr>
            <a:xfrm>
              <a:off x="1558045" y="2590800"/>
              <a:ext cx="5223755" cy="1082951"/>
              <a:chOff x="1876392" y="3412849"/>
              <a:chExt cx="5223755" cy="1082951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876392" y="4041228"/>
                <a:ext cx="812487" cy="31360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Flowchart: Decision 6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 smtClean="0">
                    <a:solidFill>
                      <a:schemeClr val="tx1"/>
                    </a:solidFill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6" idx="3"/>
                <a:endCxn id="7" idx="1"/>
              </p:cNvCxnSpPr>
              <p:nvPr/>
            </p:nvCxnSpPr>
            <p:spPr>
              <a:xfrm>
                <a:off x="2688879" y="4198029"/>
                <a:ext cx="675446" cy="44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3"/>
                <a:endCxn id="10" idx="1"/>
              </p:cNvCxnSpPr>
              <p:nvPr/>
            </p:nvCxnSpPr>
            <p:spPr>
              <a:xfrm>
                <a:off x="4264870" y="4202430"/>
                <a:ext cx="909388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5174258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اثر منتشره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294952" y="3412849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10" idx="3"/>
                <a:endCxn id="11" idx="2"/>
              </p:cNvCxnSpPr>
              <p:nvPr/>
            </p:nvCxnSpPr>
            <p:spPr>
              <a:xfrm flipV="1">
                <a:off x="5965826" y="3637625"/>
                <a:ext cx="329126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313154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10" idx="3"/>
                <a:endCxn id="13" idx="2"/>
              </p:cNvCxnSpPr>
              <p:nvPr/>
            </p:nvCxnSpPr>
            <p:spPr>
              <a:xfrm flipV="1">
                <a:off x="5965826" y="4182456"/>
                <a:ext cx="347328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127532" y="2925938"/>
              <a:ext cx="40975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8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</a:t>
            </a: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مدلسازی داده‏ها می‏تواند در سطوح انتزاعی مختلفی صورت پذیرد.</a:t>
            </a:r>
          </a:p>
          <a:p>
            <a:r>
              <a:rPr lang="fa-IR" dirty="0" smtClean="0"/>
              <a:t>سطح پایین‏تر از سطح مدلسازی معنایی داده‏ها، سطح طراحی منطقی است.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fa-IR" sz="2800" b="1" dirty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سطح طراحی منطقی: </a:t>
            </a:r>
            <a:r>
              <a:rPr lang="fa-IR" dirty="0" smtClean="0"/>
              <a:t>برای نمایش پایگاه داده‏ها در این سطح از مفاهیمی استفاده می‏شود که مستقل از مفاهیم محیط فایلینگ پایگاه داده‏ها است.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9434" y="1676400"/>
            <a:ext cx="1529366" cy="3505200"/>
            <a:chOff x="147034" y="1447800"/>
            <a:chExt cx="1529366" cy="3505200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2154033"/>
              <a:ext cx="1524000" cy="2798967"/>
              <a:chOff x="1143000" y="3144633"/>
              <a:chExt cx="1524000" cy="27989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143000" y="3144633"/>
                <a:ext cx="1524000" cy="2357533"/>
                <a:chOff x="3886200" y="3297033"/>
                <a:chExt cx="1524000" cy="2357533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3886200" y="3686502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مدلسازی معنایی داده‏ها</a:t>
                  </a:r>
                  <a:endParaRPr lang="en-US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886200" y="4663966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طراحی منطقی </a:t>
                  </a:r>
                  <a:r>
                    <a:rPr lang="en-US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DB</a:t>
                  </a:r>
                  <a:endParaRPr lang="en-US" b="1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" name="Straight Arrow Connector 9"/>
                <p:cNvCxnSpPr>
                  <a:stCxn id="13" idx="4"/>
                  <a:endCxn id="8" idx="0"/>
                </p:cNvCxnSpPr>
                <p:nvPr/>
              </p:nvCxnSpPr>
              <p:spPr>
                <a:xfrm>
                  <a:off x="4642834" y="3297033"/>
                  <a:ext cx="5366" cy="38946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stCxn id="8" idx="2"/>
                  <a:endCxn id="9" idx="0"/>
                </p:cNvCxnSpPr>
                <p:nvPr/>
              </p:nvCxnSpPr>
              <p:spPr>
                <a:xfrm>
                  <a:off x="4648200" y="4296102"/>
                  <a:ext cx="0" cy="367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9" idx="2"/>
                </p:cNvCxnSpPr>
                <p:nvPr/>
              </p:nvCxnSpPr>
              <p:spPr>
                <a:xfrm>
                  <a:off x="4648200" y="5273566"/>
                  <a:ext cx="0" cy="381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Oval 12"/>
            <p:cNvSpPr/>
            <p:nvPr/>
          </p:nvSpPr>
          <p:spPr>
            <a:xfrm>
              <a:off x="147034" y="1447800"/>
              <a:ext cx="1524000" cy="7062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خرد جهان واقع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5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شناسا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410200"/>
          </a:xfrm>
        </p:spPr>
        <p:txBody>
          <a:bodyPr>
            <a:normAutofit lnSpcReduction="10000"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fa-IR" sz="1900" dirty="0" smtClean="0"/>
              <a:t>دو صفت </a:t>
            </a:r>
            <a:r>
              <a:rPr lang="en-US" sz="1900" dirty="0" smtClean="0"/>
              <a:t>PRID</a:t>
            </a:r>
            <a:r>
              <a:rPr lang="fa-IR" dirty="0" smtClean="0"/>
              <a:t> (کلید خارجی از جدول </a:t>
            </a:r>
            <a:r>
              <a:rPr lang="en-US" sz="1900" dirty="0" smtClean="0"/>
              <a:t>PROF</a:t>
            </a:r>
            <a:r>
              <a:rPr lang="fa-IR" dirty="0" smtClean="0"/>
              <a:t>) و </a:t>
            </a:r>
            <a:r>
              <a:rPr lang="en-US" dirty="0"/>
              <a:t>P</a:t>
            </a:r>
            <a:r>
              <a:rPr lang="en-US" sz="1900" dirty="0" smtClean="0"/>
              <a:t>TITLE</a:t>
            </a:r>
            <a:r>
              <a:rPr lang="fa-IR" sz="1900" dirty="0" smtClean="0"/>
              <a:t>،</a:t>
            </a:r>
            <a:r>
              <a:rPr lang="fa-IR" dirty="0" smtClean="0"/>
              <a:t> کلید اصلی جدول انتشارات را تشکیل می‏دهند.</a:t>
            </a:r>
          </a:p>
          <a:p>
            <a:pPr marL="0" indent="0">
              <a:buNone/>
            </a:pPr>
            <a:r>
              <a:rPr lang="fa-IR" dirty="0" smtClean="0"/>
              <a:t>          حذف و </a:t>
            </a:r>
            <a:r>
              <a:rPr lang="fa-IR" dirty="0" smtClean="0"/>
              <a:t>بهنگام‏سازی </a:t>
            </a:r>
            <a:r>
              <a:rPr lang="fa-IR" dirty="0" smtClean="0"/>
              <a:t>در جدول </a:t>
            </a:r>
            <a:r>
              <a:rPr lang="en-US" sz="1900" dirty="0" smtClean="0"/>
              <a:t>PROF</a:t>
            </a:r>
            <a:r>
              <a:rPr lang="fa-IR" dirty="0" smtClean="0"/>
              <a:t> چه تأثیری باید بر</a:t>
            </a:r>
            <a:r>
              <a:rPr lang="en-US" dirty="0" smtClean="0"/>
              <a:t> </a:t>
            </a:r>
            <a:r>
              <a:rPr lang="fa-IR" dirty="0" smtClean="0"/>
              <a:t>جدول </a:t>
            </a:r>
            <a:r>
              <a:rPr lang="en-US" sz="1900" dirty="0" smtClean="0"/>
              <a:t>PUB</a:t>
            </a:r>
            <a:r>
              <a:rPr lang="fa-IR" dirty="0" smtClean="0"/>
              <a:t> داشته باشد؟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371600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6664351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6664351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8203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185279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79381" t="-396667" r="-23711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86522" t="-396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-152400" y="3522015"/>
            <a:ext cx="6324601" cy="1542881"/>
            <a:chOff x="-91966" y="1296449"/>
            <a:chExt cx="6324601" cy="15428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43000" y="1660634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91966" y="1296449"/>
              <a:ext cx="6324601" cy="1542881"/>
              <a:chOff x="149513" y="1447798"/>
              <a:chExt cx="4064374" cy="154288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9513" y="1447798"/>
                <a:ext cx="4064374" cy="1542881"/>
                <a:chOff x="198462" y="1498600"/>
                <a:chExt cx="3742851" cy="14026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1486538"/>
                        </p:ext>
                      </p:extLst>
                    </p:nvPr>
                  </p:nvGraphicFramePr>
                  <p:xfrm>
                    <a:off x="829787" y="1563380"/>
                    <a:ext cx="3111526" cy="133784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1486538"/>
                        </p:ext>
                      </p:extLst>
                    </p:nvPr>
                  </p:nvGraphicFramePr>
                  <p:xfrm>
                    <a:off x="829787" y="1563380"/>
                    <a:ext cx="3111526" cy="133784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t="-308333" r="-429448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45028" t="-308333" r="-93370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380435" t="-308333" r="-144928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331500" t="-308333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24" name="Rounded Rectangle 23"/>
                <p:cNvSpPr/>
                <p:nvPr/>
              </p:nvSpPr>
              <p:spPr>
                <a:xfrm>
                  <a:off x="198462" y="1498600"/>
                  <a:ext cx="817601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PUB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935507" y="1852558"/>
                <a:ext cx="14571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550" y="60237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48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         ارتباط </a:t>
            </a:r>
            <a:r>
              <a:rPr lang="en-US" b="1" dirty="0" smtClean="0">
                <a:solidFill>
                  <a:srgbClr val="0070C0"/>
                </a:solidFill>
              </a:rPr>
              <a:t>IS-A</a:t>
            </a: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08607" y="1924867"/>
            <a:ext cx="2506393" cy="2418533"/>
            <a:chOff x="2400171" y="1457269"/>
            <a:chExt cx="2558407" cy="2445808"/>
          </a:xfrm>
        </p:grpSpPr>
        <p:grpSp>
          <p:nvGrpSpPr>
            <p:cNvPr id="5" name="Group 4"/>
            <p:cNvGrpSpPr/>
            <p:nvPr/>
          </p:nvGrpSpPr>
          <p:grpSpPr>
            <a:xfrm>
              <a:off x="2798519" y="1905000"/>
              <a:ext cx="1778440" cy="1381069"/>
              <a:chOff x="1879160" y="3930287"/>
              <a:chExt cx="1778440" cy="1381069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879160" y="4376545"/>
                <a:ext cx="1251651" cy="934811"/>
                <a:chOff x="1879160" y="4376545"/>
                <a:chExt cx="1251651" cy="934811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1879160" y="4865098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برنامه 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2405949" y="4376545"/>
                  <a:ext cx="724862" cy="488553"/>
                  <a:chOff x="2405949" y="4376545"/>
                  <a:chExt cx="724862" cy="488553"/>
                </a:xfrm>
              </p:grpSpPr>
              <p:cxnSp>
                <p:nvCxnSpPr>
                  <p:cNvPr id="23" name="Straight Connector 22"/>
                  <p:cNvCxnSpPr>
                    <a:stCxn id="19" idx="2"/>
                    <a:endCxn id="21" idx="0"/>
                  </p:cNvCxnSpPr>
                  <p:nvPr/>
                </p:nvCxnSpPr>
                <p:spPr>
                  <a:xfrm flipH="1">
                    <a:off x="2405949" y="4376545"/>
                    <a:ext cx="724862" cy="4885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Arc 23"/>
                  <p:cNvSpPr/>
                  <p:nvPr/>
                </p:nvSpPr>
                <p:spPr>
                  <a:xfrm rot="9000000">
                    <a:off x="2721704" y="4483025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" name="Group 5"/>
            <p:cNvGrpSpPr/>
            <p:nvPr/>
          </p:nvGrpSpPr>
          <p:grpSpPr>
            <a:xfrm>
              <a:off x="4050171" y="1457269"/>
              <a:ext cx="908407" cy="447731"/>
              <a:chOff x="-1074159" y="2078789"/>
              <a:chExt cx="908407" cy="44773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-785057" y="2078789"/>
                <a:ext cx="619305" cy="3167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9" idx="0"/>
                <a:endCxn id="17" idx="2"/>
              </p:cNvCxnSpPr>
              <p:nvPr/>
            </p:nvCxnSpPr>
            <p:spPr>
              <a:xfrm flipV="1">
                <a:off x="-1074159" y="2237164"/>
                <a:ext cx="289102" cy="2893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9" idx="0"/>
                <a:endCxn id="15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253276" y="3286068"/>
              <a:ext cx="786993" cy="617009"/>
              <a:chOff x="-74018" y="1554857"/>
              <a:chExt cx="786993" cy="61700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-74018" y="1800335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سطح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21" idx="2"/>
                <a:endCxn id="13" idx="0"/>
              </p:cNvCxnSpPr>
              <p:nvPr/>
            </p:nvCxnSpPr>
            <p:spPr>
              <a:xfrm>
                <a:off x="-1984" y="1554857"/>
                <a:ext cx="321463" cy="24547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400171" y="3286069"/>
              <a:ext cx="925137" cy="609600"/>
              <a:chOff x="-255782" y="1566986"/>
              <a:chExt cx="925137" cy="6096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-255782" y="1805055"/>
                <a:ext cx="6899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زبان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21" idx="2"/>
                <a:endCxn id="11" idx="7"/>
              </p:cNvCxnSpPr>
              <p:nvPr/>
            </p:nvCxnSpPr>
            <p:spPr>
              <a:xfrm rot="5400000">
                <a:off x="354992" y="1545101"/>
                <a:ext cx="292478" cy="33624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2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67" y="141320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239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en-US" sz="1900" dirty="0" smtClean="0"/>
              <a:t>EID</a:t>
            </a:r>
            <a:r>
              <a:rPr lang="fa-IR" dirty="0" smtClean="0"/>
              <a:t> (کلید خارجی از جدول </a:t>
            </a:r>
            <a:r>
              <a:rPr lang="en-US" sz="1900" dirty="0" smtClean="0"/>
              <a:t>EMP</a:t>
            </a:r>
            <a:r>
              <a:rPr lang="fa-IR" dirty="0" smtClean="0"/>
              <a:t>) کلید اصلی جدول </a:t>
            </a:r>
            <a:r>
              <a:rPr lang="en-US" sz="1900" dirty="0" smtClean="0"/>
              <a:t>PROG</a:t>
            </a:r>
            <a:r>
              <a:rPr lang="fa-IR" dirty="0" smtClean="0"/>
              <a:t> نیز هست.</a:t>
            </a:r>
          </a:p>
          <a:p>
            <a:pPr marL="0" indent="0">
              <a:buNone/>
            </a:pPr>
            <a:r>
              <a:rPr lang="fa-IR" dirty="0" smtClean="0"/>
              <a:t>          حذف و بروزرسانی در جدول </a:t>
            </a:r>
            <a:r>
              <a:rPr lang="en-US" sz="1900" dirty="0" smtClean="0"/>
              <a:t>EMP</a:t>
            </a:r>
            <a:r>
              <a:rPr lang="fa-IR" dirty="0" smtClean="0"/>
              <a:t> چه تاثیری بر جدول </a:t>
            </a:r>
            <a:r>
              <a:rPr lang="en-US" sz="1900" dirty="0" smtClean="0"/>
              <a:t>PROG</a:t>
            </a:r>
            <a:r>
              <a:rPr lang="fa-IR" dirty="0" smtClean="0"/>
              <a:t> باید داشته باشد (و بالعکس)؟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4181" y="3581400"/>
            <a:ext cx="5184487" cy="1583383"/>
            <a:chOff x="149513" y="1447800"/>
            <a:chExt cx="5184487" cy="1583383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83383"/>
              <a:chOff x="198462" y="1498600"/>
              <a:chExt cx="4774356" cy="1439439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306667" r="-381757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306667" r="-124206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306667" r="-255682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306667" r="-446" b="-1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PROG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73468"/>
              <a:ext cx="5971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9374" y="1367308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76"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8664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185787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586458" t="-396667" r="-24062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286522" t="-396667" r="-435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EMP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1206113" y="3962400"/>
            <a:ext cx="5725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75" y="58812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438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en-US" sz="1900" dirty="0" smtClean="0"/>
              <a:t>TDB</a:t>
            </a:r>
            <a:r>
              <a:rPr lang="fa-IR" dirty="0" smtClean="0"/>
              <a:t> را برای مدلسازی‏های زیر طراحی کنید.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556004" y="2374167"/>
            <a:ext cx="1835396" cy="1283433"/>
            <a:chOff x="5556004" y="2145567"/>
            <a:chExt cx="1835396" cy="1283433"/>
          </a:xfrm>
        </p:grpSpPr>
        <p:sp>
          <p:nvSpPr>
            <p:cNvPr id="4" name="Rounded Rectangle 3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پیشنیازی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5" idx="1"/>
              <a:endCxn id="4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3"/>
              <a:endCxn id="4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56004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70478" y="26403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28800" y="2374167"/>
            <a:ext cx="1809748" cy="1283433"/>
            <a:chOff x="5556004" y="2145567"/>
            <a:chExt cx="1809748" cy="1283433"/>
          </a:xfrm>
        </p:grpSpPr>
        <p:sp>
          <p:nvSpPr>
            <p:cNvPr id="18" name="Rounded Rectangle 17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مدیر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>
              <a:stCxn id="19" idx="1"/>
              <a:endCxn id="18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3"/>
              <a:endCxn id="18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66675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56004" y="264033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0478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886200" y="4642337"/>
            <a:ext cx="1423816" cy="1109456"/>
            <a:chOff x="1570193" y="4419600"/>
            <a:chExt cx="1423816" cy="1109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 flipH="1">
                  <a:off x="2590800" y="4953000"/>
                  <a:ext cx="2603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90800" y="4953000"/>
                  <a:ext cx="26033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278561" y="4419600"/>
              <a:ext cx="715448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570193" y="5215454"/>
              <a:ext cx="812487" cy="3136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0"/>
              <a:endCxn id="35" idx="4"/>
            </p:cNvCxnSpPr>
            <p:nvPr/>
          </p:nvCxnSpPr>
          <p:spPr>
            <a:xfrm flipV="1">
              <a:off x="1976437" y="4869152"/>
              <a:ext cx="659848" cy="34630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4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en-US" sz="1900" dirty="0"/>
              <a:t>TDB</a:t>
            </a:r>
            <a:r>
              <a:rPr lang="fa-IR" dirty="0"/>
              <a:t> را برای مدلسازی‏های زیر طراحی کنید.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552877"/>
            <a:ext cx="4177957" cy="2781123"/>
            <a:chOff x="141684" y="2057400"/>
            <a:chExt cx="4177957" cy="3352800"/>
          </a:xfrm>
        </p:grpSpPr>
        <p:grpSp>
          <p:nvGrpSpPr>
            <p:cNvPr id="5" name="Group 4"/>
            <p:cNvGrpSpPr/>
            <p:nvPr/>
          </p:nvGrpSpPr>
          <p:grpSpPr>
            <a:xfrm>
              <a:off x="781431" y="2590800"/>
              <a:ext cx="3538210" cy="2819400"/>
              <a:chOff x="781431" y="2590800"/>
              <a:chExt cx="3538210" cy="2819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81431" y="2590800"/>
                <a:ext cx="2113883" cy="2819400"/>
                <a:chOff x="552831" y="3962400"/>
                <a:chExt cx="2113883" cy="2819400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 flipV="1">
                  <a:off x="879925" y="4408658"/>
                  <a:ext cx="1786789" cy="2373142"/>
                  <a:chOff x="1104704" y="1507123"/>
                  <a:chExt cx="1786789" cy="2373142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 flipV="1">
                    <a:off x="2316898" y="2602410"/>
                    <a:ext cx="495001" cy="48618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1104704" y="1507123"/>
                    <a:ext cx="1786789" cy="2373142"/>
                    <a:chOff x="1104704" y="1507123"/>
                    <a:chExt cx="1786789" cy="2373142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2590475" y="1295400"/>
                      <a:chExt cx="1786789" cy="2373142"/>
                    </a:xfrm>
                  </p:grpSpPr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3009806" y="1295400"/>
                        <a:ext cx="1367458" cy="2110272"/>
                        <a:chOff x="2090447" y="3320687"/>
                        <a:chExt cx="1367458" cy="2110272"/>
                      </a:xfrm>
                    </p:grpSpPr>
                    <p:sp>
                      <p:nvSpPr>
                        <p:cNvPr id="41" name="Rounded Rectangle 40"/>
                        <p:cNvSpPr/>
                        <p:nvPr/>
                      </p:nvSpPr>
                      <p:spPr>
                        <a:xfrm flipV="1">
                          <a:off x="2803717" y="3320687"/>
                          <a:ext cx="654188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</a:rPr>
                            <a:t>مالک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2" name="Group 41"/>
                        <p:cNvGrpSpPr/>
                        <p:nvPr/>
                      </p:nvGrpSpPr>
                      <p:grpSpPr>
                        <a:xfrm>
                          <a:off x="2090447" y="3766945"/>
                          <a:ext cx="1040364" cy="1664014"/>
                          <a:chOff x="2090447" y="3766945"/>
                          <a:chExt cx="1040364" cy="1664014"/>
                        </a:xfrm>
                      </p:grpSpPr>
                      <p:cxnSp>
                        <p:nvCxnSpPr>
                          <p:cNvPr id="43" name="Straight Connector 42"/>
                          <p:cNvCxnSpPr>
                            <a:stCxn id="41" idx="0"/>
                            <a:endCxn id="34" idx="4"/>
                          </p:cNvCxnSpPr>
                          <p:nvPr/>
                        </p:nvCxnSpPr>
                        <p:spPr>
                          <a:xfrm>
                            <a:off x="3130811" y="3766945"/>
                            <a:ext cx="0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4" name="Arc 43"/>
                          <p:cNvSpPr/>
                          <p:nvPr/>
                        </p:nvSpPr>
                        <p:spPr>
                          <a:xfrm rot="19680000">
                            <a:off x="2090447" y="5244534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40" name="Straight Connector 39"/>
                      <p:cNvCxnSpPr>
                        <a:stCxn id="34" idx="1"/>
                        <a:endCxn id="32" idx="2"/>
                      </p:cNvCxnSpPr>
                      <p:nvPr/>
                    </p:nvCxnSpPr>
                    <p:spPr>
                      <a:xfrm flipH="1">
                        <a:off x="2590475" y="2805672"/>
                        <a:ext cx="1284685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7" name="Straight Connector 36"/>
                    <p:cNvCxnSpPr>
                      <a:stCxn id="34" idx="0"/>
                      <a:endCxn id="33" idx="2"/>
                    </p:cNvCxnSpPr>
                    <p:nvPr/>
                  </p:nvCxnSpPr>
                  <p:spPr>
                    <a:xfrm flipH="1">
                      <a:off x="2558473" y="3088595"/>
                      <a:ext cx="5926" cy="79167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Arc 37"/>
                    <p:cNvSpPr/>
                    <p:nvPr/>
                  </p:nvSpPr>
                  <p:spPr>
                    <a:xfrm rot="5400000" flipH="1">
                      <a:off x="2446053" y="3489550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552831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شخص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2006600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شرکت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2743229" y="2590800"/>
                <a:ext cx="1576412" cy="1309128"/>
                <a:chOff x="2743229" y="2590800"/>
                <a:chExt cx="1576412" cy="1309128"/>
              </a:xfrm>
            </p:grpSpPr>
            <p:sp>
              <p:nvSpPr>
                <p:cNvPr id="28" name="Arc 27"/>
                <p:cNvSpPr/>
                <p:nvPr/>
              </p:nvSpPr>
              <p:spPr>
                <a:xfrm rot="19680000" flipH="1" flipV="1">
                  <a:off x="3378430" y="32999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>
                  <a:stCxn id="34" idx="7"/>
                  <a:endCxn id="30" idx="2"/>
                </p:cNvCxnSpPr>
                <p:nvPr/>
              </p:nvCxnSpPr>
              <p:spPr>
                <a:xfrm flipV="1">
                  <a:off x="2743229" y="3037058"/>
                  <a:ext cx="1306087" cy="86287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ounded Rectangle 29"/>
                <p:cNvSpPr/>
                <p:nvPr/>
              </p:nvSpPr>
              <p:spPr>
                <a:xfrm>
                  <a:off x="3778990" y="2590800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بانک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3048000" y="2057400"/>
              <a:ext cx="1001316" cy="759599"/>
              <a:chOff x="3048000" y="2057400"/>
              <a:chExt cx="1001316" cy="75959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30" idx="0"/>
                <a:endCxn id="22" idx="5"/>
              </p:cNvCxnSpPr>
              <p:nvPr/>
            </p:nvCxnSpPr>
            <p:spPr>
              <a:xfrm flipH="1" flipV="1">
                <a:off x="3658673" y="2441117"/>
                <a:ext cx="390643" cy="14968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1516810" y="2059801"/>
              <a:ext cx="1045484" cy="759599"/>
              <a:chOff x="3040810" y="2057400"/>
              <a:chExt cx="1045484" cy="759599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040810" y="2057400"/>
                <a:ext cx="72982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33" idx="0"/>
                <a:endCxn id="18" idx="5"/>
              </p:cNvCxnSpPr>
              <p:nvPr/>
            </p:nvCxnSpPr>
            <p:spPr>
              <a:xfrm flipH="1" flipV="1">
                <a:off x="3663757" y="2441117"/>
                <a:ext cx="422537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141684" y="2059801"/>
              <a:ext cx="966841" cy="759599"/>
              <a:chOff x="3048000" y="2057400"/>
              <a:chExt cx="966841" cy="75959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PID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32" idx="0"/>
                <a:endCxn id="14" idx="5"/>
              </p:cNvCxnSpPr>
              <p:nvPr/>
            </p:nvCxnSpPr>
            <p:spPr>
              <a:xfrm flipH="1" flipV="1">
                <a:off x="3658673" y="2441117"/>
                <a:ext cx="356168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223045" y="4639427"/>
              <a:ext cx="1018081" cy="759599"/>
              <a:chOff x="3037161" y="2057400"/>
              <a:chExt cx="1018081" cy="75959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037161" y="2057400"/>
                <a:ext cx="73712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OID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41" idx="1"/>
                <a:endCxn id="10" idx="5"/>
              </p:cNvCxnSpPr>
              <p:nvPr/>
            </p:nvCxnSpPr>
            <p:spPr>
              <a:xfrm flipH="1" flipV="1">
                <a:off x="3666337" y="2441117"/>
                <a:ext cx="388905" cy="1639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Group 44"/>
          <p:cNvGrpSpPr/>
          <p:nvPr/>
        </p:nvGrpSpPr>
        <p:grpSpPr>
          <a:xfrm>
            <a:off x="4800600" y="2509659"/>
            <a:ext cx="3810000" cy="3642901"/>
            <a:chOff x="2503007" y="2209800"/>
            <a:chExt cx="4137986" cy="4038600"/>
          </a:xfrm>
        </p:grpSpPr>
        <p:sp>
          <p:nvSpPr>
            <p:cNvPr id="46" name="Rounded Rectangle 45"/>
            <p:cNvSpPr/>
            <p:nvPr/>
          </p:nvSpPr>
          <p:spPr>
            <a:xfrm>
              <a:off x="4191000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091559" y="4108704"/>
              <a:ext cx="2045646" cy="1682496"/>
              <a:chOff x="4091559" y="3897454"/>
              <a:chExt cx="2045646" cy="168249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091559" y="3897454"/>
                <a:ext cx="1756913" cy="1682496"/>
                <a:chOff x="4091559" y="3897454"/>
                <a:chExt cx="1756913" cy="1682496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091559" y="3897454"/>
                  <a:ext cx="953198" cy="1682496"/>
                  <a:chOff x="4091559" y="3897454"/>
                  <a:chExt cx="953198" cy="1682496"/>
                </a:xfrm>
              </p:grpSpPr>
              <p:cxnSp>
                <p:nvCxnSpPr>
                  <p:cNvPr id="75" name="Straight Connector 74"/>
                  <p:cNvCxnSpPr>
                    <a:stCxn id="46" idx="0"/>
                    <a:endCxn id="76" idx="2"/>
                  </p:cNvCxnSpPr>
                  <p:nvPr/>
                </p:nvCxnSpPr>
                <p:spPr>
                  <a:xfrm flipV="1">
                    <a:off x="4543767" y="4970350"/>
                    <a:ext cx="24391" cy="6096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Flowchart: Decision 75"/>
                  <p:cNvSpPr/>
                  <p:nvPr/>
                </p:nvSpPr>
                <p:spPr>
                  <a:xfrm>
                    <a:off x="4091559" y="4284550"/>
                    <a:ext cx="95319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</a:rPr>
                      <a:t>ارایه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47" idx="2"/>
                    <a:endCxn id="76" idx="0"/>
                  </p:cNvCxnSpPr>
                  <p:nvPr/>
                </p:nvCxnSpPr>
                <p:spPr>
                  <a:xfrm flipH="1">
                    <a:off x="4568158" y="3897454"/>
                    <a:ext cx="3842" cy="38709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5562600" y="5133201"/>
                      <a:ext cx="285872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2600" y="5133201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6" name="Group 65"/>
              <p:cNvGrpSpPr/>
              <p:nvPr/>
            </p:nvGrpSpPr>
            <p:grpSpPr>
              <a:xfrm>
                <a:off x="5044757" y="3970048"/>
                <a:ext cx="1092448" cy="1055328"/>
                <a:chOff x="6035357" y="5417848"/>
                <a:chExt cx="1092448" cy="1055328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6035357" y="5417848"/>
                  <a:ext cx="1023882" cy="657402"/>
                  <a:chOff x="6035357" y="5417848"/>
                  <a:chExt cx="1023882" cy="657402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6248400" y="5417848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سال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2" name="Straight Connector 71"/>
                  <p:cNvCxnSpPr>
                    <a:stCxn id="76" idx="3"/>
                    <a:endCxn id="71" idx="3"/>
                  </p:cNvCxnSpPr>
                  <p:nvPr/>
                </p:nvCxnSpPr>
                <p:spPr>
                  <a:xfrm flipV="1">
                    <a:off x="6035357" y="5801565"/>
                    <a:ext cx="331788" cy="2736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035357" y="6023624"/>
                  <a:ext cx="1092448" cy="449552"/>
                  <a:chOff x="6035357" y="6023624"/>
                  <a:chExt cx="1092448" cy="449552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6316966" y="602362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ترم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0" name="Straight Connector 69"/>
                  <p:cNvCxnSpPr>
                    <a:stCxn id="76" idx="3"/>
                    <a:endCxn id="69" idx="2"/>
                  </p:cNvCxnSpPr>
                  <p:nvPr/>
                </p:nvCxnSpPr>
                <p:spPr>
                  <a:xfrm>
                    <a:off x="6035357" y="6075250"/>
                    <a:ext cx="281609" cy="17315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" name="Group 48"/>
            <p:cNvGrpSpPr/>
            <p:nvPr/>
          </p:nvGrpSpPr>
          <p:grpSpPr>
            <a:xfrm>
              <a:off x="2650254" y="2281007"/>
              <a:ext cx="3795636" cy="1376593"/>
              <a:chOff x="2650254" y="2281007"/>
              <a:chExt cx="3795636" cy="137659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50254" y="2286000"/>
                <a:ext cx="3795636" cy="1371600"/>
                <a:chOff x="2650254" y="2286000"/>
                <a:chExt cx="3795636" cy="137160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650254" y="2971800"/>
                  <a:ext cx="3795636" cy="685800"/>
                  <a:chOff x="2650254" y="2971800"/>
                  <a:chExt cx="3795636" cy="685800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314561" y="4953000"/>
                    <a:chExt cx="3795636" cy="685800"/>
                  </a:xfrm>
                </p:grpSpPr>
                <p:sp>
                  <p:nvSpPr>
                    <p:cNvPr id="60" name="Rounded Rectangle 59"/>
                    <p:cNvSpPr/>
                    <p:nvPr/>
                  </p:nvSpPr>
                  <p:spPr>
                    <a:xfrm>
                      <a:off x="314561" y="5067837"/>
                      <a:ext cx="818678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1" name="Rounded Rectangle 60"/>
                    <p:cNvSpPr/>
                    <p:nvPr/>
                  </p:nvSpPr>
                  <p:spPr>
                    <a:xfrm>
                      <a:off x="3433603" y="5067837"/>
                      <a:ext cx="676594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2" name="Flowchart: Decision 61"/>
                    <p:cNvSpPr/>
                    <p:nvPr/>
                  </p:nvSpPr>
                  <p:spPr>
                    <a:xfrm>
                      <a:off x="1595963" y="4953000"/>
                      <a:ext cx="1283019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3" name="Straight Connector 62"/>
                    <p:cNvCxnSpPr>
                      <a:stCxn id="62" idx="1"/>
                      <a:endCxn id="60" idx="3"/>
                    </p:cNvCxnSpPr>
                    <p:nvPr/>
                  </p:nvCxnSpPr>
                  <p:spPr>
                    <a:xfrm flipH="1">
                      <a:off x="1133239" y="5295900"/>
                      <a:ext cx="462724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>
                      <a:stCxn id="61" idx="1"/>
                      <a:endCxn id="62" idx="3"/>
                    </p:cNvCxnSpPr>
                    <p:nvPr/>
                  </p:nvCxnSpPr>
                  <p:spPr>
                    <a:xfrm flipH="1" flipV="1">
                      <a:off x="2878982" y="5295900"/>
                      <a:ext cx="554621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565278" y="3073400"/>
                    <a:ext cx="336361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M</a:t>
                    </a:r>
                    <a:endParaRPr lang="en-US" sz="1100" dirty="0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267078" y="3073400"/>
                    <a:ext cx="311987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</a:t>
                    </a:r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4573166" y="2286000"/>
                  <a:ext cx="1092106" cy="685800"/>
                  <a:chOff x="7366094" y="4328571"/>
                  <a:chExt cx="1092106" cy="685800"/>
                </a:xfrm>
              </p:grpSpPr>
              <p:sp>
                <p:nvSpPr>
                  <p:cNvPr id="55" name="Oval 54"/>
                  <p:cNvSpPr/>
                  <p:nvPr/>
                </p:nvSpPr>
                <p:spPr>
                  <a:xfrm>
                    <a:off x="7647361" y="4328571"/>
                    <a:ext cx="810839" cy="49450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شماره گروه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6" name="Straight Connector 55"/>
                  <p:cNvCxnSpPr>
                    <a:stCxn id="62" idx="0"/>
                    <a:endCxn id="55" idx="3"/>
                  </p:cNvCxnSpPr>
                  <p:nvPr/>
                </p:nvCxnSpPr>
                <p:spPr>
                  <a:xfrm flipV="1">
                    <a:off x="7366094" y="4750659"/>
                    <a:ext cx="400012" cy="26371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446191" y="2281007"/>
                    <a:ext cx="395555" cy="34120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191" y="2297723"/>
                    <a:ext cx="354409" cy="30777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Connector 49"/>
            <p:cNvCxnSpPr>
              <a:stCxn id="62" idx="2"/>
              <a:endCxn id="47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18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مقدمات پیاده 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r>
              <a:rPr lang="fa-IR" dirty="0" smtClean="0"/>
              <a:t>دستورهای </a:t>
            </a:r>
            <a:r>
              <a:rPr lang="en-US" dirty="0" smtClean="0"/>
              <a:t>Structured Query Language (SQL)</a:t>
            </a:r>
            <a:r>
              <a:rPr lang="fa-IR" dirty="0" smtClean="0"/>
              <a:t>:</a:t>
            </a:r>
            <a:endParaRPr lang="fa-IR" dirty="0"/>
          </a:p>
          <a:p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چند دستور از </a:t>
            </a:r>
            <a:r>
              <a:rPr lang="en-US" dirty="0" smtClean="0"/>
              <a:t>DDL </a:t>
            </a:r>
            <a:endParaRPr lang="fa-IR" dirty="0" smtClean="0"/>
          </a:p>
          <a:p>
            <a:pPr lvl="1"/>
            <a:endParaRPr lang="fa-IR" dirty="0"/>
          </a:p>
          <a:p>
            <a:pPr marL="742950" lvl="2" indent="-342900"/>
            <a:r>
              <a:rPr lang="fa-IR" dirty="0"/>
              <a:t>به کمک این دستور ها پایگاه داده جدولی را ایجاد کرده یا تغییراتی در آن اِعمال می کنیم</a:t>
            </a:r>
            <a:r>
              <a:rPr lang="fa-IR" dirty="0" smtClean="0"/>
              <a:t>.</a:t>
            </a:r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شمای </a:t>
            </a:r>
            <a:r>
              <a:rPr lang="fa-IR" b="1" dirty="0">
                <a:solidFill>
                  <a:srgbClr val="7030A0"/>
                </a:solidFill>
              </a:rPr>
              <a:t>پایگاه داده‏ها </a:t>
            </a:r>
            <a:r>
              <a:rPr lang="fa-IR" dirty="0"/>
              <a:t>عبارت است از تعریف (توصیف) ساختهای منطقی طراحی شده </a:t>
            </a:r>
            <a:r>
              <a:rPr lang="fa-IR" dirty="0" smtClean="0"/>
              <a:t>(جدول‏های مبنا و ...) </a:t>
            </a:r>
            <a:r>
              <a:rPr lang="fa-IR" dirty="0" smtClean="0"/>
              <a:t>و </a:t>
            </a:r>
            <a:r>
              <a:rPr lang="fa-IR" dirty="0"/>
              <a:t>نوعی </a:t>
            </a:r>
            <a:r>
              <a:rPr lang="fa-IR" dirty="0" smtClean="0"/>
              <a:t>«</a:t>
            </a:r>
            <a:r>
              <a:rPr lang="fa-IR" b="1" dirty="0" smtClean="0"/>
              <a:t>برنامه</a:t>
            </a:r>
            <a:r>
              <a:rPr lang="fa-IR" dirty="0" smtClean="0"/>
              <a:t>» </a:t>
            </a:r>
            <a:r>
              <a:rPr lang="fa-IR" dirty="0"/>
              <a:t>است شامل تعدادی دستور برای تعریف و کنترل داده‏ها</a:t>
            </a:r>
            <a:r>
              <a:rPr lang="fa-IR" dirty="0" smtClean="0"/>
              <a:t>.</a:t>
            </a:r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-381000" y="1600200"/>
            <a:ext cx="4344477" cy="1143000"/>
            <a:chOff x="-81646" y="1968626"/>
            <a:chExt cx="4344477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-81646" y="2024417"/>
              <a:ext cx="4177793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</a:t>
              </a:r>
              <a:r>
                <a:rPr lang="en-US" dirty="0">
                  <a:solidFill>
                    <a:schemeClr val="tx1"/>
                  </a:solidFill>
                  <a:cs typeface="B Roya" pitchFamily="2" charset="-78"/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 Definition Language (DDL)	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Data Manipulation Language (DML)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Data Control Language (DCL)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076366" y="1968626"/>
              <a:ext cx="186465" cy="1143000"/>
            </a:xfrm>
            <a:prstGeom prst="leftBrace">
              <a:avLst>
                <a:gd name="adj1" fmla="val 42619"/>
                <a:gd name="adj2" fmla="val 3817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0542" y="3071750"/>
            <a:ext cx="3505200" cy="968469"/>
            <a:chOff x="1485568" y="2024417"/>
            <a:chExt cx="2743200" cy="968469"/>
          </a:xfrm>
        </p:grpSpPr>
        <p:sp>
          <p:nvSpPr>
            <p:cNvPr id="16" name="Rounded Rectangle 15"/>
            <p:cNvSpPr/>
            <p:nvPr/>
          </p:nvSpPr>
          <p:spPr>
            <a:xfrm>
              <a:off x="1485568" y="2024417"/>
              <a:ext cx="27248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ایجاد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CREATE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حذف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DROP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تغییر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ALTER   TABLE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flipH="1">
              <a:off x="4114800" y="2054018"/>
              <a:ext cx="11396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3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 fontScale="92500"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تعریف جدول</a:t>
            </a:r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 smtClean="0"/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/>
          </a:p>
          <a:p>
            <a:pPr marL="0" indent="0">
              <a:buNone/>
            </a:pPr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r>
              <a:rPr lang="fa-IR" dirty="0" smtClean="0"/>
              <a:t>می‏توان جدول را به صورت موقت نیز (با استفاده از </a:t>
            </a:r>
            <a:r>
              <a:rPr lang="en-US" sz="1900" dirty="0" smtClean="0"/>
              <a:t>CREATE TEMPORARY TABLE</a:t>
            </a:r>
            <a:r>
              <a:rPr lang="fa-IR" dirty="0" smtClean="0"/>
              <a:t>) ایجاد کرد. جدول موقت حاوی داده‏های ناپایا است و پس از اینکه برنامه کاربر (</a:t>
            </a:r>
            <a:r>
              <a:rPr lang="en-US" sz="1900" dirty="0" smtClean="0"/>
              <a:t>SQL Session</a:t>
            </a:r>
            <a:r>
              <a:rPr lang="fa-IR" dirty="0" smtClean="0"/>
              <a:t>) اجرایش تمام بشود، این جدول توسط سیستم حذف می‏شود.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1524000"/>
            <a:ext cx="7162800" cy="4419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i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  NULL   |   UNIQUE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DEFAUTL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][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CHECK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)][, …]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KEY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 ]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UNIQUE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),][, …]}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FOREIGN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KEY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listOfForeignKeyColumns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REFERENCES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ParentTableName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[(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listOfCandidateKeyColumns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)],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UPDATE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DELETE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]][, …]}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CHECK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)][, …]}</a:t>
            </a:r>
          </a:p>
        </p:txBody>
      </p:sp>
      <p:sp>
        <p:nvSpPr>
          <p:cNvPr id="4" name="Rounded Rectangle 3"/>
          <p:cNvSpPr/>
          <p:nvPr/>
        </p:nvSpPr>
        <p:spPr>
          <a:xfrm rot="16200000">
            <a:off x="6476999" y="3505201"/>
            <a:ext cx="3200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تعریف جدول‏ها</a:t>
            </a:r>
            <a:r>
              <a:rPr lang="fa-IR" sz="28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 شِمای پایگاه </a:t>
            </a:r>
            <a:r>
              <a:rPr lang="fa-IR" b="1" dirty="0" smtClean="0">
                <a:solidFill>
                  <a:schemeClr val="bg1">
                    <a:lumMod val="95000"/>
                  </a:schemeClr>
                </a:solidFill>
              </a:rPr>
              <a:t>جدولی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انواع داده‏های قابل استفاده در تعریف ستون‏ها عبارتند از:</a:t>
            </a:r>
          </a:p>
          <a:p>
            <a:pPr lvl="1"/>
            <a:r>
              <a:rPr lang="fa-IR" dirty="0" smtClean="0"/>
              <a:t>کاراکتری:  </a:t>
            </a:r>
            <a:r>
              <a:rPr lang="en-US" dirty="0" smtClean="0"/>
              <a:t>CHAR(n), VARCHAR(n)</a:t>
            </a:r>
            <a:endParaRPr lang="fa-IR" dirty="0" smtClean="0"/>
          </a:p>
          <a:p>
            <a:pPr lvl="1"/>
            <a:r>
              <a:rPr lang="fa-IR" dirty="0" smtClean="0"/>
              <a:t>بیتی:  </a:t>
            </a:r>
            <a:r>
              <a:rPr lang="en-US" dirty="0" smtClean="0"/>
              <a:t>BIT [VARYING] (n)</a:t>
            </a:r>
            <a:endParaRPr lang="fa-IR" dirty="0" smtClean="0"/>
          </a:p>
          <a:p>
            <a:pPr lvl="1"/>
            <a:r>
              <a:rPr lang="fa-IR" dirty="0" smtClean="0"/>
              <a:t>عددی:  </a:t>
            </a:r>
            <a:r>
              <a:rPr lang="en-US" dirty="0" smtClean="0"/>
              <a:t>NUMERIC(p, q), REAL, DECIMAL(p, q), INTEGER, SMALLINT, FLOAT(p), DOUBLE PRECISION</a:t>
            </a:r>
            <a:endParaRPr lang="fa-IR" dirty="0" smtClean="0"/>
          </a:p>
          <a:p>
            <a:pPr lvl="1"/>
            <a:r>
              <a:rPr lang="fa-IR" dirty="0" smtClean="0"/>
              <a:t>زمانی: </a:t>
            </a:r>
            <a:r>
              <a:rPr lang="en-US" dirty="0" smtClean="0"/>
              <a:t>DATE, TIME, TIMESTAMP, INTERVAL</a:t>
            </a:r>
            <a:endParaRPr lang="fa-IR" dirty="0" smtClean="0"/>
          </a:p>
          <a:p>
            <a:pPr lvl="1"/>
            <a:r>
              <a:rPr lang="fa-IR" dirty="0" smtClean="0"/>
              <a:t>....</a:t>
            </a:r>
          </a:p>
          <a:p>
            <a:r>
              <a:rPr lang="fa-IR" dirty="0" smtClean="0"/>
              <a:t>در برخی </a:t>
            </a:r>
            <a:r>
              <a:rPr lang="en-US" dirty="0" smtClean="0"/>
              <a:t>DBMS</a:t>
            </a:r>
            <a:r>
              <a:rPr lang="fa-IR" dirty="0" smtClean="0"/>
              <a:t>ها، نوع داده‏های خاصی پشتیبانی می‏شود که امکان ذخیره، بازیابی و پردازش داده‏های از آن نوع را برای کاربر تسهیل می‏نماید. به طور مثال نوع داده جغرافیایی در </a:t>
            </a:r>
            <a:r>
              <a:rPr lang="en-US" dirty="0" err="1" smtClean="0"/>
              <a:t>PostgreSQL</a:t>
            </a:r>
            <a:r>
              <a:rPr lang="fa-IR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شِمای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شِمای </a:t>
            </a:r>
            <a:r>
              <a:rPr lang="fa-IR" dirty="0"/>
              <a:t>پایگاه </a:t>
            </a:r>
            <a:r>
              <a:rPr lang="fa-IR" dirty="0" smtClean="0"/>
              <a:t>داده جدولی: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24401" y="2286000"/>
            <a:ext cx="43434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		CHAR(6)	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COTITLE		CHAR(16)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		SMALLINT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		CHAR(1)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CODEID		CHAR(4)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KEY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 ;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572000" y="2297111"/>
            <a:ext cx="0" cy="34484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495800" y="5480685"/>
            <a:ext cx="3886200" cy="462915"/>
            <a:chOff x="7110058" y="-1834515"/>
            <a:chExt cx="3505200" cy="462915"/>
          </a:xfrm>
        </p:grpSpPr>
        <p:sp>
          <p:nvSpPr>
            <p:cNvPr id="7" name="Rounded Rectangle 6"/>
            <p:cNvSpPr/>
            <p:nvPr/>
          </p:nvSpPr>
          <p:spPr>
            <a:xfrm>
              <a:off x="7999058" y="-1834515"/>
              <a:ext cx="2616200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>
              <a:off x="7110058" y="-1752600"/>
              <a:ext cx="889000" cy="1495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152400" y="2331649"/>
            <a:ext cx="46482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 STID		CHAR(8) 	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		CHAR(25)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		CHAR(12)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		CHAR(20)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STDEID		CHAR(4)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KEY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;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ysClr val="windowText" lastClr="000000"/>
                </a:solidFill>
              </a:rPr>
              <a:t>CHECK 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STMJR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 IN { ‘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bs</a:t>
            </a:r>
            <a:r>
              <a:rPr lang="en-US" sz="1600" b="1" dirty="0">
                <a:solidFill>
                  <a:sysClr val="windowText" lastClr="000000"/>
                </a:solidFill>
              </a:rPr>
              <a:t>’ , ‘ms’ , ‘doc’ , ‘???’ }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96" y="134269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شِمای پایگاهی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CREATE TABLE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SCT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		CHAR(8)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		CHAR(6)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TR		CHAR(1)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YR		CHAR(5)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GRADE		DECIMAL(2 , 2)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PRIMARY   KEY 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STID, COID )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CHECK 	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𝟎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≤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𝑮𝑹𝑨𝑫𝑬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≤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𝟐𝟎</m:t>
                    </m:r>
                  </m:oMath>
                </a14:m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KEY  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STT  (STID)</a:t>
                </a:r>
                <a:endParaRPr lang="fa-IR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</a:t>
                </a:r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KEY  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COT (COID)</a:t>
                </a:r>
                <a:endParaRPr lang="fa-IR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.....</a:t>
                </a:r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b="-26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971800" y="4114800"/>
            <a:ext cx="5257800" cy="462915"/>
            <a:chOff x="5560990" y="-1834515"/>
            <a:chExt cx="5257800" cy="462915"/>
          </a:xfrm>
        </p:grpSpPr>
        <p:sp>
          <p:nvSpPr>
            <p:cNvPr id="6" name="Rounded Rectangle 5"/>
            <p:cNvSpPr/>
            <p:nvPr/>
          </p:nvSpPr>
          <p:spPr>
            <a:xfrm>
              <a:off x="7999058" y="-1834515"/>
              <a:ext cx="2819732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5560990" y="-1603057"/>
              <a:ext cx="243806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7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منطقی </a:t>
            </a:r>
            <a:r>
              <a:rPr lang="en-US" dirty="0" smtClean="0"/>
              <a:t>DB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بحث مقدماتی: دیدگاه کاربردی [و نه تئوریک]</a:t>
            </a:r>
          </a:p>
          <a:p>
            <a:pPr lvl="1"/>
            <a:r>
              <a:rPr lang="fa-IR" dirty="0"/>
              <a:t>برای طراحی منطقی پایگاه داده‏</a:t>
            </a:r>
            <a:r>
              <a:rPr lang="fa-IR" dirty="0" smtClean="0"/>
              <a:t>ها (و همچنین عملیات در </a:t>
            </a:r>
            <a:r>
              <a:rPr lang="en-US" dirty="0" smtClean="0"/>
              <a:t>DB</a:t>
            </a:r>
            <a:r>
              <a:rPr lang="fa-IR" dirty="0" smtClean="0"/>
              <a:t> و کنترل </a:t>
            </a:r>
            <a:r>
              <a:rPr lang="en-US" dirty="0" smtClean="0"/>
              <a:t>DB</a:t>
            </a:r>
            <a:r>
              <a:rPr lang="fa-IR" dirty="0" smtClean="0"/>
              <a:t>) </a:t>
            </a:r>
            <a:r>
              <a:rPr lang="fa-IR" dirty="0"/>
              <a:t>هم امکان خاصی لازم است: یک </a:t>
            </a:r>
            <a:r>
              <a:rPr lang="fa-IR" b="1" dirty="0">
                <a:solidFill>
                  <a:srgbClr val="C00000"/>
                </a:solidFill>
              </a:rPr>
              <a:t>مدل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DM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  <a:r>
              <a:rPr lang="fa-IR" dirty="0" smtClean="0"/>
              <a:t>، </a:t>
            </a:r>
            <a:r>
              <a:rPr lang="fa-IR" dirty="0"/>
              <a:t>که شامل یک </a:t>
            </a:r>
            <a:r>
              <a:rPr lang="fa-IR" b="1" dirty="0">
                <a:solidFill>
                  <a:srgbClr val="C00000"/>
                </a:solidFill>
              </a:rPr>
              <a:t>ساختار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DS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است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یک مدل داده استانده از سه قسمت تشکیل شده است :</a:t>
            </a:r>
            <a:endParaRPr lang="fa-IR" dirty="0"/>
          </a:p>
          <a:p>
            <a:endParaRPr lang="fa-IR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089246" y="3657600"/>
            <a:ext cx="7368954" cy="2552700"/>
            <a:chOff x="1524000" y="4038600"/>
            <a:chExt cx="7368954" cy="2552700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3109302335"/>
                </p:ext>
              </p:extLst>
            </p:nvPr>
          </p:nvGraphicFramePr>
          <p:xfrm>
            <a:off x="3657600" y="4038600"/>
            <a:ext cx="2895600" cy="218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1524000" y="4648200"/>
              <a:ext cx="2939033" cy="533400"/>
              <a:chOff x="222075" y="3200400"/>
              <a:chExt cx="4198621" cy="533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22075" y="3200400"/>
                <a:ext cx="3073532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قسمت ساختاری (همان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DS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3295607" y="3467100"/>
                <a:ext cx="1125089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flipH="1">
              <a:off x="5715000" y="4648200"/>
              <a:ext cx="3177954" cy="533400"/>
              <a:chOff x="-119241" y="3200400"/>
              <a:chExt cx="4539937" cy="5334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-119241" y="3200400"/>
                <a:ext cx="375616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امکانات پردازشی (زبان)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Manipulative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636923" y="3467100"/>
                <a:ext cx="78377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 flipH="1">
              <a:off x="1524000" y="5829300"/>
              <a:ext cx="3429000" cy="762000"/>
              <a:chOff x="1895211" y="2781300"/>
              <a:chExt cx="4898570" cy="7620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512225" y="3009900"/>
                <a:ext cx="428155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امکانات کنترل </a:t>
                </a:r>
                <a:r>
                  <a:rPr lang="fa-IR" sz="1600" b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[جامعیت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Integration</a:t>
                </a:r>
                <a:r>
                  <a:rPr lang="fa-IR" sz="1600" b="1" dirty="0">
                    <a:solidFill>
                      <a:schemeClr val="tx1"/>
                    </a:solidFill>
                    <a:cs typeface="B Roya" pitchFamily="2" charset="-78"/>
                  </a:rPr>
                  <a:t>]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rot="10800000">
                <a:off x="1895211" y="2781300"/>
                <a:ext cx="617014" cy="4953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07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 حذف جدول </a:t>
            </a:r>
            <a:r>
              <a:rPr lang="en-US" sz="1800" b="1" dirty="0" smtClean="0">
                <a:solidFill>
                  <a:srgbClr val="0070C0"/>
                </a:solidFill>
              </a:rPr>
              <a:t>DROP TABLE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b="1" dirty="0"/>
          </a:p>
          <a:p>
            <a:pPr lvl="1"/>
            <a:r>
              <a:rPr lang="en-US" sz="1600" b="1" dirty="0" smtClean="0"/>
              <a:t>CASCADE</a:t>
            </a:r>
            <a:r>
              <a:rPr lang="fa-IR" sz="1600" dirty="0" smtClean="0"/>
              <a:t> </a:t>
            </a:r>
            <a:r>
              <a:rPr lang="fa-IR" dirty="0" smtClean="0"/>
              <a:t>باعث می‏شود که همه «ساختارهای» وابسته به جدول (مانند دیدهای تعریف شده بر روی آن) نیز به صورت خودکار حذف شود.</a:t>
            </a:r>
          </a:p>
          <a:p>
            <a:pPr lvl="1"/>
            <a:r>
              <a:rPr lang="en-US" sz="1600" b="1" dirty="0" smtClean="0"/>
              <a:t>RESTRICT</a:t>
            </a:r>
            <a:r>
              <a:rPr lang="fa-IR" sz="1600" dirty="0" smtClean="0"/>
              <a:t> </a:t>
            </a:r>
            <a:r>
              <a:rPr lang="fa-IR" dirty="0" smtClean="0"/>
              <a:t>در صورت وجود دیگر </a:t>
            </a:r>
            <a:r>
              <a:rPr lang="fa-IR" dirty="0"/>
              <a:t>«ساختارهای» </a:t>
            </a:r>
            <a:r>
              <a:rPr lang="fa-IR" dirty="0" smtClean="0"/>
              <a:t>وابسته به جدول ، </a:t>
            </a:r>
            <a:r>
              <a:rPr lang="fa-IR" dirty="0"/>
              <a:t>از حذف </a:t>
            </a:r>
            <a:r>
              <a:rPr lang="fa-IR" dirty="0" smtClean="0"/>
              <a:t>آن جلوگیری می‏کند. پیش‏فرض این دستور، </a:t>
            </a:r>
            <a:r>
              <a:rPr lang="en-US" sz="1800" dirty="0" smtClean="0"/>
              <a:t>RESTRICT</a:t>
            </a:r>
            <a:r>
              <a:rPr lang="fa-IR" sz="1800" dirty="0" smtClean="0"/>
              <a:t> </a:t>
            </a:r>
            <a:r>
              <a:rPr lang="fa-IR" dirty="0" smtClean="0"/>
              <a:t>است</a:t>
            </a:r>
            <a:r>
              <a:rPr lang="fa-IR" dirty="0" smtClean="0"/>
              <a:t>.</a:t>
            </a:r>
          </a:p>
          <a:p>
            <a:pPr lvl="1"/>
            <a:r>
              <a:rPr lang="fa-IR" dirty="0" smtClean="0"/>
              <a:t>چه «ساختارهایی»؟</a:t>
            </a:r>
            <a:endParaRPr lang="fa-IR" dirty="0" smtClean="0"/>
          </a:p>
          <a:p>
            <a:pPr lvl="1"/>
            <a:r>
              <a:rPr lang="fa-IR" dirty="0" smtClean="0"/>
              <a:t>با اجرای این دستور چه پیش می آید؟</a:t>
            </a:r>
          </a:p>
          <a:p>
            <a:pPr lvl="1"/>
            <a:endParaRPr lang="fa-IR" b="1" dirty="0" smtClean="0"/>
          </a:p>
          <a:p>
            <a:pPr marL="914400" lvl="2" indent="0" algn="l" rtl="0">
              <a:buNone/>
            </a:pPr>
            <a:r>
              <a:rPr lang="fa-IR" b="1" dirty="0" smtClean="0">
                <a:cs typeface="B Roya" pitchFamily="2" charset="-78"/>
              </a:rPr>
              <a:t>					</a:t>
            </a:r>
            <a:r>
              <a:rPr lang="en-US" b="1" dirty="0" smtClean="0">
                <a:cs typeface="B Roya" pitchFamily="2" charset="-78"/>
              </a:rPr>
              <a:t>DROP </a:t>
            </a:r>
            <a:r>
              <a:rPr lang="en-US" b="1" dirty="0">
                <a:cs typeface="B Roya" pitchFamily="2" charset="-78"/>
              </a:rPr>
              <a:t>TABLE </a:t>
            </a:r>
            <a:r>
              <a:rPr lang="en-US" dirty="0">
                <a:cs typeface="B Roya" pitchFamily="2" charset="-78"/>
              </a:rPr>
              <a:t>SCT</a:t>
            </a:r>
          </a:p>
          <a:p>
            <a:pPr lvl="1"/>
            <a:endParaRPr lang="fa-IR" b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2019300"/>
            <a:ext cx="5334000" cy="5715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DROP TABLE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[CASCADE| RESTRICT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67" y="5715000"/>
            <a:ext cx="796000" cy="72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15" y="4397190"/>
            <a:ext cx="539905" cy="465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95" y="4986119"/>
            <a:ext cx="539905" cy="465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665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0070C0"/>
                </a:solidFill>
              </a:rPr>
              <a:t>دستور تغییر جدول </a:t>
            </a:r>
            <a:r>
              <a:rPr lang="en-US" sz="1800" b="1" dirty="0">
                <a:solidFill>
                  <a:srgbClr val="0070C0"/>
                </a:solidFill>
              </a:rPr>
              <a:t>ALTER TABLE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fa-IR" dirty="0"/>
              <a:t>اضافه کردن ستون، تغییر تعریف ستون، حذف ستون و ... </a:t>
            </a:r>
            <a:endParaRPr lang="fa-IR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 smtClean="0"/>
          </a:p>
          <a:p>
            <a:pPr marL="742950" lvl="2" indent="-342900"/>
            <a:endParaRPr lang="fa-IR" dirty="0" smtClean="0"/>
          </a:p>
          <a:p>
            <a:pPr marL="742950" lvl="2" indent="-342900"/>
            <a:r>
              <a:rPr lang="fa-IR" dirty="0" smtClean="0"/>
              <a:t>اگر </a:t>
            </a:r>
            <a:r>
              <a:rPr lang="fa-IR" dirty="0" smtClean="0"/>
              <a:t>این دستور </a:t>
            </a:r>
            <a:r>
              <a:rPr lang="en-US" dirty="0" smtClean="0"/>
              <a:t>ADD COL</a:t>
            </a:r>
            <a:r>
              <a:rPr lang="fa-IR" dirty="0" smtClean="0"/>
              <a:t> و/یا </a:t>
            </a:r>
            <a:r>
              <a:rPr lang="en-US" dirty="0" smtClean="0"/>
              <a:t>DROP COL</a:t>
            </a:r>
            <a:r>
              <a:rPr lang="fa-IR" dirty="0" smtClean="0"/>
              <a:t> را نداشته باشد، چگونه شبیه سازی می </a:t>
            </a:r>
            <a:r>
              <a:rPr lang="fa-IR" dirty="0" smtClean="0"/>
              <a:t>شود؟</a:t>
            </a:r>
          </a:p>
          <a:p>
            <a:pPr marL="400050" lvl="2" indent="0">
              <a:buNone/>
            </a:pPr>
            <a:r>
              <a:rPr lang="fa-IR" dirty="0" smtClean="0"/>
              <a:t>      اضافه </a:t>
            </a:r>
            <a:r>
              <a:rPr lang="fa-IR" dirty="0" smtClean="0"/>
              <a:t>کردن ستون «وضعیت» به جدول اطلاعات دانشجو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14" y="581366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2019300"/>
            <a:ext cx="6858000" cy="28575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TABLE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[ADD [COLUMN]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[NOT NULL] [UNIQUE]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 [DEFAULT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 [CHECK  (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[DROP [COLUMN]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[ADD [CONSTRAINT [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]]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tableConstraintDefinition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[DROP [CONSTRAINT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[COLUMN] SET DEFAULT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[COLUMN] DROP DEFAULT]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6725" y="5817847"/>
            <a:ext cx="6858000" cy="887753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TABLE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ADD COLUMN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STATE   CHAR(10)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373" y="5318785"/>
            <a:ext cx="490823" cy="422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728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شِمای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در شِمای پایگاهی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این جدایی چه مزایایی دارد؟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سیستم با شِمای پایگاهی چه می‏کند؟</a:t>
            </a:r>
          </a:p>
          <a:p>
            <a:pPr lvl="1"/>
            <a:r>
              <a:rPr lang="fa-IR" dirty="0" smtClean="0"/>
              <a:t>اطلاعات موجود در آن را  در جایی به نحوی ذخیره می‏کند.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1701800"/>
            <a:ext cx="2781300" cy="1028700"/>
            <a:chOff x="1447468" y="1964186"/>
            <a:chExt cx="27813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1447468" y="1964186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Definition (DD)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Controller (DC)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14800" y="2054018"/>
              <a:ext cx="11396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7800" y="1965924"/>
            <a:ext cx="1828800" cy="472476"/>
            <a:chOff x="5257800" y="1905000"/>
            <a:chExt cx="1828800" cy="472476"/>
          </a:xfrm>
        </p:grpSpPr>
        <p:sp>
          <p:nvSpPr>
            <p:cNvPr id="7" name="Rounded Rectangle 6"/>
            <p:cNvSpPr/>
            <p:nvPr/>
          </p:nvSpPr>
          <p:spPr>
            <a:xfrm>
              <a:off x="5257800" y="1905000"/>
              <a:ext cx="1005840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دستورات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>
              <a:endCxn id="7" idx="3"/>
            </p:cNvCxnSpPr>
            <p:nvPr/>
          </p:nvCxnSpPr>
          <p:spPr>
            <a:xfrm flipH="1">
              <a:off x="6263640" y="2141238"/>
              <a:ext cx="82296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95159" y="1841638"/>
            <a:ext cx="2754127" cy="736325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و نه دستورات</a:t>
            </a:r>
            <a:endParaRPr lang="en-US" b="1" dirty="0" smtClean="0">
              <a:solidFill>
                <a:sysClr val="windowText" lastClr="000000"/>
              </a:solidFill>
            </a:endParaRPr>
          </a:p>
          <a:p>
            <a:pPr algn="ctr" rtl="1"/>
            <a:r>
              <a:rPr lang="en-US" b="1" dirty="0" smtClean="0">
                <a:solidFill>
                  <a:sysClr val="windowText" lastClr="000000"/>
                </a:solidFill>
              </a:rPr>
              <a:t>Data Manipulation (DM)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4800" y="5730766"/>
            <a:ext cx="6134100" cy="472476"/>
            <a:chOff x="2590800" y="1720142"/>
            <a:chExt cx="4478867" cy="472476"/>
          </a:xfrm>
        </p:grpSpPr>
        <p:sp>
          <p:nvSpPr>
            <p:cNvPr id="34" name="Rounded Rectangle 33"/>
            <p:cNvSpPr/>
            <p:nvPr/>
          </p:nvSpPr>
          <p:spPr>
            <a:xfrm>
              <a:off x="2590800" y="1720142"/>
              <a:ext cx="3819677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حاوی فراداده‏ها و داده‏های کنترلی در مورد داده‏های کاربران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5" name="Straight Arrow Connector 34"/>
            <p:cNvCxnSpPr>
              <a:stCxn id="32" idx="1"/>
              <a:endCxn id="34" idx="3"/>
            </p:cNvCxnSpPr>
            <p:nvPr/>
          </p:nvCxnSpPr>
          <p:spPr>
            <a:xfrm flipH="1" flipV="1">
              <a:off x="6410477" y="1956380"/>
              <a:ext cx="659190" cy="24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2942371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3997229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9" name="Group 18"/>
          <p:cNvGrpSpPr/>
          <p:nvPr/>
        </p:nvGrpSpPr>
        <p:grpSpPr>
          <a:xfrm>
            <a:off x="1471693" y="3884346"/>
            <a:ext cx="3946436" cy="1116619"/>
            <a:chOff x="1471693" y="3884346"/>
            <a:chExt cx="3946436" cy="1116619"/>
          </a:xfrm>
        </p:grpSpPr>
        <p:grpSp>
          <p:nvGrpSpPr>
            <p:cNvPr id="37" name="Group 36"/>
            <p:cNvGrpSpPr/>
            <p:nvPr/>
          </p:nvGrpSpPr>
          <p:grpSpPr>
            <a:xfrm>
              <a:off x="1471693" y="3884346"/>
              <a:ext cx="3602663" cy="723677"/>
              <a:chOff x="4511479" y="1907576"/>
              <a:chExt cx="2816904" cy="72367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511479" y="1907576"/>
                <a:ext cx="2424115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  <a:cs typeface="B Nazanin" pitchFamily="2" charset="-78"/>
                  </a:rPr>
                  <a:t>در </a:t>
                </a:r>
                <a:r>
                  <a:rPr lang="fa-IR" b="1" dirty="0" smtClean="0">
                    <a:solidFill>
                      <a:srgbClr val="C00000"/>
                    </a:solidFill>
                    <a:cs typeface="B Nazanin" pitchFamily="2" charset="-78"/>
                  </a:rPr>
                  <a:t>سیستم‏های جدولی، در تعدادی </a:t>
                </a:r>
                <a:r>
                  <a:rPr lang="fa-IR" b="1" dirty="0" smtClean="0">
                    <a:solidFill>
                      <a:srgbClr val="C00000"/>
                    </a:solidFill>
                    <a:cs typeface="B Nazanin" pitchFamily="2" charset="-78"/>
                  </a:rPr>
                  <a:t>جدول</a:t>
                </a:r>
                <a:endParaRPr lang="en-US" sz="1600" b="1" dirty="0" smtClean="0">
                  <a:solidFill>
                    <a:srgbClr val="C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9" name="Straight Arrow Connector 38"/>
              <p:cNvCxnSpPr>
                <a:stCxn id="25" idx="0"/>
                <a:endCxn id="38" idx="3"/>
              </p:cNvCxnSpPr>
              <p:nvPr/>
            </p:nvCxnSpPr>
            <p:spPr>
              <a:xfrm flipH="1" flipV="1">
                <a:off x="6935594" y="2143814"/>
                <a:ext cx="392789" cy="4874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ounded Rectangle 24"/>
            <p:cNvSpPr/>
            <p:nvPr/>
          </p:nvSpPr>
          <p:spPr>
            <a:xfrm>
              <a:off x="4730583" y="4608023"/>
              <a:ext cx="687546" cy="392942"/>
            </a:xfrm>
            <a:prstGeom prst="roundRect">
              <a:avLst/>
            </a:prstGeom>
            <a:solidFill>
              <a:srgbClr val="FFC000">
                <a:alpha val="34000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23921" y="4600633"/>
            <a:ext cx="2767579" cy="1952567"/>
            <a:chOff x="5423921" y="4600633"/>
            <a:chExt cx="2767579" cy="1952567"/>
          </a:xfrm>
        </p:grpSpPr>
        <p:grpSp>
          <p:nvGrpSpPr>
            <p:cNvPr id="9" name="Group 8"/>
            <p:cNvGrpSpPr/>
            <p:nvPr/>
          </p:nvGrpSpPr>
          <p:grpSpPr>
            <a:xfrm>
              <a:off x="5486400" y="5181600"/>
              <a:ext cx="2705100" cy="1371600"/>
              <a:chOff x="5524500" y="5486400"/>
              <a:chExt cx="2705100" cy="13716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524500" y="5486400"/>
                <a:ext cx="2705100" cy="1371600"/>
                <a:chOff x="1523668" y="1887986"/>
                <a:chExt cx="2705100" cy="1371600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1523668" y="1887986"/>
                  <a:ext cx="2610579" cy="11049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2000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کاتالوگ سیستم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20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دیکشنری سیستم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20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مَتا </a:t>
                  </a:r>
                  <a:r>
                    <a:rPr lang="fa-IR" sz="20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داده‏ها</a:t>
                  </a:r>
                  <a:endParaRPr lang="en-US" sz="20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1" name="Left Brace 30"/>
                <p:cNvSpPr/>
                <p:nvPr/>
              </p:nvSpPr>
              <p:spPr>
                <a:xfrm flipH="1">
                  <a:off x="4114800" y="2054018"/>
                  <a:ext cx="113968" cy="12055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</p:grpSp>
          <p:sp>
            <p:nvSpPr>
              <p:cNvPr id="32" name="Left Brace 31"/>
              <p:cNvSpPr/>
              <p:nvPr/>
            </p:nvSpPr>
            <p:spPr>
              <a:xfrm>
                <a:off x="6477000" y="5690532"/>
                <a:ext cx="121920" cy="11674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423921" y="4600633"/>
              <a:ext cx="1026854" cy="785099"/>
              <a:chOff x="5423921" y="4600633"/>
              <a:chExt cx="1026854" cy="785099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423921" y="4600633"/>
                <a:ext cx="702484" cy="392942"/>
              </a:xfrm>
              <a:prstGeom prst="roundRect">
                <a:avLst/>
              </a:prstGeom>
              <a:solidFill>
                <a:srgbClr val="00B050">
                  <a:alpha val="34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>
                <a:stCxn id="10" idx="2"/>
              </p:cNvCxnSpPr>
              <p:nvPr/>
            </p:nvCxnSpPr>
            <p:spPr>
              <a:xfrm>
                <a:off x="5775163" y="4993575"/>
                <a:ext cx="675612" cy="3921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89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آشنایی با کاتالوگ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مثالی از جدول‏های کاتالوگ: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63" y="1905000"/>
            <a:ext cx="6928737" cy="1940560"/>
            <a:chOff x="63149" y="1498600"/>
            <a:chExt cx="6380622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t="-405000" r="-49430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68398" t="-405000" r="-23809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185238" t="-405000" r="-16190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296535" t="-405000" r="-6831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  <a:cs typeface="B Nazanin" pitchFamily="2" charset="-78"/>
                </a:rPr>
                <a:t>SysTables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600" y="2491740"/>
            <a:ext cx="3276600" cy="1781175"/>
            <a:chOff x="8957788" y="-3223260"/>
            <a:chExt cx="3276600" cy="1781175"/>
          </a:xfrm>
        </p:grpSpPr>
        <p:sp>
          <p:nvSpPr>
            <p:cNvPr id="10" name="Rounded Rectangle 9"/>
            <p:cNvSpPr/>
            <p:nvPr/>
          </p:nvSpPr>
          <p:spPr>
            <a:xfrm>
              <a:off x="8957788" y="-1905000"/>
              <a:ext cx="32766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جدولی که جدول‏ها را مدیریت می‏کند.</a:t>
              </a:r>
              <a:endParaRPr lang="fa-IR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" name="Straight Arrow Connector 10"/>
            <p:cNvCxnSpPr>
              <a:stCxn id="6" idx="2"/>
            </p:cNvCxnSpPr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0" y="4384040"/>
            <a:ext cx="7696200" cy="1940560"/>
            <a:chOff x="63149" y="1498600"/>
            <a:chExt cx="7087373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t="-305000" r="-42722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4519" t="-305000" r="-2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184519" t="-305000" r="-1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296943" t="-305000" r="-68122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7" name="Rounded Rectangle 16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</a:rPr>
                <a:t>SysCols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" y="4953000"/>
            <a:ext cx="3276600" cy="1781175"/>
            <a:chOff x="8957788" y="-3223260"/>
            <a:chExt cx="3276600" cy="1781175"/>
          </a:xfrm>
        </p:grpSpPr>
        <p:sp>
          <p:nvSpPr>
            <p:cNvPr id="19" name="Rounded Rectangle 18"/>
            <p:cNvSpPr/>
            <p:nvPr/>
          </p:nvSpPr>
          <p:spPr>
            <a:xfrm>
              <a:off x="8957788" y="-1905000"/>
              <a:ext cx="32766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جدولی که</a:t>
              </a:r>
              <a:r>
                <a:rPr lang="fa-IR" sz="1600" b="1" dirty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ستون‏ها را مدیریت می‏کند.</a:t>
              </a:r>
              <a:endParaRPr lang="fa-IR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7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</a:t>
            </a:r>
            <a:r>
              <a:rPr lang="fa-IR" dirty="0" smtClean="0"/>
              <a:t>کاتالوگ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آیا برنامه ساز می تواند محتوای کاتالوگ را مستقیما تغییر دهد؟ (با دستورات </a:t>
            </a:r>
            <a:r>
              <a:rPr lang="en-US" dirty="0" smtClean="0"/>
              <a:t>INSERT, DELETE,UPDATE</a:t>
            </a:r>
            <a:r>
              <a:rPr lang="fa-IR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حداقل سه جدول دیگر برای کاتالوگ طراحی کنید.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چه اطلاعاتی در کاتالوگ ذخیره می شود؟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مثال از رفتار سیستم با کاتالوگ : </a:t>
            </a:r>
            <a:endParaRPr lang="en-US" dirty="0"/>
          </a:p>
        </p:txBody>
      </p:sp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1393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045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زبان جدولی </a:t>
            </a:r>
            <a:r>
              <a:rPr lang="en-US" dirty="0" smtClean="0"/>
              <a:t>TDBL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عملیات در </a:t>
            </a:r>
            <a:r>
              <a:rPr lang="en-US" dirty="0" smtClean="0"/>
              <a:t>TDB</a:t>
            </a:r>
            <a:r>
              <a:rPr lang="fa-IR" dirty="0" smtClean="0"/>
              <a:t> : </a:t>
            </a:r>
            <a:r>
              <a:rPr lang="fa-IR" b="1" dirty="0" smtClean="0">
                <a:solidFill>
                  <a:srgbClr val="C00000"/>
                </a:solidFill>
              </a:rPr>
              <a:t>دستور های </a:t>
            </a:r>
            <a:r>
              <a:rPr lang="en-US" b="1" dirty="0" smtClean="0">
                <a:solidFill>
                  <a:srgbClr val="C00000"/>
                </a:solidFill>
              </a:rPr>
              <a:t>DML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39963" y="2317532"/>
            <a:ext cx="3970437" cy="1904999"/>
            <a:chOff x="1599868" y="1627730"/>
            <a:chExt cx="2685884" cy="1904999"/>
          </a:xfrm>
        </p:grpSpPr>
        <p:sp>
          <p:nvSpPr>
            <p:cNvPr id="5" name="Rounded Rectangle 4"/>
            <p:cNvSpPr/>
            <p:nvPr/>
          </p:nvSpPr>
          <p:spPr>
            <a:xfrm>
              <a:off x="1599868" y="2024417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بازیابی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SELECT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درج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INSERT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حذف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DELETE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بهنگام سازی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UPDATE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71784" y="1627730"/>
              <a:ext cx="113968" cy="190499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cxnSp>
        <p:nvCxnSpPr>
          <p:cNvPr id="8" name="Elbow Connector 7"/>
          <p:cNvCxnSpPr>
            <a:endCxn id="6" idx="1"/>
          </p:cNvCxnSpPr>
          <p:nvPr/>
        </p:nvCxnSpPr>
        <p:spPr>
          <a:xfrm rot="5400000">
            <a:off x="6762754" y="2184178"/>
            <a:ext cx="1333500" cy="838208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بازیابی </a:t>
            </a:r>
            <a:r>
              <a:rPr lang="en-US" sz="1800" b="1" dirty="0" smtClean="0">
                <a:solidFill>
                  <a:srgbClr val="7030A0"/>
                </a:solidFill>
              </a:rPr>
              <a:t>SELECT</a:t>
            </a:r>
            <a:endParaRPr lang="fa-IR" b="1" dirty="0" smtClean="0">
              <a:solidFill>
                <a:srgbClr val="7030A0"/>
              </a:solidFill>
            </a:endParaRP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خروجی دستور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یک جدول است.</a:t>
            </a:r>
          </a:p>
          <a:p>
            <a:pPr lvl="1"/>
            <a:r>
              <a:rPr lang="fa-IR" dirty="0" smtClean="0"/>
              <a:t>از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برای حذف سطرهای تکراری در جدول نتیجه استفاده می‏شود.</a:t>
            </a:r>
          </a:p>
          <a:p>
            <a:pPr lvl="1"/>
            <a:r>
              <a:rPr lang="fa-IR" dirty="0" smtClean="0"/>
              <a:t>در شرط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می‏توان از </a:t>
            </a:r>
            <a:r>
              <a:rPr lang="en-US" dirty="0" smtClean="0"/>
              <a:t>=</a:t>
            </a:r>
            <a:r>
              <a:rPr lang="fa-IR" dirty="0" smtClean="0"/>
              <a:t>، </a:t>
            </a:r>
            <a:r>
              <a:rPr lang="en-US" dirty="0" smtClean="0"/>
              <a:t>&lt;&gt;</a:t>
            </a:r>
            <a:r>
              <a:rPr lang="fa-IR" dirty="0" smtClean="0"/>
              <a:t>، </a:t>
            </a:r>
            <a:r>
              <a:rPr lang="en-US" dirty="0" smtClean="0"/>
              <a:t>&lt;</a:t>
            </a:r>
            <a:r>
              <a:rPr lang="fa-IR" dirty="0" smtClean="0"/>
              <a:t>، </a:t>
            </a:r>
            <a:r>
              <a:rPr lang="en-US" dirty="0" smtClean="0"/>
              <a:t>&gt;</a:t>
            </a:r>
            <a:r>
              <a:rPr lang="fa-IR" dirty="0" smtClean="0"/>
              <a:t>، </a:t>
            </a:r>
            <a:r>
              <a:rPr lang="en-US" dirty="0" smtClean="0"/>
              <a:t>&gt;=</a:t>
            </a:r>
            <a:r>
              <a:rPr lang="fa-IR" dirty="0" smtClean="0"/>
              <a:t>، </a:t>
            </a:r>
            <a:r>
              <a:rPr lang="en-US" dirty="0" smtClean="0"/>
              <a:t>&lt;=</a:t>
            </a:r>
            <a:r>
              <a:rPr lang="fa-IR" dirty="0" smtClean="0"/>
              <a:t>، </a:t>
            </a:r>
            <a:r>
              <a:rPr lang="en-US" sz="1800" dirty="0" smtClean="0"/>
              <a:t>BETWEEN</a:t>
            </a:r>
            <a:r>
              <a:rPr lang="fa-IR" dirty="0" smtClean="0"/>
              <a:t>، </a:t>
            </a:r>
            <a:r>
              <a:rPr lang="en-US" sz="1800" dirty="0" smtClean="0"/>
              <a:t>LIKE</a:t>
            </a:r>
            <a:r>
              <a:rPr lang="fa-IR" sz="1800" dirty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IN</a:t>
            </a:r>
            <a:r>
              <a:rPr lang="fa-IR" sz="1800" dirty="0" smtClean="0"/>
              <a:t> </a:t>
            </a:r>
            <a:r>
              <a:rPr lang="fa-IR" dirty="0" smtClean="0"/>
              <a:t>استفاده کرد.</a:t>
            </a:r>
          </a:p>
          <a:p>
            <a:pPr lvl="1"/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228600" y="19812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[ALL | DISTINCT ]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item(s) list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table(s)    expression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[WHERE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[ORDER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[GROUP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[HAVING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972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14478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err="1" smtClean="0">
                <a:solidFill>
                  <a:srgbClr val="00B050"/>
                </a:solidFill>
                <a:cs typeface="B Roya" pitchFamily="2" charset="-78"/>
              </a:rPr>
              <a:t>SName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4114800"/>
            <a:ext cx="4876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       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 SN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    </a:t>
            </a:r>
            <a:r>
              <a:rPr lang="en-US" sz="1600" b="1" dirty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>
                <a:solidFill>
                  <a:srgbClr val="00B05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</a:t>
            </a:r>
            <a:r>
              <a:rPr lang="en-US" sz="1600" dirty="0" err="1" smtClean="0">
                <a:solidFill>
                  <a:srgbClr val="00B050"/>
                </a:solidFill>
                <a:cs typeface="B Roya" pitchFamily="2" charset="-78"/>
              </a:rPr>
              <a:t>SName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B0F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    STT1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i="1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endParaRPr lang="en-US" sz="1600" dirty="0" smtClean="0">
              <a:solidFill>
                <a:srgbClr val="7030A0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3733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2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fa-IR" sz="2100" dirty="0" smtClean="0"/>
              <a:t>    یک کپی از جدول با نام جدید، نام‌گذاری جدول جواب: </a:t>
            </a:r>
          </a:p>
          <a:p>
            <a:pPr lvl="2"/>
            <a:r>
              <a:rPr lang="fa-IR" sz="1900" dirty="0" smtClean="0"/>
              <a:t>مرتب شده: </a:t>
            </a:r>
            <a:endParaRPr lang="en-US" sz="1900" dirty="0" smtClean="0"/>
          </a:p>
          <a:p>
            <a:pPr lvl="2"/>
            <a:r>
              <a:rPr lang="fa-IR" sz="1900" dirty="0" smtClean="0"/>
              <a:t>پیش فرض صعودی:  (</a:t>
            </a:r>
            <a:r>
              <a:rPr lang="en-US" sz="1900" dirty="0" smtClean="0"/>
              <a:t>Ascending</a:t>
            </a:r>
            <a:r>
              <a:rPr lang="fa-IR" sz="1900" dirty="0" smtClean="0"/>
              <a:t>) </a:t>
            </a:r>
          </a:p>
          <a:p>
            <a:pPr lvl="2"/>
            <a:r>
              <a:rPr lang="fa-IR" sz="1900" dirty="0" smtClean="0"/>
              <a:t>نزولی (</a:t>
            </a:r>
            <a:r>
              <a:rPr lang="en-US" sz="1900" dirty="0" smtClean="0"/>
              <a:t>Descending</a:t>
            </a:r>
            <a:r>
              <a:rPr lang="fa-IR" sz="1900" dirty="0" smtClean="0"/>
              <a:t>):  باید قید شود.</a:t>
            </a:r>
          </a:p>
          <a:p>
            <a:pPr lvl="1"/>
            <a:r>
              <a:rPr lang="fa-IR" dirty="0" smtClean="0"/>
              <a:t>تمرین: روش دیگر؟</a:t>
            </a:r>
          </a:p>
          <a:p>
            <a:pPr lvl="2"/>
            <a:endParaRPr lang="fa-IR" dirty="0"/>
          </a:p>
          <a:p>
            <a:pPr marL="457200" lvl="1" indent="0">
              <a:buNone/>
            </a:pPr>
            <a:r>
              <a:rPr lang="fa-IR" b="1" dirty="0" smtClean="0"/>
              <a:t>     قابلیت‏های پیشرفته (</a:t>
            </a:r>
            <a:r>
              <a:rPr lang="en-US" b="1" dirty="0" smtClean="0"/>
              <a:t>Advanced features</a:t>
            </a:r>
            <a:r>
              <a:rPr lang="fa-IR" b="1" dirty="0" smtClean="0"/>
              <a:t>):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228600" y="4770138"/>
            <a:ext cx="8229598" cy="1478262"/>
            <a:chOff x="228600" y="4038600"/>
            <a:chExt cx="8229598" cy="1478262"/>
          </a:xfrm>
        </p:grpSpPr>
        <p:grpSp>
          <p:nvGrpSpPr>
            <p:cNvPr id="18" name="Group 17"/>
            <p:cNvGrpSpPr/>
            <p:nvPr/>
          </p:nvGrpSpPr>
          <p:grpSpPr>
            <a:xfrm>
              <a:off x="228600" y="4038600"/>
              <a:ext cx="5638800" cy="1460500"/>
              <a:chOff x="228600" y="4038600"/>
              <a:chExt cx="5638800" cy="14605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8600" y="4038600"/>
                <a:ext cx="4876800" cy="14605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SELECT</a:t>
                </a:r>
                <a:r>
                  <a:rPr lang="en-US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S#, CITY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i="1" dirty="0" smtClean="0">
                    <a:solidFill>
                      <a:srgbClr val="00B0F0"/>
                    </a:solidFill>
                    <a:cs typeface="B Roya" pitchFamily="2" charset="-78"/>
                  </a:rPr>
                  <a:t> </a:t>
                </a:r>
                <a:endParaRPr lang="en-US" sz="1600" b="1" i="1" dirty="0">
                  <a:solidFill>
                    <a:srgbClr val="00B0F0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FROM 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i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</a:t>
                </a: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SNAME </a:t>
                </a:r>
                <a:endParaRPr lang="en-US" sz="1600" dirty="0" smtClean="0">
                  <a:solidFill>
                    <a:srgbClr val="7030A0"/>
                  </a:solidFill>
                  <a:cs typeface="B Roya" pitchFamily="2" charset="-78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034980" y="4507632"/>
                <a:ext cx="1322454" cy="991468"/>
                <a:chOff x="5625781" y="1282700"/>
                <a:chExt cx="1322454" cy="991468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5625781" y="1282700"/>
                  <a:ext cx="1322454" cy="978768"/>
                  <a:chOff x="3052969" y="1809934"/>
                  <a:chExt cx="1322454" cy="978768"/>
                </a:xfrm>
              </p:grpSpPr>
              <p:sp>
                <p:nvSpPr>
                  <p:cNvPr id="11" name="Left Brace 10"/>
                  <p:cNvSpPr/>
                  <p:nvPr/>
                </p:nvSpPr>
                <p:spPr>
                  <a:xfrm flipH="1">
                    <a:off x="4267200" y="1809934"/>
                    <a:ext cx="94188" cy="978768"/>
                  </a:xfrm>
                  <a:prstGeom prst="leftBrace">
                    <a:avLst>
                      <a:gd name="adj1" fmla="val 42619"/>
                      <a:gd name="adj2" fmla="val 5000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052969" y="1818377"/>
                    <a:ext cx="1322454" cy="85904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LIKE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NOT LIKE</a:t>
                    </a:r>
                    <a:endParaRPr lang="fa-IR" sz="1400" b="1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Left Brace 9"/>
                <p:cNvSpPr/>
                <p:nvPr/>
              </p:nvSpPr>
              <p:spPr>
                <a:xfrm>
                  <a:off x="5638800" y="1295400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44946" y="4504243"/>
                <a:ext cx="1322454" cy="983025"/>
                <a:chOff x="5625781" y="1291143"/>
                <a:chExt cx="1322454" cy="983025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625781" y="1291143"/>
                  <a:ext cx="1322454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‘%N’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</a:t>
                  </a:r>
                  <a:r>
                    <a:rPr lang="en-US" sz="1600" b="1" i="1" dirty="0">
                      <a:solidFill>
                        <a:schemeClr val="tx1"/>
                      </a:solidFill>
                    </a:rPr>
                    <a:t>M</a:t>
                  </a: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%’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‘_ _ A _ _’</a:t>
                  </a:r>
                  <a:endParaRPr lang="fa-IR" sz="1400" b="1" i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eft Brace 14"/>
                <p:cNvSpPr/>
                <p:nvPr/>
              </p:nvSpPr>
              <p:spPr>
                <a:xfrm>
                  <a:off x="5638800" y="1295400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 flipH="1">
              <a:off x="5638800" y="4343400"/>
              <a:ext cx="1676399" cy="472476"/>
              <a:chOff x="5510823" y="1907576"/>
              <a:chExt cx="1676399" cy="47247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510823" y="1907576"/>
                <a:ext cx="1343426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تمام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854249" y="2175346"/>
                <a:ext cx="33297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H="1">
              <a:off x="5663852" y="4695554"/>
              <a:ext cx="1651347" cy="472476"/>
              <a:chOff x="5535875" y="1907576"/>
              <a:chExt cx="1651347" cy="47247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535875" y="1907576"/>
                <a:ext cx="1318375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M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شروع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854250" y="2175346"/>
                <a:ext cx="3329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H="1">
              <a:off x="5663853" y="5090124"/>
              <a:ext cx="2794345" cy="426738"/>
              <a:chOff x="4392877" y="1907576"/>
              <a:chExt cx="2794345" cy="426738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392877" y="1907576"/>
                <a:ext cx="2461377" cy="42673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دقیقا 5 کاراکتر، کاراکتر سوم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6854251" y="2159580"/>
                <a:ext cx="33297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ounded Rectangle 4"/>
          <p:cNvSpPr/>
          <p:nvPr/>
        </p:nvSpPr>
        <p:spPr>
          <a:xfrm>
            <a:off x="228600" y="1600200"/>
            <a:ext cx="4343400" cy="1600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S )</a:t>
            </a:r>
            <a:r>
              <a:rPr lang="fa-IR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 AS   </a:t>
            </a:r>
            <a:r>
              <a:rPr lang="en-US" sz="1600" dirty="0" err="1" smtClean="0">
                <a:solidFill>
                  <a:srgbClr val="7030A0"/>
                </a:solidFill>
                <a:cs typeface="B Roya" pitchFamily="2" charset="-78"/>
              </a:rPr>
              <a:t>MyS</a:t>
            </a:r>
            <a:endParaRPr lang="fa-IR" sz="1600" dirty="0">
              <a:solidFill>
                <a:srgbClr val="7030A0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ORDER   BY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SNAME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یا 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2</a:t>
            </a:r>
            <a:endParaRPr lang="fa-IR" sz="1600" dirty="0" smtClean="0">
              <a:solidFill>
                <a:srgbClr val="C00000"/>
              </a:solidFill>
              <a:cs typeface="B Roya" pitchFamily="2" charset="-78"/>
            </a:endParaRPr>
          </a:p>
        </p:txBody>
      </p:sp>
      <p:grpSp>
        <p:nvGrpSpPr>
          <p:cNvPr id="37" name="Group 36"/>
          <p:cNvGrpSpPr/>
          <p:nvPr/>
        </p:nvGrpSpPr>
        <p:grpSpPr>
          <a:xfrm flipH="1">
            <a:off x="2362200" y="2758476"/>
            <a:ext cx="1343426" cy="594324"/>
            <a:chOff x="5526471" y="1823306"/>
            <a:chExt cx="1343426" cy="594324"/>
          </a:xfrm>
        </p:grpSpPr>
        <p:sp>
          <p:nvSpPr>
            <p:cNvPr id="38" name="Rounded Rectangle 37"/>
            <p:cNvSpPr/>
            <p:nvPr/>
          </p:nvSpPr>
          <p:spPr>
            <a:xfrm>
              <a:off x="5526471" y="1983776"/>
              <a:ext cx="1343426" cy="433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شماره ستون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184097" y="1823306"/>
              <a:ext cx="0" cy="28952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64" y="4378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123172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41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</a:t>
            </a:r>
            <a:r>
              <a:rPr lang="en-US" sz="1800" dirty="0" smtClean="0">
                <a:latin typeface="Arial Black" pitchFamily="34" charset="0"/>
              </a:rPr>
              <a:t>BETWEEN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شماره قطعاتی را بدهید که وزن آنها بین 5 و 15 است.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28600" y="1447800"/>
            <a:ext cx="5638800" cy="2133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WEIGHT BETWEEN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(5,15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fa-IR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WEIGHT &gt;=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AND WEIGHT &lt;=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15</a:t>
            </a:r>
            <a:endParaRPr lang="fa-IR" sz="1600" dirty="0" smtClean="0">
              <a:solidFill>
                <a:srgbClr val="C00000"/>
              </a:solidFill>
              <a:cs typeface="B Roya" pitchFamily="2" charset="-78"/>
            </a:endParaRPr>
          </a:p>
        </p:txBody>
      </p:sp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66" y="13500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4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</a:t>
            </a:r>
            <a:r>
              <a:rPr lang="en-US" dirty="0"/>
              <a:t>DB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مفاهیم مطرح در طراحی منطقی پایگاه داده‏ها</a:t>
            </a:r>
          </a:p>
          <a:p>
            <a:pPr lvl="1"/>
            <a:r>
              <a:rPr lang="fa-IR" dirty="0"/>
              <a:t>ساختار داده جدولی	</a:t>
            </a:r>
            <a:r>
              <a:rPr lang="en-US" dirty="0"/>
              <a:t>:</a:t>
            </a:r>
            <a:r>
              <a:rPr lang="fa-IR" dirty="0"/>
              <a:t>	</a:t>
            </a:r>
            <a:r>
              <a:rPr lang="en-US" dirty="0"/>
              <a:t>Tabular Data Structure (TDS)</a:t>
            </a:r>
          </a:p>
          <a:p>
            <a:pPr lvl="1"/>
            <a:r>
              <a:rPr lang="fa-IR" dirty="0"/>
              <a:t>پایگاه داده جدولی	</a:t>
            </a:r>
            <a:r>
              <a:rPr lang="en-US" dirty="0"/>
              <a:t>:</a:t>
            </a:r>
            <a:r>
              <a:rPr lang="fa-IR" dirty="0"/>
              <a:t>	</a:t>
            </a:r>
            <a:r>
              <a:rPr lang="en-US" dirty="0"/>
              <a:t>Tabular </a:t>
            </a:r>
            <a:r>
              <a:rPr lang="en-US" dirty="0" err="1"/>
              <a:t>DataBase</a:t>
            </a:r>
            <a:r>
              <a:rPr lang="en-US" dirty="0"/>
              <a:t> (TDB)</a:t>
            </a:r>
            <a:endParaRPr lang="fa-IR" dirty="0"/>
          </a:p>
          <a:p>
            <a:pPr lvl="1"/>
            <a:r>
              <a:rPr lang="fa-IR" dirty="0"/>
              <a:t>زبان پایگاهی جدولی</a:t>
            </a:r>
            <a:r>
              <a:rPr lang="en-US" dirty="0"/>
              <a:t>	:	Tabular </a:t>
            </a:r>
            <a:r>
              <a:rPr lang="en-US" dirty="0" err="1"/>
              <a:t>DataBase</a:t>
            </a:r>
            <a:r>
              <a:rPr lang="en-US" dirty="0"/>
              <a:t> Language (TDBL)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82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en-US" dirty="0" smtClean="0"/>
              <a:t>   </a:t>
            </a:r>
            <a:r>
              <a:rPr lang="fa-IR" dirty="0" smtClean="0"/>
              <a:t> </a:t>
            </a:r>
            <a:r>
              <a:rPr lang="en-US" sz="1800" dirty="0" smtClean="0">
                <a:latin typeface="Arial Black" pitchFamily="34" charset="0"/>
              </a:rPr>
              <a:t>NULL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fa-IR" dirty="0" smtClean="0"/>
              <a:t>بررسی برخورد </a:t>
            </a:r>
            <a:r>
              <a:rPr lang="fa-IR" dirty="0"/>
              <a:t>یک </a:t>
            </a:r>
            <a:r>
              <a:rPr lang="en-US" dirty="0"/>
              <a:t>package</a:t>
            </a:r>
            <a:r>
              <a:rPr lang="fa-IR" dirty="0"/>
              <a:t> </a:t>
            </a:r>
            <a:r>
              <a:rPr lang="fa-IR" dirty="0" smtClean="0"/>
              <a:t>با </a:t>
            </a:r>
            <a:r>
              <a:rPr lang="en-US" dirty="0" smtClean="0"/>
              <a:t>NULL</a:t>
            </a:r>
            <a:r>
              <a:rPr lang="fa-IR" dirty="0" smtClean="0"/>
              <a:t>؟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600" y="1957231"/>
            <a:ext cx="4876800" cy="1547969"/>
            <a:chOff x="228600" y="1371600"/>
            <a:chExt cx="4876800" cy="1547969"/>
          </a:xfrm>
        </p:grpSpPr>
        <p:sp>
          <p:nvSpPr>
            <p:cNvPr id="4" name="Rounded Rectangle 3"/>
            <p:cNvSpPr/>
            <p:nvPr/>
          </p:nvSpPr>
          <p:spPr>
            <a:xfrm>
              <a:off x="228600" y="1371600"/>
              <a:ext cx="4876800" cy="1547969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SELECT</a:t>
              </a:r>
              <a:r>
                <a:rPr lang="en-US" sz="1600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S#, CITY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i="1" dirty="0" smtClean="0">
                  <a:solidFill>
                    <a:srgbClr val="00B0F0"/>
                  </a:solidFill>
                  <a:cs typeface="B Roya" pitchFamily="2" charset="-78"/>
                </a:rPr>
                <a:t> </a:t>
              </a:r>
              <a:endParaRPr lang="en-US" sz="1600" b="1" i="1" dirty="0">
                <a:solidFill>
                  <a:srgbClr val="00B0F0"/>
                </a:solidFill>
                <a:cs typeface="B Roya" pitchFamily="2" charset="-78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FROM 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</a:t>
              </a:r>
            </a:p>
            <a:p>
              <a:pPr>
                <a:lnSpc>
                  <a:spcPct val="150000"/>
                </a:lnSpc>
              </a:pP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WHERE</a:t>
              </a: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STATUS</a:t>
              </a: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en-US" sz="1600" b="1" i="1" dirty="0" smtClean="0">
                <a:solidFill>
                  <a:srgbClr val="7030A0"/>
                </a:solidFill>
                <a:cs typeface="B Roya" pitchFamily="2" charset="-78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124231" y="1828800"/>
              <a:ext cx="1600169" cy="991468"/>
              <a:chOff x="5625812" y="1282700"/>
              <a:chExt cx="1600169" cy="99146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625812" y="1282700"/>
                <a:ext cx="1600169" cy="978768"/>
                <a:chOff x="3053000" y="1809934"/>
                <a:chExt cx="1600169" cy="978768"/>
              </a:xfrm>
            </p:grpSpPr>
            <p:sp>
              <p:nvSpPr>
                <p:cNvPr id="8" name="Left Brace 7"/>
                <p:cNvSpPr/>
                <p:nvPr/>
              </p:nvSpPr>
              <p:spPr>
                <a:xfrm flipH="1">
                  <a:off x="4558981" y="1809934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053000" y="1818377"/>
                  <a:ext cx="1600169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NULL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NOT NULL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Left Brace 6"/>
              <p:cNvSpPr/>
              <p:nvPr/>
            </p:nvSpPr>
            <p:spPr>
              <a:xfrm>
                <a:off x="5638800" y="1295400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4060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6406" y="4852194"/>
                <a:ext cx="804194" cy="936827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a-IR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𝑽𝑨𝑳𝑼𝑬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𝑵𝑼𝑳𝑳</m:t>
                          </m:r>
                        </m:den>
                      </m:f>
                    </m:oMath>
                  </m:oMathPara>
                </a14:m>
                <a:endParaRPr lang="fa-IR" sz="14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06" y="4852194"/>
                <a:ext cx="804194" cy="936827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5591340" y="4852194"/>
                <a:ext cx="1723860" cy="936827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𝑵𝑼𝑳𝑳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𝑨𝑵𝑫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𝑵𝑼𝑳𝑳</m:t>
                      </m:r>
                    </m:oMath>
                  </m:oMathPara>
                </a14:m>
                <a:endParaRPr lang="fa-IR" sz="14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340" y="4852194"/>
                <a:ext cx="1723860" cy="936827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8115" y="3886200"/>
            <a:ext cx="2649104" cy="2940166"/>
            <a:chOff x="488115" y="4038600"/>
            <a:chExt cx="2649104" cy="2940166"/>
          </a:xfrm>
        </p:grpSpPr>
        <p:sp>
          <p:nvSpPr>
            <p:cNvPr id="16" name="Rounded Rectangle 15"/>
            <p:cNvSpPr/>
            <p:nvPr/>
          </p:nvSpPr>
          <p:spPr>
            <a:xfrm>
              <a:off x="685800" y="5293726"/>
              <a:ext cx="731085" cy="39730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NULL</a:t>
              </a:r>
              <a:endParaRPr lang="fa-IR" sz="1400" b="1" dirty="0" smtClean="0">
                <a:solidFill>
                  <a:schemeClr val="tx1"/>
                </a:solidFill>
                <a:cs typeface="B Roya" pitchFamily="2" charset="-7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7"/>
                <p:cNvSpPr/>
                <p:nvPr/>
              </p:nvSpPr>
              <p:spPr>
                <a:xfrm>
                  <a:off x="1365960" y="4038600"/>
                  <a:ext cx="804194" cy="294016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≤</m:t>
                        </m:r>
                      </m:oMath>
                    </m:oMathPara>
                  </a14:m>
                  <a:endParaRPr lang="en-US" sz="14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&gt;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≥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=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#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?</m:t>
                        </m:r>
                      </m:oMath>
                    </m:oMathPara>
                  </a14:m>
                  <a:endParaRPr lang="en-US" sz="14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</p:txBody>
            </p:sp>
          </mc:Choice>
          <mc:Fallback xmlns="">
            <p:sp>
              <p:nvSpPr>
                <p:cNvPr id="18" name="Rounded 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960" y="4038600"/>
                  <a:ext cx="804194" cy="2940166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ounded Rectangle 19"/>
            <p:cNvSpPr/>
            <p:nvPr/>
          </p:nvSpPr>
          <p:spPr>
            <a:xfrm>
              <a:off x="2204160" y="5040270"/>
              <a:ext cx="804194" cy="93682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tx1"/>
                  </a:solidFill>
                  <a:cs typeface="B Roya" pitchFamily="2" charset="-78"/>
                </a:rPr>
                <a:t>NULL</a:t>
              </a:r>
            </a:p>
            <a:p>
              <a:pPr algn="ctr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یا </a:t>
              </a:r>
            </a:p>
            <a:p>
              <a:pPr algn="ctr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Roya" pitchFamily="2" charset="-78"/>
                </a:rPr>
                <a:t>عدد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88115" y="4321610"/>
              <a:ext cx="2649104" cy="2512421"/>
            </a:xfrm>
            <a:prstGeom prst="roundRect">
              <a:avLst>
                <a:gd name="adj" fmla="val 8690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80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جبر مجموعه‏ها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/>
          </a:p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b="1" dirty="0"/>
              <a:t>شرط استفاده: </a:t>
            </a:r>
            <a:r>
              <a:rPr lang="fa-IR" dirty="0"/>
              <a:t>برابری </a:t>
            </a:r>
            <a:r>
              <a:rPr lang="en-US" sz="1900" dirty="0"/>
              <a:t>Heading</a:t>
            </a:r>
            <a:r>
              <a:rPr lang="fa-IR" dirty="0"/>
              <a:t>: هم‏نامی و هم نوعی ستون (های) دو جدول     </a:t>
            </a:r>
            <a:endParaRPr lang="fa-IR" dirty="0" smtClean="0"/>
          </a:p>
          <a:p>
            <a:r>
              <a:rPr lang="fa-IR" dirty="0" smtClean="0"/>
              <a:t>اگر از گزینه </a:t>
            </a:r>
            <a:r>
              <a:rPr lang="en-US" sz="1900" dirty="0" smtClean="0"/>
              <a:t>CORRESPONDING BY 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تصریح شده انجام می‏شود.</a:t>
            </a:r>
          </a:p>
          <a:p>
            <a:r>
              <a:rPr lang="fa-IR" dirty="0" smtClean="0"/>
              <a:t>اگر </a:t>
            </a:r>
            <a:r>
              <a:rPr lang="en-US" sz="1900" dirty="0" smtClean="0"/>
              <a:t>CORRESPONDING</a:t>
            </a:r>
            <a:r>
              <a:rPr lang="fa-IR" sz="1900" dirty="0" smtClean="0"/>
              <a:t> </a:t>
            </a:r>
            <a:r>
              <a:rPr lang="fa-IR" dirty="0" smtClean="0"/>
              <a:t>بدون </a:t>
            </a:r>
            <a:r>
              <a:rPr lang="en-US" sz="1900" dirty="0" smtClean="0"/>
              <a:t>BY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مشترک انجام می‏شود.</a:t>
            </a:r>
          </a:p>
          <a:p>
            <a:r>
              <a:rPr lang="fa-IR" dirty="0" smtClean="0"/>
              <a:t>اگر از این گزینه استفاده نشود، عمل روی تمام ستون‏های دو جدول انجام می‏شود.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حذف تکراری‏ها در نتیجه اجرای عملگرهای جبر مجموعه‏ها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524000"/>
            <a:ext cx="8991599" cy="4909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tablename1    op     tablename2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[ALL] [CORRESPONDING  [BY {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column,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[,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 …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]}] ]</a:t>
            </a: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83977" y="1600200"/>
            <a:ext cx="516273" cy="1052168"/>
            <a:chOff x="2209800" y="1600200"/>
            <a:chExt cx="516273" cy="1052168"/>
          </a:xfrm>
        </p:grpSpPr>
        <p:cxnSp>
          <p:nvCxnSpPr>
            <p:cNvPr id="6" name="Straight Arrow Connector 5"/>
            <p:cNvCxnSpPr>
              <a:stCxn id="8" idx="2"/>
            </p:cNvCxnSpPr>
            <p:nvPr/>
          </p:nvCxnSpPr>
          <p:spPr>
            <a:xfrm flipH="1">
              <a:off x="2464215" y="2091149"/>
              <a:ext cx="3722" cy="56121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2209800" y="1600200"/>
              <a:ext cx="516273" cy="490949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0" y="2133600"/>
            <a:ext cx="2280523" cy="1311166"/>
            <a:chOff x="1986646" y="2421766"/>
            <a:chExt cx="2280523" cy="1311166"/>
          </a:xfrm>
        </p:grpSpPr>
        <p:grpSp>
          <p:nvGrpSpPr>
            <p:cNvPr id="7" name="Group 6"/>
            <p:cNvGrpSpPr/>
            <p:nvPr/>
          </p:nvGrpSpPr>
          <p:grpSpPr>
            <a:xfrm>
              <a:off x="2667000" y="2421766"/>
              <a:ext cx="1600169" cy="1311166"/>
              <a:chOff x="3124231" y="1660634"/>
              <a:chExt cx="1600169" cy="1311166"/>
            </a:xfrm>
          </p:grpSpPr>
          <p:sp>
            <p:nvSpPr>
              <p:cNvPr id="9" name="Left Brace 8"/>
              <p:cNvSpPr/>
              <p:nvPr/>
            </p:nvSpPr>
            <p:spPr>
              <a:xfrm flipH="1">
                <a:off x="4630212" y="1676400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124231" y="1837243"/>
                <a:ext cx="1600169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UNION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UNION ALL</a:t>
                </a:r>
                <a:endParaRPr lang="en-US" sz="16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INTERSECT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EXCEPT</a:t>
                </a:r>
                <a:endParaRPr lang="fa-IR" sz="1600" b="1" dirty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>
                <a:off x="3137219" y="1660634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𝑜𝑝</m:t>
                        </m:r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58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شماره تهیه کنندگانی را بدهید که حداقل یک قطعه تولید می‏کنند.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تست سازگاری پایگاه داده‏ها: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371600"/>
            <a:ext cx="3429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INTERSECT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3657600"/>
            <a:ext cx="3048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5562600"/>
            <a:ext cx="5486400" cy="1055772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P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Using 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 </a:t>
            </a:r>
            <a:r>
              <a:rPr lang="en-US" sz="1600" b="1" i="1" dirty="0" smtClean="0">
                <a:solidFill>
                  <a:srgbClr val="7030A0"/>
                </a:solidFill>
                <a:cs typeface="B Roya" pitchFamily="2" charset="-78"/>
              </a:rPr>
              <a:t>   </a:t>
            </a: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  <a:r>
              <a:rPr lang="en-US" sz="1600" b="1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Corresponding by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</a:t>
            </a:r>
            <a:endParaRPr lang="en-US" sz="1600" dirty="0">
              <a:solidFill>
                <a:srgbClr val="E60000"/>
              </a:solidFill>
              <a:cs typeface="B Roya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21151" y="5562600"/>
            <a:ext cx="964849" cy="762000"/>
            <a:chOff x="1321151" y="5562600"/>
            <a:chExt cx="964849" cy="762000"/>
          </a:xfrm>
        </p:grpSpPr>
        <p:sp>
          <p:nvSpPr>
            <p:cNvPr id="6" name="Right Arrow 5"/>
            <p:cNvSpPr/>
            <p:nvPr/>
          </p:nvSpPr>
          <p:spPr>
            <a:xfrm>
              <a:off x="1447800" y="5943600"/>
              <a:ext cx="838200" cy="3810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21151" y="5562600"/>
              <a:ext cx="964849" cy="492525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مدل دیگر </a:t>
              </a:r>
              <a:endParaRPr lang="en-US" sz="1600" b="1" dirty="0">
                <a:solidFill>
                  <a:srgbClr val="E60000"/>
                </a:solidFill>
                <a:cs typeface="B Nazanin" pitchFamily="2" charset="-78"/>
              </a:endParaRPr>
            </a:p>
          </p:txBody>
        </p:sp>
      </p:grpSp>
      <p:pic>
        <p:nvPicPr>
          <p:cNvPr id="1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84688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شماره تهیه کنندگانی را بدهید که هیچ قطعه‏ای تولید نمی‏کنند.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تمرین: این مثال‏ها به طرز دیگر هم نوشته شود.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52400" y="17526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جمعی (گروهی)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Aggregation Functions</a:t>
            </a:r>
          </a:p>
          <a:p>
            <a:pPr lvl="1"/>
            <a:r>
              <a:rPr lang="en-US" sz="1900" dirty="0" smtClean="0"/>
              <a:t>AVG</a:t>
            </a:r>
          </a:p>
          <a:p>
            <a:pPr lvl="1"/>
            <a:r>
              <a:rPr lang="en-US" sz="1900" dirty="0" smtClean="0"/>
              <a:t>MIN</a:t>
            </a:r>
          </a:p>
          <a:p>
            <a:pPr lvl="1"/>
            <a:r>
              <a:rPr lang="en-US" sz="1900" dirty="0" smtClean="0"/>
              <a:t>MAX</a:t>
            </a:r>
          </a:p>
          <a:p>
            <a:pPr lvl="1"/>
            <a:r>
              <a:rPr lang="en-US" sz="1900" dirty="0" smtClean="0"/>
              <a:t>SUM</a:t>
            </a:r>
          </a:p>
          <a:p>
            <a:pPr lvl="1"/>
            <a:r>
              <a:rPr lang="en-US" sz="1900" dirty="0" smtClean="0"/>
              <a:t>COUNT</a:t>
            </a:r>
            <a:r>
              <a:rPr lang="fa-IR" sz="1900" dirty="0" smtClean="0"/>
              <a:t> و </a:t>
            </a:r>
            <a:r>
              <a:rPr lang="en-US" sz="1900" dirty="0" smtClean="0"/>
              <a:t>COUNT(*)</a:t>
            </a:r>
          </a:p>
          <a:p>
            <a:pPr marL="0" indent="0">
              <a:buNone/>
            </a:pPr>
            <a:r>
              <a:rPr lang="fa-IR" dirty="0" smtClean="0"/>
              <a:t>              بیشینه وضعیت </a:t>
            </a:r>
            <a:r>
              <a:rPr lang="fa-IR" dirty="0"/>
              <a:t>تهیه کنندگان در </a:t>
            </a:r>
            <a:r>
              <a:rPr lang="fa-IR" dirty="0" smtClean="0"/>
              <a:t>شهرهای </a:t>
            </a:r>
            <a:r>
              <a:rPr lang="en-US" dirty="0" smtClean="0"/>
              <a:t>c1</a:t>
            </a:r>
            <a:r>
              <a:rPr lang="fa-IR" dirty="0" smtClean="0"/>
              <a:t> یا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48768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MAX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AS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SMAX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CITY=‘c1’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CITY=‘c2’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378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توابع </a:t>
            </a:r>
            <a:r>
              <a:rPr lang="fa-IR" dirty="0" smtClean="0"/>
              <a:t>جمعی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        تعداد ا</a:t>
            </a:r>
            <a:r>
              <a:rPr lang="fa-IR" u="sng" dirty="0" smtClean="0"/>
              <a:t>نواع</a:t>
            </a:r>
            <a:r>
              <a:rPr lang="fa-IR" dirty="0" smtClean="0"/>
              <a:t> قطعات تولیدی توسط تولیدکنندگان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 تعداد </a:t>
            </a:r>
            <a:r>
              <a:rPr lang="fa-IR" u="sng" dirty="0" smtClean="0"/>
              <a:t>انواع</a:t>
            </a:r>
            <a:r>
              <a:rPr lang="fa-IR" dirty="0" smtClean="0"/>
              <a:t> قطعات قابل تولید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    تعداد </a:t>
            </a:r>
            <a:r>
              <a:rPr lang="fa-IR" u="sng" dirty="0" smtClean="0"/>
              <a:t>کل قطعات </a:t>
            </a:r>
            <a:r>
              <a:rPr lang="fa-IR" dirty="0" smtClean="0"/>
              <a:t>تولیدی توسط </a:t>
            </a:r>
            <a:r>
              <a:rPr lang="en-US" dirty="0" smtClean="0"/>
              <a:t>s2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r>
              <a:rPr lang="en-US" dirty="0" smtClean="0"/>
              <a:t>NULL</a:t>
            </a:r>
            <a:r>
              <a:rPr lang="fa-IR" dirty="0" smtClean="0"/>
              <a:t> و توابع جمعی؟ (در سه پکیج بررسی شود)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2954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" y="18288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(DISTINCT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" y="28194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00" y="38100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N3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 = ‘s2’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305" y="553154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00" y="12547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362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4290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8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GROUP BY</a:t>
            </a:r>
            <a:endParaRPr lang="fa-IR" b="1" dirty="0" smtClean="0"/>
          </a:p>
          <a:p>
            <a:pPr lvl="1"/>
            <a:r>
              <a:rPr lang="fa-IR" dirty="0" smtClean="0"/>
              <a:t>سطرهای جدول داده شده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را گروه بندی می‏کند، به نحوی که مقدار ستون(های) گروه‏بندی در گروه یکسان است.</a:t>
            </a:r>
          </a:p>
          <a:p>
            <a:pPr marL="457200" lvl="1" indent="0">
              <a:buNone/>
            </a:pPr>
            <a:r>
              <a:rPr lang="fa-IR" dirty="0" smtClean="0"/>
              <a:t>     تعداد </a:t>
            </a:r>
            <a:r>
              <a:rPr lang="fa-IR" dirty="0"/>
              <a:t>کل قطعات </a:t>
            </a:r>
            <a:r>
              <a:rPr lang="fa-IR" dirty="0" smtClean="0"/>
              <a:t>تولیدی توسط هر تولیدکننده</a:t>
            </a:r>
            <a:endParaRPr lang="fa-IR" dirty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32004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, 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AS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SQ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BY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58325"/>
              </p:ext>
            </p:extLst>
          </p:nvPr>
        </p:nvGraphicFramePr>
        <p:xfrm>
          <a:off x="5257800" y="37338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04800" y="453136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203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093" t="-308333" r="-662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 جواب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3810000"/>
            <a:ext cx="4405211" cy="2515644"/>
            <a:chOff x="3348485" y="3732756"/>
            <a:chExt cx="4405211" cy="251564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070366" y="5105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70366" y="5867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38600" y="6248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348485" y="3732756"/>
              <a:ext cx="990600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Nazanin" pitchFamily="2" charset="-78"/>
                </a:rPr>
                <a:t>SP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گروه‌بندی شده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ight Arrow 15"/>
          <p:cNvSpPr/>
          <p:nvPr/>
        </p:nvSpPr>
        <p:spPr>
          <a:xfrm flipH="1">
            <a:off x="3657600" y="5181600"/>
            <a:ext cx="838200" cy="381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در کلاز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نمی توان نام ستونی را آورد که در کلاز</a:t>
            </a:r>
            <a:r>
              <a:rPr lang="fa-IR" dirty="0"/>
              <a:t> </a:t>
            </a:r>
            <a:r>
              <a:rPr lang="en-US" sz="1800" dirty="0" smtClean="0"/>
              <a:t>GROUP BY</a:t>
            </a:r>
            <a:r>
              <a:rPr lang="fa-IR" dirty="0" smtClean="0"/>
              <a:t> نباشد، غیر از ستون‏هایی که با توابع جمعی به دست آمده‏اند.</a:t>
            </a:r>
          </a:p>
          <a:p>
            <a:endParaRPr lang="fa-IR" dirty="0" smtClean="0"/>
          </a:p>
          <a:p>
            <a:r>
              <a:rPr lang="en-US" b="1" dirty="0" smtClean="0"/>
              <a:t>HAVING</a:t>
            </a:r>
            <a:endParaRPr lang="fa-IR" dirty="0" smtClean="0"/>
          </a:p>
          <a:p>
            <a:pPr lvl="1"/>
            <a:r>
              <a:rPr lang="fa-IR" dirty="0" smtClean="0"/>
              <a:t>امکانی است برای دادن شرط یا شرایط ناظر به گروه سطرها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  شماره تهیه‏کنندگانی را بدهید که بیش از 100 قطعه تولید کرده‏اند.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7069" y="5029200"/>
            <a:ext cx="4876800" cy="1676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BY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HAVING SUM(QTY) &gt; 100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36" y="4323083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1350546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14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گروه‏بندی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تمرین : شماره دانشجویانی را بدهید که در ترم دوم سال 87-88 بیش از 20 واحد گرفته باشند.</a:t>
            </a:r>
          </a:p>
          <a:p>
            <a:pPr lvl="1"/>
            <a:r>
              <a:rPr lang="fa-IR" dirty="0" smtClean="0"/>
              <a:t>تمرین : شماره دانشجویانی را بدهید که در ترم دوم سال 87-88 بیش از 7 درس گرفته باشند.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  <a:r>
              <a:rPr lang="en-US" sz="1800" dirty="0" smtClean="0"/>
              <a:t>GROUP BY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افزونه‏اند، اما نوشتن </a:t>
            </a:r>
            <a:r>
              <a:rPr lang="en-US" sz="1800" dirty="0" smtClean="0"/>
              <a:t>QU</a:t>
            </a:r>
            <a:r>
              <a:rPr lang="en-US" sz="1800" dirty="0"/>
              <a:t>E</a:t>
            </a:r>
            <a:r>
              <a:rPr lang="en-US" sz="1800" dirty="0" smtClean="0"/>
              <a:t>RY</a:t>
            </a:r>
            <a:r>
              <a:rPr lang="fa-IR" sz="1800" dirty="0" smtClean="0"/>
              <a:t> </a:t>
            </a:r>
            <a:r>
              <a:rPr lang="fa-IR" dirty="0" smtClean="0"/>
              <a:t>بدون آنها پیچیده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بدون </a:t>
            </a:r>
            <a:r>
              <a:rPr lang="en-US" sz="1800" dirty="0" smtClean="0"/>
              <a:t>GROUP BY</a:t>
            </a:r>
            <a:r>
              <a:rPr lang="fa-IR" dirty="0" smtClean="0"/>
              <a:t>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به چند روش می‏توان یک کپی از جدول ساخت؟</a:t>
            </a:r>
            <a:endParaRPr lang="en-US" dirty="0"/>
          </a:p>
        </p:txBody>
      </p:sp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66" y="338993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69" y="4495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506" y="5584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5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از بیش از یک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نام </a:t>
            </a:r>
            <a:r>
              <a:rPr lang="en-US" dirty="0" smtClean="0"/>
              <a:t>  </a:t>
            </a:r>
            <a:r>
              <a:rPr lang="fa-IR" dirty="0" smtClean="0"/>
              <a:t>تهیه کنندگان قطعه </a:t>
            </a:r>
            <a:r>
              <a:rPr lang="en-US" dirty="0" smtClean="0"/>
              <a:t>‘p2’</a:t>
            </a:r>
            <a:r>
              <a:rPr lang="fa-IR" dirty="0"/>
              <a:t> </a:t>
            </a:r>
            <a:r>
              <a:rPr lang="fa-IR" dirty="0" smtClean="0"/>
              <a:t>را بدهید: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fa-IR" b="1" dirty="0" smtClean="0"/>
          </a:p>
          <a:p>
            <a:pPr marL="457200" lvl="1" indent="0">
              <a:buNone/>
            </a:pPr>
            <a:r>
              <a:rPr lang="fa-IR" dirty="0" smtClean="0"/>
              <a:t>    ضرب </a:t>
            </a:r>
            <a:r>
              <a:rPr lang="fa-IR" dirty="0"/>
              <a:t>دکارتی در </a:t>
            </a:r>
            <a:r>
              <a:rPr lang="en-US" dirty="0"/>
              <a:t>SQL</a:t>
            </a:r>
            <a:endParaRPr lang="fa-IR" dirty="0"/>
          </a:p>
          <a:p>
            <a:pPr lvl="1"/>
            <a:endParaRPr lang="en-US" b="1" dirty="0" smtClean="0"/>
          </a:p>
          <a:p>
            <a:pPr lvl="1"/>
            <a:r>
              <a:rPr lang="fa-IR" b="1" dirty="0" smtClean="0"/>
              <a:t>مکانیزم اجرا از دید برنامه‏ساز:</a:t>
            </a:r>
          </a:p>
          <a:p>
            <a:pPr lvl="2"/>
            <a:r>
              <a:rPr lang="fa-IR" dirty="0" smtClean="0"/>
              <a:t>به ازای هر سطر جدول </a:t>
            </a:r>
            <a:r>
              <a:rPr lang="en-US" dirty="0" smtClean="0"/>
              <a:t>S</a:t>
            </a:r>
            <a:r>
              <a:rPr lang="fa-IR" dirty="0" smtClean="0"/>
              <a:t>، بررسی می‏کند که آیا </a:t>
            </a:r>
            <a:r>
              <a:rPr lang="en-US" dirty="0" smtClean="0"/>
              <a:t>S#</a:t>
            </a:r>
            <a:r>
              <a:rPr lang="fa-IR" dirty="0" smtClean="0"/>
              <a:t> آن در </a:t>
            </a:r>
            <a:r>
              <a:rPr lang="en-US" dirty="0" smtClean="0"/>
              <a:t>SP</a:t>
            </a:r>
            <a:r>
              <a:rPr lang="fa-IR" dirty="0" smtClean="0"/>
              <a:t> وجود دارد یا نه و </a:t>
            </a:r>
            <a:r>
              <a:rPr lang="en-US" dirty="0" smtClean="0"/>
              <a:t>P#</a:t>
            </a:r>
            <a:r>
              <a:rPr lang="fa-IR" dirty="0" smtClean="0"/>
              <a:t> آن سطر در </a:t>
            </a:r>
            <a:r>
              <a:rPr lang="en-US" dirty="0" smtClean="0"/>
              <a:t>SP</a:t>
            </a:r>
            <a:r>
              <a:rPr lang="fa-IR" dirty="0" smtClean="0"/>
              <a:t>، </a:t>
            </a:r>
            <a:r>
              <a:rPr lang="en-US" dirty="0" smtClean="0"/>
              <a:t>p2</a:t>
            </a:r>
            <a:r>
              <a:rPr lang="fa-IR" dirty="0" smtClean="0"/>
              <a:t> است یا نه. اگر درست بود </a:t>
            </a:r>
            <a:r>
              <a:rPr lang="en-US" dirty="0" smtClean="0"/>
              <a:t>SNAME</a:t>
            </a:r>
            <a:r>
              <a:rPr lang="fa-IR" dirty="0" smtClean="0"/>
              <a:t> آن سطر جزو جواب است.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37491" y="1447800"/>
            <a:ext cx="1263509" cy="1392744"/>
            <a:chOff x="6927469" y="1447800"/>
            <a:chExt cx="1263509" cy="1392744"/>
          </a:xfrm>
        </p:grpSpPr>
        <p:cxnSp>
          <p:nvCxnSpPr>
            <p:cNvPr id="5" name="Straight Arrow Connector 4"/>
            <p:cNvCxnSpPr>
              <a:stCxn id="13" idx="2"/>
              <a:endCxn id="8" idx="0"/>
            </p:cNvCxnSpPr>
            <p:nvPr/>
          </p:nvCxnSpPr>
          <p:spPr>
            <a:xfrm flipH="1">
              <a:off x="7467040" y="1853543"/>
              <a:ext cx="563656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27469" y="2471212"/>
              <a:ext cx="107914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>
                  <a:cs typeface="B Nazanin" pitchFamily="2" charset="-78"/>
                </a:rPr>
                <a:t>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870413" y="1447800"/>
              <a:ext cx="32056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17955" y="1447800"/>
            <a:ext cx="2141612" cy="1392744"/>
            <a:chOff x="6862546" y="1447800"/>
            <a:chExt cx="2141612" cy="1392744"/>
          </a:xfrm>
        </p:grpSpPr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 flipH="1">
              <a:off x="7467039" y="1853543"/>
              <a:ext cx="987953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62546" y="2471212"/>
              <a:ext cx="120898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 smtClean="0">
                  <a:cs typeface="B Nazanin" pitchFamily="2" charset="-78"/>
                </a:rPr>
                <a:t>SP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905826" y="1447800"/>
              <a:ext cx="10983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228600" y="1895063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</a:p>
        </p:txBody>
      </p:sp>
      <p:pic>
        <p:nvPicPr>
          <p:cNvPr id="2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59080" y="1371600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cs typeface="B Nazanin" pitchFamily="2" charset="-78"/>
              </a:rPr>
              <a:t>روش اول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1732" y="2990766"/>
            <a:ext cx="2133600" cy="895434"/>
            <a:chOff x="1631732" y="2990766"/>
            <a:chExt cx="2133600" cy="895434"/>
          </a:xfrm>
        </p:grpSpPr>
        <p:sp>
          <p:nvSpPr>
            <p:cNvPr id="20" name="Left Brace 19"/>
            <p:cNvSpPr/>
            <p:nvPr/>
          </p:nvSpPr>
          <p:spPr>
            <a:xfrm rot="5400000" flipH="1">
              <a:off x="2605663" y="2550234"/>
              <a:ext cx="151692" cy="103275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0" idx="1"/>
              <a:endCxn id="27" idx="0"/>
            </p:cNvCxnSpPr>
            <p:nvPr/>
          </p:nvCxnSpPr>
          <p:spPr>
            <a:xfrm>
              <a:off x="2681509" y="3142458"/>
              <a:ext cx="17023" cy="3055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1631732" y="3447965"/>
              <a:ext cx="2133600" cy="438235"/>
            </a:xfrm>
            <a:prstGeom prst="roundRect">
              <a:avLst/>
            </a:prstGeom>
            <a:ln>
              <a:solidFill>
                <a:srgbClr val="E6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شبیه سازی عملگر پیوند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59080" y="4191000"/>
            <a:ext cx="51054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T1.* , T2.*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T1, T2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</p:txBody>
      </p:sp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9624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25" name="Group 24"/>
          <p:cNvGrpSpPr/>
          <p:nvPr/>
        </p:nvGrpSpPr>
        <p:grpSpPr>
          <a:xfrm>
            <a:off x="3886200" y="3333311"/>
            <a:ext cx="2374011" cy="727269"/>
            <a:chOff x="3493389" y="4682931"/>
            <a:chExt cx="2374011" cy="727269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493389" y="5046566"/>
              <a:ext cx="77381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202811" y="4682931"/>
              <a:ext cx="166458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عملگر پیوند چیست؟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</a:t>
            </a:r>
            <a:r>
              <a:rPr lang="fa-IR" dirty="0"/>
              <a:t>داده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DS</a:t>
            </a:r>
            <a:r>
              <a:rPr lang="fa-IR" dirty="0" smtClean="0"/>
              <a:t>ها [در حیطه دانش و تکنولوژی  </a:t>
            </a:r>
            <a:r>
              <a:rPr lang="en-US" dirty="0" smtClean="0"/>
              <a:t>DB</a:t>
            </a:r>
            <a:r>
              <a:rPr lang="fa-IR" dirty="0" smtClean="0"/>
              <a:t>]:</a:t>
            </a:r>
          </a:p>
          <a:p>
            <a:pPr lvl="1"/>
            <a:r>
              <a:rPr lang="fa-IR" dirty="0" smtClean="0"/>
              <a:t>1- </a:t>
            </a:r>
            <a:r>
              <a:rPr lang="en-US" dirty="0" smtClean="0"/>
              <a:t>HDS</a:t>
            </a:r>
            <a:r>
              <a:rPr lang="fa-IR" dirty="0" smtClean="0"/>
              <a:t> [از </a:t>
            </a:r>
            <a:r>
              <a:rPr lang="en-US" dirty="0" smtClean="0"/>
              <a:t>Hierarchical DM</a:t>
            </a:r>
            <a:r>
              <a:rPr lang="fa-IR" dirty="0" smtClean="0"/>
              <a:t>]		</a:t>
            </a:r>
            <a:r>
              <a:rPr lang="en-US" dirty="0" smtClean="0"/>
              <a:t>HDBMS</a:t>
            </a:r>
            <a:endParaRPr lang="fa-IR" dirty="0" smtClean="0"/>
          </a:p>
          <a:p>
            <a:pPr lvl="1"/>
            <a:r>
              <a:rPr lang="fa-IR" dirty="0" smtClean="0"/>
              <a:t>2- </a:t>
            </a:r>
            <a:r>
              <a:rPr lang="en-US" dirty="0" smtClean="0"/>
              <a:t>NDS</a:t>
            </a:r>
            <a:r>
              <a:rPr lang="fa-IR" dirty="0" smtClean="0"/>
              <a:t> [از</a:t>
            </a:r>
            <a:r>
              <a:rPr lang="fa-IR" dirty="0"/>
              <a:t> </a:t>
            </a:r>
            <a:r>
              <a:rPr lang="en-US" dirty="0" smtClean="0"/>
              <a:t>Network DM</a:t>
            </a:r>
            <a:r>
              <a:rPr lang="fa-IR" dirty="0" smtClean="0"/>
              <a:t>]</a:t>
            </a:r>
            <a:r>
              <a:rPr lang="en-US" dirty="0" smtClean="0"/>
              <a:t>		NDBMS</a:t>
            </a:r>
            <a:endParaRPr lang="fa-IR" dirty="0" smtClean="0"/>
          </a:p>
          <a:p>
            <a:pPr lvl="1"/>
            <a:r>
              <a:rPr lang="fa-IR" dirty="0" smtClean="0"/>
              <a:t>3- </a:t>
            </a:r>
            <a:r>
              <a:rPr lang="en-US" dirty="0" smtClean="0"/>
              <a:t>RDS</a:t>
            </a:r>
            <a:r>
              <a:rPr lang="fa-IR" dirty="0" smtClean="0"/>
              <a:t> [از </a:t>
            </a:r>
            <a:r>
              <a:rPr lang="en-US" dirty="0" smtClean="0"/>
              <a:t>Relational DM</a:t>
            </a:r>
            <a:r>
              <a:rPr lang="fa-IR" dirty="0" smtClean="0"/>
              <a:t>]		</a:t>
            </a:r>
            <a:r>
              <a:rPr lang="en-US" dirty="0" smtClean="0"/>
              <a:t>RDBMS</a:t>
            </a:r>
            <a:r>
              <a:rPr lang="fa-IR" dirty="0" smtClean="0"/>
              <a:t> پکیج‏های جدولی</a:t>
            </a:r>
          </a:p>
          <a:p>
            <a:pPr lvl="1"/>
            <a:r>
              <a:rPr lang="fa-IR" dirty="0" smtClean="0"/>
              <a:t>4-</a:t>
            </a:r>
            <a:r>
              <a:rPr lang="fa-IR" dirty="0"/>
              <a:t> </a:t>
            </a:r>
            <a:r>
              <a:rPr lang="en-US" dirty="0" smtClean="0"/>
              <a:t>ODS</a:t>
            </a:r>
            <a:r>
              <a:rPr lang="fa-IR" dirty="0" smtClean="0"/>
              <a:t> [از </a:t>
            </a:r>
            <a:r>
              <a:rPr lang="en-US" dirty="0" smtClean="0"/>
              <a:t>Object DM</a:t>
            </a:r>
            <a:r>
              <a:rPr lang="fa-IR" dirty="0" smtClean="0"/>
              <a:t>]		</a:t>
            </a:r>
            <a:r>
              <a:rPr lang="en-US" dirty="0" smtClean="0"/>
              <a:t>ODBMS</a:t>
            </a:r>
            <a:endParaRPr lang="fa-IR" dirty="0" smtClean="0"/>
          </a:p>
          <a:p>
            <a:pPr lvl="1"/>
            <a:r>
              <a:rPr lang="fa-IR" dirty="0" smtClean="0"/>
              <a:t>5- </a:t>
            </a:r>
            <a:r>
              <a:rPr lang="en-US" dirty="0" smtClean="0"/>
              <a:t>ORDS</a:t>
            </a:r>
            <a:r>
              <a:rPr lang="fa-IR" dirty="0" smtClean="0"/>
              <a:t> [از </a:t>
            </a:r>
            <a:r>
              <a:rPr lang="en-US" dirty="0" smtClean="0"/>
              <a:t>Object Relational DS</a:t>
            </a:r>
            <a:r>
              <a:rPr lang="fa-IR" dirty="0" smtClean="0"/>
              <a:t>]</a:t>
            </a:r>
            <a:r>
              <a:rPr lang="en-US" dirty="0" smtClean="0"/>
              <a:t>	ORDBMS</a:t>
            </a:r>
          </a:p>
          <a:p>
            <a:pPr lvl="1"/>
            <a:endParaRPr lang="en-US" dirty="0"/>
          </a:p>
          <a:p>
            <a:r>
              <a:rPr lang="en-US" b="1" dirty="0" smtClean="0"/>
              <a:t>TDS</a:t>
            </a:r>
            <a:r>
              <a:rPr lang="fa-IR" b="1" dirty="0" smtClean="0"/>
              <a:t>- ساختار داده جدولی:</a:t>
            </a:r>
          </a:p>
          <a:p>
            <a:pPr lvl="1"/>
            <a:r>
              <a:rPr lang="fa-IR" dirty="0"/>
              <a:t>عنصر ساختاری </a:t>
            </a:r>
            <a:r>
              <a:rPr lang="fa-IR" dirty="0" smtClean="0"/>
              <a:t>اساسی در </a:t>
            </a:r>
            <a:r>
              <a:rPr lang="en-US" dirty="0" smtClean="0"/>
              <a:t>Relational Model (RM)</a:t>
            </a:r>
            <a:r>
              <a:rPr lang="fa-IR" dirty="0" smtClean="0"/>
              <a:t>: مفهوم </a:t>
            </a:r>
            <a:r>
              <a:rPr lang="fa-IR" b="1" dirty="0" smtClean="0">
                <a:solidFill>
                  <a:srgbClr val="C00000"/>
                </a:solidFill>
              </a:rPr>
              <a:t>رابطه</a:t>
            </a:r>
          </a:p>
          <a:p>
            <a:pPr lvl="1"/>
            <a:r>
              <a:rPr lang="fa-IR" dirty="0" smtClean="0"/>
              <a:t>رابطه [</a:t>
            </a:r>
            <a:r>
              <a:rPr lang="en-US" dirty="0" smtClean="0"/>
              <a:t>Relation</a:t>
            </a:r>
            <a:r>
              <a:rPr lang="fa-IR" dirty="0" smtClean="0"/>
              <a:t>]: یک مفهوم ریاضی است ...</a:t>
            </a:r>
          </a:p>
          <a:p>
            <a:pPr lvl="1"/>
            <a:r>
              <a:rPr lang="fa-IR" dirty="0" smtClean="0"/>
              <a:t>اما از دید کاربر [در عمل]: نمایش جدولی دارد. </a:t>
            </a:r>
          </a:p>
          <a:p>
            <a:pPr lvl="2"/>
            <a:r>
              <a:rPr lang="fa-IR" dirty="0" smtClean="0"/>
              <a:t>فعلا به جای </a:t>
            </a:r>
            <a:r>
              <a:rPr lang="en-US" dirty="0" smtClean="0"/>
              <a:t>RDS</a:t>
            </a:r>
            <a:r>
              <a:rPr lang="fa-IR" dirty="0" smtClean="0"/>
              <a:t> می‏گوییم </a:t>
            </a:r>
            <a:r>
              <a:rPr lang="en-US" dirty="0" smtClean="0"/>
              <a:t>TDS</a:t>
            </a:r>
            <a:r>
              <a:rPr lang="fa-IR" dirty="0" smtClean="0"/>
              <a:t>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505200" y="2717800"/>
            <a:ext cx="48133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05200" y="3111500"/>
            <a:ext cx="4813300" cy="127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-228600" y="1931637"/>
            <a:ext cx="3505200" cy="735363"/>
            <a:chOff x="1447800" y="1931637"/>
            <a:chExt cx="3505200" cy="735363"/>
          </a:xfrm>
        </p:grpSpPr>
        <p:sp>
          <p:nvSpPr>
            <p:cNvPr id="7" name="Left Brace 6"/>
            <p:cNvSpPr/>
            <p:nvPr/>
          </p:nvSpPr>
          <p:spPr>
            <a:xfrm>
              <a:off x="4858812" y="1931637"/>
              <a:ext cx="94188" cy="7353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447800" y="1981200"/>
              <a:ext cx="291715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پیش رابطه‏ای (پکیج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و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IDMS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2813350" y="5286500"/>
            <a:ext cx="41488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396555" y="5310250"/>
            <a:ext cx="173309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پیوند یا 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  <a:cs typeface="+mj-cs"/>
              </a:rPr>
              <a:t>پیوند: </a:t>
            </a:r>
            <a:r>
              <a:rPr lang="fa-IR" dirty="0" smtClean="0">
                <a:cs typeface="+mj-cs"/>
              </a:rPr>
              <a:t>ارائه مقدماتی (غیر ریاضی)</a:t>
            </a:r>
          </a:p>
          <a:p>
            <a:pPr lvl="1"/>
            <a:r>
              <a:rPr lang="en-US" dirty="0" smtClean="0"/>
              <a:t>T1     [NATURAL]   JOIN    T2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95400" y="308610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755" t="-308333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8" name="Rounded Rectangle 7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56861" y="3086100"/>
            <a:ext cx="2867610" cy="1564640"/>
            <a:chOff x="-677148" y="1498600"/>
            <a:chExt cx="3957943" cy="15646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97512698"/>
                    </p:ext>
                  </p:extLst>
                </p:nvPr>
              </p:nvGraphicFramePr>
              <p:xfrm>
                <a:off x="914402" y="1600200"/>
                <a:ext cx="2366393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97512698"/>
                    </p:ext>
                  </p:extLst>
                </p:nvPr>
              </p:nvGraphicFramePr>
              <p:xfrm>
                <a:off x="914402" y="1600200"/>
                <a:ext cx="2366393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6093" t="-308333" r="-662" b="-2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1" name="Rounded Rectangle 10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2514600"/>
            <a:ext cx="3314178" cy="1041748"/>
            <a:chOff x="3276600" y="2158652"/>
            <a:chExt cx="3314178" cy="1041748"/>
          </a:xfrm>
        </p:grpSpPr>
        <p:cxnSp>
          <p:nvCxnSpPr>
            <p:cNvPr id="12" name="Straight Arrow Connector 11"/>
            <p:cNvCxnSpPr>
              <a:stCxn id="13" idx="0"/>
            </p:cNvCxnSpPr>
            <p:nvPr/>
          </p:nvCxnSpPr>
          <p:spPr>
            <a:xfrm flipV="1">
              <a:off x="3695700" y="2438401"/>
              <a:ext cx="723900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276600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52578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5410200" y="2438401"/>
              <a:ext cx="761478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4083274" y="2158652"/>
              <a:ext cx="153645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 مشترک : (هم نوع و هم نام)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91852" y="5207000"/>
            <a:ext cx="4648199" cy="1463040"/>
            <a:chOff x="1091852" y="4826000"/>
            <a:chExt cx="4648199" cy="14630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84848" t="-308333" r="-1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5" name="Rounded Rectangle 24"/>
            <p:cNvSpPr/>
            <p:nvPr/>
          </p:nvSpPr>
          <p:spPr>
            <a:xfrm>
              <a:off x="1091852" y="4876800"/>
              <a:ext cx="272192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  [NATURAL]  JOIN  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33378" y="3150605"/>
            <a:ext cx="629752" cy="2449573"/>
            <a:chOff x="4533378" y="2769605"/>
            <a:chExt cx="629752" cy="2449573"/>
          </a:xfrm>
        </p:grpSpPr>
        <p:cxnSp>
          <p:nvCxnSpPr>
            <p:cNvPr id="26" name="Straight Arrow Connector 25"/>
            <p:cNvCxnSpPr>
              <a:endCxn id="29" idx="0"/>
            </p:cNvCxnSpPr>
            <p:nvPr/>
          </p:nvCxnSpPr>
          <p:spPr>
            <a:xfrm>
              <a:off x="4847210" y="2769605"/>
              <a:ext cx="1044" cy="20438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533378" y="4813435"/>
              <a:ext cx="629752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94693" y="3593926"/>
            <a:ext cx="2906107" cy="305497"/>
            <a:chOff x="3494693" y="3212926"/>
            <a:chExt cx="2906107" cy="305497"/>
          </a:xfrm>
        </p:grpSpPr>
        <p:sp>
          <p:nvSpPr>
            <p:cNvPr id="31" name="Rounded Rectangle 30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Straight Arrow Connector 36"/>
            <p:cNvCxnSpPr>
              <a:endCxn id="32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912296" y="3733800"/>
            <a:ext cx="1976431" cy="2172222"/>
            <a:chOff x="3912296" y="3352800"/>
            <a:chExt cx="1976431" cy="2172222"/>
          </a:xfrm>
        </p:grpSpPr>
        <p:sp>
          <p:nvSpPr>
            <p:cNvPr id="43" name="Rounded Rectangle 42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848254" y="3352800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494693" y="3594582"/>
            <a:ext cx="2930184" cy="1036896"/>
            <a:chOff x="3494693" y="3192726"/>
            <a:chExt cx="2930184" cy="1036896"/>
          </a:xfrm>
        </p:grpSpPr>
        <p:sp>
          <p:nvSpPr>
            <p:cNvPr id="39" name="Rounded Rectangle 38"/>
            <p:cNvSpPr/>
            <p:nvPr/>
          </p:nvSpPr>
          <p:spPr>
            <a:xfrm>
              <a:off x="5994748" y="3924781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Arrow Connector 39"/>
            <p:cNvCxnSpPr>
              <a:endCxn id="39" idx="1"/>
            </p:cNvCxnSpPr>
            <p:nvPr/>
          </p:nvCxnSpPr>
          <p:spPr>
            <a:xfrm>
              <a:off x="3962400" y="3366002"/>
              <a:ext cx="2032348" cy="71120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3494693" y="31927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911252" y="4088704"/>
            <a:ext cx="1976431" cy="2173593"/>
            <a:chOff x="3912296" y="3351429"/>
            <a:chExt cx="1976431" cy="2173593"/>
          </a:xfrm>
        </p:grpSpPr>
        <p:sp>
          <p:nvSpPr>
            <p:cNvPr id="54" name="Rounded Rectangle 53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848254" y="3351429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494693" y="3961703"/>
            <a:ext cx="2906107" cy="305497"/>
            <a:chOff x="3494693" y="3212926"/>
            <a:chExt cx="2906107" cy="305497"/>
          </a:xfrm>
        </p:grpSpPr>
        <p:sp>
          <p:nvSpPr>
            <p:cNvPr id="57" name="Rounded Rectangle 56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58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911252" y="4088704"/>
            <a:ext cx="1976431" cy="2554266"/>
            <a:chOff x="3912296" y="2970756"/>
            <a:chExt cx="1976431" cy="2554266"/>
          </a:xfrm>
        </p:grpSpPr>
        <p:sp>
          <p:nvSpPr>
            <p:cNvPr id="61" name="Rounded Rectangle 60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4848254" y="2970756"/>
              <a:ext cx="0" cy="224842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 flipH="1">
            <a:off x="5703189" y="1905000"/>
            <a:ext cx="77381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5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</a:t>
            </a:r>
            <a:r>
              <a:rPr lang="fa-IR" dirty="0"/>
              <a:t>پیوند یا </a:t>
            </a:r>
            <a:r>
              <a:rPr lang="en-US" dirty="0" smtClean="0"/>
              <a:t>JOIN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توضیح مقدماتی عملگر </a:t>
            </a:r>
            <a:r>
              <a:rPr lang="fa-IR" b="1" dirty="0" smtClean="0">
                <a:solidFill>
                  <a:srgbClr val="C00000"/>
                </a:solidFill>
              </a:rPr>
              <a:t>پیوند</a:t>
            </a:r>
            <a:r>
              <a:rPr lang="fa-IR" b="1" dirty="0" smtClean="0"/>
              <a:t>:</a:t>
            </a:r>
          </a:p>
          <a:p>
            <a:pPr lvl="1"/>
            <a:r>
              <a:rPr lang="fa-IR" dirty="0" smtClean="0"/>
              <a:t>صرف نظر از جزئیات تئوریک، سطرهای دو جدول را </a:t>
            </a:r>
            <a:r>
              <a:rPr lang="fa-IR" smtClean="0"/>
              <a:t>که مقدار </a:t>
            </a:r>
            <a:r>
              <a:rPr lang="fa-IR" dirty="0" smtClean="0"/>
              <a:t>ستون(های) مشترکشان یکسان است، به هم پیوند می‏زند.</a:t>
            </a:r>
          </a:p>
          <a:p>
            <a:pPr lvl="1"/>
            <a:endParaRPr lang="fa-IR" sz="700" dirty="0" smtClean="0"/>
          </a:p>
          <a:p>
            <a:pPr marL="457200" lvl="1" indent="0">
              <a:buNone/>
            </a:pPr>
            <a:r>
              <a:rPr lang="fa-IR" dirty="0" smtClean="0"/>
              <a:t>    نام تهیه </a:t>
            </a:r>
            <a:r>
              <a:rPr lang="fa-IR" dirty="0"/>
              <a:t>کنندگان قطعه </a:t>
            </a:r>
            <a:r>
              <a:rPr lang="en-US" dirty="0"/>
              <a:t>‘p2’</a:t>
            </a:r>
            <a:r>
              <a:rPr lang="fa-IR" dirty="0"/>
              <a:t> را بدهید: 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28600" y="2971800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[NATURAL]   JOIN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4114800"/>
            <a:ext cx="2209799" cy="2651760"/>
            <a:chOff x="555642" y="1143000"/>
            <a:chExt cx="2725152" cy="2651760"/>
          </a:xfrm>
        </p:grpSpPr>
        <p:graphicFrame>
          <p:nvGraphicFramePr>
            <p:cNvPr id="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2323426"/>
                </p:ext>
              </p:extLst>
            </p:nvPr>
          </p:nvGraphicFramePr>
          <p:xfrm>
            <a:off x="761490" y="1600200"/>
            <a:ext cx="2519304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32826"/>
                  <a:gridCol w="1121705"/>
                  <a:gridCol w="488348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sn4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8" name="Rounded Rectangle 7"/>
            <p:cNvSpPr/>
            <p:nvPr/>
          </p:nvSpPr>
          <p:spPr>
            <a:xfrm>
              <a:off x="555642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39439" y="4114800"/>
            <a:ext cx="1998571" cy="2651760"/>
            <a:chOff x="837841" y="1143000"/>
            <a:chExt cx="2758473" cy="2651760"/>
          </a:xfrm>
        </p:grpSpPr>
        <p:graphicFrame>
          <p:nvGraphicFramePr>
            <p:cNvPr id="1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6424686"/>
                </p:ext>
              </p:extLst>
            </p:nvPr>
          </p:nvGraphicFramePr>
          <p:xfrm>
            <a:off x="914403" y="1600200"/>
            <a:ext cx="2681911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571500"/>
                  <a:gridCol w="605893"/>
                  <a:gridCol w="765707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837841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88122" y="4038600"/>
            <a:ext cx="3279676" cy="2727960"/>
            <a:chOff x="645816" y="1066800"/>
            <a:chExt cx="4044539" cy="2727960"/>
          </a:xfrm>
        </p:grpSpPr>
        <p:graphicFrame>
          <p:nvGraphicFramePr>
            <p:cNvPr id="1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0902734"/>
                </p:ext>
              </p:extLst>
            </p:nvPr>
          </p:nvGraphicFramePr>
          <p:xfrm>
            <a:off x="761488" y="1600200"/>
            <a:ext cx="3928867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76898"/>
                  <a:gridCol w="1067174"/>
                  <a:gridCol w="451085"/>
                  <a:gridCol w="504922"/>
                  <a:gridCol w="685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7" name="Rounded Rectangle 16"/>
            <p:cNvSpPr/>
            <p:nvPr/>
          </p:nvSpPr>
          <p:spPr>
            <a:xfrm>
              <a:off x="645816" y="1066800"/>
              <a:ext cx="338674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 [NATURAL]  JOIN   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66" y="2971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73601" y="2558174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دوم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62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زیرپرسش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زیر پرسش یا </a:t>
            </a:r>
            <a:r>
              <a:rPr lang="en-US" b="1" dirty="0" err="1" smtClean="0">
                <a:solidFill>
                  <a:srgbClr val="0070C0"/>
                </a:solidFill>
              </a:rPr>
              <a:t>SubQuary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         یک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است در درون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دیگر. </a:t>
            </a: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fa-IR" dirty="0" smtClean="0"/>
              <a:t>پرسش تو در تو</a:t>
            </a:r>
            <a:endParaRPr lang="en-US" dirty="0"/>
          </a:p>
        </p:txBody>
      </p:sp>
      <p:pic>
        <p:nvPicPr>
          <p:cNvPr id="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310" y="2012732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7" name="Left Arrow 6"/>
          <p:cNvSpPr/>
          <p:nvPr/>
        </p:nvSpPr>
        <p:spPr>
          <a:xfrm>
            <a:off x="3129460" y="2102068"/>
            <a:ext cx="762000" cy="3048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" y="3276600"/>
            <a:ext cx="5410200" cy="2590800"/>
            <a:chOff x="-76200" y="3276600"/>
            <a:chExt cx="5410200" cy="259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blipFill rotWithShape="1">
                  <a:blip r:embed="rId3"/>
                  <a:stretch>
                    <a:fillRect l="-2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-76200" y="3276600"/>
              <a:ext cx="1396777" cy="1828800"/>
              <a:chOff x="2849958" y="2286000"/>
              <a:chExt cx="1396777" cy="1828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2" name="Straight Arrow Connector 11"/>
                <p:cNvCxnSpPr>
                  <a:stCxn id="11" idx="2"/>
                  <a:endCxn id="13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ounded Rectangle 12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Outer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ounded Rectangle 10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38200" y="4038600"/>
              <a:ext cx="1396777" cy="1828800"/>
              <a:chOff x="2849958" y="2286000"/>
              <a:chExt cx="1396777" cy="18288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9" name="Straight Arrow Connector 18"/>
                <p:cNvCxnSpPr>
                  <a:stCxn id="18" idx="2"/>
                  <a:endCxn id="20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ounded Rectangle 19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Inner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Rounded Rectangle 17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34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– عملگر تعلق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IN </a:t>
            </a:r>
            <a:r>
              <a:rPr lang="fa-IR" sz="1800" b="1" dirty="0" smtClean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و </a:t>
            </a:r>
            <a:r>
              <a:rPr lang="en-US" sz="1800" b="1" dirty="0" smtClean="0">
                <a:solidFill>
                  <a:srgbClr val="0070C0"/>
                </a:solidFill>
              </a:rPr>
              <a:t>NOT  IN </a:t>
            </a:r>
            <a:r>
              <a:rPr lang="fa-IR" b="1" dirty="0" smtClean="0">
                <a:solidFill>
                  <a:srgbClr val="0070C0"/>
                </a:solidFill>
              </a:rPr>
              <a:t> : عملگر تعلق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b="1" dirty="0" smtClean="0"/>
              <a:t>مکانیزم اجرا:</a:t>
            </a:r>
          </a:p>
          <a:p>
            <a:pPr lvl="2"/>
            <a:r>
              <a:rPr lang="fa-IR" dirty="0" smtClean="0"/>
              <a:t>سیستم ابتدا 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را  اجرا می‏کند، آنگاه به ازای هر سطر </a:t>
            </a:r>
            <a:r>
              <a:rPr lang="en-US" sz="1600" dirty="0" smtClean="0"/>
              <a:t>S</a:t>
            </a:r>
            <a:r>
              <a:rPr lang="fa-IR" dirty="0" smtClean="0"/>
              <a:t> بررسی می‏کند که </a:t>
            </a:r>
            <a:r>
              <a:rPr lang="en-US" sz="1600" dirty="0" smtClean="0"/>
              <a:t>S#</a:t>
            </a:r>
            <a:r>
              <a:rPr lang="fa-IR" sz="1600" dirty="0" smtClean="0"/>
              <a:t> </a:t>
            </a:r>
            <a:r>
              <a:rPr lang="fa-IR" dirty="0" smtClean="0"/>
              <a:t>در مجموعه جواب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هست یا نه.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2602680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7" name="Oval 6"/>
          <p:cNvSpPr/>
          <p:nvPr/>
        </p:nvSpPr>
        <p:spPr>
          <a:xfrm>
            <a:off x="2780778" y="3385841"/>
            <a:ext cx="381000" cy="381000"/>
          </a:xfrm>
          <a:prstGeom prst="ellipse">
            <a:avLst/>
          </a:prstGeom>
          <a:solidFill>
            <a:srgbClr val="00B050">
              <a:alpha val="34000"/>
            </a:srgbClr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997403" y="3787245"/>
            <a:ext cx="1269797" cy="929165"/>
            <a:chOff x="1109577" y="2788659"/>
            <a:chExt cx="1269797" cy="929167"/>
          </a:xfrm>
        </p:grpSpPr>
        <p:cxnSp>
          <p:nvCxnSpPr>
            <p:cNvPr id="8" name="Straight Arrow Connector 7"/>
            <p:cNvCxnSpPr>
              <a:stCxn id="11" idx="0"/>
              <a:endCxn id="7" idx="5"/>
            </p:cNvCxnSpPr>
            <p:nvPr/>
          </p:nvCxnSpPr>
          <p:spPr>
            <a:xfrm flipH="1" flipV="1">
              <a:off x="1218156" y="2788659"/>
              <a:ext cx="526320" cy="556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1109577" y="3344814"/>
              <a:ext cx="1269797" cy="3730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عملگر تعلق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474374" y="3787245"/>
            <a:ext cx="3310948" cy="1318155"/>
            <a:chOff x="4095021" y="4840953"/>
            <a:chExt cx="3310948" cy="1318155"/>
          </a:xfrm>
        </p:grpSpPr>
        <p:grpSp>
          <p:nvGrpSpPr>
            <p:cNvPr id="12" name="Group 11"/>
            <p:cNvGrpSpPr/>
            <p:nvPr/>
          </p:nvGrpSpPr>
          <p:grpSpPr>
            <a:xfrm>
              <a:off x="4095021" y="4909474"/>
              <a:ext cx="2724879" cy="1249634"/>
              <a:chOff x="1503889" y="1416548"/>
              <a:chExt cx="2724879" cy="221380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503889" y="1659874"/>
                <a:ext cx="2610579" cy="167404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ANY</a:t>
                </a:r>
                <a:endParaRPr lang="en-US" sz="14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SOME</a:t>
                </a:r>
              </a:p>
            </p:txBody>
          </p:sp>
          <p:sp>
            <p:nvSpPr>
              <p:cNvPr id="14" name="Left Brace 13"/>
              <p:cNvSpPr/>
              <p:nvPr/>
            </p:nvSpPr>
            <p:spPr>
              <a:xfrm flipH="1">
                <a:off x="4114800" y="1416548"/>
                <a:ext cx="113968" cy="2213806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5" name="Straight Arrow Connector 14"/>
            <p:cNvCxnSpPr>
              <a:stCxn id="7" idx="3"/>
              <a:endCxn id="14" idx="1"/>
            </p:cNvCxnSpPr>
            <p:nvPr/>
          </p:nvCxnSpPr>
          <p:spPr>
            <a:xfrm flipH="1">
              <a:off x="6819900" y="4840953"/>
              <a:ext cx="586069" cy="6933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0418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154534" y="2289891"/>
            <a:ext cx="1214932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سوم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4534" y="3847578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چهارم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400" y="4471057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پنجم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783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7" grpId="0" animBg="1"/>
      <p:bldP spid="19" grpId="0" animBg="1"/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جدول </a:t>
            </a:r>
            <a:r>
              <a:rPr lang="fa-IR" dirty="0" smtClean="0"/>
              <a:t>- پرسش های بهم بسته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fa-IR" dirty="0" smtClean="0"/>
              <a:t>          دو </a:t>
            </a:r>
            <a:r>
              <a:rPr lang="fa-IR" dirty="0"/>
              <a:t>پرسش درونی و بیرونی (در یک پرسش تو در تو) را </a:t>
            </a:r>
            <a:r>
              <a:rPr lang="fa-IR" b="1" dirty="0" smtClean="0">
                <a:solidFill>
                  <a:srgbClr val="C00000"/>
                </a:solidFill>
              </a:rPr>
              <a:t>بهم بسته (</a:t>
            </a:r>
            <a:r>
              <a:rPr lang="en-US" sz="1800" b="1" dirty="0" smtClean="0">
                <a:solidFill>
                  <a:srgbClr val="C00000"/>
                </a:solidFill>
              </a:rPr>
              <a:t>Correlated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گوییم هرگار در کلاز </a:t>
            </a:r>
            <a:r>
              <a:rPr lang="en-US" sz="1800" dirty="0"/>
              <a:t>WHERE</a:t>
            </a:r>
            <a:r>
              <a:rPr lang="fa-IR" sz="1800" dirty="0"/>
              <a:t> </a:t>
            </a:r>
            <a:r>
              <a:rPr lang="fa-IR" dirty="0"/>
              <a:t>پرسش درونی به ستونی از جدول </a:t>
            </a:r>
            <a:r>
              <a:rPr lang="fa-IR" dirty="0" smtClean="0"/>
              <a:t>موجود </a:t>
            </a:r>
            <a:r>
              <a:rPr lang="fa-IR" dirty="0"/>
              <a:t>در کلاز </a:t>
            </a:r>
            <a:r>
              <a:rPr lang="en-US" sz="1800" dirty="0"/>
              <a:t>FROM</a:t>
            </a:r>
            <a:r>
              <a:rPr lang="fa-IR" sz="1800" dirty="0"/>
              <a:t> </a:t>
            </a:r>
            <a:r>
              <a:rPr lang="fa-IR" dirty="0"/>
              <a:t>پرسش </a:t>
            </a:r>
            <a:r>
              <a:rPr lang="fa-IR" dirty="0" smtClean="0"/>
              <a:t>بیرونی، </a:t>
            </a:r>
            <a:r>
              <a:rPr lang="fa-IR" dirty="0"/>
              <a:t>ارجاع داشته باشیم.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توجه:</a:t>
            </a:r>
            <a:r>
              <a:rPr lang="fa-IR" dirty="0" smtClean="0"/>
              <a:t> </a:t>
            </a:r>
            <a:r>
              <a:rPr lang="fa-IR" dirty="0"/>
              <a:t>نحوه </a:t>
            </a:r>
            <a:r>
              <a:rPr lang="fa-IR" dirty="0" smtClean="0"/>
              <a:t>اجرای پرسش‏های </a:t>
            </a:r>
            <a:r>
              <a:rPr lang="fa-IR" b="1" dirty="0" smtClean="0"/>
              <a:t>بهم‏بسته </a:t>
            </a:r>
            <a:r>
              <a:rPr lang="fa-IR" dirty="0" smtClean="0"/>
              <a:t>با طرز اجرای پرسش‏های </a:t>
            </a:r>
            <a:r>
              <a:rPr lang="fa-IR" b="1" dirty="0" smtClean="0"/>
              <a:t>نابهم‏بسته </a:t>
            </a:r>
            <a:r>
              <a:rPr lang="fa-IR" dirty="0"/>
              <a:t>متفاوت </a:t>
            </a:r>
            <a:r>
              <a:rPr lang="fa-IR" dirty="0" smtClean="0"/>
              <a:t>است: در حالت بهم‏بسته، </a:t>
            </a:r>
            <a:r>
              <a:rPr lang="fa-IR" dirty="0"/>
              <a:t>سیستم پرسش درونی را به ازای هر سطر </a:t>
            </a:r>
            <a:r>
              <a:rPr lang="fa-IR" dirty="0" smtClean="0"/>
              <a:t>از جدول پرسش بیرونی یک بار اجرا </a:t>
            </a:r>
            <a:r>
              <a:rPr lang="fa-IR" dirty="0"/>
              <a:t>می‏کند.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2948" y="3850633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  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42637" y="4612633"/>
            <a:ext cx="3622881" cy="1828800"/>
            <a:chOff x="2735261" y="2286000"/>
            <a:chExt cx="3622881" cy="1828800"/>
          </a:xfrm>
        </p:grpSpPr>
        <p:grpSp>
          <p:nvGrpSpPr>
            <p:cNvPr id="5" name="Group 4"/>
            <p:cNvGrpSpPr/>
            <p:nvPr/>
          </p:nvGrpSpPr>
          <p:grpSpPr>
            <a:xfrm>
              <a:off x="2735261" y="3124200"/>
              <a:ext cx="3622881" cy="990600"/>
              <a:chOff x="-414542" y="2590800"/>
              <a:chExt cx="3622881" cy="990600"/>
            </a:xfrm>
          </p:grpSpPr>
          <p:cxnSp>
            <p:nvCxnSpPr>
              <p:cNvPr id="6" name="Straight Arrow Connector 5"/>
              <p:cNvCxnSpPr>
                <a:stCxn id="8" idx="2"/>
                <a:endCxn id="7" idx="0"/>
              </p:cNvCxnSpPr>
              <p:nvPr/>
            </p:nvCxnSpPr>
            <p:spPr>
              <a:xfrm>
                <a:off x="1396350" y="2590800"/>
                <a:ext cx="549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ounded Rectangle 6"/>
              <p:cNvSpPr/>
              <p:nvPr/>
            </p:nvSpPr>
            <p:spPr>
              <a:xfrm>
                <a:off x="-414542" y="3048000"/>
                <a:ext cx="362288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زیرپرسش بهم‏بسته یا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CORRELATED 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2840416" y="2286000"/>
              <a:ext cx="3411474" cy="838200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51850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13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05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398174" y="3444890"/>
            <a:ext cx="121920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ششم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533400" y="4993633"/>
            <a:ext cx="3310948" cy="1394355"/>
            <a:chOff x="-567748" y="2590800"/>
            <a:chExt cx="3310948" cy="1394355"/>
          </a:xfrm>
        </p:grpSpPr>
        <p:grpSp>
          <p:nvGrpSpPr>
            <p:cNvPr id="15" name="Group 14"/>
            <p:cNvGrpSpPr/>
            <p:nvPr/>
          </p:nvGrpSpPr>
          <p:grpSpPr>
            <a:xfrm>
              <a:off x="-567748" y="2590800"/>
              <a:ext cx="3310948" cy="1394355"/>
              <a:chOff x="4095021" y="4764753"/>
              <a:chExt cx="3310948" cy="139435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095021" y="4909474"/>
                <a:ext cx="2724879" cy="1249634"/>
                <a:chOff x="1503889" y="1416548"/>
                <a:chExt cx="2724879" cy="221380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1503889" y="1659874"/>
                  <a:ext cx="2610579" cy="167404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ANY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SOME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4114800" y="1416548"/>
                  <a:ext cx="113968" cy="221380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flipH="1">
                <a:off x="6819901" y="4764753"/>
                <a:ext cx="586068" cy="7695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ounded Rectangle 19"/>
            <p:cNvSpPr/>
            <p:nvPr/>
          </p:nvSpPr>
          <p:spPr>
            <a:xfrm>
              <a:off x="365960" y="2697744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هفتم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63826" y="3321223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هشتم</a:t>
              </a:r>
              <a:endParaRPr lang="en-US" b="1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25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a-IR" dirty="0" smtClean="0"/>
          </a:p>
          <a:p>
            <a:r>
              <a:rPr lang="fa-IR" b="1" dirty="0" smtClean="0">
                <a:solidFill>
                  <a:srgbClr val="0070C0"/>
                </a:solidFill>
              </a:rPr>
              <a:t>امکان</a:t>
            </a:r>
            <a:r>
              <a:rPr lang="fa-IR" dirty="0" smtClean="0"/>
              <a:t>                                               </a:t>
            </a:r>
            <a:endParaRPr lang="fa-IR" dirty="0"/>
          </a:p>
          <a:p>
            <a:endParaRPr lang="fa-IR" dirty="0"/>
          </a:p>
          <a:p>
            <a:pPr lvl="1"/>
            <a:endParaRPr lang="fa-IR" sz="2400" dirty="0" smtClean="0"/>
          </a:p>
          <a:p>
            <a:pPr marL="457200" lvl="1" indent="0">
              <a:buNone/>
            </a:pPr>
            <a:r>
              <a:rPr lang="fa-IR" dirty="0" smtClean="0"/>
              <a:t>      شماره </a:t>
            </a:r>
            <a:r>
              <a:rPr lang="fa-IR" dirty="0"/>
              <a:t>تهیه کنندگانی را بدهید که مقدار وضعیت آنها بیشینه نباشد.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019800" y="1751732"/>
            <a:ext cx="1981200" cy="991468"/>
            <a:chOff x="2895600" y="1828800"/>
            <a:chExt cx="1981200" cy="991468"/>
          </a:xfrm>
        </p:grpSpPr>
        <p:sp>
          <p:nvSpPr>
            <p:cNvPr id="7" name="Left Brace 6"/>
            <p:cNvSpPr/>
            <p:nvPr/>
          </p:nvSpPr>
          <p:spPr>
            <a:xfrm flipH="1">
              <a:off x="4630212" y="18288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40595" y="1837243"/>
              <a:ext cx="1936205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ANY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SOME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ALL</a:t>
              </a:r>
              <a:endParaRPr lang="fa-IR" sz="1600" b="1" dirty="0">
                <a:solidFill>
                  <a:srgbClr val="0070C0"/>
                </a:solidFill>
                <a:cs typeface="B Roya" pitchFamily="2" charset="-78"/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>
              <a:off x="2895600" y="18415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66527" y="1436786"/>
            <a:ext cx="2118996" cy="2109092"/>
            <a:chOff x="2066527" y="1436786"/>
            <a:chExt cx="2118996" cy="2109092"/>
          </a:xfrm>
        </p:grpSpPr>
        <p:grpSp>
          <p:nvGrpSpPr>
            <p:cNvPr id="10" name="Group 9"/>
            <p:cNvGrpSpPr/>
            <p:nvPr/>
          </p:nvGrpSpPr>
          <p:grpSpPr>
            <a:xfrm>
              <a:off x="2066527" y="1436786"/>
              <a:ext cx="2118996" cy="2098078"/>
              <a:chOff x="2148173" y="2426518"/>
              <a:chExt cx="2118996" cy="209807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667000" y="2426518"/>
                <a:ext cx="1600169" cy="2098078"/>
                <a:chOff x="3124231" y="1665386"/>
                <a:chExt cx="1600169" cy="20980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ounded Rectangle 13"/>
                    <p:cNvSpPr/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≠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&lt;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≤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≥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&gt;</m:t>
                            </m:r>
                          </m:oMath>
                        </m:oMathPara>
                      </a14:m>
                      <a:endParaRPr lang="fa-IR" sz="1600" b="1" dirty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ounded 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blipFill rotWithShape="1">
                      <a:blip r:embed="rId2"/>
                      <a:stretch>
                        <a:fillRect t="-56429" b="-7214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Left Brace 14"/>
                <p:cNvSpPr/>
                <p:nvPr/>
              </p:nvSpPr>
              <p:spPr>
                <a:xfrm>
                  <a:off x="3568889" y="1665386"/>
                  <a:ext cx="94188" cy="209807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r>
                      <a:rPr lang="en-US" dirty="0" smtClean="0"/>
                      <a:t>heta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6618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Left Brace 15"/>
            <p:cNvSpPr/>
            <p:nvPr/>
          </p:nvSpPr>
          <p:spPr>
            <a:xfrm flipH="1">
              <a:off x="3563412" y="1447800"/>
              <a:ext cx="94188" cy="209807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3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348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179832" y="41148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1-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ANY ( SELECT  DISTINCT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2400" y="53340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2-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&lt;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SELECT   MAX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48000" y="5334000"/>
            <a:ext cx="6082449" cy="1219200"/>
            <a:chOff x="2901212" y="1752600"/>
            <a:chExt cx="6082449" cy="1219200"/>
          </a:xfrm>
        </p:grpSpPr>
        <p:grpSp>
          <p:nvGrpSpPr>
            <p:cNvPr id="34" name="Group 33"/>
            <p:cNvGrpSpPr/>
            <p:nvPr/>
          </p:nvGrpSpPr>
          <p:grpSpPr>
            <a:xfrm>
              <a:off x="3679400" y="1752600"/>
              <a:ext cx="5304261" cy="746058"/>
              <a:chOff x="529597" y="1219200"/>
              <a:chExt cx="5304261" cy="746058"/>
            </a:xfrm>
          </p:grpSpPr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V="1">
                <a:off x="1694509" y="1752600"/>
                <a:ext cx="176949" cy="2126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529597" y="1219200"/>
                <a:ext cx="530426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چون جواب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SELECT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تک مقداری است نیازی به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ANY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نیست.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2901212" y="2498658"/>
              <a:ext cx="3886200" cy="473142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1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00" y="131571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1692835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نهم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2133600"/>
            <a:ext cx="6400800" cy="2743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0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( SELECT  COUNT(*)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 = 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633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سور وجودی (از حساب رابطه‏ای)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919AF"/>
                </a:solidFill>
              </a:rPr>
              <a:t>EXISTS</a:t>
            </a:r>
            <a:r>
              <a:rPr lang="fa-IR" b="1" dirty="0">
                <a:solidFill>
                  <a:srgbClr val="0919AF"/>
                </a:solidFill>
              </a:rPr>
              <a:t> و </a:t>
            </a:r>
            <a:r>
              <a:rPr lang="en-US" b="1" dirty="0">
                <a:solidFill>
                  <a:srgbClr val="0919AF"/>
                </a:solidFill>
              </a:rPr>
              <a:t>NOT EXISTS</a:t>
            </a:r>
            <a:r>
              <a:rPr lang="fa-IR" b="1" dirty="0">
                <a:solidFill>
                  <a:srgbClr val="0919AF"/>
                </a:solidFill>
              </a:rPr>
              <a:t> 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امکان بررسی وجود یا عدم وجود سطر در جدول بازگشتی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روش‏های دیگر 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81000" y="2947057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3352800"/>
            <a:ext cx="6400800" cy="2819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EXISTS   ( SELECT 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AND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pic>
        <p:nvPicPr>
          <p:cNvPr id="1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588" y="608023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8" name="Group 7"/>
          <p:cNvGrpSpPr/>
          <p:nvPr/>
        </p:nvGrpSpPr>
        <p:grpSpPr>
          <a:xfrm>
            <a:off x="2876779" y="4171951"/>
            <a:ext cx="5569043" cy="2095499"/>
            <a:chOff x="2038579" y="4019551"/>
            <a:chExt cx="5569043" cy="2095499"/>
          </a:xfrm>
        </p:grpSpPr>
        <p:grpSp>
          <p:nvGrpSpPr>
            <p:cNvPr id="9" name="Group 8"/>
            <p:cNvGrpSpPr/>
            <p:nvPr/>
          </p:nvGrpSpPr>
          <p:grpSpPr>
            <a:xfrm>
              <a:off x="2038579" y="4019551"/>
              <a:ext cx="5569043" cy="2095499"/>
              <a:chOff x="3021240" y="2070396"/>
              <a:chExt cx="5569043" cy="209549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088061" y="2851445"/>
                <a:ext cx="2502222" cy="533400"/>
                <a:chOff x="2938258" y="2318045"/>
                <a:chExt cx="2502222" cy="533400"/>
              </a:xfrm>
            </p:grpSpPr>
            <p:cxnSp>
              <p:nvCxnSpPr>
                <p:cNvPr id="13" name="Straight Arrow Connector 12"/>
                <p:cNvCxnSpPr>
                  <a:stCxn id="12" idx="3"/>
                  <a:endCxn id="14" idx="1"/>
                </p:cNvCxnSpPr>
                <p:nvPr/>
              </p:nvCxnSpPr>
              <p:spPr>
                <a:xfrm flipV="1">
                  <a:off x="2938258" y="2584745"/>
                  <a:ext cx="457200" cy="1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ounded Rectangle 13"/>
                <p:cNvSpPr/>
                <p:nvPr/>
              </p:nvSpPr>
              <p:spPr>
                <a:xfrm>
                  <a:off x="3395458" y="2318045"/>
                  <a:ext cx="2045022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«وف» یا «</a:t>
                  </a: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WFF</a:t>
                  </a:r>
                  <a:r>
                    <a:rPr lang="fa-IR" sz="1600" b="1" dirty="0">
                      <a:solidFill>
                        <a:schemeClr val="tx1"/>
                      </a:solidFill>
                    </a:rPr>
                    <a:t>»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Rounded Rectangle 11"/>
              <p:cNvSpPr/>
              <p:nvPr/>
            </p:nvSpPr>
            <p:spPr>
              <a:xfrm>
                <a:off x="3021240" y="2070396"/>
                <a:ext cx="3066821" cy="2095499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H="1">
              <a:off x="6114620" y="5257800"/>
              <a:ext cx="9409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دستورهای  </a:t>
            </a:r>
            <a:r>
              <a:rPr lang="en-US" sz="1800" b="1" dirty="0" smtClean="0">
                <a:solidFill>
                  <a:srgbClr val="0070C0"/>
                </a:solidFill>
              </a:rPr>
              <a:t>INSERT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UPDATE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DELETE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sz="1200" dirty="0"/>
          </a:p>
          <a:p>
            <a:r>
              <a:rPr lang="fa-IR" sz="1800" b="1" dirty="0" smtClean="0"/>
              <a:t>درج </a:t>
            </a:r>
            <a:r>
              <a:rPr lang="en-US" sz="1800" b="1" dirty="0" smtClean="0"/>
              <a:t>INSERT</a:t>
            </a:r>
            <a:r>
              <a:rPr lang="fa-IR" b="1" dirty="0" smtClean="0"/>
              <a:t>: </a:t>
            </a:r>
            <a:endParaRPr lang="en-US" b="1" dirty="0" smtClean="0"/>
          </a:p>
          <a:p>
            <a:endParaRPr lang="en-US" dirty="0" smtClean="0"/>
          </a:p>
          <a:p>
            <a:endParaRPr lang="en-US" sz="1400" dirty="0"/>
          </a:p>
          <a:p>
            <a:r>
              <a:rPr lang="fa-IR" sz="1800" b="1" dirty="0" smtClean="0"/>
              <a:t>بهنگام‏سازی </a:t>
            </a:r>
            <a:r>
              <a:rPr lang="en-US" sz="1800" b="1" dirty="0" smtClean="0"/>
              <a:t>UPDATE</a:t>
            </a:r>
            <a:r>
              <a:rPr lang="fa-IR" b="1" dirty="0" smtClean="0"/>
              <a:t>: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dirty="0"/>
          </a:p>
          <a:p>
            <a:r>
              <a:rPr lang="fa-IR" sz="1800" b="1" dirty="0" smtClean="0"/>
              <a:t>حذف </a:t>
            </a:r>
            <a:r>
              <a:rPr lang="en-US" sz="1800" b="1" dirty="0" smtClean="0"/>
              <a:t>DELETE</a:t>
            </a:r>
            <a:r>
              <a:rPr lang="fa-IR" b="1" dirty="0" smtClean="0"/>
              <a:t>: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2514600"/>
            <a:ext cx="6400800" cy="1066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INTO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</a:t>
            </a:r>
            <a:endParaRPr lang="en-US" sz="1600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VALUE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(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one row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|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UPDATE 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table-name</a:t>
                </a:r>
                <a:endParaRPr lang="en-US" sz="1600" i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SET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col = value / scalar 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 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⋮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condition(s) / </a:t>
                </a:r>
                <a:r>
                  <a:rPr lang="en-US" sz="1600" i="1" dirty="0" err="1" smtClean="0">
                    <a:solidFill>
                      <a:schemeClr val="tx1"/>
                    </a:solidFill>
                    <a:cs typeface="B Roya" pitchFamily="2" charset="-78"/>
                  </a:rPr>
                  <a:t>subquery</a:t>
                </a:r>
                <a:endParaRPr lang="en-US" sz="1600" b="1" i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l="-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228600" y="5638800"/>
            <a:ext cx="6400800" cy="990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condition(s) /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18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/>
              <a:t> </a:t>
            </a:r>
            <a:r>
              <a:rPr lang="fa-IR" b="1" dirty="0" smtClean="0"/>
              <a:t>   </a:t>
            </a:r>
            <a:r>
              <a:rPr lang="fa-IR" b="1" dirty="0" smtClean="0">
                <a:solidFill>
                  <a:srgbClr val="0919AF"/>
                </a:solidFill>
              </a:rPr>
              <a:t>درج سطری (سطر </a:t>
            </a:r>
            <a:r>
              <a:rPr lang="fa-IR" b="1" dirty="0">
                <a:solidFill>
                  <a:srgbClr val="0919AF"/>
                </a:solidFill>
              </a:rPr>
              <a:t>کامل – سطر </a:t>
            </a:r>
            <a:r>
              <a:rPr lang="fa-IR" b="1" dirty="0" smtClean="0">
                <a:solidFill>
                  <a:srgbClr val="0919AF"/>
                </a:solidFill>
              </a:rPr>
              <a:t>ناقص):         </a:t>
            </a:r>
          </a:p>
          <a:p>
            <a:pPr marL="457200" lvl="1" indent="0">
              <a:buNone/>
            </a:pPr>
            <a:endParaRPr lang="fa-IR" b="1" dirty="0"/>
          </a:p>
          <a:p>
            <a:pPr marL="457200" lvl="1" indent="0">
              <a:buNone/>
            </a:pPr>
            <a:endParaRPr lang="fa-IR" b="1" dirty="0" smtClean="0"/>
          </a:p>
          <a:p>
            <a:pPr marL="457200" lvl="1" indent="0">
              <a:buNone/>
            </a:pPr>
            <a:r>
              <a:rPr lang="fa-IR" b="1" dirty="0" smtClean="0"/>
              <a:t>    </a:t>
            </a:r>
            <a:r>
              <a:rPr lang="fa-IR" b="1" dirty="0" smtClean="0">
                <a:solidFill>
                  <a:srgbClr val="0919AF"/>
                </a:solidFill>
              </a:rPr>
              <a:t>درج گروهی: </a:t>
            </a:r>
          </a:p>
          <a:p>
            <a:pPr marL="457200" lvl="1" indent="0">
              <a:buNone/>
            </a:pPr>
            <a:r>
              <a:rPr lang="fa-IR" dirty="0" smtClean="0"/>
              <a:t>اطلاعات دانشجویان مقطع کارشناسی ارشد </a:t>
            </a:r>
            <a:br>
              <a:rPr lang="fa-IR" dirty="0" smtClean="0"/>
            </a:br>
            <a:r>
              <a:rPr lang="fa-IR" dirty="0" smtClean="0"/>
              <a:t>رشته کامپیوتر در جدول موقت </a:t>
            </a:r>
            <a:r>
              <a:rPr lang="en-US" dirty="0" smtClean="0"/>
              <a:t>T1</a:t>
            </a:r>
            <a:r>
              <a:rPr lang="fa-IR" dirty="0" smtClean="0"/>
              <a:t> درج شود.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895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3505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 TEMPORRAYR   TABLE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,   ….  )</a:t>
            </a:r>
          </a:p>
          <a:p>
            <a:pPr>
              <a:lnSpc>
                <a:spcPct val="150000"/>
              </a:lnSpc>
            </a:pPr>
            <a:endParaRPr lang="en-US" sz="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   INTO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STJ = ‘comp’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 = 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ms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600" y="1707930"/>
            <a:ext cx="7239000" cy="1371600"/>
            <a:chOff x="228600" y="3962400"/>
            <a:chExt cx="7239000" cy="1371600"/>
          </a:xfrm>
        </p:grpSpPr>
        <p:sp>
          <p:nvSpPr>
            <p:cNvPr id="8" name="Rounded Rectangle 7"/>
            <p:cNvSpPr/>
            <p:nvPr/>
          </p:nvSpPr>
          <p:spPr>
            <a:xfrm>
              <a:off x="228600" y="3962400"/>
              <a:ext cx="7239000" cy="1371600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INSERT    INTO   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STT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VALUES      ( 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‘222’  , ‘st2’ , ‘IT’ , ‘</a:t>
              </a:r>
              <a:r>
                <a:rPr lang="en-US" sz="1600" dirty="0" err="1" smtClean="0">
                  <a:solidFill>
                    <a:schemeClr val="tx1"/>
                  </a:solidFill>
                  <a:cs typeface="B Roya" pitchFamily="2" charset="-78"/>
                </a:rPr>
                <a:t>bs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’ , ‘D17’ 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    (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 ‘333’  , ‘st3’ , Null , ‘</a:t>
              </a:r>
              <a:r>
                <a:rPr lang="en-US" sz="1600" dirty="0" err="1" smtClean="0">
                  <a:solidFill>
                    <a:schemeClr val="tx1"/>
                  </a:solidFill>
                  <a:cs typeface="B Roya" pitchFamily="2" charset="-78"/>
                </a:rPr>
                <a:t>ms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’ , Null 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19139" y="4446237"/>
              <a:ext cx="3519661" cy="735363"/>
              <a:chOff x="2119139" y="4446237"/>
              <a:chExt cx="3519661" cy="735363"/>
            </a:xfrm>
          </p:grpSpPr>
          <p:sp>
            <p:nvSpPr>
              <p:cNvPr id="10" name="Left Brace 9"/>
              <p:cNvSpPr/>
              <p:nvPr/>
            </p:nvSpPr>
            <p:spPr>
              <a:xfrm>
                <a:off x="2119139" y="4446237"/>
                <a:ext cx="166861" cy="735363"/>
              </a:xfrm>
              <a:prstGeom prst="leftBrace">
                <a:avLst>
                  <a:gd name="adj1" fmla="val 42619"/>
                  <a:gd name="adj2" fmla="val 2104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 flipH="1">
                <a:off x="5471939" y="4446237"/>
                <a:ext cx="166861" cy="735363"/>
              </a:xfrm>
              <a:prstGeom prst="leftBrace">
                <a:avLst>
                  <a:gd name="adj1" fmla="val 42619"/>
                  <a:gd name="adj2" fmla="val 2104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9438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/>
              <a:t>چرا </a:t>
            </a:r>
            <a:r>
              <a:rPr lang="en-US" b="1" dirty="0" smtClean="0"/>
              <a:t>DS</a:t>
            </a:r>
            <a:r>
              <a:rPr lang="fa-IR" b="1" dirty="0" smtClean="0"/>
              <a:t> (در معنای عام)؟</a:t>
            </a:r>
          </a:p>
          <a:p>
            <a:pPr lvl="1"/>
            <a:r>
              <a:rPr lang="fa-IR" dirty="0" smtClean="0"/>
              <a:t>برای نمایش نوع‏موجودیت‏ها و ارتباط بین آنها در سطح</a:t>
            </a:r>
          </a:p>
          <a:p>
            <a:pPr lvl="1"/>
            <a:endParaRPr lang="fa-IR" dirty="0" smtClean="0"/>
          </a:p>
          <a:p>
            <a:pPr lvl="1"/>
            <a:r>
              <a:rPr lang="fa-IR" b="1" dirty="0" smtClean="0">
                <a:solidFill>
                  <a:srgbClr val="002060"/>
                </a:solidFill>
              </a:rPr>
              <a:t>دلایل لزوم </a:t>
            </a:r>
            <a:r>
              <a:rPr lang="en-US" b="1" dirty="0" smtClean="0">
                <a:solidFill>
                  <a:srgbClr val="002060"/>
                </a:solidFill>
              </a:rPr>
              <a:t>DS</a:t>
            </a:r>
            <a:r>
              <a:rPr lang="fa-IR" b="1" dirty="0" smtClean="0">
                <a:solidFill>
                  <a:srgbClr val="002060"/>
                </a:solidFill>
              </a:rPr>
              <a:t> در حیطه پایگاهی:</a:t>
            </a:r>
          </a:p>
          <a:p>
            <a:pPr marL="914400" lvl="2" indent="0">
              <a:buNone/>
            </a:pPr>
            <a:r>
              <a:rPr lang="fa-IR" dirty="0" smtClean="0"/>
              <a:t>1- تامین کننده محیط فرافایلی (محیط انتزاعی)</a:t>
            </a:r>
          </a:p>
          <a:p>
            <a:pPr marL="914400" lvl="2" indent="0">
              <a:buNone/>
            </a:pPr>
            <a:r>
              <a:rPr lang="fa-IR" dirty="0" smtClean="0"/>
              <a:t>2- مبنا و چارچوب طراحی منطقی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3- مبنا و چارچوب طراحی زبان پایگاه داده‏ها </a:t>
            </a:r>
            <a:r>
              <a:rPr lang="en-US" dirty="0" smtClean="0"/>
              <a:t>DBL</a:t>
            </a:r>
            <a:endParaRPr lang="fa-IR" dirty="0" smtClean="0"/>
          </a:p>
          <a:p>
            <a:pPr marL="914400" lvl="2" indent="0">
              <a:buNone/>
            </a:pPr>
            <a:r>
              <a:rPr lang="fa-IR" dirty="0" smtClean="0"/>
              <a:t>4- مبنا و چارچوب طراحی خود </a:t>
            </a:r>
            <a:r>
              <a:rPr lang="en-US" dirty="0" smtClean="0"/>
              <a:t>DBMS</a:t>
            </a:r>
          </a:p>
          <a:p>
            <a:pPr marL="914400" lvl="2" indent="0">
              <a:buNone/>
            </a:pPr>
            <a:r>
              <a:rPr lang="fa-IR" dirty="0" smtClean="0"/>
              <a:t>5- ضابطه‏ای است برای مقایسه سیستم‏ها و ارزیابی آنها</a:t>
            </a:r>
          </a:p>
          <a:p>
            <a:pPr marL="914400" lvl="2" indent="0">
              <a:buNone/>
            </a:pPr>
            <a:r>
              <a:rPr lang="fa-IR" dirty="0" smtClean="0"/>
              <a:t>6- مبنایی است برای ایجاد و گسترش تکنیک‏های طراحی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7- . . .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65696" y="1669201"/>
            <a:ext cx="1291833" cy="859047"/>
            <a:chOff x="3069555" y="1818377"/>
            <a:chExt cx="1291833" cy="859047"/>
          </a:xfrm>
        </p:grpSpPr>
        <p:sp>
          <p:nvSpPr>
            <p:cNvPr id="9" name="Left Brace 8"/>
            <p:cNvSpPr/>
            <p:nvPr/>
          </p:nvSpPr>
          <p:spPr>
            <a:xfrm flipH="1">
              <a:off x="4267200" y="1982438"/>
              <a:ext cx="94188" cy="69498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69555" y="1818377"/>
              <a:ext cx="1245757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منطقی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فیزیکی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3189512" y="4689144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fa-IR" b="1" dirty="0" smtClean="0"/>
              <a:t>    بهنگام‏سازی چند سطر: </a:t>
            </a:r>
            <a:endParaRPr lang="en-US" b="1" dirty="0" smtClean="0"/>
          </a:p>
          <a:p>
            <a:pPr lvl="1"/>
            <a:r>
              <a:rPr lang="fa-IR" dirty="0" smtClean="0"/>
              <a:t>تعداد واحد تمام درس‏های عملی گروه آموزشی </a:t>
            </a:r>
            <a:r>
              <a:rPr lang="en-US" dirty="0" smtClean="0"/>
              <a:t>D11</a:t>
            </a:r>
            <a:r>
              <a:rPr lang="fa-IR" dirty="0" smtClean="0"/>
              <a:t> را برابر یک کن.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r>
              <a:rPr lang="fa-IR" b="1" dirty="0" smtClean="0"/>
              <a:t>بهنگام‏سازی در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اگر دستور دوم اجرا نشود؟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2362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 = ‘1’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 = ‘p’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CODEID = ‘D11’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47" y="3657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28600" y="3886200"/>
            <a:ext cx="6400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STT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88104444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88107777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88104444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88107777</a:t>
            </a:r>
            <a:endParaRPr lang="en-US" sz="1600" b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203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نمره دانشجویان گروه آموزشی </a:t>
            </a:r>
            <a:r>
              <a:rPr lang="en-US" dirty="0" smtClean="0"/>
              <a:t>D111</a:t>
            </a:r>
            <a:r>
              <a:rPr lang="fa-IR" dirty="0" smtClean="0"/>
              <a:t> در درس </a:t>
            </a:r>
            <a:r>
              <a:rPr lang="en-US" dirty="0" smtClean="0"/>
              <a:t>‘com222’</a:t>
            </a:r>
            <a:r>
              <a:rPr lang="fa-IR" dirty="0" smtClean="0"/>
              <a:t> در ترم دوم سال 85-86 را ناتمام اعلان کن.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100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</a:t>
            </a:r>
            <a:endParaRPr lang="en-US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9435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2438400"/>
            <a:ext cx="7239000" cy="2895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STCOT.GRADE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‘U’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STCOT.TR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‘2’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STCOT.YRYR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85-86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STCOT.COID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COM222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AND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IN  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     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STT.STDEID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D111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’) ;</a:t>
            </a: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838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حذف </a:t>
            </a:r>
            <a:r>
              <a:rPr lang="fa-IR" dirty="0"/>
              <a:t>تکدرس: درس </a:t>
            </a:r>
            <a:r>
              <a:rPr lang="en-US" dirty="0"/>
              <a:t>com111</a:t>
            </a:r>
            <a:r>
              <a:rPr lang="fa-IR" dirty="0"/>
              <a:t> را برای دانشجوی </a:t>
            </a:r>
            <a:r>
              <a:rPr lang="en-US" dirty="0"/>
              <a:t>88104444</a:t>
            </a:r>
            <a:r>
              <a:rPr lang="fa-IR" dirty="0"/>
              <a:t> حذف کنید.  </a:t>
            </a: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dirty="0" smtClean="0"/>
              <a:t>     آیا </a:t>
            </a:r>
            <a:r>
              <a:rPr lang="fa-IR" dirty="0"/>
              <a:t>این حذف باید انتشار یابد؟</a:t>
            </a:r>
            <a:endParaRPr lang="en-US" dirty="0"/>
          </a:p>
          <a:p>
            <a:pPr marL="457200" lvl="1" indent="0">
              <a:buNone/>
            </a:pPr>
            <a:endParaRPr lang="fa-IR" b="1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b="1" dirty="0" smtClean="0"/>
              <a:t>     حذف از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4267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</a:p>
          <a:p>
            <a:pPr>
              <a:lnSpc>
                <a:spcPct val="150000"/>
              </a:lnSpc>
            </a:pP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‘Null’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962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228600" y="18288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STOCOT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88104444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 = ‘COM111’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5" y="2514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073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دیگر امکانات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مطالعه شود :</a:t>
            </a:r>
          </a:p>
          <a:p>
            <a:pPr lvl="1"/>
            <a:r>
              <a:rPr lang="fa-IR" dirty="0" smtClean="0"/>
              <a:t>پرسش  بازگشتی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ادغام شده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پویا</a:t>
            </a:r>
          </a:p>
          <a:p>
            <a:pPr lvl="1"/>
            <a:r>
              <a:rPr lang="fa-IR" dirty="0" smtClean="0"/>
              <a:t>نوشتن رویّه</a:t>
            </a:r>
          </a:p>
          <a:p>
            <a:pPr lvl="1"/>
            <a:r>
              <a:rPr lang="fa-IR" dirty="0" smtClean="0"/>
              <a:t>نوشتن تابع</a:t>
            </a:r>
          </a:p>
          <a:p>
            <a:pPr lvl="1"/>
            <a:r>
              <a:rPr lang="fa-IR" dirty="0" smtClean="0"/>
              <a:t>امکانات شیئ- رابطه‏ای</a:t>
            </a:r>
          </a:p>
          <a:p>
            <a:pPr lvl="1"/>
            <a:r>
              <a:rPr lang="fa-IR" dirty="0" smtClean="0"/>
              <a:t>مدیریت تراکنش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ساختار داده </a:t>
            </a:r>
            <a:r>
              <a:rPr lang="fa-IR" dirty="0" smtClean="0"/>
              <a:t>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اصطلاحات </a:t>
            </a:r>
            <a:r>
              <a:rPr lang="en-US" b="1" dirty="0" smtClean="0">
                <a:solidFill>
                  <a:srgbClr val="7030A0"/>
                </a:solidFill>
              </a:rPr>
              <a:t>TDS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fa-IR" b="1" i="1" dirty="0" smtClean="0"/>
              <a:t>نوع جدول</a:t>
            </a:r>
          </a:p>
          <a:p>
            <a:pPr lvl="1"/>
            <a:endParaRPr lang="fa-IR" sz="1800" dirty="0"/>
          </a:p>
          <a:p>
            <a:pPr lvl="1"/>
            <a:r>
              <a:rPr lang="fa-IR" b="1" i="1" dirty="0" smtClean="0"/>
              <a:t>سطر</a:t>
            </a:r>
          </a:p>
          <a:p>
            <a:pPr marL="457200" lvl="1" indent="0">
              <a:buNone/>
            </a:pPr>
            <a:endParaRPr lang="fa-IR" sz="1600" dirty="0" smtClean="0"/>
          </a:p>
          <a:p>
            <a:pPr lvl="1"/>
            <a:r>
              <a:rPr lang="fa-IR" b="1" i="1" dirty="0" smtClean="0"/>
              <a:t>ستون</a:t>
            </a:r>
          </a:p>
          <a:p>
            <a:r>
              <a:rPr lang="fa-IR" b="1" dirty="0" smtClean="0"/>
              <a:t>عنصر ساختاری اساسی: </a:t>
            </a:r>
          </a:p>
          <a:p>
            <a:pPr lvl="1"/>
            <a:r>
              <a:rPr lang="fa-IR" dirty="0" smtClean="0"/>
              <a:t>هر </a:t>
            </a:r>
            <a:r>
              <a:rPr lang="en-US" dirty="0" smtClean="0"/>
              <a:t>DS</a:t>
            </a:r>
            <a:r>
              <a:rPr lang="fa-IR" dirty="0" smtClean="0"/>
              <a:t> حداقل یک </a:t>
            </a:r>
            <a:r>
              <a:rPr lang="fa-IR" b="1" dirty="0" smtClean="0">
                <a:solidFill>
                  <a:srgbClr val="C00000"/>
                </a:solidFill>
              </a:rPr>
              <a:t>عنصر ساختاری اساسی </a:t>
            </a:r>
            <a:r>
              <a:rPr lang="fa-IR" dirty="0" smtClean="0"/>
              <a:t>دارد.</a:t>
            </a:r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عنصری است که به کمک آن نوع‏موجودیت، نوع ارتباط، و یا هردو آنها را نمایش می‏دهیم.</a:t>
            </a:r>
            <a:endParaRPr lang="fa-IR" dirty="0"/>
          </a:p>
          <a:p>
            <a:pPr lvl="1"/>
            <a:r>
              <a:rPr lang="en-US" dirty="0" smtClean="0"/>
              <a:t>TDS</a:t>
            </a:r>
            <a:r>
              <a:rPr lang="fa-IR" dirty="0" smtClean="0"/>
              <a:t> فقط یک عنصر ساختاری اساسی دارد : همان </a:t>
            </a:r>
            <a:r>
              <a:rPr lang="fa-IR" b="1" dirty="0" smtClean="0">
                <a:solidFill>
                  <a:srgbClr val="0919AF"/>
                </a:solidFill>
              </a:rPr>
              <a:t>نوع جدول</a:t>
            </a:r>
          </a:p>
          <a:p>
            <a:pPr lvl="1"/>
            <a:r>
              <a:rPr lang="fa-IR" dirty="0" smtClean="0"/>
              <a:t>    عنصر ساختاری اساسی در </a:t>
            </a:r>
            <a:r>
              <a:rPr lang="en-US" dirty="0" smtClean="0"/>
              <a:t>HDS</a:t>
            </a:r>
            <a:r>
              <a:rPr lang="fa-IR" dirty="0" smtClean="0"/>
              <a:t> و </a:t>
            </a:r>
            <a:r>
              <a:rPr lang="en-US" dirty="0" smtClean="0"/>
              <a:t>NDS</a:t>
            </a:r>
            <a:r>
              <a:rPr lang="fa-IR" dirty="0"/>
              <a:t>؟</a:t>
            </a:r>
            <a:endParaRPr lang="fa-IR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2486635" y="1611788"/>
            <a:ext cx="4676165" cy="1039446"/>
            <a:chOff x="2486635" y="1611788"/>
            <a:chExt cx="4676165" cy="1039446"/>
          </a:xfrm>
        </p:grpSpPr>
        <p:grpSp>
          <p:nvGrpSpPr>
            <p:cNvPr id="2" name="Group 1"/>
            <p:cNvGrpSpPr/>
            <p:nvPr/>
          </p:nvGrpSpPr>
          <p:grpSpPr>
            <a:xfrm>
              <a:off x="5118678" y="1786025"/>
              <a:ext cx="2044122" cy="668512"/>
              <a:chOff x="5118678" y="1786025"/>
              <a:chExt cx="2044122" cy="66851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118678" y="1786025"/>
                <a:ext cx="2044122" cy="668512"/>
                <a:chOff x="2680278" y="1965062"/>
                <a:chExt cx="2044122" cy="668512"/>
              </a:xfrm>
            </p:grpSpPr>
            <p:sp>
              <p:nvSpPr>
                <p:cNvPr id="5" name="Left Brace 4"/>
                <p:cNvSpPr/>
                <p:nvPr/>
              </p:nvSpPr>
              <p:spPr>
                <a:xfrm flipH="1">
                  <a:off x="4267200" y="1965062"/>
                  <a:ext cx="94188" cy="668512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4412688" y="2298700"/>
                  <a:ext cx="311712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ounded Rectangle 6"/>
                <p:cNvSpPr/>
                <p:nvPr/>
              </p:nvSpPr>
              <p:spPr>
                <a:xfrm>
                  <a:off x="2680278" y="1981200"/>
                  <a:ext cx="1638519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نام جدول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نام و نوع ستون ها</a:t>
                  </a:r>
                </a:p>
              </p:txBody>
            </p:sp>
          </p:grpSp>
          <p:sp>
            <p:nvSpPr>
              <p:cNvPr id="8" name="Left Brace 7"/>
              <p:cNvSpPr/>
              <p:nvPr/>
            </p:nvSpPr>
            <p:spPr>
              <a:xfrm>
                <a:off x="5239812" y="1786025"/>
                <a:ext cx="94188" cy="668512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fa-IR" sz="2400" dirty="0" smtClean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rPr>
                  <a:t>0</a:t>
                </a:r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3733800" y="1828800"/>
              <a:ext cx="154555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برای نمایش </a:t>
              </a:r>
              <a:r>
                <a:rPr lang="fa-IR" b="1" dirty="0" smtClean="0">
                  <a:solidFill>
                    <a:schemeClr val="tx1"/>
                  </a:solidFill>
                  <a:cs typeface="+mj-cs"/>
                </a:rPr>
                <a:t>نوع 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486635" y="1611788"/>
              <a:ext cx="1444233" cy="1039446"/>
              <a:chOff x="2917155" y="1728177"/>
              <a:chExt cx="1444233" cy="1039446"/>
            </a:xfrm>
          </p:grpSpPr>
          <p:sp>
            <p:nvSpPr>
              <p:cNvPr id="11" name="Left Brace 10"/>
              <p:cNvSpPr/>
              <p:nvPr/>
            </p:nvSpPr>
            <p:spPr>
              <a:xfrm flipH="1">
                <a:off x="4267200" y="1931637"/>
                <a:ext cx="94188" cy="73536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917155" y="1728177"/>
                <a:ext cx="1398157" cy="10394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موجودیت و/یا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572000" y="2727434"/>
            <a:ext cx="3048000" cy="609600"/>
            <a:chOff x="4114800" y="2640363"/>
            <a:chExt cx="3048000" cy="609600"/>
          </a:xfrm>
        </p:grpSpPr>
        <p:grpSp>
          <p:nvGrpSpPr>
            <p:cNvPr id="14" name="Group 13"/>
            <p:cNvGrpSpPr/>
            <p:nvPr/>
          </p:nvGrpSpPr>
          <p:grpSpPr>
            <a:xfrm>
              <a:off x="5233417" y="2667000"/>
              <a:ext cx="1929383" cy="533400"/>
              <a:chOff x="2795017" y="1981200"/>
              <a:chExt cx="1929383" cy="53340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4412688" y="2298700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2795017" y="1981200"/>
                <a:ext cx="169031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نمایش </a:t>
                </a:r>
                <a:r>
                  <a:rPr lang="fa-IR" b="1" dirty="0" smtClean="0">
                    <a:solidFill>
                      <a:schemeClr val="tx1"/>
                    </a:solidFill>
                    <a:cs typeface="+mj-cs"/>
                  </a:rPr>
                  <a:t>نمونه</a:t>
                </a:r>
                <a:r>
                  <a:rPr lang="fa-IR" b="1" dirty="0" smtClean="0">
                    <a:solidFill>
                      <a:schemeClr val="tx1"/>
                    </a:solidFill>
                    <a:cs typeface="B Nazanin" pitchFamily="2" charset="-78"/>
                  </a:rPr>
                  <a:t>‏ 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114800" y="2640363"/>
              <a:ext cx="1313388" cy="609600"/>
              <a:chOff x="2913588" y="1981200"/>
              <a:chExt cx="1313388" cy="609600"/>
            </a:xfrm>
          </p:grpSpPr>
          <p:sp>
            <p:nvSpPr>
              <p:cNvPr id="19" name="Left Brace 18"/>
              <p:cNvSpPr/>
              <p:nvPr/>
            </p:nvSpPr>
            <p:spPr>
              <a:xfrm flipH="1">
                <a:off x="4132788" y="2038311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913588" y="1981200"/>
                <a:ext cx="124575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موجودیت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604966" y="3657600"/>
            <a:ext cx="1901432" cy="533400"/>
            <a:chOff x="2822968" y="1981200"/>
            <a:chExt cx="1901432" cy="533400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822968" y="1981200"/>
              <a:ext cx="160927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برای نمایش </a:t>
              </a:r>
              <a:r>
                <a:rPr lang="fa-IR" b="1" dirty="0" smtClean="0">
                  <a:solidFill>
                    <a:schemeClr val="tx1"/>
                  </a:solidFill>
                  <a:cs typeface="+mj-cs"/>
                </a:rPr>
                <a:t>صفت</a:t>
              </a:r>
            </a:p>
          </p:txBody>
        </p:sp>
      </p:grpSp>
      <p:pic>
        <p:nvPicPr>
          <p:cNvPr id="2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78" y="521199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2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775" y="613162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242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TDB</a:t>
            </a:r>
            <a:r>
              <a:rPr lang="fa-IR" b="1" dirty="0" smtClean="0">
                <a:solidFill>
                  <a:srgbClr val="7030A0"/>
                </a:solidFill>
              </a:rPr>
              <a:t> چیست؟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از دید کاربر</a:t>
            </a:r>
          </a:p>
          <a:p>
            <a:pPr lvl="1"/>
            <a:endParaRPr lang="fa-IR" dirty="0"/>
          </a:p>
          <a:p>
            <a:pPr lvl="1"/>
            <a:r>
              <a:rPr lang="fa-IR" b="1" u="sng" dirty="0" smtClean="0"/>
              <a:t>از لحاظ نوع: </a:t>
            </a:r>
            <a:r>
              <a:rPr lang="fa-IR" dirty="0" smtClean="0"/>
              <a:t>مجموعه‏ای است از تعدادی </a:t>
            </a:r>
            <a:r>
              <a:rPr lang="fa-IR" b="1" dirty="0" smtClean="0">
                <a:solidFill>
                  <a:srgbClr val="C00000"/>
                </a:solidFill>
              </a:rPr>
              <a:t>نوع‏جدول </a:t>
            </a:r>
            <a:r>
              <a:rPr lang="fa-IR" dirty="0" smtClean="0"/>
              <a:t>(که آنها را طراحی می‏کنیم)  : </a:t>
            </a:r>
            <a:r>
              <a:rPr lang="en-US" dirty="0" smtClean="0"/>
              <a:t>A Set of Table Types</a:t>
            </a:r>
            <a:endParaRPr lang="fa-IR" dirty="0" smtClean="0"/>
          </a:p>
          <a:p>
            <a:pPr lvl="1"/>
            <a:r>
              <a:rPr lang="fa-IR" b="1" u="sng" dirty="0" smtClean="0"/>
              <a:t>در سطح نمونه [</a:t>
            </a:r>
            <a:r>
              <a:rPr lang="fa-IR" u="sng" dirty="0" smtClean="0"/>
              <a:t>از لحاظ محتوای داده‏ای</a:t>
            </a:r>
            <a:r>
              <a:rPr lang="fa-IR" b="1" u="sng" dirty="0" smtClean="0"/>
              <a:t>]:</a:t>
            </a:r>
            <a:r>
              <a:rPr lang="fa-IR" b="1" dirty="0" smtClean="0"/>
              <a:t> </a:t>
            </a:r>
            <a:r>
              <a:rPr lang="fa-IR" dirty="0" smtClean="0"/>
              <a:t>مجموعه‏ای است از نمونه‏های متمایز یک [چند</a:t>
            </a:r>
            <a:r>
              <a:rPr lang="fa-IR" dirty="0"/>
              <a:t>] </a:t>
            </a:r>
            <a:r>
              <a:rPr lang="fa-IR" b="1" dirty="0" smtClean="0">
                <a:solidFill>
                  <a:srgbClr val="C00000"/>
                </a:solidFill>
              </a:rPr>
              <a:t>نوع‏سطر</a:t>
            </a:r>
          </a:p>
          <a:p>
            <a:pPr lvl="1"/>
            <a:endParaRPr lang="fa-IR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نوع‏سطر </a:t>
            </a:r>
            <a:r>
              <a:rPr lang="fa-IR" dirty="0"/>
              <a:t>را همان </a:t>
            </a:r>
            <a:r>
              <a:rPr lang="fa-IR" dirty="0" smtClean="0"/>
              <a:t>نوع‏جدول </a:t>
            </a:r>
            <a:r>
              <a:rPr lang="fa-IR" dirty="0"/>
              <a:t>مشخص می‏کند.</a:t>
            </a:r>
          </a:p>
          <a:p>
            <a:pPr lvl="1"/>
            <a:endParaRPr lang="fa-IR" dirty="0"/>
          </a:p>
        </p:txBody>
      </p:sp>
      <p:grpSp>
        <p:nvGrpSpPr>
          <p:cNvPr id="8" name="Group 7"/>
          <p:cNvGrpSpPr/>
          <p:nvPr/>
        </p:nvGrpSpPr>
        <p:grpSpPr>
          <a:xfrm>
            <a:off x="5410201" y="2240464"/>
            <a:ext cx="1676399" cy="991468"/>
            <a:chOff x="5257801" y="1282700"/>
            <a:chExt cx="1676399" cy="991468"/>
          </a:xfrm>
        </p:grpSpPr>
        <p:grpSp>
          <p:nvGrpSpPr>
            <p:cNvPr id="4" name="Group 3"/>
            <p:cNvGrpSpPr/>
            <p:nvPr/>
          </p:nvGrpSpPr>
          <p:grpSpPr>
            <a:xfrm>
              <a:off x="5257801" y="1282700"/>
              <a:ext cx="1676399" cy="978768"/>
              <a:chOff x="2684989" y="1809934"/>
              <a:chExt cx="1676399" cy="978768"/>
            </a:xfrm>
          </p:grpSpPr>
          <p:sp>
            <p:nvSpPr>
              <p:cNvPr id="5" name="Left Brace 4"/>
              <p:cNvSpPr/>
              <p:nvPr/>
            </p:nvSpPr>
            <p:spPr>
              <a:xfrm flipH="1">
                <a:off x="4267200" y="1809934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684989" y="1818377"/>
                <a:ext cx="1630324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طراح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پیاده‏ساز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AP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برنامه‏ساز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AP</a:t>
                </a:r>
                <a:endParaRPr lang="fa-IR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7" name="Left Brace 6"/>
            <p:cNvSpPr/>
            <p:nvPr/>
          </p:nvSpPr>
          <p:spPr>
            <a:xfrm>
              <a:off x="5638800" y="12954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2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منطقی با </a:t>
            </a:r>
            <a:r>
              <a:rPr lang="en-US" dirty="0" smtClean="0"/>
              <a:t>TDS</a:t>
            </a:r>
            <a:r>
              <a:rPr lang="fa-IR" dirty="0" smtClean="0"/>
              <a:t>  - ارتباط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M:N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سه نوع جدول لازم داریم: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65911" y="30480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4391702" y="41910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405645" y="48768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 : تبدیل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[ 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09964" y="5958837"/>
            <a:ext cx="3853127" cy="594363"/>
            <a:chOff x="4035210" y="2640363"/>
            <a:chExt cx="3127590" cy="594363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35" name="Left Brace 34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نوع‏موجودیت یک نوع‏جدول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نوع‏ارتباط </a:t>
                </a:r>
                <a:r>
                  <a:rPr lang="en-US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M:N</a:t>
                </a: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یک نوع‏جدول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523207" y="1828800"/>
            <a:ext cx="6172992" cy="1701800"/>
            <a:chOff x="1523207" y="1828800"/>
            <a:chExt cx="6172992" cy="1701800"/>
          </a:xfrm>
        </p:grpSpPr>
        <p:grpSp>
          <p:nvGrpSpPr>
            <p:cNvPr id="38" name="Group 37"/>
            <p:cNvGrpSpPr/>
            <p:nvPr/>
          </p:nvGrpSpPr>
          <p:grpSpPr>
            <a:xfrm>
              <a:off x="1523207" y="1828800"/>
              <a:ext cx="6172992" cy="1701800"/>
              <a:chOff x="1523207" y="1828800"/>
              <a:chExt cx="6172992" cy="17018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72550" y="279779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M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523207" y="1828800"/>
                <a:ext cx="6172992" cy="1701800"/>
                <a:chOff x="1523207" y="1828800"/>
                <a:chExt cx="6172992" cy="170180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23207" y="1828800"/>
                  <a:ext cx="6172992" cy="1701800"/>
                  <a:chOff x="1485107" y="4622800"/>
                  <a:chExt cx="6172992" cy="170180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514600" y="4648200"/>
                    <a:ext cx="4038600" cy="1600200"/>
                    <a:chOff x="609600" y="2209800"/>
                    <a:chExt cx="4038600" cy="16002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609600" y="3124200"/>
                      <a:ext cx="4038600" cy="685800"/>
                      <a:chOff x="228600" y="4953000"/>
                      <a:chExt cx="4038600" cy="685800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228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5" name="Rounded Rectangle 24"/>
                      <p:cNvSpPr/>
                      <p:nvPr/>
                    </p:nvSpPr>
                    <p:spPr>
                      <a:xfrm>
                        <a:off x="3276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6" name="Flowchart: Decision 25"/>
                      <p:cNvSpPr/>
                      <p:nvPr/>
                    </p:nvSpPr>
                    <p:spPr>
                      <a:xfrm>
                        <a:off x="1600200" y="4953000"/>
                        <a:ext cx="12192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7" name="Straight Connector 26"/>
                      <p:cNvCxnSpPr>
                        <a:stCxn id="26" idx="1"/>
                        <a:endCxn id="24" idx="3"/>
                      </p:cNvCxnSpPr>
                      <p:nvPr/>
                    </p:nvCxnSpPr>
                    <p:spPr>
                      <a:xfrm flipH="1">
                        <a:off x="1219200" y="5295900"/>
                        <a:ext cx="3810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>
                        <a:stCxn id="25" idx="1"/>
                        <a:endCxn id="26" idx="3"/>
                      </p:cNvCxnSpPr>
                      <p:nvPr/>
                    </p:nvCxnSpPr>
                    <p:spPr>
                      <a:xfrm flipH="1" flipV="1">
                        <a:off x="2819400" y="5295900"/>
                        <a:ext cx="4572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13716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ترم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30480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2" name="Straight Connector 21"/>
                    <p:cNvCxnSpPr>
                      <a:stCxn id="26" idx="0"/>
                      <a:endCxn id="20" idx="5"/>
                    </p:cNvCxnSpPr>
                    <p:nvPr/>
                  </p:nvCxnSpPr>
                  <p:spPr>
                    <a:xfrm flipH="1" flipV="1">
                      <a:off x="2022008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>
                      <a:stCxn id="26" idx="0"/>
                      <a:endCxn id="21" idx="3"/>
                    </p:cNvCxnSpPr>
                    <p:nvPr/>
                  </p:nvCxnSpPr>
                  <p:spPr>
                    <a:xfrm flipV="1">
                      <a:off x="2590800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4114800" y="4622800"/>
                    <a:ext cx="762000" cy="939800"/>
                    <a:chOff x="4114800" y="4622800"/>
                    <a:chExt cx="762000" cy="939800"/>
                  </a:xfrm>
                </p:grpSpPr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4114800" y="4622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سال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18" name="Straight Connector 17"/>
                    <p:cNvCxnSpPr>
                      <a:stCxn id="26" idx="0"/>
                      <a:endCxn id="17" idx="4"/>
                    </p:cNvCxnSpPr>
                    <p:nvPr/>
                  </p:nvCxnSpPr>
                  <p:spPr>
                    <a:xfrm flipV="1">
                      <a:off x="4495800" y="5156200"/>
                      <a:ext cx="0" cy="4064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485107" y="5601820"/>
                    <a:ext cx="1029493" cy="722780"/>
                    <a:chOff x="1485107" y="5601820"/>
                    <a:chExt cx="1029493" cy="722780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485107" y="5601820"/>
                      <a:ext cx="1029493" cy="357712"/>
                      <a:chOff x="-625524" y="2145521"/>
                      <a:chExt cx="1029493" cy="357712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-625524" y="2145521"/>
                        <a:ext cx="894477" cy="35771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6" name="Straight Connector 15"/>
                      <p:cNvCxnSpPr>
                        <a:stCxn id="24" idx="1"/>
                        <a:endCxn id="15" idx="6"/>
                      </p:cNvCxnSpPr>
                      <p:nvPr/>
                    </p:nvCxnSpPr>
                    <p:spPr>
                      <a:xfrm flipH="1" flipV="1">
                        <a:off x="268953" y="2324377"/>
                        <a:ext cx="135016" cy="12536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553200" y="5588000"/>
                    <a:ext cx="1104899" cy="722781"/>
                    <a:chOff x="6553200" y="5588000"/>
                    <a:chExt cx="1104899" cy="72278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 flipH="1">
                      <a:off x="6553200" y="5588000"/>
                      <a:ext cx="1104899" cy="371531"/>
                      <a:chOff x="-700930" y="2145520"/>
                      <a:chExt cx="1104899" cy="371531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-700930" y="2145520"/>
                        <a:ext cx="834869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2" name="Straight Connector 11"/>
                      <p:cNvCxnSpPr>
                        <a:stCxn id="25" idx="3"/>
                        <a:endCxn id="11" idx="6"/>
                      </p:cNvCxnSpPr>
                      <p:nvPr/>
                    </p:nvCxnSpPr>
                    <p:spPr>
                      <a:xfrm flipH="1" flipV="1">
                        <a:off x="133939" y="2331286"/>
                        <a:ext cx="270030" cy="13227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741591" y="1889611"/>
                      <a:ext cx="38985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1591" y="1905000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3" name="Straight Connector 42"/>
            <p:cNvCxnSpPr/>
            <p:nvPr/>
          </p:nvCxnSpPr>
          <p:spPr>
            <a:xfrm>
              <a:off x="1713978" y="311167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4" y="135317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33942</TotalTime>
  <Words>3926</Words>
  <Application>Microsoft Office PowerPoint</Application>
  <PresentationFormat>On-screen Show (4:3)</PresentationFormat>
  <Paragraphs>1473</Paragraphs>
  <Slides>64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به نام آنکه جان را فکرت آموخت</vt:lpstr>
      <vt:lpstr>طراحی منطقی DB</vt:lpstr>
      <vt:lpstr>طراحی منطقی DB (ادامه)</vt:lpstr>
      <vt:lpstr>طراحی منطقی DB (ادامه)</vt:lpstr>
      <vt:lpstr>ساختارهای داده (ادامه)</vt:lpstr>
      <vt:lpstr>ساختارهای داده</vt:lpstr>
      <vt:lpstr>ساختار داده جدولی</vt:lpstr>
      <vt:lpstr>پایگاه داده جدولی</vt:lpstr>
      <vt:lpstr>طراحی منطقی با TDS  - ارتباط چند به چند</vt:lpstr>
      <vt:lpstr>طراحی منطقی با TDS  - ارتباط چند به چند (ادامه)</vt:lpstr>
      <vt:lpstr>طراحی منطقی با TDS  - ارتباط چند به چند (ادامه)</vt:lpstr>
      <vt:lpstr>PowerPoint Presentation</vt:lpstr>
      <vt:lpstr>طراحی منطقی با TDS  - ارتباط چند به چند (ادامه)</vt:lpstr>
      <vt:lpstr>طراحی منطقی با TDS  - ارتباط چند به چند (ادامه)</vt:lpstr>
      <vt:lpstr>طراحی منطقی با TDS  - ارتباط یک به چند</vt:lpstr>
      <vt:lpstr>طراحی منطقی با TDS  - ارتباط یک به چند (ادامه)</vt:lpstr>
      <vt:lpstr>طراحی منطقی با TDS  - ارتباط یک به یک</vt:lpstr>
      <vt:lpstr>طراحی منطقی با TDS  - ارتباط یک به یک (ادامه)</vt:lpstr>
      <vt:lpstr>طراحی منطقی با TDS  - ارتباط شناسا</vt:lpstr>
      <vt:lpstr>طراحی منطقی با TDS  - ارتباط شناسا (ادامه)</vt:lpstr>
      <vt:lpstr>طراحی منطقی با TDS  - ارتباط IS-A</vt:lpstr>
      <vt:lpstr>طراحی منطقی با TDS  - ارتباط IS-A (ادامه)</vt:lpstr>
      <vt:lpstr>طراحی منطقی با TDS  (ادامه)</vt:lpstr>
      <vt:lpstr>طراحی منطقی با TDS  (ادامه)</vt:lpstr>
      <vt:lpstr>مقدمات پیاده سازی</vt:lpstr>
      <vt:lpstr>تعریف جدول</vt:lpstr>
      <vt:lpstr>انواع داده‏ای</vt:lpstr>
      <vt:lpstr>مثالی از شِمای پایگاهی</vt:lpstr>
      <vt:lpstr>مثالی از شِمای پایگاهی (ادامه)</vt:lpstr>
      <vt:lpstr>حذف جدول</vt:lpstr>
      <vt:lpstr>تغییر جدول</vt:lpstr>
      <vt:lpstr>شِمای پایگاهی</vt:lpstr>
      <vt:lpstr>آشنایی با کاتالوگ</vt:lpstr>
      <vt:lpstr>آشنایی با کاتالوگ  (ادامه)</vt:lpstr>
      <vt:lpstr>زبان جدولی TDBL</vt:lpstr>
      <vt:lpstr>بازیابی داده‏ها</vt:lpstr>
      <vt:lpstr>بازیابی داده‏ها (ادامه)</vt:lpstr>
      <vt:lpstr>بازیابی داده‏ها (ادامه)</vt:lpstr>
      <vt:lpstr>بازیابی داده‏ها (ادامه)</vt:lpstr>
      <vt:lpstr>بازیابی داده‏ها (ادامه)</vt:lpstr>
      <vt:lpstr>عملگرهای جبر مجموعه‏ها</vt:lpstr>
      <vt:lpstr>عملگرهای جبر مجموعه‏ها (ادامه)</vt:lpstr>
      <vt:lpstr>عملگرهای جبر مجموعه‏ها (ادامه)</vt:lpstr>
      <vt:lpstr>توابع جمعی (گروهی)</vt:lpstr>
      <vt:lpstr>توابع جمعی (ادامه)</vt:lpstr>
      <vt:lpstr>گروه‏بندی</vt:lpstr>
      <vt:lpstr>گروه‏بندی (ادامه)</vt:lpstr>
      <vt:lpstr>گروه‏بندی (ادامه)</vt:lpstr>
      <vt:lpstr>بازیابی از بیش از یک جدول</vt:lpstr>
      <vt:lpstr>بازیابی از بیش از یک جدول - عملگر پیوند یا JOIN</vt:lpstr>
      <vt:lpstr>بازیابی از بیش از یک جدول - عملگر پیوند یا JOIN (ادامه)</vt:lpstr>
      <vt:lpstr>بازیابی از بیش از یک جدول - زیرپرسش</vt:lpstr>
      <vt:lpstr>بازیابی از بیش از یک جدول – عملگر تعلق</vt:lpstr>
      <vt:lpstr>بازیابی از بیش از یک جدول - پرسش های بهم بسته</vt:lpstr>
      <vt:lpstr>بازیابی از بیش از یک جدول (ادامه)</vt:lpstr>
      <vt:lpstr>بازیابی از بیش از یک جدول (ادامه)</vt:lpstr>
      <vt:lpstr>سور وجودی (از حساب رابطه‏ای)</vt:lpstr>
      <vt:lpstr>عملیات ذخیره‏سازی</vt:lpstr>
      <vt:lpstr>درج</vt:lpstr>
      <vt:lpstr>بهنگام‏سازی</vt:lpstr>
      <vt:lpstr>بهنگام‏سازی (ادامه)</vt:lpstr>
      <vt:lpstr>حذف</vt:lpstr>
      <vt:lpstr>دیگر امکانات SQL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869</cp:revision>
  <dcterms:created xsi:type="dcterms:W3CDTF">2012-08-03T07:41:40Z</dcterms:created>
  <dcterms:modified xsi:type="dcterms:W3CDTF">2014-04-13T11:04:05Z</dcterms:modified>
</cp:coreProperties>
</file>