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65" r:id="rId18"/>
    <p:sldId id="387" r:id="rId19"/>
    <p:sldId id="392" r:id="rId20"/>
    <p:sldId id="388" r:id="rId21"/>
    <p:sldId id="391" r:id="rId22"/>
    <p:sldId id="321" r:id="rId23"/>
    <p:sldId id="393" r:id="rId24"/>
    <p:sldId id="366" r:id="rId25"/>
    <p:sldId id="367" r:id="rId26"/>
    <p:sldId id="396" r:id="rId27"/>
    <p:sldId id="368" r:id="rId28"/>
    <p:sldId id="369" r:id="rId29"/>
    <p:sldId id="394" r:id="rId30"/>
    <p:sldId id="395" r:id="rId31"/>
    <p:sldId id="325" r:id="rId32"/>
    <p:sldId id="326" r:id="rId33"/>
    <p:sldId id="327" r:id="rId34"/>
    <p:sldId id="377" r:id="rId35"/>
    <p:sldId id="385" r:id="rId36"/>
    <p:sldId id="376" r:id="rId37"/>
    <p:sldId id="370" r:id="rId38"/>
    <p:sldId id="375" r:id="rId39"/>
    <p:sldId id="331" r:id="rId40"/>
    <p:sldId id="371" r:id="rId41"/>
    <p:sldId id="333" r:id="rId42"/>
    <p:sldId id="337" r:id="rId43"/>
    <p:sldId id="372" r:id="rId44"/>
    <p:sldId id="374" r:id="rId45"/>
    <p:sldId id="373" r:id="rId46"/>
    <p:sldId id="339" r:id="rId47"/>
    <p:sldId id="340" r:id="rId48"/>
    <p:sldId id="378" r:id="rId49"/>
    <p:sldId id="342" r:id="rId50"/>
    <p:sldId id="379" r:id="rId51"/>
    <p:sldId id="344" r:id="rId52"/>
    <p:sldId id="345" r:id="rId53"/>
    <p:sldId id="346" r:id="rId54"/>
    <p:sldId id="347" r:id="rId55"/>
    <p:sldId id="351" r:id="rId56"/>
    <p:sldId id="352" r:id="rId57"/>
    <p:sldId id="353" r:id="rId58"/>
    <p:sldId id="383" r:id="rId59"/>
    <p:sldId id="380" r:id="rId60"/>
    <p:sldId id="381" r:id="rId61"/>
    <p:sldId id="382" r:id="rId62"/>
    <p:sldId id="361" r:id="rId63"/>
    <p:sldId id="39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2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طراحی منطقی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4400" dirty="0" smtClean="0">
                <a:cs typeface="+mj-cs"/>
              </a:rPr>
              <a:t>طراحی منطقی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296985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41871" y="1867381"/>
            <a:ext cx="5573329" cy="1437588"/>
            <a:chOff x="1741871" y="1867381"/>
            <a:chExt cx="5573329" cy="1437588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706504" y="3304969"/>
              <a:ext cx="246569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741871" y="1867381"/>
              <a:ext cx="5573329" cy="1378213"/>
              <a:chOff x="4341457" y="2057400"/>
              <a:chExt cx="4421543" cy="13782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41457" y="2057400"/>
                <a:ext cx="442154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طبق قواعد معنایی محیط ممکن است سال و ترم هم جزو کلید باشند.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(در واقع اگر صفت چند مقداری برای رابطه باشند، جزو کلید محسوب می‏شوند.)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586207" y="2752353"/>
                <a:ext cx="610572" cy="6832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483360"/>
            <a:ext cx="4267201" cy="1534160"/>
            <a:chOff x="0" y="1498600"/>
            <a:chExt cx="4267201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25" t="-296667" r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8531" t="-296667" r="-13389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52800" t="-296667" r="-896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393750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" name="Rounded Rectangle 4"/>
            <p:cNvSpPr/>
            <p:nvPr/>
          </p:nvSpPr>
          <p:spPr>
            <a:xfrm>
              <a:off x="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Supplier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66800" y="18607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32004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296667" r="-30152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77515" t="-296667" r="-13372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40000" t="-296667" r="-808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425000" t="-296667" r="-1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4081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Part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9530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t="-296667" r="-301527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77515" t="-296667" r="-133728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240000" t="-296667" r="-80800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425000" t="-296667" r="-1000" b="-1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40810" y="1498600"/>
              <a:ext cx="9043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Project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210" y="3235960"/>
            <a:ext cx="3997790" cy="1534160"/>
            <a:chOff x="269410" y="1498600"/>
            <a:chExt cx="3997790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176" t="-296667" r="-54705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02381" t="-296667" r="-453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95402" t="-296667" r="-33793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61635" t="-296667" r="-8490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308148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269410" y="1498600"/>
              <a:ext cx="6757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SPJ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17907" y="3632200"/>
            <a:ext cx="13499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9276" y="3632200"/>
            <a:ext cx="8331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1457" y="2057400"/>
            <a:ext cx="4421543" cy="1378213"/>
            <a:chOff x="4341457" y="2057400"/>
            <a:chExt cx="4421543" cy="1378213"/>
          </a:xfrm>
        </p:grpSpPr>
        <p:sp>
          <p:nvSpPr>
            <p:cNvPr id="20" name="Rounded Rectangle 19"/>
            <p:cNvSpPr/>
            <p:nvPr/>
          </p:nvSpPr>
          <p:spPr>
            <a:xfrm>
              <a:off x="4341457" y="2057400"/>
              <a:ext cx="442154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586207" y="2752353"/>
              <a:ext cx="610572" cy="683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1066800" y="3572202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53278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رابطه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</a:t>
            </a:r>
            <a:r>
              <a:rPr lang="fa-IR" dirty="0" smtClean="0"/>
              <a:t>ت و با خط‏چین مشخص می‏شود</a:t>
            </a:r>
            <a:r>
              <a:rPr lang="fa-IR" dirty="0" smtClean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 smtClean="0"/>
              <a:t> :</a:t>
            </a:r>
            <a:endParaRPr lang="en-US" dirty="0" smtClean="0"/>
          </a:p>
          <a:p>
            <a:pPr marL="0" indent="0" algn="r">
              <a:buNone/>
            </a:pPr>
            <a:r>
              <a:rPr lang="fa-IR" dirty="0" smtClean="0"/>
              <a:t>          </a:t>
            </a:r>
            <a:r>
              <a:rPr lang="fa-IR" dirty="0" smtClean="0"/>
              <a:t>[</a:t>
            </a:r>
            <a:r>
              <a:rPr lang="fa-IR" dirty="0" smtClean="0"/>
              <a:t>کاربردی]: </a:t>
            </a:r>
            <a:r>
              <a:rPr lang="fa-IR" dirty="0"/>
              <a:t>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</a:t>
            </a:r>
            <a:r>
              <a:rPr lang="fa-IR" dirty="0" smtClean="0"/>
              <a:t>.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6019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  <a:endParaRPr lang="fa-IR" dirty="0" smtClean="0"/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219200" y="4976750"/>
            <a:ext cx="5179414" cy="594363"/>
            <a:chOff x="2567970" y="2640363"/>
            <a:chExt cx="4594830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غیرالزامی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الزامی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77846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445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88660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fa-IR" dirty="0" smtClean="0"/>
              <a:t>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رابطه شناسا (رابطه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1506" y="4984532"/>
            <a:ext cx="6511162" cy="594363"/>
            <a:chOff x="2567970" y="2640363"/>
            <a:chExt cx="4583731" cy="59436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ضعیف و رابطه (حاوی شناسه موجودیت قوی)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fa-IR" dirty="0" smtClean="0"/>
              <a:t>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PROF</a:t>
            </a:r>
            <a:r>
              <a:rPr lang="fa-IR" dirty="0" smtClean="0"/>
              <a:t> </a:t>
            </a:r>
            <a:r>
              <a:rPr lang="fa-IR" dirty="0" smtClean="0"/>
              <a:t>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</a:t>
            </a:r>
            <a:r>
              <a:rPr lang="fa-IR" dirty="0" smtClean="0"/>
              <a:t>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مدلسازی داده‏ها می‏تواند در سطوح انتزاعی مختلفی صورت پذیرد.</a:t>
            </a:r>
          </a:p>
          <a:p>
            <a:r>
              <a:rPr lang="fa-IR" dirty="0" smtClean="0"/>
              <a:t>سطح پایین‏تر از سطح مدلسازی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مفاهیم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6764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رابطه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r>
              <a:rPr lang="fa-IR" dirty="0" smtClean="0"/>
              <a:t>یکی از طرزهای ممکن :</a:t>
            </a:r>
            <a:endParaRPr lang="fa-IR" dirty="0" smtClean="0"/>
          </a:p>
          <a:p>
            <a:pPr lvl="1"/>
            <a:r>
              <a:rPr lang="fa-IR" dirty="0" smtClean="0"/>
              <a:t>دو نوع جدول داریم: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-197069" y="4984532"/>
            <a:ext cx="6693573" cy="594363"/>
            <a:chOff x="2292357" y="2640363"/>
            <a:chExt cx="4712146" cy="59436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810955" y="2984500"/>
              <a:ext cx="19354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292357" y="2640363"/>
              <a:ext cx="4489443" cy="594363"/>
              <a:chOff x="1091145" y="1981200"/>
              <a:chExt cx="4489443" cy="594363"/>
            </a:xfrm>
          </p:grpSpPr>
          <p:sp>
            <p:nvSpPr>
              <p:cNvPr id="29" name="Left Brace 28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091145" y="1981200"/>
                <a:ext cx="441324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زبرنوع موجودیت (حاوی صفات عام یا مشترک)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زیرنوع موجودیت (حاوی صفات خاص زیرنوع و شناسه زبرنوع)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00" y="13834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</a:t>
            </a:r>
            <a:r>
              <a:rPr lang="fa-IR" dirty="0" smtClean="0"/>
              <a:t>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35396" cy="1283433"/>
            <a:chOff x="5556004" y="2145567"/>
            <a:chExt cx="1835396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قطعه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تشکیل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079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48967" y="4163517"/>
            <a:ext cx="4694292" cy="2103873"/>
            <a:chOff x="1994709" y="3147992"/>
            <a:chExt cx="4694292" cy="2103873"/>
          </a:xfrm>
        </p:grpSpPr>
        <p:grpSp>
          <p:nvGrpSpPr>
            <p:cNvPr id="41" name="Group 40"/>
            <p:cNvGrpSpPr/>
            <p:nvPr/>
          </p:nvGrpSpPr>
          <p:grpSpPr>
            <a:xfrm>
              <a:off x="3352800" y="3852446"/>
              <a:ext cx="2057400" cy="1331417"/>
              <a:chOff x="1511053" y="2133600"/>
              <a:chExt cx="2057400" cy="133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289478" y="3018759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3300000">
                <a:off x="2092652" y="2707732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80" idx="2"/>
                <a:endCxn id="76" idx="0"/>
              </p:cNvCxnSpPr>
              <p:nvPr/>
            </p:nvCxnSpPr>
            <p:spPr>
              <a:xfrm>
                <a:off x="1838147" y="2590800"/>
                <a:ext cx="748689" cy="42795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1" idx="2"/>
                <a:endCxn id="76" idx="0"/>
              </p:cNvCxnSpPr>
              <p:nvPr/>
            </p:nvCxnSpPr>
            <p:spPr>
              <a:xfrm flipH="1">
                <a:off x="2586836" y="2579858"/>
                <a:ext cx="637838" cy="4389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Arc 81"/>
              <p:cNvSpPr/>
              <p:nvPr/>
            </p:nvSpPr>
            <p:spPr>
              <a:xfrm rot="18300000" flipH="1">
                <a:off x="2847862" y="26515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0200" y="3597889"/>
              <a:ext cx="1278801" cy="477686"/>
              <a:chOff x="5410200" y="3174443"/>
              <a:chExt cx="1278801" cy="47768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973553" y="3174443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81" idx="3"/>
                <a:endCxn id="74" idx="2"/>
              </p:cNvCxnSpPr>
              <p:nvPr/>
            </p:nvCxnSpPr>
            <p:spPr>
              <a:xfrm flipV="1">
                <a:off x="5410200" y="3360209"/>
                <a:ext cx="563353" cy="29192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711830" y="3147992"/>
              <a:ext cx="1739535" cy="927583"/>
              <a:chOff x="4711830" y="1804675"/>
              <a:chExt cx="1739535" cy="92758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11830" y="1804675"/>
                <a:ext cx="173953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stCxn id="81" idx="3"/>
                <a:endCxn id="72" idx="4"/>
              </p:cNvCxnSpPr>
              <p:nvPr/>
            </p:nvCxnSpPr>
            <p:spPr>
              <a:xfrm flipV="1">
                <a:off x="5410200" y="2299182"/>
                <a:ext cx="171398" cy="43307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80" idx="1"/>
                <a:endCxn id="68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flipH="1">
              <a:off x="2792039" y="3161633"/>
              <a:ext cx="1850142" cy="701755"/>
              <a:chOff x="4111467" y="1812845"/>
              <a:chExt cx="1850142" cy="70175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111467" y="1812845"/>
                <a:ext cx="1850142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80" idx="0"/>
                <a:endCxn id="66" idx="4"/>
              </p:cNvCxnSpPr>
              <p:nvPr/>
            </p:nvCxnSpPr>
            <p:spPr>
              <a:xfrm flipH="1" flipV="1">
                <a:off x="5036538" y="2307352"/>
                <a:ext cx="37216" cy="207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80" idx="1"/>
                  <a:endCxn id="62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5410200" y="4075575"/>
              <a:ext cx="1248848" cy="458847"/>
              <a:chOff x="5410200" y="3652129"/>
              <a:chExt cx="1248848" cy="45884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10200" y="3652129"/>
                <a:ext cx="1248848" cy="458847"/>
                <a:chOff x="5410200" y="3189458"/>
                <a:chExt cx="1248848" cy="4588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770857" y="3198753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81" idx="3"/>
                  <a:endCxn id="56" idx="2"/>
                </p:cNvCxnSpPr>
                <p:nvPr/>
              </p:nvCxnSpPr>
              <p:spPr>
                <a:xfrm>
                  <a:off x="5410200" y="3189458"/>
                  <a:ext cx="360657" cy="23407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003120" y="3967987"/>
                <a:ext cx="423663" cy="31534"/>
                <a:chOff x="363087" y="3048766"/>
                <a:chExt cx="620284" cy="3153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63087" y="308029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63087" y="304876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مدلسازی‏های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r>
              <a:rPr lang="fa-IR" b="1" dirty="0">
                <a:solidFill>
                  <a:srgbClr val="7030A0"/>
                </a:solidFill>
              </a:rPr>
              <a:t>شمای پایگاه داده‏ها </a:t>
            </a:r>
            <a:r>
              <a:rPr lang="fa-IR" dirty="0"/>
              <a:t>عبارت است از تعریف (توصیف) ساختهای منطقی طراحی شده و نوعی برنامه است شامل تعدادی دستور برای تعریف و کنترل داده‏ها</a:t>
            </a:r>
            <a:r>
              <a:rPr lang="fa-IR" dirty="0" smtClean="0"/>
              <a:t>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</a:t>
            </a:r>
            <a:r>
              <a:rPr lang="fa-IR" dirty="0"/>
              <a:t>دستورات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در دو طرف مقادیر متنی یا رشته‏ای از </a:t>
            </a:r>
            <a:r>
              <a:rPr lang="en-US" sz="1800" dirty="0"/>
              <a:t>single quote</a:t>
            </a:r>
            <a:r>
              <a:rPr lang="fa-IR" sz="1800" dirty="0"/>
              <a:t> </a:t>
            </a:r>
            <a:r>
              <a:rPr lang="fa-IR" dirty="0"/>
              <a:t>استفاده می‏شود (بسیاری از سیستم‏های پایگاه داده </a:t>
            </a:r>
            <a:r>
              <a:rPr lang="en-US" sz="1800" dirty="0"/>
              <a:t>double quote</a:t>
            </a:r>
            <a:r>
              <a:rPr lang="fa-IR" sz="1800" dirty="0"/>
              <a:t> </a:t>
            </a:r>
            <a:r>
              <a:rPr lang="fa-IR" dirty="0"/>
              <a:t>را هم می‏پذیرند) ولی در اطراف مقادیر عددی  چیزی قرار نمی‏</a:t>
            </a:r>
            <a:r>
              <a:rPr lang="fa-IR" dirty="0" smtClean="0"/>
              <a:t>گیرد.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8042" y="304800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 </a:t>
            </a:r>
            <a:r>
              <a:rPr lang="en-US" sz="1900" b="1" dirty="0" smtClean="0">
                <a:solidFill>
                  <a:srgbClr val="7030A0"/>
                </a:solidFill>
              </a:rPr>
              <a:t>CREATE TABLE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UPDATE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ON UPDATE CASCADE</a:t>
                </a:r>
              </a:p>
              <a:p>
                <a:pPr algn="l">
                  <a:lnSpc>
                    <a:spcPct val="150000"/>
                  </a:lnSpc>
                </a:pP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5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اشیاء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اشیاء 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36957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SCT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59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en-US" dirty="0" smtClean="0"/>
              <a:t>DB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a-IR" dirty="0"/>
              <a:t>اضافه کردن ستون، تغییر تعریف ستون، حذف ستون و ... </a:t>
            </a:r>
          </a:p>
          <a:p>
            <a:pPr marL="0" indent="0">
              <a:buNone/>
            </a:pP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sz="2400" dirty="0" smtClean="0"/>
          </a:p>
          <a:p>
            <a:pPr marL="0" indent="0">
              <a:buNone/>
            </a:pPr>
            <a:endParaRPr lang="fa-IR" sz="600" dirty="0" smtClean="0"/>
          </a:p>
          <a:p>
            <a:pPr marL="0" indent="0">
              <a:buNone/>
            </a:pPr>
            <a:r>
              <a:rPr lang="fa-IR" dirty="0" smtClean="0"/>
              <a:t>     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47" y="527093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5741647"/>
            <a:ext cx="6858000" cy="11163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24500" y="5181600"/>
            <a:ext cx="2705100" cy="1371600"/>
            <a:chOff x="5524500" y="5486400"/>
            <a:chExt cx="2705100" cy="1371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524500" y="5486400"/>
              <a:ext cx="2705100" cy="1371600"/>
              <a:chOff x="1523668" y="1887986"/>
              <a:chExt cx="2705100" cy="13716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523668" y="1887986"/>
                <a:ext cx="2610579" cy="11049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b="1" dirty="0" smtClean="0">
                    <a:solidFill>
                      <a:srgbClr val="C00000"/>
                    </a:solidFill>
                    <a:cs typeface="B Nazanin" pitchFamily="2" charset="-78"/>
                  </a:rPr>
                  <a:t>کاتالوگ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دیکشنری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مِتا داده‏ها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Left Brace 30"/>
              <p:cNvSpPr/>
              <p:nvPr/>
            </p:nvSpPr>
            <p:spPr>
              <a:xfrm flipH="1">
                <a:off x="4114800" y="2054018"/>
                <a:ext cx="113968" cy="12055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2" name="Left Brace 31"/>
            <p:cNvSpPr/>
            <p:nvPr/>
          </p:nvSpPr>
          <p:spPr>
            <a:xfrm>
              <a:off x="6477000" y="5690532"/>
              <a:ext cx="121920" cy="11674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" y="5730766"/>
            <a:ext cx="6172200" cy="472476"/>
            <a:chOff x="2590800" y="1720142"/>
            <a:chExt cx="4506686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فراداده‏ها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87009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38911" y="4495800"/>
            <a:ext cx="2313889" cy="472476"/>
            <a:chOff x="4977422" y="1907576"/>
            <a:chExt cx="1809217" cy="472476"/>
          </a:xfrm>
        </p:grpSpPr>
        <p:sp>
          <p:nvSpPr>
            <p:cNvPr id="38" name="Rounded Rectangle 37"/>
            <p:cNvSpPr/>
            <p:nvPr/>
          </p:nvSpPr>
          <p:spPr>
            <a:xfrm>
              <a:off x="4977422" y="1907576"/>
              <a:ext cx="1433055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C00000"/>
                  </a:solidFill>
                  <a:cs typeface="B Nazanin" pitchFamily="2" charset="-78"/>
                </a:rPr>
                <a:t>در تعدادی جدول</a:t>
              </a:r>
              <a:endParaRPr lang="en-US" sz="1600" b="1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410477" y="2212376"/>
              <a:ext cx="37616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 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شرط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    expression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قابلیت‏های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/>
              <a:t>DB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مفاهیم مطرح در طراحی منطقی پایگاه داده‏ها</a:t>
            </a:r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pPr lvl="1"/>
            <a:r>
              <a:rPr lang="fa-IR" b="1" dirty="0" smtClean="0"/>
              <a:t>شرط استفاده: </a:t>
            </a:r>
            <a:r>
              <a:rPr lang="fa-IR" dirty="0" smtClean="0"/>
              <a:t>برابری </a:t>
            </a:r>
            <a:r>
              <a:rPr lang="en-US" sz="1900" dirty="0" smtClean="0"/>
              <a:t>Heading</a:t>
            </a:r>
            <a:r>
              <a:rPr lang="fa-IR" dirty="0" smtClean="0"/>
              <a:t>: هم‏نامی و هم نوعی ستون (های) دو جدول     </a:t>
            </a:r>
            <a:endParaRPr lang="en-US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52168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1336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تهیه کنندگانی 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 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</a:t>
            </a:r>
            <a:r>
              <a:rPr lang="fa-IR" dirty="0"/>
              <a:t>تهیه کنندگان 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 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پیوند: </a:t>
            </a:r>
            <a:r>
              <a:rPr lang="fa-IR" dirty="0" smtClean="0"/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</a:t>
            </a:r>
            <a:r>
              <a:rPr lang="fa-IR" smtClean="0"/>
              <a:t>که مقدار </a:t>
            </a:r>
            <a:r>
              <a:rPr lang="fa-IR" dirty="0" smtClean="0"/>
              <a:t>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 </a:t>
            </a:r>
            <a:r>
              <a:rPr lang="fa-IR" dirty="0"/>
              <a:t>کنندگان 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</a:t>
            </a:r>
            <a:r>
              <a:rPr lang="fa-IR" dirty="0"/>
              <a:t>تهیه کنندگانی 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WHERE   EXISTS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نوع‏موجودیت‏ها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دلایل 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انتزاعی)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65696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4689144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  <a:endParaRPr lang="fa-IR" dirty="0"/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</a:t>
            </a:r>
            <a:r>
              <a:rPr lang="fa-IR" b="1" dirty="0" smtClean="0">
                <a:solidFill>
                  <a:srgbClr val="0919AF"/>
                </a:solidFill>
              </a:rPr>
              <a:t>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/>
              <a:t>؟</a:t>
            </a:r>
            <a:endParaRPr lang="fa-I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  <a:endParaRPr lang="fa-IR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dirty="0" smtClean="0">
                <a:solidFill>
                  <a:srgbClr val="C00000"/>
                </a:solidFill>
              </a:rPr>
              <a:t>نوع‏جدول </a:t>
            </a:r>
            <a:r>
              <a:rPr lang="fa-IR" dirty="0" smtClean="0"/>
              <a:t>(که آنها را طراحی می‏کنیم) </a:t>
            </a:r>
            <a:r>
              <a:rPr lang="fa-IR" dirty="0" smtClean="0"/>
              <a:t>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dirty="0" smtClean="0">
                <a:solidFill>
                  <a:srgbClr val="C00000"/>
                </a:solidFill>
              </a:rPr>
              <a:t>نوع‏سطر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رابطه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نوع 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نوع‏موجودیت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نوع‏جدول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نوع‏جدول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32352</TotalTime>
  <Words>3808</Words>
  <Application>Microsoft Office PowerPoint</Application>
  <PresentationFormat>On-screen Show (4:3)</PresentationFormat>
  <Paragraphs>1427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به نام آنکه جان را فکرت آموخت</vt:lpstr>
      <vt:lpstr>طراحی منطقی DB</vt:lpstr>
      <vt:lpstr>طراحی منطقی DB (ادامه)</vt:lpstr>
      <vt:lpstr>طراحی منطقی DB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رابطه چند به چند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یک به چند</vt:lpstr>
      <vt:lpstr>طراحی منطقی با TDS  - رابطه یک به چند (ادامه)</vt:lpstr>
      <vt:lpstr>طراحی منطقی با TDS  - رابطه یک به یک</vt:lpstr>
      <vt:lpstr>طراحی منطقی با TDS  - رابطه یک به یک (ادامه)</vt:lpstr>
      <vt:lpstr>طراحی منطقی با TDS  - رابطه شناسا</vt:lpstr>
      <vt:lpstr>طراحی منطقی با TDS  - رابطه شناسا (ادامه)</vt:lpstr>
      <vt:lpstr>طراحی منطقی با TDS  - رابطه IS-A</vt:lpstr>
      <vt:lpstr>طراحی منطقی با TDS  - رابطه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829</cp:revision>
  <dcterms:created xsi:type="dcterms:W3CDTF">2012-08-03T07:41:40Z</dcterms:created>
  <dcterms:modified xsi:type="dcterms:W3CDTF">2014-03-25T12:24:09Z</dcterms:modified>
</cp:coreProperties>
</file>