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99" r:id="rId13"/>
    <p:sldId id="314" r:id="rId14"/>
    <p:sldId id="315" r:id="rId15"/>
    <p:sldId id="316" r:id="rId16"/>
    <p:sldId id="318" r:id="rId17"/>
    <p:sldId id="319" r:id="rId18"/>
    <p:sldId id="365" r:id="rId19"/>
    <p:sldId id="387" r:id="rId20"/>
    <p:sldId id="392" r:id="rId21"/>
    <p:sldId id="388" r:id="rId22"/>
    <p:sldId id="391" r:id="rId23"/>
    <p:sldId id="321" r:id="rId24"/>
    <p:sldId id="393" r:id="rId25"/>
    <p:sldId id="366" r:id="rId26"/>
    <p:sldId id="367" r:id="rId27"/>
    <p:sldId id="396" r:id="rId28"/>
    <p:sldId id="368" r:id="rId29"/>
    <p:sldId id="369" r:id="rId30"/>
    <p:sldId id="394" r:id="rId31"/>
    <p:sldId id="395" r:id="rId32"/>
    <p:sldId id="325" r:id="rId33"/>
    <p:sldId id="326" r:id="rId34"/>
    <p:sldId id="327" r:id="rId35"/>
    <p:sldId id="377" r:id="rId36"/>
    <p:sldId id="385" r:id="rId37"/>
    <p:sldId id="376" r:id="rId38"/>
    <p:sldId id="370" r:id="rId39"/>
    <p:sldId id="375" r:id="rId40"/>
    <p:sldId id="331" r:id="rId41"/>
    <p:sldId id="371" r:id="rId42"/>
    <p:sldId id="333" r:id="rId43"/>
    <p:sldId id="337" r:id="rId44"/>
    <p:sldId id="372" r:id="rId45"/>
    <p:sldId id="374" r:id="rId46"/>
    <p:sldId id="373" r:id="rId47"/>
    <p:sldId id="339" r:id="rId48"/>
    <p:sldId id="340" r:id="rId49"/>
    <p:sldId id="378" r:id="rId50"/>
    <p:sldId id="342" r:id="rId51"/>
    <p:sldId id="379" r:id="rId52"/>
    <p:sldId id="344" r:id="rId53"/>
    <p:sldId id="345" r:id="rId54"/>
    <p:sldId id="346" r:id="rId55"/>
    <p:sldId id="347" r:id="rId56"/>
    <p:sldId id="351" r:id="rId57"/>
    <p:sldId id="352" r:id="rId58"/>
    <p:sldId id="353" r:id="rId59"/>
    <p:sldId id="383" r:id="rId60"/>
    <p:sldId id="380" r:id="rId61"/>
    <p:sldId id="381" r:id="rId62"/>
    <p:sldId id="382" r:id="rId63"/>
    <p:sldId id="361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99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-12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3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</a:t>
            </a:r>
            <a:r>
              <a:rPr lang="fa-IR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ساختارداده جدولی، زبان پایگاهی جدولی (طراحی منطقی بحث مقدماتی)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3600" dirty="0" smtClean="0">
                <a:cs typeface="+mj-cs"/>
              </a:rPr>
              <a:t>ساختارداده جدولی،</a:t>
            </a:r>
          </a:p>
          <a:p>
            <a:pPr algn="r" rtl="1"/>
            <a:r>
              <a:rPr lang="fa-IR" sz="3600" dirty="0" smtClean="0">
                <a:cs typeface="+mj-cs"/>
              </a:rPr>
              <a:t>زبان پایگاهی جدولی</a:t>
            </a:r>
          </a:p>
          <a:p>
            <a:pPr algn="r" rtl="1"/>
            <a:r>
              <a:rPr lang="fa-IR" sz="3600" dirty="0" smtClean="0">
                <a:cs typeface="+mj-cs"/>
              </a:rPr>
              <a:t>(طراحی منطقی بحث مقدماتی)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447801"/>
            <a:ext cx="86868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ستون‏های </a:t>
            </a:r>
            <a:r>
              <a:rPr lang="en-US" sz="1900" dirty="0" smtClean="0"/>
              <a:t>STID</a:t>
            </a:r>
            <a:r>
              <a:rPr lang="fa-IR" sz="1900" dirty="0" smtClean="0"/>
              <a:t> و </a:t>
            </a:r>
            <a:r>
              <a:rPr lang="en-US" sz="1900" dirty="0" smtClean="0"/>
              <a:t>COID</a:t>
            </a:r>
            <a:r>
              <a:rPr lang="fa-IR" sz="1900" dirty="0" smtClean="0"/>
              <a:t> </a:t>
            </a:r>
            <a:r>
              <a:rPr lang="fa-IR" dirty="0" smtClean="0"/>
              <a:t>در </a:t>
            </a:r>
            <a:r>
              <a:rPr lang="fa-IR" dirty="0"/>
              <a:t>جدول </a:t>
            </a:r>
            <a:r>
              <a:rPr lang="en-US" sz="1900" dirty="0" smtClean="0"/>
              <a:t>STCOT</a:t>
            </a:r>
            <a:r>
              <a:rPr lang="fa-IR" sz="1900" dirty="0" smtClean="0"/>
              <a:t> 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هستند</a:t>
            </a:r>
            <a:r>
              <a:rPr lang="fa-IR" dirty="0" smtClean="0"/>
              <a:t> </a:t>
            </a:r>
            <a:r>
              <a:rPr lang="fa-IR" dirty="0"/>
              <a:t>و با خط‏چین مشخص می‏</a:t>
            </a:r>
            <a:r>
              <a:rPr lang="fa-IR" dirty="0" smtClean="0"/>
              <a:t>شوند</a:t>
            </a:r>
            <a:r>
              <a:rPr lang="fa-IR" dirty="0"/>
              <a:t>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/>
              <a:t> :</a:t>
            </a:r>
            <a:endParaRPr lang="en-US" dirty="0"/>
          </a:p>
          <a:p>
            <a:pPr marL="0" indent="0">
              <a:buNone/>
            </a:pPr>
            <a:r>
              <a:rPr lang="fa-IR" dirty="0"/>
              <a:t>          [کاربردی]: 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باشد.</a:t>
            </a:r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منطقی با </a:t>
            </a:r>
            <a:r>
              <a:rPr lang="en-US" smtClean="0"/>
              <a:t>TDS</a:t>
            </a:r>
            <a:r>
              <a:rPr lang="fa-IR" smtClean="0"/>
              <a:t>  - ارتباط چند به چند </a:t>
            </a:r>
            <a:r>
              <a:rPr lang="fa-IR" sz="200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7653625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332610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598417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18" name="Straight Connector 17"/>
          <p:cNvCxnSpPr/>
          <p:nvPr/>
        </p:nvCxnSpPr>
        <p:spPr>
          <a:xfrm>
            <a:off x="1578558" y="3281219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50681" y="3279244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41871" y="1867381"/>
            <a:ext cx="5573329" cy="1510511"/>
            <a:chOff x="1741871" y="1867381"/>
            <a:chExt cx="5573329" cy="1510511"/>
          </a:xfrm>
        </p:grpSpPr>
        <p:grpSp>
          <p:nvGrpSpPr>
            <p:cNvPr id="23" name="Group 22"/>
            <p:cNvGrpSpPr/>
            <p:nvPr/>
          </p:nvGrpSpPr>
          <p:grpSpPr>
            <a:xfrm>
              <a:off x="1741871" y="1867381"/>
              <a:ext cx="5573329" cy="1510511"/>
              <a:chOff x="1741871" y="1867381"/>
              <a:chExt cx="5573329" cy="151051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41871" y="1867381"/>
                <a:ext cx="5573329" cy="1473213"/>
                <a:chOff x="1741871" y="1867381"/>
                <a:chExt cx="5573329" cy="1473213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706504" y="3332610"/>
                  <a:ext cx="2551090" cy="79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1741871" y="1867381"/>
                  <a:ext cx="5573329" cy="1378213"/>
                  <a:chOff x="4341457" y="2057400"/>
                  <a:chExt cx="4421543" cy="1378213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4341457" y="2057400"/>
                    <a:ext cx="4421543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600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طبق قواعد معنایی محیط ممکن است سال و ترم هم جزو کلید باشند.</a:t>
                    </a:r>
                  </a:p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600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(در واقع اگر صفت چند مقداری برای ارتباط باشند، جزو کلید محسوب می‏شوند.)</a:t>
                    </a:r>
                    <a:endParaRPr lang="fa-IR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 flipV="1">
                    <a:off x="6586207" y="2752353"/>
                    <a:ext cx="610572" cy="6832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6144768" y="2916227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2400" b="1" dirty="0" smtClean="0"/>
                  <a:t>. . .</a:t>
                </a:r>
                <a:endParaRPr lang="en-US" sz="2400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336302" y="3279244"/>
              <a:ext cx="6187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38800" y="3276600"/>
              <a:ext cx="6187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چرا نه، با کمتر از سه جدول طراحی انجام شود؟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تاثیر نوع مشارکت در طراحی، با چندی </a:t>
            </a:r>
            <a:r>
              <a:rPr lang="en-US" dirty="0" smtClean="0"/>
              <a:t>M:N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محدودیت الزامی بودن در مشارکت را چگونه باید اِعمال یا اعلان کرد؟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986" y="14240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24621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351506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6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483360"/>
            <a:ext cx="4267201" cy="1534160"/>
            <a:chOff x="0" y="1483360"/>
            <a:chExt cx="4267201" cy="15341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483360"/>
              <a:ext cx="4267201" cy="1534160"/>
              <a:chOff x="0" y="1498600"/>
              <a:chExt cx="4267201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25" t="-296667" r="-30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8531" t="-296667" r="-13389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52800" t="-296667" r="-896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393750" t="-2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5" name="Rounded Rectangle 4"/>
              <p:cNvSpPr/>
              <p:nvPr/>
            </p:nvSpPr>
            <p:spPr>
              <a:xfrm>
                <a:off x="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Supplier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149382" y="1872643"/>
              <a:ext cx="3554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0" y="3200400"/>
            <a:ext cx="4117512" cy="1534160"/>
            <a:chOff x="0" y="3200400"/>
            <a:chExt cx="4117512" cy="153416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2004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t="-296667" r="-30152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77515" t="-296667" r="-13372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40000" t="-296667" r="-808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425000" t="-296667" r="-100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1" name="Rounded Rectangle 10"/>
              <p:cNvSpPr/>
              <p:nvPr/>
            </p:nvSpPr>
            <p:spPr>
              <a:xfrm>
                <a:off x="4081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Part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119733" y="3584077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0" y="4953000"/>
            <a:ext cx="4117512" cy="1534160"/>
            <a:chOff x="0" y="4953000"/>
            <a:chExt cx="4117512" cy="153416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49530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t="-296667" r="-30152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77515" t="-296667" r="-13372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240000" t="-296667" r="-80800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25000" t="-296667" r="-1000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4" name="Rounded Rectangle 13"/>
              <p:cNvSpPr/>
              <p:nvPr/>
            </p:nvSpPr>
            <p:spPr>
              <a:xfrm>
                <a:off x="40810" y="1498600"/>
                <a:ext cx="904304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Project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1131608" y="5339743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73335" y="1493455"/>
            <a:ext cx="3997790" cy="1671320"/>
            <a:chOff x="4765210" y="1447800"/>
            <a:chExt cx="3997790" cy="16713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517906" y="1933700"/>
              <a:ext cx="13499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765210" y="1447800"/>
              <a:ext cx="3997790" cy="1671320"/>
              <a:chOff x="4765210" y="3235960"/>
              <a:chExt cx="3997790" cy="16713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176" t="-333333" r="-547059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02381" t="-333333" r="-45357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95402" t="-333333" r="-33793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61635" t="-333333" r="-84906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308148" t="-333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7" name="Rounded Rectangle 16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/>
          </a:p>
          <a:p>
            <a:pPr algn="r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67150" y="4853180"/>
            <a:ext cx="3997790" cy="1671320"/>
            <a:chOff x="4535439" y="4650740"/>
            <a:chExt cx="3997790" cy="1671320"/>
          </a:xfrm>
        </p:grpSpPr>
        <p:grpSp>
          <p:nvGrpSpPr>
            <p:cNvPr id="36" name="Group 35"/>
            <p:cNvGrpSpPr/>
            <p:nvPr/>
          </p:nvGrpSpPr>
          <p:grpSpPr>
            <a:xfrm>
              <a:off x="4535439" y="4650740"/>
              <a:ext cx="3997790" cy="1671320"/>
              <a:chOff x="4765210" y="3235960"/>
              <a:chExt cx="3997790" cy="16713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t="-333333" r="-5482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01190" t="-333333" r="-454762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94253" t="-333333" r="-339080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61006" t="-333333" r="-855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307407" t="-333333" r="-741" b="-1667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42" name="Rounded Rectangle 41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277323" y="5124765"/>
              <a:ext cx="22399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130024" y="3867603"/>
            <a:ext cx="4851802" cy="684433"/>
            <a:chOff x="4130024" y="3867603"/>
            <a:chExt cx="4851802" cy="684433"/>
          </a:xfrm>
        </p:grpSpPr>
        <p:sp>
          <p:nvSpPr>
            <p:cNvPr id="32" name="Rounded Rectangle 31"/>
            <p:cNvSpPr/>
            <p:nvPr/>
          </p:nvSpPr>
          <p:spPr>
            <a:xfrm>
              <a:off x="4130024" y="4018636"/>
              <a:ext cx="43281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pic>
          <p:nvPicPr>
            <p:cNvPr id="1026" name="Picture 2" descr="Z:\Documents\EDU\Sharif\DB\TA\slides\nokte-jad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250" y="3867603"/>
              <a:ext cx="528576" cy="4945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است</a:t>
            </a:r>
            <a:r>
              <a:rPr lang="fa-IR" dirty="0" smtClean="0"/>
              <a:t> و با خط‏چین مشخص می‏شود.</a:t>
            </a:r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اگر مشارکت سمت استاد الزامی باشد، طراحی چگونه خواهد بود؟</a:t>
            </a:r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79" y="5734316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حالت کلی چند طرز طراحی؟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045796" y="26765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711357" y="26640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28600" y="4976750"/>
            <a:ext cx="6170014" cy="594363"/>
            <a:chOff x="1689176" y="2640363"/>
            <a:chExt cx="5473624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689176" y="2640363"/>
              <a:ext cx="5092624" cy="594363"/>
              <a:chOff x="487964" y="1981200"/>
              <a:chExt cx="5092624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7964" y="1981200"/>
                <a:ext cx="501642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شرکت‏کننده در ارتباط یک نوع جدول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موجودیت سمت الزامی، کلید خارجی می‏گیرد.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303890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80221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920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91035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ارتباط شناسا (ارتباط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4898201"/>
            <a:ext cx="6521668" cy="808899"/>
            <a:chOff x="2560574" y="2554032"/>
            <a:chExt cx="4591127" cy="80889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0574" y="2554032"/>
              <a:ext cx="4221226" cy="808899"/>
              <a:chOff x="1359362" y="1894869"/>
              <a:chExt cx="4221226" cy="808899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1894869"/>
                <a:ext cx="94188" cy="80889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59362" y="1981200"/>
                <a:ext cx="414502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 و یکی برای نوع موجودیت ضعیف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ضعیف، کلید خارجی می‏گیرد «</a:t>
                </a:r>
                <a:r>
                  <a:rPr lang="fa-IR" sz="2000" b="1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جزء کلید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».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 smtClean="0"/>
              <a:t> DB</a:t>
            </a:r>
            <a:r>
              <a:rPr lang="fa-IR" sz="2400" dirty="0" smtClean="0"/>
              <a:t>بحث </a:t>
            </a:r>
            <a:r>
              <a:rPr lang="fa-IR" sz="2400" dirty="0"/>
              <a:t>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سطح پایین‏تر از سطح مدل‌سازی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/>
              <a:t>طراحی منطقی در سطح انتزاعی انجام می‌شود(ولی بالاترین سطح انتزاع سطحی است که در آن مدل‌سازی داده‌ها انجام می‌شود.).</a:t>
            </a:r>
            <a:endParaRPr lang="en-US" dirty="0"/>
          </a:p>
          <a:p>
            <a:r>
              <a:rPr lang="fa-IR" dirty="0"/>
              <a:t> </a:t>
            </a:r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</a:t>
            </a:r>
            <a:r>
              <a:rPr lang="fa-IR" u="sng" dirty="0" smtClean="0"/>
              <a:t>مفاهیم</a:t>
            </a:r>
            <a:r>
              <a:rPr lang="fa-IR" dirty="0" smtClean="0"/>
              <a:t>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4478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مدل‌سازی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بهنگام‏سازی در جدول </a:t>
            </a:r>
            <a:r>
              <a:rPr lang="en-US" sz="1900" dirty="0" smtClean="0"/>
              <a:t>PROF</a:t>
            </a:r>
            <a:r>
              <a:rPr lang="fa-IR" dirty="0" smtClean="0"/>
              <a:t> 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ارتباط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67" y="141320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مدل‌سازی‏های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09748" cy="1283433"/>
            <a:chOff x="5556004" y="2145567"/>
            <a:chExt cx="1809748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66675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8862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</a:t>
            </a:r>
            <a:r>
              <a:rPr lang="fa-IR" dirty="0" smtClean="0"/>
              <a:t>مدل‌سازی‏</a:t>
            </a:r>
            <a:r>
              <a:rPr lang="fa-IR" dirty="0"/>
              <a:t>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pPr marL="742950" lvl="2" indent="-342900"/>
            <a:r>
              <a:rPr lang="fa-IR" dirty="0"/>
              <a:t>به کمک این دستور ها پایگاه داده جدولی را ایجاد کرده یا تغییراتی در آن اِعمال می کنیم</a:t>
            </a:r>
            <a:r>
              <a:rPr lang="fa-IR" dirty="0" smtClean="0"/>
              <a:t>.</a:t>
            </a: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شمای </a:t>
            </a:r>
            <a:r>
              <a:rPr lang="fa-IR" b="1" dirty="0">
                <a:solidFill>
                  <a:srgbClr val="7030A0"/>
                </a:solidFill>
              </a:rPr>
              <a:t>پایگاه داده‏ها </a:t>
            </a:r>
            <a:r>
              <a:rPr lang="fa-IR" dirty="0"/>
              <a:t>عبارت است از تعریف (توصیف) ساختهای منطقی طراحی شده </a:t>
            </a:r>
            <a:r>
              <a:rPr lang="fa-IR" dirty="0" smtClean="0"/>
              <a:t>(جدول‏های مبنا و ...) و </a:t>
            </a:r>
            <a:r>
              <a:rPr lang="fa-IR" dirty="0"/>
              <a:t>نوعی </a:t>
            </a:r>
            <a:r>
              <a:rPr lang="fa-IR" dirty="0" smtClean="0"/>
              <a:t>«</a:t>
            </a:r>
            <a:r>
              <a:rPr lang="fa-IR" b="1" dirty="0" smtClean="0"/>
              <a:t>برنامه</a:t>
            </a:r>
            <a:r>
              <a:rPr lang="fa-IR" dirty="0" smtClean="0"/>
              <a:t>» </a:t>
            </a:r>
            <a:r>
              <a:rPr lang="fa-IR" dirty="0"/>
              <a:t>است شامل تعدادی دستور برای تعریف و کنترل داده‏ها</a:t>
            </a:r>
            <a:r>
              <a:rPr lang="fa-IR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</a:t>
              </a:r>
              <a:r>
                <a:rPr lang="en-US" dirty="0">
                  <a:solidFill>
                    <a:schemeClr val="tx1"/>
                  </a:solidFill>
                  <a:cs typeface="B Roya" pitchFamily="2" charset="-78"/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0542" y="307175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</a:t>
            </a: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95800" y="5480685"/>
            <a:ext cx="3886200" cy="462915"/>
            <a:chOff x="7110058" y="-1834515"/>
            <a:chExt cx="3505200" cy="4629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110058" y="-1752600"/>
              <a:ext cx="889000" cy="149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CHAR(20)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6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/>
              <a:t>DB</a:t>
            </a:r>
            <a:r>
              <a:rPr lang="fa-IR" sz="2400" dirty="0" smtClean="0"/>
              <a:t> </a:t>
            </a:r>
            <a:r>
              <a:rPr lang="fa-IR" sz="2400" dirty="0"/>
              <a:t>بحث مقدماتی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استانده 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«ساختارهای»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</a:t>
            </a:r>
            <a:r>
              <a:rPr lang="fa-IR" dirty="0"/>
              <a:t>«ساختارهای» </a:t>
            </a:r>
            <a:r>
              <a:rPr lang="fa-IR" dirty="0" smtClean="0"/>
              <a:t>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چه «ساختارهایی»؟</a:t>
            </a:r>
          </a:p>
          <a:p>
            <a:pPr lvl="1"/>
            <a:r>
              <a:rPr lang="fa-IR" dirty="0" smtClean="0"/>
              <a:t>با اجرای این دستور چه پیش می آید؟</a:t>
            </a:r>
          </a:p>
          <a:p>
            <a:pPr lvl="1"/>
            <a:endParaRPr lang="fa-IR" b="1" dirty="0" smtClean="0"/>
          </a:p>
          <a:p>
            <a:pPr marL="914400" lvl="2" indent="0" algn="l" rtl="0">
              <a:buNone/>
            </a:pPr>
            <a:r>
              <a:rPr lang="fa-IR" b="1" dirty="0" smtClean="0">
                <a:cs typeface="B Roya" pitchFamily="2" charset="-78"/>
              </a:rPr>
              <a:t>					</a:t>
            </a:r>
            <a:r>
              <a:rPr lang="en-US" b="1" dirty="0" smtClean="0">
                <a:cs typeface="B Roya" pitchFamily="2" charset="-78"/>
              </a:rPr>
              <a:t>DROP </a:t>
            </a:r>
            <a:r>
              <a:rPr lang="en-US" b="1" dirty="0">
                <a:cs typeface="B Roya" pitchFamily="2" charset="-78"/>
              </a:rPr>
              <a:t>TABLE </a:t>
            </a:r>
            <a:r>
              <a:rPr lang="en-US" dirty="0">
                <a:cs typeface="B Roya" pitchFamily="2" charset="-78"/>
              </a:rPr>
              <a:t>SCT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571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RESTRICT]</a:t>
            </a: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7" y="5715000"/>
            <a:ext cx="796000" cy="7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15" y="439719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95" y="4986119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fa-IR" dirty="0"/>
              <a:t>اضافه کردن ستون، تغییر تعریف ستون، حذف ستون و ... </a:t>
            </a:r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 smtClean="0"/>
          </a:p>
          <a:p>
            <a:pPr marL="742950" lvl="2" indent="-342900"/>
            <a:endParaRPr lang="fa-IR" dirty="0" smtClean="0"/>
          </a:p>
          <a:p>
            <a:pPr marL="742950" lvl="2" indent="-342900"/>
            <a:r>
              <a:rPr lang="fa-IR" dirty="0" smtClean="0"/>
              <a:t>اگر این دستور </a:t>
            </a:r>
            <a:r>
              <a:rPr lang="en-US" dirty="0" smtClean="0"/>
              <a:t>ADD COL</a:t>
            </a:r>
            <a:r>
              <a:rPr lang="fa-IR" dirty="0" smtClean="0"/>
              <a:t> و/یا </a:t>
            </a:r>
            <a:r>
              <a:rPr lang="en-US" dirty="0" smtClean="0"/>
              <a:t>DROP COL</a:t>
            </a:r>
            <a:r>
              <a:rPr lang="fa-IR" dirty="0" smtClean="0"/>
              <a:t> را نداشته باشد، چگونه شبیه سازی می شود؟</a:t>
            </a:r>
          </a:p>
          <a:p>
            <a:pPr marL="400050" lvl="2" indent="0">
              <a:buNone/>
            </a:pPr>
            <a:r>
              <a:rPr lang="fa-IR" dirty="0" smtClean="0"/>
              <a:t>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14" y="58136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[COLUMN]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[CONSTRAINT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[CONSTRAINT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smtClean="0">
                <a:solidFill>
                  <a:schemeClr val="tx1"/>
                </a:solidFill>
                <a:cs typeface="B Roya" pitchFamily="2" charset="-78"/>
              </a:rPr>
              <a:t>]</a:t>
            </a:r>
            <a:r>
              <a:rPr lang="en-US" sz="1600" b="1" i="1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DROP DEFAULT]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6725" y="5817847"/>
            <a:ext cx="6858000" cy="8877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73" y="5318785"/>
            <a:ext cx="490823" cy="422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5730766"/>
            <a:ext cx="6134100" cy="472476"/>
            <a:chOff x="2590800" y="1720142"/>
            <a:chExt cx="4478867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مِتاداده‏ها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59190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9" name="Group 18"/>
          <p:cNvGrpSpPr/>
          <p:nvPr/>
        </p:nvGrpSpPr>
        <p:grpSpPr>
          <a:xfrm>
            <a:off x="1471693" y="3884346"/>
            <a:ext cx="3946436" cy="1116619"/>
            <a:chOff x="1471693" y="3884346"/>
            <a:chExt cx="3946436" cy="1116619"/>
          </a:xfrm>
        </p:grpSpPr>
        <p:grpSp>
          <p:nvGrpSpPr>
            <p:cNvPr id="37" name="Group 36"/>
            <p:cNvGrpSpPr/>
            <p:nvPr/>
          </p:nvGrpSpPr>
          <p:grpSpPr>
            <a:xfrm>
              <a:off x="1471693" y="3884346"/>
              <a:ext cx="3602663" cy="723677"/>
              <a:chOff x="4511479" y="1907576"/>
              <a:chExt cx="2816904" cy="72367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11479" y="1907576"/>
                <a:ext cx="242411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  <a:cs typeface="B Nazanin" pitchFamily="2" charset="-78"/>
                  </a:rPr>
                  <a:t>در سیستم‏های جدولی، در تعدادی جدول</a:t>
                </a:r>
                <a:endParaRPr lang="en-US" sz="1600" b="1" dirty="0" smtClean="0">
                  <a:solidFill>
                    <a:srgbClr val="C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9" name="Straight Arrow Connector 38"/>
              <p:cNvCxnSpPr>
                <a:stCxn id="25" idx="0"/>
                <a:endCxn id="38" idx="3"/>
              </p:cNvCxnSpPr>
              <p:nvPr/>
            </p:nvCxnSpPr>
            <p:spPr>
              <a:xfrm flipH="1" flipV="1">
                <a:off x="6935594" y="2143814"/>
                <a:ext cx="392789" cy="4874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4730583" y="4608023"/>
              <a:ext cx="687546" cy="392942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23921" y="4600633"/>
            <a:ext cx="2767579" cy="1952567"/>
            <a:chOff x="5423921" y="4600633"/>
            <a:chExt cx="2767579" cy="1952567"/>
          </a:xfrm>
        </p:grpSpPr>
        <p:grpSp>
          <p:nvGrpSpPr>
            <p:cNvPr id="9" name="Group 8"/>
            <p:cNvGrpSpPr/>
            <p:nvPr/>
          </p:nvGrpSpPr>
          <p:grpSpPr>
            <a:xfrm>
              <a:off x="5486400" y="5181600"/>
              <a:ext cx="2705100" cy="1371600"/>
              <a:chOff x="5524500" y="5486400"/>
              <a:chExt cx="2705100" cy="1371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524500" y="5486400"/>
                <a:ext cx="2705100" cy="1371600"/>
                <a:chOff x="1523668" y="1887986"/>
                <a:chExt cx="2705100" cy="1371600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1523668" y="1887986"/>
                  <a:ext cx="2610579" cy="1104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2000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کاتالوگ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دیکشنری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مَتا داده‏ها</a:t>
                  </a:r>
                  <a:endParaRPr lang="en-US" sz="20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1" name="Left Brace 30"/>
                <p:cNvSpPr/>
                <p:nvPr/>
              </p:nvSpPr>
              <p:spPr>
                <a:xfrm flipH="1">
                  <a:off x="4114800" y="2054018"/>
                  <a:ext cx="113968" cy="12055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  <p:sp>
            <p:nvSpPr>
              <p:cNvPr id="32" name="Left Brace 31"/>
              <p:cNvSpPr/>
              <p:nvPr/>
            </p:nvSpPr>
            <p:spPr>
              <a:xfrm>
                <a:off x="6477000" y="5690532"/>
                <a:ext cx="121920" cy="11674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23921" y="4600633"/>
              <a:ext cx="1026854" cy="785099"/>
              <a:chOff x="5423921" y="4600633"/>
              <a:chExt cx="1026854" cy="78509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423921" y="4600633"/>
                <a:ext cx="702484" cy="392942"/>
              </a:xfrm>
              <a:prstGeom prst="roundRect">
                <a:avLst/>
              </a:prstGeom>
              <a:solidFill>
                <a:srgbClr val="00B050">
                  <a:alpha val="3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10" idx="2"/>
              </p:cNvCxnSpPr>
              <p:nvPr/>
            </p:nvCxnSpPr>
            <p:spPr>
              <a:xfrm>
                <a:off x="5775163" y="4993575"/>
                <a:ext cx="675612" cy="3921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276600" cy="1781175"/>
            <a:chOff x="8957788" y="-3223260"/>
            <a:chExt cx="32766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جدول‏ها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fa-IR" dirty="0" smtClean="0"/>
              <a:t>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مستقیماً</a:t>
            </a:r>
            <a:r>
              <a:rPr lang="fa-IR" dirty="0"/>
              <a:t> </a:t>
            </a:r>
            <a:r>
              <a:rPr lang="fa-IR" dirty="0" smtClean="0"/>
              <a:t>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مثال از رفتار سیستم با کاتالوگ : 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خروجی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</a:t>
            </a:r>
            <a:r>
              <a:rPr lang="en-US" dirty="0" smtClean="0"/>
              <a:t>Clause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STT1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 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جنبه‏های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طراحی منطقی </a:t>
            </a:r>
            <a:r>
              <a:rPr lang="en-US" sz="2400" dirty="0"/>
              <a:t>DB</a:t>
            </a:r>
            <a:r>
              <a:rPr lang="fa-IR" sz="2400" dirty="0"/>
              <a:t> بحث مقدماتی (ادامه)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این قسمت </a:t>
            </a:r>
            <a:r>
              <a:rPr lang="fa-IR" dirty="0"/>
              <a:t>می‌پردازیم </a:t>
            </a:r>
            <a:r>
              <a:rPr lang="fa-IR" dirty="0" smtClean="0"/>
              <a:t>به:</a:t>
            </a:r>
            <a:endParaRPr lang="fa-IR" dirty="0"/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488115" y="3886200"/>
            <a:ext cx="6827085" cy="2940166"/>
            <a:chOff x="488115" y="3886200"/>
            <a:chExt cx="6827085" cy="29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𝑽𝑨𝑳𝑼𝑬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𝑵𝑼𝑳𝑳</m:t>
                            </m:r>
                          </m:den>
                        </m:f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𝑨𝑵𝑫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88115" y="3886200"/>
              <a:ext cx="2649104" cy="2940166"/>
              <a:chOff x="488115" y="4038600"/>
              <a:chExt cx="2649104" cy="294016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85800" y="5293726"/>
                <a:ext cx="731085" cy="39730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  <a:endParaRPr lang="fa-IR" sz="14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≤</m:t>
                          </m:r>
                        </m:oMath>
                      </m:oMathPara>
                    </a14:m>
                    <a:endParaRPr lang="en-US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&gt;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≥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=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#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?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8" name="Rounded 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ounded Rectangle 19"/>
              <p:cNvSpPr/>
              <p:nvPr/>
            </p:nvSpPr>
            <p:spPr>
              <a:xfrm>
                <a:off x="2204160" y="5040270"/>
                <a:ext cx="804194" cy="9368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عدد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88115" y="4321610"/>
                <a:ext cx="2649104" cy="2512421"/>
              </a:xfrm>
              <a:prstGeom prst="roundRect">
                <a:avLst>
                  <a:gd name="adj" fmla="val 8690"/>
                </a:avLst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84353" y="4063425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575" y="4723186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9566" y="4799962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 (دیدگاه کاربردی)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/>
              <a:t>شرط استفاده: </a:t>
            </a:r>
            <a:r>
              <a:rPr lang="fa-IR" dirty="0"/>
              <a:t>برابری </a:t>
            </a:r>
            <a:r>
              <a:rPr lang="fa-IR" sz="1900" dirty="0" smtClean="0"/>
              <a:t>سرآیند</a:t>
            </a:r>
            <a:r>
              <a:rPr lang="fa-IR" dirty="0" smtClean="0"/>
              <a:t>: تعداد و هم</a:t>
            </a:r>
            <a:r>
              <a:rPr lang="fa-IR" dirty="0"/>
              <a:t>‏نامی و هم‏نوعی </a:t>
            </a:r>
            <a:r>
              <a:rPr lang="fa-IR" dirty="0" smtClean="0"/>
              <a:t>ستون(های</a:t>
            </a:r>
            <a:r>
              <a:rPr lang="fa-IR" dirty="0"/>
              <a:t>) دو </a:t>
            </a:r>
            <a:r>
              <a:rPr lang="fa-IR" dirty="0" smtClean="0"/>
              <a:t>جدول(دو جدول </a:t>
            </a:r>
            <a:r>
              <a:rPr lang="fa-IR" dirty="0"/>
              <a:t>باید </a:t>
            </a:r>
            <a:r>
              <a:rPr lang="fa-IR" dirty="0" smtClean="0"/>
              <a:t>نوع-سازگار باشند)  </a:t>
            </a:r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 (عمل برروی </a:t>
            </a:r>
            <a:r>
              <a:rPr lang="fa-IR" dirty="0"/>
              <a:t>زیرجدول نوع-سازگار </a:t>
            </a:r>
            <a:r>
              <a:rPr lang="fa-IR" dirty="0" smtClean="0"/>
              <a:t>انجام </a:t>
            </a:r>
            <a:r>
              <a:rPr lang="fa-IR" dirty="0"/>
              <a:t>می‌شود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[ALL] 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24349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0574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</a:t>
            </a:r>
            <a:r>
              <a:rPr lang="fa-IR" dirty="0"/>
              <a:t>تهیه‌کنندگانی </a:t>
            </a:r>
            <a:r>
              <a:rPr lang="fa-IR" dirty="0" smtClean="0"/>
              <a:t>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تهیه‌کنندگانی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تهیه‌کنندگان </a:t>
            </a:r>
            <a:r>
              <a:rPr lang="fa-IR" dirty="0"/>
              <a:t>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تهیه‌کنندگان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5" name="Group 24"/>
          <p:cNvGrpSpPr/>
          <p:nvPr/>
        </p:nvGrpSpPr>
        <p:grpSpPr>
          <a:xfrm>
            <a:off x="3886200" y="3333311"/>
            <a:ext cx="2374011" cy="727269"/>
            <a:chOff x="3493389" y="4682931"/>
            <a:chExt cx="2374011" cy="72726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93389" y="5046566"/>
              <a:ext cx="77381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02811" y="4682931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عملگر پیوند چیست؟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  <a:cs typeface="+mj-cs"/>
              </a:rPr>
              <a:t>پیوند: </a:t>
            </a:r>
            <a:r>
              <a:rPr lang="fa-IR" dirty="0" smtClean="0">
                <a:cs typeface="+mj-cs"/>
              </a:rPr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H="1">
            <a:off x="5703189" y="1905000"/>
            <a:ext cx="77381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که مقدار 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تهیه‌کنندگان </a:t>
            </a:r>
            <a:r>
              <a:rPr lang="fa-IR" dirty="0"/>
              <a:t>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تهیه‌کنندگانی </a:t>
            </a:r>
            <a:r>
              <a:rPr lang="fa-IR" dirty="0"/>
              <a:t>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EXISTS   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2876779" y="4171951"/>
            <a:ext cx="5569043" cy="2095499"/>
            <a:chOff x="2038579" y="4019551"/>
            <a:chExt cx="5569043" cy="2095499"/>
          </a:xfrm>
        </p:grpSpPr>
        <p:grpSp>
          <p:nvGrpSpPr>
            <p:cNvPr id="9" name="Group 8"/>
            <p:cNvGrpSpPr/>
            <p:nvPr/>
          </p:nvGrpSpPr>
          <p:grpSpPr>
            <a:xfrm>
              <a:off x="2038579" y="4019551"/>
              <a:ext cx="5569043" cy="2095499"/>
              <a:chOff x="3021240" y="2070396"/>
              <a:chExt cx="5569043" cy="20954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088061" y="2851445"/>
                <a:ext cx="2502222" cy="533400"/>
                <a:chOff x="2938258" y="2318045"/>
                <a:chExt cx="2502222" cy="533400"/>
              </a:xfrm>
            </p:grpSpPr>
            <p:cxnSp>
              <p:nvCxnSpPr>
                <p:cNvPr id="13" name="Straight Arrow Connector 12"/>
                <p:cNvCxnSpPr>
                  <a:stCxn id="12" idx="3"/>
                  <a:endCxn id="14" idx="1"/>
                </p:cNvCxnSpPr>
                <p:nvPr/>
              </p:nvCxnSpPr>
              <p:spPr>
                <a:xfrm flipV="1">
                  <a:off x="2938258" y="2584745"/>
                  <a:ext cx="457200" cy="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ounded Rectangle 13"/>
                <p:cNvSpPr/>
                <p:nvPr/>
              </p:nvSpPr>
              <p:spPr>
                <a:xfrm>
                  <a:off x="3395458" y="2318045"/>
                  <a:ext cx="204502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«وف» یا «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WFF</a:t>
                  </a:r>
                  <a:r>
                    <a:rPr lang="fa-IR" sz="1600" b="1" dirty="0">
                      <a:solidFill>
                        <a:schemeClr val="tx1"/>
                      </a:solidFill>
                    </a:rPr>
                    <a:t>»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Rounded Rectangle 11"/>
              <p:cNvSpPr/>
              <p:nvPr/>
            </p:nvSpPr>
            <p:spPr>
              <a:xfrm>
                <a:off x="3021240" y="2070396"/>
                <a:ext cx="3066821" cy="2095499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H="1">
              <a:off x="6114620" y="5257800"/>
              <a:ext cx="9409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داده‏ها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انتزاعی: </a:t>
            </a:r>
            <a:r>
              <a:rPr lang="en-US" dirty="0" smtClean="0"/>
              <a:t>DS</a:t>
            </a:r>
            <a:r>
              <a:rPr lang="fa-IR" dirty="0" smtClean="0"/>
              <a:t> (از </a:t>
            </a:r>
            <a:r>
              <a:rPr lang="en-US" dirty="0" smtClean="0"/>
              <a:t>DM</a:t>
            </a:r>
            <a:r>
              <a:rPr lang="fa-IR" dirty="0" smtClean="0"/>
              <a:t>) </a:t>
            </a:r>
            <a:r>
              <a:rPr lang="fa-IR" dirty="0"/>
              <a:t>ترجیحاً</a:t>
            </a:r>
            <a:r>
              <a:rPr lang="fa-IR" dirty="0" smtClean="0"/>
              <a:t> باید مفاهیم ریاضی داشته باشد) 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</a:t>
            </a:r>
            <a:r>
              <a:rPr lang="fa-IR" dirty="0"/>
              <a:t>تئوری‌ها</a:t>
            </a:r>
            <a:r>
              <a:rPr lang="fa-IR" dirty="0" smtClean="0"/>
              <a:t>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27767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5105400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 smtClean="0"/>
              <a:t>؟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u="sng" dirty="0" smtClean="0">
                <a:solidFill>
                  <a:srgbClr val="C00000"/>
                </a:solidFill>
              </a:rPr>
              <a:t>نوع‏جدول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(که آنها را طراحی می‏کنیم) 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u="sng" dirty="0" smtClean="0">
                <a:solidFill>
                  <a:srgbClr val="C00000"/>
                </a:solidFill>
              </a:rPr>
              <a:t>نوع‏سطر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نوع‏سطر </a:t>
            </a:r>
            <a:r>
              <a:rPr lang="fa-IR" dirty="0"/>
              <a:t>را همان </a:t>
            </a:r>
            <a:r>
              <a:rPr lang="fa-IR" dirty="0" smtClean="0"/>
              <a:t>نوع‏جدول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ارتباط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</a:t>
            </a:r>
            <a:r>
              <a:rPr lang="fa-IR" dirty="0"/>
              <a:t>ع‏</a:t>
            </a:r>
            <a:r>
              <a:rPr lang="fa-IR" dirty="0" smtClean="0"/>
              <a:t>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طراحی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نوع‏موجودیت یک نوع‏جدول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نوع‏جدول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71940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33996</TotalTime>
  <Words>3945</Words>
  <Application>Microsoft Office PowerPoint</Application>
  <PresentationFormat>On-screen Show (4:3)</PresentationFormat>
  <Paragraphs>1479</Paragraphs>
  <Slides>64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به نام آنکه جان را فکرت آموخت</vt:lpstr>
      <vt:lpstr>طراحی منطقی  DBبحث مقدماتی</vt:lpstr>
      <vt:lpstr>طراحی منطقی DB بحث مقدماتی (ادامه)</vt:lpstr>
      <vt:lpstr>طراحی منطقی DB بحث مقدماتی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ارتباط چند به چند</vt:lpstr>
      <vt:lpstr>طراحی منطقی با TDS  - ارتباط چند به چند (ادامه)</vt:lpstr>
      <vt:lpstr>طراحی منطقی با TDS  - ارتباط چند به چند (ادامه)</vt:lpstr>
      <vt:lpstr>PowerPoint Presentation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یک به چند</vt:lpstr>
      <vt:lpstr>طراحی منطقی با TDS  - ارتباط یک به چند (ادامه)</vt:lpstr>
      <vt:lpstr>طراحی منطقی با TDS  - ارتباط یک به یک</vt:lpstr>
      <vt:lpstr>طراحی منطقی با TDS  - ارتباط یک به یک (ادامه)</vt:lpstr>
      <vt:lpstr>طراحی منطقی با TDS  - ارتباط شناسا</vt:lpstr>
      <vt:lpstr>طراحی منطقی با TDS  - ارتباط شناسا (ادامه)</vt:lpstr>
      <vt:lpstr>طراحی منطقی با TDS  - ارتباط IS-A</vt:lpstr>
      <vt:lpstr>طراحی منطقی با TDS  - ارتباط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 (دیدگاه کاربردی)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918</cp:revision>
  <dcterms:created xsi:type="dcterms:W3CDTF">2012-08-03T07:41:40Z</dcterms:created>
  <dcterms:modified xsi:type="dcterms:W3CDTF">2014-11-02T09:07:30Z</dcterms:modified>
</cp:coreProperties>
</file>