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  <p:sldMasterId id="2147483663" r:id="rId2"/>
  </p:sldMasterIdLst>
  <p:notesMasterIdLst>
    <p:notesMasterId r:id="rId20"/>
  </p:notesMasterIdLst>
  <p:handoutMasterIdLst>
    <p:handoutMasterId r:id="rId21"/>
  </p:handoutMasterIdLst>
  <p:sldIdLst>
    <p:sldId id="273" r:id="rId3"/>
    <p:sldId id="269" r:id="rId4"/>
    <p:sldId id="270" r:id="rId5"/>
    <p:sldId id="271" r:id="rId6"/>
    <p:sldId id="279" r:id="rId7"/>
    <p:sldId id="284" r:id="rId8"/>
    <p:sldId id="278" r:id="rId9"/>
    <p:sldId id="282" r:id="rId10"/>
    <p:sldId id="281" r:id="rId11"/>
    <p:sldId id="276" r:id="rId12"/>
    <p:sldId id="286" r:id="rId13"/>
    <p:sldId id="280" r:id="rId14"/>
    <p:sldId id="277" r:id="rId15"/>
    <p:sldId id="272" r:id="rId16"/>
    <p:sldId id="275" r:id="rId17"/>
    <p:sldId id="274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32D"/>
    <a:srgbClr val="A72931"/>
    <a:srgbClr val="B6B6B6"/>
    <a:srgbClr val="0091B9"/>
    <a:srgbClr val="F8E12B"/>
    <a:srgbClr val="0092B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05"/>
    <p:restoredTop sz="67146" autoAdjust="0"/>
  </p:normalViewPr>
  <p:slideViewPr>
    <p:cSldViewPr snapToGrid="0" snapToObjects="1" showGuides="1">
      <p:cViewPr varScale="1">
        <p:scale>
          <a:sx n="94" d="100"/>
          <a:sy n="94" d="100"/>
        </p:scale>
        <p:origin x="2132" y="60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napToObjects="1" showGuides="1">
      <p:cViewPr varScale="1">
        <p:scale>
          <a:sx n="159" d="100"/>
          <a:sy n="159" d="100"/>
        </p:scale>
        <p:origin x="262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b="1" dirty="0">
              <a:latin typeface="Open Sans Semibold" panose="020B0606030504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FAFB1-094A-5D42-8886-B282110F4595}" type="datetimeFigureOut">
              <a:rPr lang="en-US" b="1" smtClean="0">
                <a:latin typeface="Open Sans Semibold" panose="020B0606030504020204" pitchFamily="34" charset="0"/>
              </a:rPr>
              <a:t>6/4/2025</a:t>
            </a:fld>
            <a:endParaRPr lang="en-US" b="1" dirty="0">
              <a:latin typeface="Open Sans Semibold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b="1" dirty="0">
              <a:latin typeface="Open Sans Semibold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82984-3105-B544-B3D7-84F0E25761C1}" type="slidenum">
              <a:rPr lang="en-US" b="1" smtClean="0">
                <a:latin typeface="Open Sans Semibold" panose="020B0606030504020204" pitchFamily="34" charset="0"/>
              </a:rPr>
              <a:t>‹#›</a:t>
            </a:fld>
            <a:endParaRPr lang="en-US" b="1" dirty="0">
              <a:latin typeface="Open Sans Semibold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99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Open Sans Semibold" panose="020B0606030504020204" pitchFamily="34" charset="0"/>
              </a:defRPr>
            </a:lvl1pPr>
          </a:lstStyle>
          <a:p>
            <a:fld id="{E128261A-6A60-FE4F-8563-E0524938461B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Open Sans Semibold" panose="020B0606030504020204" pitchFamily="34" charset="0"/>
              </a:defRPr>
            </a:lvl1pPr>
          </a:lstStyle>
          <a:p>
            <a:fld id="{A69C946F-C9B2-9B49-8DCA-D38D97C43A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i="0" kern="1200">
        <a:solidFill>
          <a:schemeClr val="tx1"/>
        </a:solidFill>
        <a:latin typeface="Open Sans Semibold" panose="020B06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1" i="0" kern="1200">
        <a:solidFill>
          <a:schemeClr val="tx1"/>
        </a:solidFill>
        <a:latin typeface="Open Sans Semibold" panose="020B06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1" i="0" kern="1200">
        <a:solidFill>
          <a:schemeClr val="tx1"/>
        </a:solidFill>
        <a:latin typeface="Open Sans Semibold" panose="020B06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1" i="0" kern="1200">
        <a:solidFill>
          <a:schemeClr val="tx1"/>
        </a:solidFill>
        <a:latin typeface="Open Sans Semibold" panose="020B06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1" i="0" kern="1200">
        <a:solidFill>
          <a:schemeClr val="tx1"/>
        </a:solidFill>
        <a:latin typeface="Open Sans Semibold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https://github.com/nazrulworld/fhir.resources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8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748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5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33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https://fhir.epic.com/interconnect-fhir-oauth/api/FHIR/R4/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2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89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http://157.245.79.105:8080/fhir/Patient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1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73B4909-DCFA-DA64-94ED-C77D96EB4E78}"/>
              </a:ext>
            </a:extLst>
          </p:cNvPr>
          <p:cNvSpPr/>
          <p:nvPr userDrawn="1"/>
        </p:nvSpPr>
        <p:spPr>
          <a:xfrm>
            <a:off x="0" y="1273521"/>
            <a:ext cx="12192000" cy="3496141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83ECA-D1E7-83A7-5250-E3968841AE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2338987"/>
            <a:ext cx="12191999" cy="4191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A60A8E-8C07-A5D0-3ABA-C34D6BE77035}"/>
              </a:ext>
            </a:extLst>
          </p:cNvPr>
          <p:cNvSpPr/>
          <p:nvPr userDrawn="1"/>
        </p:nvSpPr>
        <p:spPr>
          <a:xfrm>
            <a:off x="0" y="5675270"/>
            <a:ext cx="12192000" cy="1208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D37FFF-18DE-4F4D-B77B-22BABB2CEC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C2A5961-0815-404A-A763-EA61A8D08C5A}"/>
              </a:ext>
            </a:extLst>
          </p:cNvPr>
          <p:cNvSpPr txBox="1">
            <a:spLocks/>
          </p:cNvSpPr>
          <p:nvPr userDrawn="1"/>
        </p:nvSpPr>
        <p:spPr>
          <a:xfrm>
            <a:off x="849086" y="150414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8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Save the date | June 3-6, 2025</a:t>
            </a:r>
            <a:endParaRPr lang="en-US" b="1" i="0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5CFBAA-19B7-9A4E-ABD5-674F25DEB48E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kern="1200" dirty="0">
                <a:solidFill>
                  <a:schemeClr val="bg2">
                    <a:lumMod val="50000"/>
                  </a:schemeClr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HL7®, FHIR® and the flame Design mark are the registered trademarks of Health Level Seven International and are used with permission.</a:t>
            </a:r>
            <a:endParaRPr lang="en-US" sz="1000" b="1" i="0" dirty="0">
              <a:solidFill>
                <a:schemeClr val="bg2">
                  <a:lumMod val="50000"/>
                </a:schemeClr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F2D3A2A0-70C7-C7D1-DF2A-A0EA57619019}"/>
              </a:ext>
            </a:extLst>
          </p:cNvPr>
          <p:cNvSpPr txBox="1">
            <a:spLocks/>
          </p:cNvSpPr>
          <p:nvPr userDrawn="1"/>
        </p:nvSpPr>
        <p:spPr>
          <a:xfrm>
            <a:off x="1253486" y="28676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HL7 FHIR </a:t>
            </a:r>
            <a:r>
              <a:rPr lang="en-GB" b="1" i="0" dirty="0" err="1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DevDays</a:t>
            </a:r>
            <a:b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endParaRPr lang="en-GB" b="1" i="0" dirty="0">
              <a:solidFill>
                <a:srgbClr val="FFD82D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9974182D-2646-0B85-DC51-297E52443D1A}"/>
              </a:ext>
            </a:extLst>
          </p:cNvPr>
          <p:cNvSpPr txBox="1">
            <a:spLocks/>
          </p:cNvSpPr>
          <p:nvPr userDrawn="1"/>
        </p:nvSpPr>
        <p:spPr>
          <a:xfrm>
            <a:off x="1253486" y="33248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The largest FHIR-only</a:t>
            </a:r>
            <a:b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event in the world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02560C8A-9BB0-9B0E-E825-4E2A6895FB83}"/>
              </a:ext>
            </a:extLst>
          </p:cNvPr>
          <p:cNvSpPr txBox="1">
            <a:spLocks/>
          </p:cNvSpPr>
          <p:nvPr userDrawn="1"/>
        </p:nvSpPr>
        <p:spPr>
          <a:xfrm>
            <a:off x="1253486" y="43172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i="0" baseline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Amsterdam</a:t>
            </a:r>
          </a:p>
          <a:p>
            <a:pPr algn="l"/>
            <a:r>
              <a:rPr lang="en-GB" sz="1600" b="1" i="0" baseline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www.devdays.com</a:t>
            </a:r>
            <a:endParaRPr lang="en-GB" sz="1600" b="1" i="0" baseline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GB" sz="1600" b="1" i="0" baseline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63FC61-6CEA-E1C9-64E4-28198F419A1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516431" y="5639732"/>
            <a:ext cx="3841810" cy="1005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ED912C-024A-3C54-3221-4C093620012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5932923" y="2143778"/>
            <a:ext cx="4223168" cy="31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12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04C814-4FC3-784A-A0BE-76CFE95109E4}"/>
              </a:ext>
            </a:extLst>
          </p:cNvPr>
          <p:cNvSpPr/>
          <p:nvPr userDrawn="1"/>
        </p:nvSpPr>
        <p:spPr>
          <a:xfrm>
            <a:off x="-1" y="1308729"/>
            <a:ext cx="12192000" cy="3496141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D4A3B-C4E1-99C6-20AF-DE875826C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2338987"/>
            <a:ext cx="12191999" cy="419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7C0BE77-A83A-DA20-EB5A-6D343FFAB4EB}"/>
              </a:ext>
            </a:extLst>
          </p:cNvPr>
          <p:cNvSpPr/>
          <p:nvPr userDrawn="1"/>
        </p:nvSpPr>
        <p:spPr>
          <a:xfrm>
            <a:off x="0" y="6205480"/>
            <a:ext cx="12192000" cy="6779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80E6C-02CF-254C-9E18-A2D55B8E244F}"/>
              </a:ext>
            </a:extLst>
          </p:cNvPr>
          <p:cNvSpPr/>
          <p:nvPr userDrawn="1"/>
        </p:nvSpPr>
        <p:spPr>
          <a:xfrm>
            <a:off x="10886" y="6494407"/>
            <a:ext cx="12192000" cy="3635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D37FFF-18DE-4F4D-B77B-22BABB2CEC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938C624-0D8D-7E41-BEF0-C701F9C77C76}"/>
              </a:ext>
            </a:extLst>
          </p:cNvPr>
          <p:cNvSpPr/>
          <p:nvPr userDrawn="1"/>
        </p:nvSpPr>
        <p:spPr>
          <a:xfrm>
            <a:off x="0" y="6126615"/>
            <a:ext cx="12192000" cy="3635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77505AB-C363-B547-9F10-321550009A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1237" y="68268"/>
            <a:ext cx="2442494" cy="6389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55CFBAA-19B7-9A4E-ABD5-674F25DEB48E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kern="1200" dirty="0">
                <a:solidFill>
                  <a:schemeClr val="bg2">
                    <a:lumMod val="50000"/>
                  </a:schemeClr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HL7®, FHIR® and the flame Design mark are the registered trademarks of Health Level Seven International and are used with permission.</a:t>
            </a:r>
            <a:endParaRPr lang="en-US" sz="1000" b="1" i="0" dirty="0">
              <a:solidFill>
                <a:schemeClr val="bg2">
                  <a:lumMod val="50000"/>
                </a:schemeClr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C2A5961-0815-404A-A763-EA61A8D08C5A}"/>
              </a:ext>
            </a:extLst>
          </p:cNvPr>
          <p:cNvSpPr txBox="1">
            <a:spLocks/>
          </p:cNvSpPr>
          <p:nvPr userDrawn="1"/>
        </p:nvSpPr>
        <p:spPr>
          <a:xfrm>
            <a:off x="849086" y="150414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8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Save the date | June 3-6, 2025</a:t>
            </a:r>
            <a:endParaRPr lang="en-US" b="1" i="0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A3BF491-08B6-1ED5-0CFB-E83F675A5F29}"/>
              </a:ext>
            </a:extLst>
          </p:cNvPr>
          <p:cNvSpPr txBox="1">
            <a:spLocks/>
          </p:cNvSpPr>
          <p:nvPr userDrawn="1"/>
        </p:nvSpPr>
        <p:spPr>
          <a:xfrm>
            <a:off x="1253486" y="28676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HL7 FHIR </a:t>
            </a:r>
            <a:r>
              <a:rPr lang="en-GB" b="1" i="0" dirty="0" err="1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DevDays</a:t>
            </a:r>
            <a:b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endParaRPr lang="en-GB" b="1" i="0" dirty="0">
              <a:solidFill>
                <a:srgbClr val="FFD82D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B1266B3-7CFE-C32C-319A-8F6EF6B61C50}"/>
              </a:ext>
            </a:extLst>
          </p:cNvPr>
          <p:cNvSpPr txBox="1">
            <a:spLocks/>
          </p:cNvSpPr>
          <p:nvPr userDrawn="1"/>
        </p:nvSpPr>
        <p:spPr>
          <a:xfrm>
            <a:off x="1253486" y="33248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The largest FHIR-only</a:t>
            </a:r>
            <a:b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event in the world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5607E1F-1C4F-3C73-010F-45AA1E5D2C40}"/>
              </a:ext>
            </a:extLst>
          </p:cNvPr>
          <p:cNvSpPr txBox="1">
            <a:spLocks/>
          </p:cNvSpPr>
          <p:nvPr userDrawn="1"/>
        </p:nvSpPr>
        <p:spPr>
          <a:xfrm>
            <a:off x="1284583" y="4908578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i="0" baseline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Amsterdam</a:t>
            </a:r>
          </a:p>
          <a:p>
            <a:pPr algn="l"/>
            <a:endParaRPr lang="en-GB" sz="1600" b="1" i="0" baseline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68F89CD7-27A0-BD6C-8687-DFB59AEB2FB0}"/>
              </a:ext>
            </a:extLst>
          </p:cNvPr>
          <p:cNvSpPr txBox="1">
            <a:spLocks/>
          </p:cNvSpPr>
          <p:nvPr userDrawn="1"/>
        </p:nvSpPr>
        <p:spPr>
          <a:xfrm>
            <a:off x="-2471093" y="5231541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i="0" u="none" strike="noStrike" kern="1200" baseline="0" dirty="0" err="1">
                <a:solidFill>
                  <a:schemeClr val="bg1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www.devdays.com</a:t>
            </a:r>
            <a:endParaRPr lang="en-US" sz="2400" b="1" i="0" baseline="0" dirty="0">
              <a:solidFill>
                <a:schemeClr val="bg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849548-3EF5-1824-CDED-F474F385BB3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5932923" y="2143778"/>
            <a:ext cx="4223168" cy="31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60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04C814-4FC3-784A-A0BE-76CFE95109E4}"/>
              </a:ext>
            </a:extLst>
          </p:cNvPr>
          <p:cNvSpPr/>
          <p:nvPr userDrawn="1"/>
        </p:nvSpPr>
        <p:spPr>
          <a:xfrm>
            <a:off x="0" y="1273521"/>
            <a:ext cx="12192000" cy="3496141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5EDDA-3C0D-1241-AC8F-D017C7E79D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2338987"/>
            <a:ext cx="12191999" cy="419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D37FFF-18DE-4F4D-B77B-22BABB2CEC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938C624-0D8D-7E41-BEF0-C701F9C77C76}"/>
              </a:ext>
            </a:extLst>
          </p:cNvPr>
          <p:cNvSpPr/>
          <p:nvPr userDrawn="1"/>
        </p:nvSpPr>
        <p:spPr>
          <a:xfrm>
            <a:off x="0" y="5675270"/>
            <a:ext cx="12192000" cy="1208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5CFBAA-19B7-9A4E-ABD5-674F25DEB48E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kern="1200" dirty="0">
                <a:solidFill>
                  <a:schemeClr val="bg2">
                    <a:lumMod val="50000"/>
                  </a:schemeClr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HL7®, FHIR® and the flame Design mark are the registered trademarks of Health Level Seven International and are used with permission.</a:t>
            </a:r>
            <a:endParaRPr lang="en-US" sz="1000" b="1" i="0" dirty="0">
              <a:solidFill>
                <a:schemeClr val="bg2">
                  <a:lumMod val="50000"/>
                </a:schemeClr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C2A5961-0815-404A-A763-EA61A8D08C5A}"/>
              </a:ext>
            </a:extLst>
          </p:cNvPr>
          <p:cNvSpPr txBox="1">
            <a:spLocks/>
          </p:cNvSpPr>
          <p:nvPr userDrawn="1"/>
        </p:nvSpPr>
        <p:spPr>
          <a:xfrm>
            <a:off x="849086" y="150414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8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June 3-6, 2025 | Register now!</a:t>
            </a:r>
            <a:endParaRPr lang="en-US" b="1" i="0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C2AE1739-E845-8A25-C071-BFCF66D89432}"/>
              </a:ext>
            </a:extLst>
          </p:cNvPr>
          <p:cNvSpPr txBox="1">
            <a:spLocks/>
          </p:cNvSpPr>
          <p:nvPr userDrawn="1"/>
        </p:nvSpPr>
        <p:spPr>
          <a:xfrm>
            <a:off x="1253486" y="28676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HL7 FHIR </a:t>
            </a:r>
            <a:r>
              <a:rPr lang="en-GB" b="1" i="0" dirty="0" err="1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DevDays</a:t>
            </a:r>
            <a:b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endParaRPr lang="en-GB" b="1" i="0" dirty="0">
              <a:solidFill>
                <a:srgbClr val="FFD82D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29CB3B69-12B6-1B0A-646D-2C474C59C4A1}"/>
              </a:ext>
            </a:extLst>
          </p:cNvPr>
          <p:cNvSpPr txBox="1">
            <a:spLocks/>
          </p:cNvSpPr>
          <p:nvPr userDrawn="1"/>
        </p:nvSpPr>
        <p:spPr>
          <a:xfrm>
            <a:off x="1253486" y="33248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The largest FHIR-only</a:t>
            </a:r>
            <a:b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event in the world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AF26B6-A628-A64F-6FFF-923B2A0EA6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5932923" y="2143778"/>
            <a:ext cx="4223168" cy="3146400"/>
          </a:xfrm>
          <a:prstGeom prst="rect">
            <a:avLst/>
          </a:prstGeom>
        </p:spPr>
      </p:pic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7C5BFA46-7080-1DEA-3859-6133A3941FDC}"/>
              </a:ext>
            </a:extLst>
          </p:cNvPr>
          <p:cNvSpPr txBox="1">
            <a:spLocks/>
          </p:cNvSpPr>
          <p:nvPr userDrawn="1"/>
        </p:nvSpPr>
        <p:spPr>
          <a:xfrm>
            <a:off x="1253486" y="43172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i="0" baseline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Amsterdam</a:t>
            </a:r>
          </a:p>
          <a:p>
            <a:pPr algn="l"/>
            <a:r>
              <a:rPr lang="en-GB" sz="1600" b="1" i="0" baseline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www.devdays.com</a:t>
            </a:r>
            <a:endParaRPr lang="en-GB" sz="1600" b="1" i="0" baseline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GB" sz="1600" b="1" i="0" baseline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15D418-8069-A14B-6C99-E3AC431E734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3516431" y="5639732"/>
            <a:ext cx="3841810" cy="100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96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5EDDA-3C0D-1241-AC8F-D017C7E79D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2338987"/>
            <a:ext cx="12191999" cy="419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D37FFF-18DE-4F4D-B77B-22BABB2CEC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938C624-0D8D-7E41-BEF0-C701F9C77C76}"/>
              </a:ext>
            </a:extLst>
          </p:cNvPr>
          <p:cNvSpPr/>
          <p:nvPr userDrawn="1"/>
        </p:nvSpPr>
        <p:spPr>
          <a:xfrm>
            <a:off x="0" y="5309666"/>
            <a:ext cx="12192000" cy="15737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C2AE1739-E845-8A25-C071-BFCF66D89432}"/>
              </a:ext>
            </a:extLst>
          </p:cNvPr>
          <p:cNvSpPr txBox="1">
            <a:spLocks/>
          </p:cNvSpPr>
          <p:nvPr userDrawn="1"/>
        </p:nvSpPr>
        <p:spPr>
          <a:xfrm>
            <a:off x="1253486" y="28676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HL7 FHIR </a:t>
            </a:r>
            <a:r>
              <a:rPr lang="en-GB" b="1" i="0" dirty="0" err="1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DevDays</a:t>
            </a:r>
            <a:b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endParaRPr lang="en-GB" b="1" i="0" dirty="0">
              <a:solidFill>
                <a:srgbClr val="FFD82D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29CB3B69-12B6-1B0A-646D-2C474C59C4A1}"/>
              </a:ext>
            </a:extLst>
          </p:cNvPr>
          <p:cNvSpPr txBox="1">
            <a:spLocks/>
          </p:cNvSpPr>
          <p:nvPr userDrawn="1"/>
        </p:nvSpPr>
        <p:spPr>
          <a:xfrm>
            <a:off x="1253486" y="33248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The largest FHIR-only</a:t>
            </a:r>
            <a:b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event in the world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AF26B6-A628-A64F-6FFF-923B2A0EA6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5932923" y="2143778"/>
            <a:ext cx="4223168" cy="3146400"/>
          </a:xfrm>
          <a:prstGeom prst="rect">
            <a:avLst/>
          </a:prstGeom>
        </p:spPr>
      </p:pic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7C5BFA46-7080-1DEA-3859-6133A3941FDC}"/>
              </a:ext>
            </a:extLst>
          </p:cNvPr>
          <p:cNvSpPr txBox="1">
            <a:spLocks/>
          </p:cNvSpPr>
          <p:nvPr userDrawn="1"/>
        </p:nvSpPr>
        <p:spPr>
          <a:xfrm>
            <a:off x="1253486" y="43172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i="0" baseline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Amsterdam</a:t>
            </a:r>
          </a:p>
          <a:p>
            <a:pPr algn="l"/>
            <a:r>
              <a:rPr lang="en-GB" sz="1600" b="1" i="0" baseline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www.devdays.com</a:t>
            </a:r>
            <a:endParaRPr lang="en-GB" sz="1600" b="1" i="0" baseline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GB" sz="1600" b="1" i="0" baseline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13B5BC-5A3A-5E7B-D634-363F86ED6400}"/>
              </a:ext>
            </a:extLst>
          </p:cNvPr>
          <p:cNvSpPr/>
          <p:nvPr userDrawn="1"/>
        </p:nvSpPr>
        <p:spPr>
          <a:xfrm>
            <a:off x="0" y="1189104"/>
            <a:ext cx="12192000" cy="1245362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F419FCED-BCF4-C294-3CAC-6C7CD9BF8B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213327"/>
            <a:ext cx="10515600" cy="94215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8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Title of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626BFC-6193-4960-BEFB-D9E780D5811F}"/>
              </a:ext>
            </a:extLst>
          </p:cNvPr>
          <p:cNvSpPr/>
          <p:nvPr userDrawn="1"/>
        </p:nvSpPr>
        <p:spPr>
          <a:xfrm>
            <a:off x="0" y="1957609"/>
            <a:ext cx="12192000" cy="5242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0831A5-20BF-2D6A-9E54-D1EA713991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958943"/>
            <a:ext cx="10515600" cy="441529"/>
          </a:xfrm>
          <a:prstGeom prst="rect">
            <a:avLst/>
          </a:prstGeom>
        </p:spPr>
        <p:txBody>
          <a:bodyPr tIns="54000" anchor="ctr" anchorCtr="0"/>
          <a:lstStyle>
            <a:lvl1pPr>
              <a:defRPr sz="2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Speaker Name and Company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F7A54-E6A3-4D0E-841C-58885BF71A68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7682B1-9E20-27B0-3334-3126914A2BC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4" y="66501"/>
            <a:ext cx="1523597" cy="5245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29A9AC-BDE6-650D-878E-FF451464206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F0B8E78-F0FA-1A3A-7572-7E734F0378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21" name="Tekstvak 1">
            <a:extLst>
              <a:ext uri="{FF2B5EF4-FFF2-40B4-BE49-F238E27FC236}">
                <a16:creationId xmlns:a16="http://schemas.microsoft.com/office/drawing/2014/main" id="{AFDAE317-0BEB-F21D-A488-DBC5AA7E361D}"/>
              </a:ext>
            </a:extLst>
          </p:cNvPr>
          <p:cNvSpPr txBox="1"/>
          <p:nvPr userDrawn="1"/>
        </p:nvSpPr>
        <p:spPr>
          <a:xfrm>
            <a:off x="1399062" y="5401066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2025  |  Amsterdam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</a:t>
            </a:r>
            <a:r>
              <a:rPr lang="nl-NL" sz="1200" b="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3-6, 2025 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fhirdevdays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| 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585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BFF715-DBF2-E645-B559-0085F351CB07}"/>
              </a:ext>
            </a:extLst>
          </p:cNvPr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754B8974-C8AF-6B44-8952-DFDAB3AF4E05}"/>
              </a:ext>
            </a:extLst>
          </p:cNvPr>
          <p:cNvSpPr txBox="1">
            <a:spLocks/>
          </p:cNvSpPr>
          <p:nvPr userDrawn="1"/>
        </p:nvSpPr>
        <p:spPr>
          <a:xfrm>
            <a:off x="9140951" y="4802521"/>
            <a:ext cx="3323192" cy="638422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000" kern="12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Virtual Edition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FBB214-C2A2-7641-AE6E-2E5B971EA3CE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F21769-7EBA-03AE-D43C-3F05485EE5D7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49B3CA-8180-BFEB-4A85-03AB957B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07B795F-28F6-A753-5499-3725E1154B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BFF9F7D-FA7B-6608-810C-30B43C2521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AA2F9-B0A6-2E87-161D-34625E875C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F6A02E-5A10-9A79-1C53-14963C2BD546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93EE68-5B12-E352-2402-DF2244D95C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4" y="66501"/>
            <a:ext cx="1523597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BFF715-DBF2-E645-B559-0085F351CB07}"/>
              </a:ext>
            </a:extLst>
          </p:cNvPr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754B8974-C8AF-6B44-8952-DFDAB3AF4E05}"/>
              </a:ext>
            </a:extLst>
          </p:cNvPr>
          <p:cNvSpPr txBox="1">
            <a:spLocks/>
          </p:cNvSpPr>
          <p:nvPr userDrawn="1"/>
        </p:nvSpPr>
        <p:spPr>
          <a:xfrm>
            <a:off x="9140951" y="4802521"/>
            <a:ext cx="3323192" cy="638422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000" kern="12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Virtual Edition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DFC2A5-549C-6529-C346-087B457EF727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5F49E0-5585-8AFA-C6B1-717C0403E394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FDD8AE-FA25-A668-9A1E-0B907959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08E6911-6621-D8EB-BFD9-4E06B2896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ED969B-58C4-BC43-E46E-4704E7A6DD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9EBDE0-AF7D-701F-436A-53DC92CACC55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ADB96-BBC5-AE1A-BF37-422A9AADD0E4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A56215-A20B-A80E-E6CF-1E785F399A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4" y="66501"/>
            <a:ext cx="1523597" cy="524517"/>
          </a:xfrm>
          <a:prstGeom prst="rect">
            <a:avLst/>
          </a:prstGeom>
        </p:spPr>
      </p:pic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D073C91-7DFD-C016-C70D-F54BD7C1B2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4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BFF715-DBF2-E645-B559-0085F351CB07}"/>
              </a:ext>
            </a:extLst>
          </p:cNvPr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5E36E0A-7CE4-2C29-FD0C-99C5F3D29A94}"/>
              </a:ext>
            </a:extLst>
          </p:cNvPr>
          <p:cNvSpPr txBox="1">
            <a:spLocks/>
          </p:cNvSpPr>
          <p:nvPr userDrawn="1"/>
        </p:nvSpPr>
        <p:spPr>
          <a:xfrm>
            <a:off x="9140951" y="4802521"/>
            <a:ext cx="3323192" cy="638422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000" kern="12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Virtual Edition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1A63BA-96AA-95A2-6BEA-1D267E6682D8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7F4A87-FEAD-8913-FDFE-E3B2D7761837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B6AEEBF-F2CE-8A22-701A-07BD4AB4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69FD6D5-1630-A8D0-1EB3-CEF908F41C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456878-A438-1B5E-9F39-FF5F0C7477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3FF62D-9A17-3B3D-CF3D-2DFB2BACF05C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F97CCD-3ED8-82F2-78C1-44930238F0A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B16A9A2-B2B6-76F6-0A32-8E8E1E847B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4" y="66501"/>
            <a:ext cx="1523597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39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BFF715-DBF2-E645-B559-0085F351CB07}"/>
              </a:ext>
            </a:extLst>
          </p:cNvPr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754B8974-C8AF-6B44-8952-DFDAB3AF4E05}"/>
              </a:ext>
            </a:extLst>
          </p:cNvPr>
          <p:cNvSpPr txBox="1">
            <a:spLocks/>
          </p:cNvSpPr>
          <p:nvPr userDrawn="1"/>
        </p:nvSpPr>
        <p:spPr>
          <a:xfrm>
            <a:off x="9140951" y="4802521"/>
            <a:ext cx="3323192" cy="638422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000" kern="12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Virtual Edition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F21769-7EBA-03AE-D43C-3F05485EE5D7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AA2F9-B0A6-2E87-161D-34625E875C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F6A02E-5A10-9A79-1C53-14963C2BD546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93EE68-5B12-E352-2402-DF2244D95C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4" y="66501"/>
            <a:ext cx="1523597" cy="5245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1D9488-ADE3-D885-CDD2-3798BEAE7C9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612601" y="2908940"/>
            <a:ext cx="4643392" cy="104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60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BFF715-DBF2-E645-B559-0085F351CB07}"/>
              </a:ext>
            </a:extLst>
          </p:cNvPr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754B8974-C8AF-6B44-8952-DFDAB3AF4E05}"/>
              </a:ext>
            </a:extLst>
          </p:cNvPr>
          <p:cNvSpPr txBox="1">
            <a:spLocks/>
          </p:cNvSpPr>
          <p:nvPr userDrawn="1"/>
        </p:nvSpPr>
        <p:spPr>
          <a:xfrm>
            <a:off x="9140951" y="4802521"/>
            <a:ext cx="3323192" cy="638422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000" kern="12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Virtual Edition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F21769-7EBA-03AE-D43C-3F05485EE5D7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AA2F9-B0A6-2E87-161D-34625E875C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F6A02E-5A10-9A79-1C53-14963C2BD546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93EE68-5B12-E352-2402-DF2244D95C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4" y="66501"/>
            <a:ext cx="1523597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89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04C814-4FC3-784A-A0BE-76CFE95109E4}"/>
              </a:ext>
            </a:extLst>
          </p:cNvPr>
          <p:cNvSpPr/>
          <p:nvPr userDrawn="1"/>
        </p:nvSpPr>
        <p:spPr>
          <a:xfrm>
            <a:off x="-1" y="1308729"/>
            <a:ext cx="12192000" cy="3496141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D4A3B-C4E1-99C6-20AF-DE875826C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2338987"/>
            <a:ext cx="12191999" cy="419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7C0BE77-A83A-DA20-EB5A-6D343FFAB4EB}"/>
              </a:ext>
            </a:extLst>
          </p:cNvPr>
          <p:cNvSpPr/>
          <p:nvPr userDrawn="1"/>
        </p:nvSpPr>
        <p:spPr>
          <a:xfrm>
            <a:off x="0" y="6205480"/>
            <a:ext cx="12192000" cy="6779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80E6C-02CF-254C-9E18-A2D55B8E244F}"/>
              </a:ext>
            </a:extLst>
          </p:cNvPr>
          <p:cNvSpPr/>
          <p:nvPr userDrawn="1"/>
        </p:nvSpPr>
        <p:spPr>
          <a:xfrm>
            <a:off x="10886" y="6494407"/>
            <a:ext cx="12192000" cy="3635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D37FFF-18DE-4F4D-B77B-22BABB2CEC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938C624-0D8D-7E41-BEF0-C701F9C77C76}"/>
              </a:ext>
            </a:extLst>
          </p:cNvPr>
          <p:cNvSpPr/>
          <p:nvPr userDrawn="1"/>
        </p:nvSpPr>
        <p:spPr>
          <a:xfrm>
            <a:off x="0" y="6126615"/>
            <a:ext cx="12192000" cy="3635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77505AB-C363-B547-9F10-321550009A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1237" y="68268"/>
            <a:ext cx="2442494" cy="6389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55CFBAA-19B7-9A4E-ABD5-674F25DEB48E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kern="1200" dirty="0">
                <a:solidFill>
                  <a:schemeClr val="bg2">
                    <a:lumMod val="50000"/>
                  </a:schemeClr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HL7®, FHIR® and the flame Design mark are the registered trademarks of Health Level Seven International and are used with permission.</a:t>
            </a:r>
            <a:endParaRPr lang="en-US" sz="1000" b="1" i="0" dirty="0">
              <a:solidFill>
                <a:schemeClr val="bg2">
                  <a:lumMod val="50000"/>
                </a:schemeClr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C2A5961-0815-404A-A763-EA61A8D08C5A}"/>
              </a:ext>
            </a:extLst>
          </p:cNvPr>
          <p:cNvSpPr txBox="1">
            <a:spLocks/>
          </p:cNvSpPr>
          <p:nvPr userDrawn="1"/>
        </p:nvSpPr>
        <p:spPr>
          <a:xfrm>
            <a:off x="849086" y="150414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8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Save the date | June 3-6, 2025</a:t>
            </a:r>
            <a:endParaRPr lang="en-US" b="1" i="0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A3BF491-08B6-1ED5-0CFB-E83F675A5F29}"/>
              </a:ext>
            </a:extLst>
          </p:cNvPr>
          <p:cNvSpPr txBox="1">
            <a:spLocks/>
          </p:cNvSpPr>
          <p:nvPr userDrawn="1"/>
        </p:nvSpPr>
        <p:spPr>
          <a:xfrm>
            <a:off x="1253486" y="28676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HL7 FHIR </a:t>
            </a:r>
            <a:r>
              <a:rPr lang="en-GB" b="1" i="0" dirty="0" err="1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DevDays</a:t>
            </a:r>
            <a:b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endParaRPr lang="en-GB" b="1" i="0" dirty="0">
              <a:solidFill>
                <a:srgbClr val="FFD82D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B1266B3-7CFE-C32C-319A-8F6EF6B61C50}"/>
              </a:ext>
            </a:extLst>
          </p:cNvPr>
          <p:cNvSpPr txBox="1">
            <a:spLocks/>
          </p:cNvSpPr>
          <p:nvPr userDrawn="1"/>
        </p:nvSpPr>
        <p:spPr>
          <a:xfrm>
            <a:off x="1253486" y="33248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The largest FHIR-only</a:t>
            </a:r>
            <a:b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event in the world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5607E1F-1C4F-3C73-010F-45AA1E5D2C40}"/>
              </a:ext>
            </a:extLst>
          </p:cNvPr>
          <p:cNvSpPr txBox="1">
            <a:spLocks/>
          </p:cNvSpPr>
          <p:nvPr userDrawn="1"/>
        </p:nvSpPr>
        <p:spPr>
          <a:xfrm>
            <a:off x="1284583" y="4908578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i="0" baseline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Amsterdam</a:t>
            </a:r>
          </a:p>
          <a:p>
            <a:pPr algn="l"/>
            <a:endParaRPr lang="en-GB" sz="1600" b="1" i="0" baseline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68F89CD7-27A0-BD6C-8687-DFB59AEB2FB0}"/>
              </a:ext>
            </a:extLst>
          </p:cNvPr>
          <p:cNvSpPr txBox="1">
            <a:spLocks/>
          </p:cNvSpPr>
          <p:nvPr userDrawn="1"/>
        </p:nvSpPr>
        <p:spPr>
          <a:xfrm>
            <a:off x="-2471093" y="5231541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i="0" u="none" strike="noStrike" kern="1200" baseline="0" dirty="0" err="1">
                <a:solidFill>
                  <a:schemeClr val="bg1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www.devdays.com</a:t>
            </a:r>
            <a:endParaRPr lang="en-US" sz="2400" b="1" i="0" baseline="0" dirty="0">
              <a:solidFill>
                <a:schemeClr val="bg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849548-3EF5-1824-CDED-F474F385BB3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5932923" y="2143778"/>
            <a:ext cx="4223168" cy="31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54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04C814-4FC3-784A-A0BE-76CFE95109E4}"/>
              </a:ext>
            </a:extLst>
          </p:cNvPr>
          <p:cNvSpPr/>
          <p:nvPr userDrawn="1"/>
        </p:nvSpPr>
        <p:spPr>
          <a:xfrm>
            <a:off x="0" y="1273521"/>
            <a:ext cx="12192000" cy="3496141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5EDDA-3C0D-1241-AC8F-D017C7E79D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2338987"/>
            <a:ext cx="12191999" cy="419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D37FFF-18DE-4F4D-B77B-22BABB2CEC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938C624-0D8D-7E41-BEF0-C701F9C77C76}"/>
              </a:ext>
            </a:extLst>
          </p:cNvPr>
          <p:cNvSpPr/>
          <p:nvPr userDrawn="1"/>
        </p:nvSpPr>
        <p:spPr>
          <a:xfrm>
            <a:off x="0" y="5675270"/>
            <a:ext cx="12192000" cy="1208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5CFBAA-19B7-9A4E-ABD5-674F25DEB48E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kern="1200" dirty="0">
                <a:solidFill>
                  <a:schemeClr val="bg2">
                    <a:lumMod val="50000"/>
                  </a:schemeClr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HL7®, FHIR® and the flame Design mark are the registered trademarks of Health Level Seven International and are used with permission.</a:t>
            </a:r>
            <a:endParaRPr lang="en-US" sz="1000" b="1" i="0" dirty="0">
              <a:solidFill>
                <a:schemeClr val="bg2">
                  <a:lumMod val="50000"/>
                </a:schemeClr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C2A5961-0815-404A-A763-EA61A8D08C5A}"/>
              </a:ext>
            </a:extLst>
          </p:cNvPr>
          <p:cNvSpPr txBox="1">
            <a:spLocks/>
          </p:cNvSpPr>
          <p:nvPr userDrawn="1"/>
        </p:nvSpPr>
        <p:spPr>
          <a:xfrm>
            <a:off x="849086" y="150414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8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June 3-6, 2025 | Register now!</a:t>
            </a:r>
            <a:endParaRPr lang="en-US" b="1" i="0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C2AE1739-E845-8A25-C071-BFCF66D89432}"/>
              </a:ext>
            </a:extLst>
          </p:cNvPr>
          <p:cNvSpPr txBox="1">
            <a:spLocks/>
          </p:cNvSpPr>
          <p:nvPr userDrawn="1"/>
        </p:nvSpPr>
        <p:spPr>
          <a:xfrm>
            <a:off x="1253486" y="28676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HL7 FHIR </a:t>
            </a:r>
            <a:r>
              <a:rPr lang="en-GB" b="1" i="0" dirty="0" err="1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DevDays</a:t>
            </a:r>
            <a:b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endParaRPr lang="en-GB" b="1" i="0" dirty="0">
              <a:solidFill>
                <a:srgbClr val="FFD82D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29CB3B69-12B6-1B0A-646D-2C474C59C4A1}"/>
              </a:ext>
            </a:extLst>
          </p:cNvPr>
          <p:cNvSpPr txBox="1">
            <a:spLocks/>
          </p:cNvSpPr>
          <p:nvPr userDrawn="1"/>
        </p:nvSpPr>
        <p:spPr>
          <a:xfrm>
            <a:off x="1253486" y="33248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The largest FHIR-only</a:t>
            </a:r>
            <a:b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event in the world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AF26B6-A628-A64F-6FFF-923B2A0EA6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5932923" y="2143778"/>
            <a:ext cx="4223168" cy="3146400"/>
          </a:xfrm>
          <a:prstGeom prst="rect">
            <a:avLst/>
          </a:prstGeom>
        </p:spPr>
      </p:pic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7C5BFA46-7080-1DEA-3859-6133A3941FDC}"/>
              </a:ext>
            </a:extLst>
          </p:cNvPr>
          <p:cNvSpPr txBox="1">
            <a:spLocks/>
          </p:cNvSpPr>
          <p:nvPr userDrawn="1"/>
        </p:nvSpPr>
        <p:spPr>
          <a:xfrm>
            <a:off x="1253486" y="43172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i="0" baseline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Amsterdam</a:t>
            </a:r>
          </a:p>
          <a:p>
            <a:pPr algn="l"/>
            <a:r>
              <a:rPr lang="en-GB" sz="1600" b="1" i="0" baseline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www.devdays.com</a:t>
            </a:r>
            <a:endParaRPr lang="en-GB" sz="1600" b="1" i="0" baseline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GB" sz="1600" b="1" i="0" baseline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15D418-8069-A14B-6C99-E3AC431E734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3516431" y="5639732"/>
            <a:ext cx="3841810" cy="1005045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BFF715-DBF2-E645-B559-0085F351CB07}"/>
              </a:ext>
            </a:extLst>
          </p:cNvPr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754B8974-C8AF-6B44-8952-DFDAB3AF4E05}"/>
              </a:ext>
            </a:extLst>
          </p:cNvPr>
          <p:cNvSpPr txBox="1">
            <a:spLocks/>
          </p:cNvSpPr>
          <p:nvPr userDrawn="1"/>
        </p:nvSpPr>
        <p:spPr>
          <a:xfrm>
            <a:off x="9140951" y="4802521"/>
            <a:ext cx="3323192" cy="638422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000" kern="12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Virtual Edition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FBB214-C2A2-7641-AE6E-2E5B971EA3CE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F21769-7EBA-03AE-D43C-3F05485EE5D7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49B3CA-8180-BFEB-4A85-03AB957B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07B795F-28F6-A753-5499-3725E1154B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BFF9F7D-FA7B-6608-810C-30B43C2521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AA2F9-B0A6-2E87-161D-34625E875C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F6A02E-5A10-9A79-1C53-14963C2BD546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93EE68-5B12-E352-2402-DF2244D95C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4" y="66501"/>
            <a:ext cx="1523597" cy="524517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BFF715-DBF2-E645-B559-0085F351CB07}"/>
              </a:ext>
            </a:extLst>
          </p:cNvPr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754B8974-C8AF-6B44-8952-DFDAB3AF4E05}"/>
              </a:ext>
            </a:extLst>
          </p:cNvPr>
          <p:cNvSpPr txBox="1">
            <a:spLocks/>
          </p:cNvSpPr>
          <p:nvPr userDrawn="1"/>
        </p:nvSpPr>
        <p:spPr>
          <a:xfrm>
            <a:off x="9140951" y="4802521"/>
            <a:ext cx="3323192" cy="638422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000" kern="12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Virtual Edition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DFC2A5-549C-6529-C346-087B457EF727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5F49E0-5585-8AFA-C6B1-717C0403E394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FDD8AE-FA25-A668-9A1E-0B907959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08E6911-6621-D8EB-BFD9-4E06B2896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ED969B-58C4-BC43-E46E-4704E7A6DD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9EBDE0-AF7D-701F-436A-53DC92CACC55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ADB96-BBC5-AE1A-BF37-422A9AADD0E4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A56215-A20B-A80E-E6CF-1E785F399A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4" y="66501"/>
            <a:ext cx="1523597" cy="524517"/>
          </a:xfrm>
          <a:prstGeom prst="rect">
            <a:avLst/>
          </a:prstGeom>
        </p:spPr>
      </p:pic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D073C91-7DFD-C016-C70D-F54BD7C1B2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17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BFF715-DBF2-E645-B559-0085F351CB07}"/>
              </a:ext>
            </a:extLst>
          </p:cNvPr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5E36E0A-7CE4-2C29-FD0C-99C5F3D29A94}"/>
              </a:ext>
            </a:extLst>
          </p:cNvPr>
          <p:cNvSpPr txBox="1">
            <a:spLocks/>
          </p:cNvSpPr>
          <p:nvPr userDrawn="1"/>
        </p:nvSpPr>
        <p:spPr>
          <a:xfrm>
            <a:off x="9140951" y="4802521"/>
            <a:ext cx="3323192" cy="638422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000" kern="12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Virtual Edition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1A63BA-96AA-95A2-6BEA-1D267E6682D8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7F4A87-FEAD-8913-FDFE-E3B2D7761837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B6AEEBF-F2CE-8A22-701A-07BD4AB4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69FD6D5-1630-A8D0-1EB3-CEF908F41C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456878-A438-1B5E-9F39-FF5F0C7477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3FF62D-9A17-3B3D-CF3D-2DFB2BACF05C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F97CCD-3ED8-82F2-78C1-44930238F0A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B16A9A2-B2B6-76F6-0A32-8E8E1E847B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4" y="66501"/>
            <a:ext cx="1523597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56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BFF715-DBF2-E645-B559-0085F351CB07}"/>
              </a:ext>
            </a:extLst>
          </p:cNvPr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754B8974-C8AF-6B44-8952-DFDAB3AF4E05}"/>
              </a:ext>
            </a:extLst>
          </p:cNvPr>
          <p:cNvSpPr txBox="1">
            <a:spLocks/>
          </p:cNvSpPr>
          <p:nvPr userDrawn="1"/>
        </p:nvSpPr>
        <p:spPr>
          <a:xfrm>
            <a:off x="9140951" y="4802521"/>
            <a:ext cx="3323192" cy="638422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000" kern="12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Virtual Edition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F21769-7EBA-03AE-D43C-3F05485EE5D7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AA2F9-B0A6-2E87-161D-34625E875C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F6A02E-5A10-9A79-1C53-14963C2BD546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93EE68-5B12-E352-2402-DF2244D95C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4" y="66501"/>
            <a:ext cx="1523597" cy="5245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1D9488-ADE3-D885-CDD2-3798BEAE7C9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612601" y="2908940"/>
            <a:ext cx="4643392" cy="104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51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BFF715-DBF2-E645-B559-0085F351CB07}"/>
              </a:ext>
            </a:extLst>
          </p:cNvPr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754B8974-C8AF-6B44-8952-DFDAB3AF4E05}"/>
              </a:ext>
            </a:extLst>
          </p:cNvPr>
          <p:cNvSpPr txBox="1">
            <a:spLocks/>
          </p:cNvSpPr>
          <p:nvPr userDrawn="1"/>
        </p:nvSpPr>
        <p:spPr>
          <a:xfrm>
            <a:off x="9140951" y="4802521"/>
            <a:ext cx="3323192" cy="638422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000" kern="12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Virtual Edition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F21769-7EBA-03AE-D43C-3F05485EE5D7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AA2F9-B0A6-2E87-161D-34625E875C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F6A02E-5A10-9A79-1C53-14963C2BD546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93EE68-5B12-E352-2402-DF2244D95C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4" y="66501"/>
            <a:ext cx="1523597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09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73B4909-DCFA-DA64-94ED-C77D96EB4E78}"/>
              </a:ext>
            </a:extLst>
          </p:cNvPr>
          <p:cNvSpPr/>
          <p:nvPr userDrawn="1"/>
        </p:nvSpPr>
        <p:spPr>
          <a:xfrm>
            <a:off x="0" y="1273521"/>
            <a:ext cx="12192000" cy="3496141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83ECA-D1E7-83A7-5250-E3968841AE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2338987"/>
            <a:ext cx="12191999" cy="4191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A60A8E-8C07-A5D0-3ABA-C34D6BE77035}"/>
              </a:ext>
            </a:extLst>
          </p:cNvPr>
          <p:cNvSpPr/>
          <p:nvPr userDrawn="1"/>
        </p:nvSpPr>
        <p:spPr>
          <a:xfrm>
            <a:off x="0" y="5675270"/>
            <a:ext cx="12192000" cy="1208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D37FFF-18DE-4F4D-B77B-22BABB2CEC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C2A5961-0815-404A-A763-EA61A8D08C5A}"/>
              </a:ext>
            </a:extLst>
          </p:cNvPr>
          <p:cNvSpPr txBox="1">
            <a:spLocks/>
          </p:cNvSpPr>
          <p:nvPr userDrawn="1"/>
        </p:nvSpPr>
        <p:spPr>
          <a:xfrm>
            <a:off x="849086" y="150414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8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Save the date | June 3-6, 2025</a:t>
            </a:r>
            <a:endParaRPr lang="en-US" b="1" i="0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5CFBAA-19B7-9A4E-ABD5-674F25DEB48E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kern="1200" dirty="0">
                <a:solidFill>
                  <a:schemeClr val="bg2">
                    <a:lumMod val="50000"/>
                  </a:schemeClr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HL7®, FHIR® and the flame Design mark are the registered trademarks of Health Level Seven International and are used with permission.</a:t>
            </a:r>
            <a:endParaRPr lang="en-US" sz="1000" b="1" i="0" dirty="0">
              <a:solidFill>
                <a:schemeClr val="bg2">
                  <a:lumMod val="50000"/>
                </a:schemeClr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F2D3A2A0-70C7-C7D1-DF2A-A0EA57619019}"/>
              </a:ext>
            </a:extLst>
          </p:cNvPr>
          <p:cNvSpPr txBox="1">
            <a:spLocks/>
          </p:cNvSpPr>
          <p:nvPr userDrawn="1"/>
        </p:nvSpPr>
        <p:spPr>
          <a:xfrm>
            <a:off x="1253486" y="28676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HL7 FHIR </a:t>
            </a:r>
            <a:r>
              <a:rPr lang="en-GB" b="1" i="0" dirty="0" err="1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DevDays</a:t>
            </a:r>
            <a:b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endParaRPr lang="en-GB" b="1" i="0" dirty="0">
              <a:solidFill>
                <a:srgbClr val="FFD82D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9974182D-2646-0B85-DC51-297E52443D1A}"/>
              </a:ext>
            </a:extLst>
          </p:cNvPr>
          <p:cNvSpPr txBox="1">
            <a:spLocks/>
          </p:cNvSpPr>
          <p:nvPr userDrawn="1"/>
        </p:nvSpPr>
        <p:spPr>
          <a:xfrm>
            <a:off x="1253486" y="33248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The largest FHIR-only</a:t>
            </a:r>
            <a:b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event in the world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02560C8A-9BB0-9B0E-E825-4E2A6895FB83}"/>
              </a:ext>
            </a:extLst>
          </p:cNvPr>
          <p:cNvSpPr txBox="1">
            <a:spLocks/>
          </p:cNvSpPr>
          <p:nvPr userDrawn="1"/>
        </p:nvSpPr>
        <p:spPr>
          <a:xfrm>
            <a:off x="1253486" y="43172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i="0" baseline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Amsterdam</a:t>
            </a:r>
          </a:p>
          <a:p>
            <a:pPr algn="l"/>
            <a:r>
              <a:rPr lang="en-GB" sz="1600" b="1" i="0" baseline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www.devdays.com</a:t>
            </a:r>
            <a:endParaRPr lang="en-GB" sz="1600" b="1" i="0" baseline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GB" sz="1600" b="1" i="0" baseline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63FC61-6CEA-E1C9-64E4-28198F419A1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516431" y="5639732"/>
            <a:ext cx="3841810" cy="1005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ED912C-024A-3C54-3221-4C093620012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5932923" y="2143778"/>
            <a:ext cx="4223168" cy="31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2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3" r:id="rId3"/>
    <p:sldLayoutId id="2147483656" r:id="rId4"/>
    <p:sldLayoutId id="2147483659" r:id="rId5"/>
    <p:sldLayoutId id="2147483660" r:id="rId6"/>
    <p:sldLayoutId id="2147483661" r:id="rId7"/>
    <p:sldLayoutId id="2147483662" r:id="rId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9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devdays.com/feedback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96588F-E356-15BC-F4EC-039964E9A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Let’s Build Smart on FHIR App in Python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301C68-73F3-5DE9-B720-FFD53931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Behnish Mann (Dogwood Health Consulting)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502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555F-0FB8-4968-054B-3A1907307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4A44-F538-2B72-8A95-620D91F6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Library – </a:t>
            </a:r>
            <a:r>
              <a:rPr lang="en-CA" sz="3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FHIRpy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071A-BCA6-1CCA-7268-715D2F80B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1065043" cy="4225143"/>
          </a:xfrm>
        </p:spPr>
        <p:txBody>
          <a:bodyPr/>
          <a:lstStyle/>
          <a:p>
            <a:pPr marL="101600" indent="0">
              <a:buNone/>
            </a:pPr>
            <a:r>
              <a:rPr lang="en-US" sz="2800" dirty="0"/>
              <a:t>What is </a:t>
            </a:r>
            <a:r>
              <a:rPr lang="en-US" sz="2800" dirty="0" err="1"/>
              <a:t>FHIRpy</a:t>
            </a:r>
            <a:r>
              <a:rPr lang="en-US" sz="2800" dirty="0"/>
              <a:t>?</a:t>
            </a:r>
          </a:p>
          <a:p>
            <a:pPr lvl="1"/>
            <a:r>
              <a:rPr lang="en-US" dirty="0"/>
              <a:t>A lightweight Python library for FHIR data manipulation</a:t>
            </a:r>
          </a:p>
          <a:p>
            <a:pPr lvl="1"/>
            <a:r>
              <a:rPr lang="en-US" dirty="0"/>
              <a:t>Built on top of the FHIR data model, designed for ease of use</a:t>
            </a:r>
          </a:p>
          <a:p>
            <a:pPr lvl="1"/>
            <a:r>
              <a:rPr lang="en-US" dirty="0"/>
              <a:t>Compatible with FHIR R4, R3, and DSTU2 versions</a:t>
            </a:r>
          </a:p>
          <a:p>
            <a:r>
              <a:rPr lang="en-US" sz="2800" dirty="0"/>
              <a:t>Key Features:</a:t>
            </a:r>
          </a:p>
          <a:p>
            <a:pPr lvl="1"/>
            <a:r>
              <a:rPr lang="en-US" dirty="0"/>
              <a:t>Search, create, update, delete, and read FHIR resources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FHIRPath</a:t>
            </a:r>
            <a:r>
              <a:rPr lang="en-US" dirty="0"/>
              <a:t> to extract and manipulate data</a:t>
            </a:r>
          </a:p>
          <a:p>
            <a:pPr lvl="1"/>
            <a:r>
              <a:rPr lang="en-US" dirty="0"/>
              <a:t>Bundle resource support for batch and transaction operations</a:t>
            </a:r>
          </a:p>
          <a:p>
            <a:pPr lvl="1"/>
            <a:r>
              <a:rPr lang="en-US" dirty="0"/>
              <a:t>JSON and XML serialization/deserialization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801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555F-0FB8-4968-054B-3A1907307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4A44-F538-2B72-8A95-620D91F6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Library – </a:t>
            </a:r>
            <a:r>
              <a:rPr lang="en-US" dirty="0" err="1"/>
              <a:t>FHIR.resources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071A-BCA6-1CCA-7268-715D2F80B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1065043" cy="4225143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FHIR.resources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Python package for FHIR resource model generation</a:t>
            </a:r>
          </a:p>
          <a:p>
            <a:pPr lvl="1"/>
            <a:r>
              <a:rPr lang="en-US" dirty="0"/>
              <a:t>Automatically generates Python classes from FHIR specifications</a:t>
            </a:r>
          </a:p>
          <a:p>
            <a:pPr lvl="1"/>
            <a:r>
              <a:rPr lang="en-US" dirty="0"/>
              <a:t>Supports FHIR R4, R3, and DSTU2 versions</a:t>
            </a:r>
          </a:p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Provides Pythonic access to FHIR resources and their elements</a:t>
            </a:r>
          </a:p>
          <a:p>
            <a:pPr lvl="1"/>
            <a:r>
              <a:rPr lang="en-US" dirty="0"/>
              <a:t>Validates resources against FHIR specifications</a:t>
            </a:r>
          </a:p>
          <a:p>
            <a:pPr lvl="1"/>
            <a:r>
              <a:rPr lang="en-US" dirty="0"/>
              <a:t>Includes </a:t>
            </a:r>
            <a:r>
              <a:rPr lang="en-US" dirty="0" err="1"/>
              <a:t>FHIRPath</a:t>
            </a:r>
            <a:r>
              <a:rPr lang="en-US" dirty="0"/>
              <a:t> support for data extraction and manipulation</a:t>
            </a:r>
          </a:p>
          <a:p>
            <a:pPr lvl="1"/>
            <a:r>
              <a:rPr lang="en-US" dirty="0"/>
              <a:t>Interoperable with other FHIR libraries and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2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555F-0FB8-4968-054B-3A1907307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4C17C6-EF05-D2D4-9111-BE0C439B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652" y="2504942"/>
            <a:ext cx="5111496" cy="924058"/>
          </a:xfrm>
        </p:spPr>
        <p:txBody>
          <a:bodyPr/>
          <a:lstStyle/>
          <a:p>
            <a:r>
              <a:rPr lang="en-CA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Let’s Build Python app!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46281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555F-0FB8-4968-054B-3A1907307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4A44-F538-2B72-8A95-620D91F6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071A-BCA6-1CCA-7268-715D2F80B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1065043" cy="4225143"/>
          </a:xfrm>
        </p:spPr>
        <p:txBody>
          <a:bodyPr/>
          <a:lstStyle/>
          <a:p>
            <a:r>
              <a:rPr lang="en-US" dirty="0"/>
              <a:t>You can find / reach me here:</a:t>
            </a:r>
          </a:p>
          <a:p>
            <a:pPr lvl="1"/>
            <a:r>
              <a:rPr lang="en-US" dirty="0"/>
              <a:t>behnish.mann@dogwoodhealthconsulting.com</a:t>
            </a:r>
          </a:p>
        </p:txBody>
      </p:sp>
    </p:spTree>
    <p:extLst>
      <p:ext uri="{BB962C8B-B14F-4D97-AF65-F5344CB8AC3E}">
        <p14:creationId xmlns:p14="http://schemas.microsoft.com/office/powerpoint/2010/main" val="179258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E3482-91B5-F7FD-DB08-D3858809A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4AA2-734A-C797-4F06-C6D0BF4F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 &amp; Tips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2243D-8965-D35B-2B7A-3FF5EA8897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1065043" cy="42251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Redirect URI mismatch → check your app registration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Invalid scopes → ensure proper SMART scopes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Epic sandbox may have demo patients only</a:t>
            </a:r>
          </a:p>
        </p:txBody>
      </p:sp>
    </p:spTree>
    <p:extLst>
      <p:ext uri="{BB962C8B-B14F-4D97-AF65-F5344CB8AC3E}">
        <p14:creationId xmlns:p14="http://schemas.microsoft.com/office/powerpoint/2010/main" val="375935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E3482-91B5-F7FD-DB08-D3858809A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4AA2-734A-C797-4F06-C6D0BF4F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2243D-8965-D35B-2B7A-3FF5EA8897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1065043" cy="4225143"/>
          </a:xfrm>
        </p:spPr>
        <p:txBody>
          <a:bodyPr/>
          <a:lstStyle/>
          <a:p>
            <a:r>
              <a:rPr lang="en-US" dirty="0"/>
              <a:t>Text to add to slide</a:t>
            </a:r>
          </a:p>
        </p:txBody>
      </p:sp>
    </p:spTree>
    <p:extLst>
      <p:ext uri="{BB962C8B-B14F-4D97-AF65-F5344CB8AC3E}">
        <p14:creationId xmlns:p14="http://schemas.microsoft.com/office/powerpoint/2010/main" val="4158507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2E9E8-B5E4-AEDD-CCC9-0194A5B41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87B8-70FE-50C2-EF29-F6FEF532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CBC5D-8A36-7031-1672-C8C5208345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1065043" cy="4225143"/>
          </a:xfrm>
        </p:spPr>
        <p:txBody>
          <a:bodyPr/>
          <a:lstStyle/>
          <a:p>
            <a:r>
              <a:rPr lang="en-US" sz="2800" dirty="0"/>
              <a:t>Include link and/or QR code to </a:t>
            </a:r>
            <a:br>
              <a:rPr lang="en-US" sz="2800" dirty="0"/>
            </a:br>
            <a:r>
              <a:rPr lang="en-US" sz="2800" dirty="0"/>
              <a:t>collect feedback on your talk </a:t>
            </a:r>
            <a:br>
              <a:rPr lang="en-US" sz="2800" dirty="0"/>
            </a:br>
            <a:r>
              <a:rPr lang="en-US" sz="2800" dirty="0"/>
              <a:t>and DevDays</a:t>
            </a:r>
          </a:p>
          <a:p>
            <a:r>
              <a:rPr lang="nl-NL" sz="2800" b="0" i="0" u="none" strike="noStrike" dirty="0">
                <a:effectLst/>
                <a:hlinkClick r:id="rId2"/>
              </a:rPr>
              <a:t>https://www.devdays.com/feedback/</a:t>
            </a:r>
            <a:endParaRPr lang="nl-NL" sz="2400" b="0" i="0" u="none" strike="noStrike" dirty="0">
              <a:effectLst/>
            </a:endParaRPr>
          </a:p>
          <a:p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001A650-0EAF-404E-DCF4-DE5D37C8C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650" y="1043753"/>
            <a:ext cx="4304149" cy="52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2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12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3E768-91B8-2AF1-9C94-796CC6995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7CFF-683D-1D6D-50EE-B30FBAA9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A3F61-8A14-C93C-E2C3-711F5E65E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1065043" cy="4225143"/>
          </a:xfrm>
        </p:spPr>
        <p:txBody>
          <a:bodyPr/>
          <a:lstStyle/>
          <a:p>
            <a:r>
              <a:rPr lang="en-US" dirty="0"/>
              <a:t>Behnish Mann</a:t>
            </a:r>
          </a:p>
          <a:p>
            <a:r>
              <a:rPr lang="en-US" dirty="0"/>
              <a:t>FHIR Developer</a:t>
            </a:r>
          </a:p>
          <a:p>
            <a:r>
              <a:rPr lang="en-US" dirty="0"/>
              <a:t>Dogwood Health Consulting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3B890-4DF9-B21A-5644-EE753885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192" y="1997236"/>
            <a:ext cx="25622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1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06D1B-DF7D-F2F2-8C93-02B1C5C68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B10D-E240-C5EE-B290-A2B12A9B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Goals</a:t>
            </a:r>
            <a:br>
              <a:rPr lang="en-US" b="1" dirty="0"/>
            </a:b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D3467-F726-DE5F-411D-05EEDA9BF8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1065043" cy="42251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SMART Launch Setup/Standalone Launch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OAuth Authentication via MyChart(Epic)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Token Exchange and Scopes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RESTful FHIR Queries with Epic Sandbox/HAPI</a:t>
            </a:r>
          </a:p>
        </p:txBody>
      </p:sp>
    </p:spTree>
    <p:extLst>
      <p:ext uri="{BB962C8B-B14F-4D97-AF65-F5344CB8AC3E}">
        <p14:creationId xmlns:p14="http://schemas.microsoft.com/office/powerpoint/2010/main" val="395695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555F-0FB8-4968-054B-3A1907307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4A44-F538-2B72-8A95-620D91F6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EHR App Launch Flow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0A596-BF43-683C-1E9C-305693E2C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224" y="1651085"/>
            <a:ext cx="9977576" cy="492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8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555F-0FB8-4968-054B-3A1907307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4A44-F538-2B72-8A95-620D91F6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oAuth</a:t>
            </a:r>
            <a:r>
              <a:rPr lang="en-CA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2.0 Workflow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071A-BCA6-1CCA-7268-715D2F80B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1065043" cy="4225143"/>
          </a:xfrm>
        </p:spPr>
        <p:txBody>
          <a:bodyPr/>
          <a:lstStyle/>
          <a:p>
            <a:r>
              <a:rPr lang="en-US" sz="2400" dirty="0"/>
              <a:t>Launch: The EHR initiates the app, passing a launch context to it.</a:t>
            </a:r>
          </a:p>
          <a:p>
            <a:r>
              <a:rPr lang="en-US" sz="2400" dirty="0"/>
              <a:t>Authorization Request: The app requests authorization from the EHR's authorization server.</a:t>
            </a:r>
          </a:p>
          <a:p>
            <a:r>
              <a:rPr lang="en-US" sz="2400" dirty="0"/>
              <a:t>Authorization Grant: If the user (or the EHR system itself) authorizes the request, the server returns an authorization code.</a:t>
            </a:r>
          </a:p>
          <a:p>
            <a:r>
              <a:rPr lang="en-US" sz="2400" dirty="0"/>
              <a:t>Access Token Request: The app exchanges the authorization code for an access token.</a:t>
            </a:r>
          </a:p>
          <a:p>
            <a:r>
              <a:rPr lang="en-US" sz="2400" dirty="0"/>
              <a:t>Access Token Response: The server returns an access token and a patient identifier.</a:t>
            </a:r>
          </a:p>
          <a:p>
            <a:r>
              <a:rPr lang="en-US" sz="2400" dirty="0"/>
              <a:t>API Calls: The app uses the access token to access the FHIR API and retrieve patient data.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884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555F-0FB8-4968-054B-3A1907307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4A44-F538-2B72-8A95-620D91F6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D7A6E-5224-37A7-E751-564DFA1E0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437" y="1689100"/>
            <a:ext cx="77819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555F-0FB8-4968-054B-3A1907307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4A44-F538-2B72-8A95-620D91F6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Parameters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071A-BCA6-1CCA-7268-715D2F80B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1065043" cy="4225143"/>
          </a:xfrm>
        </p:spPr>
        <p:txBody>
          <a:bodyPr/>
          <a:lstStyle/>
          <a:p>
            <a:r>
              <a:rPr lang="en-US" dirty="0" err="1"/>
              <a:t>Response_type</a:t>
            </a:r>
            <a:r>
              <a:rPr lang="en-US" dirty="0"/>
              <a:t> = code</a:t>
            </a:r>
          </a:p>
          <a:p>
            <a:r>
              <a:rPr lang="en-US" dirty="0" err="1"/>
              <a:t>Client_id</a:t>
            </a:r>
            <a:r>
              <a:rPr lang="en-US" dirty="0"/>
              <a:t> = Provider by Vendor</a:t>
            </a:r>
          </a:p>
          <a:p>
            <a:r>
              <a:rPr lang="en-US" dirty="0" err="1"/>
              <a:t>Redirect_uri</a:t>
            </a:r>
            <a:r>
              <a:rPr lang="en-US" dirty="0"/>
              <a:t> = </a:t>
            </a:r>
            <a:r>
              <a:rPr lang="en-US" dirty="0" err="1"/>
              <a:t>url</a:t>
            </a:r>
            <a:r>
              <a:rPr lang="en-US" dirty="0"/>
              <a:t> of your callback</a:t>
            </a:r>
          </a:p>
          <a:p>
            <a:r>
              <a:rPr lang="en-US" dirty="0"/>
              <a:t>Scope = </a:t>
            </a:r>
            <a:r>
              <a:rPr lang="en-US" dirty="0" err="1"/>
              <a:t>Patient.Read</a:t>
            </a:r>
            <a:r>
              <a:rPr lang="en-US" dirty="0"/>
              <a:t>, write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Launch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6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E3482-91B5-F7FD-DB08-D3858809A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4AA2-734A-C797-4F06-C6D0BF4F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Token Parameters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2243D-8965-D35B-2B7A-3FF5EA8897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1065043" cy="42251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Code= Received from previous step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Grant_type</a:t>
            </a:r>
            <a:r>
              <a:rPr lang="en-US" sz="2800" dirty="0"/>
              <a:t> =token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Client_id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Redirect_uri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23650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555F-0FB8-4968-054B-3A1907307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4A44-F538-2B72-8A95-620D91F6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– Modules and Libraries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071A-BCA6-1CCA-7268-715D2F80B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1065043" cy="4403564"/>
          </a:xfrm>
        </p:spPr>
        <p:txBody>
          <a:bodyPr/>
          <a:lstStyle/>
          <a:p>
            <a:r>
              <a:rPr lang="en-US" dirty="0"/>
              <a:t>Install Python</a:t>
            </a:r>
          </a:p>
          <a:p>
            <a:r>
              <a:rPr lang="en-US" dirty="0"/>
              <a:t>Create New Project in VS Code</a:t>
            </a:r>
          </a:p>
          <a:p>
            <a:r>
              <a:rPr lang="en-US" dirty="0"/>
              <a:t>Install following modules:</a:t>
            </a:r>
          </a:p>
          <a:p>
            <a:pPr lvl="1"/>
            <a:r>
              <a:rPr lang="en-US" dirty="0"/>
              <a:t>Flask (Terminal: ‘pip install flask’)</a:t>
            </a:r>
          </a:p>
          <a:p>
            <a:pPr lvl="1"/>
            <a:r>
              <a:rPr lang="en-US" dirty="0"/>
              <a:t>Bootstrap </a:t>
            </a:r>
          </a:p>
          <a:p>
            <a:pPr lvl="1"/>
            <a:r>
              <a:rPr lang="en-US" dirty="0"/>
              <a:t>App Layout set-up</a:t>
            </a:r>
          </a:p>
          <a:p>
            <a:r>
              <a:rPr lang="en-US" dirty="0"/>
              <a:t>Install following libraries:</a:t>
            </a:r>
          </a:p>
          <a:p>
            <a:pPr lvl="1"/>
            <a:r>
              <a:rPr lang="en-US" dirty="0" err="1"/>
              <a:t>Fhirpy</a:t>
            </a:r>
            <a:endParaRPr lang="en-US" dirty="0"/>
          </a:p>
          <a:p>
            <a:pPr lvl="1"/>
            <a:r>
              <a:rPr lang="en-US" dirty="0" err="1"/>
              <a:t>Fhir.resources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8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defRPr sz="3000" b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defRPr sz="3000" b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17000</TotalTime>
  <Words>521</Words>
  <Application>Microsoft Office PowerPoint</Application>
  <PresentationFormat>Widescreen</PresentationFormat>
  <Paragraphs>86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Consolas</vt:lpstr>
      <vt:lpstr>Open Sans</vt:lpstr>
      <vt:lpstr>Open Sans Semibold</vt:lpstr>
      <vt:lpstr>Roboto</vt:lpstr>
      <vt:lpstr>Wingdings</vt:lpstr>
      <vt:lpstr>Office Theme</vt:lpstr>
      <vt:lpstr>1_Office Theme</vt:lpstr>
      <vt:lpstr>Behnish Mann (Dogwood Health Consulting)</vt:lpstr>
      <vt:lpstr>Who am I?</vt:lpstr>
      <vt:lpstr>Session Goals </vt:lpstr>
      <vt:lpstr>EHR App Launch Flow</vt:lpstr>
      <vt:lpstr>oAuth 2.0 Workflow</vt:lpstr>
      <vt:lpstr>Metadata</vt:lpstr>
      <vt:lpstr>Authorization Parameters</vt:lpstr>
      <vt:lpstr>Access Token Parameters</vt:lpstr>
      <vt:lpstr>Install – Modules and Libraries</vt:lpstr>
      <vt:lpstr>Python Library – FHIRpy</vt:lpstr>
      <vt:lpstr>Python Library – FHIR.resources</vt:lpstr>
      <vt:lpstr>Let’s Build Python app!</vt:lpstr>
      <vt:lpstr>Contact</vt:lpstr>
      <vt:lpstr>Common Issues &amp; Tips</vt:lpstr>
      <vt:lpstr>Q&amp;A</vt:lpstr>
      <vt:lpstr>Feedback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Marita</dc:creator>
  <cp:keywords/>
  <dc:description/>
  <cp:lastModifiedBy>Home</cp:lastModifiedBy>
  <cp:revision>303</cp:revision>
  <dcterms:created xsi:type="dcterms:W3CDTF">2017-07-13T07:33:22Z</dcterms:created>
  <dcterms:modified xsi:type="dcterms:W3CDTF">2025-06-04T08:42:55Z</dcterms:modified>
  <cp:category/>
</cp:coreProperties>
</file>