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4" r:id="rId27"/>
    <p:sldId id="281" r:id="rId28"/>
    <p:sldId id="282" r:id="rId29"/>
    <p:sldId id="285" r:id="rId30"/>
    <p:sldId id="286" r:id="rId31"/>
    <p:sldId id="287" r:id="rId32"/>
    <p:sldId id="288" r:id="rId33"/>
    <p:sldId id="294" r:id="rId34"/>
    <p:sldId id="289" r:id="rId35"/>
    <p:sldId id="290" r:id="rId36"/>
    <p:sldId id="291" r:id="rId37"/>
    <p:sldId id="292" r:id="rId38"/>
    <p:sldId id="293" r:id="rId39"/>
    <p:sldId id="295" r:id="rId40"/>
    <p:sldId id="296" r:id="rId41"/>
    <p:sldId id="298" r:id="rId42"/>
    <p:sldId id="299" r:id="rId43"/>
    <p:sldId id="300" r:id="rId44"/>
    <p:sldId id="304" r:id="rId45"/>
    <p:sldId id="301"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hnoud shafizadeh" initials="bs" lastIdx="1" clrIdx="0">
    <p:extLst>
      <p:ext uri="{19B8F6BF-5375-455C-9EA6-DF929625EA0E}">
        <p15:presenceInfo xmlns:p15="http://schemas.microsoft.com/office/powerpoint/2012/main" userId="94828cfa41c014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F5A9B-6A0C-4947-A8D6-BF64B0B77BDA}" type="datetimeFigureOut">
              <a:rPr lang="en-US" smtClean="0"/>
              <a:t>3/7/2021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42863E-EEF5-4430-A3FD-F5F8F99133A9}" type="slidenum">
              <a:rPr lang="en-US" smtClean="0"/>
              <a:t>‹#›</a:t>
            </a:fld>
            <a:endParaRPr lang="en-US"/>
          </a:p>
        </p:txBody>
      </p:sp>
    </p:spTree>
    <p:extLst>
      <p:ext uri="{BB962C8B-B14F-4D97-AF65-F5344CB8AC3E}">
        <p14:creationId xmlns:p14="http://schemas.microsoft.com/office/powerpoint/2010/main" val="137747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42863E-EEF5-4430-A3FD-F5F8F99133A9}" type="slidenum">
              <a:rPr lang="en-US" smtClean="0"/>
              <a:t>27</a:t>
            </a:fld>
            <a:endParaRPr lang="en-US"/>
          </a:p>
        </p:txBody>
      </p:sp>
    </p:spTree>
    <p:extLst>
      <p:ext uri="{BB962C8B-B14F-4D97-AF65-F5344CB8AC3E}">
        <p14:creationId xmlns:p14="http://schemas.microsoft.com/office/powerpoint/2010/main" val="1135484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9A104F-8A6A-4686-97F2-0F7F347E8398}"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B215D-67B9-4E09-9A14-74EAED68F1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43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9A104F-8A6A-4686-97F2-0F7F347E8398}"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B215D-67B9-4E09-9A14-74EAED68F179}" type="slidenum">
              <a:rPr lang="en-US" smtClean="0"/>
              <a:t>‹#›</a:t>
            </a:fld>
            <a:endParaRPr lang="en-US"/>
          </a:p>
        </p:txBody>
      </p:sp>
    </p:spTree>
    <p:extLst>
      <p:ext uri="{BB962C8B-B14F-4D97-AF65-F5344CB8AC3E}">
        <p14:creationId xmlns:p14="http://schemas.microsoft.com/office/powerpoint/2010/main" val="794358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9A104F-8A6A-4686-97F2-0F7F347E8398}"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B215D-67B9-4E09-9A14-74EAED68F179}" type="slidenum">
              <a:rPr lang="en-US" smtClean="0"/>
              <a:t>‹#›</a:t>
            </a:fld>
            <a:endParaRPr lang="en-US"/>
          </a:p>
        </p:txBody>
      </p:sp>
    </p:spTree>
    <p:extLst>
      <p:ext uri="{BB962C8B-B14F-4D97-AF65-F5344CB8AC3E}">
        <p14:creationId xmlns:p14="http://schemas.microsoft.com/office/powerpoint/2010/main" val="27944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9A104F-8A6A-4686-97F2-0F7F347E8398}"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B215D-67B9-4E09-9A14-74EAED68F179}" type="slidenum">
              <a:rPr lang="en-US" smtClean="0"/>
              <a:t>‹#›</a:t>
            </a:fld>
            <a:endParaRPr lang="en-US"/>
          </a:p>
        </p:txBody>
      </p:sp>
    </p:spTree>
    <p:extLst>
      <p:ext uri="{BB962C8B-B14F-4D97-AF65-F5344CB8AC3E}">
        <p14:creationId xmlns:p14="http://schemas.microsoft.com/office/powerpoint/2010/main" val="819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9A104F-8A6A-4686-97F2-0F7F347E8398}"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B215D-67B9-4E09-9A14-74EAED68F1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89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9A104F-8A6A-4686-97F2-0F7F347E8398}"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B215D-67B9-4E09-9A14-74EAED68F179}" type="slidenum">
              <a:rPr lang="en-US" smtClean="0"/>
              <a:t>‹#›</a:t>
            </a:fld>
            <a:endParaRPr lang="en-US"/>
          </a:p>
        </p:txBody>
      </p:sp>
    </p:spTree>
    <p:extLst>
      <p:ext uri="{BB962C8B-B14F-4D97-AF65-F5344CB8AC3E}">
        <p14:creationId xmlns:p14="http://schemas.microsoft.com/office/powerpoint/2010/main" val="149449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9A104F-8A6A-4686-97F2-0F7F347E8398}" type="datetimeFigureOut">
              <a:rPr lang="en-US" smtClean="0"/>
              <a:t>3/7/2021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9B215D-67B9-4E09-9A14-74EAED68F179}" type="slidenum">
              <a:rPr lang="en-US" smtClean="0"/>
              <a:t>‹#›</a:t>
            </a:fld>
            <a:endParaRPr lang="en-US"/>
          </a:p>
        </p:txBody>
      </p:sp>
    </p:spTree>
    <p:extLst>
      <p:ext uri="{BB962C8B-B14F-4D97-AF65-F5344CB8AC3E}">
        <p14:creationId xmlns:p14="http://schemas.microsoft.com/office/powerpoint/2010/main" val="139806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9A104F-8A6A-4686-97F2-0F7F347E8398}" type="datetimeFigureOut">
              <a:rPr lang="en-US" smtClean="0"/>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B215D-67B9-4E09-9A14-74EAED68F179}" type="slidenum">
              <a:rPr lang="en-US" smtClean="0"/>
              <a:t>‹#›</a:t>
            </a:fld>
            <a:endParaRPr lang="en-US"/>
          </a:p>
        </p:txBody>
      </p:sp>
    </p:spTree>
    <p:extLst>
      <p:ext uri="{BB962C8B-B14F-4D97-AF65-F5344CB8AC3E}">
        <p14:creationId xmlns:p14="http://schemas.microsoft.com/office/powerpoint/2010/main" val="1028035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9A104F-8A6A-4686-97F2-0F7F347E8398}" type="datetimeFigureOut">
              <a:rPr lang="en-US" smtClean="0"/>
              <a:t>3/7/2021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9B215D-67B9-4E09-9A14-74EAED68F179}" type="slidenum">
              <a:rPr lang="en-US" smtClean="0"/>
              <a:t>‹#›</a:t>
            </a:fld>
            <a:endParaRPr lang="en-US"/>
          </a:p>
        </p:txBody>
      </p:sp>
    </p:spTree>
    <p:extLst>
      <p:ext uri="{BB962C8B-B14F-4D97-AF65-F5344CB8AC3E}">
        <p14:creationId xmlns:p14="http://schemas.microsoft.com/office/powerpoint/2010/main" val="31703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9A104F-8A6A-4686-97F2-0F7F347E8398}" type="datetimeFigureOut">
              <a:rPr lang="en-US" smtClean="0"/>
              <a:t>3/7/2021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9B215D-67B9-4E09-9A14-74EAED68F179}" type="slidenum">
              <a:rPr lang="en-US" smtClean="0"/>
              <a:t>‹#›</a:t>
            </a:fld>
            <a:endParaRPr lang="en-US"/>
          </a:p>
        </p:txBody>
      </p:sp>
    </p:spTree>
    <p:extLst>
      <p:ext uri="{BB962C8B-B14F-4D97-AF65-F5344CB8AC3E}">
        <p14:creationId xmlns:p14="http://schemas.microsoft.com/office/powerpoint/2010/main" val="3755645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9A104F-8A6A-4686-97F2-0F7F347E8398}"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B215D-67B9-4E09-9A14-74EAED68F179}" type="slidenum">
              <a:rPr lang="en-US" smtClean="0"/>
              <a:t>‹#›</a:t>
            </a:fld>
            <a:endParaRPr lang="en-US"/>
          </a:p>
        </p:txBody>
      </p:sp>
    </p:spTree>
    <p:extLst>
      <p:ext uri="{BB962C8B-B14F-4D97-AF65-F5344CB8AC3E}">
        <p14:creationId xmlns:p14="http://schemas.microsoft.com/office/powerpoint/2010/main" val="2161948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9A104F-8A6A-4686-97F2-0F7F347E8398}" type="datetimeFigureOut">
              <a:rPr lang="en-US" smtClean="0"/>
              <a:t>3/7/2021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9B215D-67B9-4E09-9A14-74EAED68F17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67788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8703-109E-4A3E-B66F-0084A4C3C8C0}"/>
              </a:ext>
            </a:extLst>
          </p:cNvPr>
          <p:cNvSpPr>
            <a:spLocks noGrp="1"/>
          </p:cNvSpPr>
          <p:nvPr>
            <p:ph type="ctrTitle"/>
          </p:nvPr>
        </p:nvSpPr>
        <p:spPr>
          <a:xfrm>
            <a:off x="1524000" y="573723"/>
            <a:ext cx="9144000" cy="2387600"/>
          </a:xfrm>
        </p:spPr>
        <p:txBody>
          <a:bodyPr/>
          <a:lstStyle/>
          <a:p>
            <a:r>
              <a:rPr lang="en-US" dirty="0" err="1"/>
              <a:t>SteganAnalysis</a:t>
            </a:r>
            <a:endParaRPr lang="en-US" dirty="0"/>
          </a:p>
        </p:txBody>
      </p:sp>
      <p:sp>
        <p:nvSpPr>
          <p:cNvPr id="3" name="Subtitle 2">
            <a:extLst>
              <a:ext uri="{FF2B5EF4-FFF2-40B4-BE49-F238E27FC236}">
                <a16:creationId xmlns:a16="http://schemas.microsoft.com/office/drawing/2014/main" id="{F2571DF7-2781-40EA-BE3D-DF041D2328D1}"/>
              </a:ext>
            </a:extLst>
          </p:cNvPr>
          <p:cNvSpPr>
            <a:spLocks noGrp="1"/>
          </p:cNvSpPr>
          <p:nvPr>
            <p:ph type="subTitle" idx="1"/>
          </p:nvPr>
        </p:nvSpPr>
        <p:spPr/>
        <p:txBody>
          <a:bodyPr>
            <a:normAutofit/>
          </a:bodyPr>
          <a:lstStyle/>
          <a:p>
            <a:r>
              <a:rPr lang="en-US" dirty="0"/>
              <a:t>Instructor:</a:t>
            </a:r>
          </a:p>
          <a:p>
            <a:r>
              <a:rPr lang="en-US" dirty="0"/>
              <a:t>Behnoud shafizadeh</a:t>
            </a:r>
          </a:p>
        </p:txBody>
      </p:sp>
    </p:spTree>
    <p:extLst>
      <p:ext uri="{BB962C8B-B14F-4D97-AF65-F5344CB8AC3E}">
        <p14:creationId xmlns:p14="http://schemas.microsoft.com/office/powerpoint/2010/main" val="3196271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640B8-709E-4726-A6FB-D4A1B6166B77}"/>
              </a:ext>
            </a:extLst>
          </p:cNvPr>
          <p:cNvSpPr>
            <a:spLocks noGrp="1"/>
          </p:cNvSpPr>
          <p:nvPr>
            <p:ph type="title"/>
          </p:nvPr>
        </p:nvSpPr>
        <p:spPr/>
        <p:txBody>
          <a:bodyPr/>
          <a:lstStyle/>
          <a:p>
            <a:r>
              <a:rPr lang="en-US" b="1" dirty="0">
                <a:solidFill>
                  <a:srgbClr val="000000"/>
                </a:solidFill>
                <a:latin typeface="CMBX12"/>
              </a:rPr>
              <a:t>About </a:t>
            </a:r>
            <a:r>
              <a:rPr lang="en-US" b="1" dirty="0" err="1">
                <a:solidFill>
                  <a:srgbClr val="000000"/>
                </a:solidFill>
                <a:latin typeface="CMBX12"/>
              </a:rPr>
              <a:t>gan</a:t>
            </a:r>
            <a:r>
              <a:rPr lang="en-US" b="1" dirty="0">
                <a:solidFill>
                  <a:srgbClr val="000000"/>
                </a:solidFill>
                <a:latin typeface="CMBX12"/>
              </a:rPr>
              <a:t> models</a:t>
            </a:r>
          </a:p>
        </p:txBody>
      </p:sp>
      <p:sp>
        <p:nvSpPr>
          <p:cNvPr id="3" name="Content Placeholder 2">
            <a:extLst>
              <a:ext uri="{FF2B5EF4-FFF2-40B4-BE49-F238E27FC236}">
                <a16:creationId xmlns:a16="http://schemas.microsoft.com/office/drawing/2014/main" id="{663C2936-F946-4B2E-B86F-5B279A1E35B0}"/>
              </a:ext>
            </a:extLst>
          </p:cNvPr>
          <p:cNvSpPr>
            <a:spLocks noGrp="1"/>
          </p:cNvSpPr>
          <p:nvPr>
            <p:ph idx="1"/>
          </p:nvPr>
        </p:nvSpPr>
        <p:spPr/>
        <p:txBody>
          <a:bodyPr>
            <a:normAutofit/>
          </a:bodyPr>
          <a:lstStyle/>
          <a:p>
            <a:r>
              <a:rPr lang="en-US" sz="2000" b="0" i="0" dirty="0">
                <a:solidFill>
                  <a:srgbClr val="000000"/>
                </a:solidFill>
                <a:effectLst/>
                <a:latin typeface="CMR12"/>
              </a:rPr>
              <a:t>Generative adversarial networks (GANs) are deep learning architectures that are composed of a generator and a discriminator. The generator learns how to transform random noise into a target distribution, while the discriminator attempts to identify if the generated images are fake or real. This adversarial setup allows the generator to effectively model target distributions.</a:t>
            </a:r>
            <a:r>
              <a:rPr lang="en-US" sz="3200" dirty="0"/>
              <a:t> </a:t>
            </a:r>
          </a:p>
          <a:p>
            <a:r>
              <a:rPr lang="en-US" sz="3200" dirty="0"/>
              <a:t>Notice:</a:t>
            </a:r>
            <a:r>
              <a:rPr lang="en-US" sz="1800" b="0" i="0" dirty="0">
                <a:solidFill>
                  <a:srgbClr val="000000"/>
                </a:solidFill>
                <a:effectLst/>
                <a:latin typeface="CMR12"/>
              </a:rPr>
              <a:t> GAN systems are increasingly used in steganography since they are excellent at generating</a:t>
            </a:r>
            <a:br>
              <a:rPr lang="en-US" sz="1800" b="0" i="0" dirty="0">
                <a:solidFill>
                  <a:srgbClr val="000000"/>
                </a:solidFill>
                <a:effectLst/>
                <a:latin typeface="CMR12"/>
              </a:rPr>
            </a:br>
            <a:r>
              <a:rPr lang="en-US" sz="1800" b="0" i="0" dirty="0">
                <a:solidFill>
                  <a:srgbClr val="000000"/>
                </a:solidFill>
                <a:effectLst/>
                <a:latin typeface="CMR12"/>
              </a:rPr>
              <a:t>hard-to-detect steganographic images</a:t>
            </a:r>
            <a:r>
              <a:rPr lang="en-US" dirty="0"/>
              <a:t> </a:t>
            </a:r>
            <a:br>
              <a:rPr lang="en-US" dirty="0"/>
            </a:br>
            <a:br>
              <a:rPr lang="en-US" dirty="0"/>
            </a:br>
            <a:endParaRPr lang="en-US" dirty="0"/>
          </a:p>
        </p:txBody>
      </p:sp>
    </p:spTree>
    <p:extLst>
      <p:ext uri="{BB962C8B-B14F-4D97-AF65-F5344CB8AC3E}">
        <p14:creationId xmlns:p14="http://schemas.microsoft.com/office/powerpoint/2010/main" val="302042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8ED1-AFB5-46B9-AEDC-11C7BE8A02D0}"/>
              </a:ext>
            </a:extLst>
          </p:cNvPr>
          <p:cNvSpPr>
            <a:spLocks noGrp="1"/>
          </p:cNvSpPr>
          <p:nvPr>
            <p:ph type="title"/>
          </p:nvPr>
        </p:nvSpPr>
        <p:spPr/>
        <p:txBody>
          <a:bodyPr>
            <a:normAutofit/>
          </a:bodyPr>
          <a:lstStyle/>
          <a:p>
            <a:r>
              <a:rPr lang="en-US" b="1" dirty="0">
                <a:solidFill>
                  <a:srgbClr val="000000"/>
                </a:solidFill>
                <a:latin typeface="CMBX12"/>
              </a:rPr>
              <a:t>Classification models(Convolutional Neural Network )</a:t>
            </a:r>
          </a:p>
        </p:txBody>
      </p:sp>
      <p:pic>
        <p:nvPicPr>
          <p:cNvPr id="5" name="Content Placeholder 4">
            <a:extLst>
              <a:ext uri="{FF2B5EF4-FFF2-40B4-BE49-F238E27FC236}">
                <a16:creationId xmlns:a16="http://schemas.microsoft.com/office/drawing/2014/main" id="{AC51E4AE-ABCD-4C6B-BE26-15BA7D30A1FB}"/>
              </a:ext>
            </a:extLst>
          </p:cNvPr>
          <p:cNvPicPr>
            <a:picLocks noGrp="1" noChangeAspect="1"/>
          </p:cNvPicPr>
          <p:nvPr>
            <p:ph idx="1"/>
          </p:nvPr>
        </p:nvPicPr>
        <p:blipFill>
          <a:blip r:embed="rId2"/>
          <a:stretch>
            <a:fillRect/>
          </a:stretch>
        </p:blipFill>
        <p:spPr>
          <a:xfrm>
            <a:off x="1221543" y="2645869"/>
            <a:ext cx="9504035" cy="3644954"/>
          </a:xfrm>
        </p:spPr>
      </p:pic>
      <p:sp>
        <p:nvSpPr>
          <p:cNvPr id="6" name="TextBox 5">
            <a:extLst>
              <a:ext uri="{FF2B5EF4-FFF2-40B4-BE49-F238E27FC236}">
                <a16:creationId xmlns:a16="http://schemas.microsoft.com/office/drawing/2014/main" id="{6ABB0786-BD42-4B35-BA8F-95F6BE56D545}"/>
              </a:ext>
            </a:extLst>
          </p:cNvPr>
          <p:cNvSpPr txBox="1"/>
          <p:nvPr/>
        </p:nvSpPr>
        <p:spPr>
          <a:xfrm>
            <a:off x="1080869" y="1722539"/>
            <a:ext cx="9453489" cy="1754326"/>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solidFill>
                  <a:srgbClr val="000000"/>
                </a:solidFill>
                <a:effectLst/>
                <a:latin typeface="CMR12"/>
              </a:rPr>
              <a:t>Convolutional neural networks (CNNs) are deep learning architectures that use convolutional layers and sub-sampling layers to extract and classify meaningful signals from image data.</a:t>
            </a:r>
            <a:r>
              <a:rPr lang="en-US" dirty="0"/>
              <a:t> </a:t>
            </a:r>
          </a:p>
          <a:p>
            <a:pPr marL="285750" indent="-285750">
              <a:buFont typeface="Arial" panose="020B0604020202020204" pitchFamily="34" charset="0"/>
              <a:buChar char="•"/>
            </a:pPr>
            <a:r>
              <a:rPr lang="en-US" dirty="0"/>
              <a:t>Hint:</a:t>
            </a:r>
            <a:r>
              <a:rPr lang="en-US" sz="1800" b="0" i="0" dirty="0">
                <a:solidFill>
                  <a:srgbClr val="000000"/>
                </a:solidFill>
                <a:effectLst/>
                <a:latin typeface="CMR12"/>
              </a:rPr>
              <a:t> CNNs are used extensively in steganalysis for their ability to learn important features relevant to detecting steganographic images</a:t>
            </a:r>
            <a:r>
              <a:rPr lang="en-US" dirty="0"/>
              <a:t> </a:t>
            </a:r>
            <a:br>
              <a:rPr lang="en-US" dirty="0"/>
            </a:br>
            <a:br>
              <a:rPr lang="en-US" dirty="0"/>
            </a:br>
            <a:endParaRPr lang="en-US" dirty="0"/>
          </a:p>
        </p:txBody>
      </p:sp>
    </p:spTree>
    <p:extLst>
      <p:ext uri="{BB962C8B-B14F-4D97-AF65-F5344CB8AC3E}">
        <p14:creationId xmlns:p14="http://schemas.microsoft.com/office/powerpoint/2010/main" val="246436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6696-B749-48D4-885E-B22FF39F5139}"/>
              </a:ext>
            </a:extLst>
          </p:cNvPr>
          <p:cNvSpPr>
            <a:spLocks noGrp="1"/>
          </p:cNvSpPr>
          <p:nvPr>
            <p:ph type="title"/>
          </p:nvPr>
        </p:nvSpPr>
        <p:spPr/>
        <p:txBody>
          <a:bodyPr>
            <a:normAutofit/>
          </a:bodyPr>
          <a:lstStyle/>
          <a:p>
            <a:r>
              <a:rPr lang="en-US" b="1" dirty="0">
                <a:solidFill>
                  <a:srgbClr val="000000"/>
                </a:solidFill>
                <a:latin typeface="CMBX12"/>
              </a:rPr>
              <a:t>Components of CNN </a:t>
            </a:r>
          </a:p>
        </p:txBody>
      </p:sp>
      <p:sp>
        <p:nvSpPr>
          <p:cNvPr id="3" name="Content Placeholder 2">
            <a:extLst>
              <a:ext uri="{FF2B5EF4-FFF2-40B4-BE49-F238E27FC236}">
                <a16:creationId xmlns:a16="http://schemas.microsoft.com/office/drawing/2014/main" id="{C96E50D4-3414-4B43-A776-8616460DFF6B}"/>
              </a:ext>
            </a:extLst>
          </p:cNvPr>
          <p:cNvSpPr>
            <a:spLocks noGrp="1"/>
          </p:cNvSpPr>
          <p:nvPr>
            <p:ph idx="1"/>
          </p:nvPr>
        </p:nvSpPr>
        <p:spPr/>
        <p:txBody>
          <a:bodyPr/>
          <a:lstStyle/>
          <a:p>
            <a:r>
              <a:rPr lang="en-US" dirty="0"/>
              <a:t>Convolution layer</a:t>
            </a:r>
          </a:p>
          <a:p>
            <a:pPr lvl="1"/>
            <a:r>
              <a:rPr lang="en-US" sz="1800" b="0" i="0" dirty="0">
                <a:solidFill>
                  <a:srgbClr val="000000"/>
                </a:solidFill>
                <a:effectLst/>
                <a:latin typeface="CMR12"/>
              </a:rPr>
              <a:t>Convolutional layers extract spatially relevant data by convolving weights with input data. Convolutions are defined by their kernel size, stride, and padding. These parameters affect the types of spatial features the convolution can extract.</a:t>
            </a:r>
            <a:r>
              <a:rPr lang="en-US" dirty="0"/>
              <a:t> </a:t>
            </a:r>
            <a:br>
              <a:rPr lang="en-US" dirty="0"/>
            </a:br>
            <a:endParaRPr lang="en-US" dirty="0"/>
          </a:p>
          <a:p>
            <a:endParaRPr lang="en-US" dirty="0"/>
          </a:p>
        </p:txBody>
      </p:sp>
      <p:pic>
        <p:nvPicPr>
          <p:cNvPr id="5" name="Picture 4">
            <a:extLst>
              <a:ext uri="{FF2B5EF4-FFF2-40B4-BE49-F238E27FC236}">
                <a16:creationId xmlns:a16="http://schemas.microsoft.com/office/drawing/2014/main" id="{32923637-8B62-42D2-B7A1-51190BD37A28}"/>
              </a:ext>
            </a:extLst>
          </p:cNvPr>
          <p:cNvPicPr>
            <a:picLocks noChangeAspect="1"/>
          </p:cNvPicPr>
          <p:nvPr/>
        </p:nvPicPr>
        <p:blipFill>
          <a:blip r:embed="rId2"/>
          <a:stretch>
            <a:fillRect/>
          </a:stretch>
        </p:blipFill>
        <p:spPr>
          <a:xfrm>
            <a:off x="3798130" y="3126138"/>
            <a:ext cx="5430276" cy="3185762"/>
          </a:xfrm>
          <a:prstGeom prst="rect">
            <a:avLst/>
          </a:prstGeom>
        </p:spPr>
      </p:pic>
    </p:spTree>
    <p:extLst>
      <p:ext uri="{BB962C8B-B14F-4D97-AF65-F5344CB8AC3E}">
        <p14:creationId xmlns:p14="http://schemas.microsoft.com/office/powerpoint/2010/main" val="141178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9CFF-E16E-463F-907A-11B358AC77FE}"/>
              </a:ext>
            </a:extLst>
          </p:cNvPr>
          <p:cNvSpPr>
            <a:spLocks noGrp="1"/>
          </p:cNvSpPr>
          <p:nvPr>
            <p:ph type="title"/>
          </p:nvPr>
        </p:nvSpPr>
        <p:spPr/>
        <p:txBody>
          <a:bodyPr>
            <a:normAutofit/>
          </a:bodyPr>
          <a:lstStyle/>
          <a:p>
            <a:r>
              <a:rPr lang="en-US" b="1" dirty="0">
                <a:solidFill>
                  <a:srgbClr val="000000"/>
                </a:solidFill>
                <a:latin typeface="CMBX12"/>
              </a:rPr>
              <a:t>Components of CNN </a:t>
            </a:r>
          </a:p>
        </p:txBody>
      </p:sp>
      <p:sp>
        <p:nvSpPr>
          <p:cNvPr id="3" name="Content Placeholder 2">
            <a:extLst>
              <a:ext uri="{FF2B5EF4-FFF2-40B4-BE49-F238E27FC236}">
                <a16:creationId xmlns:a16="http://schemas.microsoft.com/office/drawing/2014/main" id="{C840C2A6-F114-47C3-BC32-5A807BA41122}"/>
              </a:ext>
            </a:extLst>
          </p:cNvPr>
          <p:cNvSpPr>
            <a:spLocks noGrp="1"/>
          </p:cNvSpPr>
          <p:nvPr>
            <p:ph idx="1"/>
          </p:nvPr>
        </p:nvSpPr>
        <p:spPr/>
        <p:txBody>
          <a:bodyPr/>
          <a:lstStyle/>
          <a:p>
            <a:r>
              <a:rPr lang="en-US" dirty="0"/>
              <a:t>Polling layer</a:t>
            </a:r>
          </a:p>
          <a:p>
            <a:pPr lvl="1"/>
            <a:r>
              <a:rPr lang="en-US" sz="1800" b="0" i="0" dirty="0">
                <a:solidFill>
                  <a:srgbClr val="000000"/>
                </a:solidFill>
                <a:effectLst/>
                <a:latin typeface="CMR12"/>
              </a:rPr>
              <a:t>Pooling layers down-sample input data by applying a function on subregions. For example, max pooling applies a max function to extract the strongest sub-region signals. Pooling is effective at reducing noise and extracting larger features.</a:t>
            </a:r>
            <a:r>
              <a:rPr lang="en-US" dirty="0"/>
              <a:t> </a:t>
            </a:r>
            <a:br>
              <a:rPr lang="en-US" dirty="0"/>
            </a:br>
            <a:r>
              <a:rPr lang="en-US" dirty="0"/>
              <a:t> </a:t>
            </a:r>
          </a:p>
          <a:p>
            <a:pPr lvl="1"/>
            <a:endParaRPr lang="en-US" dirty="0"/>
          </a:p>
        </p:txBody>
      </p:sp>
      <p:pic>
        <p:nvPicPr>
          <p:cNvPr id="7" name="Picture 6">
            <a:extLst>
              <a:ext uri="{FF2B5EF4-FFF2-40B4-BE49-F238E27FC236}">
                <a16:creationId xmlns:a16="http://schemas.microsoft.com/office/drawing/2014/main" id="{1CB356CA-D0B0-49DB-82DD-D32BEDEF3250}"/>
              </a:ext>
            </a:extLst>
          </p:cNvPr>
          <p:cNvPicPr>
            <a:picLocks noChangeAspect="1"/>
          </p:cNvPicPr>
          <p:nvPr/>
        </p:nvPicPr>
        <p:blipFill>
          <a:blip r:embed="rId2"/>
          <a:stretch>
            <a:fillRect/>
          </a:stretch>
        </p:blipFill>
        <p:spPr>
          <a:xfrm>
            <a:off x="2745104" y="3650565"/>
            <a:ext cx="5881871" cy="2201594"/>
          </a:xfrm>
          <a:prstGeom prst="rect">
            <a:avLst/>
          </a:prstGeom>
        </p:spPr>
      </p:pic>
    </p:spTree>
    <p:extLst>
      <p:ext uri="{BB962C8B-B14F-4D97-AF65-F5344CB8AC3E}">
        <p14:creationId xmlns:p14="http://schemas.microsoft.com/office/powerpoint/2010/main" val="4161065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1335-1D19-4D88-94C9-46E11B86E8FF}"/>
              </a:ext>
            </a:extLst>
          </p:cNvPr>
          <p:cNvSpPr>
            <a:spLocks noGrp="1"/>
          </p:cNvSpPr>
          <p:nvPr>
            <p:ph type="title"/>
          </p:nvPr>
        </p:nvSpPr>
        <p:spPr/>
        <p:txBody>
          <a:bodyPr>
            <a:normAutofit/>
          </a:bodyPr>
          <a:lstStyle/>
          <a:p>
            <a:r>
              <a:rPr lang="en-US" b="1" dirty="0">
                <a:solidFill>
                  <a:srgbClr val="000000"/>
                </a:solidFill>
                <a:latin typeface="CMBX12"/>
              </a:rPr>
              <a:t>Components of CNN </a:t>
            </a:r>
          </a:p>
        </p:txBody>
      </p:sp>
      <p:sp>
        <p:nvSpPr>
          <p:cNvPr id="3" name="Content Placeholder 2">
            <a:extLst>
              <a:ext uri="{FF2B5EF4-FFF2-40B4-BE49-F238E27FC236}">
                <a16:creationId xmlns:a16="http://schemas.microsoft.com/office/drawing/2014/main" id="{7CC3B7DE-EBD3-4000-9C06-675621B21E9A}"/>
              </a:ext>
            </a:extLst>
          </p:cNvPr>
          <p:cNvSpPr>
            <a:spLocks noGrp="1"/>
          </p:cNvSpPr>
          <p:nvPr>
            <p:ph idx="1"/>
          </p:nvPr>
        </p:nvSpPr>
        <p:spPr/>
        <p:txBody>
          <a:bodyPr>
            <a:normAutofit/>
          </a:bodyPr>
          <a:lstStyle/>
          <a:p>
            <a:r>
              <a:rPr lang="en-US" dirty="0"/>
              <a:t>Activation unit</a:t>
            </a:r>
          </a:p>
          <a:p>
            <a:pPr lvl="1"/>
            <a:r>
              <a:rPr lang="en-US" sz="1800" b="0" i="0" dirty="0">
                <a:solidFill>
                  <a:srgbClr val="000000"/>
                </a:solidFill>
                <a:effectLst/>
                <a:latin typeface="CMR12"/>
              </a:rPr>
              <a:t>The activation unit aids in the non-linear decision making of the system by allowing</a:t>
            </a:r>
            <a:br>
              <a:rPr lang="en-US" sz="1800" b="0" i="0" dirty="0">
                <a:solidFill>
                  <a:srgbClr val="000000"/>
                </a:solidFill>
                <a:effectLst/>
                <a:latin typeface="CMR12"/>
              </a:rPr>
            </a:br>
            <a:r>
              <a:rPr lang="en-US" sz="1800" b="0" i="0" dirty="0">
                <a:solidFill>
                  <a:srgbClr val="000000"/>
                </a:solidFill>
                <a:effectLst/>
                <a:latin typeface="CMR12"/>
              </a:rPr>
              <a:t>certain inputs to be sent forward.</a:t>
            </a:r>
            <a:r>
              <a:rPr lang="en-US" dirty="0"/>
              <a:t> </a:t>
            </a:r>
          </a:p>
          <a:p>
            <a:pPr lvl="1"/>
            <a:endParaRPr lang="en-US" dirty="0"/>
          </a:p>
          <a:p>
            <a:pPr lvl="1"/>
            <a:endParaRPr lang="en-US" dirty="0"/>
          </a:p>
          <a:p>
            <a:pPr lvl="1"/>
            <a:r>
              <a:rPr lang="en-US" sz="1800" b="0" i="0" dirty="0">
                <a:solidFill>
                  <a:srgbClr val="000000"/>
                </a:solidFill>
                <a:effectLst/>
                <a:latin typeface="CMR12"/>
              </a:rPr>
              <a:t>Even though </a:t>
            </a:r>
            <a:r>
              <a:rPr lang="en-US" sz="1800" b="0" i="0" dirty="0" err="1">
                <a:solidFill>
                  <a:srgbClr val="000000"/>
                </a:solidFill>
                <a:effectLst/>
                <a:latin typeface="CMR12"/>
              </a:rPr>
              <a:t>ReLU</a:t>
            </a:r>
            <a:r>
              <a:rPr lang="en-US" sz="1800" b="0" i="0" dirty="0">
                <a:solidFill>
                  <a:srgbClr val="000000"/>
                </a:solidFill>
                <a:effectLst/>
                <a:latin typeface="CMR12"/>
              </a:rPr>
              <a:t> is a popular choice for image classification, we also experiment with the truncated linear unit (TLU)</a:t>
            </a:r>
            <a:r>
              <a:rPr lang="en-US" dirty="0"/>
              <a:t> ,</a:t>
            </a:r>
            <a:r>
              <a:rPr lang="en-US" sz="1800" b="0" i="0" dirty="0">
                <a:solidFill>
                  <a:srgbClr val="000000"/>
                </a:solidFill>
                <a:effectLst/>
                <a:latin typeface="CMR12"/>
              </a:rPr>
              <a:t> TLU’s are much more effective at boosting weak signals, and thus well suited</a:t>
            </a:r>
            <a:r>
              <a:rPr lang="en-US" dirty="0"/>
              <a:t> </a:t>
            </a:r>
            <a:r>
              <a:rPr lang="en-US" sz="1800" b="0" i="0" dirty="0">
                <a:solidFill>
                  <a:srgbClr val="000000"/>
                </a:solidFill>
                <a:effectLst/>
                <a:latin typeface="CMR12"/>
              </a:rPr>
              <a:t>for a weak signal-to-noise ratio environment like steganalysis</a:t>
            </a:r>
            <a:r>
              <a:rPr lang="en-US" dirty="0"/>
              <a:t> </a:t>
            </a:r>
            <a:br>
              <a:rPr lang="en-US" dirty="0"/>
            </a:br>
            <a:br>
              <a:rPr lang="en-US" dirty="0"/>
            </a:br>
            <a:br>
              <a:rPr lang="en-US" dirty="0"/>
            </a:br>
            <a:br>
              <a:rPr lang="en-US" dirty="0"/>
            </a:br>
            <a:endParaRPr lang="en-US" dirty="0"/>
          </a:p>
          <a:p>
            <a:endParaRPr lang="en-US" dirty="0"/>
          </a:p>
        </p:txBody>
      </p:sp>
      <p:pic>
        <p:nvPicPr>
          <p:cNvPr id="5" name="Picture 4">
            <a:extLst>
              <a:ext uri="{FF2B5EF4-FFF2-40B4-BE49-F238E27FC236}">
                <a16:creationId xmlns:a16="http://schemas.microsoft.com/office/drawing/2014/main" id="{7DF2450C-552F-4890-8F8C-DD2FD8B56095}"/>
              </a:ext>
            </a:extLst>
          </p:cNvPr>
          <p:cNvPicPr>
            <a:picLocks noChangeAspect="1"/>
          </p:cNvPicPr>
          <p:nvPr/>
        </p:nvPicPr>
        <p:blipFill>
          <a:blip r:embed="rId2"/>
          <a:stretch>
            <a:fillRect/>
          </a:stretch>
        </p:blipFill>
        <p:spPr>
          <a:xfrm>
            <a:off x="5514535" y="2651497"/>
            <a:ext cx="2419643" cy="636749"/>
          </a:xfrm>
          <a:prstGeom prst="rect">
            <a:avLst/>
          </a:prstGeom>
        </p:spPr>
      </p:pic>
      <p:pic>
        <p:nvPicPr>
          <p:cNvPr id="7" name="Picture 6">
            <a:extLst>
              <a:ext uri="{FF2B5EF4-FFF2-40B4-BE49-F238E27FC236}">
                <a16:creationId xmlns:a16="http://schemas.microsoft.com/office/drawing/2014/main" id="{643E0420-C3E3-42CD-AECA-AB690B4339F2}"/>
              </a:ext>
            </a:extLst>
          </p:cNvPr>
          <p:cNvPicPr>
            <a:picLocks noChangeAspect="1"/>
          </p:cNvPicPr>
          <p:nvPr/>
        </p:nvPicPr>
        <p:blipFill>
          <a:blip r:embed="rId3"/>
          <a:stretch>
            <a:fillRect/>
          </a:stretch>
        </p:blipFill>
        <p:spPr>
          <a:xfrm>
            <a:off x="7110557" y="4411810"/>
            <a:ext cx="3074451" cy="1900090"/>
          </a:xfrm>
          <a:prstGeom prst="rect">
            <a:avLst/>
          </a:prstGeom>
        </p:spPr>
      </p:pic>
    </p:spTree>
    <p:extLst>
      <p:ext uri="{BB962C8B-B14F-4D97-AF65-F5344CB8AC3E}">
        <p14:creationId xmlns:p14="http://schemas.microsoft.com/office/powerpoint/2010/main" val="322887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BFF3-6C63-48FF-877C-49F8487D1EF9}"/>
              </a:ext>
            </a:extLst>
          </p:cNvPr>
          <p:cNvSpPr>
            <a:spLocks noGrp="1"/>
          </p:cNvSpPr>
          <p:nvPr>
            <p:ph type="title"/>
          </p:nvPr>
        </p:nvSpPr>
        <p:spPr/>
        <p:txBody>
          <a:bodyPr>
            <a:normAutofit fontScale="90000"/>
          </a:bodyPr>
          <a:lstStyle/>
          <a:p>
            <a:r>
              <a:rPr lang="en-US" b="1" dirty="0">
                <a:solidFill>
                  <a:srgbClr val="000000"/>
                </a:solidFill>
                <a:latin typeface="CMBX12"/>
              </a:rPr>
              <a:t>Model Evaluation  (the evaluation of deep learning models )</a:t>
            </a:r>
            <a:br>
              <a:rPr lang="en-US" b="1" dirty="0">
                <a:solidFill>
                  <a:srgbClr val="000000"/>
                </a:solidFill>
                <a:latin typeface="CMBX12"/>
              </a:rPr>
            </a:br>
            <a:endParaRPr lang="en-US" b="1" dirty="0">
              <a:solidFill>
                <a:srgbClr val="000000"/>
              </a:solidFill>
              <a:latin typeface="CMBX12"/>
            </a:endParaRPr>
          </a:p>
        </p:txBody>
      </p:sp>
      <p:sp>
        <p:nvSpPr>
          <p:cNvPr id="3" name="Content Placeholder 2">
            <a:extLst>
              <a:ext uri="{FF2B5EF4-FFF2-40B4-BE49-F238E27FC236}">
                <a16:creationId xmlns:a16="http://schemas.microsoft.com/office/drawing/2014/main" id="{0FF500D2-FBC6-4A78-8745-CCAD61639711}"/>
              </a:ext>
            </a:extLst>
          </p:cNvPr>
          <p:cNvSpPr>
            <a:spLocks noGrp="1"/>
          </p:cNvSpPr>
          <p:nvPr>
            <p:ph idx="1"/>
          </p:nvPr>
        </p:nvSpPr>
        <p:spPr/>
        <p:txBody>
          <a:bodyPr>
            <a:normAutofit/>
          </a:bodyPr>
          <a:lstStyle/>
          <a:p>
            <a:r>
              <a:rPr lang="en-US" sz="1800" b="1" dirty="0">
                <a:solidFill>
                  <a:srgbClr val="000000"/>
                </a:solidFill>
                <a:latin typeface="CMBX12"/>
              </a:rPr>
              <a:t>Data:</a:t>
            </a:r>
          </a:p>
          <a:p>
            <a:pPr lvl="1"/>
            <a:r>
              <a:rPr lang="en-US" sz="1400" b="0" i="0" dirty="0">
                <a:solidFill>
                  <a:srgbClr val="000000"/>
                </a:solidFill>
                <a:effectLst/>
                <a:latin typeface="CMR12"/>
              </a:rPr>
              <a:t>Since a deep learning model’s success is directly related to the composition of the data on which they are trained and tested, it is crucial that models are evaluated in the context of their training/test data.</a:t>
            </a:r>
            <a:r>
              <a:rPr lang="en-US" dirty="0"/>
              <a:t> </a:t>
            </a:r>
            <a:r>
              <a:rPr lang="en-US" sz="1400" dirty="0">
                <a:solidFill>
                  <a:srgbClr val="000000"/>
                </a:solidFill>
                <a:latin typeface="CMR12"/>
              </a:rPr>
              <a:t>i</a:t>
            </a:r>
            <a:r>
              <a:rPr lang="en-US" sz="1400" b="0" i="0" dirty="0">
                <a:solidFill>
                  <a:srgbClr val="000000"/>
                </a:solidFill>
                <a:effectLst/>
                <a:latin typeface="CMR12"/>
              </a:rPr>
              <a:t>t is important to compare different models across the same training/test data to enable a fair comparison.</a:t>
            </a:r>
            <a:r>
              <a:rPr lang="en-US" dirty="0"/>
              <a:t> </a:t>
            </a:r>
          </a:p>
          <a:p>
            <a:pPr lvl="1"/>
            <a:r>
              <a:rPr lang="en-US" sz="1400" b="0" i="0" dirty="0">
                <a:solidFill>
                  <a:srgbClr val="000000"/>
                </a:solidFill>
                <a:effectLst/>
                <a:latin typeface="CMR12"/>
              </a:rPr>
              <a:t>Furthermore, careful consideration should be taken to create a diverse test set so that confounding variables such as source distribution do not affect model performance. models should always be evaluated in the context of the data that they were trained and tested on.</a:t>
            </a:r>
            <a:r>
              <a:rPr lang="en-US" sz="800" dirty="0"/>
              <a:t> </a:t>
            </a:r>
            <a:br>
              <a:rPr lang="en-US" sz="800" dirty="0"/>
            </a:br>
            <a:r>
              <a:rPr lang="en-US" sz="1400" b="0" i="0" dirty="0">
                <a:solidFill>
                  <a:srgbClr val="000000"/>
                </a:solidFill>
                <a:effectLst/>
                <a:latin typeface="CMR12"/>
              </a:rPr>
              <a:t> </a:t>
            </a:r>
          </a:p>
          <a:p>
            <a:r>
              <a:rPr lang="en-US" sz="1800" b="1" i="0" dirty="0">
                <a:solidFill>
                  <a:srgbClr val="000000"/>
                </a:solidFill>
                <a:effectLst/>
                <a:latin typeface="CMBX12"/>
              </a:rPr>
              <a:t>Metrics:</a:t>
            </a:r>
          </a:p>
          <a:p>
            <a:pPr lvl="1"/>
            <a:r>
              <a:rPr lang="en-US" sz="1800" b="0" i="0" dirty="0">
                <a:solidFill>
                  <a:srgbClr val="000000"/>
                </a:solidFill>
                <a:effectLst/>
                <a:latin typeface="CMR12"/>
              </a:rPr>
              <a:t>to measure </a:t>
            </a:r>
            <a:r>
              <a:rPr lang="en-US" sz="1800" b="0" i="0" dirty="0" err="1">
                <a:solidFill>
                  <a:srgbClr val="000000"/>
                </a:solidFill>
                <a:effectLst/>
                <a:latin typeface="CMR12"/>
              </a:rPr>
              <a:t>steganalyzer</a:t>
            </a:r>
            <a:r>
              <a:rPr lang="en-US" sz="1800" b="0" i="0" dirty="0">
                <a:solidFill>
                  <a:srgbClr val="000000"/>
                </a:solidFill>
                <a:effectLst/>
                <a:latin typeface="CMR12"/>
              </a:rPr>
              <a:t> performance, we report the blind detection error at an unoptimized threshold of 0.5. To calculate this error, we first classify all the results using the threshold and then use the following equation:</a:t>
            </a:r>
            <a:r>
              <a:rPr lang="en-US" dirty="0"/>
              <a:t> </a:t>
            </a:r>
            <a:br>
              <a:rPr lang="en-US" dirty="0"/>
            </a:br>
            <a:br>
              <a:rPr lang="en-US" dirty="0"/>
            </a:br>
            <a:br>
              <a:rPr lang="en-US" dirty="0"/>
            </a:br>
            <a:endParaRPr lang="en-US" dirty="0"/>
          </a:p>
        </p:txBody>
      </p:sp>
      <p:pic>
        <p:nvPicPr>
          <p:cNvPr id="5" name="Picture 4">
            <a:extLst>
              <a:ext uri="{FF2B5EF4-FFF2-40B4-BE49-F238E27FC236}">
                <a16:creationId xmlns:a16="http://schemas.microsoft.com/office/drawing/2014/main" id="{03109AEB-9AF4-43D1-9005-F438D08124F4}"/>
              </a:ext>
            </a:extLst>
          </p:cNvPr>
          <p:cNvPicPr>
            <a:picLocks noChangeAspect="1"/>
          </p:cNvPicPr>
          <p:nvPr/>
        </p:nvPicPr>
        <p:blipFill>
          <a:blip r:embed="rId2"/>
          <a:stretch>
            <a:fillRect/>
          </a:stretch>
        </p:blipFill>
        <p:spPr>
          <a:xfrm>
            <a:off x="3990901" y="5046491"/>
            <a:ext cx="3992806" cy="861939"/>
          </a:xfrm>
          <a:prstGeom prst="rect">
            <a:avLst/>
          </a:prstGeom>
        </p:spPr>
      </p:pic>
    </p:spTree>
    <p:extLst>
      <p:ext uri="{BB962C8B-B14F-4D97-AF65-F5344CB8AC3E}">
        <p14:creationId xmlns:p14="http://schemas.microsoft.com/office/powerpoint/2010/main" val="2000056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A51D8-69C1-41ED-8AAF-D05162CF1D76}"/>
              </a:ext>
            </a:extLst>
          </p:cNvPr>
          <p:cNvSpPr>
            <a:spLocks noGrp="1"/>
          </p:cNvSpPr>
          <p:nvPr>
            <p:ph type="title"/>
          </p:nvPr>
        </p:nvSpPr>
        <p:spPr/>
        <p:txBody>
          <a:bodyPr>
            <a:normAutofit fontScale="90000"/>
          </a:bodyPr>
          <a:lstStyle/>
          <a:p>
            <a:r>
              <a:rPr lang="en-US" sz="4300" b="1" dirty="0">
                <a:solidFill>
                  <a:srgbClr val="000000"/>
                </a:solidFill>
                <a:latin typeface="CMBX12"/>
              </a:rPr>
              <a:t>Model Evaluation  (the evaluation of deep learning models )</a:t>
            </a:r>
            <a:br>
              <a:rPr lang="en-US" sz="4300" b="1" dirty="0">
                <a:solidFill>
                  <a:srgbClr val="000000"/>
                </a:solidFill>
                <a:latin typeface="CMBX12"/>
              </a:rPr>
            </a:br>
            <a:endParaRPr lang="en-US" sz="4300" b="1" dirty="0">
              <a:solidFill>
                <a:srgbClr val="000000"/>
              </a:solidFill>
              <a:latin typeface="CMBX12"/>
            </a:endParaRPr>
          </a:p>
        </p:txBody>
      </p:sp>
      <p:sp>
        <p:nvSpPr>
          <p:cNvPr id="3" name="Content Placeholder 2">
            <a:extLst>
              <a:ext uri="{FF2B5EF4-FFF2-40B4-BE49-F238E27FC236}">
                <a16:creationId xmlns:a16="http://schemas.microsoft.com/office/drawing/2014/main" id="{1B8169D0-407C-416A-BC09-0BD5FAB81A37}"/>
              </a:ext>
            </a:extLst>
          </p:cNvPr>
          <p:cNvSpPr>
            <a:spLocks noGrp="1"/>
          </p:cNvSpPr>
          <p:nvPr>
            <p:ph idx="1"/>
          </p:nvPr>
        </p:nvSpPr>
        <p:spPr/>
        <p:txBody>
          <a:bodyPr>
            <a:normAutofit/>
          </a:bodyPr>
          <a:lstStyle/>
          <a:p>
            <a:r>
              <a:rPr lang="en-US" sz="1800" b="0" i="1" dirty="0">
                <a:solidFill>
                  <a:srgbClr val="000000"/>
                </a:solidFill>
                <a:effectLst/>
                <a:latin typeface="CMMI12"/>
              </a:rPr>
              <a:t>FP </a:t>
            </a:r>
            <a:r>
              <a:rPr lang="en-US" sz="1800" b="0" i="0" dirty="0">
                <a:solidFill>
                  <a:srgbClr val="000000"/>
                </a:solidFill>
                <a:effectLst/>
                <a:latin typeface="CMR12"/>
              </a:rPr>
              <a:t>is the number of false positives</a:t>
            </a:r>
            <a:r>
              <a:rPr lang="en-US" dirty="0"/>
              <a:t> </a:t>
            </a:r>
          </a:p>
          <a:p>
            <a:r>
              <a:rPr lang="en-US" sz="1800" b="0" i="1" dirty="0">
                <a:solidFill>
                  <a:srgbClr val="000000"/>
                </a:solidFill>
                <a:effectLst/>
                <a:latin typeface="CMMI12"/>
              </a:rPr>
              <a:t>FN </a:t>
            </a:r>
            <a:r>
              <a:rPr lang="en-US" sz="1800" b="0" i="0" dirty="0">
                <a:solidFill>
                  <a:srgbClr val="000000"/>
                </a:solidFill>
                <a:effectLst/>
                <a:latin typeface="CMR12"/>
              </a:rPr>
              <a:t>is the number of false negatives</a:t>
            </a:r>
            <a:r>
              <a:rPr lang="en-US" dirty="0"/>
              <a:t> </a:t>
            </a:r>
          </a:p>
          <a:p>
            <a:r>
              <a:rPr lang="en-US" sz="1800" b="0" i="1" dirty="0">
                <a:solidFill>
                  <a:srgbClr val="000000"/>
                </a:solidFill>
                <a:effectLst/>
                <a:latin typeface="CMMI12"/>
              </a:rPr>
              <a:t>TP </a:t>
            </a:r>
            <a:r>
              <a:rPr lang="en-US" sz="1800" b="0" i="0" dirty="0">
                <a:solidFill>
                  <a:srgbClr val="000000"/>
                </a:solidFill>
                <a:effectLst/>
                <a:latin typeface="CMR12"/>
              </a:rPr>
              <a:t>is the number of true positives</a:t>
            </a:r>
          </a:p>
          <a:p>
            <a:r>
              <a:rPr lang="en-US" sz="1800" b="0" i="1" dirty="0">
                <a:solidFill>
                  <a:srgbClr val="000000"/>
                </a:solidFill>
                <a:effectLst/>
                <a:latin typeface="CMMI12"/>
              </a:rPr>
              <a:t>TN </a:t>
            </a:r>
            <a:r>
              <a:rPr lang="en-US" sz="1800" b="0" i="0" dirty="0">
                <a:solidFill>
                  <a:srgbClr val="000000"/>
                </a:solidFill>
                <a:effectLst/>
                <a:latin typeface="CMR12"/>
              </a:rPr>
              <a:t>is the number of true negatives</a:t>
            </a:r>
            <a:r>
              <a:rPr lang="en-US" dirty="0"/>
              <a:t> </a:t>
            </a:r>
            <a:br>
              <a:rPr lang="en-US" dirty="0"/>
            </a:br>
            <a:endParaRPr lang="en-US" dirty="0"/>
          </a:p>
          <a:p>
            <a:r>
              <a:rPr lang="en-US" dirty="0" err="1"/>
              <a:t>Hint:</a:t>
            </a:r>
            <a:r>
              <a:rPr lang="en-US" sz="1800" b="0" i="0" dirty="0" err="1">
                <a:solidFill>
                  <a:srgbClr val="000000"/>
                </a:solidFill>
                <a:effectLst/>
                <a:latin typeface="CMR12"/>
              </a:rPr>
              <a:t>The</a:t>
            </a:r>
            <a:r>
              <a:rPr lang="en-US" sz="1800" b="0" i="0" dirty="0">
                <a:solidFill>
                  <a:srgbClr val="000000"/>
                </a:solidFill>
                <a:effectLst/>
                <a:latin typeface="CMR12"/>
              </a:rPr>
              <a:t> detection error represents the percentage of incorrect classifications made by the model.</a:t>
            </a:r>
            <a:r>
              <a:rPr lang="en-US" dirty="0"/>
              <a:t> </a:t>
            </a:r>
            <a:br>
              <a:rPr lang="en-US" dirty="0"/>
            </a:br>
            <a:br>
              <a:rPr lang="en-US" dirty="0"/>
            </a:br>
            <a:endParaRPr lang="en-US" dirty="0"/>
          </a:p>
        </p:txBody>
      </p:sp>
    </p:spTree>
    <p:extLst>
      <p:ext uri="{BB962C8B-B14F-4D97-AF65-F5344CB8AC3E}">
        <p14:creationId xmlns:p14="http://schemas.microsoft.com/office/powerpoint/2010/main" val="3152771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8446-925D-4169-98A0-2DDFCE6F921E}"/>
              </a:ext>
            </a:extLst>
          </p:cNvPr>
          <p:cNvSpPr>
            <a:spLocks noGrp="1"/>
          </p:cNvSpPr>
          <p:nvPr>
            <p:ph type="title"/>
          </p:nvPr>
        </p:nvSpPr>
        <p:spPr/>
        <p:txBody>
          <a:bodyPr>
            <a:noAutofit/>
          </a:bodyPr>
          <a:lstStyle/>
          <a:p>
            <a:r>
              <a:rPr lang="en-US" sz="3900" b="1" dirty="0">
                <a:solidFill>
                  <a:srgbClr val="000000"/>
                </a:solidFill>
                <a:latin typeface="CMBX12"/>
              </a:rPr>
              <a:t>Model Evaluation  (the evaluation of deep learning models )</a:t>
            </a:r>
            <a:br>
              <a:rPr lang="en-US" sz="3900" b="1" dirty="0">
                <a:solidFill>
                  <a:srgbClr val="000000"/>
                </a:solidFill>
                <a:latin typeface="CMBX12"/>
              </a:rPr>
            </a:br>
            <a:endParaRPr lang="en-US" sz="3900" b="1" dirty="0">
              <a:solidFill>
                <a:srgbClr val="000000"/>
              </a:solidFill>
              <a:latin typeface="CMBX12"/>
            </a:endParaRPr>
          </a:p>
        </p:txBody>
      </p:sp>
      <p:sp>
        <p:nvSpPr>
          <p:cNvPr id="3" name="Content Placeholder 2">
            <a:extLst>
              <a:ext uri="{FF2B5EF4-FFF2-40B4-BE49-F238E27FC236}">
                <a16:creationId xmlns:a16="http://schemas.microsoft.com/office/drawing/2014/main" id="{1BD9C895-CEBB-47AB-BFD7-0172680325E3}"/>
              </a:ext>
            </a:extLst>
          </p:cNvPr>
          <p:cNvSpPr>
            <a:spLocks noGrp="1"/>
          </p:cNvSpPr>
          <p:nvPr>
            <p:ph idx="1"/>
          </p:nvPr>
        </p:nvSpPr>
        <p:spPr/>
        <p:txBody>
          <a:bodyPr>
            <a:normAutofit/>
          </a:bodyPr>
          <a:lstStyle/>
          <a:p>
            <a:r>
              <a:rPr lang="en-US" sz="1800" b="1" i="0" dirty="0">
                <a:solidFill>
                  <a:srgbClr val="000000"/>
                </a:solidFill>
                <a:effectLst/>
                <a:latin typeface="CMBX12"/>
              </a:rPr>
              <a:t>Model Robustness</a:t>
            </a:r>
            <a:r>
              <a:rPr lang="en-US" dirty="0"/>
              <a:t> </a:t>
            </a:r>
          </a:p>
          <a:p>
            <a:pPr lvl="1"/>
            <a:r>
              <a:rPr lang="en-US" sz="1800" b="0" i="0" dirty="0">
                <a:solidFill>
                  <a:srgbClr val="000000"/>
                </a:solidFill>
                <a:effectLst/>
                <a:latin typeface="CMR12"/>
              </a:rPr>
              <a:t>Robustness is akin to the mathematical concept of stability, which is defined as how effective a model is when tested on a slightly perturbed version of a clean input, where the outcome is supposed to be the same.</a:t>
            </a:r>
          </a:p>
          <a:p>
            <a:r>
              <a:rPr lang="en-US" sz="1800" b="1" dirty="0" err="1">
                <a:solidFill>
                  <a:srgbClr val="000000"/>
                </a:solidFill>
                <a:latin typeface="CMBX12"/>
              </a:rPr>
              <a:t>Adverserial</a:t>
            </a:r>
            <a:r>
              <a:rPr lang="en-US" sz="1800" b="1" dirty="0">
                <a:solidFill>
                  <a:srgbClr val="000000"/>
                </a:solidFill>
                <a:latin typeface="CMBX12"/>
              </a:rPr>
              <a:t> image</a:t>
            </a:r>
          </a:p>
          <a:p>
            <a:pPr lvl="1"/>
            <a:r>
              <a:rPr lang="en-US" sz="1800" b="0" i="0" dirty="0">
                <a:solidFill>
                  <a:srgbClr val="000000"/>
                </a:solidFill>
                <a:effectLst/>
                <a:latin typeface="CMR12"/>
              </a:rPr>
              <a:t>it is possible to add small adversarial perturbations to input data to generate adversarial images which the model misclassifies. This technique of adding adversarial perturbations to input data is known as an adversarial attack.</a:t>
            </a:r>
            <a:r>
              <a:rPr lang="en-US" dirty="0"/>
              <a:t> </a:t>
            </a:r>
          </a:p>
          <a:p>
            <a:pPr lvl="1"/>
            <a:r>
              <a:rPr lang="en-US" sz="1800" b="0" i="0" dirty="0">
                <a:solidFill>
                  <a:srgbClr val="000000"/>
                </a:solidFill>
                <a:effectLst/>
                <a:latin typeface="CMR12"/>
              </a:rPr>
              <a:t>we make extensive use of adversarial attacks to generate adversarial images for </a:t>
            </a:r>
            <a:r>
              <a:rPr lang="en-US" sz="1800" b="0" i="0" dirty="0" err="1">
                <a:solidFill>
                  <a:srgbClr val="000000"/>
                </a:solidFill>
                <a:effectLst/>
                <a:latin typeface="CMR12"/>
              </a:rPr>
              <a:t>steganalyzers</a:t>
            </a:r>
            <a:r>
              <a:rPr lang="en-US" sz="1800" b="0" i="0" dirty="0">
                <a:solidFill>
                  <a:srgbClr val="000000"/>
                </a:solidFill>
                <a:effectLst/>
                <a:latin typeface="CMR12"/>
              </a:rPr>
              <a:t>. Current research shows that adversarial images are useful as training samples and help create robust models</a:t>
            </a:r>
            <a:r>
              <a:rPr lang="en-US" dirty="0"/>
              <a:t> .</a:t>
            </a:r>
            <a:br>
              <a:rPr lang="en-US" dirty="0"/>
            </a:br>
            <a:br>
              <a:rPr lang="en-US" dirty="0"/>
            </a:br>
            <a:br>
              <a:rPr lang="en-US" dirty="0"/>
            </a:br>
            <a:br>
              <a:rPr lang="en-US" dirty="0"/>
            </a:br>
            <a:endParaRPr lang="en-US" dirty="0"/>
          </a:p>
        </p:txBody>
      </p:sp>
      <p:pic>
        <p:nvPicPr>
          <p:cNvPr id="5" name="Picture 4">
            <a:extLst>
              <a:ext uri="{FF2B5EF4-FFF2-40B4-BE49-F238E27FC236}">
                <a16:creationId xmlns:a16="http://schemas.microsoft.com/office/drawing/2014/main" id="{5558C951-D475-433F-BBCF-766C5B93FC7D}"/>
              </a:ext>
            </a:extLst>
          </p:cNvPr>
          <p:cNvPicPr>
            <a:picLocks noChangeAspect="1"/>
          </p:cNvPicPr>
          <p:nvPr/>
        </p:nvPicPr>
        <p:blipFill>
          <a:blip r:embed="rId2"/>
          <a:stretch>
            <a:fillRect/>
          </a:stretch>
        </p:blipFill>
        <p:spPr>
          <a:xfrm>
            <a:off x="5272183" y="4766603"/>
            <a:ext cx="5525525" cy="1493520"/>
          </a:xfrm>
          <a:prstGeom prst="rect">
            <a:avLst/>
          </a:prstGeom>
        </p:spPr>
      </p:pic>
      <p:pic>
        <p:nvPicPr>
          <p:cNvPr id="7" name="Picture 6">
            <a:extLst>
              <a:ext uri="{FF2B5EF4-FFF2-40B4-BE49-F238E27FC236}">
                <a16:creationId xmlns:a16="http://schemas.microsoft.com/office/drawing/2014/main" id="{ED9C8E56-AE07-4951-891B-2E396A45282C}"/>
              </a:ext>
            </a:extLst>
          </p:cNvPr>
          <p:cNvPicPr>
            <a:picLocks noChangeAspect="1"/>
          </p:cNvPicPr>
          <p:nvPr/>
        </p:nvPicPr>
        <p:blipFill>
          <a:blip r:embed="rId3"/>
          <a:stretch>
            <a:fillRect/>
          </a:stretch>
        </p:blipFill>
        <p:spPr>
          <a:xfrm>
            <a:off x="1722923" y="5093983"/>
            <a:ext cx="3278160" cy="503286"/>
          </a:xfrm>
          <a:prstGeom prst="rect">
            <a:avLst/>
          </a:prstGeom>
        </p:spPr>
      </p:pic>
    </p:spTree>
    <p:extLst>
      <p:ext uri="{BB962C8B-B14F-4D97-AF65-F5344CB8AC3E}">
        <p14:creationId xmlns:p14="http://schemas.microsoft.com/office/powerpoint/2010/main" val="2284386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B31D-26B9-4541-A215-5FAADD36F1B2}"/>
              </a:ext>
            </a:extLst>
          </p:cNvPr>
          <p:cNvSpPr>
            <a:spLocks noGrp="1"/>
          </p:cNvSpPr>
          <p:nvPr>
            <p:ph type="title"/>
          </p:nvPr>
        </p:nvSpPr>
        <p:spPr/>
        <p:txBody>
          <a:bodyPr>
            <a:normAutofit/>
          </a:bodyPr>
          <a:lstStyle/>
          <a:p>
            <a:r>
              <a:rPr lang="en-US" sz="3900" b="1" dirty="0">
                <a:solidFill>
                  <a:srgbClr val="000000"/>
                </a:solidFill>
                <a:latin typeface="CMBX12"/>
              </a:rPr>
              <a:t>Steganography Techniques </a:t>
            </a:r>
            <a:br>
              <a:rPr lang="en-US" sz="4800" dirty="0"/>
            </a:br>
            <a:endParaRPr lang="en-US" sz="4800" dirty="0"/>
          </a:p>
        </p:txBody>
      </p:sp>
      <p:sp>
        <p:nvSpPr>
          <p:cNvPr id="3" name="Content Placeholder 2">
            <a:extLst>
              <a:ext uri="{FF2B5EF4-FFF2-40B4-BE49-F238E27FC236}">
                <a16:creationId xmlns:a16="http://schemas.microsoft.com/office/drawing/2014/main" id="{54311736-6E2F-41B8-8761-F48BEFA31C9E}"/>
              </a:ext>
            </a:extLst>
          </p:cNvPr>
          <p:cNvSpPr>
            <a:spLocks noGrp="1"/>
          </p:cNvSpPr>
          <p:nvPr>
            <p:ph idx="1"/>
          </p:nvPr>
        </p:nvSpPr>
        <p:spPr/>
        <p:txBody>
          <a:bodyPr>
            <a:normAutofit fontScale="25000" lnSpcReduction="20000"/>
          </a:bodyPr>
          <a:lstStyle/>
          <a:p>
            <a:r>
              <a:rPr lang="en-US" sz="8000" b="0" i="0" dirty="0">
                <a:solidFill>
                  <a:srgbClr val="000000"/>
                </a:solidFill>
                <a:effectLst/>
                <a:latin typeface="CMR12"/>
              </a:rPr>
              <a:t>steganographic embedders can be categorized as (1) frequency, (2) spatial, or (3) deep learning:</a:t>
            </a:r>
          </a:p>
          <a:p>
            <a:pPr lvl="1"/>
            <a:r>
              <a:rPr lang="en-US" sz="8000" b="0" i="0" dirty="0">
                <a:solidFill>
                  <a:srgbClr val="000000"/>
                </a:solidFill>
                <a:effectLst/>
                <a:latin typeface="CMR12"/>
              </a:rPr>
              <a:t>Frequency</a:t>
            </a:r>
            <a:r>
              <a:rPr lang="en-US" sz="8000" dirty="0"/>
              <a:t> :</a:t>
            </a:r>
          </a:p>
          <a:p>
            <a:pPr lvl="2"/>
            <a:r>
              <a:rPr lang="en-US" sz="8000" b="0" i="0" dirty="0">
                <a:solidFill>
                  <a:srgbClr val="000000"/>
                </a:solidFill>
                <a:effectLst/>
                <a:latin typeface="CMR12"/>
              </a:rPr>
              <a:t>Frequency domain steganographic embedders use statistical techniques to hide information in the frequency coefficients of an image</a:t>
            </a:r>
            <a:r>
              <a:rPr lang="en-US" sz="8000" dirty="0"/>
              <a:t> </a:t>
            </a:r>
          </a:p>
          <a:p>
            <a:pPr lvl="1"/>
            <a:r>
              <a:rPr lang="en-US" sz="8000" dirty="0"/>
              <a:t>Spatial:</a:t>
            </a:r>
          </a:p>
          <a:p>
            <a:pPr lvl="2"/>
            <a:r>
              <a:rPr lang="en-US" sz="8000" b="0" i="0" dirty="0">
                <a:solidFill>
                  <a:srgbClr val="000000"/>
                </a:solidFill>
                <a:effectLst/>
                <a:latin typeface="CMR12"/>
              </a:rPr>
              <a:t>Spatial domain steganographic embedders also use statistical techniques but hide information</a:t>
            </a:r>
            <a:br>
              <a:rPr lang="en-US" sz="8000" b="0" i="0" dirty="0">
                <a:solidFill>
                  <a:srgbClr val="000000"/>
                </a:solidFill>
                <a:effectLst/>
                <a:latin typeface="CMR12"/>
              </a:rPr>
            </a:br>
            <a:r>
              <a:rPr lang="en-US" sz="8000" b="0" i="0" dirty="0">
                <a:solidFill>
                  <a:srgbClr val="000000"/>
                </a:solidFill>
                <a:effectLst/>
                <a:latin typeface="CMR12"/>
              </a:rPr>
              <a:t>in the raw pixel bits of an image</a:t>
            </a:r>
            <a:r>
              <a:rPr lang="en-US" sz="8000" dirty="0"/>
              <a:t> </a:t>
            </a:r>
          </a:p>
          <a:p>
            <a:pPr lvl="1"/>
            <a:r>
              <a:rPr lang="en-US" sz="8000" b="0" i="0" dirty="0">
                <a:solidFill>
                  <a:srgbClr val="000000"/>
                </a:solidFill>
                <a:effectLst/>
                <a:latin typeface="CMR12"/>
              </a:rPr>
              <a:t>deep learning </a:t>
            </a:r>
          </a:p>
          <a:p>
            <a:pPr lvl="2"/>
            <a:r>
              <a:rPr lang="en-US" sz="8000" b="0" i="0" dirty="0">
                <a:solidFill>
                  <a:srgbClr val="000000"/>
                </a:solidFill>
                <a:effectLst/>
                <a:latin typeface="CMR12"/>
              </a:rPr>
              <a:t>deep learning steganographic embedders use deep learning architectures such as GANs to hide information in an image</a:t>
            </a:r>
            <a:r>
              <a:rPr lang="en-US" sz="8000" dirty="0"/>
              <a:t> .</a:t>
            </a:r>
          </a:p>
          <a:p>
            <a:pPr marL="0" indent="0">
              <a:buNone/>
            </a:pPr>
            <a:r>
              <a:rPr lang="en-US" sz="8000" dirty="0" err="1"/>
              <a:t>Hint:</a:t>
            </a:r>
            <a:r>
              <a:rPr lang="en-US" sz="8000" b="0" i="0" dirty="0" err="1">
                <a:solidFill>
                  <a:srgbClr val="000000"/>
                </a:solidFill>
                <a:effectLst/>
                <a:latin typeface="CMR12"/>
              </a:rPr>
              <a:t>Deep</a:t>
            </a:r>
            <a:r>
              <a:rPr lang="en-US" sz="8000" b="0" i="0" dirty="0">
                <a:solidFill>
                  <a:srgbClr val="000000"/>
                </a:solidFill>
                <a:effectLst/>
                <a:latin typeface="CMR12"/>
              </a:rPr>
              <a:t> learning steganographic embedders have been very effective at hiding large quantities of data while avoiding detection from state-of-the-art </a:t>
            </a:r>
            <a:r>
              <a:rPr lang="en-US" sz="8000" b="0" i="0" dirty="0" err="1">
                <a:solidFill>
                  <a:srgbClr val="000000"/>
                </a:solidFill>
                <a:effectLst/>
                <a:latin typeface="CMR12"/>
              </a:rPr>
              <a:t>steganalyzers</a:t>
            </a:r>
            <a:r>
              <a:rPr lang="en-US" sz="8000" b="0" i="0" dirty="0">
                <a:solidFill>
                  <a:srgbClr val="000000"/>
                </a:solidFill>
                <a:effectLst/>
                <a:latin typeface="CMR12"/>
              </a:rPr>
              <a:t> . it is important to note that every steganographic embedder has a corresponding steganographic decoder that decodes the embedded message from the steganographic image.</a:t>
            </a:r>
            <a:r>
              <a:rPr lang="en-US" sz="8000" dirty="0"/>
              <a:t> </a:t>
            </a:r>
            <a:br>
              <a:rPr lang="en-US" sz="8000" dirty="0"/>
            </a:br>
            <a:br>
              <a:rPr lang="en-US" sz="1100" dirty="0"/>
            </a:br>
            <a:br>
              <a:rPr lang="en-US" sz="1600" dirty="0"/>
            </a:br>
            <a:br>
              <a:rPr lang="en-US" sz="1450" dirty="0"/>
            </a:br>
            <a:br>
              <a:rPr lang="en-US" sz="1600" dirty="0"/>
            </a:br>
            <a:br>
              <a:rPr lang="en-US" sz="1600" dirty="0"/>
            </a:br>
            <a:br>
              <a:rPr lang="en-US" sz="1500" dirty="0"/>
            </a:br>
            <a:r>
              <a:rPr lang="en-US" sz="1800" b="0" i="0" dirty="0">
                <a:solidFill>
                  <a:srgbClr val="000000"/>
                </a:solidFill>
                <a:effectLst/>
                <a:latin typeface="CMR12"/>
              </a:rPr>
              <a:t> </a:t>
            </a:r>
            <a:br>
              <a:rPr lang="en-US" dirty="0"/>
            </a:br>
            <a:endParaRPr lang="en-US" dirty="0"/>
          </a:p>
        </p:txBody>
      </p:sp>
    </p:spTree>
    <p:extLst>
      <p:ext uri="{BB962C8B-B14F-4D97-AF65-F5344CB8AC3E}">
        <p14:creationId xmlns:p14="http://schemas.microsoft.com/office/powerpoint/2010/main" val="3595756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91A1-1FC7-43F1-953B-07722B39E32C}"/>
              </a:ext>
            </a:extLst>
          </p:cNvPr>
          <p:cNvSpPr>
            <a:spLocks noGrp="1"/>
          </p:cNvSpPr>
          <p:nvPr>
            <p:ph type="title"/>
          </p:nvPr>
        </p:nvSpPr>
        <p:spPr/>
        <p:txBody>
          <a:bodyPr/>
          <a:lstStyle/>
          <a:p>
            <a:r>
              <a:rPr lang="en-US" sz="3900" b="1" dirty="0" err="1">
                <a:solidFill>
                  <a:srgbClr val="000000"/>
                </a:solidFill>
                <a:latin typeface="CMBX12"/>
              </a:rPr>
              <a:t>Frquency</a:t>
            </a:r>
            <a:r>
              <a:rPr lang="en-US" sz="3900" b="1" dirty="0">
                <a:solidFill>
                  <a:srgbClr val="000000"/>
                </a:solidFill>
                <a:latin typeface="CMBX12"/>
              </a:rPr>
              <a:t> domain</a:t>
            </a:r>
          </a:p>
        </p:txBody>
      </p:sp>
      <p:sp>
        <p:nvSpPr>
          <p:cNvPr id="3" name="Content Placeholder 2">
            <a:extLst>
              <a:ext uri="{FF2B5EF4-FFF2-40B4-BE49-F238E27FC236}">
                <a16:creationId xmlns:a16="http://schemas.microsoft.com/office/drawing/2014/main" id="{59D976A5-4C98-431B-96AA-2D98516E7597}"/>
              </a:ext>
            </a:extLst>
          </p:cNvPr>
          <p:cNvSpPr>
            <a:spLocks noGrp="1"/>
          </p:cNvSpPr>
          <p:nvPr>
            <p:ph idx="1"/>
          </p:nvPr>
        </p:nvSpPr>
        <p:spPr/>
        <p:txBody>
          <a:bodyPr/>
          <a:lstStyle/>
          <a:p>
            <a:r>
              <a:rPr lang="en-US" sz="1800" b="0" i="0" dirty="0">
                <a:solidFill>
                  <a:srgbClr val="000000"/>
                </a:solidFill>
                <a:effectLst/>
                <a:latin typeface="CMR12"/>
              </a:rPr>
              <a:t>The frequency domain refers to images represented by signal data, such as the JPEG image format. In this domain, raw image data (pixel values) are translated to signal data via some signal processing method (i.e. discrete cosine transform) to produce a set of signal coefficients (i.e. discrete cosine transform coefficients).</a:t>
            </a:r>
            <a:r>
              <a:rPr lang="en-US" dirty="0"/>
              <a:t> </a:t>
            </a:r>
            <a:br>
              <a:rPr lang="en-US" dirty="0"/>
            </a:br>
            <a:endParaRPr lang="en-US" dirty="0"/>
          </a:p>
        </p:txBody>
      </p:sp>
      <p:pic>
        <p:nvPicPr>
          <p:cNvPr id="5" name="Picture 4">
            <a:extLst>
              <a:ext uri="{FF2B5EF4-FFF2-40B4-BE49-F238E27FC236}">
                <a16:creationId xmlns:a16="http://schemas.microsoft.com/office/drawing/2014/main" id="{7F55B0C5-2D20-4023-9345-27F7DA0B1F21}"/>
              </a:ext>
            </a:extLst>
          </p:cNvPr>
          <p:cNvPicPr>
            <a:picLocks noChangeAspect="1"/>
          </p:cNvPicPr>
          <p:nvPr/>
        </p:nvPicPr>
        <p:blipFill>
          <a:blip r:embed="rId2"/>
          <a:stretch>
            <a:fillRect/>
          </a:stretch>
        </p:blipFill>
        <p:spPr>
          <a:xfrm>
            <a:off x="2531231" y="2725371"/>
            <a:ext cx="7768569" cy="3451592"/>
          </a:xfrm>
          <a:prstGeom prst="rect">
            <a:avLst/>
          </a:prstGeom>
        </p:spPr>
      </p:pic>
    </p:spTree>
    <p:extLst>
      <p:ext uri="{BB962C8B-B14F-4D97-AF65-F5344CB8AC3E}">
        <p14:creationId xmlns:p14="http://schemas.microsoft.com/office/powerpoint/2010/main" val="367250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798B-5EEB-4D63-B5CB-12F6B43A916C}"/>
              </a:ext>
            </a:extLst>
          </p:cNvPr>
          <p:cNvSpPr>
            <a:spLocks noGrp="1"/>
          </p:cNvSpPr>
          <p:nvPr>
            <p:ph type="title"/>
          </p:nvPr>
        </p:nvSpPr>
        <p:spPr/>
        <p:txBody>
          <a:bodyPr>
            <a:normAutofit/>
          </a:bodyPr>
          <a:lstStyle/>
          <a:p>
            <a:r>
              <a:rPr lang="en-US" sz="3600" b="1" dirty="0">
                <a:solidFill>
                  <a:srgbClr val="000000"/>
                </a:solidFill>
                <a:latin typeface="CMBX12"/>
              </a:rPr>
              <a:t>Steganography and Steganalysis ecosystem</a:t>
            </a:r>
            <a:r>
              <a:rPr lang="en-US" sz="5400" dirty="0">
                <a:cs typeface="B Nazanin" panose="00000700000000000000" pitchFamily="2" charset="-78"/>
              </a:rPr>
              <a:t> </a:t>
            </a:r>
            <a:br>
              <a:rPr lang="en-US" dirty="0"/>
            </a:br>
            <a:endParaRPr lang="en-US" dirty="0"/>
          </a:p>
        </p:txBody>
      </p:sp>
      <p:pic>
        <p:nvPicPr>
          <p:cNvPr id="5" name="Content Placeholder 4">
            <a:extLst>
              <a:ext uri="{FF2B5EF4-FFF2-40B4-BE49-F238E27FC236}">
                <a16:creationId xmlns:a16="http://schemas.microsoft.com/office/drawing/2014/main" id="{AC656D81-2D72-44D6-A1D3-C96824BCEB66}"/>
              </a:ext>
            </a:extLst>
          </p:cNvPr>
          <p:cNvPicPr>
            <a:picLocks noGrp="1" noChangeAspect="1"/>
          </p:cNvPicPr>
          <p:nvPr>
            <p:ph idx="1"/>
          </p:nvPr>
        </p:nvPicPr>
        <p:blipFill>
          <a:blip r:embed="rId2"/>
          <a:stretch>
            <a:fillRect/>
          </a:stretch>
        </p:blipFill>
        <p:spPr>
          <a:xfrm>
            <a:off x="3414613" y="4124732"/>
            <a:ext cx="4919393" cy="1127361"/>
          </a:xfrm>
        </p:spPr>
      </p:pic>
      <p:sp>
        <p:nvSpPr>
          <p:cNvPr id="3" name="TextBox 2">
            <a:extLst>
              <a:ext uri="{FF2B5EF4-FFF2-40B4-BE49-F238E27FC236}">
                <a16:creationId xmlns:a16="http://schemas.microsoft.com/office/drawing/2014/main" id="{494B3BBE-B97F-42B2-BA81-83576FC3E69D}"/>
              </a:ext>
            </a:extLst>
          </p:cNvPr>
          <p:cNvSpPr txBox="1"/>
          <p:nvPr/>
        </p:nvSpPr>
        <p:spPr>
          <a:xfrm>
            <a:off x="1116037" y="2053883"/>
            <a:ext cx="9364394" cy="1754326"/>
          </a:xfrm>
          <a:prstGeom prst="rect">
            <a:avLst/>
          </a:prstGeom>
          <a:noFill/>
        </p:spPr>
        <p:txBody>
          <a:bodyPr wrap="square" rtlCol="0">
            <a:spAutoFit/>
          </a:bodyPr>
          <a:lstStyle/>
          <a:p>
            <a:r>
              <a:rPr lang="en-US" dirty="0"/>
              <a:t>In summary:</a:t>
            </a:r>
          </a:p>
          <a:p>
            <a:r>
              <a:rPr lang="en-US" dirty="0" err="1"/>
              <a:t>Steganogeraphy</a:t>
            </a:r>
            <a:r>
              <a:rPr lang="en-US" dirty="0"/>
              <a:t> : process for hiding data in different context(</a:t>
            </a:r>
            <a:r>
              <a:rPr lang="en-US" dirty="0" err="1"/>
              <a:t>image,audio</a:t>
            </a:r>
            <a:r>
              <a:rPr lang="en-US" dirty="0"/>
              <a:t>,…)</a:t>
            </a:r>
          </a:p>
          <a:p>
            <a:endParaRPr lang="en-US" dirty="0"/>
          </a:p>
          <a:p>
            <a:r>
              <a:rPr lang="en-US" dirty="0"/>
              <a:t>In contrast,</a:t>
            </a:r>
          </a:p>
          <a:p>
            <a:r>
              <a:rPr lang="en-US" dirty="0"/>
              <a:t>Steg Analysis : process for extracting data in different context(</a:t>
            </a:r>
            <a:r>
              <a:rPr lang="en-US" dirty="0" err="1"/>
              <a:t>image,audio</a:t>
            </a:r>
            <a:r>
              <a:rPr lang="en-US" dirty="0"/>
              <a:t>,…)</a:t>
            </a:r>
          </a:p>
          <a:p>
            <a:endParaRPr lang="en-US" dirty="0"/>
          </a:p>
        </p:txBody>
      </p:sp>
    </p:spTree>
    <p:extLst>
      <p:ext uri="{BB962C8B-B14F-4D97-AF65-F5344CB8AC3E}">
        <p14:creationId xmlns:p14="http://schemas.microsoft.com/office/powerpoint/2010/main" val="3774960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A2E0-E96B-4FB8-B07B-7E97F8395FC0}"/>
              </a:ext>
            </a:extLst>
          </p:cNvPr>
          <p:cNvSpPr>
            <a:spLocks noGrp="1"/>
          </p:cNvSpPr>
          <p:nvPr>
            <p:ph type="title"/>
          </p:nvPr>
        </p:nvSpPr>
        <p:spPr/>
        <p:txBody>
          <a:bodyPr/>
          <a:lstStyle/>
          <a:p>
            <a:r>
              <a:rPr lang="en-US" sz="3900" b="1" dirty="0" err="1">
                <a:solidFill>
                  <a:srgbClr val="000000"/>
                </a:solidFill>
                <a:latin typeface="CMBX12"/>
              </a:rPr>
              <a:t>Frquency</a:t>
            </a:r>
            <a:r>
              <a:rPr lang="en-US" sz="3900" b="1" dirty="0">
                <a:solidFill>
                  <a:srgbClr val="000000"/>
                </a:solidFill>
                <a:latin typeface="CMBX12"/>
              </a:rPr>
              <a:t> domain</a:t>
            </a:r>
          </a:p>
        </p:txBody>
      </p:sp>
      <p:sp>
        <p:nvSpPr>
          <p:cNvPr id="3" name="Content Placeholder 2">
            <a:extLst>
              <a:ext uri="{FF2B5EF4-FFF2-40B4-BE49-F238E27FC236}">
                <a16:creationId xmlns:a16="http://schemas.microsoft.com/office/drawing/2014/main" id="{5AC154EE-855D-4822-A335-FC2861221E60}"/>
              </a:ext>
            </a:extLst>
          </p:cNvPr>
          <p:cNvSpPr>
            <a:spLocks noGrp="1"/>
          </p:cNvSpPr>
          <p:nvPr>
            <p:ph idx="1"/>
          </p:nvPr>
        </p:nvSpPr>
        <p:spPr/>
        <p:txBody>
          <a:bodyPr>
            <a:normAutofit fontScale="47500" lnSpcReduction="20000"/>
          </a:bodyPr>
          <a:lstStyle/>
          <a:p>
            <a:r>
              <a:rPr lang="en-US" sz="3600" b="0" i="0" dirty="0">
                <a:solidFill>
                  <a:srgbClr val="000000"/>
                </a:solidFill>
                <a:effectLst/>
                <a:latin typeface="CMR12"/>
              </a:rPr>
              <a:t>In the frequency domain, image data is stored in quantized frequency coefficients. Frequency-domain steganography embeds message data by modifying the non-zero frequency coefficients of the image.</a:t>
            </a:r>
            <a:r>
              <a:rPr lang="en-US" sz="3600" dirty="0"/>
              <a:t> </a:t>
            </a:r>
            <a:br>
              <a:rPr lang="en-US" sz="3600" dirty="0"/>
            </a:br>
            <a:endParaRPr lang="en-US" sz="3600" dirty="0"/>
          </a:p>
          <a:p>
            <a:r>
              <a:rPr lang="en-US" sz="3600" b="0" i="0" dirty="0">
                <a:solidFill>
                  <a:srgbClr val="000000"/>
                </a:solidFill>
                <a:effectLst/>
                <a:latin typeface="CMR12"/>
              </a:rPr>
              <a:t>While spatial domain steganography operates on pixel values (the left array), frequency domain steganography operates on DCT coefficients (the right array).</a:t>
            </a:r>
            <a:r>
              <a:rPr lang="en-US" sz="3600" dirty="0"/>
              <a:t> </a:t>
            </a:r>
          </a:p>
          <a:p>
            <a:r>
              <a:rPr lang="en-US" sz="3600" b="0" i="0" dirty="0">
                <a:solidFill>
                  <a:srgbClr val="000000"/>
                </a:solidFill>
                <a:effectLst/>
                <a:latin typeface="CMR12"/>
              </a:rPr>
              <a:t>Common methods in frequency-based steganography include</a:t>
            </a:r>
            <a:r>
              <a:rPr lang="en-US" sz="3600" dirty="0"/>
              <a:t> :</a:t>
            </a:r>
          </a:p>
          <a:p>
            <a:pPr lvl="1"/>
            <a:r>
              <a:rPr lang="en-US" sz="3600" b="0" i="0" dirty="0">
                <a:solidFill>
                  <a:srgbClr val="000000"/>
                </a:solidFill>
                <a:effectLst/>
                <a:latin typeface="CMR12"/>
              </a:rPr>
              <a:t>F5</a:t>
            </a:r>
            <a:r>
              <a:rPr lang="en-US" sz="3600" dirty="0"/>
              <a:t> </a:t>
            </a:r>
          </a:p>
          <a:p>
            <a:pPr lvl="1"/>
            <a:r>
              <a:rPr lang="en-US" sz="3600" b="0" i="0" dirty="0">
                <a:solidFill>
                  <a:srgbClr val="000000"/>
                </a:solidFill>
                <a:effectLst/>
                <a:latin typeface="CMR12"/>
              </a:rPr>
              <a:t>J_UNIWARD</a:t>
            </a:r>
            <a:r>
              <a:rPr lang="en-US" sz="3600" dirty="0"/>
              <a:t> </a:t>
            </a:r>
          </a:p>
          <a:p>
            <a:pPr lvl="1"/>
            <a:r>
              <a:rPr lang="en-US" sz="3600" b="0" i="0" dirty="0">
                <a:solidFill>
                  <a:srgbClr val="000000"/>
                </a:solidFill>
                <a:effectLst/>
                <a:latin typeface="CMR12"/>
              </a:rPr>
              <a:t>EBS</a:t>
            </a:r>
            <a:r>
              <a:rPr lang="en-US" sz="3600" dirty="0"/>
              <a:t> </a:t>
            </a:r>
          </a:p>
          <a:p>
            <a:pPr lvl="1"/>
            <a:r>
              <a:rPr lang="en-US" sz="3600" b="0" i="0" dirty="0">
                <a:solidFill>
                  <a:srgbClr val="000000"/>
                </a:solidFill>
                <a:effectLst/>
                <a:latin typeface="CMR12"/>
              </a:rPr>
              <a:t>UED</a:t>
            </a:r>
            <a:r>
              <a:rPr lang="en-US" sz="3600" dirty="0"/>
              <a:t> </a:t>
            </a:r>
          </a:p>
          <a:p>
            <a:pPr marL="0" indent="0">
              <a:buNone/>
            </a:pPr>
            <a:r>
              <a:rPr lang="en-US" sz="3600" dirty="0" err="1"/>
              <a:t>Hint:</a:t>
            </a:r>
            <a:r>
              <a:rPr lang="en-US" sz="3600" b="0" i="0" dirty="0" err="1">
                <a:solidFill>
                  <a:srgbClr val="000000"/>
                </a:solidFill>
                <a:effectLst/>
                <a:latin typeface="CMR12"/>
              </a:rPr>
              <a:t>For</a:t>
            </a:r>
            <a:r>
              <a:rPr lang="en-US" sz="3600" b="0" i="0" dirty="0">
                <a:solidFill>
                  <a:srgbClr val="000000"/>
                </a:solidFill>
                <a:effectLst/>
                <a:latin typeface="CMR12"/>
              </a:rPr>
              <a:t> the most part, these methods aim to minimize statistical distortions in the steganographic image.</a:t>
            </a:r>
            <a:r>
              <a:rPr lang="en-US" sz="3600" dirty="0"/>
              <a:t> </a:t>
            </a:r>
            <a:br>
              <a:rPr lang="en-US" dirty="0"/>
            </a:br>
            <a:br>
              <a:rPr lang="en-US" dirty="0"/>
            </a:br>
            <a:br>
              <a:rPr lang="en-US" dirty="0"/>
            </a:br>
            <a:endParaRPr lang="en-US" dirty="0"/>
          </a:p>
        </p:txBody>
      </p:sp>
    </p:spTree>
    <p:extLst>
      <p:ext uri="{BB962C8B-B14F-4D97-AF65-F5344CB8AC3E}">
        <p14:creationId xmlns:p14="http://schemas.microsoft.com/office/powerpoint/2010/main" val="3992285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1BBD-D258-4119-9520-420F9C754890}"/>
              </a:ext>
            </a:extLst>
          </p:cNvPr>
          <p:cNvSpPr>
            <a:spLocks noGrp="1"/>
          </p:cNvSpPr>
          <p:nvPr>
            <p:ph type="title"/>
          </p:nvPr>
        </p:nvSpPr>
        <p:spPr/>
        <p:txBody>
          <a:bodyPr/>
          <a:lstStyle/>
          <a:p>
            <a:r>
              <a:rPr lang="en-US" sz="3900" b="1" dirty="0" err="1">
                <a:solidFill>
                  <a:srgbClr val="000000"/>
                </a:solidFill>
                <a:latin typeface="CMBX12"/>
              </a:rPr>
              <a:t>Frquency</a:t>
            </a:r>
            <a:r>
              <a:rPr lang="en-US" sz="3900" b="1" dirty="0">
                <a:solidFill>
                  <a:srgbClr val="000000"/>
                </a:solidFill>
                <a:latin typeface="CMBX12"/>
              </a:rPr>
              <a:t> domain</a:t>
            </a:r>
          </a:p>
        </p:txBody>
      </p:sp>
      <p:sp>
        <p:nvSpPr>
          <p:cNvPr id="3" name="Content Placeholder 2">
            <a:extLst>
              <a:ext uri="{FF2B5EF4-FFF2-40B4-BE49-F238E27FC236}">
                <a16:creationId xmlns:a16="http://schemas.microsoft.com/office/drawing/2014/main" id="{8BE03B65-2D46-45E5-BC82-CC8EF486A1BE}"/>
              </a:ext>
            </a:extLst>
          </p:cNvPr>
          <p:cNvSpPr>
            <a:spLocks noGrp="1"/>
          </p:cNvSpPr>
          <p:nvPr>
            <p:ph idx="1"/>
          </p:nvPr>
        </p:nvSpPr>
        <p:spPr/>
        <p:txBody>
          <a:bodyPr/>
          <a:lstStyle/>
          <a:p>
            <a:r>
              <a:rPr lang="en-US" sz="1800" b="0" i="0" dirty="0">
                <a:solidFill>
                  <a:srgbClr val="000000"/>
                </a:solidFill>
                <a:effectLst/>
                <a:latin typeface="CMR12"/>
              </a:rPr>
              <a:t>The embedding ratio of frequency domain steganography is measured in bits per non-zero AC DCT coefficient (</a:t>
            </a:r>
            <a:r>
              <a:rPr lang="en-US" sz="1800" b="0" i="0" dirty="0" err="1">
                <a:solidFill>
                  <a:srgbClr val="000000"/>
                </a:solidFill>
                <a:effectLst/>
                <a:latin typeface="CMR12"/>
              </a:rPr>
              <a:t>bpnzAC</a:t>
            </a:r>
            <a:r>
              <a:rPr lang="en-US" sz="1800" b="0" i="0" dirty="0">
                <a:solidFill>
                  <a:srgbClr val="000000"/>
                </a:solidFill>
                <a:effectLst/>
                <a:latin typeface="CMR12"/>
              </a:rPr>
              <a:t>) .The AC coefficients represent 63 total coefficients in each coefficient block, excluding the coefficient at [0, 0] (i.e. 239 ). Traditionally, the coefficient at [0, 0] holds the most signal in that coefficient block and is never modified. Furthermore, zero-valued coefficients are also not counted, since most steganographic embedders avoid using these coefficients.</a:t>
            </a:r>
            <a:r>
              <a:rPr lang="en-US" dirty="0"/>
              <a:t> </a:t>
            </a:r>
            <a:br>
              <a:rPr lang="en-US" dirty="0"/>
            </a:br>
            <a:endParaRPr lang="en-US" dirty="0"/>
          </a:p>
        </p:txBody>
      </p:sp>
    </p:spTree>
    <p:extLst>
      <p:ext uri="{BB962C8B-B14F-4D97-AF65-F5344CB8AC3E}">
        <p14:creationId xmlns:p14="http://schemas.microsoft.com/office/powerpoint/2010/main" val="125247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6EE7-4250-4A5D-BC23-FD06EA0166C0}"/>
              </a:ext>
            </a:extLst>
          </p:cNvPr>
          <p:cNvSpPr>
            <a:spLocks noGrp="1"/>
          </p:cNvSpPr>
          <p:nvPr>
            <p:ph type="title"/>
          </p:nvPr>
        </p:nvSpPr>
        <p:spPr/>
        <p:txBody>
          <a:bodyPr>
            <a:normAutofit/>
          </a:bodyPr>
          <a:lstStyle/>
          <a:p>
            <a:r>
              <a:rPr lang="en-US" sz="3900" b="1" dirty="0">
                <a:solidFill>
                  <a:srgbClr val="000000"/>
                </a:solidFill>
                <a:latin typeface="CMBX12"/>
              </a:rPr>
              <a:t>Spatial domain</a:t>
            </a:r>
          </a:p>
        </p:txBody>
      </p:sp>
      <p:sp>
        <p:nvSpPr>
          <p:cNvPr id="3" name="Content Placeholder 2">
            <a:extLst>
              <a:ext uri="{FF2B5EF4-FFF2-40B4-BE49-F238E27FC236}">
                <a16:creationId xmlns:a16="http://schemas.microsoft.com/office/drawing/2014/main" id="{07E257AC-6424-417B-B8E6-3026D1B03040}"/>
              </a:ext>
            </a:extLst>
          </p:cNvPr>
          <p:cNvSpPr>
            <a:spLocks noGrp="1"/>
          </p:cNvSpPr>
          <p:nvPr>
            <p:ph idx="1"/>
          </p:nvPr>
        </p:nvSpPr>
        <p:spPr/>
        <p:txBody>
          <a:bodyPr/>
          <a:lstStyle/>
          <a:p>
            <a:r>
              <a:rPr lang="en-US" sz="1800" b="0" i="0" dirty="0">
                <a:solidFill>
                  <a:srgbClr val="000000"/>
                </a:solidFill>
                <a:effectLst/>
                <a:latin typeface="CMR12"/>
              </a:rPr>
              <a:t>The spatial domain is defined as the raw image pixels that are used to define an image. For </a:t>
            </a:r>
            <a:r>
              <a:rPr lang="en-US" sz="1800" b="0" i="0" dirty="0" err="1">
                <a:solidFill>
                  <a:srgbClr val="000000"/>
                </a:solidFill>
                <a:effectLst/>
                <a:latin typeface="CMR12"/>
              </a:rPr>
              <a:t>png</a:t>
            </a:r>
            <a:r>
              <a:rPr lang="en-US" sz="1800" b="0" i="0" dirty="0">
                <a:solidFill>
                  <a:srgbClr val="000000"/>
                </a:solidFill>
                <a:effectLst/>
                <a:latin typeface="CMR12"/>
              </a:rPr>
              <a:t> images, this is the RGB value used to represent each pixel. Spatial domain steganography conceals the secret information within these pixel values, usually by substituting secret bits inside them</a:t>
            </a:r>
            <a:r>
              <a:rPr lang="en-US" dirty="0"/>
              <a:t> .</a:t>
            </a:r>
          </a:p>
          <a:p>
            <a:r>
              <a:rPr lang="en-US" sz="1800" b="0" i="0" dirty="0">
                <a:solidFill>
                  <a:srgbClr val="000000"/>
                </a:solidFill>
                <a:effectLst/>
                <a:latin typeface="CMR12"/>
              </a:rPr>
              <a:t>Least significant bit (LSB) steganography is a spatial technique that replaces the last bit of the pixel with message content. For example, if the value being encoded is a 1, the last pixel value bit is set to 1.</a:t>
            </a:r>
            <a:r>
              <a:rPr lang="en-US" dirty="0"/>
              <a:t> </a:t>
            </a:r>
            <a:br>
              <a:rPr lang="en-US" dirty="0"/>
            </a:br>
            <a:br>
              <a:rPr lang="en-US" dirty="0"/>
            </a:br>
            <a:endParaRPr lang="en-US" dirty="0"/>
          </a:p>
        </p:txBody>
      </p:sp>
      <p:pic>
        <p:nvPicPr>
          <p:cNvPr id="7" name="Picture 6">
            <a:extLst>
              <a:ext uri="{FF2B5EF4-FFF2-40B4-BE49-F238E27FC236}">
                <a16:creationId xmlns:a16="http://schemas.microsoft.com/office/drawing/2014/main" id="{E9A7D713-AFFA-4CB6-8155-09300AB5F19C}"/>
              </a:ext>
            </a:extLst>
          </p:cNvPr>
          <p:cNvPicPr>
            <a:picLocks noChangeAspect="1"/>
          </p:cNvPicPr>
          <p:nvPr/>
        </p:nvPicPr>
        <p:blipFill>
          <a:blip r:embed="rId2"/>
          <a:stretch>
            <a:fillRect/>
          </a:stretch>
        </p:blipFill>
        <p:spPr>
          <a:xfrm>
            <a:off x="3515735" y="3429000"/>
            <a:ext cx="5559113" cy="2905900"/>
          </a:xfrm>
          <a:prstGeom prst="rect">
            <a:avLst/>
          </a:prstGeom>
        </p:spPr>
      </p:pic>
    </p:spTree>
    <p:extLst>
      <p:ext uri="{BB962C8B-B14F-4D97-AF65-F5344CB8AC3E}">
        <p14:creationId xmlns:p14="http://schemas.microsoft.com/office/powerpoint/2010/main" val="1983971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5B102-42EC-4F08-8F6B-16C175B20E93}"/>
              </a:ext>
            </a:extLst>
          </p:cNvPr>
          <p:cNvSpPr>
            <a:spLocks noGrp="1"/>
          </p:cNvSpPr>
          <p:nvPr>
            <p:ph type="title"/>
          </p:nvPr>
        </p:nvSpPr>
        <p:spPr/>
        <p:txBody>
          <a:bodyPr>
            <a:normAutofit/>
          </a:bodyPr>
          <a:lstStyle/>
          <a:p>
            <a:r>
              <a:rPr lang="en-US" sz="3900" b="1" dirty="0">
                <a:solidFill>
                  <a:srgbClr val="000000"/>
                </a:solidFill>
                <a:latin typeface="CMBX12"/>
              </a:rPr>
              <a:t>Spatial domain</a:t>
            </a:r>
          </a:p>
        </p:txBody>
      </p:sp>
      <p:sp>
        <p:nvSpPr>
          <p:cNvPr id="3" name="Content Placeholder 2">
            <a:extLst>
              <a:ext uri="{FF2B5EF4-FFF2-40B4-BE49-F238E27FC236}">
                <a16:creationId xmlns:a16="http://schemas.microsoft.com/office/drawing/2014/main" id="{CC8EDF5F-0613-4CD6-BBAE-F517F2D87FCC}"/>
              </a:ext>
            </a:extLst>
          </p:cNvPr>
          <p:cNvSpPr>
            <a:spLocks noGrp="1"/>
          </p:cNvSpPr>
          <p:nvPr>
            <p:ph idx="1"/>
          </p:nvPr>
        </p:nvSpPr>
        <p:spPr/>
        <p:txBody>
          <a:bodyPr>
            <a:normAutofit/>
          </a:bodyPr>
          <a:lstStyle/>
          <a:p>
            <a:r>
              <a:rPr lang="en-US" sz="1800" b="0" i="0" dirty="0">
                <a:solidFill>
                  <a:srgbClr val="000000"/>
                </a:solidFill>
                <a:effectLst/>
                <a:latin typeface="CMR12"/>
              </a:rPr>
              <a:t>Other methods include:</a:t>
            </a:r>
          </a:p>
          <a:p>
            <a:pPr lvl="1"/>
            <a:r>
              <a:rPr lang="en-US" sz="1800" b="0" i="0" dirty="0">
                <a:solidFill>
                  <a:srgbClr val="000000"/>
                </a:solidFill>
                <a:effectLst/>
                <a:latin typeface="CMR12"/>
              </a:rPr>
              <a:t>S UNIWARD</a:t>
            </a:r>
          </a:p>
          <a:p>
            <a:pPr lvl="1"/>
            <a:r>
              <a:rPr lang="en-US" sz="1800" b="0" i="0" dirty="0">
                <a:solidFill>
                  <a:srgbClr val="000000"/>
                </a:solidFill>
                <a:effectLst/>
                <a:latin typeface="CMR12"/>
              </a:rPr>
              <a:t>HUGO </a:t>
            </a:r>
          </a:p>
          <a:p>
            <a:pPr lvl="1"/>
            <a:r>
              <a:rPr lang="en-US" sz="1800" b="0" i="0" dirty="0">
                <a:solidFill>
                  <a:srgbClr val="000000"/>
                </a:solidFill>
                <a:effectLst/>
                <a:latin typeface="CMR12"/>
              </a:rPr>
              <a:t>WOW </a:t>
            </a:r>
          </a:p>
          <a:p>
            <a:pPr lvl="1"/>
            <a:r>
              <a:rPr lang="en-US" sz="1800" b="0" i="0" dirty="0">
                <a:solidFill>
                  <a:srgbClr val="000000"/>
                </a:solidFill>
                <a:effectLst/>
                <a:latin typeface="CMR12"/>
              </a:rPr>
              <a:t>HILL</a:t>
            </a:r>
          </a:p>
          <a:p>
            <a:pPr marL="0" indent="0">
              <a:buNone/>
            </a:pPr>
            <a:endParaRPr lang="en-US" dirty="0"/>
          </a:p>
          <a:p>
            <a:r>
              <a:rPr lang="en-US" sz="2000" dirty="0"/>
              <a:t>These methods use sophisticated techniques that minimize image distortion to better embed data, thereby reducing the impact that the embedding operation has on the underlying source distribution of the cover image. </a:t>
            </a:r>
          </a:p>
        </p:txBody>
      </p:sp>
    </p:spTree>
    <p:extLst>
      <p:ext uri="{BB962C8B-B14F-4D97-AF65-F5344CB8AC3E}">
        <p14:creationId xmlns:p14="http://schemas.microsoft.com/office/powerpoint/2010/main" val="488964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13DA-BF74-4EE5-ABE6-CAB10C11D411}"/>
              </a:ext>
            </a:extLst>
          </p:cNvPr>
          <p:cNvSpPr>
            <a:spLocks noGrp="1"/>
          </p:cNvSpPr>
          <p:nvPr>
            <p:ph type="title"/>
          </p:nvPr>
        </p:nvSpPr>
        <p:spPr/>
        <p:txBody>
          <a:bodyPr>
            <a:normAutofit/>
          </a:bodyPr>
          <a:lstStyle/>
          <a:p>
            <a:r>
              <a:rPr lang="en-US" sz="3900" b="1" dirty="0">
                <a:solidFill>
                  <a:srgbClr val="000000"/>
                </a:solidFill>
                <a:latin typeface="CMBX12"/>
              </a:rPr>
              <a:t>Deep learning domain</a:t>
            </a:r>
          </a:p>
        </p:txBody>
      </p:sp>
      <p:sp>
        <p:nvSpPr>
          <p:cNvPr id="3" name="Content Placeholder 2">
            <a:extLst>
              <a:ext uri="{FF2B5EF4-FFF2-40B4-BE49-F238E27FC236}">
                <a16:creationId xmlns:a16="http://schemas.microsoft.com/office/drawing/2014/main" id="{E17E129B-0C7B-43BC-B161-64BBBECA62A7}"/>
              </a:ext>
            </a:extLst>
          </p:cNvPr>
          <p:cNvSpPr>
            <a:spLocks noGrp="1"/>
          </p:cNvSpPr>
          <p:nvPr>
            <p:ph idx="1"/>
          </p:nvPr>
        </p:nvSpPr>
        <p:spPr/>
        <p:txBody>
          <a:bodyPr>
            <a:normAutofit/>
          </a:bodyPr>
          <a:lstStyle/>
          <a:p>
            <a:r>
              <a:rPr lang="en-US" sz="1800" b="0" i="0" dirty="0">
                <a:solidFill>
                  <a:srgbClr val="000000"/>
                </a:solidFill>
                <a:effectLst/>
                <a:latin typeface="CMR12"/>
              </a:rPr>
              <a:t>The deep learning domain refers to steganographic embedders that make use of deep learning methods to embed steganographic content. steganographic embedders use generative deep learning networks to combine an input message and cover image into a steganographic image.</a:t>
            </a:r>
          </a:p>
          <a:p>
            <a:r>
              <a:rPr lang="en-US" sz="1800" dirty="0">
                <a:solidFill>
                  <a:srgbClr val="000000"/>
                </a:solidFill>
                <a:latin typeface="CMR12"/>
              </a:rPr>
              <a:t>Different networks used in this approach:</a:t>
            </a:r>
          </a:p>
          <a:p>
            <a:pPr lvl="1"/>
            <a:r>
              <a:rPr lang="en-US" sz="1800" b="0" i="0" dirty="0" err="1">
                <a:solidFill>
                  <a:srgbClr val="000000"/>
                </a:solidFill>
                <a:effectLst/>
                <a:latin typeface="CMR12"/>
              </a:rPr>
              <a:t>SteganoGAN</a:t>
            </a:r>
            <a:r>
              <a:rPr lang="en-US" dirty="0"/>
              <a:t> </a:t>
            </a:r>
          </a:p>
          <a:p>
            <a:pPr lvl="1"/>
            <a:r>
              <a:rPr lang="en-US" sz="1800" b="0" i="0" dirty="0" err="1">
                <a:solidFill>
                  <a:srgbClr val="000000"/>
                </a:solidFill>
                <a:effectLst/>
                <a:latin typeface="CMR12"/>
              </a:rPr>
              <a:t>HiDDeN</a:t>
            </a:r>
            <a:r>
              <a:rPr lang="en-US" sz="1800" b="0" i="0" dirty="0">
                <a:solidFill>
                  <a:srgbClr val="000000"/>
                </a:solidFill>
                <a:effectLst/>
                <a:latin typeface="CMR12"/>
              </a:rPr>
              <a:t> </a:t>
            </a:r>
          </a:p>
          <a:p>
            <a:pPr lvl="1"/>
            <a:r>
              <a:rPr lang="en-US" sz="1800" b="0" i="0" dirty="0" err="1">
                <a:solidFill>
                  <a:srgbClr val="000000"/>
                </a:solidFill>
                <a:effectLst/>
                <a:latin typeface="CMR12"/>
              </a:rPr>
              <a:t>BNet</a:t>
            </a:r>
            <a:r>
              <a:rPr lang="en-US" sz="1800" b="0" i="0" dirty="0">
                <a:solidFill>
                  <a:srgbClr val="000000"/>
                </a:solidFill>
                <a:effectLst/>
                <a:latin typeface="CMR12"/>
              </a:rPr>
              <a:t> </a:t>
            </a:r>
            <a:endParaRPr lang="en-US" sz="1800" dirty="0">
              <a:solidFill>
                <a:srgbClr val="000000"/>
              </a:solidFill>
              <a:latin typeface="CMR12"/>
            </a:endParaRPr>
          </a:p>
          <a:p>
            <a:r>
              <a:rPr lang="en-US" sz="1800" dirty="0">
                <a:solidFill>
                  <a:srgbClr val="000000"/>
                </a:solidFill>
                <a:latin typeface="CMR12"/>
              </a:rPr>
              <a:t>for example below figure showed the structure of </a:t>
            </a:r>
            <a:r>
              <a:rPr lang="en-US" sz="1800" dirty="0" err="1">
                <a:solidFill>
                  <a:srgbClr val="000000"/>
                </a:solidFill>
                <a:latin typeface="CMR12"/>
              </a:rPr>
              <a:t>stegano</a:t>
            </a:r>
            <a:r>
              <a:rPr lang="en-US" sz="1800" dirty="0">
                <a:solidFill>
                  <a:srgbClr val="000000"/>
                </a:solidFill>
                <a:latin typeface="CMR12"/>
              </a:rPr>
              <a:t> </a:t>
            </a:r>
            <a:r>
              <a:rPr lang="en-US" sz="1800" dirty="0" err="1">
                <a:solidFill>
                  <a:srgbClr val="000000"/>
                </a:solidFill>
                <a:latin typeface="CMR12"/>
              </a:rPr>
              <a:t>gan</a:t>
            </a:r>
            <a:r>
              <a:rPr lang="en-US" sz="1800" dirty="0">
                <a:solidFill>
                  <a:srgbClr val="000000"/>
                </a:solidFill>
                <a:latin typeface="CMR12"/>
              </a:rPr>
              <a:t>,</a:t>
            </a:r>
            <a:r>
              <a:rPr lang="en-US" sz="1800" b="0" i="0" dirty="0">
                <a:solidFill>
                  <a:srgbClr val="000000"/>
                </a:solidFill>
                <a:effectLst/>
                <a:latin typeface="CMR12"/>
              </a:rPr>
              <a:t> , which makes use of a GAN architecture to generate high-quality steganographic images</a:t>
            </a:r>
            <a:r>
              <a:rPr lang="en-US" dirty="0"/>
              <a:t> .</a:t>
            </a:r>
            <a:br>
              <a:rPr lang="en-US" dirty="0"/>
            </a:br>
            <a:br>
              <a:rPr lang="en-US" dirty="0"/>
            </a:br>
            <a:r>
              <a:rPr lang="en-US" dirty="0"/>
              <a:t> </a:t>
            </a:r>
            <a:br>
              <a:rPr lang="en-US" dirty="0"/>
            </a:br>
            <a:endParaRPr lang="en-US" dirty="0"/>
          </a:p>
        </p:txBody>
      </p:sp>
    </p:spTree>
    <p:extLst>
      <p:ext uri="{BB962C8B-B14F-4D97-AF65-F5344CB8AC3E}">
        <p14:creationId xmlns:p14="http://schemas.microsoft.com/office/powerpoint/2010/main" val="4145463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9A1F-75FF-450A-A7AC-7FFCC309F538}"/>
              </a:ext>
            </a:extLst>
          </p:cNvPr>
          <p:cNvSpPr>
            <a:spLocks noGrp="1"/>
          </p:cNvSpPr>
          <p:nvPr>
            <p:ph type="title"/>
          </p:nvPr>
        </p:nvSpPr>
        <p:spPr/>
        <p:txBody>
          <a:bodyPr>
            <a:normAutofit/>
          </a:bodyPr>
          <a:lstStyle/>
          <a:p>
            <a:r>
              <a:rPr lang="en-US" sz="3900" b="1" dirty="0">
                <a:solidFill>
                  <a:srgbClr val="000000"/>
                </a:solidFill>
                <a:latin typeface="CMBX12"/>
              </a:rPr>
              <a:t>Deep learning domain</a:t>
            </a:r>
          </a:p>
        </p:txBody>
      </p:sp>
      <p:sp>
        <p:nvSpPr>
          <p:cNvPr id="7" name="Content Placeholder 6">
            <a:extLst>
              <a:ext uri="{FF2B5EF4-FFF2-40B4-BE49-F238E27FC236}">
                <a16:creationId xmlns:a16="http://schemas.microsoft.com/office/drawing/2014/main" id="{75C8C352-0EF0-4E17-A3DA-EBA0AF45E71C}"/>
              </a:ext>
            </a:extLst>
          </p:cNvPr>
          <p:cNvSpPr>
            <a:spLocks noGrp="1"/>
          </p:cNvSpPr>
          <p:nvPr>
            <p:ph idx="1"/>
          </p:nvPr>
        </p:nvSpPr>
        <p:spPr/>
        <p:txBody>
          <a:bodyPr/>
          <a:lstStyle/>
          <a:p>
            <a:r>
              <a:rPr lang="en-US" sz="1800" b="0" i="0" dirty="0">
                <a:solidFill>
                  <a:srgbClr val="000000"/>
                </a:solidFill>
                <a:effectLst/>
                <a:latin typeface="CMR12"/>
              </a:rPr>
              <a:t>Machine learning-based steganography uses machine learning to embed data inside images. This figure shows </a:t>
            </a:r>
            <a:r>
              <a:rPr lang="en-US" sz="1800" b="0" i="0" dirty="0" err="1">
                <a:solidFill>
                  <a:srgbClr val="000000"/>
                </a:solidFill>
                <a:effectLst/>
                <a:latin typeface="CMR12"/>
              </a:rPr>
              <a:t>SteganoGAN</a:t>
            </a:r>
            <a:r>
              <a:rPr lang="en-US" sz="1800" b="0" i="0" dirty="0">
                <a:solidFill>
                  <a:srgbClr val="000000"/>
                </a:solidFill>
                <a:effectLst/>
                <a:latin typeface="CMR12"/>
              </a:rPr>
              <a:t>, which is a generative adversarial network that embeds messages in a highly undetectable way.</a:t>
            </a:r>
            <a:r>
              <a:rPr lang="en-US" dirty="0"/>
              <a:t> </a:t>
            </a:r>
            <a:br>
              <a:rPr lang="en-US" dirty="0"/>
            </a:br>
            <a:endParaRPr lang="en-US" dirty="0"/>
          </a:p>
        </p:txBody>
      </p:sp>
      <p:pic>
        <p:nvPicPr>
          <p:cNvPr id="9" name="Picture 8">
            <a:extLst>
              <a:ext uri="{FF2B5EF4-FFF2-40B4-BE49-F238E27FC236}">
                <a16:creationId xmlns:a16="http://schemas.microsoft.com/office/drawing/2014/main" id="{F6578516-356E-4814-9C2A-5F7FBDD2A6DE}"/>
              </a:ext>
            </a:extLst>
          </p:cNvPr>
          <p:cNvPicPr>
            <a:picLocks noChangeAspect="1"/>
          </p:cNvPicPr>
          <p:nvPr/>
        </p:nvPicPr>
        <p:blipFill>
          <a:blip r:embed="rId2"/>
          <a:stretch>
            <a:fillRect/>
          </a:stretch>
        </p:blipFill>
        <p:spPr>
          <a:xfrm>
            <a:off x="2841674" y="2644311"/>
            <a:ext cx="8060788" cy="3825255"/>
          </a:xfrm>
          <a:prstGeom prst="rect">
            <a:avLst/>
          </a:prstGeom>
        </p:spPr>
      </p:pic>
    </p:spTree>
    <p:extLst>
      <p:ext uri="{BB962C8B-B14F-4D97-AF65-F5344CB8AC3E}">
        <p14:creationId xmlns:p14="http://schemas.microsoft.com/office/powerpoint/2010/main" val="2250453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A9CC-16CA-48B1-B33E-FB86FE7994A8}"/>
              </a:ext>
            </a:extLst>
          </p:cNvPr>
          <p:cNvSpPr>
            <a:spLocks noGrp="1"/>
          </p:cNvSpPr>
          <p:nvPr>
            <p:ph type="title"/>
          </p:nvPr>
        </p:nvSpPr>
        <p:spPr/>
        <p:txBody>
          <a:bodyPr>
            <a:normAutofit/>
          </a:bodyPr>
          <a:lstStyle/>
          <a:p>
            <a:r>
              <a:rPr lang="en-US" sz="3900" b="1" dirty="0">
                <a:solidFill>
                  <a:srgbClr val="000000"/>
                </a:solidFill>
                <a:latin typeface="CMBX12"/>
              </a:rPr>
              <a:t>Steganalysis Techniques </a:t>
            </a:r>
            <a:br>
              <a:rPr lang="en-US" sz="3900" b="1" dirty="0">
                <a:solidFill>
                  <a:srgbClr val="000000"/>
                </a:solidFill>
                <a:latin typeface="CMBX12"/>
              </a:rPr>
            </a:br>
            <a:endParaRPr lang="en-US" sz="3900" b="1" dirty="0">
              <a:solidFill>
                <a:srgbClr val="000000"/>
              </a:solidFill>
              <a:latin typeface="CMBX12"/>
            </a:endParaRPr>
          </a:p>
        </p:txBody>
      </p:sp>
      <p:sp>
        <p:nvSpPr>
          <p:cNvPr id="3" name="Content Placeholder 2">
            <a:extLst>
              <a:ext uri="{FF2B5EF4-FFF2-40B4-BE49-F238E27FC236}">
                <a16:creationId xmlns:a16="http://schemas.microsoft.com/office/drawing/2014/main" id="{AABE370C-661E-4CA7-AC1B-E4FC7D10A2F4}"/>
              </a:ext>
            </a:extLst>
          </p:cNvPr>
          <p:cNvSpPr>
            <a:spLocks noGrp="1"/>
          </p:cNvSpPr>
          <p:nvPr>
            <p:ph idx="1"/>
          </p:nvPr>
        </p:nvSpPr>
        <p:spPr/>
        <p:txBody>
          <a:bodyPr>
            <a:normAutofit fontScale="40000" lnSpcReduction="20000"/>
          </a:bodyPr>
          <a:lstStyle/>
          <a:p>
            <a:r>
              <a:rPr lang="en-US" sz="5100" i="0" dirty="0">
                <a:solidFill>
                  <a:srgbClr val="000000"/>
                </a:solidFill>
                <a:effectLst/>
                <a:latin typeface="CMR12"/>
              </a:rPr>
              <a:t>Steganalysis is the process that detects whether a file contains steganographic content. Steganalysis procedures fall into one of two categories: </a:t>
            </a:r>
          </a:p>
          <a:p>
            <a:pPr marL="0" indent="0">
              <a:buNone/>
            </a:pPr>
            <a:r>
              <a:rPr lang="en-US" sz="5100" dirty="0">
                <a:solidFill>
                  <a:srgbClr val="000000"/>
                </a:solidFill>
                <a:latin typeface="CMR12"/>
              </a:rPr>
              <a:t>     </a:t>
            </a:r>
            <a:r>
              <a:rPr lang="en-US" sz="5100" i="0" dirty="0">
                <a:solidFill>
                  <a:srgbClr val="000000"/>
                </a:solidFill>
                <a:effectLst/>
                <a:latin typeface="CMR12"/>
              </a:rPr>
              <a:t>(1) statistical </a:t>
            </a:r>
            <a:r>
              <a:rPr lang="en-US" sz="5100" i="0" dirty="0" err="1">
                <a:solidFill>
                  <a:srgbClr val="000000"/>
                </a:solidFill>
                <a:effectLst/>
                <a:latin typeface="CMR12"/>
              </a:rPr>
              <a:t>steganalyzers</a:t>
            </a:r>
            <a:r>
              <a:rPr lang="en-US" sz="5100" i="0" dirty="0">
                <a:solidFill>
                  <a:srgbClr val="000000"/>
                </a:solidFill>
                <a:effectLst/>
                <a:latin typeface="CMR12"/>
              </a:rPr>
              <a:t>   (2) deep learning </a:t>
            </a:r>
            <a:r>
              <a:rPr lang="en-US" sz="5100" i="0" dirty="0" err="1">
                <a:solidFill>
                  <a:srgbClr val="000000"/>
                </a:solidFill>
                <a:effectLst/>
                <a:latin typeface="CMR12"/>
              </a:rPr>
              <a:t>steganalyzers</a:t>
            </a:r>
            <a:r>
              <a:rPr lang="en-US" sz="5100" i="0" dirty="0">
                <a:solidFill>
                  <a:srgbClr val="000000"/>
                </a:solidFill>
                <a:effectLst/>
                <a:latin typeface="CMR12"/>
              </a:rPr>
              <a:t> </a:t>
            </a:r>
            <a:endParaRPr lang="en-US" sz="5100" dirty="0"/>
          </a:p>
          <a:p>
            <a:pPr marL="0" indent="0">
              <a:buNone/>
            </a:pPr>
            <a:endParaRPr lang="en-US" sz="5100" dirty="0"/>
          </a:p>
          <a:p>
            <a:pPr lvl="1"/>
            <a:r>
              <a:rPr lang="en-US" sz="5100" i="0" dirty="0">
                <a:solidFill>
                  <a:srgbClr val="000000"/>
                </a:solidFill>
                <a:effectLst/>
                <a:latin typeface="CMR12"/>
              </a:rPr>
              <a:t>statistical </a:t>
            </a:r>
            <a:r>
              <a:rPr lang="en-US" sz="5100" i="0" dirty="0" err="1">
                <a:solidFill>
                  <a:srgbClr val="000000"/>
                </a:solidFill>
                <a:effectLst/>
                <a:latin typeface="CMR12"/>
              </a:rPr>
              <a:t>steganalyzers</a:t>
            </a:r>
            <a:r>
              <a:rPr lang="en-US" sz="5100" dirty="0"/>
              <a:t> :</a:t>
            </a:r>
          </a:p>
          <a:p>
            <a:pPr lvl="2"/>
            <a:r>
              <a:rPr lang="en-US" sz="5100" i="0" dirty="0">
                <a:solidFill>
                  <a:srgbClr val="000000"/>
                </a:solidFill>
                <a:effectLst/>
                <a:latin typeface="CMR12"/>
              </a:rPr>
              <a:t>use extensive feature engineering to exploit the fact that steganographic embedders introduce statistically significant artifacts (i.e. pixel bit values follow unnatural distributions).</a:t>
            </a:r>
          </a:p>
          <a:p>
            <a:pPr lvl="2"/>
            <a:endParaRPr lang="en-US" sz="5100" i="0" dirty="0">
              <a:solidFill>
                <a:srgbClr val="000000"/>
              </a:solidFill>
              <a:effectLst/>
              <a:latin typeface="CMR12"/>
            </a:endParaRPr>
          </a:p>
          <a:p>
            <a:pPr lvl="1"/>
            <a:r>
              <a:rPr lang="en-US" sz="5100" i="0" dirty="0">
                <a:solidFill>
                  <a:srgbClr val="000000"/>
                </a:solidFill>
                <a:effectLst/>
                <a:latin typeface="CMR12"/>
              </a:rPr>
              <a:t>deep learning </a:t>
            </a:r>
            <a:r>
              <a:rPr lang="en-US" sz="5100" i="0" dirty="0" err="1">
                <a:solidFill>
                  <a:srgbClr val="000000"/>
                </a:solidFill>
                <a:effectLst/>
                <a:latin typeface="CMR12"/>
              </a:rPr>
              <a:t>steganalyzers</a:t>
            </a:r>
            <a:r>
              <a:rPr lang="en-US" sz="5100" i="0" dirty="0">
                <a:solidFill>
                  <a:srgbClr val="000000"/>
                </a:solidFill>
                <a:effectLst/>
                <a:latin typeface="CMR12"/>
              </a:rPr>
              <a:t> :</a:t>
            </a:r>
          </a:p>
          <a:p>
            <a:pPr lvl="2"/>
            <a:r>
              <a:rPr lang="en-US" sz="5100" i="0" dirty="0">
                <a:solidFill>
                  <a:srgbClr val="000000"/>
                </a:solidFill>
                <a:effectLst/>
                <a:latin typeface="CMR12"/>
              </a:rPr>
              <a:t>use CNN architectures to learn the statistical imprints of different steganographic embedders</a:t>
            </a:r>
            <a:r>
              <a:rPr lang="en-US" sz="5100" dirty="0"/>
              <a:t> .</a:t>
            </a:r>
            <a:r>
              <a:rPr lang="en-US" sz="5100" i="0" dirty="0">
                <a:solidFill>
                  <a:srgbClr val="000000"/>
                </a:solidFill>
                <a:effectLst/>
                <a:latin typeface="CMR12"/>
              </a:rPr>
              <a:t> These methods have</a:t>
            </a:r>
            <a:r>
              <a:rPr lang="en-US" sz="5100" dirty="0"/>
              <a:t> </a:t>
            </a:r>
            <a:r>
              <a:rPr lang="en-US" sz="5100" i="0" dirty="0">
                <a:solidFill>
                  <a:srgbClr val="000000"/>
                </a:solidFill>
                <a:effectLst/>
                <a:latin typeface="CMR12"/>
              </a:rPr>
              <a:t>proven to be very effective against spatial and frequency modes of steganography</a:t>
            </a:r>
            <a:r>
              <a:rPr lang="en-US" sz="5100" dirty="0"/>
              <a:t> .</a:t>
            </a:r>
            <a:br>
              <a:rPr lang="en-US" sz="5100" dirty="0"/>
            </a:br>
            <a:br>
              <a:rPr lang="en-US" dirty="0"/>
            </a:br>
            <a:br>
              <a:rPr lang="en-US" dirty="0"/>
            </a:br>
            <a:br>
              <a:rPr lang="en-US" dirty="0"/>
            </a:br>
            <a:r>
              <a:rPr lang="en-US" dirty="0"/>
              <a:t> </a:t>
            </a:r>
            <a:br>
              <a:rPr lang="en-US" dirty="0"/>
            </a:br>
            <a:br>
              <a:rPr lang="en-US" dirty="0"/>
            </a:br>
            <a:br>
              <a:rPr lang="en-US" dirty="0"/>
            </a:br>
            <a:endParaRPr lang="en-US" dirty="0"/>
          </a:p>
        </p:txBody>
      </p:sp>
    </p:spTree>
    <p:extLst>
      <p:ext uri="{BB962C8B-B14F-4D97-AF65-F5344CB8AC3E}">
        <p14:creationId xmlns:p14="http://schemas.microsoft.com/office/powerpoint/2010/main" val="265633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F022-341C-472D-9C90-2EF00FC3F326}"/>
              </a:ext>
            </a:extLst>
          </p:cNvPr>
          <p:cNvSpPr>
            <a:spLocks noGrp="1"/>
          </p:cNvSpPr>
          <p:nvPr>
            <p:ph type="title"/>
          </p:nvPr>
        </p:nvSpPr>
        <p:spPr>
          <a:xfrm>
            <a:off x="1097280" y="263527"/>
            <a:ext cx="10058400" cy="1450757"/>
          </a:xfrm>
        </p:spPr>
        <p:txBody>
          <a:bodyPr>
            <a:normAutofit/>
          </a:bodyPr>
          <a:lstStyle/>
          <a:p>
            <a:r>
              <a:rPr lang="en-US" sz="3900" b="1" dirty="0">
                <a:solidFill>
                  <a:srgbClr val="000000"/>
                </a:solidFill>
                <a:latin typeface="CMBX12"/>
              </a:rPr>
              <a:t>Statistical Techniques </a:t>
            </a:r>
            <a:br>
              <a:rPr lang="en-US" sz="3900" b="1" dirty="0">
                <a:solidFill>
                  <a:srgbClr val="000000"/>
                </a:solidFill>
                <a:latin typeface="CMBX12"/>
              </a:rPr>
            </a:br>
            <a:endParaRPr lang="en-US" sz="3900" b="1" dirty="0">
              <a:solidFill>
                <a:srgbClr val="000000"/>
              </a:solidFill>
              <a:latin typeface="CMBX12"/>
            </a:endParaRPr>
          </a:p>
        </p:txBody>
      </p:sp>
      <p:sp>
        <p:nvSpPr>
          <p:cNvPr id="3" name="Content Placeholder 2">
            <a:extLst>
              <a:ext uri="{FF2B5EF4-FFF2-40B4-BE49-F238E27FC236}">
                <a16:creationId xmlns:a16="http://schemas.microsoft.com/office/drawing/2014/main" id="{9EFBED1E-D340-4BEE-8F93-9FED884226DB}"/>
              </a:ext>
            </a:extLst>
          </p:cNvPr>
          <p:cNvSpPr>
            <a:spLocks noGrp="1"/>
          </p:cNvSpPr>
          <p:nvPr>
            <p:ph idx="1"/>
          </p:nvPr>
        </p:nvSpPr>
        <p:spPr/>
        <p:txBody>
          <a:bodyPr>
            <a:normAutofit/>
          </a:bodyPr>
          <a:lstStyle/>
          <a:p>
            <a:r>
              <a:rPr lang="en-US" sz="1800" b="0" i="0" dirty="0">
                <a:solidFill>
                  <a:srgbClr val="000000"/>
                </a:solidFill>
                <a:effectLst/>
                <a:latin typeface="CMR12"/>
              </a:rPr>
              <a:t>Statistical </a:t>
            </a:r>
            <a:r>
              <a:rPr lang="en-US" sz="1800" b="0" i="0" dirty="0" err="1">
                <a:solidFill>
                  <a:srgbClr val="000000"/>
                </a:solidFill>
                <a:effectLst/>
                <a:latin typeface="CMR12"/>
              </a:rPr>
              <a:t>steganalyzers</a:t>
            </a:r>
            <a:r>
              <a:rPr lang="en-US" sz="1800" b="0" i="0" dirty="0">
                <a:solidFill>
                  <a:srgbClr val="000000"/>
                </a:solidFill>
                <a:effectLst/>
                <a:latin typeface="CMR12"/>
              </a:rPr>
              <a:t> rely on detecting statistical abnormalities introduced via steganographic embedders. For example, LSB steganography has been shown to significantly modify an image’s natural pixel value distribution. </a:t>
            </a:r>
          </a:p>
          <a:p>
            <a:r>
              <a:rPr lang="en-US" sz="1800" b="0" i="0" dirty="0">
                <a:solidFill>
                  <a:srgbClr val="000000"/>
                </a:solidFill>
                <a:effectLst/>
                <a:latin typeface="CMR12"/>
              </a:rPr>
              <a:t>Statistical </a:t>
            </a:r>
            <a:r>
              <a:rPr lang="en-US" sz="1800" b="0" i="0" dirty="0" err="1">
                <a:solidFill>
                  <a:srgbClr val="000000"/>
                </a:solidFill>
                <a:effectLst/>
                <a:latin typeface="CMR12"/>
              </a:rPr>
              <a:t>steganalyzers</a:t>
            </a:r>
            <a:r>
              <a:rPr lang="en-US" sz="1800" b="0" i="0" dirty="0">
                <a:solidFill>
                  <a:srgbClr val="000000"/>
                </a:solidFill>
                <a:effectLst/>
                <a:latin typeface="CMR12"/>
              </a:rPr>
              <a:t> are often augmented with support-vector machines and specialized feature-engineering to pull out rich signal data from the underlying source distribution</a:t>
            </a:r>
            <a:r>
              <a:rPr lang="en-US" dirty="0"/>
              <a:t> ,</a:t>
            </a:r>
            <a:r>
              <a:rPr lang="en-US" sz="1800" b="0" i="0" dirty="0">
                <a:solidFill>
                  <a:srgbClr val="000000"/>
                </a:solidFill>
                <a:effectLst/>
                <a:latin typeface="CMR12"/>
              </a:rPr>
              <a:t> In general, statistical </a:t>
            </a:r>
            <a:r>
              <a:rPr lang="en-US" sz="1800" b="0" i="0" dirty="0" err="1">
                <a:solidFill>
                  <a:srgbClr val="000000"/>
                </a:solidFill>
                <a:effectLst/>
                <a:latin typeface="CMR12"/>
              </a:rPr>
              <a:t>steganalyzers</a:t>
            </a:r>
            <a:r>
              <a:rPr lang="en-US" sz="1800" b="0" i="0" dirty="0">
                <a:solidFill>
                  <a:srgbClr val="000000"/>
                </a:solidFill>
                <a:effectLst/>
                <a:latin typeface="CMR12"/>
              </a:rPr>
              <a:t> are only effective against a limited set of spatial and frequency-based steganographic embedders .</a:t>
            </a:r>
            <a:br>
              <a:rPr lang="en-US" dirty="0"/>
            </a:br>
            <a:br>
              <a:rPr lang="en-US" dirty="0"/>
            </a:br>
            <a:br>
              <a:rPr lang="en-US" dirty="0"/>
            </a:br>
            <a:r>
              <a:rPr lang="en-US" dirty="0"/>
              <a:t> </a:t>
            </a:r>
            <a:br>
              <a:rPr lang="en-US" dirty="0"/>
            </a:br>
            <a:endParaRPr lang="en-US" dirty="0"/>
          </a:p>
        </p:txBody>
      </p:sp>
    </p:spTree>
    <p:extLst>
      <p:ext uri="{BB962C8B-B14F-4D97-AF65-F5344CB8AC3E}">
        <p14:creationId xmlns:p14="http://schemas.microsoft.com/office/powerpoint/2010/main" val="3390298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BF21-A137-47E7-A7C4-CCFCB7D11F8C}"/>
              </a:ext>
            </a:extLst>
          </p:cNvPr>
          <p:cNvSpPr>
            <a:spLocks noGrp="1"/>
          </p:cNvSpPr>
          <p:nvPr>
            <p:ph type="title"/>
          </p:nvPr>
        </p:nvSpPr>
        <p:spPr>
          <a:xfrm>
            <a:off x="1130111" y="327051"/>
            <a:ext cx="10058400" cy="1450757"/>
          </a:xfrm>
        </p:spPr>
        <p:txBody>
          <a:bodyPr>
            <a:normAutofit/>
          </a:bodyPr>
          <a:lstStyle/>
          <a:p>
            <a:r>
              <a:rPr lang="en-US" sz="3900" b="1" dirty="0">
                <a:solidFill>
                  <a:srgbClr val="000000"/>
                </a:solidFill>
                <a:latin typeface="CMBX12"/>
              </a:rPr>
              <a:t>Deep Learning Techniques </a:t>
            </a:r>
            <a:br>
              <a:rPr lang="en-US" sz="3900" b="1" dirty="0">
                <a:solidFill>
                  <a:srgbClr val="000000"/>
                </a:solidFill>
                <a:latin typeface="CMBX12"/>
              </a:rPr>
            </a:br>
            <a:endParaRPr lang="en-US" sz="3900" b="1" dirty="0">
              <a:solidFill>
                <a:srgbClr val="000000"/>
              </a:solidFill>
              <a:latin typeface="CMBX12"/>
            </a:endParaRPr>
          </a:p>
        </p:txBody>
      </p:sp>
      <p:sp>
        <p:nvSpPr>
          <p:cNvPr id="3" name="Content Placeholder 2">
            <a:extLst>
              <a:ext uri="{FF2B5EF4-FFF2-40B4-BE49-F238E27FC236}">
                <a16:creationId xmlns:a16="http://schemas.microsoft.com/office/drawing/2014/main" id="{748EB847-2AEF-4517-AC11-28DE41DACB32}"/>
              </a:ext>
            </a:extLst>
          </p:cNvPr>
          <p:cNvSpPr>
            <a:spLocks noGrp="1"/>
          </p:cNvSpPr>
          <p:nvPr>
            <p:ph idx="1"/>
          </p:nvPr>
        </p:nvSpPr>
        <p:spPr/>
        <p:txBody>
          <a:bodyPr>
            <a:normAutofit fontScale="25000" lnSpcReduction="20000"/>
          </a:bodyPr>
          <a:lstStyle/>
          <a:p>
            <a:r>
              <a:rPr lang="en-US" sz="8000" b="0" i="0" dirty="0">
                <a:solidFill>
                  <a:srgbClr val="000000"/>
                </a:solidFill>
                <a:effectLst/>
                <a:latin typeface="CMR12"/>
              </a:rPr>
              <a:t>Deep learning </a:t>
            </a:r>
            <a:r>
              <a:rPr lang="en-US" sz="8000" b="0" i="0" dirty="0" err="1">
                <a:solidFill>
                  <a:srgbClr val="000000"/>
                </a:solidFill>
                <a:effectLst/>
                <a:latin typeface="CMR12"/>
              </a:rPr>
              <a:t>steganalyzers</a:t>
            </a:r>
            <a:r>
              <a:rPr lang="en-US" sz="8000" b="0" i="0" dirty="0">
                <a:solidFill>
                  <a:srgbClr val="000000"/>
                </a:solidFill>
                <a:effectLst/>
                <a:latin typeface="CMR12"/>
              </a:rPr>
              <a:t> traditionally use CNN architectures to extract steganographic signal for example following exa</a:t>
            </a:r>
            <a:r>
              <a:rPr lang="en-US" sz="8000" dirty="0">
                <a:solidFill>
                  <a:srgbClr val="000000"/>
                </a:solidFill>
                <a:latin typeface="CMR12"/>
              </a:rPr>
              <a:t>mple showed </a:t>
            </a:r>
            <a:r>
              <a:rPr lang="en-US" sz="8000" dirty="0" err="1">
                <a:solidFill>
                  <a:srgbClr val="000000"/>
                </a:solidFill>
                <a:latin typeface="CMR12"/>
              </a:rPr>
              <a:t>cnn</a:t>
            </a:r>
            <a:r>
              <a:rPr lang="en-US" sz="8000" dirty="0">
                <a:solidFill>
                  <a:srgbClr val="000000"/>
                </a:solidFill>
                <a:latin typeface="CMR12"/>
              </a:rPr>
              <a:t> model for </a:t>
            </a:r>
            <a:r>
              <a:rPr lang="en-US" sz="8000" dirty="0" err="1">
                <a:solidFill>
                  <a:srgbClr val="000000"/>
                </a:solidFill>
                <a:latin typeface="CMR12"/>
              </a:rPr>
              <a:t>steganalyzing</a:t>
            </a:r>
            <a:r>
              <a:rPr lang="en-US" sz="8000" dirty="0">
                <a:solidFill>
                  <a:srgbClr val="000000"/>
                </a:solidFill>
                <a:latin typeface="CMR12"/>
              </a:rPr>
              <a:t>.</a:t>
            </a:r>
          </a:p>
          <a:p>
            <a:endParaRPr lang="en-US" sz="8000" dirty="0">
              <a:solidFill>
                <a:srgbClr val="000000"/>
              </a:solidFill>
              <a:latin typeface="CMR12"/>
            </a:endParaRPr>
          </a:p>
          <a:p>
            <a:endParaRPr lang="en-US" sz="8000" dirty="0">
              <a:solidFill>
                <a:srgbClr val="000000"/>
              </a:solidFill>
              <a:latin typeface="CMR12"/>
            </a:endParaRPr>
          </a:p>
          <a:p>
            <a:endParaRPr lang="en-US" sz="8000" dirty="0">
              <a:solidFill>
                <a:srgbClr val="000000"/>
              </a:solidFill>
              <a:latin typeface="CMR12"/>
            </a:endParaRPr>
          </a:p>
          <a:p>
            <a:endParaRPr lang="en-US" sz="8000" dirty="0">
              <a:solidFill>
                <a:srgbClr val="000000"/>
              </a:solidFill>
              <a:latin typeface="CMR12"/>
            </a:endParaRPr>
          </a:p>
          <a:p>
            <a:pPr marL="0" indent="0">
              <a:buNone/>
            </a:pPr>
            <a:endParaRPr lang="en-US" sz="8000" dirty="0">
              <a:solidFill>
                <a:srgbClr val="000000"/>
              </a:solidFill>
              <a:latin typeface="CMR12"/>
            </a:endParaRPr>
          </a:p>
          <a:p>
            <a:r>
              <a:rPr lang="en-US" sz="8000" dirty="0">
                <a:solidFill>
                  <a:srgbClr val="000000"/>
                </a:solidFill>
                <a:latin typeface="CMR12"/>
              </a:rPr>
              <a:t>Other methods in this way are:</a:t>
            </a:r>
          </a:p>
          <a:p>
            <a:pPr lvl="1"/>
            <a:r>
              <a:rPr lang="en-US" sz="8000" b="0" i="0" dirty="0" err="1">
                <a:solidFill>
                  <a:srgbClr val="000000"/>
                </a:solidFill>
                <a:effectLst/>
                <a:latin typeface="CMR12"/>
              </a:rPr>
              <a:t>YeNet</a:t>
            </a:r>
            <a:r>
              <a:rPr lang="en-US" sz="8000" dirty="0"/>
              <a:t> </a:t>
            </a:r>
          </a:p>
          <a:p>
            <a:pPr lvl="1"/>
            <a:r>
              <a:rPr lang="en-US" sz="8000" b="0" i="0" dirty="0" err="1">
                <a:solidFill>
                  <a:srgbClr val="000000"/>
                </a:solidFill>
                <a:effectLst/>
                <a:latin typeface="CMR12"/>
              </a:rPr>
              <a:t>XuNet</a:t>
            </a:r>
            <a:r>
              <a:rPr lang="en-US" sz="8000" b="0" i="0" dirty="0">
                <a:solidFill>
                  <a:srgbClr val="000000"/>
                </a:solidFill>
                <a:effectLst/>
                <a:latin typeface="CMR12"/>
              </a:rPr>
              <a:t> </a:t>
            </a:r>
          </a:p>
          <a:p>
            <a:pPr lvl="1"/>
            <a:r>
              <a:rPr lang="en-US" sz="8000" b="0" i="0" dirty="0" err="1">
                <a:solidFill>
                  <a:srgbClr val="000000"/>
                </a:solidFill>
                <a:effectLst/>
                <a:latin typeface="CMR12"/>
              </a:rPr>
              <a:t>SRNet</a:t>
            </a:r>
            <a:r>
              <a:rPr lang="en-US" sz="8000" dirty="0"/>
              <a:t> </a:t>
            </a:r>
          </a:p>
          <a:p>
            <a:pPr lvl="1"/>
            <a:r>
              <a:rPr lang="en-US" sz="8000" b="0" i="0" dirty="0" err="1">
                <a:solidFill>
                  <a:srgbClr val="000000"/>
                </a:solidFill>
                <a:effectLst/>
                <a:latin typeface="CMR12"/>
              </a:rPr>
              <a:t>CISNet</a:t>
            </a:r>
            <a:r>
              <a:rPr lang="en-US" sz="8000" dirty="0"/>
              <a:t> </a:t>
            </a:r>
            <a:br>
              <a:rPr lang="en-US" sz="800" dirty="0"/>
            </a:br>
            <a:br>
              <a:rPr lang="en-US" sz="1000" dirty="0"/>
            </a:br>
            <a:br>
              <a:rPr lang="en-US" sz="1100" dirty="0"/>
            </a:br>
            <a:endParaRPr lang="en-US" sz="1400" dirty="0">
              <a:solidFill>
                <a:srgbClr val="000000"/>
              </a:solidFill>
              <a:latin typeface="CMR12"/>
            </a:endParaRPr>
          </a:p>
          <a:p>
            <a:pPr marL="0" indent="0">
              <a:buNone/>
            </a:pPr>
            <a:r>
              <a:rPr lang="en-US" dirty="0"/>
              <a:t> </a:t>
            </a:r>
            <a:br>
              <a:rPr lang="en-US" dirty="0"/>
            </a:br>
            <a:endParaRPr lang="en-US" dirty="0"/>
          </a:p>
        </p:txBody>
      </p:sp>
      <p:pic>
        <p:nvPicPr>
          <p:cNvPr id="5" name="Picture 4">
            <a:extLst>
              <a:ext uri="{FF2B5EF4-FFF2-40B4-BE49-F238E27FC236}">
                <a16:creationId xmlns:a16="http://schemas.microsoft.com/office/drawing/2014/main" id="{5C3EEDCD-690E-41B5-AA50-A7E4EE143B52}"/>
              </a:ext>
            </a:extLst>
          </p:cNvPr>
          <p:cNvPicPr>
            <a:picLocks noChangeAspect="1"/>
          </p:cNvPicPr>
          <p:nvPr/>
        </p:nvPicPr>
        <p:blipFill>
          <a:blip r:embed="rId2"/>
          <a:stretch>
            <a:fillRect/>
          </a:stretch>
        </p:blipFill>
        <p:spPr>
          <a:xfrm>
            <a:off x="2242440" y="2462066"/>
            <a:ext cx="7833743" cy="1997392"/>
          </a:xfrm>
          <a:prstGeom prst="rect">
            <a:avLst/>
          </a:prstGeom>
        </p:spPr>
      </p:pic>
    </p:spTree>
    <p:extLst>
      <p:ext uri="{BB962C8B-B14F-4D97-AF65-F5344CB8AC3E}">
        <p14:creationId xmlns:p14="http://schemas.microsoft.com/office/powerpoint/2010/main" val="503192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4035-3CA2-406D-993D-8341F621D244}"/>
              </a:ext>
            </a:extLst>
          </p:cNvPr>
          <p:cNvSpPr>
            <a:spLocks noGrp="1"/>
          </p:cNvSpPr>
          <p:nvPr>
            <p:ph type="title"/>
          </p:nvPr>
        </p:nvSpPr>
        <p:spPr/>
        <p:txBody>
          <a:bodyPr>
            <a:normAutofit/>
          </a:bodyPr>
          <a:lstStyle/>
          <a:p>
            <a:r>
              <a:rPr lang="en-US" sz="3900" b="1" dirty="0">
                <a:solidFill>
                  <a:srgbClr val="000000"/>
                </a:solidFill>
                <a:latin typeface="CMBX12"/>
              </a:rPr>
              <a:t>Challenge in deep learning method</a:t>
            </a:r>
          </a:p>
        </p:txBody>
      </p:sp>
      <p:sp>
        <p:nvSpPr>
          <p:cNvPr id="3" name="Content Placeholder 2">
            <a:extLst>
              <a:ext uri="{FF2B5EF4-FFF2-40B4-BE49-F238E27FC236}">
                <a16:creationId xmlns:a16="http://schemas.microsoft.com/office/drawing/2014/main" id="{7C3A9129-BC26-411E-B8BE-3292314DC760}"/>
              </a:ext>
            </a:extLst>
          </p:cNvPr>
          <p:cNvSpPr>
            <a:spLocks noGrp="1"/>
          </p:cNvSpPr>
          <p:nvPr>
            <p:ph idx="1"/>
          </p:nvPr>
        </p:nvSpPr>
        <p:spPr/>
        <p:txBody>
          <a:bodyPr/>
          <a:lstStyle/>
          <a:p>
            <a:r>
              <a:rPr lang="en-US" sz="1800" b="0" i="0" dirty="0">
                <a:solidFill>
                  <a:srgbClr val="000000"/>
                </a:solidFill>
                <a:effectLst/>
                <a:latin typeface="CMR12"/>
              </a:rPr>
              <a:t>Deep learning </a:t>
            </a:r>
            <a:r>
              <a:rPr lang="en-US" sz="1800" b="0" i="0" dirty="0" err="1">
                <a:solidFill>
                  <a:srgbClr val="000000"/>
                </a:solidFill>
                <a:effectLst/>
                <a:latin typeface="CMR12"/>
              </a:rPr>
              <a:t>steganalyzers</a:t>
            </a:r>
            <a:r>
              <a:rPr lang="en-US" sz="1800" b="0" i="0" dirty="0">
                <a:solidFill>
                  <a:srgbClr val="000000"/>
                </a:solidFill>
                <a:effectLst/>
                <a:latin typeface="CMR12"/>
              </a:rPr>
              <a:t> depend heavily on their training dataset. even though deep learning </a:t>
            </a:r>
            <a:r>
              <a:rPr lang="en-US" sz="1800" b="0" i="0" dirty="0" err="1">
                <a:solidFill>
                  <a:srgbClr val="000000"/>
                </a:solidFill>
                <a:effectLst/>
                <a:latin typeface="CMR12"/>
              </a:rPr>
              <a:t>steganalyzers</a:t>
            </a:r>
            <a:r>
              <a:rPr lang="en-US" sz="1800" b="0" i="0" dirty="0">
                <a:solidFill>
                  <a:srgbClr val="000000"/>
                </a:solidFill>
                <a:effectLst/>
                <a:latin typeface="CMR12"/>
              </a:rPr>
              <a:t> have been very effective at steganographic detection, they remain relatively non-robust.</a:t>
            </a:r>
            <a:r>
              <a:rPr lang="en-US" dirty="0"/>
              <a:t> </a:t>
            </a:r>
          </a:p>
          <a:p>
            <a:r>
              <a:rPr lang="en-US" sz="1800" b="0" i="0" dirty="0">
                <a:solidFill>
                  <a:srgbClr val="000000"/>
                </a:solidFill>
                <a:effectLst/>
                <a:latin typeface="CMR12"/>
              </a:rPr>
              <a:t>Understanding and solving these failure modes remains one of the more challenging obstacles facing deep learning </a:t>
            </a:r>
            <a:r>
              <a:rPr lang="en-US" sz="1800" b="0" i="0" dirty="0" err="1">
                <a:solidFill>
                  <a:srgbClr val="000000"/>
                </a:solidFill>
                <a:effectLst/>
                <a:latin typeface="CMR12"/>
              </a:rPr>
              <a:t>steganalyzers</a:t>
            </a:r>
            <a:r>
              <a:rPr lang="en-US" sz="1800" b="0" i="0" dirty="0">
                <a:solidFill>
                  <a:srgbClr val="000000"/>
                </a:solidFill>
                <a:effectLst/>
                <a:latin typeface="CMR12"/>
              </a:rPr>
              <a:t>.</a:t>
            </a:r>
            <a:r>
              <a:rPr lang="en-US" dirty="0"/>
              <a:t> </a:t>
            </a:r>
            <a:br>
              <a:rPr lang="en-US" dirty="0"/>
            </a:br>
            <a:br>
              <a:rPr lang="en-US" dirty="0"/>
            </a:br>
            <a:br>
              <a:rPr lang="en-US" dirty="0"/>
            </a:br>
            <a:endParaRPr lang="en-US" dirty="0"/>
          </a:p>
        </p:txBody>
      </p:sp>
    </p:spTree>
    <p:extLst>
      <p:ext uri="{BB962C8B-B14F-4D97-AF65-F5344CB8AC3E}">
        <p14:creationId xmlns:p14="http://schemas.microsoft.com/office/powerpoint/2010/main" val="109198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B6DB-21F8-4B41-8FD9-CA634FD35CB7}"/>
              </a:ext>
            </a:extLst>
          </p:cNvPr>
          <p:cNvSpPr>
            <a:spLocks noGrp="1"/>
          </p:cNvSpPr>
          <p:nvPr>
            <p:ph type="title"/>
          </p:nvPr>
        </p:nvSpPr>
        <p:spPr/>
        <p:txBody>
          <a:bodyPr>
            <a:normAutofit/>
          </a:bodyPr>
          <a:lstStyle/>
          <a:p>
            <a:r>
              <a:rPr lang="en-US" sz="3600" b="1" i="0" dirty="0">
                <a:solidFill>
                  <a:srgbClr val="000000"/>
                </a:solidFill>
                <a:effectLst/>
                <a:latin typeface="CMBX12"/>
              </a:rPr>
              <a:t>Steganography Ecosystem</a:t>
            </a:r>
            <a:r>
              <a:rPr lang="en-US" sz="4800" dirty="0"/>
              <a:t> </a:t>
            </a:r>
            <a:br>
              <a:rPr lang="en-US" sz="4800" dirty="0"/>
            </a:br>
            <a:endParaRPr lang="en-US" sz="4800" dirty="0"/>
          </a:p>
        </p:txBody>
      </p:sp>
      <p:sp>
        <p:nvSpPr>
          <p:cNvPr id="3" name="Content Placeholder 2">
            <a:extLst>
              <a:ext uri="{FF2B5EF4-FFF2-40B4-BE49-F238E27FC236}">
                <a16:creationId xmlns:a16="http://schemas.microsoft.com/office/drawing/2014/main" id="{AD7D4FA4-6A30-4ED9-8E73-8E65AD466B35}"/>
              </a:ext>
            </a:extLst>
          </p:cNvPr>
          <p:cNvSpPr>
            <a:spLocks noGrp="1"/>
          </p:cNvSpPr>
          <p:nvPr>
            <p:ph idx="1"/>
          </p:nvPr>
        </p:nvSpPr>
        <p:spPr>
          <a:xfrm>
            <a:off x="1243939" y="1800665"/>
            <a:ext cx="10515600" cy="4351338"/>
          </a:xfrm>
        </p:spPr>
        <p:txBody>
          <a:bodyPr/>
          <a:lstStyle/>
          <a:p>
            <a:r>
              <a:rPr lang="en-US" sz="2800" dirty="0" err="1"/>
              <a:t>Steganogeraphy</a:t>
            </a:r>
            <a:r>
              <a:rPr lang="en-US" sz="2800" dirty="0"/>
              <a:t> :</a:t>
            </a:r>
          </a:p>
          <a:p>
            <a:pPr lvl="1"/>
            <a:r>
              <a:rPr lang="en-US" sz="2000" dirty="0"/>
              <a:t>Embedding </a:t>
            </a:r>
          </a:p>
          <a:p>
            <a:pPr lvl="1"/>
            <a:r>
              <a:rPr lang="en-US" sz="2000" dirty="0"/>
              <a:t>Transmission </a:t>
            </a:r>
          </a:p>
          <a:p>
            <a:pPr lvl="1"/>
            <a:r>
              <a:rPr lang="en-US" sz="2000" dirty="0"/>
              <a:t>Decoding </a:t>
            </a:r>
            <a:br>
              <a:rPr lang="en-US" dirty="0"/>
            </a:br>
            <a:br>
              <a:rPr lang="en-US" dirty="0"/>
            </a:br>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7F7BE47F-D7EF-48A8-9179-85C9CFA0BAEE}"/>
              </a:ext>
            </a:extLst>
          </p:cNvPr>
          <p:cNvPicPr>
            <a:picLocks noChangeAspect="1"/>
          </p:cNvPicPr>
          <p:nvPr/>
        </p:nvPicPr>
        <p:blipFill>
          <a:blip r:embed="rId2"/>
          <a:stretch>
            <a:fillRect/>
          </a:stretch>
        </p:blipFill>
        <p:spPr>
          <a:xfrm>
            <a:off x="864111" y="3429000"/>
            <a:ext cx="10567423" cy="1999738"/>
          </a:xfrm>
          <a:prstGeom prst="rect">
            <a:avLst/>
          </a:prstGeom>
        </p:spPr>
      </p:pic>
    </p:spTree>
    <p:extLst>
      <p:ext uri="{BB962C8B-B14F-4D97-AF65-F5344CB8AC3E}">
        <p14:creationId xmlns:p14="http://schemas.microsoft.com/office/powerpoint/2010/main" val="1479176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4AB8-37B5-4510-90E1-D1D7CBE6B3ED}"/>
              </a:ext>
            </a:extLst>
          </p:cNvPr>
          <p:cNvSpPr>
            <a:spLocks noGrp="1"/>
          </p:cNvSpPr>
          <p:nvPr>
            <p:ph type="title"/>
          </p:nvPr>
        </p:nvSpPr>
        <p:spPr/>
        <p:txBody>
          <a:bodyPr>
            <a:normAutofit/>
          </a:bodyPr>
          <a:lstStyle/>
          <a:p>
            <a:r>
              <a:rPr lang="en-US" sz="3900" b="1" dirty="0">
                <a:solidFill>
                  <a:srgbClr val="000000"/>
                </a:solidFill>
                <a:latin typeface="CMBX12"/>
              </a:rPr>
              <a:t>Related works in deep learning</a:t>
            </a:r>
          </a:p>
        </p:txBody>
      </p:sp>
      <p:sp>
        <p:nvSpPr>
          <p:cNvPr id="3" name="Content Placeholder 2">
            <a:extLst>
              <a:ext uri="{FF2B5EF4-FFF2-40B4-BE49-F238E27FC236}">
                <a16:creationId xmlns:a16="http://schemas.microsoft.com/office/drawing/2014/main" id="{8504C7D1-281A-401E-A0C6-F8893C294CCE}"/>
              </a:ext>
            </a:extLst>
          </p:cNvPr>
          <p:cNvSpPr>
            <a:spLocks noGrp="1"/>
          </p:cNvSpPr>
          <p:nvPr>
            <p:ph idx="1"/>
          </p:nvPr>
        </p:nvSpPr>
        <p:spPr/>
        <p:txBody>
          <a:bodyPr>
            <a:normAutofit fontScale="25000" lnSpcReduction="20000"/>
          </a:bodyPr>
          <a:lstStyle/>
          <a:p>
            <a:r>
              <a:rPr lang="en-US" sz="8000" b="0" i="0" dirty="0">
                <a:solidFill>
                  <a:srgbClr val="000000"/>
                </a:solidFill>
                <a:effectLst/>
                <a:latin typeface="CMR12"/>
              </a:rPr>
              <a:t>In recent years, the development of deep convolutional neural networks has pushed the boundaries of steganalysis research.</a:t>
            </a:r>
            <a:r>
              <a:rPr lang="en-US" sz="8000" dirty="0"/>
              <a:t> </a:t>
            </a:r>
          </a:p>
          <a:p>
            <a:endParaRPr lang="en-US" sz="8000" dirty="0"/>
          </a:p>
          <a:p>
            <a:pPr lvl="1"/>
            <a:r>
              <a:rPr lang="en-US" sz="8000" b="0" i="0" dirty="0">
                <a:solidFill>
                  <a:srgbClr val="000000"/>
                </a:solidFill>
                <a:effectLst/>
                <a:latin typeface="CMR12"/>
              </a:rPr>
              <a:t>In 2015, Qian et al. published a simple deep learning model that showcased the potential</a:t>
            </a:r>
            <a:br>
              <a:rPr lang="en-US" sz="8000" b="0" i="0" dirty="0">
                <a:solidFill>
                  <a:srgbClr val="000000"/>
                </a:solidFill>
                <a:effectLst/>
                <a:latin typeface="CMR12"/>
              </a:rPr>
            </a:br>
            <a:r>
              <a:rPr lang="en-US" sz="8000" b="0" i="0" dirty="0">
                <a:solidFill>
                  <a:srgbClr val="000000"/>
                </a:solidFill>
                <a:effectLst/>
                <a:latin typeface="CMR12"/>
              </a:rPr>
              <a:t>for CNN-based steganalysis .</a:t>
            </a:r>
          </a:p>
          <a:p>
            <a:pPr lvl="1"/>
            <a:endParaRPr lang="en-US" sz="8000" b="0" i="0" dirty="0">
              <a:solidFill>
                <a:srgbClr val="000000"/>
              </a:solidFill>
              <a:effectLst/>
              <a:latin typeface="CMR12"/>
            </a:endParaRPr>
          </a:p>
          <a:p>
            <a:pPr lvl="1"/>
            <a:r>
              <a:rPr lang="en-US" sz="8000" b="0" i="0" dirty="0">
                <a:solidFill>
                  <a:srgbClr val="000000"/>
                </a:solidFill>
                <a:effectLst/>
                <a:latin typeface="CMR12"/>
              </a:rPr>
              <a:t>in 2016, Xu et al. was able to achieve state-</a:t>
            </a:r>
            <a:r>
              <a:rPr lang="en-US" sz="8000" b="0" i="0" dirty="0" err="1">
                <a:solidFill>
                  <a:srgbClr val="000000"/>
                </a:solidFill>
                <a:effectLst/>
                <a:latin typeface="CMR12"/>
              </a:rPr>
              <a:t>ofthe</a:t>
            </a:r>
            <a:r>
              <a:rPr lang="en-US" sz="8000" b="0" i="0" dirty="0">
                <a:solidFill>
                  <a:srgbClr val="000000"/>
                </a:solidFill>
                <a:effectLst/>
                <a:latin typeface="CMR12"/>
              </a:rPr>
              <a:t> art results using a more complicated network structure.</a:t>
            </a:r>
          </a:p>
          <a:p>
            <a:pPr lvl="1"/>
            <a:endParaRPr lang="en-US" sz="8000" b="0" i="0" dirty="0">
              <a:solidFill>
                <a:srgbClr val="000000"/>
              </a:solidFill>
              <a:effectLst/>
              <a:latin typeface="CMR12"/>
            </a:endParaRPr>
          </a:p>
          <a:p>
            <a:pPr lvl="1"/>
            <a:r>
              <a:rPr lang="en-US" sz="8000" b="0" i="0" dirty="0">
                <a:solidFill>
                  <a:srgbClr val="000000"/>
                </a:solidFill>
                <a:effectLst/>
                <a:latin typeface="CMR12"/>
              </a:rPr>
              <a:t>In 2018, researchers released several new architectures, including Ye-Net ,which used truncated linear activation functions</a:t>
            </a:r>
            <a:r>
              <a:rPr lang="en-US" sz="8000" dirty="0"/>
              <a:t> .</a:t>
            </a:r>
          </a:p>
          <a:p>
            <a:pPr lvl="1"/>
            <a:endParaRPr lang="en-US" sz="8000" dirty="0"/>
          </a:p>
          <a:p>
            <a:pPr lvl="1"/>
            <a:r>
              <a:rPr lang="en-US" sz="8000" b="0" i="0" dirty="0" err="1">
                <a:solidFill>
                  <a:srgbClr val="000000"/>
                </a:solidFill>
                <a:effectLst/>
                <a:latin typeface="CMR12"/>
              </a:rPr>
              <a:t>Yedroudj</a:t>
            </a:r>
            <a:r>
              <a:rPr lang="en-US" sz="8000" b="0" i="0" dirty="0">
                <a:solidFill>
                  <a:srgbClr val="000000"/>
                </a:solidFill>
                <a:effectLst/>
                <a:latin typeface="CMR12"/>
              </a:rPr>
              <a:t>-Net [45], which used a small network that could learn with small datasets to reduce computational costs</a:t>
            </a:r>
            <a:r>
              <a:rPr lang="en-US" sz="8000" dirty="0"/>
              <a:t> .</a:t>
            </a:r>
          </a:p>
          <a:p>
            <a:pPr lvl="1"/>
            <a:endParaRPr lang="en-US" sz="8000" dirty="0"/>
          </a:p>
          <a:p>
            <a:pPr lvl="1"/>
            <a:r>
              <a:rPr lang="en-US" sz="8000" b="0" i="0" dirty="0" err="1">
                <a:solidFill>
                  <a:srgbClr val="000000"/>
                </a:solidFill>
                <a:effectLst/>
                <a:latin typeface="CMR12"/>
              </a:rPr>
              <a:t>SRNet</a:t>
            </a:r>
            <a:r>
              <a:rPr lang="en-US" sz="8000" b="0" i="0" dirty="0">
                <a:solidFill>
                  <a:srgbClr val="000000"/>
                </a:solidFill>
                <a:effectLst/>
                <a:latin typeface="CMR12"/>
              </a:rPr>
              <a:t> ,which could be adapted to spatial or frequency steganalysis.</a:t>
            </a:r>
            <a:r>
              <a:rPr lang="en-US" sz="8000" dirty="0"/>
              <a:t> </a:t>
            </a:r>
            <a:br>
              <a:rPr lang="en-US" dirty="0"/>
            </a:br>
            <a:br>
              <a:rPr lang="en-US" dirty="0"/>
            </a:br>
            <a:r>
              <a:rPr lang="en-US" dirty="0"/>
              <a:t> </a:t>
            </a:r>
            <a:br>
              <a:rPr lang="en-US" dirty="0"/>
            </a:br>
            <a:br>
              <a:rPr lang="en-US" dirty="0"/>
            </a:br>
            <a:r>
              <a:rPr lang="en-US" dirty="0"/>
              <a:t> </a:t>
            </a:r>
            <a:br>
              <a:rPr lang="en-US" dirty="0"/>
            </a:br>
            <a:br>
              <a:rPr lang="en-US" dirty="0"/>
            </a:br>
            <a:endParaRPr lang="en-US" dirty="0"/>
          </a:p>
        </p:txBody>
      </p:sp>
    </p:spTree>
    <p:extLst>
      <p:ext uri="{BB962C8B-B14F-4D97-AF65-F5344CB8AC3E}">
        <p14:creationId xmlns:p14="http://schemas.microsoft.com/office/powerpoint/2010/main" val="779403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2D98-B2F3-49BA-A273-6B25F4110A31}"/>
              </a:ext>
            </a:extLst>
          </p:cNvPr>
          <p:cNvSpPr>
            <a:spLocks noGrp="1"/>
          </p:cNvSpPr>
          <p:nvPr>
            <p:ph type="title"/>
          </p:nvPr>
        </p:nvSpPr>
        <p:spPr/>
        <p:txBody>
          <a:bodyPr>
            <a:normAutofit/>
          </a:bodyPr>
          <a:lstStyle/>
          <a:p>
            <a:r>
              <a:rPr lang="en-US" sz="3900" b="1" dirty="0">
                <a:solidFill>
                  <a:srgbClr val="000000"/>
                </a:solidFill>
                <a:latin typeface="CMBX12"/>
              </a:rPr>
              <a:t>Related works in deep learning</a:t>
            </a:r>
          </a:p>
        </p:txBody>
      </p:sp>
      <p:sp>
        <p:nvSpPr>
          <p:cNvPr id="3" name="Content Placeholder 2">
            <a:extLst>
              <a:ext uri="{FF2B5EF4-FFF2-40B4-BE49-F238E27FC236}">
                <a16:creationId xmlns:a16="http://schemas.microsoft.com/office/drawing/2014/main" id="{C2D31747-78B4-4714-B41D-B170EBE936B3}"/>
              </a:ext>
            </a:extLst>
          </p:cNvPr>
          <p:cNvSpPr>
            <a:spLocks noGrp="1"/>
          </p:cNvSpPr>
          <p:nvPr>
            <p:ph idx="1"/>
          </p:nvPr>
        </p:nvSpPr>
        <p:spPr/>
        <p:txBody>
          <a:bodyPr>
            <a:noAutofit/>
          </a:bodyPr>
          <a:lstStyle/>
          <a:p>
            <a:r>
              <a:rPr lang="en-US" sz="1400" b="0" i="0" dirty="0">
                <a:solidFill>
                  <a:srgbClr val="000000"/>
                </a:solidFill>
                <a:effectLst/>
                <a:latin typeface="CMR12"/>
              </a:rPr>
              <a:t>most research in the steganalysis domain has focused on</a:t>
            </a:r>
            <a:r>
              <a:rPr lang="en-US" sz="1400" dirty="0"/>
              <a:t> :</a:t>
            </a:r>
          </a:p>
          <a:p>
            <a:pPr lvl="1"/>
            <a:r>
              <a:rPr lang="en-US" sz="1400" b="0" i="0" dirty="0">
                <a:solidFill>
                  <a:srgbClr val="000000"/>
                </a:solidFill>
                <a:effectLst/>
                <a:latin typeface="CMR12"/>
              </a:rPr>
              <a:t>Developing architectures that boost steganographic signal, since steganalysis operates in a low</a:t>
            </a:r>
            <a:br>
              <a:rPr lang="en-US" sz="1400" b="0" i="0" dirty="0">
                <a:solidFill>
                  <a:srgbClr val="000000"/>
                </a:solidFill>
                <a:effectLst/>
                <a:latin typeface="CMR12"/>
              </a:rPr>
            </a:br>
            <a:r>
              <a:rPr lang="en-US" sz="1400" b="0" i="0" dirty="0">
                <a:solidFill>
                  <a:srgbClr val="000000"/>
                </a:solidFill>
                <a:effectLst/>
                <a:latin typeface="CMR12"/>
              </a:rPr>
              <a:t>signal to noise ratio environment.</a:t>
            </a:r>
          </a:p>
          <a:p>
            <a:pPr lvl="1"/>
            <a:r>
              <a:rPr lang="en-US" sz="1400" b="0" i="0" dirty="0">
                <a:solidFill>
                  <a:srgbClr val="000000"/>
                </a:solidFill>
                <a:effectLst/>
                <a:latin typeface="CMR12"/>
              </a:rPr>
              <a:t>developing architectures with better convergence guarantees and reduced computational costs</a:t>
            </a:r>
            <a:r>
              <a:rPr lang="en-US" sz="1400" dirty="0"/>
              <a:t> .</a:t>
            </a:r>
          </a:p>
          <a:p>
            <a:pPr lvl="1"/>
            <a:endParaRPr lang="en-US" sz="1400" dirty="0"/>
          </a:p>
          <a:p>
            <a:r>
              <a:rPr lang="en-US" sz="1400" b="0" i="0" dirty="0">
                <a:solidFill>
                  <a:srgbClr val="000000"/>
                </a:solidFill>
                <a:effectLst/>
                <a:latin typeface="CMR12"/>
              </a:rPr>
              <a:t>Recently, researchers have found that many </a:t>
            </a:r>
            <a:r>
              <a:rPr lang="en-US" sz="1400" b="0" i="0" dirty="0" err="1">
                <a:solidFill>
                  <a:srgbClr val="000000"/>
                </a:solidFill>
                <a:effectLst/>
                <a:latin typeface="CMR12"/>
              </a:rPr>
              <a:t>steganalyzers</a:t>
            </a:r>
            <a:r>
              <a:rPr lang="en-US" sz="1400" dirty="0">
                <a:solidFill>
                  <a:srgbClr val="000000"/>
                </a:solidFill>
                <a:latin typeface="CMR12"/>
              </a:rPr>
              <a:t> </a:t>
            </a:r>
            <a:r>
              <a:rPr lang="en-US" sz="1400" b="0" i="0" dirty="0">
                <a:solidFill>
                  <a:srgbClr val="000000"/>
                </a:solidFill>
                <a:effectLst/>
                <a:latin typeface="CMR12"/>
              </a:rPr>
              <a:t>previously considered to be state-of-the-art are particularly non-robust and have a number of failure modes . Specifically, these </a:t>
            </a:r>
            <a:r>
              <a:rPr lang="en-US" sz="1400" b="0" i="0" dirty="0" err="1">
                <a:solidFill>
                  <a:srgbClr val="000000"/>
                </a:solidFill>
                <a:effectLst/>
                <a:latin typeface="CMR12"/>
              </a:rPr>
              <a:t>steganalyzers</a:t>
            </a:r>
            <a:r>
              <a:rPr lang="en-US" sz="1400" b="0" i="0" dirty="0">
                <a:solidFill>
                  <a:srgbClr val="000000"/>
                </a:solidFill>
                <a:effectLst/>
                <a:latin typeface="CMR12"/>
              </a:rPr>
              <a:t> fail at the source mismatch problem, low embedding ratio problem, and steganographic embedder mismatch problem. They are also prone to adversarial attacks.</a:t>
            </a:r>
            <a:r>
              <a:rPr lang="en-US" sz="1400" dirty="0"/>
              <a:t> </a:t>
            </a:r>
          </a:p>
          <a:p>
            <a:r>
              <a:rPr lang="en-US" sz="1400" b="0" i="0" dirty="0">
                <a:solidFill>
                  <a:srgbClr val="000000"/>
                </a:solidFill>
                <a:effectLst/>
                <a:latin typeface="CMR12"/>
              </a:rPr>
              <a:t>Next, researchers have also worked on understanding how to robustly evaluate </a:t>
            </a:r>
            <a:r>
              <a:rPr lang="en-US" sz="1400" b="0" i="0" dirty="0" err="1">
                <a:solidFill>
                  <a:srgbClr val="000000"/>
                </a:solidFill>
                <a:effectLst/>
                <a:latin typeface="CMR12"/>
              </a:rPr>
              <a:t>steganalyzers</a:t>
            </a:r>
            <a:r>
              <a:rPr lang="en-US" sz="1400" b="0" i="0" dirty="0">
                <a:solidFill>
                  <a:srgbClr val="000000"/>
                </a:solidFill>
                <a:effectLst/>
                <a:latin typeface="CMR12"/>
              </a:rPr>
              <a:t>. Recent work has taken two approaches to tackling the evaluation issue:</a:t>
            </a:r>
            <a:r>
              <a:rPr lang="en-US" sz="1400" dirty="0"/>
              <a:t> </a:t>
            </a:r>
          </a:p>
          <a:p>
            <a:pPr lvl="1"/>
            <a:r>
              <a:rPr lang="en-US" sz="1400" b="0" i="0" dirty="0">
                <a:solidFill>
                  <a:srgbClr val="000000"/>
                </a:solidFill>
                <a:effectLst/>
                <a:latin typeface="CMR12"/>
              </a:rPr>
              <a:t>formulating standardized methodologies that lead to robust evaluation</a:t>
            </a:r>
            <a:r>
              <a:rPr lang="en-US" sz="1400" dirty="0"/>
              <a:t> :</a:t>
            </a:r>
          </a:p>
          <a:p>
            <a:pPr lvl="2"/>
            <a:r>
              <a:rPr lang="en-US" sz="1400" b="0" i="0" dirty="0">
                <a:solidFill>
                  <a:srgbClr val="000000"/>
                </a:solidFill>
                <a:effectLst/>
                <a:latin typeface="CMR12"/>
              </a:rPr>
              <a:t>Zeng et al. finds that current </a:t>
            </a:r>
            <a:r>
              <a:rPr lang="en-US" sz="1400" b="0" i="0" dirty="0" err="1">
                <a:solidFill>
                  <a:srgbClr val="000000"/>
                </a:solidFill>
                <a:effectLst/>
                <a:latin typeface="CMR12"/>
              </a:rPr>
              <a:t>steganalyzers</a:t>
            </a:r>
            <a:r>
              <a:rPr lang="en-US" sz="1400" b="0" i="0" dirty="0">
                <a:solidFill>
                  <a:srgbClr val="000000"/>
                </a:solidFill>
                <a:effectLst/>
                <a:latin typeface="CMR12"/>
              </a:rPr>
              <a:t> are particularly bad at the source mismatch problem and argues that </a:t>
            </a:r>
            <a:r>
              <a:rPr lang="en-US" sz="1400" b="0" i="0" dirty="0" err="1">
                <a:solidFill>
                  <a:srgbClr val="000000"/>
                </a:solidFill>
                <a:effectLst/>
                <a:latin typeface="CMR12"/>
              </a:rPr>
              <a:t>steganalyzers</a:t>
            </a:r>
            <a:r>
              <a:rPr lang="en-US" sz="1400" b="0" i="0" dirty="0">
                <a:solidFill>
                  <a:srgbClr val="000000"/>
                </a:solidFill>
                <a:effectLst/>
                <a:latin typeface="CMR12"/>
              </a:rPr>
              <a:t> should be evaluated on increasingly</a:t>
            </a:r>
            <a:br>
              <a:rPr lang="en-US" sz="1400" b="0" i="0" dirty="0">
                <a:solidFill>
                  <a:srgbClr val="000000"/>
                </a:solidFill>
                <a:effectLst/>
                <a:latin typeface="CMR12"/>
              </a:rPr>
            </a:br>
            <a:r>
              <a:rPr lang="en-US" sz="1400" b="0" i="0" dirty="0">
                <a:solidFill>
                  <a:srgbClr val="000000"/>
                </a:solidFill>
                <a:effectLst/>
                <a:latin typeface="CMR12"/>
              </a:rPr>
              <a:t>diverse source distributions .</a:t>
            </a:r>
          </a:p>
          <a:p>
            <a:pPr lvl="2"/>
            <a:r>
              <a:rPr lang="en-US" sz="1400" b="0" i="0" dirty="0" err="1">
                <a:solidFill>
                  <a:srgbClr val="000000"/>
                </a:solidFill>
                <a:effectLst/>
                <a:latin typeface="CMR12"/>
              </a:rPr>
              <a:t>Prokhozhev</a:t>
            </a:r>
            <a:r>
              <a:rPr lang="en-US" sz="1400" b="0" i="0" dirty="0">
                <a:solidFill>
                  <a:srgbClr val="000000"/>
                </a:solidFill>
                <a:effectLst/>
                <a:latin typeface="CMR12"/>
              </a:rPr>
              <a:t> et al. proposes several tactics to improve evaluation methods involving steganographic embedder mismatch problem and the use of large test datasets .</a:t>
            </a:r>
          </a:p>
          <a:p>
            <a:pPr lvl="2"/>
            <a:r>
              <a:rPr lang="en-US" sz="1400" b="0" i="0" dirty="0">
                <a:solidFill>
                  <a:srgbClr val="000000"/>
                </a:solidFill>
                <a:effectLst/>
                <a:latin typeface="CMR12"/>
              </a:rPr>
              <a:t>Chaumont et al. finds that researchers should test </a:t>
            </a:r>
            <a:r>
              <a:rPr lang="en-US" sz="1400" b="0" i="0" dirty="0" err="1">
                <a:solidFill>
                  <a:srgbClr val="000000"/>
                </a:solidFill>
                <a:effectLst/>
                <a:latin typeface="CMR12"/>
              </a:rPr>
              <a:t>steganalyzers</a:t>
            </a:r>
            <a:r>
              <a:rPr lang="en-US" sz="1400" b="0" i="0" dirty="0">
                <a:solidFill>
                  <a:srgbClr val="000000"/>
                </a:solidFill>
                <a:effectLst/>
                <a:latin typeface="CMR12"/>
              </a:rPr>
              <a:t> on more diverse datasets (i.e. image source, image resolution, image format) to evaluate how practical a </a:t>
            </a:r>
            <a:r>
              <a:rPr lang="en-US" sz="1400" b="0" i="0" dirty="0" err="1">
                <a:solidFill>
                  <a:srgbClr val="000000"/>
                </a:solidFill>
                <a:effectLst/>
                <a:latin typeface="CMR12"/>
              </a:rPr>
              <a:t>steganalyzer</a:t>
            </a:r>
            <a:r>
              <a:rPr lang="en-US" sz="1400" b="0" i="0" dirty="0">
                <a:solidFill>
                  <a:srgbClr val="000000"/>
                </a:solidFill>
                <a:effectLst/>
                <a:latin typeface="CMR12"/>
              </a:rPr>
              <a:t> is.</a:t>
            </a:r>
            <a:r>
              <a:rPr lang="en-US" sz="1400" dirty="0"/>
              <a:t> </a:t>
            </a:r>
            <a:br>
              <a:rPr lang="en-US" sz="1400" dirty="0"/>
            </a:br>
            <a:endParaRPr lang="en-US" sz="1400" dirty="0"/>
          </a:p>
          <a:p>
            <a:pPr marL="457200" lvl="1" indent="0">
              <a:buNone/>
            </a:pPr>
            <a:br>
              <a:rPr lang="en-US" sz="1200" dirty="0"/>
            </a:br>
            <a:br>
              <a:rPr lang="en-US" sz="1200" dirty="0"/>
            </a:br>
            <a:br>
              <a:rPr lang="en-US" sz="1200" dirty="0"/>
            </a:br>
            <a:br>
              <a:rPr lang="en-US" sz="1200" dirty="0"/>
            </a:br>
            <a:br>
              <a:rPr lang="en-US" sz="1200" dirty="0"/>
            </a:br>
            <a:r>
              <a:rPr lang="en-US" sz="1200" dirty="0"/>
              <a:t> </a:t>
            </a:r>
            <a:br>
              <a:rPr lang="en-US" sz="1200" dirty="0"/>
            </a:br>
            <a:br>
              <a:rPr lang="en-US" sz="1200" dirty="0"/>
            </a:br>
            <a:endParaRPr lang="en-US" sz="1200" dirty="0"/>
          </a:p>
        </p:txBody>
      </p:sp>
    </p:spTree>
    <p:extLst>
      <p:ext uri="{BB962C8B-B14F-4D97-AF65-F5344CB8AC3E}">
        <p14:creationId xmlns:p14="http://schemas.microsoft.com/office/powerpoint/2010/main" val="3928818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DF65-455D-4FE9-8A11-76126F00EC7D}"/>
              </a:ext>
            </a:extLst>
          </p:cNvPr>
          <p:cNvSpPr>
            <a:spLocks noGrp="1"/>
          </p:cNvSpPr>
          <p:nvPr>
            <p:ph type="title"/>
          </p:nvPr>
        </p:nvSpPr>
        <p:spPr/>
        <p:txBody>
          <a:bodyPr>
            <a:normAutofit/>
          </a:bodyPr>
          <a:lstStyle/>
          <a:p>
            <a:r>
              <a:rPr lang="en-US" sz="3900" b="1" dirty="0">
                <a:solidFill>
                  <a:srgbClr val="000000"/>
                </a:solidFill>
                <a:latin typeface="CMBX12"/>
              </a:rPr>
              <a:t>Related works in deep learning</a:t>
            </a:r>
          </a:p>
        </p:txBody>
      </p:sp>
      <p:sp>
        <p:nvSpPr>
          <p:cNvPr id="3" name="Content Placeholder 2">
            <a:extLst>
              <a:ext uri="{FF2B5EF4-FFF2-40B4-BE49-F238E27FC236}">
                <a16:creationId xmlns:a16="http://schemas.microsoft.com/office/drawing/2014/main" id="{C115B457-BBB9-4056-BF03-8FDA90EDB8BB}"/>
              </a:ext>
            </a:extLst>
          </p:cNvPr>
          <p:cNvSpPr>
            <a:spLocks noGrp="1"/>
          </p:cNvSpPr>
          <p:nvPr>
            <p:ph idx="1"/>
          </p:nvPr>
        </p:nvSpPr>
        <p:spPr/>
        <p:txBody>
          <a:bodyPr>
            <a:normAutofit fontScale="25000" lnSpcReduction="20000"/>
          </a:bodyPr>
          <a:lstStyle/>
          <a:p>
            <a:pPr lvl="1"/>
            <a:r>
              <a:rPr lang="en-US" sz="9600" b="0" i="0" dirty="0">
                <a:solidFill>
                  <a:srgbClr val="000000"/>
                </a:solidFill>
                <a:effectLst/>
                <a:latin typeface="CMR12"/>
              </a:rPr>
              <a:t>design and generation of steganographic datasets that allow for evaluation:</a:t>
            </a:r>
          </a:p>
          <a:p>
            <a:pPr marL="457200" lvl="1" indent="0">
              <a:buNone/>
            </a:pPr>
            <a:endParaRPr lang="en-US" sz="9600" b="0" i="0" dirty="0">
              <a:solidFill>
                <a:srgbClr val="000000"/>
              </a:solidFill>
              <a:effectLst/>
              <a:latin typeface="CMR12"/>
            </a:endParaRPr>
          </a:p>
          <a:p>
            <a:pPr lvl="2"/>
            <a:r>
              <a:rPr lang="en-US" sz="7200" b="0" i="0" dirty="0">
                <a:solidFill>
                  <a:srgbClr val="000000"/>
                </a:solidFill>
                <a:effectLst/>
                <a:latin typeface="CMR12"/>
              </a:rPr>
              <a:t>When designing these datasets, researchers focus on </a:t>
            </a:r>
          </a:p>
          <a:p>
            <a:pPr marL="914400" lvl="2" indent="0">
              <a:buNone/>
            </a:pPr>
            <a:r>
              <a:rPr lang="en-US" sz="7200" dirty="0">
                <a:solidFill>
                  <a:srgbClr val="000000"/>
                </a:solidFill>
                <a:latin typeface="CMR12"/>
              </a:rPr>
              <a:t>     </a:t>
            </a:r>
            <a:r>
              <a:rPr lang="en-US" sz="7200" b="0" i="0" dirty="0">
                <a:solidFill>
                  <a:srgbClr val="000000"/>
                </a:solidFill>
                <a:effectLst/>
                <a:latin typeface="CMR12"/>
              </a:rPr>
              <a:t>(1) cover image sources and (2) steganographic embedder diversity.</a:t>
            </a:r>
          </a:p>
          <a:p>
            <a:pPr marL="914400" lvl="2" indent="0">
              <a:buNone/>
            </a:pPr>
            <a:endParaRPr lang="en-US" sz="7200" b="0" i="0" dirty="0">
              <a:solidFill>
                <a:srgbClr val="000000"/>
              </a:solidFill>
              <a:effectLst/>
              <a:latin typeface="CMR12"/>
            </a:endParaRPr>
          </a:p>
          <a:p>
            <a:pPr lvl="2"/>
            <a:r>
              <a:rPr lang="en-US" sz="7200" b="0" i="0" dirty="0">
                <a:solidFill>
                  <a:srgbClr val="000000"/>
                </a:solidFill>
                <a:effectLst/>
                <a:latin typeface="CMR12"/>
              </a:rPr>
              <a:t>The most commonly used evaluation dataset is the BOSS dataset ,which contains gray-scale 512x512 images.</a:t>
            </a:r>
            <a:r>
              <a:rPr lang="en-US" sz="12800" dirty="0"/>
              <a:t> </a:t>
            </a:r>
            <a:r>
              <a:rPr lang="en-US" sz="7200" b="0" i="0" dirty="0">
                <a:solidFill>
                  <a:srgbClr val="000000"/>
                </a:solidFill>
                <a:effectLst/>
                <a:latin typeface="CMR12"/>
              </a:rPr>
              <a:t>More</a:t>
            </a:r>
            <a:r>
              <a:rPr lang="en-US" sz="12800" dirty="0"/>
              <a:t> </a:t>
            </a:r>
            <a:r>
              <a:rPr lang="en-US" sz="7200" b="0" i="0" dirty="0">
                <a:solidFill>
                  <a:srgbClr val="000000"/>
                </a:solidFill>
                <a:effectLst/>
                <a:latin typeface="CMR12"/>
              </a:rPr>
              <a:t>recent work has criticized widespread use of BOSS since it contains limited image diversity</a:t>
            </a:r>
            <a:r>
              <a:rPr lang="en-US" sz="12800" dirty="0"/>
              <a:t> .</a:t>
            </a:r>
            <a:endParaRPr lang="en-US" sz="9600" dirty="0"/>
          </a:p>
          <a:p>
            <a:pPr lvl="2"/>
            <a:r>
              <a:rPr lang="en-US" sz="9600" dirty="0"/>
              <a:t>Another dataset in this issue is:</a:t>
            </a:r>
          </a:p>
          <a:p>
            <a:pPr lvl="3"/>
            <a:r>
              <a:rPr lang="en-US" sz="7200" b="0" i="0" dirty="0">
                <a:solidFill>
                  <a:srgbClr val="000000"/>
                </a:solidFill>
                <a:effectLst/>
                <a:latin typeface="CMR12"/>
              </a:rPr>
              <a:t>SIG</a:t>
            </a:r>
            <a:r>
              <a:rPr lang="en-US" sz="7200" dirty="0"/>
              <a:t> </a:t>
            </a:r>
          </a:p>
          <a:p>
            <a:pPr lvl="3"/>
            <a:r>
              <a:rPr lang="en-US" sz="7200" b="0" i="0" dirty="0" err="1">
                <a:solidFill>
                  <a:srgbClr val="000000"/>
                </a:solidFill>
                <a:effectLst/>
                <a:latin typeface="CMR12"/>
              </a:rPr>
              <a:t>StegoAppDB</a:t>
            </a:r>
            <a:r>
              <a:rPr lang="en-US" sz="7200" dirty="0"/>
              <a:t> </a:t>
            </a:r>
          </a:p>
          <a:p>
            <a:pPr lvl="3"/>
            <a:r>
              <a:rPr lang="en-US" sz="7200" b="0" i="0" dirty="0">
                <a:solidFill>
                  <a:srgbClr val="000000"/>
                </a:solidFill>
                <a:effectLst/>
                <a:latin typeface="CMR12"/>
              </a:rPr>
              <a:t>iStego100k</a:t>
            </a:r>
            <a:r>
              <a:rPr lang="en-US" sz="7200" dirty="0"/>
              <a:t> </a:t>
            </a:r>
          </a:p>
          <a:p>
            <a:pPr marL="438912" indent="0">
              <a:buNone/>
            </a:pPr>
            <a:r>
              <a:rPr lang="en-US" sz="8600" b="1" dirty="0" err="1"/>
              <a:t>Notice</a:t>
            </a:r>
            <a:r>
              <a:rPr lang="en-US" sz="8600" dirty="0" err="1"/>
              <a:t>:</a:t>
            </a:r>
            <a:r>
              <a:rPr lang="en-US" sz="8600" b="0" i="0" dirty="0" err="1">
                <a:solidFill>
                  <a:srgbClr val="000000"/>
                </a:solidFill>
                <a:effectLst/>
                <a:latin typeface="CMR12"/>
              </a:rPr>
              <a:t>these</a:t>
            </a:r>
            <a:r>
              <a:rPr lang="en-US" sz="8600" b="0" i="0" dirty="0">
                <a:solidFill>
                  <a:srgbClr val="000000"/>
                </a:solidFill>
                <a:effectLst/>
                <a:latin typeface="CMR12"/>
              </a:rPr>
              <a:t> datasets are unchanged and static, their usability diminishes over time and they are rarely adopted by the steganalysis research community.</a:t>
            </a:r>
            <a:r>
              <a:rPr lang="en-US" sz="15000" dirty="0"/>
              <a:t> </a:t>
            </a:r>
            <a:br>
              <a:rPr lang="en-US" sz="8600" dirty="0"/>
            </a:br>
            <a:br>
              <a:rPr lang="en-US" dirty="0"/>
            </a:br>
            <a:br>
              <a:rPr lang="en-US" dirty="0"/>
            </a:br>
            <a:r>
              <a:rPr lang="en-US" dirty="0"/>
              <a:t> </a:t>
            </a:r>
            <a:br>
              <a:rPr lang="en-US" dirty="0"/>
            </a:br>
            <a:endParaRPr lang="en-US" dirty="0"/>
          </a:p>
        </p:txBody>
      </p:sp>
    </p:spTree>
    <p:extLst>
      <p:ext uri="{BB962C8B-B14F-4D97-AF65-F5344CB8AC3E}">
        <p14:creationId xmlns:p14="http://schemas.microsoft.com/office/powerpoint/2010/main" val="3102203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E834-5278-42E2-BC14-FBEC0ABE923F}"/>
              </a:ext>
            </a:extLst>
          </p:cNvPr>
          <p:cNvSpPr>
            <a:spLocks noGrp="1"/>
          </p:cNvSpPr>
          <p:nvPr>
            <p:ph type="title"/>
          </p:nvPr>
        </p:nvSpPr>
        <p:spPr>
          <a:xfrm>
            <a:off x="838200" y="478302"/>
            <a:ext cx="10515600" cy="1212386"/>
          </a:xfrm>
        </p:spPr>
        <p:txBody>
          <a:bodyPr>
            <a:normAutofit fontScale="90000"/>
          </a:bodyPr>
          <a:lstStyle/>
          <a:p>
            <a:r>
              <a:rPr lang="en-US" sz="4300" b="1" dirty="0">
                <a:solidFill>
                  <a:srgbClr val="000000"/>
                </a:solidFill>
                <a:latin typeface="CMBX12"/>
              </a:rPr>
              <a:t>Universal and Practical Steganalysis(Towards Universal Steganalysis) </a:t>
            </a:r>
            <a:br>
              <a:rPr lang="en-US" dirty="0"/>
            </a:br>
            <a:endParaRPr lang="en-US" dirty="0"/>
          </a:p>
        </p:txBody>
      </p:sp>
      <p:sp>
        <p:nvSpPr>
          <p:cNvPr id="3" name="Content Placeholder 2">
            <a:extLst>
              <a:ext uri="{FF2B5EF4-FFF2-40B4-BE49-F238E27FC236}">
                <a16:creationId xmlns:a16="http://schemas.microsoft.com/office/drawing/2014/main" id="{8DDE9128-2EF5-4F5C-B3AE-2023DD69AD71}"/>
              </a:ext>
            </a:extLst>
          </p:cNvPr>
          <p:cNvSpPr>
            <a:spLocks noGrp="1"/>
          </p:cNvSpPr>
          <p:nvPr>
            <p:ph idx="1"/>
          </p:nvPr>
        </p:nvSpPr>
        <p:spPr/>
        <p:txBody>
          <a:bodyPr>
            <a:normAutofit fontScale="92500" lnSpcReduction="20000"/>
          </a:bodyPr>
          <a:lstStyle/>
          <a:p>
            <a:pPr algn="just"/>
            <a:r>
              <a:rPr lang="en-US" sz="1800" b="0" i="0" dirty="0">
                <a:solidFill>
                  <a:srgbClr val="000000"/>
                </a:solidFill>
                <a:effectLst/>
                <a:latin typeface="CMR12"/>
              </a:rPr>
              <a:t>Universal steganalysis is defined as a class of </a:t>
            </a:r>
            <a:r>
              <a:rPr lang="en-US" sz="1800" b="0" i="0" dirty="0" err="1">
                <a:solidFill>
                  <a:srgbClr val="000000"/>
                </a:solidFill>
                <a:effectLst/>
                <a:latin typeface="CMR12"/>
              </a:rPr>
              <a:t>steganalyzers</a:t>
            </a:r>
            <a:r>
              <a:rPr lang="en-US" sz="1800" b="0" i="0" dirty="0">
                <a:solidFill>
                  <a:srgbClr val="000000"/>
                </a:solidFill>
                <a:effectLst/>
                <a:latin typeface="CMR12"/>
              </a:rPr>
              <a:t> that can detect any known or unknown steganographic embedder. We identify the following problems that a universal steganalysis solution must solve:</a:t>
            </a:r>
            <a:r>
              <a:rPr lang="en-US" sz="1200" dirty="0"/>
              <a:t> </a:t>
            </a:r>
          </a:p>
          <a:p>
            <a:pPr algn="just"/>
            <a:endParaRPr lang="en-US" sz="1200" dirty="0"/>
          </a:p>
          <a:p>
            <a:pPr lvl="1" algn="just"/>
            <a:r>
              <a:rPr lang="en-US" sz="1800" b="1" i="0" dirty="0">
                <a:solidFill>
                  <a:srgbClr val="000000"/>
                </a:solidFill>
                <a:effectLst/>
                <a:latin typeface="CMBX12"/>
              </a:rPr>
              <a:t>Source Mismatch Problem </a:t>
            </a:r>
            <a:r>
              <a:rPr lang="en-US" sz="1800" b="0" i="0" dirty="0">
                <a:solidFill>
                  <a:srgbClr val="000000"/>
                </a:solidFill>
                <a:effectLst/>
                <a:latin typeface="CMR12"/>
              </a:rPr>
              <a:t>- Universal </a:t>
            </a:r>
            <a:r>
              <a:rPr lang="en-US" sz="1800" b="0" i="0" dirty="0" err="1">
                <a:solidFill>
                  <a:srgbClr val="000000"/>
                </a:solidFill>
                <a:effectLst/>
                <a:latin typeface="CMR12"/>
              </a:rPr>
              <a:t>steganalyzers</a:t>
            </a:r>
            <a:r>
              <a:rPr lang="en-US" sz="1800" b="0" i="0" dirty="0">
                <a:solidFill>
                  <a:srgbClr val="000000"/>
                </a:solidFill>
                <a:effectLst/>
                <a:latin typeface="CMR12"/>
              </a:rPr>
              <a:t> must be able to detect steganographic images regardless of the image source.</a:t>
            </a:r>
            <a:r>
              <a:rPr lang="en-US" sz="800" dirty="0"/>
              <a:t> </a:t>
            </a:r>
          </a:p>
          <a:p>
            <a:pPr lvl="1" algn="just"/>
            <a:endParaRPr lang="en-US" sz="800" dirty="0"/>
          </a:p>
          <a:p>
            <a:pPr lvl="1" algn="just"/>
            <a:r>
              <a:rPr lang="en-US" sz="1800" b="1" i="0" dirty="0">
                <a:solidFill>
                  <a:srgbClr val="000000"/>
                </a:solidFill>
                <a:effectLst/>
                <a:latin typeface="CMBX12"/>
              </a:rPr>
              <a:t>Steganographic Embedder Mismatch Problem </a:t>
            </a:r>
            <a:r>
              <a:rPr lang="en-US" sz="1800" b="0" i="0" dirty="0">
                <a:solidFill>
                  <a:srgbClr val="000000"/>
                </a:solidFill>
                <a:effectLst/>
                <a:latin typeface="CMR12"/>
              </a:rPr>
              <a:t>- Universal </a:t>
            </a:r>
            <a:r>
              <a:rPr lang="en-US" sz="1800" b="0" i="0" dirty="0" err="1">
                <a:solidFill>
                  <a:srgbClr val="000000"/>
                </a:solidFill>
                <a:effectLst/>
                <a:latin typeface="CMR12"/>
              </a:rPr>
              <a:t>steganalyzers</a:t>
            </a:r>
            <a:r>
              <a:rPr lang="en-US" sz="1800" dirty="0">
                <a:solidFill>
                  <a:srgbClr val="000000"/>
                </a:solidFill>
                <a:latin typeface="CMR12"/>
              </a:rPr>
              <a:t> </a:t>
            </a:r>
            <a:r>
              <a:rPr lang="en-US" sz="1800" b="0" i="0" dirty="0">
                <a:solidFill>
                  <a:srgbClr val="000000"/>
                </a:solidFill>
                <a:effectLst/>
                <a:latin typeface="CMR12"/>
              </a:rPr>
              <a:t>must be able to detect steganographic images from any steganographic embedder , including those that they have not been seen before.</a:t>
            </a:r>
            <a:r>
              <a:rPr lang="en-US" sz="800" dirty="0"/>
              <a:t> </a:t>
            </a:r>
          </a:p>
          <a:p>
            <a:pPr lvl="1" algn="just"/>
            <a:endParaRPr lang="en-US" sz="800" dirty="0"/>
          </a:p>
          <a:p>
            <a:pPr lvl="1" algn="just"/>
            <a:r>
              <a:rPr lang="en-US" sz="1800" b="1" i="0" dirty="0">
                <a:solidFill>
                  <a:srgbClr val="000000"/>
                </a:solidFill>
                <a:effectLst/>
                <a:latin typeface="CMBX12"/>
              </a:rPr>
              <a:t>Low Embedding Ratio Problem </a:t>
            </a:r>
            <a:r>
              <a:rPr lang="en-US" sz="1800" b="0" i="0" dirty="0">
                <a:solidFill>
                  <a:srgbClr val="000000"/>
                </a:solidFill>
                <a:effectLst/>
                <a:latin typeface="CMR12"/>
              </a:rPr>
              <a:t>- Universal </a:t>
            </a:r>
            <a:r>
              <a:rPr lang="en-US" sz="1800" b="0" i="0" dirty="0" err="1">
                <a:solidFill>
                  <a:srgbClr val="000000"/>
                </a:solidFill>
                <a:effectLst/>
                <a:latin typeface="CMR12"/>
              </a:rPr>
              <a:t>steganalyzers</a:t>
            </a:r>
            <a:r>
              <a:rPr lang="en-US" sz="1800" b="0" i="0" dirty="0">
                <a:solidFill>
                  <a:srgbClr val="000000"/>
                </a:solidFill>
                <a:effectLst/>
                <a:latin typeface="CMR12"/>
              </a:rPr>
              <a:t> must be able to detect steganographic images that are embedded with low embedding ratios.</a:t>
            </a:r>
            <a:r>
              <a:rPr lang="en-US" sz="800" dirty="0"/>
              <a:t> </a:t>
            </a:r>
          </a:p>
          <a:p>
            <a:pPr algn="just"/>
            <a:r>
              <a:rPr lang="en-US" sz="1800" b="0" i="0" dirty="0">
                <a:solidFill>
                  <a:srgbClr val="000000"/>
                </a:solidFill>
                <a:effectLst/>
                <a:latin typeface="CMR12"/>
              </a:rPr>
              <a:t>By solving these problems, a </a:t>
            </a:r>
            <a:r>
              <a:rPr lang="en-US" sz="1800" b="0" i="0" dirty="0" err="1">
                <a:solidFill>
                  <a:srgbClr val="000000"/>
                </a:solidFill>
                <a:effectLst/>
                <a:latin typeface="CMR12"/>
              </a:rPr>
              <a:t>steganalyzer</a:t>
            </a:r>
            <a:r>
              <a:rPr lang="en-US" sz="1800" b="0" i="0" dirty="0">
                <a:solidFill>
                  <a:srgbClr val="000000"/>
                </a:solidFill>
                <a:effectLst/>
                <a:latin typeface="CMR12"/>
              </a:rPr>
              <a:t> would be able to function as a universal </a:t>
            </a:r>
            <a:r>
              <a:rPr lang="en-US" sz="1800" b="0" i="0" dirty="0" err="1">
                <a:solidFill>
                  <a:srgbClr val="000000"/>
                </a:solidFill>
                <a:effectLst/>
                <a:latin typeface="CMR12"/>
              </a:rPr>
              <a:t>steganalyzer</a:t>
            </a:r>
            <a:r>
              <a:rPr lang="en-US" sz="1800" b="0" i="0" dirty="0">
                <a:solidFill>
                  <a:srgbClr val="000000"/>
                </a:solidFill>
                <a:effectLst/>
                <a:latin typeface="CMR12"/>
              </a:rPr>
              <a:t> in any context.</a:t>
            </a:r>
            <a:r>
              <a:rPr lang="en-US" sz="1000" dirty="0"/>
              <a:t> </a:t>
            </a:r>
            <a:br>
              <a:rPr lang="en-US" sz="1000" dirty="0"/>
            </a:br>
            <a:br>
              <a:rPr lang="en-US" sz="1200" dirty="0"/>
            </a:br>
            <a:br>
              <a:rPr lang="en-US" sz="1200" dirty="0"/>
            </a:br>
            <a:br>
              <a:rPr lang="en-US" sz="1200" dirty="0"/>
            </a:br>
            <a:br>
              <a:rPr lang="en-US" sz="1200" dirty="0"/>
            </a:br>
            <a:br>
              <a:rPr lang="en-US" dirty="0"/>
            </a:br>
            <a:endParaRPr lang="en-US" dirty="0"/>
          </a:p>
        </p:txBody>
      </p:sp>
    </p:spTree>
    <p:extLst>
      <p:ext uri="{BB962C8B-B14F-4D97-AF65-F5344CB8AC3E}">
        <p14:creationId xmlns:p14="http://schemas.microsoft.com/office/powerpoint/2010/main" val="3862409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5D5-2498-4D66-B45B-8127300BED03}"/>
              </a:ext>
            </a:extLst>
          </p:cNvPr>
          <p:cNvSpPr>
            <a:spLocks noGrp="1"/>
          </p:cNvSpPr>
          <p:nvPr>
            <p:ph type="title"/>
          </p:nvPr>
        </p:nvSpPr>
        <p:spPr>
          <a:xfrm>
            <a:off x="838200" y="294787"/>
            <a:ext cx="10515600" cy="1325563"/>
          </a:xfrm>
        </p:spPr>
        <p:txBody>
          <a:bodyPr>
            <a:normAutofit/>
          </a:bodyPr>
          <a:lstStyle/>
          <a:p>
            <a:r>
              <a:rPr lang="en-US" sz="4300" b="1" dirty="0">
                <a:solidFill>
                  <a:srgbClr val="000000"/>
                </a:solidFill>
                <a:latin typeface="CMBX12"/>
              </a:rPr>
              <a:t>Towards Practical Steganalysis </a:t>
            </a:r>
            <a:br>
              <a:rPr lang="en-US" sz="4300" b="1" dirty="0">
                <a:solidFill>
                  <a:srgbClr val="000000"/>
                </a:solidFill>
                <a:latin typeface="CMBX12"/>
              </a:rPr>
            </a:br>
            <a:endParaRPr lang="en-US" sz="4300" b="1" dirty="0">
              <a:solidFill>
                <a:srgbClr val="000000"/>
              </a:solidFill>
              <a:latin typeface="CMBX12"/>
            </a:endParaRPr>
          </a:p>
        </p:txBody>
      </p:sp>
      <p:sp>
        <p:nvSpPr>
          <p:cNvPr id="3" name="Content Placeholder 2">
            <a:extLst>
              <a:ext uri="{FF2B5EF4-FFF2-40B4-BE49-F238E27FC236}">
                <a16:creationId xmlns:a16="http://schemas.microsoft.com/office/drawing/2014/main" id="{4A96ECE3-5D73-4CCA-AB6D-C4AB43152482}"/>
              </a:ext>
            </a:extLst>
          </p:cNvPr>
          <p:cNvSpPr>
            <a:spLocks noGrp="1"/>
          </p:cNvSpPr>
          <p:nvPr>
            <p:ph idx="1"/>
          </p:nvPr>
        </p:nvSpPr>
        <p:spPr/>
        <p:txBody>
          <a:bodyPr>
            <a:normAutofit/>
          </a:bodyPr>
          <a:lstStyle/>
          <a:p>
            <a:pPr algn="just"/>
            <a:r>
              <a:rPr lang="en-US" sz="1800" b="0" i="0" dirty="0">
                <a:solidFill>
                  <a:srgbClr val="000000"/>
                </a:solidFill>
                <a:effectLst/>
                <a:latin typeface="CMR12"/>
              </a:rPr>
              <a:t>Practical </a:t>
            </a:r>
            <a:r>
              <a:rPr lang="en-US" sz="1800" b="0" i="0" dirty="0" err="1">
                <a:solidFill>
                  <a:srgbClr val="000000"/>
                </a:solidFill>
                <a:effectLst/>
                <a:latin typeface="CMR12"/>
              </a:rPr>
              <a:t>steganalyzers</a:t>
            </a:r>
            <a:r>
              <a:rPr lang="en-US" sz="1800" b="0" i="0" dirty="0">
                <a:solidFill>
                  <a:srgbClr val="000000"/>
                </a:solidFill>
                <a:effectLst/>
                <a:latin typeface="CMR12"/>
              </a:rPr>
              <a:t> must be effective in real-world situations. From a deep learning perspective, this means that models must be efficient and applicable in a diverse set of contexts. Towards this goal, we identify the following problems that a practical steganalysis solution must solve:</a:t>
            </a:r>
            <a:r>
              <a:rPr lang="en-US" dirty="0"/>
              <a:t> </a:t>
            </a:r>
          </a:p>
          <a:p>
            <a:pPr algn="just"/>
            <a:endParaRPr lang="en-US" dirty="0"/>
          </a:p>
          <a:p>
            <a:pPr lvl="1" algn="just"/>
            <a:r>
              <a:rPr lang="en-US" sz="1800" b="1" i="0" dirty="0">
                <a:solidFill>
                  <a:srgbClr val="000000"/>
                </a:solidFill>
                <a:effectLst/>
                <a:latin typeface="CMBX12"/>
              </a:rPr>
              <a:t>Image Size Mismatch Problem </a:t>
            </a:r>
            <a:r>
              <a:rPr lang="en-US" sz="1800" b="0" i="0" dirty="0">
                <a:solidFill>
                  <a:srgbClr val="000000"/>
                </a:solidFill>
                <a:effectLst/>
                <a:latin typeface="CMR12"/>
              </a:rPr>
              <a:t>- Practical </a:t>
            </a:r>
            <a:r>
              <a:rPr lang="en-US" sz="1800" b="0" i="0" dirty="0" err="1">
                <a:solidFill>
                  <a:srgbClr val="000000"/>
                </a:solidFill>
                <a:effectLst/>
                <a:latin typeface="CMR12"/>
              </a:rPr>
              <a:t>steganalyzers</a:t>
            </a:r>
            <a:r>
              <a:rPr lang="en-US" sz="1800" b="0" i="0" dirty="0">
                <a:solidFill>
                  <a:srgbClr val="000000"/>
                </a:solidFill>
                <a:effectLst/>
                <a:latin typeface="CMR12"/>
              </a:rPr>
              <a:t> must be able to operate on arbitrary image sizes (i.e. 256x256, 512x512, etc.) so that they can be usefully deployed in an application.</a:t>
            </a:r>
            <a:r>
              <a:rPr lang="en-US" dirty="0"/>
              <a:t> </a:t>
            </a:r>
          </a:p>
          <a:p>
            <a:pPr marL="457200" lvl="1" indent="0" algn="just">
              <a:buNone/>
            </a:pPr>
            <a:endParaRPr lang="en-US" dirty="0"/>
          </a:p>
          <a:p>
            <a:pPr lvl="1" algn="just"/>
            <a:r>
              <a:rPr lang="en-US" sz="1800" b="1" i="0" dirty="0">
                <a:solidFill>
                  <a:srgbClr val="000000"/>
                </a:solidFill>
                <a:effectLst/>
                <a:latin typeface="CMBX12"/>
              </a:rPr>
              <a:t>Training and Execution Efficiency Problem </a:t>
            </a:r>
            <a:r>
              <a:rPr lang="en-US" sz="1800" b="0" i="0" dirty="0">
                <a:solidFill>
                  <a:srgbClr val="000000"/>
                </a:solidFill>
                <a:effectLst/>
                <a:latin typeface="CMR12"/>
              </a:rPr>
              <a:t>- Practical </a:t>
            </a:r>
            <a:r>
              <a:rPr lang="en-US" sz="1800" b="0" i="0" dirty="0" err="1">
                <a:solidFill>
                  <a:srgbClr val="000000"/>
                </a:solidFill>
                <a:effectLst/>
                <a:latin typeface="CMR12"/>
              </a:rPr>
              <a:t>steganalyzers</a:t>
            </a:r>
            <a:r>
              <a:rPr lang="en-US" sz="1800" b="0" i="0" dirty="0">
                <a:solidFill>
                  <a:srgbClr val="000000"/>
                </a:solidFill>
                <a:effectLst/>
                <a:latin typeface="CMR12"/>
              </a:rPr>
              <a:t> must be able to be trained and updated efficiently so that new training examples can be quickly incorporated into the model. They must also be able to execute efficiently so that they can process a large of number of images quickly.</a:t>
            </a:r>
            <a:r>
              <a:rPr lang="en-US" dirty="0"/>
              <a:t> </a:t>
            </a:r>
            <a:br>
              <a:rPr lang="en-US" dirty="0"/>
            </a:br>
            <a:br>
              <a:rPr lang="en-US" dirty="0"/>
            </a:br>
            <a:br>
              <a:rPr lang="en-US" dirty="0"/>
            </a:br>
            <a:endParaRPr lang="en-US" dirty="0"/>
          </a:p>
        </p:txBody>
      </p:sp>
    </p:spTree>
    <p:extLst>
      <p:ext uri="{BB962C8B-B14F-4D97-AF65-F5344CB8AC3E}">
        <p14:creationId xmlns:p14="http://schemas.microsoft.com/office/powerpoint/2010/main" val="2198204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5723-A02C-4E82-B3D6-1EBEDAB60EEC}"/>
              </a:ext>
            </a:extLst>
          </p:cNvPr>
          <p:cNvSpPr>
            <a:spLocks noGrp="1"/>
          </p:cNvSpPr>
          <p:nvPr>
            <p:ph type="title"/>
          </p:nvPr>
        </p:nvSpPr>
        <p:spPr/>
        <p:txBody>
          <a:bodyPr>
            <a:normAutofit fontScale="90000"/>
          </a:bodyPr>
          <a:lstStyle/>
          <a:p>
            <a:r>
              <a:rPr lang="en-US" b="1" dirty="0">
                <a:solidFill>
                  <a:srgbClr val="000000"/>
                </a:solidFill>
                <a:latin typeface="CMBX12"/>
              </a:rPr>
              <a:t>Dataset Augmentation</a:t>
            </a:r>
            <a:r>
              <a:rPr lang="en-US" sz="7300" dirty="0"/>
              <a:t> </a:t>
            </a:r>
            <a:br>
              <a:rPr lang="en-US" dirty="0"/>
            </a:br>
            <a:endParaRPr lang="en-US" dirty="0"/>
          </a:p>
        </p:txBody>
      </p:sp>
      <p:sp>
        <p:nvSpPr>
          <p:cNvPr id="3" name="Content Placeholder 2">
            <a:extLst>
              <a:ext uri="{FF2B5EF4-FFF2-40B4-BE49-F238E27FC236}">
                <a16:creationId xmlns:a16="http://schemas.microsoft.com/office/drawing/2014/main" id="{DD5B79A4-70B6-457B-AF87-46CF03CDC1FD}"/>
              </a:ext>
            </a:extLst>
          </p:cNvPr>
          <p:cNvSpPr>
            <a:spLocks noGrp="1"/>
          </p:cNvSpPr>
          <p:nvPr>
            <p:ph idx="1"/>
          </p:nvPr>
        </p:nvSpPr>
        <p:spPr/>
        <p:txBody>
          <a:bodyPr>
            <a:normAutofit fontScale="92500" lnSpcReduction="20000"/>
          </a:bodyPr>
          <a:lstStyle/>
          <a:p>
            <a:pPr algn="just"/>
            <a:r>
              <a:rPr lang="en-US" sz="1900" b="0" i="0" dirty="0">
                <a:solidFill>
                  <a:srgbClr val="000000"/>
                </a:solidFill>
                <a:effectLst/>
                <a:latin typeface="CMR12"/>
              </a:rPr>
              <a:t>data augmentation procedures that generate datasets that can be used to train universal deep learning </a:t>
            </a:r>
            <a:r>
              <a:rPr lang="en-US" sz="1900" b="0" i="0" dirty="0" err="1">
                <a:solidFill>
                  <a:srgbClr val="000000"/>
                </a:solidFill>
                <a:effectLst/>
                <a:latin typeface="CMR12"/>
              </a:rPr>
              <a:t>steganalyzers</a:t>
            </a:r>
            <a:r>
              <a:rPr lang="en-US" sz="1900" b="0" i="0" dirty="0">
                <a:solidFill>
                  <a:srgbClr val="000000"/>
                </a:solidFill>
                <a:effectLst/>
                <a:latin typeface="CMR12"/>
              </a:rPr>
              <a:t>. Data augmentation is a technique used to artificially expand the training dataset by introducing image modifications that increase the diversity of the dataset. Research in the last few years has shown that data augmentation effectively improves the robustness of deep learning models by providing useful training features.</a:t>
            </a:r>
          </a:p>
          <a:p>
            <a:endParaRPr lang="en-US" sz="1900" b="0" i="0" dirty="0">
              <a:solidFill>
                <a:srgbClr val="000000"/>
              </a:solidFill>
              <a:effectLst/>
              <a:latin typeface="CMR12"/>
            </a:endParaRPr>
          </a:p>
          <a:p>
            <a:pPr algn="just"/>
            <a:r>
              <a:rPr lang="en-US" sz="1900" b="0" i="0" dirty="0">
                <a:solidFill>
                  <a:srgbClr val="000000"/>
                </a:solidFill>
                <a:effectLst/>
                <a:latin typeface="CMR12"/>
              </a:rPr>
              <a:t>the following data augmentation procedures that researchers should consider using to augment their steganographic training datasets: </a:t>
            </a:r>
          </a:p>
          <a:p>
            <a:endParaRPr lang="en-US" sz="1900" b="0" i="0" dirty="0">
              <a:solidFill>
                <a:srgbClr val="000000"/>
              </a:solidFill>
              <a:effectLst/>
              <a:latin typeface="CMR12"/>
            </a:endParaRPr>
          </a:p>
          <a:p>
            <a:pPr lvl="1"/>
            <a:r>
              <a:rPr lang="en-US" sz="1900" b="0" i="0" dirty="0">
                <a:solidFill>
                  <a:srgbClr val="000000"/>
                </a:solidFill>
                <a:effectLst/>
                <a:latin typeface="CMR12"/>
              </a:rPr>
              <a:t>Source diversity</a:t>
            </a:r>
            <a:r>
              <a:rPr lang="en-US" sz="1900" dirty="0"/>
              <a:t> </a:t>
            </a:r>
          </a:p>
          <a:p>
            <a:pPr lvl="1"/>
            <a:r>
              <a:rPr lang="en-US" sz="1900" b="0" i="0" dirty="0">
                <a:solidFill>
                  <a:srgbClr val="000000"/>
                </a:solidFill>
                <a:effectLst/>
                <a:latin typeface="CMR12"/>
              </a:rPr>
              <a:t>steganographic embedder diversity</a:t>
            </a:r>
            <a:r>
              <a:rPr lang="en-US" sz="1900" dirty="0"/>
              <a:t> </a:t>
            </a:r>
          </a:p>
          <a:p>
            <a:pPr lvl="1"/>
            <a:r>
              <a:rPr lang="en-US" sz="1900" b="0" i="0" dirty="0">
                <a:solidFill>
                  <a:srgbClr val="000000"/>
                </a:solidFill>
                <a:effectLst/>
                <a:latin typeface="CMR12"/>
              </a:rPr>
              <a:t>embedding ratio diversity</a:t>
            </a:r>
            <a:r>
              <a:rPr lang="en-US" sz="1900" dirty="0"/>
              <a:t> </a:t>
            </a:r>
            <a:br>
              <a:rPr lang="en-US" dirty="0"/>
            </a:br>
            <a:br>
              <a:rPr lang="en-US" dirty="0"/>
            </a:br>
            <a:br>
              <a:rPr lang="en-US" dirty="0"/>
            </a:br>
            <a:r>
              <a:rPr lang="en-US" dirty="0"/>
              <a:t> </a:t>
            </a:r>
            <a:br>
              <a:rPr lang="en-US" dirty="0"/>
            </a:br>
            <a:endParaRPr lang="en-US" dirty="0"/>
          </a:p>
        </p:txBody>
      </p:sp>
    </p:spTree>
    <p:extLst>
      <p:ext uri="{BB962C8B-B14F-4D97-AF65-F5344CB8AC3E}">
        <p14:creationId xmlns:p14="http://schemas.microsoft.com/office/powerpoint/2010/main" val="581230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DF310-4945-4495-A227-F08F205441F2}"/>
              </a:ext>
            </a:extLst>
          </p:cNvPr>
          <p:cNvSpPr>
            <a:spLocks noGrp="1"/>
          </p:cNvSpPr>
          <p:nvPr>
            <p:ph type="title"/>
          </p:nvPr>
        </p:nvSpPr>
        <p:spPr/>
        <p:txBody>
          <a:bodyPr>
            <a:normAutofit/>
          </a:bodyPr>
          <a:lstStyle/>
          <a:p>
            <a:r>
              <a:rPr lang="en-US" b="1" dirty="0">
                <a:solidFill>
                  <a:srgbClr val="000000"/>
                </a:solidFill>
                <a:latin typeface="CMBX12"/>
              </a:rPr>
              <a:t>Source Diversity </a:t>
            </a:r>
            <a:br>
              <a:rPr lang="en-US" dirty="0"/>
            </a:br>
            <a:endParaRPr lang="en-US" dirty="0"/>
          </a:p>
        </p:txBody>
      </p:sp>
      <p:sp>
        <p:nvSpPr>
          <p:cNvPr id="3" name="Content Placeholder 2">
            <a:extLst>
              <a:ext uri="{FF2B5EF4-FFF2-40B4-BE49-F238E27FC236}">
                <a16:creationId xmlns:a16="http://schemas.microsoft.com/office/drawing/2014/main" id="{63C72300-7338-4DEF-9FC0-B67019830E03}"/>
              </a:ext>
            </a:extLst>
          </p:cNvPr>
          <p:cNvSpPr>
            <a:spLocks noGrp="1"/>
          </p:cNvSpPr>
          <p:nvPr>
            <p:ph idx="1"/>
          </p:nvPr>
        </p:nvSpPr>
        <p:spPr/>
        <p:txBody>
          <a:bodyPr>
            <a:normAutofit fontScale="40000" lnSpcReduction="20000"/>
          </a:bodyPr>
          <a:lstStyle/>
          <a:p>
            <a:r>
              <a:rPr lang="en-US" sz="4500" b="0" i="0" dirty="0">
                <a:solidFill>
                  <a:srgbClr val="000000"/>
                </a:solidFill>
                <a:effectLst/>
                <a:latin typeface="CMR12"/>
              </a:rPr>
              <a:t>To solve for the source mismatch problem, we suggest augmenting training datasets with a large sampling of source distributions. We suggest the following data augmentations:</a:t>
            </a:r>
            <a:r>
              <a:rPr lang="en-US" sz="4500" dirty="0"/>
              <a:t> </a:t>
            </a:r>
          </a:p>
          <a:p>
            <a:endParaRPr lang="en-US" sz="4500" dirty="0"/>
          </a:p>
          <a:p>
            <a:pPr lvl="1"/>
            <a:r>
              <a:rPr lang="en-US" sz="4500" b="0" i="0" dirty="0">
                <a:solidFill>
                  <a:srgbClr val="000000"/>
                </a:solidFill>
                <a:effectLst/>
                <a:latin typeface="CMR12"/>
              </a:rPr>
              <a:t>A large variety of camera configurations should be present in the dataset to ensure that that the training dataset contains many source distributions.</a:t>
            </a:r>
            <a:r>
              <a:rPr lang="en-US" sz="4500" dirty="0"/>
              <a:t> </a:t>
            </a:r>
          </a:p>
          <a:p>
            <a:pPr lvl="1"/>
            <a:endParaRPr lang="en-US" sz="4500" dirty="0"/>
          </a:p>
          <a:p>
            <a:pPr lvl="1"/>
            <a:r>
              <a:rPr lang="en-US" sz="4500" b="0" i="0" dirty="0">
                <a:solidFill>
                  <a:srgbClr val="000000"/>
                </a:solidFill>
                <a:effectLst/>
                <a:latin typeface="CMR12"/>
              </a:rPr>
              <a:t>A large variety of image sizes and image formats should be present in the dataset to ensure that the training dataset contains a diverse set of source image types.</a:t>
            </a:r>
            <a:r>
              <a:rPr lang="en-US" sz="4500" dirty="0"/>
              <a:t> </a:t>
            </a:r>
          </a:p>
          <a:p>
            <a:pPr lvl="1"/>
            <a:endParaRPr lang="en-US" sz="4500" dirty="0"/>
          </a:p>
          <a:p>
            <a:pPr lvl="1"/>
            <a:r>
              <a:rPr lang="en-US" sz="4500" b="0" i="0" dirty="0">
                <a:solidFill>
                  <a:srgbClr val="000000"/>
                </a:solidFill>
                <a:effectLst/>
                <a:latin typeface="CMR12"/>
              </a:rPr>
              <a:t>Standard data augmentation techniques such as random crops, rotations, and translations should be employed to artificially increase source diversity.</a:t>
            </a:r>
            <a:r>
              <a:rPr lang="en-US" sz="4500" dirty="0"/>
              <a:t> </a:t>
            </a:r>
          </a:p>
          <a:p>
            <a:pPr lvl="1"/>
            <a:endParaRPr lang="en-US" sz="4500" dirty="0"/>
          </a:p>
          <a:p>
            <a:r>
              <a:rPr lang="en-US" sz="4500" b="0" i="0" dirty="0">
                <a:solidFill>
                  <a:srgbClr val="000000"/>
                </a:solidFill>
                <a:effectLst/>
                <a:latin typeface="CMR12"/>
              </a:rPr>
              <a:t>By using a diverse set of training images, source distribution signals that confound steganographic signals will be less useful for prediction.</a:t>
            </a:r>
            <a:r>
              <a:rPr lang="en-US" sz="4500" dirty="0"/>
              <a:t> </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20943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A9A6-A100-4981-930D-B72C7998777A}"/>
              </a:ext>
            </a:extLst>
          </p:cNvPr>
          <p:cNvSpPr>
            <a:spLocks noGrp="1"/>
          </p:cNvSpPr>
          <p:nvPr>
            <p:ph type="title"/>
          </p:nvPr>
        </p:nvSpPr>
        <p:spPr/>
        <p:txBody>
          <a:bodyPr>
            <a:normAutofit/>
          </a:bodyPr>
          <a:lstStyle/>
          <a:p>
            <a:r>
              <a:rPr lang="en-US" b="1" dirty="0">
                <a:solidFill>
                  <a:srgbClr val="000000"/>
                </a:solidFill>
                <a:latin typeface="CMBX12"/>
              </a:rPr>
              <a:t>steganographic Embedder Diversity </a:t>
            </a:r>
            <a:br>
              <a:rPr lang="en-US" dirty="0"/>
            </a:br>
            <a:endParaRPr lang="en-US" dirty="0"/>
          </a:p>
        </p:txBody>
      </p:sp>
      <p:sp>
        <p:nvSpPr>
          <p:cNvPr id="3" name="Content Placeholder 2">
            <a:extLst>
              <a:ext uri="{FF2B5EF4-FFF2-40B4-BE49-F238E27FC236}">
                <a16:creationId xmlns:a16="http://schemas.microsoft.com/office/drawing/2014/main" id="{A163B48F-06B5-4049-884E-C56FBC22A415}"/>
              </a:ext>
            </a:extLst>
          </p:cNvPr>
          <p:cNvSpPr>
            <a:spLocks noGrp="1"/>
          </p:cNvSpPr>
          <p:nvPr>
            <p:ph idx="1"/>
          </p:nvPr>
        </p:nvSpPr>
        <p:spPr/>
        <p:txBody>
          <a:bodyPr>
            <a:normAutofit/>
          </a:bodyPr>
          <a:lstStyle/>
          <a:p>
            <a:r>
              <a:rPr lang="en-US" sz="1800" b="0" i="0" dirty="0">
                <a:solidFill>
                  <a:srgbClr val="000000"/>
                </a:solidFill>
                <a:effectLst/>
                <a:latin typeface="CMR12"/>
              </a:rPr>
              <a:t>To solve for the steganographic embedder mismatch problem, we suggest augmenting training datasets with a diverse set of steganographic embedders. We suggest the following data augmentations:</a:t>
            </a:r>
          </a:p>
          <a:p>
            <a:pPr lvl="1"/>
            <a:r>
              <a:rPr lang="en-US" sz="1800" b="0" i="0" dirty="0">
                <a:solidFill>
                  <a:srgbClr val="000000"/>
                </a:solidFill>
                <a:effectLst/>
                <a:latin typeface="CMR12"/>
              </a:rPr>
              <a:t>Datasets should skew towards using hard-to-detect steganographic embedders (i.e. </a:t>
            </a:r>
            <a:r>
              <a:rPr lang="en-US" sz="1800" b="0" i="0" dirty="0" err="1">
                <a:solidFill>
                  <a:srgbClr val="000000"/>
                </a:solidFill>
                <a:effectLst/>
                <a:latin typeface="CMR12"/>
              </a:rPr>
              <a:t>SteganoGAN</a:t>
            </a:r>
            <a:r>
              <a:rPr lang="en-US" sz="1800" b="0" i="0" dirty="0">
                <a:solidFill>
                  <a:srgbClr val="000000"/>
                </a:solidFill>
                <a:effectLst/>
                <a:latin typeface="CMR12"/>
              </a:rPr>
              <a:t>), since they create a more challenging steganalysis problem and provide more useful steganographic signal.</a:t>
            </a:r>
            <a:r>
              <a:rPr lang="en-US" dirty="0"/>
              <a:t> </a:t>
            </a:r>
          </a:p>
          <a:p>
            <a:pPr lvl="1"/>
            <a:r>
              <a:rPr lang="en-US" sz="1800" b="0" i="0" dirty="0">
                <a:solidFill>
                  <a:srgbClr val="000000"/>
                </a:solidFill>
                <a:effectLst/>
                <a:latin typeface="CMR12"/>
              </a:rPr>
              <a:t>To test universal </a:t>
            </a:r>
            <a:r>
              <a:rPr lang="en-US" sz="1800" b="0" i="0" dirty="0" err="1">
                <a:solidFill>
                  <a:srgbClr val="000000"/>
                </a:solidFill>
                <a:effectLst/>
                <a:latin typeface="CMR12"/>
              </a:rPr>
              <a:t>steganalyzers</a:t>
            </a:r>
            <a:r>
              <a:rPr lang="en-US" sz="1800" b="0" i="0" dirty="0">
                <a:solidFill>
                  <a:srgbClr val="000000"/>
                </a:solidFill>
                <a:effectLst/>
                <a:latin typeface="CMR12"/>
              </a:rPr>
              <a:t>, the test dataset should be augmented with steganographic embedders that have not been trained on and, preferably, are characteristically different from the training dataset steganographic embedders.</a:t>
            </a:r>
            <a:r>
              <a:rPr lang="en-US" dirty="0"/>
              <a:t> </a:t>
            </a:r>
          </a:p>
          <a:p>
            <a:br>
              <a:rPr lang="en-US" dirty="0"/>
            </a:br>
            <a:br>
              <a:rPr lang="en-US" dirty="0"/>
            </a:br>
            <a:r>
              <a:rPr lang="en-US" dirty="0"/>
              <a:t> </a:t>
            </a:r>
            <a:br>
              <a:rPr lang="en-US" dirty="0"/>
            </a:br>
            <a:endParaRPr lang="en-US" dirty="0"/>
          </a:p>
        </p:txBody>
      </p:sp>
    </p:spTree>
    <p:extLst>
      <p:ext uri="{BB962C8B-B14F-4D97-AF65-F5344CB8AC3E}">
        <p14:creationId xmlns:p14="http://schemas.microsoft.com/office/powerpoint/2010/main" val="3106607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120F-CD79-44C2-A789-3E84A0F71699}"/>
              </a:ext>
            </a:extLst>
          </p:cNvPr>
          <p:cNvSpPr>
            <a:spLocks noGrp="1"/>
          </p:cNvSpPr>
          <p:nvPr>
            <p:ph type="title"/>
          </p:nvPr>
        </p:nvSpPr>
        <p:spPr/>
        <p:txBody>
          <a:bodyPr>
            <a:normAutofit/>
          </a:bodyPr>
          <a:lstStyle/>
          <a:p>
            <a:r>
              <a:rPr lang="en-US" sz="5300" b="1" dirty="0">
                <a:solidFill>
                  <a:srgbClr val="000000"/>
                </a:solidFill>
                <a:latin typeface="CMBX12"/>
              </a:rPr>
              <a:t>Embedding Ratio Diversity </a:t>
            </a:r>
            <a:br>
              <a:rPr lang="en-US" dirty="0"/>
            </a:br>
            <a:endParaRPr lang="en-US" dirty="0"/>
          </a:p>
        </p:txBody>
      </p:sp>
      <p:sp>
        <p:nvSpPr>
          <p:cNvPr id="3" name="Content Placeholder 2">
            <a:extLst>
              <a:ext uri="{FF2B5EF4-FFF2-40B4-BE49-F238E27FC236}">
                <a16:creationId xmlns:a16="http://schemas.microsoft.com/office/drawing/2014/main" id="{76329848-C754-4BC8-B237-4E58ADBD8A9B}"/>
              </a:ext>
            </a:extLst>
          </p:cNvPr>
          <p:cNvSpPr>
            <a:spLocks noGrp="1"/>
          </p:cNvSpPr>
          <p:nvPr>
            <p:ph idx="1"/>
          </p:nvPr>
        </p:nvSpPr>
        <p:spPr/>
        <p:txBody>
          <a:bodyPr>
            <a:normAutofit/>
          </a:bodyPr>
          <a:lstStyle/>
          <a:p>
            <a:r>
              <a:rPr lang="en-US" sz="1800" b="0" i="0" dirty="0">
                <a:solidFill>
                  <a:srgbClr val="000000"/>
                </a:solidFill>
                <a:effectLst/>
                <a:latin typeface="CMR12"/>
              </a:rPr>
              <a:t>To solve for the low embedding ratio problem, we suggest augmenting training datasets with a diverse set of embedding ratios. We suggest the following data augmentation:</a:t>
            </a:r>
            <a:r>
              <a:rPr lang="en-US" dirty="0"/>
              <a:t> </a:t>
            </a:r>
          </a:p>
          <a:p>
            <a:endParaRPr lang="en-US" dirty="0"/>
          </a:p>
          <a:p>
            <a:pPr lvl="1"/>
            <a:r>
              <a:rPr lang="en-US" sz="1800" b="0" i="0" dirty="0">
                <a:solidFill>
                  <a:srgbClr val="000000"/>
                </a:solidFill>
                <a:effectLst/>
                <a:latin typeface="CMR12"/>
              </a:rPr>
              <a:t>A large range of embedding ratios should be used for training so that models do not over-fit to a specific embedding ratio. We suggest a range from 0.05 </a:t>
            </a:r>
            <a:r>
              <a:rPr lang="en-US" sz="1800" b="0" i="0" dirty="0" err="1">
                <a:solidFill>
                  <a:srgbClr val="000000"/>
                </a:solidFill>
                <a:effectLst/>
                <a:latin typeface="CMR12"/>
              </a:rPr>
              <a:t>bpp</a:t>
            </a:r>
            <a:r>
              <a:rPr lang="en-US" sz="1800" dirty="0">
                <a:solidFill>
                  <a:srgbClr val="000000"/>
                </a:solidFill>
                <a:latin typeface="CMR12"/>
              </a:rPr>
              <a:t> </a:t>
            </a:r>
            <a:r>
              <a:rPr lang="en-US" sz="1800" b="0" i="0" dirty="0">
                <a:solidFill>
                  <a:srgbClr val="000000"/>
                </a:solidFill>
                <a:effectLst/>
                <a:latin typeface="CMR12"/>
              </a:rPr>
              <a:t>to 1.0 </a:t>
            </a:r>
            <a:r>
              <a:rPr lang="en-US" sz="1800" b="0" i="0" dirty="0" err="1">
                <a:solidFill>
                  <a:srgbClr val="000000"/>
                </a:solidFill>
                <a:effectLst/>
                <a:latin typeface="CMR12"/>
              </a:rPr>
              <a:t>bpp</a:t>
            </a:r>
            <a:r>
              <a:rPr lang="en-US" sz="1800" b="0" i="0" dirty="0">
                <a:solidFill>
                  <a:srgbClr val="000000"/>
                </a:solidFill>
                <a:effectLst/>
                <a:latin typeface="CMR12"/>
              </a:rPr>
              <a:t>. For deep learning steganographic embedders, researchers should consider increasing the range of embedding ratios present in the training dataset.</a:t>
            </a:r>
            <a:r>
              <a:rPr lang="en-US" dirty="0"/>
              <a:t> </a:t>
            </a:r>
          </a:p>
          <a:p>
            <a:pPr lvl="1"/>
            <a:endParaRPr lang="en-US" dirty="0"/>
          </a:p>
          <a:p>
            <a:r>
              <a:rPr lang="en-US" sz="1800" b="0" i="0" dirty="0">
                <a:solidFill>
                  <a:srgbClr val="000000"/>
                </a:solidFill>
                <a:effectLst/>
                <a:latin typeface="CMR12"/>
              </a:rPr>
              <a:t>Using a wide range of embedding ratios will force models to better learn to detect steganographic signal and prevent overfitting for a specific embedding ratio.</a:t>
            </a:r>
            <a:r>
              <a:rPr lang="en-US" dirty="0"/>
              <a:t> </a:t>
            </a:r>
            <a:br>
              <a:rPr lang="en-US" dirty="0"/>
            </a:br>
            <a:br>
              <a:rPr lang="en-US" dirty="0"/>
            </a:br>
            <a:br>
              <a:rPr lang="en-US" dirty="0"/>
            </a:br>
            <a:endParaRPr lang="en-US" dirty="0"/>
          </a:p>
        </p:txBody>
      </p:sp>
    </p:spTree>
    <p:extLst>
      <p:ext uri="{BB962C8B-B14F-4D97-AF65-F5344CB8AC3E}">
        <p14:creationId xmlns:p14="http://schemas.microsoft.com/office/powerpoint/2010/main" val="2580558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0277-1722-4790-8168-28977FB30131}"/>
              </a:ext>
            </a:extLst>
          </p:cNvPr>
          <p:cNvSpPr>
            <a:spLocks noGrp="1"/>
          </p:cNvSpPr>
          <p:nvPr>
            <p:ph type="title"/>
          </p:nvPr>
        </p:nvSpPr>
        <p:spPr/>
        <p:txBody>
          <a:bodyPr>
            <a:noAutofit/>
          </a:bodyPr>
          <a:lstStyle/>
          <a:p>
            <a:r>
              <a:rPr lang="en-US" sz="5300" b="1" dirty="0">
                <a:solidFill>
                  <a:srgbClr val="000000"/>
                </a:solidFill>
                <a:latin typeface="CMBX12"/>
              </a:rPr>
              <a:t>Proposed CNN architectures for steganalysis</a:t>
            </a:r>
          </a:p>
        </p:txBody>
      </p:sp>
      <p:sp>
        <p:nvSpPr>
          <p:cNvPr id="3" name="Content Placeholder 2">
            <a:extLst>
              <a:ext uri="{FF2B5EF4-FFF2-40B4-BE49-F238E27FC236}">
                <a16:creationId xmlns:a16="http://schemas.microsoft.com/office/drawing/2014/main" id="{AF5DFAB2-B958-4A98-8185-A8FB62F6BC6E}"/>
              </a:ext>
            </a:extLst>
          </p:cNvPr>
          <p:cNvSpPr>
            <a:spLocks noGrp="1"/>
          </p:cNvSpPr>
          <p:nvPr>
            <p:ph idx="1"/>
          </p:nvPr>
        </p:nvSpPr>
        <p:spPr/>
        <p:txBody>
          <a:bodyPr>
            <a:normAutofit fontScale="77500" lnSpcReduction="20000"/>
          </a:bodyPr>
          <a:lstStyle/>
          <a:p>
            <a:r>
              <a:rPr lang="en-US" sz="2300" b="0" i="0" dirty="0">
                <a:solidFill>
                  <a:srgbClr val="000000"/>
                </a:solidFill>
                <a:effectLst/>
                <a:latin typeface="CMR12"/>
              </a:rPr>
              <a:t>we describe two deep learning architectures that provide potential solutions to the challenges facing practical steganalysis.</a:t>
            </a:r>
            <a:r>
              <a:rPr lang="en-US" sz="2300" dirty="0"/>
              <a:t> </a:t>
            </a:r>
            <a:endParaRPr lang="fa-IR" sz="2300" dirty="0"/>
          </a:p>
          <a:p>
            <a:r>
              <a:rPr lang="en-US" sz="2300" dirty="0">
                <a:solidFill>
                  <a:srgbClr val="000000"/>
                </a:solidFill>
                <a:latin typeface="CMR12"/>
              </a:rPr>
              <a:t>In pervious sections,</a:t>
            </a:r>
            <a:r>
              <a:rPr lang="en-US" sz="2300" b="0" i="0" dirty="0">
                <a:solidFill>
                  <a:srgbClr val="000000"/>
                </a:solidFill>
                <a:effectLst/>
                <a:latin typeface="CMR12"/>
              </a:rPr>
              <a:t> we identified that a practical deep learning </a:t>
            </a:r>
            <a:r>
              <a:rPr lang="en-US" sz="2300" b="0" i="0" dirty="0" err="1">
                <a:solidFill>
                  <a:srgbClr val="000000"/>
                </a:solidFill>
                <a:effectLst/>
                <a:latin typeface="CMR12"/>
              </a:rPr>
              <a:t>steganalyzer</a:t>
            </a:r>
            <a:r>
              <a:rPr lang="en-US" sz="2300" b="0" i="0" dirty="0">
                <a:solidFill>
                  <a:srgbClr val="000000"/>
                </a:solidFill>
                <a:effectLst/>
                <a:latin typeface="CMR12"/>
              </a:rPr>
              <a:t> must be able to solve the following problems: the image size mismatch problem and the training and execution efficiency</a:t>
            </a:r>
            <a:br>
              <a:rPr lang="en-US" sz="2300" b="0" i="0" dirty="0">
                <a:solidFill>
                  <a:srgbClr val="000000"/>
                </a:solidFill>
                <a:effectLst/>
                <a:latin typeface="CMR12"/>
              </a:rPr>
            </a:br>
            <a:r>
              <a:rPr lang="en-US" sz="2300" b="0" i="0" dirty="0">
                <a:solidFill>
                  <a:srgbClr val="000000"/>
                </a:solidFill>
                <a:effectLst/>
                <a:latin typeface="CMR12"/>
              </a:rPr>
              <a:t>problem.</a:t>
            </a:r>
            <a:r>
              <a:rPr lang="en-US" sz="2300" dirty="0"/>
              <a:t> </a:t>
            </a:r>
          </a:p>
          <a:p>
            <a:r>
              <a:rPr lang="en-US" sz="2300" b="0" i="0" dirty="0">
                <a:solidFill>
                  <a:srgbClr val="000000"/>
                </a:solidFill>
                <a:effectLst/>
                <a:latin typeface="CMR12"/>
              </a:rPr>
              <a:t>To help realize these goals, we use modern CNN methods to design: </a:t>
            </a:r>
          </a:p>
          <a:p>
            <a:endParaRPr lang="en-US" sz="2300" b="0" i="0" dirty="0">
              <a:solidFill>
                <a:srgbClr val="000000"/>
              </a:solidFill>
              <a:effectLst/>
              <a:latin typeface="CMR12"/>
            </a:endParaRPr>
          </a:p>
          <a:p>
            <a:pPr lvl="1"/>
            <a:r>
              <a:rPr lang="en-US" sz="2300" b="0" i="0" dirty="0" err="1">
                <a:solidFill>
                  <a:srgbClr val="000000"/>
                </a:solidFill>
                <a:effectLst/>
                <a:latin typeface="CMR12"/>
              </a:rPr>
              <a:t>ArbNet</a:t>
            </a:r>
            <a:r>
              <a:rPr lang="en-US" sz="2300" dirty="0"/>
              <a:t> :</a:t>
            </a:r>
          </a:p>
          <a:p>
            <a:pPr lvl="2"/>
            <a:r>
              <a:rPr lang="en-US" sz="2300" b="0" i="0" dirty="0">
                <a:solidFill>
                  <a:srgbClr val="000000"/>
                </a:solidFill>
                <a:effectLst/>
                <a:latin typeface="CMR12"/>
              </a:rPr>
              <a:t>which is compatible with arbitrary input image sizes using a modified </a:t>
            </a:r>
            <a:r>
              <a:rPr lang="en-US" sz="2300" b="0" i="0" dirty="0" err="1">
                <a:solidFill>
                  <a:srgbClr val="000000"/>
                </a:solidFill>
                <a:effectLst/>
                <a:latin typeface="CMR12"/>
              </a:rPr>
              <a:t>DenseNet</a:t>
            </a:r>
            <a:br>
              <a:rPr lang="en-US" sz="2300" b="0" i="0" dirty="0">
                <a:solidFill>
                  <a:srgbClr val="000000"/>
                </a:solidFill>
                <a:effectLst/>
                <a:latin typeface="CMR12"/>
              </a:rPr>
            </a:br>
            <a:r>
              <a:rPr lang="en-US" sz="2300" b="0" i="0" dirty="0">
                <a:solidFill>
                  <a:srgbClr val="000000"/>
                </a:solidFill>
                <a:effectLst/>
                <a:latin typeface="CMR12"/>
              </a:rPr>
              <a:t>architecture</a:t>
            </a:r>
            <a:r>
              <a:rPr lang="en-US" sz="2300" dirty="0"/>
              <a:t> </a:t>
            </a:r>
          </a:p>
          <a:p>
            <a:pPr lvl="2"/>
            <a:endParaRPr lang="en-US" sz="2300" dirty="0"/>
          </a:p>
          <a:p>
            <a:pPr lvl="1"/>
            <a:r>
              <a:rPr lang="en-US" sz="2300" b="0" i="0" dirty="0" err="1">
                <a:solidFill>
                  <a:srgbClr val="000000"/>
                </a:solidFill>
                <a:effectLst/>
                <a:latin typeface="CMR12"/>
              </a:rPr>
              <a:t>FastNet</a:t>
            </a:r>
            <a:r>
              <a:rPr lang="en-US" sz="2300" dirty="0"/>
              <a:t> :</a:t>
            </a:r>
          </a:p>
          <a:p>
            <a:pPr lvl="2"/>
            <a:r>
              <a:rPr lang="en-US" sz="2300" b="0" i="0" dirty="0">
                <a:solidFill>
                  <a:srgbClr val="000000"/>
                </a:solidFill>
                <a:effectLst/>
                <a:latin typeface="CMR12"/>
              </a:rPr>
              <a:t>which uses a modified </a:t>
            </a:r>
            <a:r>
              <a:rPr lang="en-US" sz="2300" b="0" i="0" dirty="0" err="1">
                <a:solidFill>
                  <a:srgbClr val="000000"/>
                </a:solidFill>
                <a:effectLst/>
                <a:latin typeface="CMR12"/>
              </a:rPr>
              <a:t>EfficientNet</a:t>
            </a:r>
            <a:r>
              <a:rPr lang="en-US" sz="2300" b="0" i="0" dirty="0">
                <a:solidFill>
                  <a:srgbClr val="000000"/>
                </a:solidFill>
                <a:effectLst/>
                <a:latin typeface="CMR12"/>
              </a:rPr>
              <a:t> architecture to improve computational efficiency.</a:t>
            </a:r>
            <a:r>
              <a:rPr lang="en-US" sz="2300" dirty="0"/>
              <a:t> </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3732330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CAA5B-2999-4F63-9427-061DDA6E8D55}"/>
              </a:ext>
            </a:extLst>
          </p:cNvPr>
          <p:cNvSpPr>
            <a:spLocks noGrp="1"/>
          </p:cNvSpPr>
          <p:nvPr>
            <p:ph type="title"/>
          </p:nvPr>
        </p:nvSpPr>
        <p:spPr>
          <a:xfrm>
            <a:off x="1066800" y="117791"/>
            <a:ext cx="10058400" cy="1450757"/>
          </a:xfrm>
        </p:spPr>
        <p:txBody>
          <a:bodyPr>
            <a:normAutofit/>
          </a:bodyPr>
          <a:lstStyle/>
          <a:p>
            <a:r>
              <a:rPr lang="en-US" sz="3600" b="1" dirty="0">
                <a:solidFill>
                  <a:srgbClr val="000000"/>
                </a:solidFill>
                <a:latin typeface="CMBX12"/>
              </a:rPr>
              <a:t>Purpose and various groups</a:t>
            </a:r>
          </a:p>
        </p:txBody>
      </p:sp>
      <p:sp>
        <p:nvSpPr>
          <p:cNvPr id="3" name="Content Placeholder 2">
            <a:extLst>
              <a:ext uri="{FF2B5EF4-FFF2-40B4-BE49-F238E27FC236}">
                <a16:creationId xmlns:a16="http://schemas.microsoft.com/office/drawing/2014/main" id="{83525A12-2F5F-4717-8092-F692EB23A942}"/>
              </a:ext>
            </a:extLst>
          </p:cNvPr>
          <p:cNvSpPr>
            <a:spLocks noGrp="1"/>
          </p:cNvSpPr>
          <p:nvPr>
            <p:ph idx="1"/>
          </p:nvPr>
        </p:nvSpPr>
        <p:spPr/>
        <p:txBody>
          <a:bodyPr>
            <a:normAutofit/>
          </a:bodyPr>
          <a:lstStyle/>
          <a:p>
            <a:r>
              <a:rPr lang="en-US" sz="2400" b="0" i="0" dirty="0">
                <a:solidFill>
                  <a:srgbClr val="000000"/>
                </a:solidFill>
                <a:effectLst/>
                <a:latin typeface="CMR12"/>
              </a:rPr>
              <a:t>In steganography, the steganographic embedder aims to minimize the difference between </a:t>
            </a:r>
            <a:r>
              <a:rPr lang="en-US" sz="2400" b="0" i="1" dirty="0">
                <a:solidFill>
                  <a:srgbClr val="000000"/>
                </a:solidFill>
                <a:effectLst/>
                <a:latin typeface="CMMI12"/>
              </a:rPr>
              <a:t>X </a:t>
            </a:r>
            <a:r>
              <a:rPr lang="en-US" sz="2400" b="0" i="0" dirty="0">
                <a:solidFill>
                  <a:srgbClr val="000000"/>
                </a:solidFill>
                <a:effectLst/>
                <a:latin typeface="CMR12"/>
              </a:rPr>
              <a:t>and </a:t>
            </a:r>
            <a:r>
              <a:rPr lang="en-US" sz="2400" b="0" i="1" dirty="0">
                <a:solidFill>
                  <a:srgbClr val="000000"/>
                </a:solidFill>
                <a:effectLst/>
                <a:latin typeface="CMMI12"/>
              </a:rPr>
              <a:t>X</a:t>
            </a:r>
            <a:r>
              <a:rPr lang="en-US" sz="2400" b="0" i="1" dirty="0">
                <a:solidFill>
                  <a:srgbClr val="000000"/>
                </a:solidFill>
                <a:effectLst/>
                <a:latin typeface="CMMI8"/>
              </a:rPr>
              <a:t>M</a:t>
            </a:r>
            <a:r>
              <a:rPr lang="en-US" sz="2400" b="0" i="0" dirty="0">
                <a:solidFill>
                  <a:srgbClr val="000000"/>
                </a:solidFill>
                <a:effectLst/>
                <a:latin typeface="CMR12"/>
              </a:rPr>
              <a:t>.</a:t>
            </a:r>
            <a:r>
              <a:rPr lang="en-US" sz="3600" dirty="0"/>
              <a:t> </a:t>
            </a:r>
          </a:p>
          <a:p>
            <a:r>
              <a:rPr lang="en-US" sz="2400" b="0" i="0" dirty="0">
                <a:solidFill>
                  <a:srgbClr val="000000"/>
                </a:solidFill>
                <a:effectLst/>
                <a:latin typeface="CMR12"/>
              </a:rPr>
              <a:t>Steganographic embedders can be categorized as one of three types:</a:t>
            </a:r>
          </a:p>
          <a:p>
            <a:pPr lvl="1"/>
            <a:r>
              <a:rPr lang="en-US" b="0" i="0" dirty="0">
                <a:solidFill>
                  <a:srgbClr val="000000"/>
                </a:solidFill>
                <a:effectLst/>
                <a:latin typeface="CMR12"/>
              </a:rPr>
              <a:t>frequency</a:t>
            </a:r>
            <a:r>
              <a:rPr lang="en-US" sz="3200" dirty="0"/>
              <a:t> </a:t>
            </a:r>
          </a:p>
          <a:p>
            <a:pPr lvl="1"/>
            <a:r>
              <a:rPr lang="en-US" b="0" i="0" dirty="0">
                <a:solidFill>
                  <a:srgbClr val="000000"/>
                </a:solidFill>
                <a:effectLst/>
                <a:latin typeface="CMR12"/>
              </a:rPr>
              <a:t>spatial</a:t>
            </a:r>
            <a:r>
              <a:rPr lang="en-US" sz="3200" dirty="0"/>
              <a:t> </a:t>
            </a:r>
          </a:p>
          <a:p>
            <a:pPr lvl="1"/>
            <a:r>
              <a:rPr lang="en-US" b="0" i="0" dirty="0">
                <a:solidFill>
                  <a:srgbClr val="000000"/>
                </a:solidFill>
                <a:effectLst/>
                <a:latin typeface="CMR12"/>
              </a:rPr>
              <a:t>deep learning</a:t>
            </a:r>
            <a:r>
              <a:rPr lang="en-US" sz="3200" dirty="0"/>
              <a:t> </a:t>
            </a:r>
            <a:br>
              <a:rPr lang="en-US" sz="3200" dirty="0"/>
            </a:br>
            <a:br>
              <a:rPr lang="en-US" dirty="0"/>
            </a:br>
            <a:br>
              <a:rPr lang="en-US" dirty="0"/>
            </a:br>
            <a:endParaRPr lang="en-US" dirty="0"/>
          </a:p>
        </p:txBody>
      </p:sp>
    </p:spTree>
    <p:extLst>
      <p:ext uri="{BB962C8B-B14F-4D97-AF65-F5344CB8AC3E}">
        <p14:creationId xmlns:p14="http://schemas.microsoft.com/office/powerpoint/2010/main" val="4192781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98DC-BF9E-40F8-969B-262FBEEE05EA}"/>
              </a:ext>
            </a:extLst>
          </p:cNvPr>
          <p:cNvSpPr>
            <a:spLocks noGrp="1"/>
          </p:cNvSpPr>
          <p:nvPr>
            <p:ph type="title"/>
          </p:nvPr>
        </p:nvSpPr>
        <p:spPr>
          <a:xfrm>
            <a:off x="1097280" y="263527"/>
            <a:ext cx="10058400" cy="1450757"/>
          </a:xfrm>
        </p:spPr>
        <p:txBody>
          <a:bodyPr>
            <a:normAutofit fontScale="90000"/>
          </a:bodyPr>
          <a:lstStyle/>
          <a:p>
            <a:r>
              <a:rPr lang="en-US" sz="5300" b="1" dirty="0" err="1">
                <a:solidFill>
                  <a:srgbClr val="000000"/>
                </a:solidFill>
                <a:latin typeface="CMBX12"/>
              </a:rPr>
              <a:t>ArbNet</a:t>
            </a:r>
            <a:r>
              <a:rPr lang="en-US" sz="5300" b="1" dirty="0">
                <a:solidFill>
                  <a:srgbClr val="000000"/>
                </a:solidFill>
                <a:latin typeface="CMBX12"/>
              </a:rPr>
              <a:t> </a:t>
            </a:r>
            <a:br>
              <a:rPr lang="en-US" sz="5300" b="1" dirty="0">
                <a:solidFill>
                  <a:srgbClr val="000000"/>
                </a:solidFill>
                <a:latin typeface="CMBX12"/>
              </a:rPr>
            </a:br>
            <a:endParaRPr lang="en-US" sz="5300" b="1" dirty="0">
              <a:solidFill>
                <a:srgbClr val="000000"/>
              </a:solidFill>
              <a:latin typeface="CMBX12"/>
            </a:endParaRPr>
          </a:p>
        </p:txBody>
      </p:sp>
      <p:sp>
        <p:nvSpPr>
          <p:cNvPr id="3" name="Content Placeholder 2">
            <a:extLst>
              <a:ext uri="{FF2B5EF4-FFF2-40B4-BE49-F238E27FC236}">
                <a16:creationId xmlns:a16="http://schemas.microsoft.com/office/drawing/2014/main" id="{641BE8D8-A36B-4F5D-ABE8-40BAF5E06DF5}"/>
              </a:ext>
            </a:extLst>
          </p:cNvPr>
          <p:cNvSpPr>
            <a:spLocks noGrp="1"/>
          </p:cNvSpPr>
          <p:nvPr>
            <p:ph idx="1"/>
          </p:nvPr>
        </p:nvSpPr>
        <p:spPr/>
        <p:txBody>
          <a:bodyPr>
            <a:normAutofit fontScale="85000" lnSpcReduction="20000"/>
          </a:bodyPr>
          <a:lstStyle/>
          <a:p>
            <a:r>
              <a:rPr lang="en-US" sz="2100" b="0" i="0" dirty="0">
                <a:solidFill>
                  <a:srgbClr val="000000"/>
                </a:solidFill>
                <a:effectLst/>
                <a:latin typeface="CMR12"/>
              </a:rPr>
              <a:t>To solve for the image size mismatch problem, we introduce </a:t>
            </a:r>
            <a:r>
              <a:rPr lang="en-US" sz="2100" b="0" i="0" dirty="0" err="1">
                <a:solidFill>
                  <a:srgbClr val="000000"/>
                </a:solidFill>
                <a:effectLst/>
                <a:latin typeface="CMR12"/>
              </a:rPr>
              <a:t>ArbNet</a:t>
            </a:r>
            <a:r>
              <a:rPr lang="en-US" sz="2100" b="0" i="0" dirty="0">
                <a:solidFill>
                  <a:srgbClr val="000000"/>
                </a:solidFill>
                <a:effectLst/>
                <a:latin typeface="CMR12"/>
              </a:rPr>
              <a:t> (Arbitrary Image Network), which uses several modifications to the architecture presented in Singh et al. Singh et al. presents a </a:t>
            </a:r>
            <a:r>
              <a:rPr lang="en-US" sz="2100" b="0" i="0" dirty="0" err="1">
                <a:solidFill>
                  <a:srgbClr val="000000"/>
                </a:solidFill>
                <a:effectLst/>
                <a:latin typeface="CMR12"/>
              </a:rPr>
              <a:t>DenseNet</a:t>
            </a:r>
            <a:r>
              <a:rPr lang="en-US" sz="2100" b="0" i="0" dirty="0">
                <a:solidFill>
                  <a:srgbClr val="000000"/>
                </a:solidFill>
                <a:effectLst/>
                <a:latin typeface="CMR12"/>
              </a:rPr>
              <a:t>  structure adapted to fit the steganalysis problem. We use this architecture and modify it in the following ways:</a:t>
            </a:r>
          </a:p>
          <a:p>
            <a:endParaRPr lang="en-US" sz="2100" dirty="0">
              <a:solidFill>
                <a:srgbClr val="000000"/>
              </a:solidFill>
              <a:latin typeface="CMR12"/>
            </a:endParaRPr>
          </a:p>
          <a:p>
            <a:pPr lvl="1"/>
            <a:r>
              <a:rPr lang="en-US" sz="2100" b="1" i="0" dirty="0">
                <a:solidFill>
                  <a:srgbClr val="000000"/>
                </a:solidFill>
                <a:effectLst/>
                <a:latin typeface="CMBX12"/>
              </a:rPr>
              <a:t>TLU Activation Units. </a:t>
            </a:r>
            <a:r>
              <a:rPr lang="en-US" sz="2100" b="0" i="0" dirty="0">
                <a:solidFill>
                  <a:srgbClr val="000000"/>
                </a:solidFill>
                <a:effectLst/>
                <a:latin typeface="CMR12"/>
              </a:rPr>
              <a:t>TLU activation units are used instead of </a:t>
            </a:r>
            <a:r>
              <a:rPr lang="en-US" sz="2100" b="0" i="0" dirty="0" err="1">
                <a:solidFill>
                  <a:srgbClr val="000000"/>
                </a:solidFill>
                <a:effectLst/>
                <a:latin typeface="CMR12"/>
              </a:rPr>
              <a:t>ReLU</a:t>
            </a:r>
            <a:r>
              <a:rPr lang="en-US" sz="2100" b="0" i="0" dirty="0">
                <a:solidFill>
                  <a:srgbClr val="000000"/>
                </a:solidFill>
                <a:effectLst/>
                <a:latin typeface="CMR12"/>
              </a:rPr>
              <a:t> to extract weak steganographic signal. </a:t>
            </a:r>
          </a:p>
          <a:p>
            <a:pPr marL="201168" lvl="1" indent="0">
              <a:buNone/>
            </a:pPr>
            <a:endParaRPr lang="en-US" sz="2100" b="0" i="0" dirty="0">
              <a:solidFill>
                <a:srgbClr val="000000"/>
              </a:solidFill>
              <a:effectLst/>
              <a:latin typeface="CMR12"/>
            </a:endParaRPr>
          </a:p>
          <a:p>
            <a:pPr lvl="1"/>
            <a:r>
              <a:rPr lang="en-US" sz="2100" b="1" i="0" dirty="0">
                <a:solidFill>
                  <a:srgbClr val="000000"/>
                </a:solidFill>
                <a:effectLst/>
                <a:latin typeface="CMBX12"/>
              </a:rPr>
              <a:t>Modified </a:t>
            </a:r>
            <a:r>
              <a:rPr lang="en-US" sz="2100" b="1" i="0" dirty="0" err="1">
                <a:solidFill>
                  <a:srgbClr val="000000"/>
                </a:solidFill>
                <a:effectLst/>
                <a:latin typeface="CMBX12"/>
              </a:rPr>
              <a:t>ConvBlocks</a:t>
            </a:r>
            <a:r>
              <a:rPr lang="en-US" sz="2100" b="1" i="0" dirty="0">
                <a:solidFill>
                  <a:srgbClr val="000000"/>
                </a:solidFill>
                <a:effectLst/>
                <a:latin typeface="CMBX12"/>
              </a:rPr>
              <a:t>. </a:t>
            </a:r>
            <a:r>
              <a:rPr lang="en-US" sz="2100" b="0" i="0" dirty="0">
                <a:solidFill>
                  <a:srgbClr val="000000"/>
                </a:solidFill>
                <a:effectLst/>
                <a:latin typeface="CMR12"/>
              </a:rPr>
              <a:t>The number of convolutional blocks and specific convolutional layer parameters are modified .</a:t>
            </a:r>
          </a:p>
          <a:p>
            <a:pPr lvl="1"/>
            <a:endParaRPr lang="en-US" sz="2100" b="0" i="0" dirty="0">
              <a:solidFill>
                <a:srgbClr val="000000"/>
              </a:solidFill>
              <a:effectLst/>
              <a:latin typeface="CMR12"/>
            </a:endParaRPr>
          </a:p>
          <a:p>
            <a:pPr lvl="1"/>
            <a:r>
              <a:rPr lang="en-US" sz="2100" b="1" i="0" dirty="0">
                <a:solidFill>
                  <a:srgbClr val="000000"/>
                </a:solidFill>
                <a:effectLst/>
                <a:latin typeface="CMBX12"/>
              </a:rPr>
              <a:t>Spatial Pyramid Pooling</a:t>
            </a:r>
            <a:r>
              <a:rPr lang="en-US" sz="2100" b="0" i="0" dirty="0">
                <a:solidFill>
                  <a:srgbClr val="000000"/>
                </a:solidFill>
                <a:effectLst/>
                <a:latin typeface="CMR12"/>
              </a:rPr>
              <a:t>. Spatial pyramid pooling (SPP), is used instead of global average pooling to boost steganographic signal and enable arbitrary image size detection. SPP produces fixed-length representations at various scales that are invariant to input size.</a:t>
            </a:r>
            <a:r>
              <a:rPr lang="en-US" sz="2100" dirty="0"/>
              <a:t> </a:t>
            </a:r>
            <a:br>
              <a:rPr lang="en-US" sz="2100" dirty="0"/>
            </a:br>
            <a:br>
              <a:rPr lang="en-US" dirty="0"/>
            </a:br>
            <a:r>
              <a:rPr lang="en-US" dirty="0"/>
              <a:t> </a:t>
            </a:r>
            <a:br>
              <a:rPr lang="en-US" dirty="0"/>
            </a:br>
            <a:r>
              <a:rPr lang="en-US" dirty="0"/>
              <a:t> </a:t>
            </a:r>
            <a:br>
              <a:rPr lang="en-US" dirty="0"/>
            </a:br>
            <a:endParaRPr lang="en-US" dirty="0"/>
          </a:p>
        </p:txBody>
      </p:sp>
    </p:spTree>
    <p:extLst>
      <p:ext uri="{BB962C8B-B14F-4D97-AF65-F5344CB8AC3E}">
        <p14:creationId xmlns:p14="http://schemas.microsoft.com/office/powerpoint/2010/main" val="1232624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818F-BB9A-4298-A928-A3F8706205DD}"/>
              </a:ext>
            </a:extLst>
          </p:cNvPr>
          <p:cNvSpPr>
            <a:spLocks noGrp="1"/>
          </p:cNvSpPr>
          <p:nvPr>
            <p:ph type="title"/>
          </p:nvPr>
        </p:nvSpPr>
        <p:spPr/>
        <p:txBody>
          <a:bodyPr>
            <a:normAutofit/>
          </a:bodyPr>
          <a:lstStyle/>
          <a:p>
            <a:r>
              <a:rPr lang="en-US" sz="5300" b="1" dirty="0">
                <a:solidFill>
                  <a:srgbClr val="000000"/>
                </a:solidFill>
                <a:latin typeface="CMBX12"/>
              </a:rPr>
              <a:t>Components of </a:t>
            </a:r>
            <a:r>
              <a:rPr lang="en-US" sz="5300" b="1" dirty="0" err="1">
                <a:solidFill>
                  <a:srgbClr val="000000"/>
                </a:solidFill>
                <a:latin typeface="CMBX12"/>
              </a:rPr>
              <a:t>ArbNet</a:t>
            </a:r>
            <a:r>
              <a:rPr lang="en-US" sz="5300" b="1" dirty="0">
                <a:solidFill>
                  <a:srgbClr val="000000"/>
                </a:solidFill>
                <a:latin typeface="CMBX12"/>
              </a:rPr>
              <a:t> </a:t>
            </a:r>
            <a:br>
              <a:rPr lang="en-US" dirty="0"/>
            </a:br>
            <a:endParaRPr lang="en-US" dirty="0"/>
          </a:p>
        </p:txBody>
      </p:sp>
      <p:sp>
        <p:nvSpPr>
          <p:cNvPr id="3" name="Content Placeholder 2">
            <a:extLst>
              <a:ext uri="{FF2B5EF4-FFF2-40B4-BE49-F238E27FC236}">
                <a16:creationId xmlns:a16="http://schemas.microsoft.com/office/drawing/2014/main" id="{C9982034-523B-4974-A584-A5F35C838706}"/>
              </a:ext>
            </a:extLst>
          </p:cNvPr>
          <p:cNvSpPr>
            <a:spLocks noGrp="1"/>
          </p:cNvSpPr>
          <p:nvPr>
            <p:ph idx="1"/>
          </p:nvPr>
        </p:nvSpPr>
        <p:spPr/>
        <p:txBody>
          <a:bodyPr/>
          <a:lstStyle/>
          <a:p>
            <a:r>
              <a:rPr lang="en-US" sz="1800" b="0" i="0" dirty="0">
                <a:solidFill>
                  <a:srgbClr val="000000"/>
                </a:solidFill>
                <a:effectLst/>
                <a:latin typeface="CMR12"/>
              </a:rPr>
              <a:t>A spatial pyramid pooling (SPP) layer is invariant to input size since it fixes the output size of the pooling layer. Each SPP layer fixes how many sections the input will be divided into for pooling. In this figure, the third layer divides the convolution input into nine pooling sections</a:t>
            </a:r>
            <a:r>
              <a:rPr lang="en-US" dirty="0"/>
              <a:t> .</a:t>
            </a:r>
          </a:p>
          <a:p>
            <a:pPr marL="0" indent="0">
              <a:buNone/>
            </a:pPr>
            <a:br>
              <a:rPr lang="en-US" dirty="0"/>
            </a:br>
            <a:endParaRPr lang="en-US" dirty="0"/>
          </a:p>
        </p:txBody>
      </p:sp>
      <p:pic>
        <p:nvPicPr>
          <p:cNvPr id="5" name="Picture 4">
            <a:extLst>
              <a:ext uri="{FF2B5EF4-FFF2-40B4-BE49-F238E27FC236}">
                <a16:creationId xmlns:a16="http://schemas.microsoft.com/office/drawing/2014/main" id="{8C472E3F-458E-4A64-B683-92546240AA47}"/>
              </a:ext>
            </a:extLst>
          </p:cNvPr>
          <p:cNvPicPr>
            <a:picLocks noChangeAspect="1"/>
          </p:cNvPicPr>
          <p:nvPr/>
        </p:nvPicPr>
        <p:blipFill>
          <a:blip r:embed="rId2"/>
          <a:stretch>
            <a:fillRect/>
          </a:stretch>
        </p:blipFill>
        <p:spPr>
          <a:xfrm>
            <a:off x="2990195" y="2846161"/>
            <a:ext cx="6211609" cy="3286052"/>
          </a:xfrm>
          <a:prstGeom prst="rect">
            <a:avLst/>
          </a:prstGeom>
        </p:spPr>
      </p:pic>
    </p:spTree>
    <p:extLst>
      <p:ext uri="{BB962C8B-B14F-4D97-AF65-F5344CB8AC3E}">
        <p14:creationId xmlns:p14="http://schemas.microsoft.com/office/powerpoint/2010/main" val="3890241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005A-F81E-462B-A00D-C7D69F879E8D}"/>
              </a:ext>
            </a:extLst>
          </p:cNvPr>
          <p:cNvSpPr>
            <a:spLocks noGrp="1"/>
          </p:cNvSpPr>
          <p:nvPr>
            <p:ph type="title"/>
          </p:nvPr>
        </p:nvSpPr>
        <p:spPr/>
        <p:txBody>
          <a:bodyPr/>
          <a:lstStyle/>
          <a:p>
            <a:r>
              <a:rPr lang="en-US" sz="5300" b="1" dirty="0">
                <a:solidFill>
                  <a:srgbClr val="000000"/>
                </a:solidFill>
                <a:latin typeface="CMBX12"/>
              </a:rPr>
              <a:t>Architecture of </a:t>
            </a:r>
            <a:r>
              <a:rPr lang="en-US" sz="5300" b="1" dirty="0" err="1">
                <a:solidFill>
                  <a:srgbClr val="000000"/>
                </a:solidFill>
                <a:latin typeface="CMBX12"/>
              </a:rPr>
              <a:t>ArbNet</a:t>
            </a:r>
            <a:r>
              <a:rPr lang="en-US" sz="5300" b="1" dirty="0">
                <a:solidFill>
                  <a:srgbClr val="000000"/>
                </a:solidFill>
                <a:latin typeface="CMBX12"/>
              </a:rPr>
              <a:t> </a:t>
            </a:r>
          </a:p>
        </p:txBody>
      </p:sp>
      <p:sp>
        <p:nvSpPr>
          <p:cNvPr id="3" name="Content Placeholder 2">
            <a:extLst>
              <a:ext uri="{FF2B5EF4-FFF2-40B4-BE49-F238E27FC236}">
                <a16:creationId xmlns:a16="http://schemas.microsoft.com/office/drawing/2014/main" id="{1C9CE09B-BA86-44AE-A242-D0C792891EFD}"/>
              </a:ext>
            </a:extLst>
          </p:cNvPr>
          <p:cNvSpPr>
            <a:spLocks noGrp="1"/>
          </p:cNvSpPr>
          <p:nvPr>
            <p:ph idx="1"/>
          </p:nvPr>
        </p:nvSpPr>
        <p:spPr/>
        <p:txBody>
          <a:bodyPr/>
          <a:lstStyle/>
          <a:p>
            <a:r>
              <a:rPr lang="en-US" sz="1800" b="0" i="0" dirty="0" err="1">
                <a:solidFill>
                  <a:srgbClr val="000000"/>
                </a:solidFill>
                <a:effectLst/>
                <a:latin typeface="CMR12"/>
              </a:rPr>
              <a:t>ArbNet</a:t>
            </a:r>
            <a:r>
              <a:rPr lang="en-US" sz="1800" b="0" i="0" dirty="0">
                <a:solidFill>
                  <a:srgbClr val="000000"/>
                </a:solidFill>
                <a:effectLst/>
                <a:latin typeface="CMR12"/>
              </a:rPr>
              <a:t> is a steganalysis CNN model that can be applied to arbitrary image sizes. First, the input image is fed through 15 filters that are initially initialized with 15 SRM HPF’s. Next, the input image and filtered output are fed into a </a:t>
            </a:r>
            <a:r>
              <a:rPr lang="en-US" sz="1800" b="0" i="0" dirty="0" err="1">
                <a:solidFill>
                  <a:srgbClr val="000000"/>
                </a:solidFill>
                <a:effectLst/>
                <a:latin typeface="CMR12"/>
              </a:rPr>
              <a:t>DenseNet</a:t>
            </a:r>
            <a:r>
              <a:rPr lang="en-US" sz="1800" b="0" i="0" dirty="0">
                <a:solidFill>
                  <a:srgbClr val="000000"/>
                </a:solidFill>
                <a:effectLst/>
                <a:latin typeface="CMR12"/>
              </a:rPr>
              <a:t> structure. Finally, the residual output from the </a:t>
            </a:r>
            <a:r>
              <a:rPr lang="en-US" sz="1800" b="0" i="0" dirty="0" err="1">
                <a:solidFill>
                  <a:srgbClr val="000000"/>
                </a:solidFill>
                <a:effectLst/>
                <a:latin typeface="CMR12"/>
              </a:rPr>
              <a:t>DenseNet</a:t>
            </a:r>
            <a:r>
              <a:rPr lang="en-US" sz="1800" b="0" i="0" dirty="0">
                <a:solidFill>
                  <a:srgbClr val="000000"/>
                </a:solidFill>
                <a:effectLst/>
                <a:latin typeface="CMR12"/>
              </a:rPr>
              <a:t> is combined with the original image and fed into a spatial pyramid pooling layer, a fully-connected layer, and a </a:t>
            </a:r>
            <a:r>
              <a:rPr lang="en-US" sz="1800" b="0" i="0" dirty="0" err="1">
                <a:solidFill>
                  <a:srgbClr val="000000"/>
                </a:solidFill>
                <a:effectLst/>
                <a:latin typeface="CMR12"/>
              </a:rPr>
              <a:t>softmax</a:t>
            </a:r>
            <a:r>
              <a:rPr lang="en-US" sz="1800" b="0" i="0" dirty="0">
                <a:solidFill>
                  <a:srgbClr val="000000"/>
                </a:solidFill>
                <a:effectLst/>
                <a:latin typeface="CMR12"/>
              </a:rPr>
              <a:t> function to output the steganographic and cover probabilities.</a:t>
            </a:r>
            <a:r>
              <a:rPr lang="en-US" dirty="0"/>
              <a:t> </a:t>
            </a:r>
            <a:br>
              <a:rPr lang="en-US" dirty="0"/>
            </a:br>
            <a:endParaRPr lang="en-US" dirty="0"/>
          </a:p>
        </p:txBody>
      </p:sp>
      <p:pic>
        <p:nvPicPr>
          <p:cNvPr id="5" name="Picture 4">
            <a:extLst>
              <a:ext uri="{FF2B5EF4-FFF2-40B4-BE49-F238E27FC236}">
                <a16:creationId xmlns:a16="http://schemas.microsoft.com/office/drawing/2014/main" id="{F25D4B09-8F23-4518-BF88-116D40C2431C}"/>
              </a:ext>
            </a:extLst>
          </p:cNvPr>
          <p:cNvPicPr>
            <a:picLocks noChangeAspect="1"/>
          </p:cNvPicPr>
          <p:nvPr/>
        </p:nvPicPr>
        <p:blipFill>
          <a:blip r:embed="rId2"/>
          <a:stretch>
            <a:fillRect/>
          </a:stretch>
        </p:blipFill>
        <p:spPr>
          <a:xfrm>
            <a:off x="3866654" y="3123028"/>
            <a:ext cx="7542245" cy="3080825"/>
          </a:xfrm>
          <a:prstGeom prst="rect">
            <a:avLst/>
          </a:prstGeom>
        </p:spPr>
      </p:pic>
    </p:spTree>
    <p:extLst>
      <p:ext uri="{BB962C8B-B14F-4D97-AF65-F5344CB8AC3E}">
        <p14:creationId xmlns:p14="http://schemas.microsoft.com/office/powerpoint/2010/main" val="607568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77C0-2E89-4AA9-ADC5-9FEEE7A1D02E}"/>
              </a:ext>
            </a:extLst>
          </p:cNvPr>
          <p:cNvSpPr>
            <a:spLocks noGrp="1"/>
          </p:cNvSpPr>
          <p:nvPr>
            <p:ph type="title"/>
          </p:nvPr>
        </p:nvSpPr>
        <p:spPr/>
        <p:txBody>
          <a:bodyPr/>
          <a:lstStyle/>
          <a:p>
            <a:r>
              <a:rPr lang="en-US" sz="5300" b="1" dirty="0">
                <a:solidFill>
                  <a:srgbClr val="000000"/>
                </a:solidFill>
                <a:latin typeface="CMBX12"/>
              </a:rPr>
              <a:t>Conclusion of </a:t>
            </a:r>
            <a:r>
              <a:rPr lang="en-US" sz="5300" b="1" dirty="0" err="1">
                <a:solidFill>
                  <a:srgbClr val="000000"/>
                </a:solidFill>
                <a:latin typeface="CMBX12"/>
              </a:rPr>
              <a:t>ArbNet</a:t>
            </a:r>
            <a:endParaRPr lang="en-US" sz="5300" b="1" dirty="0">
              <a:solidFill>
                <a:srgbClr val="000000"/>
              </a:solidFill>
              <a:latin typeface="CMBX12"/>
            </a:endParaRPr>
          </a:p>
        </p:txBody>
      </p:sp>
      <p:sp>
        <p:nvSpPr>
          <p:cNvPr id="3" name="Content Placeholder 2">
            <a:extLst>
              <a:ext uri="{FF2B5EF4-FFF2-40B4-BE49-F238E27FC236}">
                <a16:creationId xmlns:a16="http://schemas.microsoft.com/office/drawing/2014/main" id="{46A31A21-DFAC-4247-875E-67EB68C842C8}"/>
              </a:ext>
            </a:extLst>
          </p:cNvPr>
          <p:cNvSpPr>
            <a:spLocks noGrp="1"/>
          </p:cNvSpPr>
          <p:nvPr>
            <p:ph idx="1"/>
          </p:nvPr>
        </p:nvSpPr>
        <p:spPr>
          <a:xfrm>
            <a:off x="1674057" y="2591080"/>
            <a:ext cx="9200270" cy="1450757"/>
          </a:xfrm>
        </p:spPr>
        <p:txBody>
          <a:bodyPr>
            <a:normAutofit/>
          </a:bodyPr>
          <a:lstStyle/>
          <a:p>
            <a:pPr algn="just"/>
            <a:r>
              <a:rPr lang="en-US" sz="1800" b="0" i="0" dirty="0">
                <a:solidFill>
                  <a:srgbClr val="000000"/>
                </a:solidFill>
                <a:effectLst/>
                <a:latin typeface="CMR12"/>
              </a:rPr>
              <a:t>Each step helps boost weak steganographic signal and makes the model effective in a low signal-to-noise ratio environment. We believe that </a:t>
            </a:r>
            <a:r>
              <a:rPr lang="en-US" sz="1800" b="0" i="0" dirty="0" err="1">
                <a:solidFill>
                  <a:srgbClr val="000000"/>
                </a:solidFill>
                <a:effectLst/>
                <a:latin typeface="CMR12"/>
              </a:rPr>
              <a:t>ArbNet</a:t>
            </a:r>
            <a:r>
              <a:rPr lang="en-US" sz="1800" b="0" i="0" dirty="0">
                <a:solidFill>
                  <a:srgbClr val="000000"/>
                </a:solidFill>
                <a:effectLst/>
                <a:latin typeface="CMR12"/>
              </a:rPr>
              <a:t> holds a key solution to the image scaling problem as it effectively avoids </a:t>
            </a:r>
            <a:r>
              <a:rPr lang="en-US" sz="1800" b="0" i="0" dirty="0" err="1">
                <a:solidFill>
                  <a:srgbClr val="000000"/>
                </a:solidFill>
                <a:effectLst/>
                <a:latin typeface="CMR12"/>
              </a:rPr>
              <a:t>downsampling</a:t>
            </a:r>
            <a:r>
              <a:rPr lang="en-US" sz="1800" b="0" i="0" dirty="0">
                <a:solidFill>
                  <a:srgbClr val="000000"/>
                </a:solidFill>
                <a:effectLst/>
                <a:latin typeface="CMR12"/>
              </a:rPr>
              <a:t> input signal while enabling arbitrary image size detection.</a:t>
            </a:r>
            <a:br>
              <a:rPr lang="en-US" dirty="0"/>
            </a:br>
            <a:endParaRPr lang="en-US" dirty="0"/>
          </a:p>
        </p:txBody>
      </p:sp>
    </p:spTree>
    <p:extLst>
      <p:ext uri="{BB962C8B-B14F-4D97-AF65-F5344CB8AC3E}">
        <p14:creationId xmlns:p14="http://schemas.microsoft.com/office/powerpoint/2010/main" val="1097574705"/>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F27F-3399-4D7B-9027-C70CB78B6BAC}"/>
              </a:ext>
            </a:extLst>
          </p:cNvPr>
          <p:cNvSpPr>
            <a:spLocks noGrp="1"/>
          </p:cNvSpPr>
          <p:nvPr>
            <p:ph type="title"/>
          </p:nvPr>
        </p:nvSpPr>
        <p:spPr>
          <a:xfrm>
            <a:off x="1066800" y="239931"/>
            <a:ext cx="10058400" cy="1450757"/>
          </a:xfrm>
        </p:spPr>
        <p:txBody>
          <a:bodyPr>
            <a:normAutofit fontScale="90000"/>
          </a:bodyPr>
          <a:lstStyle/>
          <a:p>
            <a:r>
              <a:rPr lang="en-US" sz="5300" b="1" dirty="0" err="1">
                <a:solidFill>
                  <a:srgbClr val="000000"/>
                </a:solidFill>
                <a:latin typeface="CMBX12"/>
              </a:rPr>
              <a:t>FastNet</a:t>
            </a:r>
            <a:r>
              <a:rPr lang="en-US" sz="5300" b="1" dirty="0">
                <a:solidFill>
                  <a:srgbClr val="000000"/>
                </a:solidFill>
                <a:latin typeface="CMBX12"/>
              </a:rPr>
              <a:t> </a:t>
            </a:r>
            <a:br>
              <a:rPr lang="en-US" sz="5300" b="1" dirty="0">
                <a:solidFill>
                  <a:srgbClr val="000000"/>
                </a:solidFill>
                <a:latin typeface="CMBX12"/>
              </a:rPr>
            </a:br>
            <a:endParaRPr lang="en-US" sz="5300" b="1" dirty="0">
              <a:solidFill>
                <a:srgbClr val="000000"/>
              </a:solidFill>
              <a:latin typeface="CMBX12"/>
            </a:endParaRPr>
          </a:p>
        </p:txBody>
      </p:sp>
      <p:sp>
        <p:nvSpPr>
          <p:cNvPr id="3" name="Content Placeholder 2">
            <a:extLst>
              <a:ext uri="{FF2B5EF4-FFF2-40B4-BE49-F238E27FC236}">
                <a16:creationId xmlns:a16="http://schemas.microsoft.com/office/drawing/2014/main" id="{F3F3F7E9-ECE4-4873-80CA-6F47F77BC6D1}"/>
              </a:ext>
            </a:extLst>
          </p:cNvPr>
          <p:cNvSpPr>
            <a:spLocks noGrp="1"/>
          </p:cNvSpPr>
          <p:nvPr>
            <p:ph idx="1"/>
          </p:nvPr>
        </p:nvSpPr>
        <p:spPr>
          <a:xfrm>
            <a:off x="1195754" y="1873568"/>
            <a:ext cx="9929446" cy="4351338"/>
          </a:xfrm>
        </p:spPr>
        <p:txBody>
          <a:bodyPr>
            <a:normAutofit fontScale="92500" lnSpcReduction="20000"/>
          </a:bodyPr>
          <a:lstStyle/>
          <a:p>
            <a:pPr algn="just"/>
            <a:r>
              <a:rPr lang="en-US" sz="2100" b="0" i="0" dirty="0">
                <a:solidFill>
                  <a:srgbClr val="000000"/>
                </a:solidFill>
                <a:effectLst/>
                <a:latin typeface="CMR12"/>
              </a:rPr>
              <a:t>To solve for the training and execution efficiency problem, we introduce </a:t>
            </a:r>
            <a:r>
              <a:rPr lang="en-US" sz="2100" b="0" i="0" dirty="0" err="1">
                <a:solidFill>
                  <a:srgbClr val="000000"/>
                </a:solidFill>
                <a:effectLst/>
                <a:latin typeface="CMR12"/>
              </a:rPr>
              <a:t>FastNet</a:t>
            </a:r>
            <a:r>
              <a:rPr lang="en-US" sz="2100" b="0" i="0" dirty="0">
                <a:solidFill>
                  <a:srgbClr val="000000"/>
                </a:solidFill>
                <a:effectLst/>
                <a:latin typeface="CMR12"/>
              </a:rPr>
              <a:t> (Fast Network), which adapts </a:t>
            </a:r>
            <a:r>
              <a:rPr lang="en-US" sz="2100" b="0" i="0" dirty="0" err="1">
                <a:solidFill>
                  <a:srgbClr val="000000"/>
                </a:solidFill>
                <a:effectLst/>
                <a:latin typeface="CMR12"/>
              </a:rPr>
              <a:t>EfficientNets</a:t>
            </a:r>
            <a:r>
              <a:rPr lang="en-US" sz="2100" b="0" i="0" dirty="0">
                <a:solidFill>
                  <a:srgbClr val="000000"/>
                </a:solidFill>
                <a:effectLst/>
                <a:latin typeface="CMR12"/>
              </a:rPr>
              <a:t>  to the steganalysis problem.</a:t>
            </a:r>
          </a:p>
          <a:p>
            <a:pPr algn="just"/>
            <a:r>
              <a:rPr lang="en-US" sz="2100" b="0" i="0" dirty="0">
                <a:solidFill>
                  <a:srgbClr val="000000"/>
                </a:solidFill>
                <a:effectLst/>
                <a:latin typeface="CMR12"/>
              </a:rPr>
              <a:t> </a:t>
            </a:r>
          </a:p>
          <a:p>
            <a:pPr algn="just"/>
            <a:r>
              <a:rPr lang="en-US" sz="2100" b="0" i="0" dirty="0" err="1">
                <a:solidFill>
                  <a:srgbClr val="000000"/>
                </a:solidFill>
                <a:effectLst/>
                <a:latin typeface="CMR12"/>
              </a:rPr>
              <a:t>EfficientNets</a:t>
            </a:r>
            <a:r>
              <a:rPr lang="en-US" sz="2100" dirty="0">
                <a:solidFill>
                  <a:srgbClr val="000000"/>
                </a:solidFill>
                <a:latin typeface="CMR12"/>
              </a:rPr>
              <a:t> </a:t>
            </a:r>
            <a:r>
              <a:rPr lang="en-US" sz="2100" b="0" i="0" dirty="0">
                <a:solidFill>
                  <a:srgbClr val="000000"/>
                </a:solidFill>
                <a:effectLst/>
                <a:latin typeface="CMR12"/>
              </a:rPr>
              <a:t>are a family of image classification models which achieve state-of-the-art accuracy but</a:t>
            </a:r>
            <a:br>
              <a:rPr lang="en-US" sz="2100" b="0" i="0" dirty="0">
                <a:solidFill>
                  <a:srgbClr val="000000"/>
                </a:solidFill>
                <a:effectLst/>
                <a:latin typeface="CMR12"/>
              </a:rPr>
            </a:br>
            <a:r>
              <a:rPr lang="en-US" sz="2100" b="0" i="0" dirty="0">
                <a:solidFill>
                  <a:srgbClr val="000000"/>
                </a:solidFill>
                <a:effectLst/>
                <a:latin typeface="CMR12"/>
              </a:rPr>
              <a:t>are an order of magnitude smaller and faster than previous models , </a:t>
            </a:r>
            <a:r>
              <a:rPr lang="en-US" sz="2100" b="0" i="0" dirty="0" err="1">
                <a:solidFill>
                  <a:srgbClr val="000000"/>
                </a:solidFill>
                <a:effectLst/>
                <a:latin typeface="CMR12"/>
              </a:rPr>
              <a:t>EfficientNets</a:t>
            </a:r>
            <a:r>
              <a:rPr lang="en-US" sz="2100" dirty="0">
                <a:solidFill>
                  <a:srgbClr val="000000"/>
                </a:solidFill>
                <a:latin typeface="CMR12"/>
              </a:rPr>
              <a:t> </a:t>
            </a:r>
            <a:r>
              <a:rPr lang="en-US" sz="2100" b="0" i="0" dirty="0">
                <a:solidFill>
                  <a:srgbClr val="000000"/>
                </a:solidFill>
                <a:effectLst/>
                <a:latin typeface="CMR12"/>
              </a:rPr>
              <a:t>are trained by successively improving older models through a model-scaling process that modifies network depth, width, and resolution.</a:t>
            </a:r>
          </a:p>
          <a:p>
            <a:pPr algn="just"/>
            <a:endParaRPr lang="en-US" sz="2100" b="0" i="0" dirty="0">
              <a:solidFill>
                <a:srgbClr val="000000"/>
              </a:solidFill>
              <a:effectLst/>
              <a:latin typeface="CMR12"/>
            </a:endParaRPr>
          </a:p>
          <a:p>
            <a:pPr algn="just"/>
            <a:r>
              <a:rPr lang="en-US" sz="2400" dirty="0"/>
              <a:t> </a:t>
            </a:r>
            <a:r>
              <a:rPr lang="en-US" sz="2100" b="0" i="0" dirty="0" err="1">
                <a:solidFill>
                  <a:srgbClr val="000000"/>
                </a:solidFill>
                <a:effectLst/>
                <a:latin typeface="CMR12"/>
              </a:rPr>
              <a:t>EfficientNets</a:t>
            </a:r>
            <a:r>
              <a:rPr lang="en-US" sz="2100" b="0" i="0" dirty="0">
                <a:solidFill>
                  <a:srgbClr val="000000"/>
                </a:solidFill>
                <a:effectLst/>
                <a:latin typeface="CMR12"/>
              </a:rPr>
              <a:t> use </a:t>
            </a:r>
            <a:r>
              <a:rPr lang="en-US" sz="2100" b="0" i="0" dirty="0" err="1">
                <a:solidFill>
                  <a:srgbClr val="000000"/>
                </a:solidFill>
                <a:effectLst/>
                <a:latin typeface="CMR12"/>
              </a:rPr>
              <a:t>MBConv</a:t>
            </a:r>
            <a:r>
              <a:rPr lang="en-US" sz="2100" dirty="0">
                <a:solidFill>
                  <a:srgbClr val="000000"/>
                </a:solidFill>
                <a:latin typeface="CMR12"/>
              </a:rPr>
              <a:t> </a:t>
            </a:r>
            <a:r>
              <a:rPr lang="en-US" sz="2100" b="0" i="0" dirty="0">
                <a:solidFill>
                  <a:srgbClr val="000000"/>
                </a:solidFill>
                <a:effectLst/>
                <a:latin typeface="CMR12"/>
              </a:rPr>
              <a:t>blocks, which can be used for neural architectural search, enabling </a:t>
            </a:r>
            <a:r>
              <a:rPr lang="en-US" sz="2100" b="0" i="0" dirty="0" err="1">
                <a:solidFill>
                  <a:srgbClr val="000000"/>
                </a:solidFill>
                <a:effectLst/>
                <a:latin typeface="CMR12"/>
              </a:rPr>
              <a:t>EfficientNet</a:t>
            </a:r>
            <a:r>
              <a:rPr lang="en-US" sz="2100" b="0" i="0" dirty="0">
                <a:solidFill>
                  <a:srgbClr val="000000"/>
                </a:solidFill>
                <a:effectLst/>
                <a:latin typeface="CMR12"/>
              </a:rPr>
              <a:t> to use the most effective neural architecture</a:t>
            </a:r>
            <a:r>
              <a:rPr lang="en-US" sz="2400" dirty="0"/>
              <a:t> </a:t>
            </a:r>
          </a:p>
          <a:p>
            <a:pPr marL="0" indent="0">
              <a:buNone/>
            </a:pP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37503891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BB08-D247-4714-8F85-D9B891CBE708}"/>
              </a:ext>
            </a:extLst>
          </p:cNvPr>
          <p:cNvSpPr>
            <a:spLocks noGrp="1"/>
          </p:cNvSpPr>
          <p:nvPr>
            <p:ph type="title"/>
          </p:nvPr>
        </p:nvSpPr>
        <p:spPr/>
        <p:txBody>
          <a:bodyPr/>
          <a:lstStyle/>
          <a:p>
            <a:r>
              <a:rPr lang="en-US" b="1" dirty="0">
                <a:solidFill>
                  <a:srgbClr val="000000"/>
                </a:solidFill>
                <a:latin typeface="CMBX12"/>
              </a:rPr>
              <a:t>Architecture of </a:t>
            </a:r>
            <a:r>
              <a:rPr lang="en-US" b="1" dirty="0" err="1">
                <a:solidFill>
                  <a:srgbClr val="000000"/>
                </a:solidFill>
                <a:latin typeface="CMBX12"/>
              </a:rPr>
              <a:t>FastNet</a:t>
            </a:r>
            <a:endParaRPr lang="en-US" b="1" dirty="0">
              <a:solidFill>
                <a:srgbClr val="000000"/>
              </a:solidFill>
              <a:latin typeface="CMBX12"/>
            </a:endParaRPr>
          </a:p>
        </p:txBody>
      </p:sp>
      <p:sp>
        <p:nvSpPr>
          <p:cNvPr id="3" name="Content Placeholder 2">
            <a:extLst>
              <a:ext uri="{FF2B5EF4-FFF2-40B4-BE49-F238E27FC236}">
                <a16:creationId xmlns:a16="http://schemas.microsoft.com/office/drawing/2014/main" id="{17BD8745-FB7D-4D9B-863F-5239240B957B}"/>
              </a:ext>
            </a:extLst>
          </p:cNvPr>
          <p:cNvSpPr>
            <a:spLocks noGrp="1"/>
          </p:cNvSpPr>
          <p:nvPr>
            <p:ph idx="1"/>
          </p:nvPr>
        </p:nvSpPr>
        <p:spPr/>
        <p:txBody>
          <a:bodyPr/>
          <a:lstStyle/>
          <a:p>
            <a:pPr algn="just"/>
            <a:r>
              <a:rPr lang="en-US" sz="1800" dirty="0" err="1">
                <a:solidFill>
                  <a:srgbClr val="000000"/>
                </a:solidFill>
                <a:latin typeface="CMR12"/>
              </a:rPr>
              <a:t>FastNet</a:t>
            </a:r>
            <a:r>
              <a:rPr lang="en-US" sz="1800" dirty="0">
                <a:solidFill>
                  <a:srgbClr val="000000"/>
                </a:solidFill>
                <a:latin typeface="CMR12"/>
              </a:rPr>
              <a:t> uses the EfficientNet-B0 structure and modifies the final few layers to adapt the network to the steganalysis problem. </a:t>
            </a:r>
            <a:r>
              <a:rPr lang="en-US" sz="1800" dirty="0" err="1">
                <a:solidFill>
                  <a:srgbClr val="000000"/>
                </a:solidFill>
                <a:latin typeface="CMR12"/>
              </a:rPr>
              <a:t>FastNet</a:t>
            </a:r>
            <a:r>
              <a:rPr lang="en-US" sz="1800" dirty="0">
                <a:solidFill>
                  <a:srgbClr val="000000"/>
                </a:solidFill>
                <a:latin typeface="CMR12"/>
              </a:rPr>
              <a:t> is composed of </a:t>
            </a:r>
            <a:r>
              <a:rPr lang="en-US" sz="1800" dirty="0" err="1">
                <a:solidFill>
                  <a:srgbClr val="000000"/>
                </a:solidFill>
                <a:latin typeface="CMR12"/>
              </a:rPr>
              <a:t>MBConv</a:t>
            </a:r>
            <a:r>
              <a:rPr lang="en-US" sz="1800" dirty="0">
                <a:solidFill>
                  <a:srgbClr val="000000"/>
                </a:solidFill>
                <a:latin typeface="CMR12"/>
              </a:rPr>
              <a:t> blocks which enable neural architecture search and computational efficiency. </a:t>
            </a:r>
            <a:br>
              <a:rPr lang="en-US" dirty="0"/>
            </a:br>
            <a:endParaRPr lang="en-US" dirty="0"/>
          </a:p>
        </p:txBody>
      </p:sp>
      <p:pic>
        <p:nvPicPr>
          <p:cNvPr id="5" name="Picture 4">
            <a:extLst>
              <a:ext uri="{FF2B5EF4-FFF2-40B4-BE49-F238E27FC236}">
                <a16:creationId xmlns:a16="http://schemas.microsoft.com/office/drawing/2014/main" id="{B471989B-F207-4062-846F-95CD2C5FA155}"/>
              </a:ext>
            </a:extLst>
          </p:cNvPr>
          <p:cNvPicPr>
            <a:picLocks noChangeAspect="1"/>
          </p:cNvPicPr>
          <p:nvPr/>
        </p:nvPicPr>
        <p:blipFill>
          <a:blip r:embed="rId2"/>
          <a:stretch>
            <a:fillRect/>
          </a:stretch>
        </p:blipFill>
        <p:spPr>
          <a:xfrm>
            <a:off x="4037428" y="2409881"/>
            <a:ext cx="7057292" cy="3916366"/>
          </a:xfrm>
          <a:prstGeom prst="rect">
            <a:avLst/>
          </a:prstGeom>
        </p:spPr>
      </p:pic>
    </p:spTree>
    <p:extLst>
      <p:ext uri="{BB962C8B-B14F-4D97-AF65-F5344CB8AC3E}">
        <p14:creationId xmlns:p14="http://schemas.microsoft.com/office/powerpoint/2010/main" val="15988842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CCD1-AD84-44E7-85E5-1C7D19762EB1}"/>
              </a:ext>
            </a:extLst>
          </p:cNvPr>
          <p:cNvSpPr>
            <a:spLocks noGrp="1"/>
          </p:cNvSpPr>
          <p:nvPr>
            <p:ph type="title"/>
          </p:nvPr>
        </p:nvSpPr>
        <p:spPr>
          <a:xfrm>
            <a:off x="838200" y="2391508"/>
            <a:ext cx="10515600" cy="1463040"/>
          </a:xfrm>
        </p:spPr>
        <p:txBody>
          <a:bodyPr/>
          <a:lstStyle/>
          <a:p>
            <a:pPr algn="ctr"/>
            <a:r>
              <a:rPr lang="en-US" b="1" dirty="0">
                <a:solidFill>
                  <a:srgbClr val="000000"/>
                </a:solidFill>
                <a:latin typeface="CMBX12"/>
              </a:rPr>
              <a:t>Thanks for your consideration</a:t>
            </a:r>
            <a:r>
              <a:rPr lang="en-US" dirty="0"/>
              <a:t>.</a:t>
            </a:r>
          </a:p>
        </p:txBody>
      </p:sp>
    </p:spTree>
    <p:extLst>
      <p:ext uri="{BB962C8B-B14F-4D97-AF65-F5344CB8AC3E}">
        <p14:creationId xmlns:p14="http://schemas.microsoft.com/office/powerpoint/2010/main" val="390595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F9C1-3ECC-45CF-BA6E-DDB2B5679414}"/>
              </a:ext>
            </a:extLst>
          </p:cNvPr>
          <p:cNvSpPr>
            <a:spLocks noGrp="1"/>
          </p:cNvSpPr>
          <p:nvPr>
            <p:ph type="title"/>
          </p:nvPr>
        </p:nvSpPr>
        <p:spPr>
          <a:xfrm>
            <a:off x="1066799" y="392110"/>
            <a:ext cx="10058400" cy="1450757"/>
          </a:xfrm>
        </p:spPr>
        <p:txBody>
          <a:bodyPr>
            <a:normAutofit/>
          </a:bodyPr>
          <a:lstStyle/>
          <a:p>
            <a:r>
              <a:rPr lang="en-US" b="1" dirty="0">
                <a:solidFill>
                  <a:srgbClr val="000000"/>
                </a:solidFill>
                <a:latin typeface="CMBX12"/>
              </a:rPr>
              <a:t>Steganalysis </a:t>
            </a:r>
            <a:r>
              <a:rPr lang="en-US" sz="4400" b="1" i="0" dirty="0">
                <a:solidFill>
                  <a:srgbClr val="000000"/>
                </a:solidFill>
                <a:effectLst/>
                <a:latin typeface="CMBX12"/>
              </a:rPr>
              <a:t>Ecosystem</a:t>
            </a:r>
            <a:br>
              <a:rPr lang="en-US" dirty="0"/>
            </a:br>
            <a:endParaRPr lang="en-US" dirty="0"/>
          </a:p>
        </p:txBody>
      </p:sp>
      <p:pic>
        <p:nvPicPr>
          <p:cNvPr id="5" name="Content Placeholder 4">
            <a:extLst>
              <a:ext uri="{FF2B5EF4-FFF2-40B4-BE49-F238E27FC236}">
                <a16:creationId xmlns:a16="http://schemas.microsoft.com/office/drawing/2014/main" id="{526FB069-BAC4-4BB5-A402-E79070CF3E03}"/>
              </a:ext>
            </a:extLst>
          </p:cNvPr>
          <p:cNvPicPr>
            <a:picLocks noGrp="1" noChangeAspect="1"/>
          </p:cNvPicPr>
          <p:nvPr>
            <p:ph idx="1"/>
          </p:nvPr>
        </p:nvPicPr>
        <p:blipFill>
          <a:blip r:embed="rId2"/>
          <a:stretch>
            <a:fillRect/>
          </a:stretch>
        </p:blipFill>
        <p:spPr>
          <a:xfrm>
            <a:off x="1491175" y="3792526"/>
            <a:ext cx="9794279" cy="2515552"/>
          </a:xfrm>
        </p:spPr>
      </p:pic>
      <p:sp>
        <p:nvSpPr>
          <p:cNvPr id="6" name="TextBox 5">
            <a:extLst>
              <a:ext uri="{FF2B5EF4-FFF2-40B4-BE49-F238E27FC236}">
                <a16:creationId xmlns:a16="http://schemas.microsoft.com/office/drawing/2014/main" id="{2C44DCAD-86E5-4940-BC13-64CC5A4324C7}"/>
              </a:ext>
            </a:extLst>
          </p:cNvPr>
          <p:cNvSpPr txBox="1"/>
          <p:nvPr/>
        </p:nvSpPr>
        <p:spPr>
          <a:xfrm>
            <a:off x="1116036" y="1842867"/>
            <a:ext cx="9959927" cy="2800767"/>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latin typeface="CMR12"/>
              </a:rPr>
              <a:t>Steganalysis is the process of detecting if a file contains steganographic content. </a:t>
            </a:r>
            <a:r>
              <a:rPr lang="en-US" sz="2000" b="0" i="0" dirty="0" err="1">
                <a:solidFill>
                  <a:srgbClr val="000000"/>
                </a:solidFill>
                <a:effectLst/>
                <a:latin typeface="CMR12"/>
              </a:rPr>
              <a:t>steganalyzers</a:t>
            </a:r>
            <a:r>
              <a:rPr lang="en-US" sz="2000" b="0" i="0" dirty="0">
                <a:solidFill>
                  <a:srgbClr val="000000"/>
                </a:solidFill>
                <a:effectLst/>
                <a:latin typeface="CMR12"/>
              </a:rPr>
              <a:t> could be used in real-world scenarios to block the transmission of steganographic content.</a:t>
            </a:r>
            <a:r>
              <a:rPr lang="en-US" sz="2000" dirty="0"/>
              <a:t> </a:t>
            </a:r>
          </a:p>
          <a:p>
            <a:pPr marL="285750" indent="-285750">
              <a:buFont typeface="Arial" panose="020B0604020202020204" pitchFamily="34" charset="0"/>
              <a:buChar char="•"/>
            </a:pPr>
            <a:r>
              <a:rPr lang="en-US" sz="2000" dirty="0" err="1"/>
              <a:t>Steganalyser</a:t>
            </a:r>
            <a:r>
              <a:rPr lang="en-US" sz="2000" dirty="0"/>
              <a:t> divided in two groups:</a:t>
            </a:r>
          </a:p>
          <a:p>
            <a:pPr marL="742950" lvl="1" indent="-285750">
              <a:buFont typeface="Arial" panose="020B0604020202020204" pitchFamily="34" charset="0"/>
              <a:buChar char="•"/>
            </a:pPr>
            <a:r>
              <a:rPr lang="en-US" sz="2000" b="0" i="0" dirty="0">
                <a:solidFill>
                  <a:srgbClr val="000000"/>
                </a:solidFill>
                <a:effectLst/>
                <a:latin typeface="CMR12"/>
              </a:rPr>
              <a:t>statistical techniques</a:t>
            </a:r>
            <a:r>
              <a:rPr lang="en-US" sz="2000" dirty="0"/>
              <a:t> </a:t>
            </a:r>
          </a:p>
          <a:p>
            <a:pPr marL="742950" lvl="1" indent="-285750">
              <a:buFont typeface="Arial" panose="020B0604020202020204" pitchFamily="34" charset="0"/>
              <a:buChar char="•"/>
            </a:pPr>
            <a:r>
              <a:rPr lang="en-US" sz="2000" b="0" i="0" dirty="0">
                <a:solidFill>
                  <a:srgbClr val="000000"/>
                </a:solidFill>
                <a:effectLst/>
                <a:latin typeface="CMR12"/>
              </a:rPr>
              <a:t>deep learning methods</a:t>
            </a:r>
            <a:r>
              <a:rPr lang="en-US" sz="2000" dirty="0"/>
              <a:t> </a:t>
            </a:r>
          </a:p>
          <a:p>
            <a:pPr marL="285750" indent="-285750">
              <a:buFont typeface="Arial" panose="020B0604020202020204" pitchFamily="34" charset="0"/>
              <a:buChar char="•"/>
            </a:pPr>
            <a:r>
              <a:rPr lang="en-US" sz="2000" dirty="0"/>
              <a:t>Deep learning models have a better performance rather than statistical models</a:t>
            </a:r>
            <a:br>
              <a:rPr lang="en-US" dirty="0"/>
            </a:br>
            <a:r>
              <a:rPr lang="en-US" dirty="0"/>
              <a:t> </a:t>
            </a:r>
            <a:br>
              <a:rPr lang="en-US" dirty="0"/>
            </a:br>
            <a:endParaRPr lang="en-US" dirty="0"/>
          </a:p>
        </p:txBody>
      </p:sp>
    </p:spTree>
    <p:extLst>
      <p:ext uri="{BB962C8B-B14F-4D97-AF65-F5344CB8AC3E}">
        <p14:creationId xmlns:p14="http://schemas.microsoft.com/office/powerpoint/2010/main" val="849291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6134-3178-4F65-9F28-FD85687E7EEB}"/>
              </a:ext>
            </a:extLst>
          </p:cNvPr>
          <p:cNvSpPr>
            <a:spLocks noGrp="1"/>
          </p:cNvSpPr>
          <p:nvPr>
            <p:ph type="title"/>
          </p:nvPr>
        </p:nvSpPr>
        <p:spPr>
          <a:xfrm>
            <a:off x="1066800" y="103723"/>
            <a:ext cx="10058400" cy="1450757"/>
          </a:xfrm>
        </p:spPr>
        <p:txBody>
          <a:bodyPr>
            <a:normAutofit/>
          </a:bodyPr>
          <a:lstStyle/>
          <a:p>
            <a:r>
              <a:rPr lang="en-US" b="1" dirty="0">
                <a:solidFill>
                  <a:srgbClr val="000000"/>
                </a:solidFill>
                <a:latin typeface="CMBX12"/>
              </a:rPr>
              <a:t>Different types of steganalysis</a:t>
            </a:r>
          </a:p>
        </p:txBody>
      </p:sp>
      <p:sp>
        <p:nvSpPr>
          <p:cNvPr id="3" name="Content Placeholder 2">
            <a:extLst>
              <a:ext uri="{FF2B5EF4-FFF2-40B4-BE49-F238E27FC236}">
                <a16:creationId xmlns:a16="http://schemas.microsoft.com/office/drawing/2014/main" id="{C911DF6F-55FC-4E1A-B2AD-729206398AFA}"/>
              </a:ext>
            </a:extLst>
          </p:cNvPr>
          <p:cNvSpPr>
            <a:spLocks noGrp="1"/>
          </p:cNvSpPr>
          <p:nvPr>
            <p:ph idx="1"/>
          </p:nvPr>
        </p:nvSpPr>
        <p:spPr/>
        <p:txBody>
          <a:bodyPr>
            <a:normAutofit/>
          </a:bodyPr>
          <a:lstStyle/>
          <a:p>
            <a:r>
              <a:rPr lang="en-US" dirty="0"/>
              <a:t>There are two types:</a:t>
            </a:r>
          </a:p>
          <a:p>
            <a:pPr lvl="1"/>
            <a:r>
              <a:rPr lang="en-US" dirty="0"/>
              <a:t>Discriminate</a:t>
            </a:r>
          </a:p>
          <a:p>
            <a:pPr lvl="2"/>
            <a:r>
              <a:rPr lang="en-US" sz="1800" b="0" i="0" dirty="0">
                <a:solidFill>
                  <a:srgbClr val="000000"/>
                </a:solidFill>
                <a:effectLst/>
                <a:latin typeface="CMR12"/>
              </a:rPr>
              <a:t>only detect a subset of steganographic embedders.</a:t>
            </a:r>
            <a:r>
              <a:rPr lang="en-US" dirty="0"/>
              <a:t> </a:t>
            </a:r>
          </a:p>
          <a:p>
            <a:pPr lvl="1"/>
            <a:r>
              <a:rPr lang="en-US" dirty="0"/>
              <a:t>Universal</a:t>
            </a:r>
          </a:p>
          <a:p>
            <a:pPr lvl="2"/>
            <a:r>
              <a:rPr lang="en-US" sz="1800" b="0" i="0" dirty="0">
                <a:solidFill>
                  <a:srgbClr val="000000"/>
                </a:solidFill>
                <a:effectLst/>
                <a:latin typeface="CMR12"/>
              </a:rPr>
              <a:t>detecting all known and unknown steganographic embedders</a:t>
            </a:r>
            <a:r>
              <a:rPr lang="en-US" dirty="0"/>
              <a:t> </a:t>
            </a:r>
          </a:p>
          <a:p>
            <a:pPr marL="0" indent="0">
              <a:buNone/>
            </a:pPr>
            <a:endParaRPr lang="en-US" dirty="0"/>
          </a:p>
          <a:p>
            <a:pPr marL="0" indent="0">
              <a:buNone/>
            </a:pPr>
            <a:r>
              <a:rPr lang="en-US" dirty="0" err="1"/>
              <a:t>HINT:our</a:t>
            </a:r>
            <a:r>
              <a:rPr lang="en-US" dirty="0"/>
              <a:t> purpose is developing </a:t>
            </a:r>
            <a:r>
              <a:rPr lang="en-US" dirty="0" err="1"/>
              <a:t>Universl</a:t>
            </a:r>
            <a:r>
              <a:rPr lang="en-US" dirty="0"/>
              <a:t> </a:t>
            </a:r>
            <a:r>
              <a:rPr lang="en-US" dirty="0" err="1"/>
              <a:t>type,for</a:t>
            </a:r>
            <a:r>
              <a:rPr lang="en-US" dirty="0"/>
              <a:t> having better performance</a:t>
            </a:r>
          </a:p>
        </p:txBody>
      </p:sp>
    </p:spTree>
    <p:extLst>
      <p:ext uri="{BB962C8B-B14F-4D97-AF65-F5344CB8AC3E}">
        <p14:creationId xmlns:p14="http://schemas.microsoft.com/office/powerpoint/2010/main" val="292705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E2AD-1DAC-41D2-A165-A51D1C0D5F21}"/>
              </a:ext>
            </a:extLst>
          </p:cNvPr>
          <p:cNvSpPr>
            <a:spLocks noGrp="1"/>
          </p:cNvSpPr>
          <p:nvPr>
            <p:ph type="title"/>
          </p:nvPr>
        </p:nvSpPr>
        <p:spPr>
          <a:xfrm>
            <a:off x="1036320" y="286603"/>
            <a:ext cx="10058400" cy="1450757"/>
          </a:xfrm>
        </p:spPr>
        <p:txBody>
          <a:bodyPr>
            <a:normAutofit/>
          </a:bodyPr>
          <a:lstStyle/>
          <a:p>
            <a:r>
              <a:rPr lang="en-US" b="1" dirty="0">
                <a:solidFill>
                  <a:srgbClr val="000000"/>
                </a:solidFill>
                <a:latin typeface="CMBX12"/>
              </a:rPr>
              <a:t>Problem Definition and Challenges </a:t>
            </a:r>
            <a:br>
              <a:rPr lang="en-US" b="1" dirty="0">
                <a:solidFill>
                  <a:srgbClr val="000000"/>
                </a:solidFill>
                <a:latin typeface="CMBX12"/>
              </a:rPr>
            </a:br>
            <a:endParaRPr lang="en-US" b="1" dirty="0">
              <a:solidFill>
                <a:srgbClr val="000000"/>
              </a:solidFill>
              <a:latin typeface="CMBX12"/>
            </a:endParaRPr>
          </a:p>
        </p:txBody>
      </p:sp>
      <p:sp>
        <p:nvSpPr>
          <p:cNvPr id="3" name="Content Placeholder 2">
            <a:extLst>
              <a:ext uri="{FF2B5EF4-FFF2-40B4-BE49-F238E27FC236}">
                <a16:creationId xmlns:a16="http://schemas.microsoft.com/office/drawing/2014/main" id="{74EE1852-6250-4CB3-B873-95ABA7EF2668}"/>
              </a:ext>
            </a:extLst>
          </p:cNvPr>
          <p:cNvSpPr>
            <a:spLocks noGrp="1"/>
          </p:cNvSpPr>
          <p:nvPr>
            <p:ph idx="1"/>
          </p:nvPr>
        </p:nvSpPr>
        <p:spPr>
          <a:xfrm>
            <a:off x="1233268" y="1737360"/>
            <a:ext cx="10515600" cy="4364160"/>
          </a:xfrm>
        </p:spPr>
        <p:txBody>
          <a:bodyPr>
            <a:normAutofit fontScale="25000" lnSpcReduction="20000"/>
          </a:bodyPr>
          <a:lstStyle/>
          <a:p>
            <a:pPr marL="0" indent="0">
              <a:buNone/>
            </a:pPr>
            <a:r>
              <a:rPr lang="en-US" sz="7200" dirty="0"/>
              <a:t>Critical problems in constructing ,practical and universal deep learning steganalysis:</a:t>
            </a:r>
          </a:p>
          <a:p>
            <a:pPr marL="0" indent="0">
              <a:buNone/>
            </a:pPr>
            <a:endParaRPr lang="en-US" sz="7200" dirty="0"/>
          </a:p>
          <a:p>
            <a:pPr lvl="1"/>
            <a:r>
              <a:rPr lang="en-US" sz="7200" b="1" dirty="0">
                <a:solidFill>
                  <a:srgbClr val="000000"/>
                </a:solidFill>
                <a:latin typeface="CMBX12"/>
              </a:rPr>
              <a:t>Training and Execution Efficiency Problem : </a:t>
            </a:r>
            <a:r>
              <a:rPr lang="en-US" sz="7200" dirty="0">
                <a:solidFill>
                  <a:srgbClr val="000000"/>
                </a:solidFill>
                <a:latin typeface="CMR12"/>
              </a:rPr>
              <a:t>Most </a:t>
            </a:r>
            <a:r>
              <a:rPr lang="en-US" sz="7200" dirty="0" err="1">
                <a:solidFill>
                  <a:srgbClr val="000000"/>
                </a:solidFill>
                <a:latin typeface="CMR12"/>
              </a:rPr>
              <a:t>steganalyzers</a:t>
            </a:r>
            <a:r>
              <a:rPr lang="en-US" sz="7200" dirty="0">
                <a:solidFill>
                  <a:srgbClr val="000000"/>
                </a:solidFill>
                <a:latin typeface="CMR12"/>
              </a:rPr>
              <a:t> are computationally expensive to train and execute .Practical </a:t>
            </a:r>
            <a:r>
              <a:rPr lang="en-US" sz="7200" dirty="0" err="1">
                <a:solidFill>
                  <a:srgbClr val="000000"/>
                </a:solidFill>
                <a:latin typeface="CMR12"/>
              </a:rPr>
              <a:t>steganalyzers</a:t>
            </a:r>
            <a:r>
              <a:rPr lang="en-US" sz="7200" dirty="0">
                <a:solidFill>
                  <a:srgbClr val="000000"/>
                </a:solidFill>
                <a:latin typeface="CMR12"/>
              </a:rPr>
              <a:t> should be computationally efficient so they can be effectively deployed in applications.</a:t>
            </a:r>
            <a:r>
              <a:rPr lang="en-US" sz="7200" dirty="0"/>
              <a:t> </a:t>
            </a:r>
          </a:p>
          <a:p>
            <a:pPr lvl="1"/>
            <a:r>
              <a:rPr lang="en-US" sz="7200" b="1" dirty="0">
                <a:solidFill>
                  <a:srgbClr val="000000"/>
                </a:solidFill>
                <a:latin typeface="CMBX12"/>
              </a:rPr>
              <a:t>Image Size Mismatch Problem Detection </a:t>
            </a:r>
            <a:r>
              <a:rPr lang="en-US" sz="7200" dirty="0">
                <a:solidFill>
                  <a:srgbClr val="000000"/>
                </a:solidFill>
                <a:latin typeface="CMR12"/>
              </a:rPr>
              <a:t>- Most </a:t>
            </a:r>
            <a:r>
              <a:rPr lang="en-US" sz="7200" dirty="0" err="1">
                <a:solidFill>
                  <a:srgbClr val="000000"/>
                </a:solidFill>
                <a:latin typeface="CMR12"/>
              </a:rPr>
              <a:t>steganalyzers</a:t>
            </a:r>
            <a:r>
              <a:rPr lang="en-US" sz="7200" dirty="0">
                <a:solidFill>
                  <a:srgbClr val="000000"/>
                </a:solidFill>
                <a:latin typeface="CMR12"/>
              </a:rPr>
              <a:t> can only detect images of a certain size. Furthermore, even those that can detect images of varying sizes tend to be less accurate .Practical </a:t>
            </a:r>
            <a:r>
              <a:rPr lang="en-US" sz="7200" dirty="0" err="1">
                <a:solidFill>
                  <a:srgbClr val="000000"/>
                </a:solidFill>
                <a:latin typeface="CMR12"/>
              </a:rPr>
              <a:t>steganalyzers</a:t>
            </a:r>
            <a:r>
              <a:rPr lang="en-US" sz="7200" dirty="0">
                <a:solidFill>
                  <a:srgbClr val="000000"/>
                </a:solidFill>
                <a:latin typeface="CMR12"/>
              </a:rPr>
              <a:t> must be effective at detecting images of all sizes.</a:t>
            </a:r>
            <a:r>
              <a:rPr lang="en-US" sz="7200" dirty="0"/>
              <a:t> </a:t>
            </a:r>
          </a:p>
          <a:p>
            <a:pPr lvl="1"/>
            <a:r>
              <a:rPr lang="en-US" sz="7200" b="1" dirty="0">
                <a:solidFill>
                  <a:srgbClr val="000000"/>
                </a:solidFill>
                <a:latin typeface="CMBX12"/>
              </a:rPr>
              <a:t>Source Mismatch Problem </a:t>
            </a:r>
            <a:r>
              <a:rPr lang="en-US" sz="7200" dirty="0">
                <a:solidFill>
                  <a:srgbClr val="000000"/>
                </a:solidFill>
                <a:latin typeface="CMR12"/>
              </a:rPr>
              <a:t>- </a:t>
            </a:r>
            <a:r>
              <a:rPr lang="en-US" sz="7200" dirty="0" err="1">
                <a:solidFill>
                  <a:srgbClr val="000000"/>
                </a:solidFill>
                <a:latin typeface="CMR12"/>
              </a:rPr>
              <a:t>Steganalyzers</a:t>
            </a:r>
            <a:r>
              <a:rPr lang="en-US" sz="7200" dirty="0">
                <a:solidFill>
                  <a:srgbClr val="000000"/>
                </a:solidFill>
                <a:latin typeface="CMR12"/>
              </a:rPr>
              <a:t> commonly fail to detect steganographic images generated from a dataset the model has not been trained on . </a:t>
            </a:r>
            <a:r>
              <a:rPr lang="en-US" sz="7200" dirty="0" err="1">
                <a:solidFill>
                  <a:srgbClr val="000000"/>
                </a:solidFill>
                <a:latin typeface="CMR12"/>
              </a:rPr>
              <a:t>Steganalyzers</a:t>
            </a:r>
            <a:r>
              <a:rPr lang="en-US" sz="7200" dirty="0">
                <a:solidFill>
                  <a:srgbClr val="000000"/>
                </a:solidFill>
                <a:latin typeface="CMR12"/>
              </a:rPr>
              <a:t> should be able to detect steganographic images regardless of the source dataset.</a:t>
            </a:r>
            <a:r>
              <a:rPr lang="en-US" sz="7200" dirty="0"/>
              <a:t> </a:t>
            </a:r>
          </a:p>
          <a:p>
            <a:pPr lvl="1"/>
            <a:r>
              <a:rPr lang="en-US" sz="7200" b="1" dirty="0">
                <a:solidFill>
                  <a:srgbClr val="000000"/>
                </a:solidFill>
                <a:latin typeface="CMBX12"/>
              </a:rPr>
              <a:t>Steganographic Embedder Mismatch Problem </a:t>
            </a:r>
            <a:r>
              <a:rPr lang="en-US" sz="7200" dirty="0">
                <a:solidFill>
                  <a:srgbClr val="000000"/>
                </a:solidFill>
                <a:latin typeface="CMR12"/>
              </a:rPr>
              <a:t>- Most </a:t>
            </a:r>
            <a:r>
              <a:rPr lang="en-US" sz="7200" dirty="0" err="1">
                <a:solidFill>
                  <a:srgbClr val="000000"/>
                </a:solidFill>
                <a:latin typeface="CMR12"/>
              </a:rPr>
              <a:t>steganalyzers</a:t>
            </a:r>
            <a:r>
              <a:rPr lang="en-US" sz="7200" dirty="0">
                <a:solidFill>
                  <a:srgbClr val="000000"/>
                </a:solidFill>
                <a:latin typeface="CMR12"/>
              </a:rPr>
              <a:t> are discriminate </a:t>
            </a:r>
            <a:r>
              <a:rPr lang="en-US" sz="7200" dirty="0" err="1">
                <a:solidFill>
                  <a:srgbClr val="000000"/>
                </a:solidFill>
                <a:latin typeface="CMR12"/>
              </a:rPr>
              <a:t>steganalyzers</a:t>
            </a:r>
            <a:r>
              <a:rPr lang="en-US" sz="7200" dirty="0">
                <a:solidFill>
                  <a:srgbClr val="000000"/>
                </a:solidFill>
                <a:latin typeface="CMR12"/>
              </a:rPr>
              <a:t> and can only detect steganographic embedders they are trained on . </a:t>
            </a:r>
            <a:r>
              <a:rPr lang="en-US" sz="7200" dirty="0" err="1">
                <a:solidFill>
                  <a:srgbClr val="000000"/>
                </a:solidFill>
                <a:latin typeface="CMR12"/>
              </a:rPr>
              <a:t>Steganalyzers</a:t>
            </a:r>
            <a:r>
              <a:rPr lang="en-US" sz="7200" dirty="0">
                <a:solidFill>
                  <a:srgbClr val="000000"/>
                </a:solidFill>
                <a:latin typeface="CMR12"/>
              </a:rPr>
              <a:t> must be able to detect unseen steganographic embedders to effectively mitigate steganography-enabled threat models.</a:t>
            </a:r>
            <a:r>
              <a:rPr lang="en-US" sz="7200" dirty="0"/>
              <a:t> </a:t>
            </a:r>
          </a:p>
          <a:p>
            <a:pPr lvl="1"/>
            <a:r>
              <a:rPr lang="en-US" sz="7200" b="1" dirty="0">
                <a:solidFill>
                  <a:srgbClr val="000000"/>
                </a:solidFill>
                <a:latin typeface="CMBX12"/>
              </a:rPr>
              <a:t>Low Embedding Ratio Problem </a:t>
            </a:r>
            <a:r>
              <a:rPr lang="en-US" sz="7200" dirty="0">
                <a:solidFill>
                  <a:srgbClr val="000000"/>
                </a:solidFill>
                <a:latin typeface="CMR12"/>
              </a:rPr>
              <a:t>- Steganographic content is difficult to detect at low embedding ratios, making universal steganalysis increasingly challenging . To neutralize steganography-enabled threat models, </a:t>
            </a:r>
            <a:r>
              <a:rPr lang="en-US" sz="7200" dirty="0" err="1">
                <a:solidFill>
                  <a:srgbClr val="000000"/>
                </a:solidFill>
                <a:latin typeface="CMR12"/>
              </a:rPr>
              <a:t>steganalyzers</a:t>
            </a:r>
            <a:r>
              <a:rPr lang="en-US" sz="7200" dirty="0">
                <a:solidFill>
                  <a:srgbClr val="000000"/>
                </a:solidFill>
                <a:latin typeface="CMR12"/>
              </a:rPr>
              <a:t> must be able to detect low embedding ratios effectively.</a:t>
            </a:r>
            <a:r>
              <a:rPr lang="en-US" sz="7200" dirty="0"/>
              <a:t> </a:t>
            </a:r>
          </a:p>
          <a:p>
            <a:pPr lvl="1"/>
            <a:r>
              <a:rPr lang="en-US" sz="7200" b="1" dirty="0">
                <a:solidFill>
                  <a:srgbClr val="000000"/>
                </a:solidFill>
                <a:latin typeface="CMBX12"/>
              </a:rPr>
              <a:t>Practical and Robust Evaluation Problem </a:t>
            </a:r>
            <a:r>
              <a:rPr lang="en-US" sz="7200" dirty="0">
                <a:solidFill>
                  <a:srgbClr val="000000"/>
                </a:solidFill>
                <a:latin typeface="CMR12"/>
              </a:rPr>
              <a:t>- Current research only evaluates steganalysis in a limited context (i.e. </a:t>
            </a:r>
            <a:r>
              <a:rPr lang="en-US" sz="7200" dirty="0" err="1">
                <a:solidFill>
                  <a:srgbClr val="000000"/>
                </a:solidFill>
                <a:latin typeface="CMR12"/>
              </a:rPr>
              <a:t>steganalyzers</a:t>
            </a:r>
            <a:r>
              <a:rPr lang="en-US" sz="7200" dirty="0">
                <a:solidFill>
                  <a:srgbClr val="000000"/>
                </a:solidFill>
                <a:latin typeface="CMR12"/>
              </a:rPr>
              <a:t> are only tested on certain image datasets .</a:t>
            </a:r>
            <a:r>
              <a:rPr lang="en-US" sz="7200" dirty="0" err="1">
                <a:solidFill>
                  <a:srgbClr val="000000"/>
                </a:solidFill>
                <a:latin typeface="CMR12"/>
              </a:rPr>
              <a:t>Steganalyzers</a:t>
            </a:r>
            <a:r>
              <a:rPr lang="en-US" sz="7200" dirty="0">
                <a:solidFill>
                  <a:srgbClr val="000000"/>
                </a:solidFill>
                <a:latin typeface="CMR12"/>
              </a:rPr>
              <a:t> must be evaluated in a diverse context to ensure that they are robust and effective in real-world situations.</a:t>
            </a:r>
            <a:r>
              <a:rPr lang="en-US" sz="7200" dirty="0"/>
              <a:t> </a:t>
            </a:r>
            <a:br>
              <a:rPr lang="en-US" dirty="0"/>
            </a:br>
            <a:br>
              <a:rPr lang="en-US" dirty="0"/>
            </a:br>
            <a:br>
              <a:rPr lang="en-US" dirty="0"/>
            </a:br>
            <a:r>
              <a:rPr lang="en-US" dirty="0"/>
              <a:t> </a:t>
            </a:r>
            <a:br>
              <a:rPr lang="en-US" dirty="0"/>
            </a:br>
            <a:br>
              <a:rPr lang="en-US" dirty="0"/>
            </a:br>
            <a:br>
              <a:rPr lang="en-US" dirty="0"/>
            </a:br>
            <a:endParaRPr lang="en-US" dirty="0"/>
          </a:p>
        </p:txBody>
      </p:sp>
    </p:spTree>
    <p:extLst>
      <p:ext uri="{BB962C8B-B14F-4D97-AF65-F5344CB8AC3E}">
        <p14:creationId xmlns:p14="http://schemas.microsoft.com/office/powerpoint/2010/main" val="250601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BD3B-7F47-4F81-B034-DBB8DC614504}"/>
              </a:ext>
            </a:extLst>
          </p:cNvPr>
          <p:cNvSpPr>
            <a:spLocks noGrp="1"/>
          </p:cNvSpPr>
          <p:nvPr>
            <p:ph type="title"/>
          </p:nvPr>
        </p:nvSpPr>
        <p:spPr/>
        <p:txBody>
          <a:bodyPr>
            <a:normAutofit/>
          </a:bodyPr>
          <a:lstStyle/>
          <a:p>
            <a:r>
              <a:rPr lang="en-US" b="1" dirty="0">
                <a:solidFill>
                  <a:srgbClr val="000000"/>
                </a:solidFill>
                <a:latin typeface="CMBX12"/>
              </a:rPr>
              <a:t>Contributions </a:t>
            </a:r>
            <a:br>
              <a:rPr lang="en-US" b="1" dirty="0">
                <a:solidFill>
                  <a:srgbClr val="000000"/>
                </a:solidFill>
                <a:latin typeface="CMBX12"/>
              </a:rPr>
            </a:br>
            <a:endParaRPr lang="en-US" b="1" dirty="0">
              <a:solidFill>
                <a:srgbClr val="000000"/>
              </a:solidFill>
              <a:latin typeface="CMBX12"/>
            </a:endParaRPr>
          </a:p>
        </p:txBody>
      </p:sp>
      <p:sp>
        <p:nvSpPr>
          <p:cNvPr id="3" name="Content Placeholder 2">
            <a:extLst>
              <a:ext uri="{FF2B5EF4-FFF2-40B4-BE49-F238E27FC236}">
                <a16:creationId xmlns:a16="http://schemas.microsoft.com/office/drawing/2014/main" id="{3EB4EA5D-A790-469F-92A6-2538D49C4CB2}"/>
              </a:ext>
            </a:extLst>
          </p:cNvPr>
          <p:cNvSpPr>
            <a:spLocks noGrp="1"/>
          </p:cNvSpPr>
          <p:nvPr>
            <p:ph idx="1"/>
          </p:nvPr>
        </p:nvSpPr>
        <p:spPr/>
        <p:txBody>
          <a:bodyPr>
            <a:normAutofit fontScale="32500" lnSpcReduction="20000"/>
          </a:bodyPr>
          <a:lstStyle/>
          <a:p>
            <a:r>
              <a:rPr lang="en-US" sz="5000" b="1" i="0" dirty="0">
                <a:solidFill>
                  <a:srgbClr val="000000"/>
                </a:solidFill>
                <a:effectLst/>
                <a:latin typeface="CMBX12"/>
              </a:rPr>
              <a:t>Practical Steganalysis Architectures </a:t>
            </a:r>
            <a:r>
              <a:rPr lang="en-US" sz="5000" b="0" i="0" dirty="0">
                <a:solidFill>
                  <a:srgbClr val="000000"/>
                </a:solidFill>
                <a:effectLst/>
                <a:latin typeface="CMR12"/>
              </a:rPr>
              <a:t>- We design architecture, which enable image size mismatch problem detection and training and execution efficiency, respectively.</a:t>
            </a:r>
            <a:r>
              <a:rPr lang="en-US" sz="5000" dirty="0"/>
              <a:t> </a:t>
            </a:r>
          </a:p>
          <a:p>
            <a:endParaRPr lang="en-US" sz="5000" dirty="0"/>
          </a:p>
          <a:p>
            <a:r>
              <a:rPr lang="en-US" sz="5000" b="1" i="0" dirty="0">
                <a:solidFill>
                  <a:srgbClr val="000000"/>
                </a:solidFill>
                <a:effectLst/>
                <a:latin typeface="CMBX12"/>
              </a:rPr>
              <a:t>Robust Training Methodologies </a:t>
            </a:r>
            <a:r>
              <a:rPr lang="en-US" sz="5000" b="0" i="0" dirty="0">
                <a:solidFill>
                  <a:srgbClr val="000000"/>
                </a:solidFill>
                <a:effectLst/>
                <a:latin typeface="CMR12"/>
              </a:rPr>
              <a:t>- We propose robust training methods that help create more universal </a:t>
            </a:r>
            <a:r>
              <a:rPr lang="en-US" sz="5000" b="0" i="0" dirty="0" err="1">
                <a:solidFill>
                  <a:srgbClr val="000000"/>
                </a:solidFill>
                <a:effectLst/>
                <a:latin typeface="CMR12"/>
              </a:rPr>
              <a:t>steganalyzers</a:t>
            </a:r>
            <a:r>
              <a:rPr lang="en-US" sz="5000" b="0" i="0" dirty="0">
                <a:solidFill>
                  <a:srgbClr val="000000"/>
                </a:solidFill>
                <a:effectLst/>
                <a:latin typeface="CMR12"/>
              </a:rPr>
              <a:t>. These methods include data augmentation techniques that also help overcome our novel adversarial attack system, </a:t>
            </a:r>
            <a:r>
              <a:rPr lang="en-US" sz="5000" b="0" i="0" dirty="0" err="1">
                <a:solidFill>
                  <a:srgbClr val="000000"/>
                </a:solidFill>
                <a:effectLst/>
                <a:latin typeface="CMR12"/>
              </a:rPr>
              <a:t>StegAttack</a:t>
            </a:r>
            <a:r>
              <a:rPr lang="en-US" sz="5000" b="0" i="0" dirty="0">
                <a:solidFill>
                  <a:srgbClr val="000000"/>
                </a:solidFill>
                <a:effectLst/>
                <a:latin typeface="CMR12"/>
              </a:rPr>
              <a:t>.</a:t>
            </a:r>
            <a:r>
              <a:rPr lang="en-US" sz="5000" dirty="0"/>
              <a:t> </a:t>
            </a:r>
          </a:p>
          <a:p>
            <a:endParaRPr lang="en-US" sz="5000" dirty="0"/>
          </a:p>
          <a:p>
            <a:r>
              <a:rPr lang="en-US" sz="5000" b="1" i="0" dirty="0">
                <a:solidFill>
                  <a:srgbClr val="000000"/>
                </a:solidFill>
                <a:effectLst/>
                <a:latin typeface="CMBX12"/>
              </a:rPr>
              <a:t>Robust Steganalysis Evaluation System </a:t>
            </a:r>
            <a:r>
              <a:rPr lang="en-US" sz="5000" b="0" i="0" dirty="0">
                <a:solidFill>
                  <a:srgbClr val="000000"/>
                </a:solidFill>
                <a:effectLst/>
                <a:latin typeface="CMR12"/>
              </a:rPr>
              <a:t>- We develop a Python library, that enables comprehensive evaluation of steganalysis.</a:t>
            </a:r>
          </a:p>
          <a:p>
            <a:endParaRPr lang="en-US" sz="5000" b="0" i="0" dirty="0">
              <a:solidFill>
                <a:srgbClr val="000000"/>
              </a:solidFill>
              <a:effectLst/>
              <a:latin typeface="CMR12"/>
            </a:endParaRPr>
          </a:p>
          <a:p>
            <a:r>
              <a:rPr lang="en-US" sz="5000" b="1" i="0" dirty="0">
                <a:solidFill>
                  <a:srgbClr val="000000"/>
                </a:solidFill>
                <a:effectLst/>
                <a:latin typeface="CMBX12"/>
              </a:rPr>
              <a:t>Comprehensive Evaluation of Deep Learning </a:t>
            </a:r>
            <a:r>
              <a:rPr lang="en-US" sz="5000" b="1" i="0" dirty="0" err="1">
                <a:solidFill>
                  <a:srgbClr val="000000"/>
                </a:solidFill>
                <a:effectLst/>
                <a:latin typeface="CMBX12"/>
              </a:rPr>
              <a:t>Steganalyzers</a:t>
            </a:r>
            <a:r>
              <a:rPr lang="en-US" sz="5000" b="1" i="0" dirty="0">
                <a:solidFill>
                  <a:srgbClr val="000000"/>
                </a:solidFill>
                <a:effectLst/>
                <a:latin typeface="CMBX12"/>
              </a:rPr>
              <a:t> </a:t>
            </a:r>
            <a:r>
              <a:rPr lang="en-US" sz="5000" b="0" i="0" dirty="0">
                <a:solidFill>
                  <a:srgbClr val="000000"/>
                </a:solidFill>
                <a:effectLst/>
                <a:latin typeface="CMR12"/>
              </a:rPr>
              <a:t>- We comprehensively evaluate state-of-the-art deep learning </a:t>
            </a:r>
            <a:r>
              <a:rPr lang="en-US" sz="5000" b="0" i="0" dirty="0" err="1">
                <a:solidFill>
                  <a:srgbClr val="000000"/>
                </a:solidFill>
                <a:effectLst/>
                <a:latin typeface="CMR12"/>
              </a:rPr>
              <a:t>steganalyzers</a:t>
            </a:r>
            <a:r>
              <a:rPr lang="en-US" sz="5000" b="0" i="0" dirty="0">
                <a:solidFill>
                  <a:srgbClr val="000000"/>
                </a:solidFill>
                <a:effectLst/>
                <a:latin typeface="CMR12"/>
              </a:rPr>
              <a:t> to discover common failure modes and identify effective techniques.</a:t>
            </a:r>
            <a:r>
              <a:rPr lang="en-US" sz="5000" dirty="0"/>
              <a:t> </a:t>
            </a:r>
            <a:br>
              <a:rPr lang="en-US" sz="5000" dirty="0"/>
            </a:br>
            <a:r>
              <a:rPr lang="en-US" sz="5000" dirty="0"/>
              <a:t> </a:t>
            </a:r>
            <a:br>
              <a:rPr lang="en-US" dirty="0"/>
            </a:br>
            <a:br>
              <a:rPr lang="en-US" dirty="0"/>
            </a:br>
            <a:endParaRPr lang="en-US" dirty="0"/>
          </a:p>
        </p:txBody>
      </p:sp>
    </p:spTree>
    <p:extLst>
      <p:ext uri="{BB962C8B-B14F-4D97-AF65-F5344CB8AC3E}">
        <p14:creationId xmlns:p14="http://schemas.microsoft.com/office/powerpoint/2010/main" val="3883182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8959-D340-4AF3-93EE-36A75426F8F1}"/>
              </a:ext>
            </a:extLst>
          </p:cNvPr>
          <p:cNvSpPr>
            <a:spLocks noGrp="1"/>
          </p:cNvSpPr>
          <p:nvPr>
            <p:ph type="title"/>
          </p:nvPr>
        </p:nvSpPr>
        <p:spPr>
          <a:xfrm>
            <a:off x="1097280" y="263527"/>
            <a:ext cx="10058400" cy="1450757"/>
          </a:xfrm>
        </p:spPr>
        <p:txBody>
          <a:bodyPr>
            <a:normAutofit/>
          </a:bodyPr>
          <a:lstStyle/>
          <a:p>
            <a:r>
              <a:rPr lang="en-US" b="1" dirty="0">
                <a:solidFill>
                  <a:srgbClr val="000000"/>
                </a:solidFill>
                <a:latin typeface="CMBX12"/>
              </a:rPr>
              <a:t>Back ground and related works</a:t>
            </a:r>
          </a:p>
        </p:txBody>
      </p:sp>
      <p:sp>
        <p:nvSpPr>
          <p:cNvPr id="3" name="Content Placeholder 2">
            <a:extLst>
              <a:ext uri="{FF2B5EF4-FFF2-40B4-BE49-F238E27FC236}">
                <a16:creationId xmlns:a16="http://schemas.microsoft.com/office/drawing/2014/main" id="{6E9CFE66-D09E-4786-B937-6E9C60A6B998}"/>
              </a:ext>
            </a:extLst>
          </p:cNvPr>
          <p:cNvSpPr>
            <a:spLocks noGrp="1"/>
          </p:cNvSpPr>
          <p:nvPr>
            <p:ph idx="1"/>
          </p:nvPr>
        </p:nvSpPr>
        <p:spPr/>
        <p:txBody>
          <a:bodyPr>
            <a:normAutofit/>
          </a:bodyPr>
          <a:lstStyle/>
          <a:p>
            <a:r>
              <a:rPr lang="en-US" dirty="0"/>
              <a:t>Deep learning overview:</a:t>
            </a:r>
          </a:p>
          <a:p>
            <a:pPr lvl="1"/>
            <a:r>
              <a:rPr lang="en-US" sz="1800" b="0" i="0" dirty="0">
                <a:solidFill>
                  <a:srgbClr val="000000"/>
                </a:solidFill>
                <a:effectLst/>
                <a:latin typeface="CMR12"/>
              </a:rPr>
              <a:t>deep learning is defined as a class of machine learning algorithms that use multi-layered neural networks to extract higher-level features from raw data .</a:t>
            </a:r>
            <a:r>
              <a:rPr lang="en-US" sz="1800" dirty="0">
                <a:solidFill>
                  <a:srgbClr val="000000"/>
                </a:solidFill>
                <a:latin typeface="CMR12"/>
              </a:rPr>
              <a:t> </a:t>
            </a:r>
            <a:r>
              <a:rPr lang="en-US" sz="1800" b="0" i="0" dirty="0">
                <a:solidFill>
                  <a:srgbClr val="000000"/>
                </a:solidFill>
                <a:effectLst/>
                <a:latin typeface="CMR12"/>
              </a:rPr>
              <a:t>These methods use large amounts of training data to extract complicated, </a:t>
            </a:r>
            <a:r>
              <a:rPr lang="en-US" sz="1800" b="0" i="0" dirty="0" err="1">
                <a:solidFill>
                  <a:srgbClr val="000000"/>
                </a:solidFill>
                <a:effectLst/>
                <a:latin typeface="CMR12"/>
              </a:rPr>
              <a:t>featurerich</a:t>
            </a:r>
            <a:r>
              <a:rPr lang="en-US" sz="1800" b="0" i="0" dirty="0">
                <a:solidFill>
                  <a:srgbClr val="000000"/>
                </a:solidFill>
                <a:effectLst/>
                <a:latin typeface="CMR12"/>
              </a:rPr>
              <a:t> data for either generative or classification tasks</a:t>
            </a:r>
            <a:r>
              <a:rPr lang="en-US" dirty="0"/>
              <a:t> .</a:t>
            </a:r>
          </a:p>
          <a:p>
            <a:r>
              <a:rPr lang="en-US" sz="1800" b="1" i="0" dirty="0">
                <a:solidFill>
                  <a:srgbClr val="000000"/>
                </a:solidFill>
                <a:effectLst/>
                <a:latin typeface="CMBX12"/>
              </a:rPr>
              <a:t>Generative Adversarial Network</a:t>
            </a:r>
            <a:r>
              <a:rPr lang="en-US" dirty="0"/>
              <a:t> </a:t>
            </a:r>
          </a:p>
          <a:p>
            <a:pPr lvl="1"/>
            <a:r>
              <a:rPr lang="en-US" dirty="0"/>
              <a:t>Divided by two components:</a:t>
            </a:r>
          </a:p>
          <a:p>
            <a:pPr lvl="2"/>
            <a:r>
              <a:rPr lang="en-US" dirty="0"/>
              <a:t>Generator</a:t>
            </a:r>
          </a:p>
          <a:p>
            <a:pPr lvl="2"/>
            <a:r>
              <a:rPr lang="en-US" dirty="0"/>
              <a:t>discriminator</a:t>
            </a:r>
            <a:br>
              <a:rPr lang="en-US" dirty="0"/>
            </a:br>
            <a:endParaRPr lang="en-US" dirty="0"/>
          </a:p>
        </p:txBody>
      </p:sp>
      <p:pic>
        <p:nvPicPr>
          <p:cNvPr id="5" name="Picture 4">
            <a:extLst>
              <a:ext uri="{FF2B5EF4-FFF2-40B4-BE49-F238E27FC236}">
                <a16:creationId xmlns:a16="http://schemas.microsoft.com/office/drawing/2014/main" id="{AD3B68E5-172E-423E-95AE-738975A34926}"/>
              </a:ext>
            </a:extLst>
          </p:cNvPr>
          <p:cNvPicPr>
            <a:picLocks noChangeAspect="1"/>
          </p:cNvPicPr>
          <p:nvPr/>
        </p:nvPicPr>
        <p:blipFill>
          <a:blip r:embed="rId2"/>
          <a:stretch>
            <a:fillRect/>
          </a:stretch>
        </p:blipFill>
        <p:spPr>
          <a:xfrm>
            <a:off x="5148776" y="3216936"/>
            <a:ext cx="5813063" cy="2960027"/>
          </a:xfrm>
          <a:prstGeom prst="rect">
            <a:avLst/>
          </a:prstGeom>
        </p:spPr>
      </p:pic>
    </p:spTree>
    <p:extLst>
      <p:ext uri="{BB962C8B-B14F-4D97-AF65-F5344CB8AC3E}">
        <p14:creationId xmlns:p14="http://schemas.microsoft.com/office/powerpoint/2010/main" val="2264191309"/>
      </p:ext>
    </p:extLst>
  </p:cSld>
  <p:clrMapOvr>
    <a:masterClrMapping/>
  </p:clrMapOvr>
</p:sld>
</file>

<file path=ppt/theme/theme1.xml><?xml version="1.0" encoding="utf-8"?>
<a:theme xmlns:a="http://schemas.openxmlformats.org/drawingml/2006/main" name="Retrospec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383</TotalTime>
  <Words>4022</Words>
  <Application>Microsoft Office PowerPoint</Application>
  <PresentationFormat>Widescreen</PresentationFormat>
  <Paragraphs>284</Paragraphs>
  <Slides>46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Calibri Light</vt:lpstr>
      <vt:lpstr>CMBX12</vt:lpstr>
      <vt:lpstr>CMMI12</vt:lpstr>
      <vt:lpstr>CMMI8</vt:lpstr>
      <vt:lpstr>CMR12</vt:lpstr>
      <vt:lpstr>Retrospect</vt:lpstr>
      <vt:lpstr>SteganAnalysis</vt:lpstr>
      <vt:lpstr>Steganography and Steganalysis ecosystem  </vt:lpstr>
      <vt:lpstr>Steganography Ecosystem  </vt:lpstr>
      <vt:lpstr>Purpose and various groups</vt:lpstr>
      <vt:lpstr>Steganalysis Ecosystem </vt:lpstr>
      <vt:lpstr>Different types of steganalysis</vt:lpstr>
      <vt:lpstr>Problem Definition and Challenges  </vt:lpstr>
      <vt:lpstr>Contributions  </vt:lpstr>
      <vt:lpstr>Back ground and related works</vt:lpstr>
      <vt:lpstr>About gan models</vt:lpstr>
      <vt:lpstr>Classification models(Convolutional Neural Network )</vt:lpstr>
      <vt:lpstr>Components of CNN </vt:lpstr>
      <vt:lpstr>Components of CNN </vt:lpstr>
      <vt:lpstr>Components of CNN </vt:lpstr>
      <vt:lpstr>Model Evaluation  (the evaluation of deep learning models ) </vt:lpstr>
      <vt:lpstr>Model Evaluation  (the evaluation of deep learning models ) </vt:lpstr>
      <vt:lpstr>Model Evaluation  (the evaluation of deep learning models ) </vt:lpstr>
      <vt:lpstr>Steganography Techniques  </vt:lpstr>
      <vt:lpstr>Frquency domain</vt:lpstr>
      <vt:lpstr>Frquency domain</vt:lpstr>
      <vt:lpstr>Frquency domain</vt:lpstr>
      <vt:lpstr>Spatial domain</vt:lpstr>
      <vt:lpstr>Spatial domain</vt:lpstr>
      <vt:lpstr>Deep learning domain</vt:lpstr>
      <vt:lpstr>Deep learning domain</vt:lpstr>
      <vt:lpstr>Steganalysis Techniques  </vt:lpstr>
      <vt:lpstr>Statistical Techniques  </vt:lpstr>
      <vt:lpstr>Deep Learning Techniques  </vt:lpstr>
      <vt:lpstr>Challenge in deep learning method</vt:lpstr>
      <vt:lpstr>Related works in deep learning</vt:lpstr>
      <vt:lpstr>Related works in deep learning</vt:lpstr>
      <vt:lpstr>Related works in deep learning</vt:lpstr>
      <vt:lpstr>Universal and Practical Steganalysis(Towards Universal Steganalysis)  </vt:lpstr>
      <vt:lpstr>Towards Practical Steganalysis  </vt:lpstr>
      <vt:lpstr>Dataset Augmentation  </vt:lpstr>
      <vt:lpstr>Source Diversity  </vt:lpstr>
      <vt:lpstr>steganographic Embedder Diversity  </vt:lpstr>
      <vt:lpstr>Embedding Ratio Diversity  </vt:lpstr>
      <vt:lpstr>Proposed CNN architectures for steganalysis</vt:lpstr>
      <vt:lpstr>ArbNet  </vt:lpstr>
      <vt:lpstr>Components of ArbNet  </vt:lpstr>
      <vt:lpstr>Architecture of ArbNet </vt:lpstr>
      <vt:lpstr>Conclusion of ArbNet</vt:lpstr>
      <vt:lpstr>FastNet  </vt:lpstr>
      <vt:lpstr>Architecture of FastNet</vt:lpstr>
      <vt:lpstr>Thanks for your consideration.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1 for steganalysis</dc:title>
  <dc:creator>behnoud shafizadeh</dc:creator>
  <cp:lastModifiedBy>behnoud shafizadeh</cp:lastModifiedBy>
  <cp:revision>175</cp:revision>
  <dcterms:created xsi:type="dcterms:W3CDTF">2021-03-07T06:32:56Z</dcterms:created>
  <dcterms:modified xsi:type="dcterms:W3CDTF">2021-03-07T13:20:56Z</dcterms:modified>
</cp:coreProperties>
</file>