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7" r:id="rId4"/>
    <p:sldId id="288" r:id="rId5"/>
    <p:sldId id="294" r:id="rId6"/>
    <p:sldId id="289" r:id="rId7"/>
    <p:sldId id="290" r:id="rId8"/>
    <p:sldId id="291" r:id="rId9"/>
    <p:sldId id="292" r:id="rId10"/>
    <p:sldId id="293" r:id="rId11"/>
    <p:sldId id="295" r:id="rId12"/>
    <p:sldId id="296" r:id="rId13"/>
    <p:sldId id="298" r:id="rId14"/>
    <p:sldId id="299" r:id="rId15"/>
    <p:sldId id="300" r:id="rId16"/>
    <p:sldId id="304" r:id="rId17"/>
    <p:sldId id="301" r:id="rId18"/>
    <p:sldId id="305" r:id="rId19"/>
    <p:sldId id="306" r:id="rId20"/>
    <p:sldId id="307" r:id="rId21"/>
    <p:sldId id="308" r:id="rId22"/>
    <p:sldId id="309" r:id="rId23"/>
    <p:sldId id="310" r:id="rId24"/>
    <p:sldId id="311" r:id="rId25"/>
    <p:sldId id="312" r:id="rId26"/>
    <p:sldId id="30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AC12D-BFE9-467A-B3D3-99E5F8268E6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A7A6E-68EC-4869-961C-74B660CB22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17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AC12D-BFE9-467A-B3D3-99E5F8268E6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27354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AC12D-BFE9-467A-B3D3-99E5F8268E6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187980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AC12D-BFE9-467A-B3D3-99E5F8268E6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362074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AC12D-BFE9-467A-B3D3-99E5F8268E6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A7A6E-68EC-4869-961C-74B660CB22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57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CAC12D-BFE9-467A-B3D3-99E5F8268E6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90709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AC12D-BFE9-467A-B3D3-99E5F8268E6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94662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CAC12D-BFE9-467A-B3D3-99E5F8268E6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350319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CAC12D-BFE9-467A-B3D3-99E5F8268E69}" type="datetimeFigureOut">
              <a:rPr lang="en-US" smtClean="0"/>
              <a:t>4/15/2021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320710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CAC12D-BFE9-467A-B3D3-99E5F8268E69}" type="datetimeFigureOut">
              <a:rPr lang="en-US" smtClean="0"/>
              <a:t>4/15/2021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DA7A6E-68EC-4869-961C-74B660CB2274}" type="slidenum">
              <a:rPr lang="en-US" smtClean="0"/>
              <a:t>‹#›</a:t>
            </a:fld>
            <a:endParaRPr lang="en-US"/>
          </a:p>
        </p:txBody>
      </p:sp>
    </p:spTree>
    <p:extLst>
      <p:ext uri="{BB962C8B-B14F-4D97-AF65-F5344CB8AC3E}">
        <p14:creationId xmlns:p14="http://schemas.microsoft.com/office/powerpoint/2010/main" val="215723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AC12D-BFE9-467A-B3D3-99E5F8268E6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A7A6E-68EC-4869-961C-74B660CB2274}" type="slidenum">
              <a:rPr lang="en-US" smtClean="0"/>
              <a:t>‹#›</a:t>
            </a:fld>
            <a:endParaRPr lang="en-US"/>
          </a:p>
        </p:txBody>
      </p:sp>
    </p:spTree>
    <p:extLst>
      <p:ext uri="{BB962C8B-B14F-4D97-AF65-F5344CB8AC3E}">
        <p14:creationId xmlns:p14="http://schemas.microsoft.com/office/powerpoint/2010/main" val="19391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CAC12D-BFE9-467A-B3D3-99E5F8268E69}" type="datetimeFigureOut">
              <a:rPr lang="en-US" smtClean="0"/>
              <a:t>4/15/2021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DA7A6E-68EC-4869-961C-74B660CB227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304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8703-109E-4A3E-B66F-0084A4C3C8C0}"/>
              </a:ext>
            </a:extLst>
          </p:cNvPr>
          <p:cNvSpPr>
            <a:spLocks noGrp="1"/>
          </p:cNvSpPr>
          <p:nvPr>
            <p:ph type="ctrTitle"/>
          </p:nvPr>
        </p:nvSpPr>
        <p:spPr>
          <a:xfrm>
            <a:off x="1524000" y="573723"/>
            <a:ext cx="9144000" cy="2387600"/>
          </a:xfrm>
        </p:spPr>
        <p:txBody>
          <a:bodyPr/>
          <a:lstStyle/>
          <a:p>
            <a:r>
              <a:rPr lang="en-US" dirty="0" err="1"/>
              <a:t>StegAnalysis</a:t>
            </a:r>
            <a:endParaRPr lang="en-US" dirty="0"/>
          </a:p>
        </p:txBody>
      </p:sp>
      <p:sp>
        <p:nvSpPr>
          <p:cNvPr id="3" name="Subtitle 2">
            <a:extLst>
              <a:ext uri="{FF2B5EF4-FFF2-40B4-BE49-F238E27FC236}">
                <a16:creationId xmlns:a16="http://schemas.microsoft.com/office/drawing/2014/main" id="{F2571DF7-2781-40EA-BE3D-DF041D2328D1}"/>
              </a:ext>
            </a:extLst>
          </p:cNvPr>
          <p:cNvSpPr>
            <a:spLocks noGrp="1"/>
          </p:cNvSpPr>
          <p:nvPr>
            <p:ph type="subTitle" idx="1"/>
          </p:nvPr>
        </p:nvSpPr>
        <p:spPr/>
        <p:txBody>
          <a:bodyPr>
            <a:normAutofit/>
          </a:bodyPr>
          <a:lstStyle/>
          <a:p>
            <a:r>
              <a:rPr lang="en-US" dirty="0"/>
              <a:t>Instructor:</a:t>
            </a:r>
          </a:p>
          <a:p>
            <a:r>
              <a:rPr lang="en-US" dirty="0"/>
              <a:t>Behnoud shafizadeh</a:t>
            </a:r>
          </a:p>
        </p:txBody>
      </p:sp>
    </p:spTree>
    <p:extLst>
      <p:ext uri="{BB962C8B-B14F-4D97-AF65-F5344CB8AC3E}">
        <p14:creationId xmlns:p14="http://schemas.microsoft.com/office/powerpoint/2010/main" val="319627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120F-CD79-44C2-A789-3E84A0F71699}"/>
              </a:ext>
            </a:extLst>
          </p:cNvPr>
          <p:cNvSpPr>
            <a:spLocks noGrp="1"/>
          </p:cNvSpPr>
          <p:nvPr>
            <p:ph type="title"/>
          </p:nvPr>
        </p:nvSpPr>
        <p:spPr/>
        <p:txBody>
          <a:bodyPr>
            <a:normAutofit/>
          </a:bodyPr>
          <a:lstStyle/>
          <a:p>
            <a:r>
              <a:rPr lang="en-US" sz="5300" b="1" dirty="0">
                <a:solidFill>
                  <a:srgbClr val="000000"/>
                </a:solidFill>
                <a:latin typeface="CMBX12"/>
              </a:rPr>
              <a:t>Embedding Ratio Diversity </a:t>
            </a:r>
            <a:br>
              <a:rPr lang="en-US" dirty="0"/>
            </a:br>
            <a:endParaRPr lang="en-US" dirty="0"/>
          </a:p>
        </p:txBody>
      </p:sp>
      <p:sp>
        <p:nvSpPr>
          <p:cNvPr id="3" name="Content Placeholder 2">
            <a:extLst>
              <a:ext uri="{FF2B5EF4-FFF2-40B4-BE49-F238E27FC236}">
                <a16:creationId xmlns:a16="http://schemas.microsoft.com/office/drawing/2014/main" id="{76329848-C754-4BC8-B237-4E58ADBD8A9B}"/>
              </a:ext>
            </a:extLst>
          </p:cNvPr>
          <p:cNvSpPr>
            <a:spLocks noGrp="1"/>
          </p:cNvSpPr>
          <p:nvPr>
            <p:ph idx="1"/>
          </p:nvPr>
        </p:nvSpPr>
        <p:spPr/>
        <p:txBody>
          <a:bodyPr>
            <a:normAutofit/>
          </a:bodyPr>
          <a:lstStyle/>
          <a:p>
            <a:r>
              <a:rPr lang="en-US" sz="1800" b="0" i="0" dirty="0">
                <a:solidFill>
                  <a:srgbClr val="000000"/>
                </a:solidFill>
                <a:effectLst/>
                <a:latin typeface="CMR12"/>
              </a:rPr>
              <a:t>To solve for the low embedding ratio problem, we suggest augmenting training datasets with a diverse set of embedding ratios. We suggest the following data augmentation:</a:t>
            </a:r>
            <a:r>
              <a:rPr lang="en-US" dirty="0"/>
              <a:t> </a:t>
            </a:r>
          </a:p>
          <a:p>
            <a:endParaRPr lang="en-US" dirty="0"/>
          </a:p>
          <a:p>
            <a:pPr lvl="1"/>
            <a:r>
              <a:rPr lang="en-US" sz="1800" b="0" i="0" dirty="0">
                <a:solidFill>
                  <a:srgbClr val="000000"/>
                </a:solidFill>
                <a:effectLst/>
                <a:latin typeface="CMR12"/>
              </a:rPr>
              <a:t>A large range of embedding ratios should be used for training so that models do not over-fit to a specific embedding ratio. We suggest a range from 0.05 </a:t>
            </a:r>
            <a:r>
              <a:rPr lang="en-US" sz="1800" b="0" i="0" dirty="0" err="1">
                <a:solidFill>
                  <a:srgbClr val="000000"/>
                </a:solidFill>
                <a:effectLst/>
                <a:latin typeface="CMR12"/>
              </a:rPr>
              <a:t>bpp</a:t>
            </a:r>
            <a:r>
              <a:rPr lang="en-US" sz="1800" dirty="0">
                <a:solidFill>
                  <a:srgbClr val="000000"/>
                </a:solidFill>
                <a:latin typeface="CMR12"/>
              </a:rPr>
              <a:t> </a:t>
            </a:r>
            <a:r>
              <a:rPr lang="en-US" sz="1800" b="0" i="0" dirty="0">
                <a:solidFill>
                  <a:srgbClr val="000000"/>
                </a:solidFill>
                <a:effectLst/>
                <a:latin typeface="CMR12"/>
              </a:rPr>
              <a:t>to 1.0 </a:t>
            </a:r>
            <a:r>
              <a:rPr lang="en-US" sz="1800" b="0" i="0" dirty="0" err="1">
                <a:solidFill>
                  <a:srgbClr val="000000"/>
                </a:solidFill>
                <a:effectLst/>
                <a:latin typeface="CMR12"/>
              </a:rPr>
              <a:t>bpp</a:t>
            </a:r>
            <a:r>
              <a:rPr lang="en-US" sz="1800" b="0" i="0" dirty="0">
                <a:solidFill>
                  <a:srgbClr val="000000"/>
                </a:solidFill>
                <a:effectLst/>
                <a:latin typeface="CMR12"/>
              </a:rPr>
              <a:t>. For deep learning steganographic embedders, researchers should consider increasing the range of embedding ratios present in the training dataset.</a:t>
            </a:r>
            <a:r>
              <a:rPr lang="en-US" dirty="0"/>
              <a:t> </a:t>
            </a:r>
          </a:p>
          <a:p>
            <a:pPr lvl="1"/>
            <a:endParaRPr lang="en-US" dirty="0"/>
          </a:p>
          <a:p>
            <a:r>
              <a:rPr lang="en-US" sz="1800" b="0" i="0" dirty="0">
                <a:solidFill>
                  <a:srgbClr val="000000"/>
                </a:solidFill>
                <a:effectLst/>
                <a:latin typeface="CMR12"/>
              </a:rPr>
              <a:t>Using a wide range of embedding ratios will force models to better learn to detect steganographic signal and prevent overfitting for a specific embedding ratio.</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58055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0277-1722-4790-8168-28977FB30131}"/>
              </a:ext>
            </a:extLst>
          </p:cNvPr>
          <p:cNvSpPr>
            <a:spLocks noGrp="1"/>
          </p:cNvSpPr>
          <p:nvPr>
            <p:ph type="title"/>
          </p:nvPr>
        </p:nvSpPr>
        <p:spPr/>
        <p:txBody>
          <a:bodyPr>
            <a:noAutofit/>
          </a:bodyPr>
          <a:lstStyle/>
          <a:p>
            <a:r>
              <a:rPr lang="en-US" sz="5300" b="1" dirty="0">
                <a:solidFill>
                  <a:srgbClr val="000000"/>
                </a:solidFill>
                <a:latin typeface="CMBX12"/>
              </a:rPr>
              <a:t>Proposed CNN architectures for steganalysis</a:t>
            </a:r>
          </a:p>
        </p:txBody>
      </p:sp>
      <p:sp>
        <p:nvSpPr>
          <p:cNvPr id="3" name="Content Placeholder 2">
            <a:extLst>
              <a:ext uri="{FF2B5EF4-FFF2-40B4-BE49-F238E27FC236}">
                <a16:creationId xmlns:a16="http://schemas.microsoft.com/office/drawing/2014/main" id="{AF5DFAB2-B958-4A98-8185-A8FB62F6BC6E}"/>
              </a:ext>
            </a:extLst>
          </p:cNvPr>
          <p:cNvSpPr>
            <a:spLocks noGrp="1"/>
          </p:cNvSpPr>
          <p:nvPr>
            <p:ph idx="1"/>
          </p:nvPr>
        </p:nvSpPr>
        <p:spPr/>
        <p:txBody>
          <a:bodyPr>
            <a:normAutofit fontScale="77500" lnSpcReduction="20000"/>
          </a:bodyPr>
          <a:lstStyle/>
          <a:p>
            <a:r>
              <a:rPr lang="en-US" sz="2300" b="0" i="0" dirty="0">
                <a:solidFill>
                  <a:srgbClr val="000000"/>
                </a:solidFill>
                <a:effectLst/>
                <a:latin typeface="CMR12"/>
              </a:rPr>
              <a:t>we describe two deep learning architectures that provide potential solutions to the challenges facing practical steganalysis.</a:t>
            </a:r>
            <a:r>
              <a:rPr lang="en-US" sz="2300" dirty="0"/>
              <a:t> </a:t>
            </a:r>
            <a:endParaRPr lang="fa-IR" sz="2300" dirty="0"/>
          </a:p>
          <a:p>
            <a:r>
              <a:rPr lang="en-US" sz="2300" dirty="0">
                <a:solidFill>
                  <a:srgbClr val="000000"/>
                </a:solidFill>
                <a:latin typeface="CMR12"/>
              </a:rPr>
              <a:t>In pervious sections,</a:t>
            </a:r>
            <a:r>
              <a:rPr lang="en-US" sz="2300" b="0" i="0" dirty="0">
                <a:solidFill>
                  <a:srgbClr val="000000"/>
                </a:solidFill>
                <a:effectLst/>
                <a:latin typeface="CMR12"/>
              </a:rPr>
              <a:t> we identified that a practical deep learning </a:t>
            </a:r>
            <a:r>
              <a:rPr lang="en-US" sz="2300" b="0" i="0" dirty="0" err="1">
                <a:solidFill>
                  <a:srgbClr val="000000"/>
                </a:solidFill>
                <a:effectLst/>
                <a:latin typeface="CMR12"/>
              </a:rPr>
              <a:t>steganalyzer</a:t>
            </a:r>
            <a:r>
              <a:rPr lang="en-US" sz="2300" b="0" i="0" dirty="0">
                <a:solidFill>
                  <a:srgbClr val="000000"/>
                </a:solidFill>
                <a:effectLst/>
                <a:latin typeface="CMR12"/>
              </a:rPr>
              <a:t> must be able to solve the following problems: the image size mismatch problem and the training and execution efficiency</a:t>
            </a:r>
            <a:br>
              <a:rPr lang="en-US" sz="2300" b="0" i="0" dirty="0">
                <a:solidFill>
                  <a:srgbClr val="000000"/>
                </a:solidFill>
                <a:effectLst/>
                <a:latin typeface="CMR12"/>
              </a:rPr>
            </a:br>
            <a:r>
              <a:rPr lang="en-US" sz="2300" b="0" i="0" dirty="0">
                <a:solidFill>
                  <a:srgbClr val="000000"/>
                </a:solidFill>
                <a:effectLst/>
                <a:latin typeface="CMR12"/>
              </a:rPr>
              <a:t>problem.</a:t>
            </a:r>
            <a:r>
              <a:rPr lang="en-US" sz="2300" dirty="0"/>
              <a:t> </a:t>
            </a:r>
          </a:p>
          <a:p>
            <a:r>
              <a:rPr lang="en-US" sz="2300" b="0" i="0" dirty="0">
                <a:solidFill>
                  <a:srgbClr val="000000"/>
                </a:solidFill>
                <a:effectLst/>
                <a:latin typeface="CMR12"/>
              </a:rPr>
              <a:t>To help realize these goals, we use modern CNN methods to design: </a:t>
            </a:r>
          </a:p>
          <a:p>
            <a:endParaRPr lang="en-US" sz="2300" b="0" i="0" dirty="0">
              <a:solidFill>
                <a:srgbClr val="000000"/>
              </a:solidFill>
              <a:effectLst/>
              <a:latin typeface="CMR12"/>
            </a:endParaRPr>
          </a:p>
          <a:p>
            <a:pPr lvl="1"/>
            <a:r>
              <a:rPr lang="en-US" sz="2300" b="0" i="0" dirty="0" err="1">
                <a:solidFill>
                  <a:srgbClr val="000000"/>
                </a:solidFill>
                <a:effectLst/>
                <a:latin typeface="CMR12"/>
              </a:rPr>
              <a:t>ArbNet</a:t>
            </a:r>
            <a:r>
              <a:rPr lang="en-US" sz="2300" dirty="0"/>
              <a:t> :</a:t>
            </a:r>
          </a:p>
          <a:p>
            <a:pPr lvl="2"/>
            <a:r>
              <a:rPr lang="en-US" sz="2300" b="0" i="0" dirty="0">
                <a:solidFill>
                  <a:srgbClr val="000000"/>
                </a:solidFill>
                <a:effectLst/>
                <a:latin typeface="CMR12"/>
              </a:rPr>
              <a:t>which is compatible with arbitrary input image sizes using a modified </a:t>
            </a:r>
            <a:r>
              <a:rPr lang="en-US" sz="2300" b="0" i="0" dirty="0" err="1">
                <a:solidFill>
                  <a:srgbClr val="000000"/>
                </a:solidFill>
                <a:effectLst/>
                <a:latin typeface="CMR12"/>
              </a:rPr>
              <a:t>DenseNet</a:t>
            </a:r>
            <a:br>
              <a:rPr lang="en-US" sz="2300" b="0" i="0" dirty="0">
                <a:solidFill>
                  <a:srgbClr val="000000"/>
                </a:solidFill>
                <a:effectLst/>
                <a:latin typeface="CMR12"/>
              </a:rPr>
            </a:br>
            <a:r>
              <a:rPr lang="en-US" sz="2300" b="0" i="0" dirty="0">
                <a:solidFill>
                  <a:srgbClr val="000000"/>
                </a:solidFill>
                <a:effectLst/>
                <a:latin typeface="CMR12"/>
              </a:rPr>
              <a:t>architecture</a:t>
            </a:r>
            <a:r>
              <a:rPr lang="en-US" sz="2300" dirty="0"/>
              <a:t> </a:t>
            </a:r>
          </a:p>
          <a:p>
            <a:pPr lvl="2"/>
            <a:endParaRPr lang="en-US" sz="2300" dirty="0"/>
          </a:p>
          <a:p>
            <a:pPr lvl="1"/>
            <a:r>
              <a:rPr lang="en-US" sz="2300" b="0" i="0" dirty="0" err="1">
                <a:solidFill>
                  <a:srgbClr val="000000"/>
                </a:solidFill>
                <a:effectLst/>
                <a:latin typeface="CMR12"/>
              </a:rPr>
              <a:t>FastNet</a:t>
            </a:r>
            <a:r>
              <a:rPr lang="en-US" sz="2300" dirty="0"/>
              <a:t> :</a:t>
            </a:r>
          </a:p>
          <a:p>
            <a:pPr lvl="2"/>
            <a:r>
              <a:rPr lang="en-US" sz="2300" b="0" i="0" dirty="0">
                <a:solidFill>
                  <a:srgbClr val="000000"/>
                </a:solidFill>
                <a:effectLst/>
                <a:latin typeface="CMR12"/>
              </a:rPr>
              <a:t>which uses a modified </a:t>
            </a:r>
            <a:r>
              <a:rPr lang="en-US" sz="2300" b="0" i="0" dirty="0" err="1">
                <a:solidFill>
                  <a:srgbClr val="000000"/>
                </a:solidFill>
                <a:effectLst/>
                <a:latin typeface="CMR12"/>
              </a:rPr>
              <a:t>EfficientNet</a:t>
            </a:r>
            <a:r>
              <a:rPr lang="en-US" sz="2300" b="0" i="0" dirty="0">
                <a:solidFill>
                  <a:srgbClr val="000000"/>
                </a:solidFill>
                <a:effectLst/>
                <a:latin typeface="CMR12"/>
              </a:rPr>
              <a:t> architecture to improve computational efficiency.</a:t>
            </a:r>
            <a:r>
              <a:rPr lang="en-US" sz="2300" dirty="0"/>
              <a:t>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73233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98DC-BF9E-40F8-969B-262FBEEE05EA}"/>
              </a:ext>
            </a:extLst>
          </p:cNvPr>
          <p:cNvSpPr>
            <a:spLocks noGrp="1"/>
          </p:cNvSpPr>
          <p:nvPr>
            <p:ph type="title"/>
          </p:nvPr>
        </p:nvSpPr>
        <p:spPr>
          <a:xfrm>
            <a:off x="1097280" y="263527"/>
            <a:ext cx="10058400" cy="1450757"/>
          </a:xfrm>
        </p:spPr>
        <p:txBody>
          <a:bodyPr>
            <a:normAutofit fontScale="90000"/>
          </a:bodyPr>
          <a:lstStyle/>
          <a:p>
            <a:r>
              <a:rPr lang="en-US" sz="5300" b="1" dirty="0" err="1">
                <a:solidFill>
                  <a:srgbClr val="000000"/>
                </a:solidFill>
                <a:latin typeface="CMBX12"/>
              </a:rPr>
              <a:t>ArbNet</a:t>
            </a:r>
            <a:r>
              <a:rPr lang="en-US" sz="5300" b="1" dirty="0">
                <a:solidFill>
                  <a:srgbClr val="000000"/>
                </a:solidFill>
                <a:latin typeface="CMBX12"/>
              </a:rPr>
              <a:t> </a:t>
            </a:r>
            <a:br>
              <a:rPr lang="en-US" sz="5300" b="1" dirty="0">
                <a:solidFill>
                  <a:srgbClr val="000000"/>
                </a:solidFill>
                <a:latin typeface="CMBX12"/>
              </a:rPr>
            </a:br>
            <a:endParaRPr lang="en-US" sz="5300" b="1" dirty="0">
              <a:solidFill>
                <a:srgbClr val="000000"/>
              </a:solidFill>
              <a:latin typeface="CMBX12"/>
            </a:endParaRPr>
          </a:p>
        </p:txBody>
      </p:sp>
      <p:sp>
        <p:nvSpPr>
          <p:cNvPr id="3" name="Content Placeholder 2">
            <a:extLst>
              <a:ext uri="{FF2B5EF4-FFF2-40B4-BE49-F238E27FC236}">
                <a16:creationId xmlns:a16="http://schemas.microsoft.com/office/drawing/2014/main" id="{641BE8D8-A36B-4F5D-ABE8-40BAF5E06DF5}"/>
              </a:ext>
            </a:extLst>
          </p:cNvPr>
          <p:cNvSpPr>
            <a:spLocks noGrp="1"/>
          </p:cNvSpPr>
          <p:nvPr>
            <p:ph idx="1"/>
          </p:nvPr>
        </p:nvSpPr>
        <p:spPr/>
        <p:txBody>
          <a:bodyPr>
            <a:normAutofit fontScale="85000" lnSpcReduction="20000"/>
          </a:bodyPr>
          <a:lstStyle/>
          <a:p>
            <a:r>
              <a:rPr lang="en-US" sz="2100" b="0" i="0" dirty="0">
                <a:solidFill>
                  <a:srgbClr val="000000"/>
                </a:solidFill>
                <a:effectLst/>
                <a:latin typeface="CMR12"/>
              </a:rPr>
              <a:t>To solve for the image size mismatch problem, we introduce </a:t>
            </a:r>
            <a:r>
              <a:rPr lang="en-US" sz="2100" b="0" i="0" dirty="0" err="1">
                <a:solidFill>
                  <a:srgbClr val="000000"/>
                </a:solidFill>
                <a:effectLst/>
                <a:latin typeface="CMR12"/>
              </a:rPr>
              <a:t>ArbNet</a:t>
            </a:r>
            <a:r>
              <a:rPr lang="en-US" sz="2100" b="0" i="0" dirty="0">
                <a:solidFill>
                  <a:srgbClr val="000000"/>
                </a:solidFill>
                <a:effectLst/>
                <a:latin typeface="CMR12"/>
              </a:rPr>
              <a:t> (Arbitrary Image Network), which uses several modifications to the architecture presented in Singh et al. Singh et al. presents a </a:t>
            </a:r>
            <a:r>
              <a:rPr lang="en-US" sz="2100" b="0" i="0" dirty="0" err="1">
                <a:solidFill>
                  <a:srgbClr val="000000"/>
                </a:solidFill>
                <a:effectLst/>
                <a:latin typeface="CMR12"/>
              </a:rPr>
              <a:t>DenseNet</a:t>
            </a:r>
            <a:r>
              <a:rPr lang="en-US" sz="2100" b="0" i="0" dirty="0">
                <a:solidFill>
                  <a:srgbClr val="000000"/>
                </a:solidFill>
                <a:effectLst/>
                <a:latin typeface="CMR12"/>
              </a:rPr>
              <a:t>  structure adapted to fit the steganalysis problem. We use this architecture and modify it in the following ways:</a:t>
            </a:r>
          </a:p>
          <a:p>
            <a:endParaRPr lang="en-US" sz="2100" dirty="0">
              <a:solidFill>
                <a:srgbClr val="000000"/>
              </a:solidFill>
              <a:latin typeface="CMR12"/>
            </a:endParaRPr>
          </a:p>
          <a:p>
            <a:pPr lvl="1"/>
            <a:r>
              <a:rPr lang="en-US" sz="2100" b="1" i="0" dirty="0">
                <a:solidFill>
                  <a:srgbClr val="000000"/>
                </a:solidFill>
                <a:effectLst/>
                <a:latin typeface="CMBX12"/>
              </a:rPr>
              <a:t>TLU Activation Units. </a:t>
            </a:r>
            <a:r>
              <a:rPr lang="en-US" sz="2100" b="0" i="0" dirty="0">
                <a:solidFill>
                  <a:srgbClr val="000000"/>
                </a:solidFill>
                <a:effectLst/>
                <a:latin typeface="CMR12"/>
              </a:rPr>
              <a:t>TLU activation units are used instead of </a:t>
            </a:r>
            <a:r>
              <a:rPr lang="en-US" sz="2100" b="0" i="0" dirty="0" err="1">
                <a:solidFill>
                  <a:srgbClr val="000000"/>
                </a:solidFill>
                <a:effectLst/>
                <a:latin typeface="CMR12"/>
              </a:rPr>
              <a:t>ReLU</a:t>
            </a:r>
            <a:r>
              <a:rPr lang="en-US" sz="2100" b="0" i="0" dirty="0">
                <a:solidFill>
                  <a:srgbClr val="000000"/>
                </a:solidFill>
                <a:effectLst/>
                <a:latin typeface="CMR12"/>
              </a:rPr>
              <a:t> to extract weak steganographic signal. </a:t>
            </a:r>
          </a:p>
          <a:p>
            <a:pPr marL="201168" lvl="1" indent="0">
              <a:buNone/>
            </a:pPr>
            <a:endParaRPr lang="en-US" sz="2100" b="0" i="0" dirty="0">
              <a:solidFill>
                <a:srgbClr val="000000"/>
              </a:solidFill>
              <a:effectLst/>
              <a:latin typeface="CMR12"/>
            </a:endParaRPr>
          </a:p>
          <a:p>
            <a:pPr lvl="1"/>
            <a:r>
              <a:rPr lang="en-US" sz="2100" b="1" i="0" dirty="0">
                <a:solidFill>
                  <a:srgbClr val="000000"/>
                </a:solidFill>
                <a:effectLst/>
                <a:latin typeface="CMBX12"/>
              </a:rPr>
              <a:t>Modified </a:t>
            </a:r>
            <a:r>
              <a:rPr lang="en-US" sz="2100" b="1" i="0" dirty="0" err="1">
                <a:solidFill>
                  <a:srgbClr val="000000"/>
                </a:solidFill>
                <a:effectLst/>
                <a:latin typeface="CMBX12"/>
              </a:rPr>
              <a:t>ConvBlocks</a:t>
            </a:r>
            <a:r>
              <a:rPr lang="en-US" sz="2100" b="1" i="0" dirty="0">
                <a:solidFill>
                  <a:srgbClr val="000000"/>
                </a:solidFill>
                <a:effectLst/>
                <a:latin typeface="CMBX12"/>
              </a:rPr>
              <a:t>. </a:t>
            </a:r>
            <a:r>
              <a:rPr lang="en-US" sz="2100" b="0" i="0" dirty="0">
                <a:solidFill>
                  <a:srgbClr val="000000"/>
                </a:solidFill>
                <a:effectLst/>
                <a:latin typeface="CMR12"/>
              </a:rPr>
              <a:t>The number of convolutional blocks and specific convolutional layer parameters are modified .</a:t>
            </a:r>
          </a:p>
          <a:p>
            <a:pPr lvl="1"/>
            <a:endParaRPr lang="en-US" sz="2100" b="0" i="0" dirty="0">
              <a:solidFill>
                <a:srgbClr val="000000"/>
              </a:solidFill>
              <a:effectLst/>
              <a:latin typeface="CMR12"/>
            </a:endParaRPr>
          </a:p>
          <a:p>
            <a:pPr lvl="1"/>
            <a:r>
              <a:rPr lang="en-US" sz="2100" b="1" i="0" dirty="0">
                <a:solidFill>
                  <a:srgbClr val="000000"/>
                </a:solidFill>
                <a:effectLst/>
                <a:latin typeface="CMBX12"/>
              </a:rPr>
              <a:t>Spatial Pyramid Pooling</a:t>
            </a:r>
            <a:r>
              <a:rPr lang="en-US" sz="2100" b="0" i="0" dirty="0">
                <a:solidFill>
                  <a:srgbClr val="000000"/>
                </a:solidFill>
                <a:effectLst/>
                <a:latin typeface="CMR12"/>
              </a:rPr>
              <a:t>. Spatial pyramid pooling (SPP), is used instead of global average pooling to boost steganographic signal and enable arbitrary image size detection. SPP produces fixed-length representations at various scales that are invariant to input size.</a:t>
            </a:r>
            <a:r>
              <a:rPr lang="en-US" sz="2100" dirty="0"/>
              <a:t> </a:t>
            </a:r>
            <a:br>
              <a:rPr lang="en-US" sz="2100" dirty="0"/>
            </a:br>
            <a:br>
              <a:rPr lang="en-US" dirty="0"/>
            </a:b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123262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818F-BB9A-4298-A928-A3F8706205DD}"/>
              </a:ext>
            </a:extLst>
          </p:cNvPr>
          <p:cNvSpPr>
            <a:spLocks noGrp="1"/>
          </p:cNvSpPr>
          <p:nvPr>
            <p:ph type="title"/>
          </p:nvPr>
        </p:nvSpPr>
        <p:spPr/>
        <p:txBody>
          <a:bodyPr>
            <a:normAutofit/>
          </a:bodyPr>
          <a:lstStyle/>
          <a:p>
            <a:r>
              <a:rPr lang="en-US" sz="5300" b="1" dirty="0">
                <a:solidFill>
                  <a:srgbClr val="000000"/>
                </a:solidFill>
                <a:latin typeface="CMBX12"/>
              </a:rPr>
              <a:t>Components of </a:t>
            </a:r>
            <a:r>
              <a:rPr lang="en-US" sz="5300" b="1" dirty="0" err="1">
                <a:solidFill>
                  <a:srgbClr val="000000"/>
                </a:solidFill>
                <a:latin typeface="CMBX12"/>
              </a:rPr>
              <a:t>ArbNet</a:t>
            </a:r>
            <a:r>
              <a:rPr lang="en-US" sz="5300" b="1" dirty="0">
                <a:solidFill>
                  <a:srgbClr val="000000"/>
                </a:solidFill>
                <a:latin typeface="CMBX12"/>
              </a:rPr>
              <a:t> </a:t>
            </a:r>
            <a:br>
              <a:rPr lang="en-US" dirty="0"/>
            </a:br>
            <a:endParaRPr lang="en-US" dirty="0"/>
          </a:p>
        </p:txBody>
      </p:sp>
      <p:sp>
        <p:nvSpPr>
          <p:cNvPr id="3" name="Content Placeholder 2">
            <a:extLst>
              <a:ext uri="{FF2B5EF4-FFF2-40B4-BE49-F238E27FC236}">
                <a16:creationId xmlns:a16="http://schemas.microsoft.com/office/drawing/2014/main" id="{C9982034-523B-4974-A584-A5F35C838706}"/>
              </a:ext>
            </a:extLst>
          </p:cNvPr>
          <p:cNvSpPr>
            <a:spLocks noGrp="1"/>
          </p:cNvSpPr>
          <p:nvPr>
            <p:ph idx="1"/>
          </p:nvPr>
        </p:nvSpPr>
        <p:spPr/>
        <p:txBody>
          <a:bodyPr/>
          <a:lstStyle/>
          <a:p>
            <a:r>
              <a:rPr lang="en-US" sz="1800" b="0" i="0" dirty="0">
                <a:solidFill>
                  <a:srgbClr val="000000"/>
                </a:solidFill>
                <a:effectLst/>
                <a:latin typeface="CMR12"/>
              </a:rPr>
              <a:t>A spatial pyramid pooling (SPP) layer is invariant to input size since it fixes the output size of the pooling layer. Each SPP layer fixes how many sections the input will be divided into for pooling. In this figure, the third layer divides the convolution input into nine pooling sections</a:t>
            </a:r>
            <a:r>
              <a:rPr lang="en-US" dirty="0"/>
              <a:t> .</a:t>
            </a:r>
          </a:p>
          <a:p>
            <a:pPr marL="0" indent="0">
              <a:buNone/>
            </a:pPr>
            <a:br>
              <a:rPr lang="en-US" dirty="0"/>
            </a:br>
            <a:endParaRPr lang="en-US" dirty="0"/>
          </a:p>
        </p:txBody>
      </p:sp>
      <p:pic>
        <p:nvPicPr>
          <p:cNvPr id="5" name="Picture 4">
            <a:extLst>
              <a:ext uri="{FF2B5EF4-FFF2-40B4-BE49-F238E27FC236}">
                <a16:creationId xmlns:a16="http://schemas.microsoft.com/office/drawing/2014/main" id="{8C472E3F-458E-4A64-B683-92546240AA47}"/>
              </a:ext>
            </a:extLst>
          </p:cNvPr>
          <p:cNvPicPr>
            <a:picLocks noChangeAspect="1"/>
          </p:cNvPicPr>
          <p:nvPr/>
        </p:nvPicPr>
        <p:blipFill>
          <a:blip r:embed="rId2"/>
          <a:stretch>
            <a:fillRect/>
          </a:stretch>
        </p:blipFill>
        <p:spPr>
          <a:xfrm>
            <a:off x="2990195" y="2846161"/>
            <a:ext cx="6211609" cy="3286052"/>
          </a:xfrm>
          <a:prstGeom prst="rect">
            <a:avLst/>
          </a:prstGeom>
        </p:spPr>
      </p:pic>
    </p:spTree>
    <p:extLst>
      <p:ext uri="{BB962C8B-B14F-4D97-AF65-F5344CB8AC3E}">
        <p14:creationId xmlns:p14="http://schemas.microsoft.com/office/powerpoint/2010/main" val="389024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005A-F81E-462B-A00D-C7D69F879E8D}"/>
              </a:ext>
            </a:extLst>
          </p:cNvPr>
          <p:cNvSpPr>
            <a:spLocks noGrp="1"/>
          </p:cNvSpPr>
          <p:nvPr>
            <p:ph type="title"/>
          </p:nvPr>
        </p:nvSpPr>
        <p:spPr/>
        <p:txBody>
          <a:bodyPr/>
          <a:lstStyle/>
          <a:p>
            <a:r>
              <a:rPr lang="en-US" sz="5300" b="1" dirty="0">
                <a:solidFill>
                  <a:srgbClr val="000000"/>
                </a:solidFill>
                <a:latin typeface="CMBX12"/>
              </a:rPr>
              <a:t>Architecture of </a:t>
            </a:r>
            <a:r>
              <a:rPr lang="en-US" sz="5300" b="1" dirty="0" err="1">
                <a:solidFill>
                  <a:srgbClr val="000000"/>
                </a:solidFill>
                <a:latin typeface="CMBX12"/>
              </a:rPr>
              <a:t>ArbNet</a:t>
            </a:r>
            <a:r>
              <a:rPr lang="en-US" sz="5300" b="1" dirty="0">
                <a:solidFill>
                  <a:srgbClr val="000000"/>
                </a:solidFill>
                <a:latin typeface="CMBX12"/>
              </a:rPr>
              <a:t> </a:t>
            </a:r>
          </a:p>
        </p:txBody>
      </p:sp>
      <p:sp>
        <p:nvSpPr>
          <p:cNvPr id="3" name="Content Placeholder 2">
            <a:extLst>
              <a:ext uri="{FF2B5EF4-FFF2-40B4-BE49-F238E27FC236}">
                <a16:creationId xmlns:a16="http://schemas.microsoft.com/office/drawing/2014/main" id="{1C9CE09B-BA86-44AE-A242-D0C792891EFD}"/>
              </a:ext>
            </a:extLst>
          </p:cNvPr>
          <p:cNvSpPr>
            <a:spLocks noGrp="1"/>
          </p:cNvSpPr>
          <p:nvPr>
            <p:ph idx="1"/>
          </p:nvPr>
        </p:nvSpPr>
        <p:spPr/>
        <p:txBody>
          <a:bodyPr/>
          <a:lstStyle/>
          <a:p>
            <a:r>
              <a:rPr lang="en-US" sz="1800" b="0" i="0" dirty="0" err="1">
                <a:solidFill>
                  <a:srgbClr val="000000"/>
                </a:solidFill>
                <a:effectLst/>
                <a:latin typeface="CMR12"/>
              </a:rPr>
              <a:t>ArbNet</a:t>
            </a:r>
            <a:r>
              <a:rPr lang="en-US" sz="1800" b="0" i="0" dirty="0">
                <a:solidFill>
                  <a:srgbClr val="000000"/>
                </a:solidFill>
                <a:effectLst/>
                <a:latin typeface="CMR12"/>
              </a:rPr>
              <a:t> is a steganalysis CNN model that can be applied to arbitrary image sizes. First, the input image is fed through 15 filters that are initially initialized with 15 SRM HPF’s. Next, the input image and filtered output are fed into a </a:t>
            </a:r>
            <a:r>
              <a:rPr lang="en-US" sz="1800" b="0" i="0" dirty="0" err="1">
                <a:solidFill>
                  <a:srgbClr val="000000"/>
                </a:solidFill>
                <a:effectLst/>
                <a:latin typeface="CMR12"/>
              </a:rPr>
              <a:t>DenseNet</a:t>
            </a:r>
            <a:r>
              <a:rPr lang="en-US" sz="1800" b="0" i="0" dirty="0">
                <a:solidFill>
                  <a:srgbClr val="000000"/>
                </a:solidFill>
                <a:effectLst/>
                <a:latin typeface="CMR12"/>
              </a:rPr>
              <a:t> structure. Finally, the residual output from the </a:t>
            </a:r>
            <a:r>
              <a:rPr lang="en-US" sz="1800" b="0" i="0" dirty="0" err="1">
                <a:solidFill>
                  <a:srgbClr val="000000"/>
                </a:solidFill>
                <a:effectLst/>
                <a:latin typeface="CMR12"/>
              </a:rPr>
              <a:t>DenseNet</a:t>
            </a:r>
            <a:r>
              <a:rPr lang="en-US" sz="1800" b="0" i="0" dirty="0">
                <a:solidFill>
                  <a:srgbClr val="000000"/>
                </a:solidFill>
                <a:effectLst/>
                <a:latin typeface="CMR12"/>
              </a:rPr>
              <a:t> is combined with the original image and fed into a spatial pyramid pooling layer, a fully-connected layer, and a </a:t>
            </a:r>
            <a:r>
              <a:rPr lang="en-US" sz="1800" b="0" i="0" dirty="0" err="1">
                <a:solidFill>
                  <a:srgbClr val="000000"/>
                </a:solidFill>
                <a:effectLst/>
                <a:latin typeface="CMR12"/>
              </a:rPr>
              <a:t>softmax</a:t>
            </a:r>
            <a:r>
              <a:rPr lang="en-US" sz="1800" b="0" i="0" dirty="0">
                <a:solidFill>
                  <a:srgbClr val="000000"/>
                </a:solidFill>
                <a:effectLst/>
                <a:latin typeface="CMR12"/>
              </a:rPr>
              <a:t> function to output the steganographic and cover probabilities.</a:t>
            </a:r>
            <a:r>
              <a:rPr lang="en-US" dirty="0"/>
              <a:t> </a:t>
            </a:r>
            <a:br>
              <a:rPr lang="en-US" dirty="0"/>
            </a:br>
            <a:endParaRPr lang="en-US" dirty="0"/>
          </a:p>
        </p:txBody>
      </p:sp>
      <p:pic>
        <p:nvPicPr>
          <p:cNvPr id="5" name="Picture 4">
            <a:extLst>
              <a:ext uri="{FF2B5EF4-FFF2-40B4-BE49-F238E27FC236}">
                <a16:creationId xmlns:a16="http://schemas.microsoft.com/office/drawing/2014/main" id="{F25D4B09-8F23-4518-BF88-116D40C2431C}"/>
              </a:ext>
            </a:extLst>
          </p:cNvPr>
          <p:cNvPicPr>
            <a:picLocks noChangeAspect="1"/>
          </p:cNvPicPr>
          <p:nvPr/>
        </p:nvPicPr>
        <p:blipFill>
          <a:blip r:embed="rId2"/>
          <a:stretch>
            <a:fillRect/>
          </a:stretch>
        </p:blipFill>
        <p:spPr>
          <a:xfrm>
            <a:off x="3866654" y="3123028"/>
            <a:ext cx="7542245" cy="3080825"/>
          </a:xfrm>
          <a:prstGeom prst="rect">
            <a:avLst/>
          </a:prstGeom>
        </p:spPr>
      </p:pic>
    </p:spTree>
    <p:extLst>
      <p:ext uri="{BB962C8B-B14F-4D97-AF65-F5344CB8AC3E}">
        <p14:creationId xmlns:p14="http://schemas.microsoft.com/office/powerpoint/2010/main" val="60756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77C0-2E89-4AA9-ADC5-9FEEE7A1D02E}"/>
              </a:ext>
            </a:extLst>
          </p:cNvPr>
          <p:cNvSpPr>
            <a:spLocks noGrp="1"/>
          </p:cNvSpPr>
          <p:nvPr>
            <p:ph type="title"/>
          </p:nvPr>
        </p:nvSpPr>
        <p:spPr/>
        <p:txBody>
          <a:bodyPr/>
          <a:lstStyle/>
          <a:p>
            <a:r>
              <a:rPr lang="en-US" sz="5300" b="1" dirty="0">
                <a:solidFill>
                  <a:srgbClr val="000000"/>
                </a:solidFill>
                <a:latin typeface="CMBX12"/>
              </a:rPr>
              <a:t>Conclusion of </a:t>
            </a:r>
            <a:r>
              <a:rPr lang="en-US" sz="5300" b="1" dirty="0" err="1">
                <a:solidFill>
                  <a:srgbClr val="000000"/>
                </a:solidFill>
                <a:latin typeface="CMBX12"/>
              </a:rPr>
              <a:t>ArbNet</a:t>
            </a:r>
            <a:endParaRPr lang="en-US" sz="5300" b="1" dirty="0">
              <a:solidFill>
                <a:srgbClr val="000000"/>
              </a:solidFill>
              <a:latin typeface="CMBX12"/>
            </a:endParaRPr>
          </a:p>
        </p:txBody>
      </p:sp>
      <p:sp>
        <p:nvSpPr>
          <p:cNvPr id="3" name="Content Placeholder 2">
            <a:extLst>
              <a:ext uri="{FF2B5EF4-FFF2-40B4-BE49-F238E27FC236}">
                <a16:creationId xmlns:a16="http://schemas.microsoft.com/office/drawing/2014/main" id="{46A31A21-DFAC-4247-875E-67EB68C842C8}"/>
              </a:ext>
            </a:extLst>
          </p:cNvPr>
          <p:cNvSpPr>
            <a:spLocks noGrp="1"/>
          </p:cNvSpPr>
          <p:nvPr>
            <p:ph idx="1"/>
          </p:nvPr>
        </p:nvSpPr>
        <p:spPr>
          <a:xfrm>
            <a:off x="1674057" y="2591080"/>
            <a:ext cx="9200270" cy="1450757"/>
          </a:xfrm>
        </p:spPr>
        <p:txBody>
          <a:bodyPr>
            <a:normAutofit/>
          </a:bodyPr>
          <a:lstStyle/>
          <a:p>
            <a:pPr algn="just"/>
            <a:r>
              <a:rPr lang="en-US" sz="1800" b="0" i="0" dirty="0">
                <a:solidFill>
                  <a:srgbClr val="000000"/>
                </a:solidFill>
                <a:effectLst/>
                <a:latin typeface="CMR12"/>
              </a:rPr>
              <a:t>Each step helps boost weak steganographic signal and makes the model effective in a low signal-to-noise ratio environment. We believe that </a:t>
            </a:r>
            <a:r>
              <a:rPr lang="en-US" sz="1800" b="0" i="0" dirty="0" err="1">
                <a:solidFill>
                  <a:srgbClr val="000000"/>
                </a:solidFill>
                <a:effectLst/>
                <a:latin typeface="CMR12"/>
              </a:rPr>
              <a:t>ArbNet</a:t>
            </a:r>
            <a:r>
              <a:rPr lang="en-US" sz="1800" b="0" i="0" dirty="0">
                <a:solidFill>
                  <a:srgbClr val="000000"/>
                </a:solidFill>
                <a:effectLst/>
                <a:latin typeface="CMR12"/>
              </a:rPr>
              <a:t> holds a key solution to the image scaling problem as it effectively avoids </a:t>
            </a:r>
            <a:r>
              <a:rPr lang="en-US" sz="1800" b="0" i="0" dirty="0" err="1">
                <a:solidFill>
                  <a:srgbClr val="000000"/>
                </a:solidFill>
                <a:effectLst/>
                <a:latin typeface="CMR12"/>
              </a:rPr>
              <a:t>downsampling</a:t>
            </a:r>
            <a:r>
              <a:rPr lang="en-US" sz="1800" b="0" i="0" dirty="0">
                <a:solidFill>
                  <a:srgbClr val="000000"/>
                </a:solidFill>
                <a:effectLst/>
                <a:latin typeface="CMR12"/>
              </a:rPr>
              <a:t> input signal while enabling arbitrary image size detection.</a:t>
            </a:r>
            <a:br>
              <a:rPr lang="en-US" dirty="0"/>
            </a:br>
            <a:endParaRPr lang="en-US" dirty="0"/>
          </a:p>
        </p:txBody>
      </p:sp>
    </p:spTree>
    <p:extLst>
      <p:ext uri="{BB962C8B-B14F-4D97-AF65-F5344CB8AC3E}">
        <p14:creationId xmlns:p14="http://schemas.microsoft.com/office/powerpoint/2010/main" val="109757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F27F-3399-4D7B-9027-C70CB78B6BAC}"/>
              </a:ext>
            </a:extLst>
          </p:cNvPr>
          <p:cNvSpPr>
            <a:spLocks noGrp="1"/>
          </p:cNvSpPr>
          <p:nvPr>
            <p:ph type="title"/>
          </p:nvPr>
        </p:nvSpPr>
        <p:spPr>
          <a:xfrm>
            <a:off x="1066800" y="239931"/>
            <a:ext cx="10058400" cy="1450757"/>
          </a:xfrm>
        </p:spPr>
        <p:txBody>
          <a:bodyPr>
            <a:normAutofit fontScale="90000"/>
          </a:bodyPr>
          <a:lstStyle/>
          <a:p>
            <a:r>
              <a:rPr lang="en-US" sz="5300" b="1" dirty="0" err="1">
                <a:solidFill>
                  <a:srgbClr val="000000"/>
                </a:solidFill>
                <a:latin typeface="CMBX12"/>
              </a:rPr>
              <a:t>FastNet</a:t>
            </a:r>
            <a:r>
              <a:rPr lang="en-US" sz="5300" b="1" dirty="0">
                <a:solidFill>
                  <a:srgbClr val="000000"/>
                </a:solidFill>
                <a:latin typeface="CMBX12"/>
              </a:rPr>
              <a:t> </a:t>
            </a:r>
            <a:br>
              <a:rPr lang="en-US" sz="5300" b="1" dirty="0">
                <a:solidFill>
                  <a:srgbClr val="000000"/>
                </a:solidFill>
                <a:latin typeface="CMBX12"/>
              </a:rPr>
            </a:br>
            <a:endParaRPr lang="en-US" sz="5300" b="1" dirty="0">
              <a:solidFill>
                <a:srgbClr val="000000"/>
              </a:solidFill>
              <a:latin typeface="CMBX12"/>
            </a:endParaRPr>
          </a:p>
        </p:txBody>
      </p:sp>
      <p:sp>
        <p:nvSpPr>
          <p:cNvPr id="3" name="Content Placeholder 2">
            <a:extLst>
              <a:ext uri="{FF2B5EF4-FFF2-40B4-BE49-F238E27FC236}">
                <a16:creationId xmlns:a16="http://schemas.microsoft.com/office/drawing/2014/main" id="{F3F3F7E9-ECE4-4873-80CA-6F47F77BC6D1}"/>
              </a:ext>
            </a:extLst>
          </p:cNvPr>
          <p:cNvSpPr>
            <a:spLocks noGrp="1"/>
          </p:cNvSpPr>
          <p:nvPr>
            <p:ph idx="1"/>
          </p:nvPr>
        </p:nvSpPr>
        <p:spPr>
          <a:xfrm>
            <a:off x="1195754" y="1873568"/>
            <a:ext cx="9929446" cy="4351338"/>
          </a:xfrm>
        </p:spPr>
        <p:txBody>
          <a:bodyPr>
            <a:normAutofit fontScale="92500" lnSpcReduction="20000"/>
          </a:bodyPr>
          <a:lstStyle/>
          <a:p>
            <a:pPr algn="just"/>
            <a:r>
              <a:rPr lang="en-US" sz="2100" b="0" i="0" dirty="0">
                <a:solidFill>
                  <a:srgbClr val="000000"/>
                </a:solidFill>
                <a:effectLst/>
                <a:latin typeface="CMR12"/>
              </a:rPr>
              <a:t>To solve for the training and execution efficiency problem, we introduce </a:t>
            </a:r>
            <a:r>
              <a:rPr lang="en-US" sz="2100" b="0" i="0" dirty="0" err="1">
                <a:solidFill>
                  <a:srgbClr val="000000"/>
                </a:solidFill>
                <a:effectLst/>
                <a:latin typeface="CMR12"/>
              </a:rPr>
              <a:t>FastNet</a:t>
            </a:r>
            <a:r>
              <a:rPr lang="en-US" sz="2100" b="0" i="0" dirty="0">
                <a:solidFill>
                  <a:srgbClr val="000000"/>
                </a:solidFill>
                <a:effectLst/>
                <a:latin typeface="CMR12"/>
              </a:rPr>
              <a:t> (Fast Network), which adapts </a:t>
            </a:r>
            <a:r>
              <a:rPr lang="en-US" sz="2100" b="0" i="0" dirty="0" err="1">
                <a:solidFill>
                  <a:srgbClr val="000000"/>
                </a:solidFill>
                <a:effectLst/>
                <a:latin typeface="CMR12"/>
              </a:rPr>
              <a:t>EfficientNets</a:t>
            </a:r>
            <a:r>
              <a:rPr lang="en-US" sz="2100" b="0" i="0" dirty="0">
                <a:solidFill>
                  <a:srgbClr val="000000"/>
                </a:solidFill>
                <a:effectLst/>
                <a:latin typeface="CMR12"/>
              </a:rPr>
              <a:t>  to the steganalysis problem.</a:t>
            </a:r>
          </a:p>
          <a:p>
            <a:pPr algn="just"/>
            <a:r>
              <a:rPr lang="en-US" sz="2100" b="0" i="0" dirty="0">
                <a:solidFill>
                  <a:srgbClr val="000000"/>
                </a:solidFill>
                <a:effectLst/>
                <a:latin typeface="CMR12"/>
              </a:rPr>
              <a:t> </a:t>
            </a:r>
          </a:p>
          <a:p>
            <a:pPr algn="just"/>
            <a:r>
              <a:rPr lang="en-US" sz="2100" b="0" i="0" dirty="0" err="1">
                <a:solidFill>
                  <a:srgbClr val="000000"/>
                </a:solidFill>
                <a:effectLst/>
                <a:latin typeface="CMR12"/>
              </a:rPr>
              <a:t>EfficientNets</a:t>
            </a:r>
            <a:r>
              <a:rPr lang="en-US" sz="2100" dirty="0">
                <a:solidFill>
                  <a:srgbClr val="000000"/>
                </a:solidFill>
                <a:latin typeface="CMR12"/>
              </a:rPr>
              <a:t> </a:t>
            </a:r>
            <a:r>
              <a:rPr lang="en-US" sz="2100" b="0" i="0" dirty="0">
                <a:solidFill>
                  <a:srgbClr val="000000"/>
                </a:solidFill>
                <a:effectLst/>
                <a:latin typeface="CMR12"/>
              </a:rPr>
              <a:t>are a family of image classification models which achieve state-of-the-art accuracy but</a:t>
            </a:r>
            <a:br>
              <a:rPr lang="en-US" sz="2100" b="0" i="0" dirty="0">
                <a:solidFill>
                  <a:srgbClr val="000000"/>
                </a:solidFill>
                <a:effectLst/>
                <a:latin typeface="CMR12"/>
              </a:rPr>
            </a:br>
            <a:r>
              <a:rPr lang="en-US" sz="2100" b="0" i="0" dirty="0">
                <a:solidFill>
                  <a:srgbClr val="000000"/>
                </a:solidFill>
                <a:effectLst/>
                <a:latin typeface="CMR12"/>
              </a:rPr>
              <a:t>are an order of magnitude smaller and faster than previous models , </a:t>
            </a:r>
            <a:r>
              <a:rPr lang="en-US" sz="2100" b="0" i="0" dirty="0" err="1">
                <a:solidFill>
                  <a:srgbClr val="000000"/>
                </a:solidFill>
                <a:effectLst/>
                <a:latin typeface="CMR12"/>
              </a:rPr>
              <a:t>EfficientNets</a:t>
            </a:r>
            <a:r>
              <a:rPr lang="en-US" sz="2100" dirty="0">
                <a:solidFill>
                  <a:srgbClr val="000000"/>
                </a:solidFill>
                <a:latin typeface="CMR12"/>
              </a:rPr>
              <a:t> </a:t>
            </a:r>
            <a:r>
              <a:rPr lang="en-US" sz="2100" b="0" i="0" dirty="0">
                <a:solidFill>
                  <a:srgbClr val="000000"/>
                </a:solidFill>
                <a:effectLst/>
                <a:latin typeface="CMR12"/>
              </a:rPr>
              <a:t>are trained by successively improving older models through a model-scaling process that modifies network depth, width, and resolution.</a:t>
            </a:r>
          </a:p>
          <a:p>
            <a:pPr algn="just"/>
            <a:endParaRPr lang="en-US" sz="2100" b="0" i="0" dirty="0">
              <a:solidFill>
                <a:srgbClr val="000000"/>
              </a:solidFill>
              <a:effectLst/>
              <a:latin typeface="CMR12"/>
            </a:endParaRPr>
          </a:p>
          <a:p>
            <a:pPr algn="just"/>
            <a:r>
              <a:rPr lang="en-US" sz="2400" dirty="0"/>
              <a:t> </a:t>
            </a:r>
            <a:r>
              <a:rPr lang="en-US" sz="2100" b="0" i="0" dirty="0" err="1">
                <a:solidFill>
                  <a:srgbClr val="000000"/>
                </a:solidFill>
                <a:effectLst/>
                <a:latin typeface="CMR12"/>
              </a:rPr>
              <a:t>EfficientNets</a:t>
            </a:r>
            <a:r>
              <a:rPr lang="en-US" sz="2100" b="0" i="0" dirty="0">
                <a:solidFill>
                  <a:srgbClr val="000000"/>
                </a:solidFill>
                <a:effectLst/>
                <a:latin typeface="CMR12"/>
              </a:rPr>
              <a:t> use </a:t>
            </a:r>
            <a:r>
              <a:rPr lang="en-US" sz="2100" b="0" i="0" dirty="0" err="1">
                <a:solidFill>
                  <a:srgbClr val="000000"/>
                </a:solidFill>
                <a:effectLst/>
                <a:latin typeface="CMR12"/>
              </a:rPr>
              <a:t>MBConv</a:t>
            </a:r>
            <a:r>
              <a:rPr lang="en-US" sz="2100" dirty="0">
                <a:solidFill>
                  <a:srgbClr val="000000"/>
                </a:solidFill>
                <a:latin typeface="CMR12"/>
              </a:rPr>
              <a:t> </a:t>
            </a:r>
            <a:r>
              <a:rPr lang="en-US" sz="2100" b="0" i="0" dirty="0">
                <a:solidFill>
                  <a:srgbClr val="000000"/>
                </a:solidFill>
                <a:effectLst/>
                <a:latin typeface="CMR12"/>
              </a:rPr>
              <a:t>blocks, which can be used for neural architectural search, enabling </a:t>
            </a:r>
            <a:r>
              <a:rPr lang="en-US" sz="2100" b="0" i="0" dirty="0" err="1">
                <a:solidFill>
                  <a:srgbClr val="000000"/>
                </a:solidFill>
                <a:effectLst/>
                <a:latin typeface="CMR12"/>
              </a:rPr>
              <a:t>EfficientNet</a:t>
            </a:r>
            <a:r>
              <a:rPr lang="en-US" sz="2100" b="0" i="0" dirty="0">
                <a:solidFill>
                  <a:srgbClr val="000000"/>
                </a:solidFill>
                <a:effectLst/>
                <a:latin typeface="CMR12"/>
              </a:rPr>
              <a:t> to use the most effective neural architecture</a:t>
            </a:r>
            <a:r>
              <a:rPr lang="en-US" sz="2400" dirty="0"/>
              <a:t> </a:t>
            </a:r>
          </a:p>
          <a:p>
            <a:pPr marL="0" indent="0">
              <a:buNone/>
            </a:pP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750389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BB08-D247-4714-8F85-D9B891CBE708}"/>
              </a:ext>
            </a:extLst>
          </p:cNvPr>
          <p:cNvSpPr>
            <a:spLocks noGrp="1"/>
          </p:cNvSpPr>
          <p:nvPr>
            <p:ph type="title"/>
          </p:nvPr>
        </p:nvSpPr>
        <p:spPr/>
        <p:txBody>
          <a:bodyPr/>
          <a:lstStyle/>
          <a:p>
            <a:r>
              <a:rPr lang="en-US" b="1" dirty="0">
                <a:solidFill>
                  <a:srgbClr val="000000"/>
                </a:solidFill>
                <a:latin typeface="CMBX12"/>
              </a:rPr>
              <a:t>Architecture of </a:t>
            </a:r>
            <a:r>
              <a:rPr lang="en-US" b="1" dirty="0" err="1">
                <a:solidFill>
                  <a:srgbClr val="000000"/>
                </a:solidFill>
                <a:latin typeface="CMBX12"/>
              </a:rPr>
              <a:t>FastNet</a:t>
            </a: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17BD8745-FB7D-4D9B-863F-5239240B957B}"/>
              </a:ext>
            </a:extLst>
          </p:cNvPr>
          <p:cNvSpPr>
            <a:spLocks noGrp="1"/>
          </p:cNvSpPr>
          <p:nvPr>
            <p:ph idx="1"/>
          </p:nvPr>
        </p:nvSpPr>
        <p:spPr/>
        <p:txBody>
          <a:bodyPr/>
          <a:lstStyle/>
          <a:p>
            <a:r>
              <a:rPr lang="en-US" sz="1800" dirty="0" err="1">
                <a:solidFill>
                  <a:srgbClr val="000000"/>
                </a:solidFill>
                <a:latin typeface="CMR12"/>
              </a:rPr>
              <a:t>FastNet</a:t>
            </a:r>
            <a:r>
              <a:rPr lang="en-US" sz="1800" dirty="0">
                <a:solidFill>
                  <a:srgbClr val="000000"/>
                </a:solidFill>
                <a:latin typeface="CMR12"/>
              </a:rPr>
              <a:t> uses the EfficientNet-B0 structure and modifies the final few layers to adapt the network to the steganalysis problem. </a:t>
            </a:r>
            <a:r>
              <a:rPr lang="en-US" sz="1800" dirty="0" err="1">
                <a:solidFill>
                  <a:srgbClr val="000000"/>
                </a:solidFill>
                <a:latin typeface="CMR12"/>
              </a:rPr>
              <a:t>FastNet</a:t>
            </a:r>
            <a:r>
              <a:rPr lang="en-US" sz="1800" dirty="0">
                <a:solidFill>
                  <a:srgbClr val="000000"/>
                </a:solidFill>
                <a:latin typeface="CMR12"/>
              </a:rPr>
              <a:t> is composed of </a:t>
            </a:r>
            <a:r>
              <a:rPr lang="en-US" sz="1800" dirty="0" err="1">
                <a:solidFill>
                  <a:srgbClr val="000000"/>
                </a:solidFill>
                <a:latin typeface="CMR12"/>
              </a:rPr>
              <a:t>MBConv</a:t>
            </a:r>
            <a:r>
              <a:rPr lang="en-US" sz="1800" dirty="0">
                <a:solidFill>
                  <a:srgbClr val="000000"/>
                </a:solidFill>
                <a:latin typeface="CMR12"/>
              </a:rPr>
              <a:t> blocks which enable neural architecture search and </a:t>
            </a:r>
            <a:r>
              <a:rPr lang="en-US" sz="1800" dirty="0" err="1">
                <a:solidFill>
                  <a:srgbClr val="000000"/>
                </a:solidFill>
                <a:latin typeface="CMR12"/>
              </a:rPr>
              <a:t>computationalefficiency</a:t>
            </a:r>
            <a:r>
              <a:rPr lang="en-US" sz="1800" dirty="0">
                <a:solidFill>
                  <a:srgbClr val="000000"/>
                </a:solidFill>
                <a:latin typeface="CMR12"/>
              </a:rPr>
              <a:t>. </a:t>
            </a:r>
            <a:br>
              <a:rPr lang="en-US" dirty="0"/>
            </a:br>
            <a:endParaRPr lang="en-US" dirty="0"/>
          </a:p>
        </p:txBody>
      </p:sp>
      <p:pic>
        <p:nvPicPr>
          <p:cNvPr id="5" name="Picture 4">
            <a:extLst>
              <a:ext uri="{FF2B5EF4-FFF2-40B4-BE49-F238E27FC236}">
                <a16:creationId xmlns:a16="http://schemas.microsoft.com/office/drawing/2014/main" id="{B471989B-F207-4062-846F-95CD2C5FA155}"/>
              </a:ext>
            </a:extLst>
          </p:cNvPr>
          <p:cNvPicPr>
            <a:picLocks noChangeAspect="1"/>
          </p:cNvPicPr>
          <p:nvPr/>
        </p:nvPicPr>
        <p:blipFill>
          <a:blip r:embed="rId2"/>
          <a:stretch>
            <a:fillRect/>
          </a:stretch>
        </p:blipFill>
        <p:spPr>
          <a:xfrm>
            <a:off x="4090737" y="2425193"/>
            <a:ext cx="6763352" cy="3552275"/>
          </a:xfrm>
          <a:prstGeom prst="rect">
            <a:avLst/>
          </a:prstGeom>
        </p:spPr>
      </p:pic>
    </p:spTree>
    <p:extLst>
      <p:ext uri="{BB962C8B-B14F-4D97-AF65-F5344CB8AC3E}">
        <p14:creationId xmlns:p14="http://schemas.microsoft.com/office/powerpoint/2010/main" val="159888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4913-162C-46A6-96F8-D448113F476B}"/>
              </a:ext>
            </a:extLst>
          </p:cNvPr>
          <p:cNvSpPr>
            <a:spLocks noGrp="1"/>
          </p:cNvSpPr>
          <p:nvPr>
            <p:ph type="title"/>
          </p:nvPr>
        </p:nvSpPr>
        <p:spPr/>
        <p:txBody>
          <a:bodyPr/>
          <a:lstStyle/>
          <a:p>
            <a:r>
              <a:rPr lang="en-US" b="1" dirty="0">
                <a:solidFill>
                  <a:srgbClr val="000000"/>
                </a:solidFill>
                <a:latin typeface="CMBX12"/>
              </a:rPr>
              <a:t>Evaluation  of system</a:t>
            </a:r>
            <a:endParaRPr lang="en-US" dirty="0"/>
          </a:p>
        </p:txBody>
      </p:sp>
      <p:sp>
        <p:nvSpPr>
          <p:cNvPr id="3" name="Content Placeholder 2">
            <a:extLst>
              <a:ext uri="{FF2B5EF4-FFF2-40B4-BE49-F238E27FC236}">
                <a16:creationId xmlns:a16="http://schemas.microsoft.com/office/drawing/2014/main" id="{E41BAF22-0554-45CA-8E58-D9174448111C}"/>
              </a:ext>
            </a:extLst>
          </p:cNvPr>
          <p:cNvSpPr>
            <a:spLocks noGrp="1"/>
          </p:cNvSpPr>
          <p:nvPr>
            <p:ph idx="1"/>
          </p:nvPr>
        </p:nvSpPr>
        <p:spPr/>
        <p:txBody>
          <a:bodyPr>
            <a:normAutofit fontScale="32500" lnSpcReduction="20000"/>
          </a:bodyPr>
          <a:lstStyle/>
          <a:p>
            <a:r>
              <a:rPr lang="en-US" sz="5500" b="0" i="0" dirty="0">
                <a:solidFill>
                  <a:srgbClr val="000000"/>
                </a:solidFill>
                <a:effectLst/>
                <a:latin typeface="CMR12"/>
              </a:rPr>
              <a:t>Steganalysis evaluation datasets are defined by three key parameters:</a:t>
            </a:r>
            <a:r>
              <a:rPr lang="en-US" sz="6200" dirty="0"/>
              <a:t> </a:t>
            </a:r>
          </a:p>
          <a:p>
            <a:pPr lvl="1">
              <a:buFont typeface="Arial" panose="020B0604020202020204" pitchFamily="34" charset="0"/>
              <a:buChar char="•"/>
            </a:pPr>
            <a:r>
              <a:rPr lang="en-US" sz="5500" dirty="0"/>
              <a:t>S</a:t>
            </a:r>
            <a:r>
              <a:rPr lang="en-US" sz="5500" b="0" i="0" dirty="0">
                <a:solidFill>
                  <a:srgbClr val="000000"/>
                </a:solidFill>
                <a:effectLst/>
                <a:latin typeface="CMR12"/>
              </a:rPr>
              <a:t>ource dataset</a:t>
            </a:r>
            <a:r>
              <a:rPr lang="en-US" sz="5500" dirty="0"/>
              <a:t> </a:t>
            </a:r>
          </a:p>
          <a:p>
            <a:pPr lvl="1">
              <a:buFont typeface="Arial" panose="020B0604020202020204" pitchFamily="34" charset="0"/>
              <a:buChar char="•"/>
            </a:pPr>
            <a:r>
              <a:rPr lang="en-US" sz="5500" b="0" i="0" dirty="0">
                <a:solidFill>
                  <a:srgbClr val="000000"/>
                </a:solidFill>
                <a:effectLst/>
                <a:latin typeface="CMR12"/>
              </a:rPr>
              <a:t>steganographic embedder</a:t>
            </a:r>
            <a:r>
              <a:rPr lang="en-US" sz="5500" dirty="0"/>
              <a:t> </a:t>
            </a:r>
          </a:p>
          <a:p>
            <a:pPr lvl="1">
              <a:buFont typeface="Arial" panose="020B0604020202020204" pitchFamily="34" charset="0"/>
              <a:buChar char="•"/>
            </a:pPr>
            <a:r>
              <a:rPr lang="en-US" sz="5500" b="0" i="0" dirty="0">
                <a:solidFill>
                  <a:srgbClr val="000000"/>
                </a:solidFill>
                <a:effectLst/>
                <a:latin typeface="CMR12"/>
              </a:rPr>
              <a:t>embedding ratio</a:t>
            </a:r>
            <a:r>
              <a:rPr lang="en-US" sz="5500" dirty="0"/>
              <a:t> </a:t>
            </a:r>
            <a:br>
              <a:rPr lang="en-US" sz="2300" dirty="0"/>
            </a:br>
            <a:endParaRPr lang="en-US" sz="2300" dirty="0"/>
          </a:p>
          <a:p>
            <a:pPr marL="201168" lvl="1" indent="0">
              <a:buNone/>
            </a:pPr>
            <a:r>
              <a:rPr lang="en-US" sz="5000" b="1" i="0" dirty="0">
                <a:solidFill>
                  <a:srgbClr val="000000"/>
                </a:solidFill>
                <a:effectLst/>
                <a:latin typeface="CMBX12"/>
              </a:rPr>
              <a:t>Source Diversity: </a:t>
            </a:r>
            <a:r>
              <a:rPr lang="en-US" sz="5000" b="0" i="0" dirty="0">
                <a:solidFill>
                  <a:srgbClr val="000000"/>
                </a:solidFill>
                <a:effectLst/>
                <a:latin typeface="CMR12"/>
              </a:rPr>
              <a:t>The system must be able to access a large, diverse set of source distributions. In addition, the system must provide a large selection of dataset and image processing tools for data augmentation.</a:t>
            </a:r>
            <a:r>
              <a:rPr lang="en-US" sz="5000" dirty="0"/>
              <a:t> </a:t>
            </a:r>
          </a:p>
          <a:p>
            <a:pPr marL="201168" lvl="1" indent="0">
              <a:buNone/>
            </a:pPr>
            <a:endParaRPr lang="en-US" sz="5000" dirty="0"/>
          </a:p>
          <a:p>
            <a:pPr marL="201168" lvl="1" indent="0">
              <a:buNone/>
            </a:pPr>
            <a:r>
              <a:rPr lang="en-US" sz="5000" b="1" i="0" dirty="0">
                <a:solidFill>
                  <a:srgbClr val="000000"/>
                </a:solidFill>
                <a:effectLst/>
                <a:latin typeface="CMBX12"/>
              </a:rPr>
              <a:t>Steganographic Embedder Diversity: </a:t>
            </a:r>
            <a:r>
              <a:rPr lang="en-US" sz="5000" b="0" i="0" dirty="0">
                <a:solidFill>
                  <a:srgbClr val="000000"/>
                </a:solidFill>
                <a:effectLst/>
                <a:latin typeface="CMR12"/>
              </a:rPr>
              <a:t>The system must integrate with a large and diverse set of steganographic embedders.</a:t>
            </a:r>
            <a:r>
              <a:rPr lang="en-US" sz="5000" dirty="0"/>
              <a:t> </a:t>
            </a:r>
            <a:br>
              <a:rPr lang="en-US" sz="5000" dirty="0"/>
            </a:br>
            <a:br>
              <a:rPr lang="en-US" sz="5000" dirty="0"/>
            </a:br>
            <a:br>
              <a:rPr lang="en-US" sz="5000" dirty="0"/>
            </a:br>
            <a:r>
              <a:rPr lang="en-US" sz="5000" b="1" i="0" dirty="0">
                <a:solidFill>
                  <a:srgbClr val="000000"/>
                </a:solidFill>
                <a:effectLst/>
                <a:latin typeface="CMBX12"/>
              </a:rPr>
              <a:t>Embedding Ratio Diversity: </a:t>
            </a:r>
            <a:r>
              <a:rPr lang="en-US" sz="5000" b="0" i="0" dirty="0">
                <a:solidFill>
                  <a:srgbClr val="000000"/>
                </a:solidFill>
                <a:effectLst/>
                <a:latin typeface="CMR12"/>
              </a:rPr>
              <a:t>The system must be able to apply steganographic embedders with a wide selection of embedding ratios.</a:t>
            </a:r>
            <a:r>
              <a:rPr lang="en-US" sz="5000" dirty="0"/>
              <a:t> </a:t>
            </a:r>
            <a:br>
              <a:rPr lang="en-US" sz="4500" dirty="0"/>
            </a:br>
            <a:br>
              <a:rPr lang="en-US" dirty="0"/>
            </a:br>
            <a:endParaRPr lang="en-US" dirty="0"/>
          </a:p>
          <a:p>
            <a:br>
              <a:rPr lang="en-US" dirty="0"/>
            </a:br>
            <a:endParaRPr lang="en-US" dirty="0"/>
          </a:p>
        </p:txBody>
      </p:sp>
    </p:spTree>
    <p:extLst>
      <p:ext uri="{BB962C8B-B14F-4D97-AF65-F5344CB8AC3E}">
        <p14:creationId xmlns:p14="http://schemas.microsoft.com/office/powerpoint/2010/main" val="216856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0899-7F5B-4FC0-B2AA-1E843C488611}"/>
              </a:ext>
            </a:extLst>
          </p:cNvPr>
          <p:cNvSpPr>
            <a:spLocks noGrp="1"/>
          </p:cNvSpPr>
          <p:nvPr>
            <p:ph type="title"/>
          </p:nvPr>
        </p:nvSpPr>
        <p:spPr/>
        <p:txBody>
          <a:bodyPr/>
          <a:lstStyle/>
          <a:p>
            <a:r>
              <a:rPr lang="en-US" b="1" dirty="0">
                <a:solidFill>
                  <a:srgbClr val="000000"/>
                </a:solidFill>
                <a:latin typeface="CMBX12"/>
              </a:rPr>
              <a:t>Standard Steganalysis Evaluation </a:t>
            </a:r>
            <a:br>
              <a:rPr lang="en-US" dirty="0"/>
            </a:br>
            <a:endParaRPr lang="en-US" dirty="0"/>
          </a:p>
        </p:txBody>
      </p:sp>
      <p:sp>
        <p:nvSpPr>
          <p:cNvPr id="3" name="Content Placeholder 2">
            <a:extLst>
              <a:ext uri="{FF2B5EF4-FFF2-40B4-BE49-F238E27FC236}">
                <a16:creationId xmlns:a16="http://schemas.microsoft.com/office/drawing/2014/main" id="{3D973AA7-4C3F-4054-8C90-5F7D558C67A0}"/>
              </a:ext>
            </a:extLst>
          </p:cNvPr>
          <p:cNvSpPr>
            <a:spLocks noGrp="1"/>
          </p:cNvSpPr>
          <p:nvPr>
            <p:ph idx="1"/>
          </p:nvPr>
        </p:nvSpPr>
        <p:spPr/>
        <p:txBody>
          <a:bodyPr/>
          <a:lstStyle/>
          <a:p>
            <a:pPr algn="just"/>
            <a:r>
              <a:rPr lang="en-US" sz="1800" b="0" i="0" dirty="0">
                <a:solidFill>
                  <a:srgbClr val="000000"/>
                </a:solidFill>
                <a:effectLst/>
                <a:latin typeface="CMR12"/>
              </a:rPr>
              <a:t>For a steganalysis evaluation system to be useful, it must adhere to standard evaluation methodologies for binary classification tasks and produce reproducible metrics that can be fairly compared to other steganalysis research. </a:t>
            </a:r>
          </a:p>
          <a:p>
            <a:pPr lvl="1" algn="just"/>
            <a:endParaRPr lang="en-US" sz="1600" b="0" i="0" dirty="0">
              <a:solidFill>
                <a:srgbClr val="000000"/>
              </a:solidFill>
              <a:effectLst/>
              <a:latin typeface="CMR12"/>
            </a:endParaRPr>
          </a:p>
          <a:p>
            <a:pPr lvl="2" algn="just"/>
            <a:r>
              <a:rPr lang="en-US" sz="1800" b="1" i="0" dirty="0">
                <a:solidFill>
                  <a:srgbClr val="000000"/>
                </a:solidFill>
                <a:effectLst/>
                <a:latin typeface="CMBX12"/>
              </a:rPr>
              <a:t>Comparable Metrics: </a:t>
            </a:r>
            <a:r>
              <a:rPr lang="en-US" sz="1800" b="0" i="0" dirty="0">
                <a:solidFill>
                  <a:srgbClr val="000000"/>
                </a:solidFill>
                <a:effectLst/>
                <a:latin typeface="CMR12"/>
              </a:rPr>
              <a:t>The system must produce standard binary classifica</a:t>
            </a:r>
            <a:r>
              <a:rPr lang="en-US" sz="1600" b="0" i="0" dirty="0">
                <a:solidFill>
                  <a:srgbClr val="000000"/>
                </a:solidFill>
                <a:effectLst/>
                <a:latin typeface="CMR12"/>
              </a:rPr>
              <a:t>tion </a:t>
            </a:r>
            <a:r>
              <a:rPr lang="en-US" sz="1800" b="0" i="0" dirty="0">
                <a:solidFill>
                  <a:srgbClr val="000000"/>
                </a:solidFill>
                <a:effectLst/>
                <a:latin typeface="CMR12"/>
              </a:rPr>
              <a:t>metrics that are accurate and comparable to other steganalysis research to enable meaningful and fair comparisons.</a:t>
            </a:r>
            <a:r>
              <a:rPr lang="en-US" sz="1600" dirty="0"/>
              <a:t> </a:t>
            </a:r>
          </a:p>
          <a:p>
            <a:pPr lvl="2" algn="just"/>
            <a:r>
              <a:rPr lang="en-US" sz="1800" b="1" i="0" dirty="0">
                <a:solidFill>
                  <a:srgbClr val="000000"/>
                </a:solidFill>
                <a:effectLst/>
                <a:latin typeface="CMBX12"/>
              </a:rPr>
              <a:t>Reproducible </a:t>
            </a:r>
            <a:r>
              <a:rPr lang="en-US" sz="1800" b="1" i="0" dirty="0" err="1">
                <a:solidFill>
                  <a:srgbClr val="000000"/>
                </a:solidFill>
                <a:effectLst/>
                <a:latin typeface="CMBX12"/>
              </a:rPr>
              <a:t>Metrics:</a:t>
            </a:r>
            <a:r>
              <a:rPr lang="en-US" sz="1800" b="0" i="0" dirty="0" err="1">
                <a:solidFill>
                  <a:srgbClr val="000000"/>
                </a:solidFill>
                <a:effectLst/>
                <a:latin typeface="CMR12"/>
              </a:rPr>
              <a:t>The</a:t>
            </a:r>
            <a:r>
              <a:rPr lang="en-US" sz="1800" b="0" i="0" dirty="0">
                <a:solidFill>
                  <a:srgbClr val="000000"/>
                </a:solidFill>
                <a:effectLst/>
                <a:latin typeface="CMR12"/>
              </a:rPr>
              <a:t> system must produce reproducible metrics so that steganalysis performance can be fairly reviewed.</a:t>
            </a:r>
          </a:p>
          <a:p>
            <a:pPr lvl="2" algn="just"/>
            <a:r>
              <a:rPr lang="en-US" sz="1800" b="1" i="0" dirty="0" err="1">
                <a:solidFill>
                  <a:srgbClr val="000000"/>
                </a:solidFill>
                <a:effectLst/>
                <a:latin typeface="CMBX12"/>
              </a:rPr>
              <a:t>Steganalyzer</a:t>
            </a:r>
            <a:r>
              <a:rPr lang="en-US" sz="1800" b="1" i="0" dirty="0">
                <a:solidFill>
                  <a:srgbClr val="000000"/>
                </a:solidFill>
                <a:effectLst/>
                <a:latin typeface="CMBX12"/>
              </a:rPr>
              <a:t> Diversity:</a:t>
            </a:r>
            <a:r>
              <a:rPr lang="en-US" sz="2400" dirty="0"/>
              <a:t> </a:t>
            </a:r>
            <a:r>
              <a:rPr lang="en-US" sz="1800" b="0" i="0" dirty="0">
                <a:solidFill>
                  <a:srgbClr val="000000"/>
                </a:solidFill>
                <a:effectLst/>
                <a:latin typeface="CMR12"/>
              </a:rPr>
              <a:t>The system must integrate with a large and diverse set of </a:t>
            </a:r>
            <a:r>
              <a:rPr lang="en-US" sz="1800" b="0" i="0" dirty="0" err="1">
                <a:solidFill>
                  <a:srgbClr val="000000"/>
                </a:solidFill>
                <a:effectLst/>
                <a:latin typeface="CMR12"/>
              </a:rPr>
              <a:t>steganalyzers</a:t>
            </a:r>
            <a:r>
              <a:rPr lang="en-US" sz="1800" b="0" i="0" dirty="0">
                <a:solidFill>
                  <a:srgbClr val="000000"/>
                </a:solidFill>
                <a:effectLst/>
                <a:latin typeface="CMR12"/>
              </a:rPr>
              <a:t> to enable comprehensive and robust comparisons.</a:t>
            </a:r>
            <a:r>
              <a:rPr lang="en-US" sz="2400" dirty="0"/>
              <a:t> </a:t>
            </a:r>
            <a:endParaRPr lang="en-US" sz="1800" b="0" i="0" dirty="0">
              <a:solidFill>
                <a:srgbClr val="000000"/>
              </a:solidFill>
              <a:effectLst/>
              <a:latin typeface="CMR12"/>
            </a:endParaRPr>
          </a:p>
          <a:p>
            <a:pPr algn="just"/>
            <a:r>
              <a:rPr lang="en-US" sz="2200" dirty="0"/>
              <a:t> </a:t>
            </a:r>
            <a:br>
              <a:rPr lang="en-US" sz="2200" dirty="0"/>
            </a:br>
            <a:endParaRPr lang="en-US" sz="1800" b="0" i="0" dirty="0">
              <a:solidFill>
                <a:srgbClr val="000000"/>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p>
        </p:txBody>
      </p:sp>
    </p:spTree>
    <p:extLst>
      <p:ext uri="{BB962C8B-B14F-4D97-AF65-F5344CB8AC3E}">
        <p14:creationId xmlns:p14="http://schemas.microsoft.com/office/powerpoint/2010/main" val="286511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4AB8-37B5-4510-90E1-D1D7CBE6B3ED}"/>
              </a:ext>
            </a:extLst>
          </p:cNvPr>
          <p:cNvSpPr>
            <a:spLocks noGrp="1"/>
          </p:cNvSpPr>
          <p:nvPr>
            <p:ph type="title"/>
          </p:nvPr>
        </p:nvSpPr>
        <p:spPr/>
        <p:txBody>
          <a:bodyPr>
            <a:normAutofit/>
          </a:bodyPr>
          <a:lstStyle/>
          <a:p>
            <a:r>
              <a:rPr lang="en-US" sz="3900" b="1" dirty="0">
                <a:solidFill>
                  <a:srgbClr val="000000"/>
                </a:solidFill>
                <a:latin typeface="CMBX12"/>
              </a:rPr>
              <a:t>Related works in deep learning</a:t>
            </a:r>
          </a:p>
        </p:txBody>
      </p:sp>
      <p:sp>
        <p:nvSpPr>
          <p:cNvPr id="3" name="Content Placeholder 2">
            <a:extLst>
              <a:ext uri="{FF2B5EF4-FFF2-40B4-BE49-F238E27FC236}">
                <a16:creationId xmlns:a16="http://schemas.microsoft.com/office/drawing/2014/main" id="{8504C7D1-281A-401E-A0C6-F8893C294CCE}"/>
              </a:ext>
            </a:extLst>
          </p:cNvPr>
          <p:cNvSpPr>
            <a:spLocks noGrp="1"/>
          </p:cNvSpPr>
          <p:nvPr>
            <p:ph idx="1"/>
          </p:nvPr>
        </p:nvSpPr>
        <p:spPr/>
        <p:txBody>
          <a:bodyPr>
            <a:normAutofit fontScale="25000" lnSpcReduction="20000"/>
          </a:bodyPr>
          <a:lstStyle/>
          <a:p>
            <a:r>
              <a:rPr lang="en-US" sz="8000" b="0" i="0" dirty="0">
                <a:solidFill>
                  <a:srgbClr val="000000"/>
                </a:solidFill>
                <a:effectLst/>
                <a:latin typeface="CMR12"/>
              </a:rPr>
              <a:t>In recent years, the development of deep convolutional neural networks has pushed the boundaries of steganalysis research.</a:t>
            </a:r>
            <a:r>
              <a:rPr lang="en-US" sz="8000" dirty="0"/>
              <a:t> </a:t>
            </a:r>
          </a:p>
          <a:p>
            <a:endParaRPr lang="en-US" sz="8000" dirty="0"/>
          </a:p>
          <a:p>
            <a:pPr lvl="1"/>
            <a:r>
              <a:rPr lang="en-US" sz="8000" b="0" i="0" dirty="0">
                <a:solidFill>
                  <a:srgbClr val="000000"/>
                </a:solidFill>
                <a:effectLst/>
                <a:latin typeface="CMR12"/>
              </a:rPr>
              <a:t>In 2015, Qian et al. published a simple deep learning model that showcased the potential</a:t>
            </a:r>
            <a:br>
              <a:rPr lang="en-US" sz="8000" b="0" i="0" dirty="0">
                <a:solidFill>
                  <a:srgbClr val="000000"/>
                </a:solidFill>
                <a:effectLst/>
                <a:latin typeface="CMR12"/>
              </a:rPr>
            </a:br>
            <a:r>
              <a:rPr lang="en-US" sz="8000" b="0" i="0" dirty="0">
                <a:solidFill>
                  <a:srgbClr val="000000"/>
                </a:solidFill>
                <a:effectLst/>
                <a:latin typeface="CMR12"/>
              </a:rPr>
              <a:t>for CNN-based steganalysis .</a:t>
            </a:r>
          </a:p>
          <a:p>
            <a:pPr lvl="1"/>
            <a:endParaRPr lang="en-US" sz="8000" b="0" i="0" dirty="0">
              <a:solidFill>
                <a:srgbClr val="000000"/>
              </a:solidFill>
              <a:effectLst/>
              <a:latin typeface="CMR12"/>
            </a:endParaRPr>
          </a:p>
          <a:p>
            <a:pPr lvl="1"/>
            <a:r>
              <a:rPr lang="en-US" sz="8000" b="0" i="0" dirty="0">
                <a:solidFill>
                  <a:srgbClr val="000000"/>
                </a:solidFill>
                <a:effectLst/>
                <a:latin typeface="CMR12"/>
              </a:rPr>
              <a:t>in 2016, Xu et al. was able to achieve state-of the art results using a more complicated network structure.</a:t>
            </a:r>
          </a:p>
          <a:p>
            <a:pPr lvl="1"/>
            <a:endParaRPr lang="en-US" sz="8000" b="0" i="0" dirty="0">
              <a:solidFill>
                <a:srgbClr val="000000"/>
              </a:solidFill>
              <a:effectLst/>
              <a:latin typeface="CMR12"/>
            </a:endParaRPr>
          </a:p>
          <a:p>
            <a:pPr lvl="1"/>
            <a:r>
              <a:rPr lang="en-US" sz="8000" b="0" i="0" dirty="0">
                <a:solidFill>
                  <a:srgbClr val="000000"/>
                </a:solidFill>
                <a:effectLst/>
                <a:latin typeface="CMR12"/>
              </a:rPr>
              <a:t>In 2018, researchers released several new architectures, including Ye-Net ,which used truncated linear activation functions</a:t>
            </a:r>
            <a:r>
              <a:rPr lang="en-US" sz="8000" dirty="0"/>
              <a:t> .</a:t>
            </a:r>
          </a:p>
          <a:p>
            <a:pPr lvl="1"/>
            <a:endParaRPr lang="en-US" sz="8000" dirty="0"/>
          </a:p>
          <a:p>
            <a:pPr lvl="1"/>
            <a:r>
              <a:rPr lang="en-US" sz="8000" b="0" i="0" dirty="0" err="1">
                <a:solidFill>
                  <a:srgbClr val="000000"/>
                </a:solidFill>
                <a:effectLst/>
                <a:latin typeface="CMR12"/>
              </a:rPr>
              <a:t>Yedroudj</a:t>
            </a:r>
            <a:r>
              <a:rPr lang="en-US" sz="8000" b="0" i="0" dirty="0">
                <a:solidFill>
                  <a:srgbClr val="000000"/>
                </a:solidFill>
                <a:effectLst/>
                <a:latin typeface="CMR12"/>
              </a:rPr>
              <a:t>-Net ,which used a small network that could learn with small datasets to reduce computational costs</a:t>
            </a:r>
            <a:r>
              <a:rPr lang="en-US" sz="8000" dirty="0"/>
              <a:t> .</a:t>
            </a:r>
          </a:p>
          <a:p>
            <a:pPr lvl="1"/>
            <a:endParaRPr lang="en-US" sz="8000" dirty="0"/>
          </a:p>
          <a:p>
            <a:pPr lvl="1"/>
            <a:r>
              <a:rPr lang="en-US" sz="8000" b="0" i="0" dirty="0" err="1">
                <a:solidFill>
                  <a:srgbClr val="000000"/>
                </a:solidFill>
                <a:effectLst/>
                <a:latin typeface="CMR12"/>
              </a:rPr>
              <a:t>SRNet</a:t>
            </a:r>
            <a:r>
              <a:rPr lang="en-US" sz="8000" b="0" i="0" dirty="0">
                <a:solidFill>
                  <a:srgbClr val="000000"/>
                </a:solidFill>
                <a:effectLst/>
                <a:latin typeface="CMR12"/>
              </a:rPr>
              <a:t> ,which could be adapted to spatial or frequency steganalysis.</a:t>
            </a:r>
            <a:r>
              <a:rPr lang="en-US" sz="8000" dirty="0"/>
              <a:t> </a:t>
            </a:r>
            <a:br>
              <a:rPr lang="en-US" dirty="0"/>
            </a:br>
            <a:br>
              <a:rPr lang="en-US" dirty="0"/>
            </a:br>
            <a:r>
              <a:rPr lang="en-US" dirty="0"/>
              <a:t> </a:t>
            </a:r>
            <a:br>
              <a:rPr lang="en-US" dirty="0"/>
            </a:br>
            <a:br>
              <a:rPr lang="en-US" dirty="0"/>
            </a:br>
            <a:r>
              <a:rPr lang="en-US" dirty="0"/>
              <a:t> </a:t>
            </a:r>
            <a:br>
              <a:rPr lang="en-US" dirty="0"/>
            </a:br>
            <a:br>
              <a:rPr lang="en-US" dirty="0"/>
            </a:br>
            <a:endParaRPr lang="en-US" dirty="0"/>
          </a:p>
        </p:txBody>
      </p:sp>
    </p:spTree>
    <p:extLst>
      <p:ext uri="{BB962C8B-B14F-4D97-AF65-F5344CB8AC3E}">
        <p14:creationId xmlns:p14="http://schemas.microsoft.com/office/powerpoint/2010/main" val="77940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421B-E328-406F-93CA-7D3D4C129D65}"/>
              </a:ext>
            </a:extLst>
          </p:cNvPr>
          <p:cNvSpPr>
            <a:spLocks noGrp="1"/>
          </p:cNvSpPr>
          <p:nvPr>
            <p:ph type="title"/>
          </p:nvPr>
        </p:nvSpPr>
        <p:spPr/>
        <p:txBody>
          <a:bodyPr/>
          <a:lstStyle/>
          <a:p>
            <a:r>
              <a:rPr lang="en-US" b="1" dirty="0">
                <a:solidFill>
                  <a:srgbClr val="000000"/>
                </a:solidFill>
                <a:latin typeface="CMBX12"/>
              </a:rPr>
              <a:t>Overall</a:t>
            </a:r>
            <a:r>
              <a:rPr lang="en-US" dirty="0"/>
              <a:t> </a:t>
            </a:r>
            <a:r>
              <a:rPr lang="en-US" b="1" dirty="0">
                <a:solidFill>
                  <a:srgbClr val="000000"/>
                </a:solidFill>
                <a:latin typeface="CMBX12"/>
              </a:rPr>
              <a:t>process</a:t>
            </a:r>
          </a:p>
        </p:txBody>
      </p:sp>
      <p:pic>
        <p:nvPicPr>
          <p:cNvPr id="5" name="Content Placeholder 4">
            <a:extLst>
              <a:ext uri="{FF2B5EF4-FFF2-40B4-BE49-F238E27FC236}">
                <a16:creationId xmlns:a16="http://schemas.microsoft.com/office/drawing/2014/main" id="{F89CD152-8C9B-4CE5-8C42-415FA46D8DB2}"/>
              </a:ext>
            </a:extLst>
          </p:cNvPr>
          <p:cNvPicPr>
            <a:picLocks noGrp="1" noChangeAspect="1"/>
          </p:cNvPicPr>
          <p:nvPr>
            <p:ph idx="1"/>
          </p:nvPr>
        </p:nvPicPr>
        <p:blipFill>
          <a:blip r:embed="rId2"/>
          <a:stretch>
            <a:fillRect/>
          </a:stretch>
        </p:blipFill>
        <p:spPr>
          <a:xfrm>
            <a:off x="2130865" y="2003987"/>
            <a:ext cx="7378896" cy="3902412"/>
          </a:xfrm>
        </p:spPr>
      </p:pic>
    </p:spTree>
    <p:extLst>
      <p:ext uri="{BB962C8B-B14F-4D97-AF65-F5344CB8AC3E}">
        <p14:creationId xmlns:p14="http://schemas.microsoft.com/office/powerpoint/2010/main" val="127134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E306-197E-4B57-B1BE-A1A421BF6AE4}"/>
              </a:ext>
            </a:extLst>
          </p:cNvPr>
          <p:cNvSpPr>
            <a:spLocks noGrp="1"/>
          </p:cNvSpPr>
          <p:nvPr>
            <p:ph type="title"/>
          </p:nvPr>
        </p:nvSpPr>
        <p:spPr/>
        <p:txBody>
          <a:bodyPr/>
          <a:lstStyle/>
          <a:p>
            <a:r>
              <a:rPr lang="en-US" b="1" dirty="0">
                <a:solidFill>
                  <a:srgbClr val="000000"/>
                </a:solidFill>
                <a:latin typeface="CMBX12"/>
              </a:rPr>
              <a:t>List of public datasets </a:t>
            </a:r>
            <a:br>
              <a:rPr lang="en-US" dirty="0"/>
            </a:br>
            <a:endParaRPr lang="en-US" dirty="0"/>
          </a:p>
        </p:txBody>
      </p:sp>
      <p:sp>
        <p:nvSpPr>
          <p:cNvPr id="3" name="Content Placeholder 2">
            <a:extLst>
              <a:ext uri="{FF2B5EF4-FFF2-40B4-BE49-F238E27FC236}">
                <a16:creationId xmlns:a16="http://schemas.microsoft.com/office/drawing/2014/main" id="{B96632D6-7738-40BD-A2DB-A4B64BCD542C}"/>
              </a:ext>
            </a:extLst>
          </p:cNvPr>
          <p:cNvSpPr>
            <a:spLocks noGrp="1"/>
          </p:cNvSpPr>
          <p:nvPr>
            <p:ph idx="1"/>
          </p:nvPr>
        </p:nvSpPr>
        <p:spPr/>
        <p:txBody>
          <a:bodyPr/>
          <a:lstStyle/>
          <a:p>
            <a:pPr>
              <a:buFont typeface="Arial" panose="020B0604020202020204" pitchFamily="34" charset="0"/>
              <a:buChar char="•"/>
            </a:pPr>
            <a:r>
              <a:rPr lang="sv-SE" sz="3200" b="0" i="0" dirty="0">
                <a:solidFill>
                  <a:srgbClr val="000000"/>
                </a:solidFill>
                <a:effectLst/>
                <a:latin typeface="CMR12"/>
              </a:rPr>
              <a:t>ALASKA </a:t>
            </a:r>
          </a:p>
          <a:p>
            <a:pPr>
              <a:buFont typeface="Arial" panose="020B0604020202020204" pitchFamily="34" charset="0"/>
              <a:buChar char="•"/>
            </a:pPr>
            <a:r>
              <a:rPr lang="sv-SE" sz="3200" b="0" i="0" dirty="0">
                <a:solidFill>
                  <a:srgbClr val="000000"/>
                </a:solidFill>
                <a:effectLst/>
                <a:latin typeface="CMR12"/>
              </a:rPr>
              <a:t>BOSS </a:t>
            </a:r>
          </a:p>
          <a:p>
            <a:pPr>
              <a:buFont typeface="Arial" panose="020B0604020202020204" pitchFamily="34" charset="0"/>
              <a:buChar char="•"/>
            </a:pPr>
            <a:r>
              <a:rPr lang="sv-SE" sz="3200" b="0" i="0" dirty="0">
                <a:solidFill>
                  <a:srgbClr val="000000"/>
                </a:solidFill>
                <a:effectLst/>
                <a:latin typeface="CMR12"/>
              </a:rPr>
              <a:t>BOWS2 </a:t>
            </a:r>
          </a:p>
          <a:p>
            <a:pPr>
              <a:buFont typeface="Arial" panose="020B0604020202020204" pitchFamily="34" charset="0"/>
              <a:buChar char="•"/>
            </a:pPr>
            <a:r>
              <a:rPr lang="sv-SE" sz="3200" b="0" i="0" dirty="0">
                <a:solidFill>
                  <a:srgbClr val="000000"/>
                </a:solidFill>
                <a:effectLst/>
                <a:latin typeface="CMR12"/>
              </a:rPr>
              <a:t>MSCOCO </a:t>
            </a:r>
          </a:p>
          <a:p>
            <a:pPr>
              <a:buFont typeface="Arial" panose="020B0604020202020204" pitchFamily="34" charset="0"/>
              <a:buChar char="•"/>
            </a:pPr>
            <a:r>
              <a:rPr lang="sv-SE" sz="3200" b="0" i="0" dirty="0">
                <a:solidFill>
                  <a:srgbClr val="000000"/>
                </a:solidFill>
                <a:effectLst/>
                <a:latin typeface="CMR12"/>
              </a:rPr>
              <a:t>DIV2K</a:t>
            </a:r>
            <a:r>
              <a:rPr lang="sv-SE" sz="3600" dirty="0"/>
              <a:t> </a:t>
            </a:r>
            <a:br>
              <a:rPr lang="sv-SE" dirty="0"/>
            </a:br>
            <a:endParaRPr lang="en-US" dirty="0"/>
          </a:p>
        </p:txBody>
      </p:sp>
    </p:spTree>
    <p:extLst>
      <p:ext uri="{BB962C8B-B14F-4D97-AF65-F5344CB8AC3E}">
        <p14:creationId xmlns:p14="http://schemas.microsoft.com/office/powerpoint/2010/main" val="1287682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6FC6-A5E4-46E0-9500-840E0A28E7F7}"/>
              </a:ext>
            </a:extLst>
          </p:cNvPr>
          <p:cNvSpPr>
            <a:spLocks noGrp="1"/>
          </p:cNvSpPr>
          <p:nvPr>
            <p:ph type="title"/>
          </p:nvPr>
        </p:nvSpPr>
        <p:spPr/>
        <p:txBody>
          <a:bodyPr/>
          <a:lstStyle/>
          <a:p>
            <a:r>
              <a:rPr lang="en-US" b="1" dirty="0">
                <a:solidFill>
                  <a:srgbClr val="000000"/>
                </a:solidFill>
                <a:latin typeface="CMBX12"/>
              </a:rPr>
              <a:t>Process of generation cover dataset</a:t>
            </a:r>
          </a:p>
        </p:txBody>
      </p:sp>
      <p:pic>
        <p:nvPicPr>
          <p:cNvPr id="5" name="Content Placeholder 4">
            <a:extLst>
              <a:ext uri="{FF2B5EF4-FFF2-40B4-BE49-F238E27FC236}">
                <a16:creationId xmlns:a16="http://schemas.microsoft.com/office/drawing/2014/main" id="{E4E8FFA5-AEA2-404D-B3C2-1302708D6FAA}"/>
              </a:ext>
            </a:extLst>
          </p:cNvPr>
          <p:cNvPicPr>
            <a:picLocks noGrp="1" noChangeAspect="1"/>
          </p:cNvPicPr>
          <p:nvPr>
            <p:ph idx="1"/>
          </p:nvPr>
        </p:nvPicPr>
        <p:blipFill>
          <a:blip r:embed="rId2"/>
          <a:stretch>
            <a:fillRect/>
          </a:stretch>
        </p:blipFill>
        <p:spPr>
          <a:xfrm>
            <a:off x="1252025" y="3429000"/>
            <a:ext cx="6850966" cy="2426604"/>
          </a:xfrm>
        </p:spPr>
      </p:pic>
      <p:sp>
        <p:nvSpPr>
          <p:cNvPr id="6" name="TextBox 5">
            <a:extLst>
              <a:ext uri="{FF2B5EF4-FFF2-40B4-BE49-F238E27FC236}">
                <a16:creationId xmlns:a16="http://schemas.microsoft.com/office/drawing/2014/main" id="{CACD9A4C-AD0A-473E-B9CA-44A6501E82C7}"/>
              </a:ext>
            </a:extLst>
          </p:cNvPr>
          <p:cNvSpPr txBox="1"/>
          <p:nvPr/>
        </p:nvSpPr>
        <p:spPr>
          <a:xfrm>
            <a:off x="1252025" y="2053883"/>
            <a:ext cx="9734843" cy="1477328"/>
          </a:xfrm>
          <a:prstGeom prst="rect">
            <a:avLst/>
          </a:prstGeom>
          <a:noFill/>
        </p:spPr>
        <p:txBody>
          <a:bodyPr wrap="square" rtlCol="0">
            <a:spAutoFit/>
          </a:bodyPr>
          <a:lstStyle/>
          <a:p>
            <a:pPr algn="just"/>
            <a:r>
              <a:rPr lang="en-US" sz="1800" b="0" i="0" dirty="0">
                <a:solidFill>
                  <a:srgbClr val="000000"/>
                </a:solidFill>
                <a:effectLst/>
                <a:latin typeface="CMR12"/>
              </a:rPr>
              <a:t>The dataset module generates cover datasets. The module provides subroutines to either download or load public/proprietary datasets. The module then applies any user-specified setup or image operations to produce diverse cover datasets. The dataset module provides a large set of modification operations and out-of-box access to several large datasets to generate robust cover datasets.</a:t>
            </a:r>
            <a:r>
              <a:rPr lang="en-US" dirty="0"/>
              <a:t> </a:t>
            </a:r>
            <a:br>
              <a:rPr lang="en-US" dirty="0"/>
            </a:br>
            <a:endParaRPr lang="en-US" dirty="0"/>
          </a:p>
        </p:txBody>
      </p:sp>
      <p:sp>
        <p:nvSpPr>
          <p:cNvPr id="7" name="TextBox 6">
            <a:extLst>
              <a:ext uri="{FF2B5EF4-FFF2-40B4-BE49-F238E27FC236}">
                <a16:creationId xmlns:a16="http://schemas.microsoft.com/office/drawing/2014/main" id="{7DFB1AC3-8379-455A-B97A-1D9DD25C70C3}"/>
              </a:ext>
            </a:extLst>
          </p:cNvPr>
          <p:cNvSpPr txBox="1"/>
          <p:nvPr/>
        </p:nvSpPr>
        <p:spPr>
          <a:xfrm>
            <a:off x="8482817" y="3547280"/>
            <a:ext cx="3376247"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000000"/>
                </a:solidFill>
                <a:effectLst/>
                <a:latin typeface="CMBX12"/>
              </a:rPr>
              <a:t>Load Image Datasets</a:t>
            </a:r>
            <a:r>
              <a:rPr lang="en-US" dirty="0"/>
              <a:t> </a:t>
            </a:r>
          </a:p>
          <a:p>
            <a:pPr marL="285750" indent="-285750">
              <a:buFont typeface="Arial" panose="020B0604020202020204" pitchFamily="34" charset="0"/>
              <a:buChar char="•"/>
            </a:pPr>
            <a:r>
              <a:rPr lang="en-US" sz="1800" b="1" i="0" dirty="0">
                <a:solidFill>
                  <a:srgbClr val="000000"/>
                </a:solidFill>
                <a:effectLst/>
                <a:latin typeface="CMBX12"/>
              </a:rPr>
              <a:t>Apply Dataset Setup Operations</a:t>
            </a:r>
            <a:r>
              <a:rPr lang="en-US" dirty="0"/>
              <a:t> </a:t>
            </a:r>
          </a:p>
          <a:p>
            <a:pPr marL="285750" indent="-285750">
              <a:buFont typeface="Arial" panose="020B0604020202020204" pitchFamily="34" charset="0"/>
              <a:buChar char="•"/>
            </a:pPr>
            <a:r>
              <a:rPr lang="en-US" sz="1800" b="1" i="0" dirty="0">
                <a:solidFill>
                  <a:srgbClr val="000000"/>
                </a:solidFill>
                <a:effectLst/>
                <a:latin typeface="CMBX12"/>
              </a:rPr>
              <a:t>Apply Image Operations</a:t>
            </a:r>
          </a:p>
          <a:p>
            <a:pPr marL="285750" indent="-285750">
              <a:buFont typeface="Arial" panose="020B0604020202020204" pitchFamily="34" charset="0"/>
              <a:buChar char="•"/>
            </a:pPr>
            <a:r>
              <a:rPr lang="en-US" sz="1800" b="1" i="0" dirty="0">
                <a:solidFill>
                  <a:srgbClr val="000000"/>
                </a:solidFill>
                <a:effectLst/>
                <a:latin typeface="CMBX12"/>
              </a:rPr>
              <a:t>Assign UUID and Extract Metadata</a:t>
            </a: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64562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F17F-AC20-47F7-9E70-54B536551625}"/>
              </a:ext>
            </a:extLst>
          </p:cNvPr>
          <p:cNvSpPr>
            <a:spLocks noGrp="1"/>
          </p:cNvSpPr>
          <p:nvPr>
            <p:ph type="title"/>
          </p:nvPr>
        </p:nvSpPr>
        <p:spPr>
          <a:xfrm>
            <a:off x="1066800" y="263527"/>
            <a:ext cx="10058400" cy="1450757"/>
          </a:xfrm>
        </p:spPr>
        <p:txBody>
          <a:bodyPr>
            <a:normAutofit fontScale="90000"/>
          </a:bodyPr>
          <a:lstStyle/>
          <a:p>
            <a:r>
              <a:rPr lang="en-US" sz="5300" b="1" dirty="0">
                <a:solidFill>
                  <a:srgbClr val="000000"/>
                </a:solidFill>
                <a:latin typeface="CMBX12"/>
              </a:rPr>
              <a:t>Embedder Module </a:t>
            </a:r>
            <a:br>
              <a:rPr lang="en-US" sz="5400" dirty="0"/>
            </a:br>
            <a:endParaRPr lang="en-US" sz="5400" dirty="0"/>
          </a:p>
        </p:txBody>
      </p:sp>
      <p:sp>
        <p:nvSpPr>
          <p:cNvPr id="3" name="Content Placeholder 2">
            <a:extLst>
              <a:ext uri="{FF2B5EF4-FFF2-40B4-BE49-F238E27FC236}">
                <a16:creationId xmlns:a16="http://schemas.microsoft.com/office/drawing/2014/main" id="{BE46ED75-1EEB-42F1-A55B-E188F50BDE7B}"/>
              </a:ext>
            </a:extLst>
          </p:cNvPr>
          <p:cNvSpPr>
            <a:spLocks noGrp="1"/>
          </p:cNvSpPr>
          <p:nvPr>
            <p:ph idx="1"/>
          </p:nvPr>
        </p:nvSpPr>
        <p:spPr/>
        <p:txBody>
          <a:bodyPr/>
          <a:lstStyle/>
          <a:p>
            <a:pPr algn="just"/>
            <a:r>
              <a:rPr lang="en-US" sz="1800" b="0" i="0" dirty="0">
                <a:solidFill>
                  <a:srgbClr val="000000"/>
                </a:solidFill>
                <a:effectLst/>
                <a:latin typeface="CMR12"/>
              </a:rPr>
              <a:t>The embedder module generates steganographic datasets. Using the </a:t>
            </a:r>
            <a:r>
              <a:rPr lang="en-US" sz="1800" b="0" i="0" dirty="0" err="1">
                <a:solidFill>
                  <a:srgbClr val="000000"/>
                </a:solidFill>
                <a:effectLst/>
                <a:latin typeface="CMR12"/>
              </a:rPr>
              <a:t>StegBench</a:t>
            </a:r>
            <a:r>
              <a:rPr lang="en-US" sz="1800" b="0" i="0" dirty="0">
                <a:solidFill>
                  <a:srgbClr val="000000"/>
                </a:solidFill>
                <a:effectLst/>
                <a:latin typeface="CMR12"/>
              </a:rPr>
              <a:t> API, users can load steganographic embedders that are defined in configuration files via the configuration manager as well as specify any cover dataset(s). Next, using user-supplied embedding configurations, the module applies steganographic embedders to generate temporary steganographic images, which are then processed and combined into a steganographic dataset.</a:t>
            </a:r>
            <a:r>
              <a:rPr lang="en-US" dirty="0"/>
              <a:t> 	</a:t>
            </a:r>
          </a:p>
          <a:p>
            <a:pPr algn="just"/>
            <a:endParaRPr lang="en-US" dirty="0"/>
          </a:p>
        </p:txBody>
      </p:sp>
      <p:pic>
        <p:nvPicPr>
          <p:cNvPr id="5" name="Picture 4">
            <a:extLst>
              <a:ext uri="{FF2B5EF4-FFF2-40B4-BE49-F238E27FC236}">
                <a16:creationId xmlns:a16="http://schemas.microsoft.com/office/drawing/2014/main" id="{F35168E2-2441-49C8-8949-7ABE62CD5878}"/>
              </a:ext>
            </a:extLst>
          </p:cNvPr>
          <p:cNvPicPr>
            <a:picLocks noChangeAspect="1"/>
          </p:cNvPicPr>
          <p:nvPr/>
        </p:nvPicPr>
        <p:blipFill>
          <a:blip r:embed="rId2"/>
          <a:stretch>
            <a:fillRect/>
          </a:stretch>
        </p:blipFill>
        <p:spPr>
          <a:xfrm>
            <a:off x="1945693" y="3532089"/>
            <a:ext cx="8300614" cy="1644822"/>
          </a:xfrm>
          <a:prstGeom prst="rect">
            <a:avLst/>
          </a:prstGeom>
        </p:spPr>
      </p:pic>
    </p:spTree>
    <p:extLst>
      <p:ext uri="{BB962C8B-B14F-4D97-AF65-F5344CB8AC3E}">
        <p14:creationId xmlns:p14="http://schemas.microsoft.com/office/powerpoint/2010/main" val="1783346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F3C5-EF29-4C73-8FEF-E6E8D90E766A}"/>
              </a:ext>
            </a:extLst>
          </p:cNvPr>
          <p:cNvSpPr>
            <a:spLocks noGrp="1"/>
          </p:cNvSpPr>
          <p:nvPr>
            <p:ph type="title"/>
          </p:nvPr>
        </p:nvSpPr>
        <p:spPr/>
        <p:txBody>
          <a:bodyPr/>
          <a:lstStyle/>
          <a:p>
            <a:r>
              <a:rPr lang="en-US" b="1" dirty="0">
                <a:solidFill>
                  <a:srgbClr val="000000"/>
                </a:solidFill>
                <a:latin typeface="CMBX12"/>
              </a:rPr>
              <a:t>Detector Module </a:t>
            </a:r>
            <a:br>
              <a:rPr lang="en-US" dirty="0"/>
            </a:br>
            <a:endParaRPr lang="en-US" dirty="0"/>
          </a:p>
        </p:txBody>
      </p:sp>
      <p:sp>
        <p:nvSpPr>
          <p:cNvPr id="3" name="Content Placeholder 2">
            <a:extLst>
              <a:ext uri="{FF2B5EF4-FFF2-40B4-BE49-F238E27FC236}">
                <a16:creationId xmlns:a16="http://schemas.microsoft.com/office/drawing/2014/main" id="{A60375BF-1AF8-4217-A9CD-B94860313720}"/>
              </a:ext>
            </a:extLst>
          </p:cNvPr>
          <p:cNvSpPr>
            <a:spLocks noGrp="1"/>
          </p:cNvSpPr>
          <p:nvPr>
            <p:ph idx="1"/>
          </p:nvPr>
        </p:nvSpPr>
        <p:spPr/>
        <p:txBody>
          <a:bodyPr/>
          <a:lstStyle/>
          <a:p>
            <a:pPr algn="just"/>
            <a:r>
              <a:rPr lang="en-US" sz="1800" b="0" i="0" dirty="0">
                <a:solidFill>
                  <a:srgbClr val="000000"/>
                </a:solidFill>
                <a:effectLst/>
                <a:latin typeface="CMR12"/>
              </a:rPr>
              <a:t>The detector module evaluates </a:t>
            </a:r>
            <a:r>
              <a:rPr lang="en-US" sz="1800" b="0" i="0" dirty="0" err="1">
                <a:solidFill>
                  <a:srgbClr val="000000"/>
                </a:solidFill>
                <a:effectLst/>
                <a:latin typeface="CMR12"/>
              </a:rPr>
              <a:t>steganalyzers</a:t>
            </a:r>
            <a:r>
              <a:rPr lang="en-US" sz="1800" b="0" i="0" dirty="0">
                <a:solidFill>
                  <a:srgbClr val="000000"/>
                </a:solidFill>
                <a:effectLst/>
                <a:latin typeface="CMR12"/>
              </a:rPr>
              <a:t> across cover and steganographic datasets. Using the </a:t>
            </a:r>
            <a:r>
              <a:rPr lang="en-US" sz="1800" b="0" i="0" dirty="0" err="1">
                <a:solidFill>
                  <a:srgbClr val="000000"/>
                </a:solidFill>
                <a:effectLst/>
                <a:latin typeface="CMR12"/>
              </a:rPr>
              <a:t>StegBench</a:t>
            </a:r>
            <a:r>
              <a:rPr lang="en-US" sz="1800" b="0" i="0" dirty="0">
                <a:solidFill>
                  <a:srgbClr val="000000"/>
                </a:solidFill>
                <a:effectLst/>
                <a:latin typeface="CMR12"/>
              </a:rPr>
              <a:t> API, users can load </a:t>
            </a:r>
            <a:r>
              <a:rPr lang="en-US" sz="1800" b="0" i="0" dirty="0" err="1">
                <a:solidFill>
                  <a:srgbClr val="000000"/>
                </a:solidFill>
                <a:effectLst/>
                <a:latin typeface="CMR12"/>
              </a:rPr>
              <a:t>steganalyzers</a:t>
            </a:r>
            <a:r>
              <a:rPr lang="en-US" sz="1800" b="0" i="0" dirty="0">
                <a:solidFill>
                  <a:srgbClr val="000000"/>
                </a:solidFill>
                <a:effectLst/>
                <a:latin typeface="CMR12"/>
              </a:rPr>
              <a:t> that are defined in configuration files via the configuration manager as well as specify any cover or steganographic dataset(s). Next, the module evaluates each </a:t>
            </a:r>
            <a:r>
              <a:rPr lang="en-US" sz="1800" b="0" i="0" dirty="0" err="1">
                <a:solidFill>
                  <a:srgbClr val="000000"/>
                </a:solidFill>
                <a:effectLst/>
                <a:latin typeface="CMR12"/>
              </a:rPr>
              <a:t>steganalyzer</a:t>
            </a:r>
            <a:r>
              <a:rPr lang="en-US" sz="1800" b="0" i="0" dirty="0">
                <a:solidFill>
                  <a:srgbClr val="000000"/>
                </a:solidFill>
                <a:effectLst/>
                <a:latin typeface="CMR12"/>
              </a:rPr>
              <a:t> on</a:t>
            </a:r>
            <a:r>
              <a:rPr lang="en-US" sz="1800" dirty="0">
                <a:solidFill>
                  <a:srgbClr val="000000"/>
                </a:solidFill>
                <a:latin typeface="CMR12"/>
              </a:rPr>
              <a:t> </a:t>
            </a:r>
            <a:r>
              <a:rPr lang="en-US" sz="1800" b="0" i="0" dirty="0">
                <a:solidFill>
                  <a:srgbClr val="000000"/>
                </a:solidFill>
                <a:effectLst/>
                <a:latin typeface="CMR12"/>
              </a:rPr>
              <a:t>the dataset images, collects these results, and uses analysis subroutines to properly</a:t>
            </a:r>
            <a:br>
              <a:rPr lang="en-US" sz="1800" b="0" i="0" dirty="0">
                <a:solidFill>
                  <a:srgbClr val="000000"/>
                </a:solidFill>
                <a:effectLst/>
                <a:latin typeface="CMR12"/>
              </a:rPr>
            </a:br>
            <a:r>
              <a:rPr lang="en-US" sz="1800" b="0" i="0" dirty="0">
                <a:solidFill>
                  <a:srgbClr val="000000"/>
                </a:solidFill>
                <a:effectLst/>
                <a:latin typeface="CMR12"/>
              </a:rPr>
              <a:t>generate summary statistics.</a:t>
            </a:r>
            <a:r>
              <a:rPr lang="en-US" dirty="0"/>
              <a:t> </a:t>
            </a:r>
          </a:p>
          <a:p>
            <a:pPr algn="just"/>
            <a:endParaRPr lang="en-US" dirty="0"/>
          </a:p>
        </p:txBody>
      </p:sp>
      <p:pic>
        <p:nvPicPr>
          <p:cNvPr id="5" name="Picture 4">
            <a:extLst>
              <a:ext uri="{FF2B5EF4-FFF2-40B4-BE49-F238E27FC236}">
                <a16:creationId xmlns:a16="http://schemas.microsoft.com/office/drawing/2014/main" id="{B29A0C28-77AB-4358-A21B-326C321043D4}"/>
              </a:ext>
            </a:extLst>
          </p:cNvPr>
          <p:cNvPicPr>
            <a:picLocks noChangeAspect="1"/>
          </p:cNvPicPr>
          <p:nvPr/>
        </p:nvPicPr>
        <p:blipFill>
          <a:blip r:embed="rId2"/>
          <a:stretch>
            <a:fillRect/>
          </a:stretch>
        </p:blipFill>
        <p:spPr>
          <a:xfrm>
            <a:off x="2305855" y="3549600"/>
            <a:ext cx="7945089" cy="1838325"/>
          </a:xfrm>
          <a:prstGeom prst="rect">
            <a:avLst/>
          </a:prstGeom>
        </p:spPr>
      </p:pic>
    </p:spTree>
    <p:extLst>
      <p:ext uri="{BB962C8B-B14F-4D97-AF65-F5344CB8AC3E}">
        <p14:creationId xmlns:p14="http://schemas.microsoft.com/office/powerpoint/2010/main" val="213389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A9AD-9D0F-4DFA-9C2C-5EEC810D1A2D}"/>
              </a:ext>
            </a:extLst>
          </p:cNvPr>
          <p:cNvSpPr>
            <a:spLocks noGrp="1"/>
          </p:cNvSpPr>
          <p:nvPr>
            <p:ph type="title"/>
          </p:nvPr>
        </p:nvSpPr>
        <p:spPr/>
        <p:txBody>
          <a:bodyPr/>
          <a:lstStyle/>
          <a:p>
            <a:r>
              <a:rPr lang="en-US" b="1" dirty="0">
                <a:solidFill>
                  <a:srgbClr val="000000"/>
                </a:solidFill>
                <a:latin typeface="CMBX12"/>
              </a:rPr>
              <a:t>Problems</a:t>
            </a:r>
            <a:r>
              <a:rPr lang="en-US" dirty="0"/>
              <a:t> </a:t>
            </a:r>
            <a:r>
              <a:rPr lang="en-US" b="1" dirty="0">
                <a:solidFill>
                  <a:srgbClr val="000000"/>
                </a:solidFill>
                <a:latin typeface="CMBX12"/>
              </a:rPr>
              <a:t>in MIT version</a:t>
            </a:r>
          </a:p>
        </p:txBody>
      </p:sp>
      <p:sp>
        <p:nvSpPr>
          <p:cNvPr id="3" name="Content Placeholder 2">
            <a:extLst>
              <a:ext uri="{FF2B5EF4-FFF2-40B4-BE49-F238E27FC236}">
                <a16:creationId xmlns:a16="http://schemas.microsoft.com/office/drawing/2014/main" id="{19B5082D-55EC-49D8-87A1-A1C79109D0DE}"/>
              </a:ext>
            </a:extLst>
          </p:cNvPr>
          <p:cNvSpPr>
            <a:spLocks noGrp="1"/>
          </p:cNvSpPr>
          <p:nvPr>
            <p:ph idx="1"/>
          </p:nvPr>
        </p:nvSpPr>
        <p:spPr/>
        <p:txBody>
          <a:bodyPr/>
          <a:lstStyle/>
          <a:p>
            <a:pPr>
              <a:buFont typeface="Arial" panose="020B0604020202020204" pitchFamily="34" charset="0"/>
              <a:buChar char="•"/>
            </a:pPr>
            <a:r>
              <a:rPr lang="en-US" dirty="0"/>
              <a:t>Java version</a:t>
            </a:r>
          </a:p>
          <a:p>
            <a:pPr>
              <a:buFont typeface="Arial" panose="020B0604020202020204" pitchFamily="34" charset="0"/>
              <a:buChar char="•"/>
            </a:pPr>
            <a:r>
              <a:rPr lang="en-US" dirty="0"/>
              <a:t>Many complexity :</a:t>
            </a:r>
          </a:p>
          <a:p>
            <a:pPr lvl="1">
              <a:buFont typeface="Arial" panose="020B0604020202020204" pitchFamily="34" charset="0"/>
              <a:buChar char="•"/>
            </a:pPr>
            <a:r>
              <a:rPr lang="en-US" dirty="0"/>
              <a:t>Embedding procedure</a:t>
            </a:r>
          </a:p>
          <a:p>
            <a:pPr lvl="1">
              <a:buFont typeface="Arial" panose="020B0604020202020204" pitchFamily="34" charset="0"/>
              <a:buChar char="•"/>
            </a:pPr>
            <a:r>
              <a:rPr lang="en-US" dirty="0"/>
              <a:t>Cover dataset</a:t>
            </a:r>
          </a:p>
          <a:p>
            <a:pPr lvl="1">
              <a:buFont typeface="Arial" panose="020B0604020202020204" pitchFamily="34" charset="0"/>
              <a:buChar char="•"/>
            </a:pPr>
            <a:r>
              <a:rPr lang="en-US" dirty="0"/>
              <a:t>Detect procedure</a:t>
            </a:r>
          </a:p>
          <a:p>
            <a:pPr>
              <a:buFont typeface="Arial" panose="020B0604020202020204" pitchFamily="34" charset="0"/>
              <a:buChar char="•"/>
            </a:pPr>
            <a:endParaRPr lang="en-US" dirty="0"/>
          </a:p>
          <a:p>
            <a:pPr>
              <a:buFont typeface="Arial" panose="020B0604020202020204" pitchFamily="34" charset="0"/>
              <a:buChar char="•"/>
            </a:pPr>
            <a:r>
              <a:rPr lang="en-US" dirty="0"/>
              <a:t>You must make each level separately while in another papers you have </a:t>
            </a:r>
            <a:r>
              <a:rPr lang="en-US" dirty="0" err="1"/>
              <a:t>seprate</a:t>
            </a:r>
            <a:r>
              <a:rPr lang="en-US" dirty="0"/>
              <a:t> folders as cover and </a:t>
            </a:r>
            <a:r>
              <a:rPr lang="en-US" dirty="0" err="1"/>
              <a:t>stego</a:t>
            </a:r>
            <a:r>
              <a:rPr lang="en-US" dirty="0"/>
              <a:t> so you must not make datasets and you don’t need embedding procedure.</a:t>
            </a:r>
          </a:p>
        </p:txBody>
      </p:sp>
    </p:spTree>
    <p:extLst>
      <p:ext uri="{BB962C8B-B14F-4D97-AF65-F5344CB8AC3E}">
        <p14:creationId xmlns:p14="http://schemas.microsoft.com/office/powerpoint/2010/main" val="28145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CCD1-AD84-44E7-85E5-1C7D19762EB1}"/>
              </a:ext>
            </a:extLst>
          </p:cNvPr>
          <p:cNvSpPr>
            <a:spLocks noGrp="1"/>
          </p:cNvSpPr>
          <p:nvPr>
            <p:ph type="title"/>
          </p:nvPr>
        </p:nvSpPr>
        <p:spPr>
          <a:xfrm>
            <a:off x="838200" y="2391508"/>
            <a:ext cx="10515600" cy="1463040"/>
          </a:xfrm>
        </p:spPr>
        <p:txBody>
          <a:bodyPr/>
          <a:lstStyle/>
          <a:p>
            <a:pPr algn="ctr"/>
            <a:r>
              <a:rPr lang="en-US" b="1" dirty="0">
                <a:solidFill>
                  <a:srgbClr val="000000"/>
                </a:solidFill>
                <a:latin typeface="CMBX12"/>
              </a:rPr>
              <a:t>Thanks for your consideration</a:t>
            </a:r>
            <a:r>
              <a:rPr lang="en-US" dirty="0"/>
              <a:t>.</a:t>
            </a:r>
          </a:p>
        </p:txBody>
      </p:sp>
    </p:spTree>
    <p:extLst>
      <p:ext uri="{BB962C8B-B14F-4D97-AF65-F5344CB8AC3E}">
        <p14:creationId xmlns:p14="http://schemas.microsoft.com/office/powerpoint/2010/main" val="390595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2D98-B2F3-49BA-A273-6B25F4110A31}"/>
              </a:ext>
            </a:extLst>
          </p:cNvPr>
          <p:cNvSpPr>
            <a:spLocks noGrp="1"/>
          </p:cNvSpPr>
          <p:nvPr>
            <p:ph type="title"/>
          </p:nvPr>
        </p:nvSpPr>
        <p:spPr/>
        <p:txBody>
          <a:bodyPr>
            <a:normAutofit/>
          </a:bodyPr>
          <a:lstStyle/>
          <a:p>
            <a:r>
              <a:rPr lang="en-US" sz="3900" b="1" dirty="0">
                <a:solidFill>
                  <a:srgbClr val="000000"/>
                </a:solidFill>
                <a:latin typeface="CMBX12"/>
              </a:rPr>
              <a:t>Related works in deep learning</a:t>
            </a:r>
          </a:p>
        </p:txBody>
      </p:sp>
      <p:sp>
        <p:nvSpPr>
          <p:cNvPr id="3" name="Content Placeholder 2">
            <a:extLst>
              <a:ext uri="{FF2B5EF4-FFF2-40B4-BE49-F238E27FC236}">
                <a16:creationId xmlns:a16="http://schemas.microsoft.com/office/drawing/2014/main" id="{C2D31747-78B4-4714-B41D-B170EBE936B3}"/>
              </a:ext>
            </a:extLst>
          </p:cNvPr>
          <p:cNvSpPr>
            <a:spLocks noGrp="1"/>
          </p:cNvSpPr>
          <p:nvPr>
            <p:ph idx="1"/>
          </p:nvPr>
        </p:nvSpPr>
        <p:spPr/>
        <p:txBody>
          <a:bodyPr>
            <a:noAutofit/>
          </a:bodyPr>
          <a:lstStyle/>
          <a:p>
            <a:r>
              <a:rPr lang="en-US" sz="1400" b="0" i="0" dirty="0">
                <a:solidFill>
                  <a:srgbClr val="000000"/>
                </a:solidFill>
                <a:effectLst/>
                <a:latin typeface="CMR12"/>
              </a:rPr>
              <a:t>most research in the steganalysis domain has focused on</a:t>
            </a:r>
            <a:r>
              <a:rPr lang="en-US" sz="1400" dirty="0"/>
              <a:t> :</a:t>
            </a:r>
          </a:p>
          <a:p>
            <a:pPr lvl="1"/>
            <a:r>
              <a:rPr lang="en-US" sz="1400" b="0" i="0" dirty="0">
                <a:solidFill>
                  <a:srgbClr val="000000"/>
                </a:solidFill>
                <a:effectLst/>
                <a:latin typeface="CMR12"/>
              </a:rPr>
              <a:t>Developing architectures that boost steganographic signal, since steganalysis operates in a low</a:t>
            </a:r>
            <a:br>
              <a:rPr lang="en-US" sz="1400" b="0" i="0" dirty="0">
                <a:solidFill>
                  <a:srgbClr val="000000"/>
                </a:solidFill>
                <a:effectLst/>
                <a:latin typeface="CMR12"/>
              </a:rPr>
            </a:br>
            <a:r>
              <a:rPr lang="en-US" sz="1400" b="0" i="0" dirty="0">
                <a:solidFill>
                  <a:srgbClr val="000000"/>
                </a:solidFill>
                <a:effectLst/>
                <a:latin typeface="CMR12"/>
              </a:rPr>
              <a:t>signal to noise ratio environment.</a:t>
            </a:r>
          </a:p>
          <a:p>
            <a:pPr lvl="1"/>
            <a:r>
              <a:rPr lang="en-US" sz="1400" b="0" i="0" dirty="0">
                <a:solidFill>
                  <a:srgbClr val="000000"/>
                </a:solidFill>
                <a:effectLst/>
                <a:latin typeface="CMR12"/>
              </a:rPr>
              <a:t>developing architectures with better convergence guarantees and reduced computational costs</a:t>
            </a:r>
            <a:r>
              <a:rPr lang="en-US" sz="1400" dirty="0"/>
              <a:t> .</a:t>
            </a:r>
          </a:p>
          <a:p>
            <a:pPr lvl="1"/>
            <a:endParaRPr lang="en-US" sz="1400" dirty="0"/>
          </a:p>
          <a:p>
            <a:r>
              <a:rPr lang="en-US" sz="1400" b="0" i="0" dirty="0">
                <a:solidFill>
                  <a:srgbClr val="000000"/>
                </a:solidFill>
                <a:effectLst/>
                <a:latin typeface="CMR12"/>
              </a:rPr>
              <a:t>Recently, researchers have found that many </a:t>
            </a:r>
            <a:r>
              <a:rPr lang="en-US" sz="1400" b="0" i="0" dirty="0" err="1">
                <a:solidFill>
                  <a:srgbClr val="000000"/>
                </a:solidFill>
                <a:effectLst/>
                <a:latin typeface="CMR12"/>
              </a:rPr>
              <a:t>steganalyzers</a:t>
            </a:r>
            <a:r>
              <a:rPr lang="en-US" sz="1400" dirty="0">
                <a:solidFill>
                  <a:srgbClr val="000000"/>
                </a:solidFill>
                <a:latin typeface="CMR12"/>
              </a:rPr>
              <a:t> </a:t>
            </a:r>
            <a:r>
              <a:rPr lang="en-US" sz="1400" b="0" i="0" dirty="0">
                <a:solidFill>
                  <a:srgbClr val="000000"/>
                </a:solidFill>
                <a:effectLst/>
                <a:latin typeface="CMR12"/>
              </a:rPr>
              <a:t>previously considered to be state-of-the-art are particularly non-robust and have a number of failure modes . Specifically, these </a:t>
            </a:r>
            <a:r>
              <a:rPr lang="en-US" sz="1400" b="0" i="0" dirty="0" err="1">
                <a:solidFill>
                  <a:srgbClr val="000000"/>
                </a:solidFill>
                <a:effectLst/>
                <a:latin typeface="CMR12"/>
              </a:rPr>
              <a:t>steganalyzers</a:t>
            </a:r>
            <a:r>
              <a:rPr lang="en-US" sz="1400" b="0" i="0" dirty="0">
                <a:solidFill>
                  <a:srgbClr val="000000"/>
                </a:solidFill>
                <a:effectLst/>
                <a:latin typeface="CMR12"/>
              </a:rPr>
              <a:t> fail at the source mismatch problem, low embedding ratio problem, and steganographic embedder mismatch problem. They are also prone to adversarial attacks.</a:t>
            </a:r>
            <a:r>
              <a:rPr lang="en-US" sz="1400" dirty="0"/>
              <a:t> </a:t>
            </a:r>
          </a:p>
          <a:p>
            <a:r>
              <a:rPr lang="en-US" sz="1400" b="0" i="0" dirty="0">
                <a:solidFill>
                  <a:srgbClr val="000000"/>
                </a:solidFill>
                <a:effectLst/>
                <a:latin typeface="CMR12"/>
              </a:rPr>
              <a:t>Next, researchers have also worked on understanding how to robustly evaluate </a:t>
            </a:r>
            <a:r>
              <a:rPr lang="en-US" sz="1400" b="0" i="0" dirty="0" err="1">
                <a:solidFill>
                  <a:srgbClr val="000000"/>
                </a:solidFill>
                <a:effectLst/>
                <a:latin typeface="CMR12"/>
              </a:rPr>
              <a:t>steganalyzers</a:t>
            </a:r>
            <a:r>
              <a:rPr lang="en-US" sz="1400" b="0" i="0" dirty="0">
                <a:solidFill>
                  <a:srgbClr val="000000"/>
                </a:solidFill>
                <a:effectLst/>
                <a:latin typeface="CMR12"/>
              </a:rPr>
              <a:t>. Recent work has taken two approaches to tackling the evaluation issue:</a:t>
            </a:r>
            <a:r>
              <a:rPr lang="en-US" sz="1400" dirty="0"/>
              <a:t> </a:t>
            </a:r>
          </a:p>
          <a:p>
            <a:pPr lvl="1"/>
            <a:r>
              <a:rPr lang="en-US" sz="1400" b="0" i="0" dirty="0">
                <a:solidFill>
                  <a:srgbClr val="000000"/>
                </a:solidFill>
                <a:effectLst/>
                <a:latin typeface="CMR12"/>
              </a:rPr>
              <a:t>formulating standardized methodologies that lead to robust evaluation</a:t>
            </a:r>
            <a:r>
              <a:rPr lang="en-US" sz="1400" dirty="0"/>
              <a:t> :</a:t>
            </a:r>
          </a:p>
          <a:p>
            <a:pPr lvl="2"/>
            <a:r>
              <a:rPr lang="en-US" sz="1400" b="0" i="0" dirty="0">
                <a:solidFill>
                  <a:srgbClr val="000000"/>
                </a:solidFill>
                <a:effectLst/>
                <a:latin typeface="CMR12"/>
              </a:rPr>
              <a:t>Zeng et al. finds that current </a:t>
            </a:r>
            <a:r>
              <a:rPr lang="en-US" sz="1400" b="0" i="0" dirty="0" err="1">
                <a:solidFill>
                  <a:srgbClr val="000000"/>
                </a:solidFill>
                <a:effectLst/>
                <a:latin typeface="CMR12"/>
              </a:rPr>
              <a:t>steganalyzers</a:t>
            </a:r>
            <a:r>
              <a:rPr lang="en-US" sz="1400" b="0" i="0" dirty="0">
                <a:solidFill>
                  <a:srgbClr val="000000"/>
                </a:solidFill>
                <a:effectLst/>
                <a:latin typeface="CMR12"/>
              </a:rPr>
              <a:t> are particularly bad at the source mismatch problem and argues that </a:t>
            </a:r>
            <a:r>
              <a:rPr lang="en-US" sz="1400" b="0" i="0" dirty="0" err="1">
                <a:solidFill>
                  <a:srgbClr val="000000"/>
                </a:solidFill>
                <a:effectLst/>
                <a:latin typeface="CMR12"/>
              </a:rPr>
              <a:t>steganalyzers</a:t>
            </a:r>
            <a:r>
              <a:rPr lang="en-US" sz="1400" b="0" i="0" dirty="0">
                <a:solidFill>
                  <a:srgbClr val="000000"/>
                </a:solidFill>
                <a:effectLst/>
                <a:latin typeface="CMR12"/>
              </a:rPr>
              <a:t> should be evaluated on increasingly</a:t>
            </a:r>
            <a:br>
              <a:rPr lang="en-US" sz="1400" b="0" i="0" dirty="0">
                <a:solidFill>
                  <a:srgbClr val="000000"/>
                </a:solidFill>
                <a:effectLst/>
                <a:latin typeface="CMR12"/>
              </a:rPr>
            </a:br>
            <a:r>
              <a:rPr lang="en-US" sz="1400" b="0" i="0" dirty="0">
                <a:solidFill>
                  <a:srgbClr val="000000"/>
                </a:solidFill>
                <a:effectLst/>
                <a:latin typeface="CMR12"/>
              </a:rPr>
              <a:t>diverse source distributions .</a:t>
            </a:r>
          </a:p>
          <a:p>
            <a:pPr lvl="2"/>
            <a:r>
              <a:rPr lang="en-US" sz="1400" b="0" i="0" dirty="0" err="1">
                <a:solidFill>
                  <a:srgbClr val="000000"/>
                </a:solidFill>
                <a:effectLst/>
                <a:latin typeface="CMR12"/>
              </a:rPr>
              <a:t>Prokhozhev</a:t>
            </a:r>
            <a:r>
              <a:rPr lang="en-US" sz="1400" b="0" i="0" dirty="0">
                <a:solidFill>
                  <a:srgbClr val="000000"/>
                </a:solidFill>
                <a:effectLst/>
                <a:latin typeface="CMR12"/>
              </a:rPr>
              <a:t> et al. proposes several tactics to improve evaluation methods involving steganographic embedder mismatch problem and the use of large test datasets .</a:t>
            </a:r>
          </a:p>
          <a:p>
            <a:pPr lvl="2"/>
            <a:r>
              <a:rPr lang="en-US" sz="1400" b="0" i="0" dirty="0">
                <a:solidFill>
                  <a:srgbClr val="000000"/>
                </a:solidFill>
                <a:effectLst/>
                <a:latin typeface="CMR12"/>
              </a:rPr>
              <a:t>Chaumont et al. finds that researchers should test </a:t>
            </a:r>
            <a:r>
              <a:rPr lang="en-US" sz="1400" b="0" i="0" dirty="0" err="1">
                <a:solidFill>
                  <a:srgbClr val="000000"/>
                </a:solidFill>
                <a:effectLst/>
                <a:latin typeface="CMR12"/>
              </a:rPr>
              <a:t>steganalyzers</a:t>
            </a:r>
            <a:r>
              <a:rPr lang="en-US" sz="1400" b="0" i="0" dirty="0">
                <a:solidFill>
                  <a:srgbClr val="000000"/>
                </a:solidFill>
                <a:effectLst/>
                <a:latin typeface="CMR12"/>
              </a:rPr>
              <a:t> on more diverse datasets (i.e. image source, image resolution, image format) to evaluate how practical a </a:t>
            </a:r>
            <a:r>
              <a:rPr lang="en-US" sz="1400" b="0" i="0" dirty="0" err="1">
                <a:solidFill>
                  <a:srgbClr val="000000"/>
                </a:solidFill>
                <a:effectLst/>
                <a:latin typeface="CMR12"/>
              </a:rPr>
              <a:t>steganalyzer</a:t>
            </a:r>
            <a:r>
              <a:rPr lang="en-US" sz="1400" b="0" i="0" dirty="0">
                <a:solidFill>
                  <a:srgbClr val="000000"/>
                </a:solidFill>
                <a:effectLst/>
                <a:latin typeface="CMR12"/>
              </a:rPr>
              <a:t> is.</a:t>
            </a:r>
            <a:r>
              <a:rPr lang="en-US" sz="1400" dirty="0"/>
              <a:t> </a:t>
            </a:r>
            <a:br>
              <a:rPr lang="en-US" sz="1400" dirty="0"/>
            </a:br>
            <a:endParaRPr lang="en-US" sz="1400" dirty="0"/>
          </a:p>
          <a:p>
            <a:pPr marL="457200" lvl="1" indent="0">
              <a:buNone/>
            </a:pPr>
            <a:br>
              <a:rPr lang="en-US" sz="1200" dirty="0"/>
            </a:br>
            <a:br>
              <a:rPr lang="en-US" sz="1200" dirty="0"/>
            </a:br>
            <a:br>
              <a:rPr lang="en-US" sz="1200" dirty="0"/>
            </a:br>
            <a:br>
              <a:rPr lang="en-US" sz="1200" dirty="0"/>
            </a:br>
            <a:br>
              <a:rPr lang="en-US" sz="1200" dirty="0"/>
            </a:br>
            <a:r>
              <a:rPr lang="en-US" sz="1200" dirty="0"/>
              <a:t> </a:t>
            </a:r>
            <a:br>
              <a:rPr lang="en-US" sz="1200" dirty="0"/>
            </a:br>
            <a:br>
              <a:rPr lang="en-US" sz="1200" dirty="0"/>
            </a:br>
            <a:endParaRPr lang="en-US" sz="1200" dirty="0"/>
          </a:p>
        </p:txBody>
      </p:sp>
    </p:spTree>
    <p:extLst>
      <p:ext uri="{BB962C8B-B14F-4D97-AF65-F5344CB8AC3E}">
        <p14:creationId xmlns:p14="http://schemas.microsoft.com/office/powerpoint/2010/main" val="392881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DF65-455D-4FE9-8A11-76126F00EC7D}"/>
              </a:ext>
            </a:extLst>
          </p:cNvPr>
          <p:cNvSpPr>
            <a:spLocks noGrp="1"/>
          </p:cNvSpPr>
          <p:nvPr>
            <p:ph type="title"/>
          </p:nvPr>
        </p:nvSpPr>
        <p:spPr/>
        <p:txBody>
          <a:bodyPr>
            <a:normAutofit/>
          </a:bodyPr>
          <a:lstStyle/>
          <a:p>
            <a:r>
              <a:rPr lang="en-US" sz="3900" b="1" dirty="0">
                <a:solidFill>
                  <a:srgbClr val="000000"/>
                </a:solidFill>
                <a:latin typeface="CMBX12"/>
              </a:rPr>
              <a:t>Related works in deep learning</a:t>
            </a:r>
          </a:p>
        </p:txBody>
      </p:sp>
      <p:sp>
        <p:nvSpPr>
          <p:cNvPr id="3" name="Content Placeholder 2">
            <a:extLst>
              <a:ext uri="{FF2B5EF4-FFF2-40B4-BE49-F238E27FC236}">
                <a16:creationId xmlns:a16="http://schemas.microsoft.com/office/drawing/2014/main" id="{C115B457-BBB9-4056-BF03-8FDA90EDB8BB}"/>
              </a:ext>
            </a:extLst>
          </p:cNvPr>
          <p:cNvSpPr>
            <a:spLocks noGrp="1"/>
          </p:cNvSpPr>
          <p:nvPr>
            <p:ph idx="1"/>
          </p:nvPr>
        </p:nvSpPr>
        <p:spPr/>
        <p:txBody>
          <a:bodyPr>
            <a:normAutofit fontScale="25000" lnSpcReduction="20000"/>
          </a:bodyPr>
          <a:lstStyle/>
          <a:p>
            <a:pPr lvl="1"/>
            <a:r>
              <a:rPr lang="en-US" sz="9600" b="0" i="0" dirty="0">
                <a:solidFill>
                  <a:srgbClr val="000000"/>
                </a:solidFill>
                <a:effectLst/>
                <a:latin typeface="CMR12"/>
              </a:rPr>
              <a:t>design and generation of steganographic datasets that allow for evaluation:</a:t>
            </a:r>
          </a:p>
          <a:p>
            <a:pPr marL="457200" lvl="1" indent="0">
              <a:buNone/>
            </a:pPr>
            <a:endParaRPr lang="en-US" sz="9600" b="0" i="0" dirty="0">
              <a:solidFill>
                <a:srgbClr val="000000"/>
              </a:solidFill>
              <a:effectLst/>
              <a:latin typeface="CMR12"/>
            </a:endParaRPr>
          </a:p>
          <a:p>
            <a:pPr lvl="2"/>
            <a:r>
              <a:rPr lang="en-US" sz="7200" b="0" i="0" dirty="0">
                <a:solidFill>
                  <a:srgbClr val="000000"/>
                </a:solidFill>
                <a:effectLst/>
                <a:latin typeface="CMR12"/>
              </a:rPr>
              <a:t>When designing these datasets, researchers focus on </a:t>
            </a:r>
          </a:p>
          <a:p>
            <a:pPr marL="914400" lvl="2" indent="0">
              <a:buNone/>
            </a:pPr>
            <a:r>
              <a:rPr lang="en-US" sz="7200" dirty="0">
                <a:solidFill>
                  <a:srgbClr val="000000"/>
                </a:solidFill>
                <a:latin typeface="CMR12"/>
              </a:rPr>
              <a:t>     </a:t>
            </a:r>
            <a:r>
              <a:rPr lang="en-US" sz="7200" b="0" i="0" dirty="0">
                <a:solidFill>
                  <a:srgbClr val="000000"/>
                </a:solidFill>
                <a:effectLst/>
                <a:latin typeface="CMR12"/>
              </a:rPr>
              <a:t>(1) cover image sources and (2) steganographic embedder diversity.</a:t>
            </a:r>
          </a:p>
          <a:p>
            <a:pPr marL="914400" lvl="2" indent="0">
              <a:buNone/>
            </a:pPr>
            <a:endParaRPr lang="en-US" sz="7200" b="0" i="0" dirty="0">
              <a:solidFill>
                <a:srgbClr val="000000"/>
              </a:solidFill>
              <a:effectLst/>
              <a:latin typeface="CMR12"/>
            </a:endParaRPr>
          </a:p>
          <a:p>
            <a:pPr lvl="2"/>
            <a:r>
              <a:rPr lang="en-US" sz="7200" b="0" i="0" dirty="0">
                <a:solidFill>
                  <a:srgbClr val="000000"/>
                </a:solidFill>
                <a:effectLst/>
                <a:latin typeface="CMR12"/>
              </a:rPr>
              <a:t>The most commonly used evaluation dataset is the BOSS dataset ,which contains gray-scale 512x512 images.</a:t>
            </a:r>
            <a:r>
              <a:rPr lang="en-US" sz="12800" dirty="0"/>
              <a:t> </a:t>
            </a:r>
            <a:r>
              <a:rPr lang="en-US" sz="7200" b="0" i="0" dirty="0">
                <a:solidFill>
                  <a:srgbClr val="000000"/>
                </a:solidFill>
                <a:effectLst/>
                <a:latin typeface="CMR12"/>
              </a:rPr>
              <a:t>More</a:t>
            </a:r>
            <a:r>
              <a:rPr lang="en-US" sz="12800" dirty="0"/>
              <a:t> </a:t>
            </a:r>
            <a:r>
              <a:rPr lang="en-US" sz="7200" b="0" i="0" dirty="0">
                <a:solidFill>
                  <a:srgbClr val="000000"/>
                </a:solidFill>
                <a:effectLst/>
                <a:latin typeface="CMR12"/>
              </a:rPr>
              <a:t>recent work has criticized widespread use of BOSS since it contains limited image diversity</a:t>
            </a:r>
            <a:r>
              <a:rPr lang="en-US" sz="12800" dirty="0"/>
              <a:t> .</a:t>
            </a:r>
            <a:endParaRPr lang="en-US" sz="9600" dirty="0"/>
          </a:p>
          <a:p>
            <a:pPr lvl="2"/>
            <a:r>
              <a:rPr lang="en-US" sz="9600" dirty="0"/>
              <a:t>Another dataset in this issue is:</a:t>
            </a:r>
          </a:p>
          <a:p>
            <a:pPr lvl="3"/>
            <a:r>
              <a:rPr lang="en-US" sz="7200" b="0" i="0" dirty="0">
                <a:solidFill>
                  <a:srgbClr val="000000"/>
                </a:solidFill>
                <a:effectLst/>
                <a:latin typeface="CMR12"/>
              </a:rPr>
              <a:t>SIG</a:t>
            </a:r>
            <a:r>
              <a:rPr lang="en-US" sz="7200" dirty="0"/>
              <a:t> </a:t>
            </a:r>
          </a:p>
          <a:p>
            <a:pPr lvl="3"/>
            <a:r>
              <a:rPr lang="en-US" sz="7200" b="0" i="0" dirty="0" err="1">
                <a:solidFill>
                  <a:srgbClr val="000000"/>
                </a:solidFill>
                <a:effectLst/>
                <a:latin typeface="CMR12"/>
              </a:rPr>
              <a:t>StegoAppDB</a:t>
            </a:r>
            <a:r>
              <a:rPr lang="en-US" sz="7200" dirty="0"/>
              <a:t> </a:t>
            </a:r>
          </a:p>
          <a:p>
            <a:pPr lvl="3"/>
            <a:r>
              <a:rPr lang="en-US" sz="7200" b="0" i="0" dirty="0">
                <a:solidFill>
                  <a:srgbClr val="000000"/>
                </a:solidFill>
                <a:effectLst/>
                <a:latin typeface="CMR12"/>
              </a:rPr>
              <a:t>iStego100k</a:t>
            </a:r>
            <a:r>
              <a:rPr lang="en-US" sz="7200" dirty="0"/>
              <a:t> </a:t>
            </a:r>
          </a:p>
          <a:p>
            <a:pPr marL="438912" indent="0">
              <a:buNone/>
            </a:pPr>
            <a:r>
              <a:rPr lang="en-US" sz="8600" b="1" dirty="0" err="1"/>
              <a:t>Notice</a:t>
            </a:r>
            <a:r>
              <a:rPr lang="en-US" sz="8600" dirty="0" err="1"/>
              <a:t>:</a:t>
            </a:r>
            <a:r>
              <a:rPr lang="en-US" sz="8600" b="0" i="0" dirty="0" err="1">
                <a:solidFill>
                  <a:srgbClr val="000000"/>
                </a:solidFill>
                <a:effectLst/>
                <a:latin typeface="CMR12"/>
              </a:rPr>
              <a:t>these</a:t>
            </a:r>
            <a:r>
              <a:rPr lang="en-US" sz="8600" b="0" i="0" dirty="0">
                <a:solidFill>
                  <a:srgbClr val="000000"/>
                </a:solidFill>
                <a:effectLst/>
                <a:latin typeface="CMR12"/>
              </a:rPr>
              <a:t> datasets are unchanged and static, their usability diminishes over time and they are rarely adopted by the steganalysis research community.</a:t>
            </a:r>
            <a:r>
              <a:rPr lang="en-US" sz="15000" dirty="0"/>
              <a:t> </a:t>
            </a:r>
            <a:br>
              <a:rPr lang="en-US" sz="8600" dirty="0"/>
            </a:b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310220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834-5278-42E2-BC14-FBEC0ABE923F}"/>
              </a:ext>
            </a:extLst>
          </p:cNvPr>
          <p:cNvSpPr>
            <a:spLocks noGrp="1"/>
          </p:cNvSpPr>
          <p:nvPr>
            <p:ph type="title"/>
          </p:nvPr>
        </p:nvSpPr>
        <p:spPr>
          <a:xfrm>
            <a:off x="1097280" y="863313"/>
            <a:ext cx="10515600" cy="1212386"/>
          </a:xfrm>
        </p:spPr>
        <p:txBody>
          <a:bodyPr>
            <a:normAutofit fontScale="90000"/>
          </a:bodyPr>
          <a:lstStyle/>
          <a:p>
            <a:r>
              <a:rPr lang="en-US" sz="4300" b="1" dirty="0">
                <a:solidFill>
                  <a:srgbClr val="000000"/>
                </a:solidFill>
                <a:latin typeface="CMBX12"/>
              </a:rPr>
              <a:t>Universal and Practical Steganalysis(Towards Universal Steganalysis) </a:t>
            </a:r>
            <a:br>
              <a:rPr lang="en-US" dirty="0"/>
            </a:br>
            <a:endParaRPr lang="en-US" dirty="0"/>
          </a:p>
        </p:txBody>
      </p:sp>
      <p:sp>
        <p:nvSpPr>
          <p:cNvPr id="3" name="Content Placeholder 2">
            <a:extLst>
              <a:ext uri="{FF2B5EF4-FFF2-40B4-BE49-F238E27FC236}">
                <a16:creationId xmlns:a16="http://schemas.microsoft.com/office/drawing/2014/main" id="{8DDE9128-2EF5-4F5C-B3AE-2023DD69AD71}"/>
              </a:ext>
            </a:extLst>
          </p:cNvPr>
          <p:cNvSpPr>
            <a:spLocks noGrp="1"/>
          </p:cNvSpPr>
          <p:nvPr>
            <p:ph idx="1"/>
          </p:nvPr>
        </p:nvSpPr>
        <p:spPr/>
        <p:txBody>
          <a:bodyPr>
            <a:normAutofit fontScale="92500" lnSpcReduction="20000"/>
          </a:bodyPr>
          <a:lstStyle/>
          <a:p>
            <a:pPr algn="just"/>
            <a:r>
              <a:rPr lang="en-US" sz="1800" b="0" i="0" dirty="0">
                <a:solidFill>
                  <a:srgbClr val="000000"/>
                </a:solidFill>
                <a:effectLst/>
                <a:latin typeface="CMR12"/>
              </a:rPr>
              <a:t>Universal steganalysis is defined as a class of </a:t>
            </a:r>
            <a:r>
              <a:rPr lang="en-US" sz="1800" b="0" i="0" dirty="0" err="1">
                <a:solidFill>
                  <a:srgbClr val="000000"/>
                </a:solidFill>
                <a:effectLst/>
                <a:latin typeface="CMR12"/>
              </a:rPr>
              <a:t>steganalyzers</a:t>
            </a:r>
            <a:r>
              <a:rPr lang="en-US" sz="1800" b="0" i="0" dirty="0">
                <a:solidFill>
                  <a:srgbClr val="000000"/>
                </a:solidFill>
                <a:effectLst/>
                <a:latin typeface="CMR12"/>
              </a:rPr>
              <a:t> that can detect any known or unknown steganographic embedder. We identify the following problems that a universal steganalysis solution must solve:</a:t>
            </a:r>
            <a:r>
              <a:rPr lang="en-US" sz="1200" dirty="0"/>
              <a:t> </a:t>
            </a:r>
          </a:p>
          <a:p>
            <a:pPr algn="just"/>
            <a:endParaRPr lang="en-US" sz="1200" dirty="0"/>
          </a:p>
          <a:p>
            <a:pPr lvl="1" algn="just"/>
            <a:r>
              <a:rPr lang="en-US" sz="1800" b="1" i="0" dirty="0">
                <a:solidFill>
                  <a:srgbClr val="000000"/>
                </a:solidFill>
                <a:effectLst/>
                <a:latin typeface="CMBX12"/>
              </a:rPr>
              <a:t>Source Mismatch Problem </a:t>
            </a:r>
            <a:r>
              <a:rPr lang="en-US" sz="1800" b="0" i="0" dirty="0">
                <a:solidFill>
                  <a:srgbClr val="000000"/>
                </a:solidFill>
                <a:effectLst/>
                <a:latin typeface="CMR12"/>
              </a:rPr>
              <a:t>- Universal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detect steganographic images regardless of the image source.</a:t>
            </a:r>
            <a:r>
              <a:rPr lang="en-US" sz="800" dirty="0"/>
              <a:t> </a:t>
            </a:r>
          </a:p>
          <a:p>
            <a:pPr lvl="1" algn="just"/>
            <a:endParaRPr lang="en-US" sz="800" dirty="0"/>
          </a:p>
          <a:p>
            <a:pPr lvl="1" algn="just"/>
            <a:r>
              <a:rPr lang="en-US" sz="1800" b="1" i="0" dirty="0">
                <a:solidFill>
                  <a:srgbClr val="000000"/>
                </a:solidFill>
                <a:effectLst/>
                <a:latin typeface="CMBX12"/>
              </a:rPr>
              <a:t>Steganographic Embedder Mismatch Problem </a:t>
            </a:r>
            <a:r>
              <a:rPr lang="en-US" sz="1800" b="0" i="0" dirty="0">
                <a:solidFill>
                  <a:srgbClr val="000000"/>
                </a:solidFill>
                <a:effectLst/>
                <a:latin typeface="CMR12"/>
              </a:rPr>
              <a:t>- Universal </a:t>
            </a:r>
            <a:r>
              <a:rPr lang="en-US" sz="1800" b="0" i="0" dirty="0" err="1">
                <a:solidFill>
                  <a:srgbClr val="000000"/>
                </a:solidFill>
                <a:effectLst/>
                <a:latin typeface="CMR12"/>
              </a:rPr>
              <a:t>steganalyzers</a:t>
            </a:r>
            <a:r>
              <a:rPr lang="en-US" sz="1800" dirty="0">
                <a:solidFill>
                  <a:srgbClr val="000000"/>
                </a:solidFill>
                <a:latin typeface="CMR12"/>
              </a:rPr>
              <a:t> </a:t>
            </a:r>
            <a:r>
              <a:rPr lang="en-US" sz="1800" b="0" i="0" dirty="0">
                <a:solidFill>
                  <a:srgbClr val="000000"/>
                </a:solidFill>
                <a:effectLst/>
                <a:latin typeface="CMR12"/>
              </a:rPr>
              <a:t>must be able to detect steganographic images from any steganographic embedder , including those that they have not been seen before.</a:t>
            </a:r>
            <a:r>
              <a:rPr lang="en-US" sz="800" dirty="0"/>
              <a:t> </a:t>
            </a:r>
          </a:p>
          <a:p>
            <a:pPr lvl="1" algn="just"/>
            <a:endParaRPr lang="en-US" sz="800" dirty="0"/>
          </a:p>
          <a:p>
            <a:pPr lvl="1" algn="just"/>
            <a:r>
              <a:rPr lang="en-US" sz="1800" b="1" i="0" dirty="0">
                <a:solidFill>
                  <a:srgbClr val="000000"/>
                </a:solidFill>
                <a:effectLst/>
                <a:latin typeface="CMBX12"/>
              </a:rPr>
              <a:t>Low Embedding Ratio Problem </a:t>
            </a:r>
            <a:r>
              <a:rPr lang="en-US" sz="1800" b="0" i="0" dirty="0">
                <a:solidFill>
                  <a:srgbClr val="000000"/>
                </a:solidFill>
                <a:effectLst/>
                <a:latin typeface="CMR12"/>
              </a:rPr>
              <a:t>- Universal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detect steganographic images that are embedded with low embedding ratios.</a:t>
            </a:r>
            <a:r>
              <a:rPr lang="en-US" sz="800" dirty="0"/>
              <a:t> </a:t>
            </a:r>
          </a:p>
          <a:p>
            <a:pPr algn="just"/>
            <a:r>
              <a:rPr lang="en-US" sz="1800" b="0" i="0" dirty="0">
                <a:solidFill>
                  <a:srgbClr val="000000"/>
                </a:solidFill>
                <a:effectLst/>
                <a:latin typeface="CMR12"/>
              </a:rPr>
              <a:t>By solving these problems, a </a:t>
            </a:r>
            <a:r>
              <a:rPr lang="en-US" sz="1800" b="0" i="0" dirty="0" err="1">
                <a:solidFill>
                  <a:srgbClr val="000000"/>
                </a:solidFill>
                <a:effectLst/>
                <a:latin typeface="CMR12"/>
              </a:rPr>
              <a:t>steganalyzer</a:t>
            </a:r>
            <a:r>
              <a:rPr lang="en-US" sz="1800" b="0" i="0" dirty="0">
                <a:solidFill>
                  <a:srgbClr val="000000"/>
                </a:solidFill>
                <a:effectLst/>
                <a:latin typeface="CMR12"/>
              </a:rPr>
              <a:t> would be able to function as a universal </a:t>
            </a:r>
            <a:r>
              <a:rPr lang="en-US" sz="1800" b="0" i="0" dirty="0" err="1">
                <a:solidFill>
                  <a:srgbClr val="000000"/>
                </a:solidFill>
                <a:effectLst/>
                <a:latin typeface="CMR12"/>
              </a:rPr>
              <a:t>steganalyzer</a:t>
            </a:r>
            <a:r>
              <a:rPr lang="en-US" sz="1800" b="0" i="0" dirty="0">
                <a:solidFill>
                  <a:srgbClr val="000000"/>
                </a:solidFill>
                <a:effectLst/>
                <a:latin typeface="CMR12"/>
              </a:rPr>
              <a:t> in any context.</a:t>
            </a:r>
            <a:r>
              <a:rPr lang="en-US" sz="1000" dirty="0"/>
              <a:t> </a:t>
            </a:r>
            <a:br>
              <a:rPr lang="en-US" sz="1000" dirty="0"/>
            </a:br>
            <a:br>
              <a:rPr lang="en-US" sz="1200" dirty="0"/>
            </a:br>
            <a:br>
              <a:rPr lang="en-US" sz="1200" dirty="0"/>
            </a:br>
            <a:br>
              <a:rPr lang="en-US" sz="1200" dirty="0"/>
            </a:br>
            <a:br>
              <a:rPr lang="en-US" sz="1200" dirty="0"/>
            </a:br>
            <a:br>
              <a:rPr lang="en-US" dirty="0"/>
            </a:br>
            <a:endParaRPr lang="en-US" dirty="0"/>
          </a:p>
        </p:txBody>
      </p:sp>
    </p:spTree>
    <p:extLst>
      <p:ext uri="{BB962C8B-B14F-4D97-AF65-F5344CB8AC3E}">
        <p14:creationId xmlns:p14="http://schemas.microsoft.com/office/powerpoint/2010/main" val="386240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5D5-2498-4D66-B45B-8127300BED03}"/>
              </a:ext>
            </a:extLst>
          </p:cNvPr>
          <p:cNvSpPr>
            <a:spLocks noGrp="1"/>
          </p:cNvSpPr>
          <p:nvPr>
            <p:ph type="title"/>
          </p:nvPr>
        </p:nvSpPr>
        <p:spPr>
          <a:xfrm>
            <a:off x="838200" y="294787"/>
            <a:ext cx="10515600" cy="1325563"/>
          </a:xfrm>
        </p:spPr>
        <p:txBody>
          <a:bodyPr>
            <a:normAutofit/>
          </a:bodyPr>
          <a:lstStyle/>
          <a:p>
            <a:r>
              <a:rPr lang="en-US" sz="4300" b="1" dirty="0">
                <a:solidFill>
                  <a:srgbClr val="000000"/>
                </a:solidFill>
                <a:latin typeface="CMBX12"/>
              </a:rPr>
              <a:t>Towards Practical Steganalysis </a:t>
            </a:r>
            <a:br>
              <a:rPr lang="en-US" sz="4300" b="1" dirty="0">
                <a:solidFill>
                  <a:srgbClr val="000000"/>
                </a:solidFill>
                <a:latin typeface="CMBX12"/>
              </a:rPr>
            </a:br>
            <a:endParaRPr lang="en-US" sz="4300" b="1" dirty="0">
              <a:solidFill>
                <a:srgbClr val="000000"/>
              </a:solidFill>
              <a:latin typeface="CMBX12"/>
            </a:endParaRPr>
          </a:p>
        </p:txBody>
      </p:sp>
      <p:sp>
        <p:nvSpPr>
          <p:cNvPr id="3" name="Content Placeholder 2">
            <a:extLst>
              <a:ext uri="{FF2B5EF4-FFF2-40B4-BE49-F238E27FC236}">
                <a16:creationId xmlns:a16="http://schemas.microsoft.com/office/drawing/2014/main" id="{4A96ECE3-5D73-4CCA-AB6D-C4AB43152482}"/>
              </a:ext>
            </a:extLst>
          </p:cNvPr>
          <p:cNvSpPr>
            <a:spLocks noGrp="1"/>
          </p:cNvSpPr>
          <p:nvPr>
            <p:ph idx="1"/>
          </p:nvPr>
        </p:nvSpPr>
        <p:spPr/>
        <p:txBody>
          <a:bodyPr>
            <a:normAutofit/>
          </a:bodyPr>
          <a:lstStyle/>
          <a:p>
            <a:pPr algn="just"/>
            <a:r>
              <a:rPr lang="en-US" sz="1800" b="0" i="0" dirty="0">
                <a:solidFill>
                  <a:srgbClr val="000000"/>
                </a:solidFill>
                <a:effectLst/>
                <a:latin typeface="CMR12"/>
              </a:rPr>
              <a:t>Practical </a:t>
            </a:r>
            <a:r>
              <a:rPr lang="en-US" sz="1800" b="0" i="0" dirty="0" err="1">
                <a:solidFill>
                  <a:srgbClr val="000000"/>
                </a:solidFill>
                <a:effectLst/>
                <a:latin typeface="CMR12"/>
              </a:rPr>
              <a:t>steganalyzers</a:t>
            </a:r>
            <a:r>
              <a:rPr lang="en-US" sz="1800" b="0" i="0" dirty="0">
                <a:solidFill>
                  <a:srgbClr val="000000"/>
                </a:solidFill>
                <a:effectLst/>
                <a:latin typeface="CMR12"/>
              </a:rPr>
              <a:t> must be effective in real-world situations. From a deep learning perspective, this means that models must be efficient and applicable in a diverse set of contexts. Towards this goal, we identify the following problems that a practical steganalysis solution must solve:</a:t>
            </a:r>
            <a:r>
              <a:rPr lang="en-US" dirty="0"/>
              <a:t> </a:t>
            </a:r>
          </a:p>
          <a:p>
            <a:pPr algn="just"/>
            <a:endParaRPr lang="en-US" dirty="0"/>
          </a:p>
          <a:p>
            <a:pPr lvl="1" algn="just"/>
            <a:r>
              <a:rPr lang="en-US" sz="1800" b="1" i="0" dirty="0">
                <a:solidFill>
                  <a:srgbClr val="000000"/>
                </a:solidFill>
                <a:effectLst/>
                <a:latin typeface="CMBX12"/>
              </a:rPr>
              <a:t>Image Size Mismatch Problem </a:t>
            </a:r>
            <a:r>
              <a:rPr lang="en-US" sz="1800" b="0" i="0" dirty="0">
                <a:solidFill>
                  <a:srgbClr val="000000"/>
                </a:solidFill>
                <a:effectLst/>
                <a:latin typeface="CMR12"/>
              </a:rPr>
              <a:t>- Practical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operate on arbitrary image sizes (i.e. 256x256, 512x512, etc.) so that they can be usefully deployed in an application.</a:t>
            </a:r>
            <a:r>
              <a:rPr lang="en-US" dirty="0"/>
              <a:t> </a:t>
            </a:r>
          </a:p>
          <a:p>
            <a:pPr marL="457200" lvl="1" indent="0" algn="just">
              <a:buNone/>
            </a:pPr>
            <a:endParaRPr lang="en-US" dirty="0"/>
          </a:p>
          <a:p>
            <a:pPr lvl="1" algn="just"/>
            <a:r>
              <a:rPr lang="en-US" sz="1800" b="1" i="0" dirty="0">
                <a:solidFill>
                  <a:srgbClr val="000000"/>
                </a:solidFill>
                <a:effectLst/>
                <a:latin typeface="CMBX12"/>
              </a:rPr>
              <a:t>Training and Execution Efficiency Problem </a:t>
            </a:r>
            <a:r>
              <a:rPr lang="en-US" sz="1800" b="0" i="0" dirty="0">
                <a:solidFill>
                  <a:srgbClr val="000000"/>
                </a:solidFill>
                <a:effectLst/>
                <a:latin typeface="CMR12"/>
              </a:rPr>
              <a:t>- Practical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be trained and updated efficiently so that new training examples can be quickly incorporated into the model. They must also be able to execute efficiently so that they can process a large of number of images quickly.</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19820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5723-A02C-4E82-B3D6-1EBEDAB60EEC}"/>
              </a:ext>
            </a:extLst>
          </p:cNvPr>
          <p:cNvSpPr>
            <a:spLocks noGrp="1"/>
          </p:cNvSpPr>
          <p:nvPr>
            <p:ph type="title"/>
          </p:nvPr>
        </p:nvSpPr>
        <p:spPr/>
        <p:txBody>
          <a:bodyPr>
            <a:normAutofit fontScale="90000"/>
          </a:bodyPr>
          <a:lstStyle/>
          <a:p>
            <a:r>
              <a:rPr lang="en-US" b="1" dirty="0">
                <a:solidFill>
                  <a:srgbClr val="000000"/>
                </a:solidFill>
                <a:latin typeface="CMBX12"/>
              </a:rPr>
              <a:t>Dataset Augmentation</a:t>
            </a:r>
            <a:r>
              <a:rPr lang="en-US" sz="7300" dirty="0"/>
              <a:t> </a:t>
            </a:r>
            <a:br>
              <a:rPr lang="en-US" dirty="0"/>
            </a:br>
            <a:endParaRPr lang="en-US" dirty="0"/>
          </a:p>
        </p:txBody>
      </p:sp>
      <p:sp>
        <p:nvSpPr>
          <p:cNvPr id="3" name="Content Placeholder 2">
            <a:extLst>
              <a:ext uri="{FF2B5EF4-FFF2-40B4-BE49-F238E27FC236}">
                <a16:creationId xmlns:a16="http://schemas.microsoft.com/office/drawing/2014/main" id="{DD5B79A4-70B6-457B-AF87-46CF03CDC1FD}"/>
              </a:ext>
            </a:extLst>
          </p:cNvPr>
          <p:cNvSpPr>
            <a:spLocks noGrp="1"/>
          </p:cNvSpPr>
          <p:nvPr>
            <p:ph idx="1"/>
          </p:nvPr>
        </p:nvSpPr>
        <p:spPr/>
        <p:txBody>
          <a:bodyPr>
            <a:normAutofit fontScale="92500" lnSpcReduction="20000"/>
          </a:bodyPr>
          <a:lstStyle/>
          <a:p>
            <a:pPr algn="just"/>
            <a:r>
              <a:rPr lang="en-US" sz="1900" b="0" i="0" dirty="0">
                <a:solidFill>
                  <a:srgbClr val="000000"/>
                </a:solidFill>
                <a:effectLst/>
                <a:latin typeface="CMR12"/>
              </a:rPr>
              <a:t>data augmentation procedures that generate datasets that can be used to train universal deep learning </a:t>
            </a:r>
            <a:r>
              <a:rPr lang="en-US" sz="1900" b="0" i="0" dirty="0" err="1">
                <a:solidFill>
                  <a:srgbClr val="000000"/>
                </a:solidFill>
                <a:effectLst/>
                <a:latin typeface="CMR12"/>
              </a:rPr>
              <a:t>steganalyzers</a:t>
            </a:r>
            <a:r>
              <a:rPr lang="en-US" sz="1900" b="0" i="0" dirty="0">
                <a:solidFill>
                  <a:srgbClr val="000000"/>
                </a:solidFill>
                <a:effectLst/>
                <a:latin typeface="CMR12"/>
              </a:rPr>
              <a:t>. Data augmentation is a technique used to artificially expand the training dataset by introducing image modifications that increase the diversity of the dataset. Research in the last few years has shown that data augmentation effectively improves the robustness of deep learning models by providing useful training features.</a:t>
            </a:r>
          </a:p>
          <a:p>
            <a:endParaRPr lang="en-US" sz="1900" b="0" i="0" dirty="0">
              <a:solidFill>
                <a:srgbClr val="000000"/>
              </a:solidFill>
              <a:effectLst/>
              <a:latin typeface="CMR12"/>
            </a:endParaRPr>
          </a:p>
          <a:p>
            <a:pPr algn="just"/>
            <a:r>
              <a:rPr lang="en-US" sz="1900" b="0" i="0" dirty="0">
                <a:solidFill>
                  <a:srgbClr val="000000"/>
                </a:solidFill>
                <a:effectLst/>
                <a:latin typeface="CMR12"/>
              </a:rPr>
              <a:t>the following data augmentation procedures that researchers should consider using to augment their steganographic training datasets: </a:t>
            </a:r>
          </a:p>
          <a:p>
            <a:endParaRPr lang="en-US" sz="1900" b="0" i="0" dirty="0">
              <a:solidFill>
                <a:srgbClr val="000000"/>
              </a:solidFill>
              <a:effectLst/>
              <a:latin typeface="CMR12"/>
            </a:endParaRPr>
          </a:p>
          <a:p>
            <a:pPr lvl="1"/>
            <a:r>
              <a:rPr lang="en-US" sz="1900" b="0" i="0" dirty="0">
                <a:solidFill>
                  <a:srgbClr val="000000"/>
                </a:solidFill>
                <a:effectLst/>
                <a:latin typeface="CMR12"/>
              </a:rPr>
              <a:t>Source diversity</a:t>
            </a:r>
            <a:r>
              <a:rPr lang="en-US" sz="1900" dirty="0"/>
              <a:t> </a:t>
            </a:r>
          </a:p>
          <a:p>
            <a:pPr lvl="1"/>
            <a:r>
              <a:rPr lang="en-US" sz="1900" b="0" i="0" dirty="0">
                <a:solidFill>
                  <a:srgbClr val="000000"/>
                </a:solidFill>
                <a:effectLst/>
                <a:latin typeface="CMR12"/>
              </a:rPr>
              <a:t>steganographic embedder diversity</a:t>
            </a:r>
            <a:r>
              <a:rPr lang="en-US" sz="1900" dirty="0"/>
              <a:t> </a:t>
            </a:r>
          </a:p>
          <a:p>
            <a:pPr lvl="1"/>
            <a:r>
              <a:rPr lang="en-US" sz="1900" b="0" i="0" dirty="0">
                <a:solidFill>
                  <a:srgbClr val="000000"/>
                </a:solidFill>
                <a:effectLst/>
                <a:latin typeface="CMR12"/>
              </a:rPr>
              <a:t>embedding ratio diversity</a:t>
            </a:r>
            <a:r>
              <a:rPr lang="en-US" sz="1900" dirty="0"/>
              <a:t> </a:t>
            </a:r>
            <a:br>
              <a:rPr lang="en-US" dirty="0"/>
            </a:b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58123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F310-4945-4495-A227-F08F205441F2}"/>
              </a:ext>
            </a:extLst>
          </p:cNvPr>
          <p:cNvSpPr>
            <a:spLocks noGrp="1"/>
          </p:cNvSpPr>
          <p:nvPr>
            <p:ph type="title"/>
          </p:nvPr>
        </p:nvSpPr>
        <p:spPr/>
        <p:txBody>
          <a:bodyPr>
            <a:normAutofit/>
          </a:bodyPr>
          <a:lstStyle/>
          <a:p>
            <a:r>
              <a:rPr lang="en-US" b="1" dirty="0">
                <a:solidFill>
                  <a:srgbClr val="000000"/>
                </a:solidFill>
                <a:latin typeface="CMBX12"/>
              </a:rPr>
              <a:t>Source Diversity </a:t>
            </a:r>
            <a:br>
              <a:rPr lang="en-US" dirty="0"/>
            </a:br>
            <a:endParaRPr lang="en-US" dirty="0"/>
          </a:p>
        </p:txBody>
      </p:sp>
      <p:sp>
        <p:nvSpPr>
          <p:cNvPr id="3" name="Content Placeholder 2">
            <a:extLst>
              <a:ext uri="{FF2B5EF4-FFF2-40B4-BE49-F238E27FC236}">
                <a16:creationId xmlns:a16="http://schemas.microsoft.com/office/drawing/2014/main" id="{63C72300-7338-4DEF-9FC0-B67019830E03}"/>
              </a:ext>
            </a:extLst>
          </p:cNvPr>
          <p:cNvSpPr>
            <a:spLocks noGrp="1"/>
          </p:cNvSpPr>
          <p:nvPr>
            <p:ph idx="1"/>
          </p:nvPr>
        </p:nvSpPr>
        <p:spPr/>
        <p:txBody>
          <a:bodyPr>
            <a:normAutofit fontScale="40000" lnSpcReduction="20000"/>
          </a:bodyPr>
          <a:lstStyle/>
          <a:p>
            <a:r>
              <a:rPr lang="en-US" sz="4500" b="0" i="0" dirty="0">
                <a:solidFill>
                  <a:srgbClr val="000000"/>
                </a:solidFill>
                <a:effectLst/>
                <a:latin typeface="CMR12"/>
              </a:rPr>
              <a:t>To solve for the source mismatch problem, we suggest augmenting training datasets with a large sampling of source distributions. We suggest the following data augmentations:</a:t>
            </a:r>
            <a:r>
              <a:rPr lang="en-US" sz="4500" dirty="0"/>
              <a:t> </a:t>
            </a:r>
          </a:p>
          <a:p>
            <a:endParaRPr lang="en-US" sz="4500" dirty="0"/>
          </a:p>
          <a:p>
            <a:pPr lvl="1"/>
            <a:r>
              <a:rPr lang="en-US" sz="4500" b="0" i="0" dirty="0">
                <a:solidFill>
                  <a:srgbClr val="000000"/>
                </a:solidFill>
                <a:effectLst/>
                <a:latin typeface="CMR12"/>
              </a:rPr>
              <a:t>A large variety of camera configurations should be present in the dataset to ensure that that the training dataset contains many source distributions.</a:t>
            </a:r>
            <a:r>
              <a:rPr lang="en-US" sz="4500" dirty="0"/>
              <a:t> </a:t>
            </a:r>
          </a:p>
          <a:p>
            <a:pPr lvl="1"/>
            <a:endParaRPr lang="en-US" sz="4500" dirty="0"/>
          </a:p>
          <a:p>
            <a:pPr lvl="1"/>
            <a:r>
              <a:rPr lang="en-US" sz="4500" b="0" i="0" dirty="0">
                <a:solidFill>
                  <a:srgbClr val="000000"/>
                </a:solidFill>
                <a:effectLst/>
                <a:latin typeface="CMR12"/>
              </a:rPr>
              <a:t>A large variety of image sizes and image formats should be present in the dataset to ensure that the training dataset contains a diverse set of source image types.</a:t>
            </a:r>
            <a:r>
              <a:rPr lang="en-US" sz="4500" dirty="0"/>
              <a:t> </a:t>
            </a:r>
          </a:p>
          <a:p>
            <a:pPr lvl="1"/>
            <a:endParaRPr lang="en-US" sz="4500" dirty="0"/>
          </a:p>
          <a:p>
            <a:pPr lvl="1"/>
            <a:r>
              <a:rPr lang="en-US" sz="4500" b="0" i="0" dirty="0">
                <a:solidFill>
                  <a:srgbClr val="000000"/>
                </a:solidFill>
                <a:effectLst/>
                <a:latin typeface="CMR12"/>
              </a:rPr>
              <a:t>Standard data augmentation techniques such as random crops, rotations, and translations should be employed to artificially increase source diversity.</a:t>
            </a:r>
            <a:r>
              <a:rPr lang="en-US" sz="4500" dirty="0"/>
              <a:t> </a:t>
            </a:r>
          </a:p>
          <a:p>
            <a:pPr lvl="1"/>
            <a:endParaRPr lang="en-US" sz="4500" dirty="0"/>
          </a:p>
          <a:p>
            <a:r>
              <a:rPr lang="en-US" sz="4500" b="0" i="0" dirty="0">
                <a:solidFill>
                  <a:srgbClr val="000000"/>
                </a:solidFill>
                <a:effectLst/>
                <a:latin typeface="CMR12"/>
              </a:rPr>
              <a:t>By using a diverse set of training images, source distribution signals that confound steganographic signals will be less useful for prediction.</a:t>
            </a:r>
            <a:r>
              <a:rPr lang="en-US" sz="4500" dirty="0"/>
              <a:t>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2094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A9A6-A100-4981-930D-B72C7998777A}"/>
              </a:ext>
            </a:extLst>
          </p:cNvPr>
          <p:cNvSpPr>
            <a:spLocks noGrp="1"/>
          </p:cNvSpPr>
          <p:nvPr>
            <p:ph type="title"/>
          </p:nvPr>
        </p:nvSpPr>
        <p:spPr/>
        <p:txBody>
          <a:bodyPr>
            <a:normAutofit/>
          </a:bodyPr>
          <a:lstStyle/>
          <a:p>
            <a:r>
              <a:rPr lang="en-US" b="1" dirty="0">
                <a:solidFill>
                  <a:srgbClr val="000000"/>
                </a:solidFill>
                <a:latin typeface="CMBX12"/>
              </a:rPr>
              <a:t>steganographic Embedder Diversity </a:t>
            </a:r>
            <a:br>
              <a:rPr lang="en-US" dirty="0"/>
            </a:br>
            <a:endParaRPr lang="en-US" dirty="0"/>
          </a:p>
        </p:txBody>
      </p:sp>
      <p:sp>
        <p:nvSpPr>
          <p:cNvPr id="3" name="Content Placeholder 2">
            <a:extLst>
              <a:ext uri="{FF2B5EF4-FFF2-40B4-BE49-F238E27FC236}">
                <a16:creationId xmlns:a16="http://schemas.microsoft.com/office/drawing/2014/main" id="{A163B48F-06B5-4049-884E-C56FBC22A415}"/>
              </a:ext>
            </a:extLst>
          </p:cNvPr>
          <p:cNvSpPr>
            <a:spLocks noGrp="1"/>
          </p:cNvSpPr>
          <p:nvPr>
            <p:ph idx="1"/>
          </p:nvPr>
        </p:nvSpPr>
        <p:spPr/>
        <p:txBody>
          <a:bodyPr>
            <a:normAutofit/>
          </a:bodyPr>
          <a:lstStyle/>
          <a:p>
            <a:r>
              <a:rPr lang="en-US" sz="1800" b="0" i="0" dirty="0">
                <a:solidFill>
                  <a:srgbClr val="000000"/>
                </a:solidFill>
                <a:effectLst/>
                <a:latin typeface="CMR12"/>
              </a:rPr>
              <a:t>To solve for the steganographic embedder mismatch problem, we suggest augmenting training datasets with a diverse set of steganographic embedders. We suggest the following data augmentations:</a:t>
            </a:r>
          </a:p>
          <a:p>
            <a:pPr lvl="1"/>
            <a:r>
              <a:rPr lang="en-US" sz="1800" b="0" i="0" dirty="0">
                <a:solidFill>
                  <a:srgbClr val="000000"/>
                </a:solidFill>
                <a:effectLst/>
                <a:latin typeface="CMR12"/>
              </a:rPr>
              <a:t>Datasets should skew towards using hard-to-detect steganographic embedders (i.e. </a:t>
            </a:r>
            <a:r>
              <a:rPr lang="en-US" sz="1800" b="0" i="0" dirty="0" err="1">
                <a:solidFill>
                  <a:srgbClr val="000000"/>
                </a:solidFill>
                <a:effectLst/>
                <a:latin typeface="CMR12"/>
              </a:rPr>
              <a:t>SteganoGAN</a:t>
            </a:r>
            <a:r>
              <a:rPr lang="en-US" sz="1800" b="0" i="0" dirty="0">
                <a:solidFill>
                  <a:srgbClr val="000000"/>
                </a:solidFill>
                <a:effectLst/>
                <a:latin typeface="CMR12"/>
              </a:rPr>
              <a:t>), since they create a more challenging steganalysis problem and provide more useful steganographic signal.</a:t>
            </a:r>
            <a:r>
              <a:rPr lang="en-US" dirty="0"/>
              <a:t> </a:t>
            </a:r>
          </a:p>
          <a:p>
            <a:pPr lvl="1"/>
            <a:r>
              <a:rPr lang="en-US" sz="1800" b="0" i="0" dirty="0">
                <a:solidFill>
                  <a:srgbClr val="000000"/>
                </a:solidFill>
                <a:effectLst/>
                <a:latin typeface="CMR12"/>
              </a:rPr>
              <a:t>To test universal </a:t>
            </a:r>
            <a:r>
              <a:rPr lang="en-US" sz="1800" b="0" i="0" dirty="0" err="1">
                <a:solidFill>
                  <a:srgbClr val="000000"/>
                </a:solidFill>
                <a:effectLst/>
                <a:latin typeface="CMR12"/>
              </a:rPr>
              <a:t>steganalyzers</a:t>
            </a:r>
            <a:r>
              <a:rPr lang="en-US" sz="1800" b="0" i="0" dirty="0">
                <a:solidFill>
                  <a:srgbClr val="000000"/>
                </a:solidFill>
                <a:effectLst/>
                <a:latin typeface="CMR12"/>
              </a:rPr>
              <a:t>, the test dataset should be augmented with steganographic embedders that have not been trained on and, preferably, are characteristically different from the training dataset steganographic embedders.</a:t>
            </a:r>
            <a:r>
              <a:rPr lang="en-US" dirty="0"/>
              <a:t> </a:t>
            </a:r>
          </a:p>
          <a:p>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310660738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247</TotalTime>
  <Words>2300</Words>
  <Application>Microsoft Office PowerPoint</Application>
  <PresentationFormat>Widescreen</PresentationFormat>
  <Paragraphs>159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CMBX12</vt:lpstr>
      <vt:lpstr>CMR12</vt:lpstr>
      <vt:lpstr>Times New Roman</vt:lpstr>
      <vt:lpstr>Retrospect</vt:lpstr>
      <vt:lpstr>StegAnalysis</vt:lpstr>
      <vt:lpstr>Related works in deep learning</vt:lpstr>
      <vt:lpstr>Related works in deep learning</vt:lpstr>
      <vt:lpstr>Related works in deep learning</vt:lpstr>
      <vt:lpstr>Universal and Practical Steganalysis(Towards Universal Steganalysis)  </vt:lpstr>
      <vt:lpstr>Towards Practical Steganalysis  </vt:lpstr>
      <vt:lpstr>Dataset Augmentation  </vt:lpstr>
      <vt:lpstr>Source Diversity  </vt:lpstr>
      <vt:lpstr>steganographic Embedder Diversity  </vt:lpstr>
      <vt:lpstr>Embedding Ratio Diversity  </vt:lpstr>
      <vt:lpstr>Proposed CNN architectures for steganalysis</vt:lpstr>
      <vt:lpstr>ArbNet  </vt:lpstr>
      <vt:lpstr>Components of ArbNet  </vt:lpstr>
      <vt:lpstr>Architecture of ArbNet </vt:lpstr>
      <vt:lpstr>Conclusion of ArbNet</vt:lpstr>
      <vt:lpstr>FastNet  </vt:lpstr>
      <vt:lpstr>Architecture of FastNet</vt:lpstr>
      <vt:lpstr>Evaluation  of system</vt:lpstr>
      <vt:lpstr>Standard Steganalysis Evaluation  </vt:lpstr>
      <vt:lpstr>Overall process</vt:lpstr>
      <vt:lpstr>List of public datasets  </vt:lpstr>
      <vt:lpstr>Process of generation cover dataset</vt:lpstr>
      <vt:lpstr>Embedder Module  </vt:lpstr>
      <vt:lpstr>Detector Module  </vt:lpstr>
      <vt:lpstr>Problems in MIT version</vt:lpstr>
      <vt:lpstr>Thanks for your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works in deep learning</dc:title>
  <dc:creator>behnoud shafizadeh</dc:creator>
  <cp:lastModifiedBy>behnoud shafizadeh</cp:lastModifiedBy>
  <cp:revision>22</cp:revision>
  <dcterms:created xsi:type="dcterms:W3CDTF">2021-03-14T04:56:33Z</dcterms:created>
  <dcterms:modified xsi:type="dcterms:W3CDTF">2021-04-15T05:37:12Z</dcterms:modified>
</cp:coreProperties>
</file>