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304" r:id="rId3"/>
    <p:sldId id="303" r:id="rId4"/>
    <p:sldId id="305" r:id="rId5"/>
    <p:sldId id="306" r:id="rId6"/>
    <p:sldId id="307" r:id="rId7"/>
    <p:sldId id="308" r:id="rId8"/>
    <p:sldId id="309" r:id="rId9"/>
    <p:sldId id="310" r:id="rId10"/>
    <p:sldId id="311" r:id="rId11"/>
    <p:sldId id="312" r:id="rId12"/>
    <p:sldId id="313" r:id="rId13"/>
    <p:sldId id="314" r:id="rId14"/>
    <p:sldId id="30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1"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F5580-9802-4C94-9771-5A574DEE2B36}"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16DC-224B-4BF2-BCFF-971C8E63E4DD}" type="slidenum">
              <a:rPr lang="en-US" smtClean="0"/>
              <a:t>‹#›</a:t>
            </a:fld>
            <a:endParaRPr lang="en-US"/>
          </a:p>
        </p:txBody>
      </p:sp>
    </p:spTree>
    <p:extLst>
      <p:ext uri="{BB962C8B-B14F-4D97-AF65-F5344CB8AC3E}">
        <p14:creationId xmlns:p14="http://schemas.microsoft.com/office/powerpoint/2010/main" val="194725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08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32745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23342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BFCF6-0481-426D-B818-6A1B9B75BF16}"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119865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BFCF6-0481-426D-B818-6A1B9B75BF16}"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1AC2E-BC56-4C22-9C60-1257D3BA9C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BFCF6-0481-426D-B818-6A1B9B75BF16}"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323955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BFCF6-0481-426D-B818-6A1B9B75BF16}"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212527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BFCF6-0481-426D-B818-6A1B9B75BF16}"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248556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5BFCF6-0481-426D-B818-6A1B9B75BF16}" type="datetimeFigureOut">
              <a:rPr lang="en-US" smtClean="0"/>
              <a:t>8/14/2021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113358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5BFCF6-0481-426D-B818-6A1B9B75BF16}" type="datetimeFigureOut">
              <a:rPr lang="en-US" smtClean="0"/>
              <a:t>8/14/2021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1AC2E-BC56-4C22-9C60-1257D3BA9C9F}" type="slidenum">
              <a:rPr lang="en-US" smtClean="0"/>
              <a:t>‹#›</a:t>
            </a:fld>
            <a:endParaRPr lang="en-US"/>
          </a:p>
        </p:txBody>
      </p:sp>
    </p:spTree>
    <p:extLst>
      <p:ext uri="{BB962C8B-B14F-4D97-AF65-F5344CB8AC3E}">
        <p14:creationId xmlns:p14="http://schemas.microsoft.com/office/powerpoint/2010/main" val="141088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BFCF6-0481-426D-B818-6A1B9B75BF16}"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1AC2E-BC56-4C22-9C60-1257D3BA9C9F}" type="slidenum">
              <a:rPr lang="en-US" smtClean="0"/>
              <a:t>‹#›</a:t>
            </a:fld>
            <a:endParaRPr lang="en-US"/>
          </a:p>
        </p:txBody>
      </p:sp>
    </p:spTree>
    <p:extLst>
      <p:ext uri="{BB962C8B-B14F-4D97-AF65-F5344CB8AC3E}">
        <p14:creationId xmlns:p14="http://schemas.microsoft.com/office/powerpoint/2010/main" val="165964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5BFCF6-0481-426D-B818-6A1B9B75BF16}" type="datetimeFigureOut">
              <a:rPr lang="en-US" smtClean="0"/>
              <a:t>8/14/2021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B1AC2E-BC56-4C22-9C60-1257D3BA9C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6571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8703-109E-4A3E-B66F-0084A4C3C8C0}"/>
              </a:ext>
            </a:extLst>
          </p:cNvPr>
          <p:cNvSpPr>
            <a:spLocks noGrp="1"/>
          </p:cNvSpPr>
          <p:nvPr>
            <p:ph type="ctrTitle"/>
          </p:nvPr>
        </p:nvSpPr>
        <p:spPr>
          <a:xfrm>
            <a:off x="1156198" y="903670"/>
            <a:ext cx="9144000" cy="2997418"/>
          </a:xfrm>
        </p:spPr>
        <p:txBody>
          <a:bodyPr>
            <a:normAutofit fontScale="90000"/>
          </a:bodyPr>
          <a:lstStyle/>
          <a:p>
            <a:r>
              <a:rPr lang="en-US" dirty="0" err="1">
                <a:latin typeface="Times New Roman" panose="02020603050405020304" pitchFamily="18" charset="0"/>
                <a:cs typeface="Times New Roman" panose="02020603050405020304" pitchFamily="18" charset="0"/>
              </a:rPr>
              <a:t>StegAnalysis</a:t>
            </a:r>
            <a:br>
              <a:rPr lang="en-US" dirty="0">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1400/2</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571DF7-2781-40EA-BE3D-DF041D2328D1}"/>
              </a:ext>
            </a:extLst>
          </p:cNvPr>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Instructor:</a:t>
            </a:r>
          </a:p>
          <a:p>
            <a:r>
              <a:rPr lang="en-US" dirty="0">
                <a:latin typeface="Times New Roman" panose="02020603050405020304" pitchFamily="18" charset="0"/>
                <a:cs typeface="Times New Roman" panose="02020603050405020304" pitchFamily="18" charset="0"/>
              </a:rPr>
              <a:t>Behnoud shafizadeh</a:t>
            </a:r>
          </a:p>
        </p:txBody>
      </p:sp>
    </p:spTree>
    <p:extLst>
      <p:ext uri="{BB962C8B-B14F-4D97-AF65-F5344CB8AC3E}">
        <p14:creationId xmlns:p14="http://schemas.microsoft.com/office/powerpoint/2010/main" val="319627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BEC8-1BF8-45AE-90BD-6566C672DD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  from scratch on WOW</a:t>
            </a:r>
          </a:p>
        </p:txBody>
      </p:sp>
      <p:sp>
        <p:nvSpPr>
          <p:cNvPr id="3" name="Content Placeholder 2">
            <a:extLst>
              <a:ext uri="{FF2B5EF4-FFF2-40B4-BE49-F238E27FC236}">
                <a16:creationId xmlns:a16="http://schemas.microsoft.com/office/drawing/2014/main" id="{E7120A2F-0094-4CBE-BC6D-53708C48E04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using wow algorithm steganographic dataset with rate (1bpp) highest payload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100 epochs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using RMS-Prop optimizer with binary cross </a:t>
            </a:r>
            <a:r>
              <a:rPr lang="en-US" dirty="0" err="1">
                <a:latin typeface="Times New Roman" panose="02020603050405020304" pitchFamily="18" charset="0"/>
                <a:cs typeface="Times New Roman" panose="02020603050405020304" pitchFamily="18" charset="0"/>
              </a:rPr>
              <a:t>Antropy</a:t>
            </a:r>
            <a:r>
              <a:rPr lang="en-US" dirty="0">
                <a:latin typeface="Times New Roman" panose="02020603050405020304" pitchFamily="18" charset="0"/>
                <a:cs typeface="Times New Roman" panose="02020603050405020304" pitchFamily="18" charset="0"/>
              </a:rPr>
              <a:t> loss function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achieving 96% accuracy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096D22-5957-4C23-8131-FE11F8D8EF1D}"/>
              </a:ext>
            </a:extLst>
          </p:cNvPr>
          <p:cNvPicPr>
            <a:picLocks noChangeAspect="1"/>
          </p:cNvPicPr>
          <p:nvPr/>
        </p:nvPicPr>
        <p:blipFill>
          <a:blip r:embed="rId2"/>
          <a:stretch>
            <a:fillRect/>
          </a:stretch>
        </p:blipFill>
        <p:spPr>
          <a:xfrm>
            <a:off x="4184625" y="3287819"/>
            <a:ext cx="6467475" cy="2581275"/>
          </a:xfrm>
          <a:prstGeom prst="rect">
            <a:avLst/>
          </a:prstGeom>
        </p:spPr>
      </p:pic>
    </p:spTree>
    <p:extLst>
      <p:ext uri="{BB962C8B-B14F-4D97-AF65-F5344CB8AC3E}">
        <p14:creationId xmlns:p14="http://schemas.microsoft.com/office/powerpoint/2010/main" val="397365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D6EB-2A89-4851-8775-0D04EDAD1A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Using transfer learning</a:t>
            </a:r>
          </a:p>
        </p:txBody>
      </p:sp>
      <p:pic>
        <p:nvPicPr>
          <p:cNvPr id="5" name="Picture 4">
            <a:extLst>
              <a:ext uri="{FF2B5EF4-FFF2-40B4-BE49-F238E27FC236}">
                <a16:creationId xmlns:a16="http://schemas.microsoft.com/office/drawing/2014/main" id="{B7735F7C-8536-4076-869D-7C18169B3FF7}"/>
              </a:ext>
            </a:extLst>
          </p:cNvPr>
          <p:cNvPicPr>
            <a:picLocks noChangeAspect="1"/>
          </p:cNvPicPr>
          <p:nvPr/>
        </p:nvPicPr>
        <p:blipFill>
          <a:blip r:embed="rId2"/>
          <a:stretch>
            <a:fillRect/>
          </a:stretch>
        </p:blipFill>
        <p:spPr>
          <a:xfrm>
            <a:off x="5727896" y="1806725"/>
            <a:ext cx="6093717" cy="4764672"/>
          </a:xfrm>
          <a:prstGeom prst="rect">
            <a:avLst/>
          </a:prstGeom>
        </p:spPr>
      </p:pic>
      <p:sp>
        <p:nvSpPr>
          <p:cNvPr id="6" name="TextBox 5">
            <a:extLst>
              <a:ext uri="{FF2B5EF4-FFF2-40B4-BE49-F238E27FC236}">
                <a16:creationId xmlns:a16="http://schemas.microsoft.com/office/drawing/2014/main" id="{9D583E96-E154-4BEF-96B1-C758DE5A2326}"/>
              </a:ext>
            </a:extLst>
          </p:cNvPr>
          <p:cNvSpPr txBox="1"/>
          <p:nvPr/>
        </p:nvSpPr>
        <p:spPr>
          <a:xfrm>
            <a:off x="466579" y="1981320"/>
            <a:ext cx="5261317" cy="3139321"/>
          </a:xfrm>
          <a:prstGeom prst="rect">
            <a:avLst/>
          </a:prstGeom>
          <a:noFill/>
        </p:spPr>
        <p:txBody>
          <a:bodyPr wrap="square" rtlCol="0">
            <a:sp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it is impossible to ensure a convergence with our model using learning from scratch with low payload such as 0.7 </a:t>
            </a:r>
            <a:r>
              <a:rPr lang="en-US" sz="1800" b="0" i="0" dirty="0" err="1">
                <a:solidFill>
                  <a:srgbClr val="000000"/>
                </a:solidFill>
                <a:effectLst/>
                <a:latin typeface="Times New Roman" panose="02020603050405020304" pitchFamily="18" charset="0"/>
                <a:cs typeface="Times New Roman" panose="02020603050405020304" pitchFamily="18" charset="0"/>
              </a:rPr>
              <a:t>bpp</a:t>
            </a:r>
            <a:r>
              <a:rPr lang="en-US" sz="1800" b="0" i="0" dirty="0">
                <a:solidFill>
                  <a:srgbClr val="000000"/>
                </a:solidFill>
                <a:effectLst/>
                <a:latin typeface="Times New Roman" panose="02020603050405020304" pitchFamily="18" charset="0"/>
                <a:cs typeface="Times New Roman" panose="02020603050405020304" pitchFamily="18" charset="0"/>
              </a:rPr>
              <a:t>, 0.5 </a:t>
            </a:r>
            <a:r>
              <a:rPr lang="en-US" sz="1800" b="0" i="0" dirty="0" err="1">
                <a:solidFill>
                  <a:srgbClr val="000000"/>
                </a:solidFill>
                <a:effectLst/>
                <a:latin typeface="Times New Roman" panose="02020603050405020304" pitchFamily="18" charset="0"/>
                <a:cs typeface="Times New Roman" panose="02020603050405020304" pitchFamily="18" charset="0"/>
              </a:rPr>
              <a:t>bpp</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or 0.3 </a:t>
            </a:r>
            <a:r>
              <a:rPr lang="en-US" sz="1800" b="0" i="0" dirty="0" err="1">
                <a:solidFill>
                  <a:srgbClr val="000000"/>
                </a:solidFill>
                <a:effectLst/>
                <a:latin typeface="Times New Roman" panose="02020603050405020304" pitchFamily="18" charset="0"/>
                <a:cs typeface="Times New Roman" panose="02020603050405020304" pitchFamily="18" charset="0"/>
              </a:rPr>
              <a:t>bpp</a:t>
            </a:r>
            <a:r>
              <a:rPr lang="en-US" sz="1800" b="0" i="0" dirty="0">
                <a:solidFill>
                  <a:srgbClr val="000000"/>
                </a:solidFill>
                <a:effectLst/>
                <a:latin typeface="Times New Roman" panose="02020603050405020304" pitchFamily="18" charset="0"/>
                <a:cs typeface="Times New Roman" panose="02020603050405020304" pitchFamily="18" charset="0"/>
              </a:rPr>
              <a:t>. Thus, we choose to exploit the best weights of convolutional layers obtained by training on high payloads first, then we adjust these weights as an initialization to the training of our new dataset with lower payloads. This concept is called transfer learning and it is widely used in deep learning to</a:t>
            </a:r>
            <a:r>
              <a:rPr lang="en-US"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minimize training time and ensure a rapid convergence of networks towards the best </a:t>
            </a:r>
            <a:r>
              <a:rPr lang="en-US" sz="1800" b="0" i="0" dirty="0" err="1">
                <a:solidFill>
                  <a:srgbClr val="000000"/>
                </a:solidFill>
                <a:effectLst/>
                <a:latin typeface="Times New Roman" panose="02020603050405020304" pitchFamily="18" charset="0"/>
                <a:cs typeface="Times New Roman" panose="02020603050405020304" pitchFamily="18" charset="0"/>
              </a:rPr>
              <a:t>aaccuracy</a:t>
            </a:r>
            <a:r>
              <a:rPr lang="en-US" sz="1800" b="0" i="0" dirty="0">
                <a:solidFill>
                  <a:srgbClr val="000000"/>
                </a:solidFill>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49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B179-C56A-48F9-872F-928DC02EF8F4}"/>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Experimental Setup </a:t>
            </a:r>
            <a:br>
              <a:rPr lang="en-US" sz="5400"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DBEE5B-5D02-4C57-AD89-AECBAA9A76CA}"/>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Dataset </a:t>
            </a:r>
            <a:r>
              <a:rPr lang="en-US" sz="1800" b="0" i="0" dirty="0" err="1">
                <a:solidFill>
                  <a:srgbClr val="000000"/>
                </a:solidFill>
                <a:effectLst/>
                <a:latin typeface="Times New Roman" panose="02020603050405020304" pitchFamily="18" charset="0"/>
                <a:cs typeface="Times New Roman" panose="02020603050405020304" pitchFamily="18" charset="0"/>
              </a:rPr>
              <a:t>BOSSbase</a:t>
            </a:r>
            <a:r>
              <a:rPr lang="en-US" sz="1800" b="0" i="0" dirty="0">
                <a:solidFill>
                  <a:srgbClr val="000000"/>
                </a:solidFill>
                <a:effectLst/>
                <a:latin typeface="Times New Roman" panose="02020603050405020304" pitchFamily="18" charset="0"/>
                <a:cs typeface="Times New Roman" panose="02020603050405020304" pitchFamily="18" charset="0"/>
              </a:rPr>
              <a:t> v1.01</a:t>
            </a:r>
            <a:r>
              <a:rPr lang="en-US" dirty="0">
                <a:latin typeface="Times New Roman" panose="02020603050405020304" pitchFamily="18" charset="0"/>
                <a:cs typeface="Times New Roman" panose="02020603050405020304" pitchFamily="18" charset="0"/>
              </a:rPr>
              <a:t>  : </a:t>
            </a:r>
            <a:r>
              <a:rPr lang="en-US" sz="1800" b="0" i="0" dirty="0">
                <a:solidFill>
                  <a:srgbClr val="000000"/>
                </a:solidFill>
                <a:effectLst/>
                <a:latin typeface="Times New Roman" panose="02020603050405020304" pitchFamily="18" charset="0"/>
                <a:cs typeface="Times New Roman" panose="02020603050405020304" pitchFamily="18" charset="0"/>
              </a:rPr>
              <a:t>which contain 10,000 cover images of size 512 </a:t>
            </a:r>
            <a:r>
              <a:rPr lang="en-US" sz="1800" b="0" i="1"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512.</a:t>
            </a: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train and test : </a:t>
            </a:r>
            <a:r>
              <a:rPr lang="en-US" sz="1800" b="0" i="0" dirty="0">
                <a:solidFill>
                  <a:srgbClr val="000000"/>
                </a:solidFill>
                <a:effectLst/>
                <a:latin typeface="Times New Roman" panose="02020603050405020304" pitchFamily="18" charset="0"/>
                <a:cs typeface="Times New Roman" panose="02020603050405020304" pitchFamily="18" charset="0"/>
              </a:rPr>
              <a:t>We just take the first 2400 images and resized to 128</a:t>
            </a:r>
            <a:r>
              <a:rPr lang="en-US" sz="1800" b="0" i="1" dirty="0">
                <a:solidFill>
                  <a:srgbClr val="000000"/>
                </a:solidFill>
                <a:effectLst/>
                <a:latin typeface="Times New Roman" panose="02020603050405020304" pitchFamily="18" charset="0"/>
                <a:cs typeface="Times New Roman" panose="02020603050405020304" pitchFamily="18" charset="0"/>
              </a:rPr>
              <a:t>×</a:t>
            </a:r>
            <a:r>
              <a:rPr lang="en-US" sz="1800" b="0" i="0" dirty="0">
                <a:solidFill>
                  <a:srgbClr val="000000"/>
                </a:solidFill>
                <a:effectLst/>
                <a:latin typeface="Times New Roman" panose="02020603050405020304" pitchFamily="18" charset="0"/>
                <a:cs typeface="Times New Roman" panose="02020603050405020304" pitchFamily="18" charset="0"/>
              </a:rPr>
              <a:t>128. Out of the 2400 pairs of images, 400 pairs (</a:t>
            </a:r>
            <a:r>
              <a:rPr lang="en-US" sz="1800" b="0" i="0" dirty="0" err="1">
                <a:solidFill>
                  <a:srgbClr val="000000"/>
                </a:solidFill>
                <a:effectLst/>
                <a:latin typeface="Times New Roman" panose="02020603050405020304" pitchFamily="18" charset="0"/>
                <a:cs typeface="Times New Roman" panose="02020603050405020304" pitchFamily="18" charset="0"/>
              </a:rPr>
              <a:t>cover,stego</a:t>
            </a:r>
            <a:r>
              <a:rPr lang="en-US" sz="1800" b="0" i="0" dirty="0">
                <a:solidFill>
                  <a:srgbClr val="000000"/>
                </a:solidFill>
                <a:effectLst/>
                <a:latin typeface="Times New Roman" panose="02020603050405020304" pitchFamily="18" charset="0"/>
                <a:cs typeface="Times New Roman" panose="02020603050405020304" pitchFamily="18" charset="0"/>
              </a:rPr>
              <a:t>) were split and left for testing to verify the performance of the proposed model</a:t>
            </a:r>
            <a:r>
              <a:rPr lang="en-US" dirty="0">
                <a:latin typeface="Times New Roman" panose="02020603050405020304" pitchFamily="18" charset="0"/>
                <a:cs typeface="Times New Roman" panose="02020603050405020304" pitchFamily="18" charset="0"/>
              </a:rPr>
              <a:t> so we have 1700 train ,300 validation ,400 test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using mini batch of 16 (8 cover/</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 pairs)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code is implemented on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API</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Using GOOGLE COLAB for training/testing </a:t>
            </a:r>
          </a:p>
        </p:txBody>
      </p:sp>
    </p:spTree>
    <p:extLst>
      <p:ext uri="{BB962C8B-B14F-4D97-AF65-F5344CB8AC3E}">
        <p14:creationId xmlns:p14="http://schemas.microsoft.com/office/powerpoint/2010/main" val="173961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97D-2565-4B01-A8F7-9269B37FDA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performance</a:t>
            </a:r>
          </a:p>
        </p:txBody>
      </p:sp>
      <p:sp>
        <p:nvSpPr>
          <p:cNvPr id="3" name="Content Placeholder 2">
            <a:extLst>
              <a:ext uri="{FF2B5EF4-FFF2-40B4-BE49-F238E27FC236}">
                <a16:creationId xmlns:a16="http://schemas.microsoft.com/office/drawing/2014/main" id="{5AAD8A1A-4AB8-49B2-9460-2830E216CC56}"/>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using 3 different steganographic dataset for train/test with different </a:t>
            </a:r>
            <a:r>
              <a:rPr lang="en-US" dirty="0" err="1">
                <a:latin typeface="Times New Roman" panose="02020603050405020304" pitchFamily="18" charset="0"/>
                <a:cs typeface="Times New Roman" panose="02020603050405020304" pitchFamily="18" charset="0"/>
              </a:rPr>
              <a:t>bpp</a:t>
            </a:r>
            <a:r>
              <a:rPr lang="en-US" dirty="0">
                <a:latin typeface="Times New Roman" panose="02020603050405020304" pitchFamily="18" charset="0"/>
                <a:cs typeface="Times New Roman" panose="02020603050405020304" pitchFamily="18" charset="0"/>
              </a:rPr>
              <a:t> rate (0.3,0.5,0.7,1)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br>
              <a:rPr lang="en-US" dirty="0"/>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77A567-A373-4502-BD4B-0F2EBD16236D}"/>
              </a:ext>
            </a:extLst>
          </p:cNvPr>
          <p:cNvPicPr>
            <a:picLocks noChangeAspect="1"/>
          </p:cNvPicPr>
          <p:nvPr/>
        </p:nvPicPr>
        <p:blipFill>
          <a:blip r:embed="rId2"/>
          <a:stretch>
            <a:fillRect/>
          </a:stretch>
        </p:blipFill>
        <p:spPr>
          <a:xfrm>
            <a:off x="1246653" y="2254219"/>
            <a:ext cx="7419725" cy="1413281"/>
          </a:xfrm>
          <a:prstGeom prst="rect">
            <a:avLst/>
          </a:prstGeom>
        </p:spPr>
      </p:pic>
      <p:sp>
        <p:nvSpPr>
          <p:cNvPr id="6" name="TextBox 5">
            <a:extLst>
              <a:ext uri="{FF2B5EF4-FFF2-40B4-BE49-F238E27FC236}">
                <a16:creationId xmlns:a16="http://schemas.microsoft.com/office/drawing/2014/main" id="{EBB02856-666A-46C4-9800-58724B331B6E}"/>
              </a:ext>
            </a:extLst>
          </p:cNvPr>
          <p:cNvSpPr txBox="1"/>
          <p:nvPr/>
        </p:nvSpPr>
        <p:spPr>
          <a:xfrm>
            <a:off x="1246653" y="3849079"/>
            <a:ext cx="4527628" cy="2031325"/>
          </a:xfrm>
          <a:prstGeom prst="rect">
            <a:avLst/>
          </a:prstGeom>
          <a:noFill/>
        </p:spPr>
        <p:txBody>
          <a:bodyPr wrap="square" rtlCol="0">
            <a:sp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We notice that in following figure, our method shows an efficient performance, in terms</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of classification, against S-UNIWARD algorithm for small payloads. The curve</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of WOW has the weakest detection almost for all payloads comparing to other</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approaches’ curves.</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ECB4613-1A55-4E00-B005-62297FF73F60}"/>
              </a:ext>
            </a:extLst>
          </p:cNvPr>
          <p:cNvPicPr>
            <a:picLocks noChangeAspect="1"/>
          </p:cNvPicPr>
          <p:nvPr/>
        </p:nvPicPr>
        <p:blipFill>
          <a:blip r:embed="rId3"/>
          <a:stretch>
            <a:fillRect/>
          </a:stretch>
        </p:blipFill>
        <p:spPr>
          <a:xfrm>
            <a:off x="7506446" y="3775874"/>
            <a:ext cx="3397377" cy="2501705"/>
          </a:xfrm>
          <a:prstGeom prst="rect">
            <a:avLst/>
          </a:prstGeom>
        </p:spPr>
      </p:pic>
      <p:sp>
        <p:nvSpPr>
          <p:cNvPr id="9" name="Arrow: Right 8">
            <a:extLst>
              <a:ext uri="{FF2B5EF4-FFF2-40B4-BE49-F238E27FC236}">
                <a16:creationId xmlns:a16="http://schemas.microsoft.com/office/drawing/2014/main" id="{728D67F0-C583-4FB5-B2F5-799190CDB1B7}"/>
              </a:ext>
            </a:extLst>
          </p:cNvPr>
          <p:cNvSpPr/>
          <p:nvPr/>
        </p:nvSpPr>
        <p:spPr>
          <a:xfrm>
            <a:off x="5774281" y="4339232"/>
            <a:ext cx="1542757" cy="85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495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CCD1-AD84-44E7-85E5-1C7D19762EB1}"/>
              </a:ext>
            </a:extLst>
          </p:cNvPr>
          <p:cNvSpPr>
            <a:spLocks noGrp="1"/>
          </p:cNvSpPr>
          <p:nvPr>
            <p:ph type="title"/>
          </p:nvPr>
        </p:nvSpPr>
        <p:spPr>
          <a:xfrm>
            <a:off x="838200" y="2391508"/>
            <a:ext cx="10515600" cy="1463040"/>
          </a:xfrm>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Thanks for your consideration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0595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52FA-C693-4650-8C82-0BB8FD671C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paper in 2018</a:t>
            </a:r>
          </a:p>
        </p:txBody>
      </p:sp>
      <p:pic>
        <p:nvPicPr>
          <p:cNvPr id="5" name="Content Placeholder 4">
            <a:extLst>
              <a:ext uri="{FF2B5EF4-FFF2-40B4-BE49-F238E27FC236}">
                <a16:creationId xmlns:a16="http://schemas.microsoft.com/office/drawing/2014/main" id="{0C277246-5D01-40A2-BC54-C0E95883B279}"/>
              </a:ext>
            </a:extLst>
          </p:cNvPr>
          <p:cNvPicPr>
            <a:picLocks noGrp="1" noChangeAspect="1"/>
          </p:cNvPicPr>
          <p:nvPr>
            <p:ph idx="1"/>
          </p:nvPr>
        </p:nvPicPr>
        <p:blipFill>
          <a:blip r:embed="rId2"/>
          <a:stretch>
            <a:fillRect/>
          </a:stretch>
        </p:blipFill>
        <p:spPr>
          <a:xfrm>
            <a:off x="1751123" y="1885072"/>
            <a:ext cx="8475882" cy="4121834"/>
          </a:xfrm>
        </p:spPr>
      </p:pic>
    </p:spTree>
    <p:extLst>
      <p:ext uri="{BB962C8B-B14F-4D97-AF65-F5344CB8AC3E}">
        <p14:creationId xmlns:p14="http://schemas.microsoft.com/office/powerpoint/2010/main" val="390635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C6D0-4971-4A99-86ED-EA921D339A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of paper (summarization)</a:t>
            </a:r>
          </a:p>
        </p:txBody>
      </p:sp>
      <p:sp>
        <p:nvSpPr>
          <p:cNvPr id="3" name="Content Placeholder 2">
            <a:extLst>
              <a:ext uri="{FF2B5EF4-FFF2-40B4-BE49-F238E27FC236}">
                <a16:creationId xmlns:a16="http://schemas.microsoft.com/office/drawing/2014/main" id="{5CF6FF22-1F26-4E21-A287-347323929F38}"/>
              </a:ext>
            </a:extLst>
          </p:cNvPr>
          <p:cNvSpPr>
            <a:spLocks noGrp="1"/>
          </p:cNvSpPr>
          <p:nvPr>
            <p:ph idx="1"/>
          </p:nvPr>
        </p:nvSpPr>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 contributions: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CNN for steganalysis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model and small image dataset rather than complex models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robustness of method related to High Pass Filter (HPF) to extract the residual noise beside transfer learning</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batch normalization for increasing convergence speed in training phase</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Three different steganographic datasets WOW, S-UNIWARD, and HUGO are used for evaluation </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accuracy rate 96%</a:t>
            </a: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65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5814-EE13-404A-B787-AB86C8BD55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0F7A3DD-BB7A-45C6-912F-7F33D5985FF1}"/>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Steganography is the art of hiding secret data</a:t>
            </a:r>
            <a:r>
              <a:rPr lang="en-US" sz="2800" dirty="0">
                <a:latin typeface="Times New Roman" panose="02020603050405020304" pitchFamily="18" charset="0"/>
                <a:cs typeface="Times New Roman" panose="02020603050405020304" pitchFamily="18" charset="0"/>
              </a:rPr>
              <a:t> in different area (video, sound, image,…)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various steganographic methods are:</a:t>
            </a:r>
          </a:p>
          <a:p>
            <a:pPr lvl="1"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Spatial domain : embedding within the LSBs (Pixels)</a:t>
            </a:r>
          </a:p>
          <a:p>
            <a:pPr lvl="1"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frequency domain : modifying the DCT coefficients instead of manipulating pixels values </a:t>
            </a:r>
          </a:p>
          <a:p>
            <a:pPr lvl="1"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some of adaptive (to the texture of images) approaches in the spatial domain : HUGO, WOW, and S-UNIWARD. (more undetectable secret data)</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 Steganalysis aims mainly to detect the very existence of potential secret messages </a:t>
            </a:r>
          </a:p>
          <a:p>
            <a:pPr algn="just">
              <a:buFont typeface="Arial" panose="020B0604020202020204" pitchFamily="34" charset="0"/>
              <a:buChar char="•"/>
            </a:pPr>
            <a:r>
              <a:rPr lang="en-US" sz="2400" b="0" i="0" dirty="0">
                <a:solidFill>
                  <a:srgbClr val="000000"/>
                </a:solidFill>
                <a:effectLst/>
                <a:latin typeface="CMR10"/>
              </a:rPr>
              <a:t> </a:t>
            </a:r>
            <a:r>
              <a:rPr lang="en-US" sz="2400" dirty="0">
                <a:solidFill>
                  <a:srgbClr val="000000"/>
                </a:solidFill>
                <a:latin typeface="Times New Roman" panose="02020603050405020304" pitchFamily="18" charset="0"/>
                <a:cs typeface="Times New Roman" panose="02020603050405020304" pitchFamily="18" charset="0"/>
              </a:rPr>
              <a:t>enormous evolution of hardware (GPUs) lead to enter different </a:t>
            </a:r>
            <a:r>
              <a:rPr lang="en-US" sz="2400" dirty="0" err="1">
                <a:solidFill>
                  <a:srgbClr val="000000"/>
                </a:solidFill>
                <a:latin typeface="Times New Roman" panose="02020603050405020304" pitchFamily="18" charset="0"/>
                <a:cs typeface="Times New Roman" panose="02020603050405020304" pitchFamily="18" charset="0"/>
              </a:rPr>
              <a:t>approachs</a:t>
            </a:r>
            <a:r>
              <a:rPr lang="en-US" sz="2400" dirty="0">
                <a:solidFill>
                  <a:srgbClr val="000000"/>
                </a:solidFill>
                <a:latin typeface="Times New Roman" panose="02020603050405020304" pitchFamily="18" charset="0"/>
                <a:cs typeface="Times New Roman" panose="02020603050405020304" pitchFamily="18" charset="0"/>
              </a:rPr>
              <a:t> such as SVM,EC,CONV NET in    steganalysis</a:t>
            </a:r>
          </a:p>
          <a:p>
            <a:pPr marL="0" indent="0">
              <a:buNone/>
            </a:pPr>
            <a:br>
              <a:rPr lang="en-US" dirty="0"/>
            </a:br>
            <a:br>
              <a:rPr lang="en-US" dirty="0"/>
            </a:br>
            <a:br>
              <a:rPr lang="en-US" dirty="0"/>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05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1F7D-4895-46B2-9BF0-EDDB4A5DA3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7E2BF84E-8D9C-4419-B814-602A4149FAF9}"/>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some of basic papers which are originated from </a:t>
            </a:r>
            <a:r>
              <a:rPr lang="en-US" b="1" i="1" dirty="0">
                <a:solidFill>
                  <a:srgbClr val="000000"/>
                </a:solidFill>
                <a:effectLst/>
                <a:latin typeface="Times New Roman" panose="02020603050405020304" pitchFamily="18" charset="0"/>
                <a:cs typeface="Times New Roman" panose="02020603050405020304" pitchFamily="18" charset="0"/>
              </a:rPr>
              <a:t>Qian et al</a:t>
            </a:r>
            <a:r>
              <a:rPr lang="en-US" sz="24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basis on CNN method are:</a:t>
            </a:r>
          </a:p>
          <a:p>
            <a:pPr lvl="1"/>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A9DF96-2A54-47D0-9B85-CC7553FA50EA}"/>
              </a:ext>
            </a:extLst>
          </p:cNvPr>
          <p:cNvPicPr>
            <a:picLocks noChangeAspect="1"/>
          </p:cNvPicPr>
          <p:nvPr/>
        </p:nvPicPr>
        <p:blipFill>
          <a:blip r:embed="rId2"/>
          <a:stretch>
            <a:fillRect/>
          </a:stretch>
        </p:blipFill>
        <p:spPr>
          <a:xfrm>
            <a:off x="1569133" y="3179570"/>
            <a:ext cx="6561992" cy="1009650"/>
          </a:xfrm>
          <a:prstGeom prst="rect">
            <a:avLst/>
          </a:prstGeom>
        </p:spPr>
      </p:pic>
      <p:pic>
        <p:nvPicPr>
          <p:cNvPr id="7" name="Picture 6">
            <a:extLst>
              <a:ext uri="{FF2B5EF4-FFF2-40B4-BE49-F238E27FC236}">
                <a16:creationId xmlns:a16="http://schemas.microsoft.com/office/drawing/2014/main" id="{C0B619A2-D92B-4561-8EA5-D78F01B4D95F}"/>
              </a:ext>
            </a:extLst>
          </p:cNvPr>
          <p:cNvPicPr>
            <a:picLocks noChangeAspect="1"/>
          </p:cNvPicPr>
          <p:nvPr/>
        </p:nvPicPr>
        <p:blipFill>
          <a:blip r:embed="rId3"/>
          <a:stretch>
            <a:fillRect/>
          </a:stretch>
        </p:blipFill>
        <p:spPr>
          <a:xfrm>
            <a:off x="1569132" y="4396675"/>
            <a:ext cx="6561991" cy="632481"/>
          </a:xfrm>
          <a:prstGeom prst="rect">
            <a:avLst/>
          </a:prstGeom>
        </p:spPr>
      </p:pic>
      <p:pic>
        <p:nvPicPr>
          <p:cNvPr id="9" name="Picture 8">
            <a:extLst>
              <a:ext uri="{FF2B5EF4-FFF2-40B4-BE49-F238E27FC236}">
                <a16:creationId xmlns:a16="http://schemas.microsoft.com/office/drawing/2014/main" id="{AECA37E9-2524-47CD-8E7F-9AF56F520171}"/>
              </a:ext>
            </a:extLst>
          </p:cNvPr>
          <p:cNvPicPr>
            <a:picLocks noChangeAspect="1"/>
          </p:cNvPicPr>
          <p:nvPr/>
        </p:nvPicPr>
        <p:blipFill>
          <a:blip r:embed="rId4"/>
          <a:stretch>
            <a:fillRect/>
          </a:stretch>
        </p:blipFill>
        <p:spPr>
          <a:xfrm>
            <a:off x="1569132" y="5242399"/>
            <a:ext cx="6561991" cy="781050"/>
          </a:xfrm>
          <a:prstGeom prst="rect">
            <a:avLst/>
          </a:prstGeom>
        </p:spPr>
      </p:pic>
      <p:pic>
        <p:nvPicPr>
          <p:cNvPr id="11" name="Picture 10">
            <a:extLst>
              <a:ext uri="{FF2B5EF4-FFF2-40B4-BE49-F238E27FC236}">
                <a16:creationId xmlns:a16="http://schemas.microsoft.com/office/drawing/2014/main" id="{DF52C163-9E47-48A4-B372-50F099A72DB4}"/>
              </a:ext>
            </a:extLst>
          </p:cNvPr>
          <p:cNvPicPr>
            <a:picLocks noChangeAspect="1"/>
          </p:cNvPicPr>
          <p:nvPr/>
        </p:nvPicPr>
        <p:blipFill>
          <a:blip r:embed="rId5"/>
          <a:stretch>
            <a:fillRect/>
          </a:stretch>
        </p:blipFill>
        <p:spPr>
          <a:xfrm>
            <a:off x="1569133" y="2447779"/>
            <a:ext cx="6561990" cy="577436"/>
          </a:xfrm>
          <a:prstGeom prst="rect">
            <a:avLst/>
          </a:prstGeom>
        </p:spPr>
      </p:pic>
    </p:spTree>
    <p:extLst>
      <p:ext uri="{BB962C8B-B14F-4D97-AF65-F5344CB8AC3E}">
        <p14:creationId xmlns:p14="http://schemas.microsoft.com/office/powerpoint/2010/main" val="15054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A9C4-3367-4FF0-92FE-FC5C37F6C2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their contributions</a:t>
            </a:r>
          </a:p>
        </p:txBody>
      </p:sp>
      <p:sp>
        <p:nvSpPr>
          <p:cNvPr id="3" name="Content Placeholder 2">
            <a:extLst>
              <a:ext uri="{FF2B5EF4-FFF2-40B4-BE49-F238E27FC236}">
                <a16:creationId xmlns:a16="http://schemas.microsoft.com/office/drawing/2014/main" id="{7E142483-B1EB-437A-A0B7-DD67B753360B}"/>
              </a:ext>
            </a:extLst>
          </p:cNvPr>
          <p:cNvSpPr>
            <a:spLocks noGrp="1"/>
          </p:cNvSpPr>
          <p:nvPr>
            <p:ph idx="1"/>
          </p:nvPr>
        </p:nvSpPr>
        <p:spPr/>
        <p:txBody>
          <a:bodyPr/>
          <a:lstStyle/>
          <a:p>
            <a:pPr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 To accelerate the convergence of  CNN model for a steganographic</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in the JPEG domain, </a:t>
            </a:r>
            <a:r>
              <a:rPr lang="en-US" sz="1800" b="0" i="1" dirty="0">
                <a:solidFill>
                  <a:srgbClr val="000000"/>
                </a:solidFill>
                <a:effectLst/>
                <a:latin typeface="Times New Roman" panose="02020603050405020304" pitchFamily="18" charset="0"/>
                <a:cs typeface="Times New Roman" panose="02020603050405020304" pitchFamily="18" charset="0"/>
              </a:rPr>
              <a:t>Chen et al.</a:t>
            </a:r>
            <a:r>
              <a:rPr lang="en-US" sz="1800" b="0" i="0" dirty="0">
                <a:solidFill>
                  <a:srgbClr val="000000"/>
                </a:solidFill>
                <a:effectLst/>
                <a:latin typeface="Times New Roman" panose="02020603050405020304" pitchFamily="18" charset="0"/>
                <a:cs typeface="Times New Roman" panose="02020603050405020304" pitchFamily="18" charset="0"/>
              </a:rPr>
              <a:t> proposed four specific filters fixed in the first layer of their CNN architecture. These filters act as “catalyst kernels” that accelerate network convergence .</a:t>
            </a:r>
            <a:endParaRPr lang="en-US" dirty="0">
              <a:latin typeface="Times New Roman" panose="02020603050405020304" pitchFamily="18" charset="0"/>
              <a:cs typeface="Times New Roman" panose="02020603050405020304" pitchFamily="18" charset="0"/>
            </a:endParaRPr>
          </a:p>
        </p:txBody>
      </p:sp>
      <p:sp>
        <p:nvSpPr>
          <p:cNvPr id="4" name="Cloud 3">
            <a:extLst>
              <a:ext uri="{FF2B5EF4-FFF2-40B4-BE49-F238E27FC236}">
                <a16:creationId xmlns:a16="http://schemas.microsoft.com/office/drawing/2014/main" id="{C8BBDDA0-965A-4902-B934-1149AE2BDC60}"/>
              </a:ext>
            </a:extLst>
          </p:cNvPr>
          <p:cNvSpPr/>
          <p:nvPr/>
        </p:nvSpPr>
        <p:spPr>
          <a:xfrm>
            <a:off x="4332850" y="3028720"/>
            <a:ext cx="7455876" cy="26025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latin typeface="Times New Roman" panose="02020603050405020304" pitchFamily="18" charset="0"/>
                <a:cs typeface="Times New Roman" panose="02020603050405020304" pitchFamily="18" charset="0"/>
              </a:rPr>
              <a:t>HPF Kernels + transfer learning</a:t>
            </a:r>
          </a:p>
        </p:txBody>
      </p:sp>
      <p:sp>
        <p:nvSpPr>
          <p:cNvPr id="5" name="Arrow: Right 4">
            <a:extLst>
              <a:ext uri="{FF2B5EF4-FFF2-40B4-BE49-F238E27FC236}">
                <a16:creationId xmlns:a16="http://schemas.microsoft.com/office/drawing/2014/main" id="{BFEAF90B-2761-4A46-A25A-C403DD9C6666}"/>
              </a:ext>
            </a:extLst>
          </p:cNvPr>
          <p:cNvSpPr/>
          <p:nvPr/>
        </p:nvSpPr>
        <p:spPr>
          <a:xfrm>
            <a:off x="3207435" y="3965654"/>
            <a:ext cx="984738" cy="7286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B6895C7-B93B-450D-904E-3185D49E0998}"/>
              </a:ext>
            </a:extLst>
          </p:cNvPr>
          <p:cNvSpPr txBox="1"/>
          <p:nvPr/>
        </p:nvSpPr>
        <p:spPr>
          <a:xfrm>
            <a:off x="520506" y="3729816"/>
            <a:ext cx="2546252" cy="1200329"/>
          </a:xfrm>
          <a:prstGeom prst="rect">
            <a:avLst/>
          </a:prstGeom>
          <a:noFill/>
        </p:spPr>
        <p:txBody>
          <a:bodyPr wrap="square" rtlCol="0">
            <a:spAutoFit/>
          </a:bodyPr>
          <a:lstStyle/>
          <a:p>
            <a:pPr algn="ctr"/>
            <a:r>
              <a:rPr lang="en-US" sz="3600" dirty="0">
                <a:solidFill>
                  <a:schemeClr val="accent3">
                    <a:lumMod val="75000"/>
                  </a:schemeClr>
                </a:solidFill>
                <a:latin typeface="Times New Roman" panose="02020603050405020304" pitchFamily="18" charset="0"/>
                <a:cs typeface="Times New Roman" panose="02020603050405020304" pitchFamily="18" charset="0"/>
              </a:rPr>
              <a:t>Main contribution</a:t>
            </a:r>
          </a:p>
        </p:txBody>
      </p:sp>
    </p:spTree>
    <p:extLst>
      <p:ext uri="{BB962C8B-B14F-4D97-AF65-F5344CB8AC3E}">
        <p14:creationId xmlns:p14="http://schemas.microsoft.com/office/powerpoint/2010/main" val="24937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6C9-E852-4E9A-A288-A1180B8D06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description</a:t>
            </a:r>
          </a:p>
        </p:txBody>
      </p:sp>
      <p:sp>
        <p:nvSpPr>
          <p:cNvPr id="3" name="Content Placeholder 2">
            <a:extLst>
              <a:ext uri="{FF2B5EF4-FFF2-40B4-BE49-F238E27FC236}">
                <a16:creationId xmlns:a16="http://schemas.microsoft.com/office/drawing/2014/main" id="{86B4D4C4-B18A-473F-8AC7-998D4EFDC32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Proposed </a:t>
            </a:r>
            <a:r>
              <a:rPr lang="en-US" dirty="0" err="1">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 model=</a:t>
            </a:r>
            <a:r>
              <a:rPr lang="en-US" sz="3200" b="0" i="0" dirty="0">
                <a:solidFill>
                  <a:srgbClr val="000000"/>
                </a:solidFill>
                <a:effectLst/>
                <a:latin typeface="Times New Roman" panose="02020603050405020304" pitchFamily="18" charset="0"/>
                <a:cs typeface="Times New Roman" panose="02020603050405020304" pitchFamily="18" charset="0"/>
              </a:rPr>
              <a:t>3</a:t>
            </a:r>
            <a:r>
              <a:rPr lang="en-US" sz="1800" b="0" i="0" dirty="0">
                <a:solidFill>
                  <a:srgbClr val="000000"/>
                </a:solidFill>
                <a:effectLst/>
                <a:latin typeface="Times New Roman" panose="02020603050405020304" pitchFamily="18" charset="0"/>
                <a:cs typeface="Times New Roman" panose="02020603050405020304" pitchFamily="18" charset="0"/>
              </a:rPr>
              <a:t> (conv layers for preprocessing and feature learning) + </a:t>
            </a:r>
            <a:r>
              <a:rPr lang="en-US" sz="3200" dirty="0">
                <a:solidFill>
                  <a:srgbClr val="000000"/>
                </a:solidFill>
                <a:latin typeface="Times New Roman" panose="02020603050405020304" pitchFamily="18" charset="0"/>
                <a:cs typeface="Times New Roman" panose="02020603050405020304" pitchFamily="18" charset="0"/>
              </a:rPr>
              <a:t>3</a:t>
            </a:r>
            <a:r>
              <a:rPr lang="en-US" sz="1800" b="0" i="0" dirty="0">
                <a:solidFill>
                  <a:srgbClr val="000000"/>
                </a:solidFill>
                <a:effectLst/>
                <a:latin typeface="Times New Roman" panose="02020603050405020304" pitchFamily="18" charset="0"/>
                <a:cs typeface="Times New Roman" panose="02020603050405020304" pitchFamily="18" charset="0"/>
              </a:rPr>
              <a:t> (dense layers for the binary classification).</a:t>
            </a:r>
            <a:r>
              <a:rPr lang="en-US" dirty="0">
                <a:latin typeface="Times New Roman" panose="02020603050405020304" pitchFamily="18" charset="0"/>
                <a:cs typeface="Times New Roman" panose="02020603050405020304" pitchFamily="18" charset="0"/>
              </a:rPr>
              <a:t> </a:t>
            </a:r>
          </a:p>
          <a:p>
            <a:br>
              <a:rPr lang="en-US" dirty="0"/>
            </a:br>
            <a:endParaRPr lang="en-US" dirty="0"/>
          </a:p>
        </p:txBody>
      </p:sp>
      <p:pic>
        <p:nvPicPr>
          <p:cNvPr id="5" name="Picture 4">
            <a:extLst>
              <a:ext uri="{FF2B5EF4-FFF2-40B4-BE49-F238E27FC236}">
                <a16:creationId xmlns:a16="http://schemas.microsoft.com/office/drawing/2014/main" id="{6E8C6B53-0DC8-431D-8578-DBF921CB3637}"/>
              </a:ext>
            </a:extLst>
          </p:cNvPr>
          <p:cNvPicPr>
            <a:picLocks noChangeAspect="1"/>
          </p:cNvPicPr>
          <p:nvPr/>
        </p:nvPicPr>
        <p:blipFill>
          <a:blip r:embed="rId2"/>
          <a:stretch>
            <a:fillRect/>
          </a:stretch>
        </p:blipFill>
        <p:spPr>
          <a:xfrm>
            <a:off x="3282315" y="2442260"/>
            <a:ext cx="7873365" cy="3535208"/>
          </a:xfrm>
          <a:prstGeom prst="rect">
            <a:avLst/>
          </a:prstGeom>
        </p:spPr>
      </p:pic>
    </p:spTree>
    <p:extLst>
      <p:ext uri="{BB962C8B-B14F-4D97-AF65-F5344CB8AC3E}">
        <p14:creationId xmlns:p14="http://schemas.microsoft.com/office/powerpoint/2010/main" val="12008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8F4C-5156-4AD6-BBE8-AD06379603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layer</a:t>
            </a:r>
          </a:p>
        </p:txBody>
      </p:sp>
      <p:sp>
        <p:nvSpPr>
          <p:cNvPr id="3" name="Content Placeholder 2">
            <a:extLst>
              <a:ext uri="{FF2B5EF4-FFF2-40B4-BE49-F238E27FC236}">
                <a16:creationId xmlns:a16="http://schemas.microsoft.com/office/drawing/2014/main" id="{6E12B2E3-FD3F-4A02-89BC-B01E5472D1D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have 4 preprocessing filters :</a:t>
            </a:r>
          </a:p>
          <a:p>
            <a:pPr lvl="1">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 first 5 </a:t>
            </a:r>
            <a:r>
              <a:rPr lang="en-US" sz="1800" b="0" i="1"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5 size </a:t>
            </a:r>
            <a:r>
              <a:rPr lang="en-US" sz="1800" b="0" i="1" dirty="0">
                <a:solidFill>
                  <a:srgbClr val="000000"/>
                </a:solidFill>
                <a:effectLst/>
                <a:latin typeface="Times New Roman" panose="02020603050405020304" pitchFamily="18" charset="0"/>
                <a:cs typeface="Times New Roman" panose="02020603050405020304" pitchFamily="18" charset="0"/>
              </a:rPr>
              <a:t>FKV </a:t>
            </a:r>
            <a:r>
              <a:rPr lang="en-US" sz="1800" b="0" i="0" dirty="0">
                <a:solidFill>
                  <a:srgbClr val="000000"/>
                </a:solidFill>
                <a:effectLst/>
                <a:latin typeface="Times New Roman" panose="02020603050405020304" pitchFamily="18" charset="0"/>
                <a:cs typeface="Times New Roman" panose="02020603050405020304" pitchFamily="18" charset="0"/>
              </a:rPr>
              <a:t>filter</a:t>
            </a:r>
            <a:r>
              <a:rPr lang="en-US" dirty="0">
                <a:latin typeface="Times New Roman" panose="02020603050405020304" pitchFamily="18" charset="0"/>
                <a:cs typeface="Times New Roman" panose="02020603050405020304" pitchFamily="18" charset="0"/>
              </a:rPr>
              <a:t> : </a:t>
            </a:r>
            <a:r>
              <a:rPr lang="en-US" sz="1800" b="0" i="0" dirty="0">
                <a:solidFill>
                  <a:srgbClr val="000000"/>
                </a:solidFill>
                <a:effectLst/>
                <a:latin typeface="Times New Roman" panose="02020603050405020304" pitchFamily="18" charset="0"/>
                <a:cs typeface="Times New Roman" panose="02020603050405020304" pitchFamily="18" charset="0"/>
              </a:rPr>
              <a:t>It conceal the correlated components while largely preserving the high</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frequencies of the treated signal.</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sz="1800" b="0" i="1" dirty="0">
                <a:solidFill>
                  <a:srgbClr val="000000"/>
                </a:solidFill>
                <a:effectLst/>
                <a:latin typeface="Times New Roman" panose="02020603050405020304" pitchFamily="18" charset="0"/>
                <a:cs typeface="Times New Roman" panose="02020603050405020304" pitchFamily="18" charset="0"/>
              </a:rPr>
              <a:t>FP </a:t>
            </a:r>
            <a:r>
              <a:rPr lang="en-US" sz="1800" b="0" i="0" dirty="0">
                <a:solidFill>
                  <a:srgbClr val="000000"/>
                </a:solidFill>
                <a:effectLst/>
                <a:latin typeface="Times New Roman" panose="02020603050405020304" pitchFamily="18" charset="0"/>
                <a:cs typeface="Times New Roman" panose="02020603050405020304" pitchFamily="18" charset="0"/>
              </a:rPr>
              <a:t>filter  : a high-pass filter selected to complement </a:t>
            </a:r>
            <a:r>
              <a:rPr lang="en-US" sz="1800" b="0" i="1" dirty="0">
                <a:solidFill>
                  <a:srgbClr val="000000"/>
                </a:solidFill>
                <a:effectLst/>
                <a:latin typeface="Times New Roman" panose="02020603050405020304" pitchFamily="18" charset="0"/>
                <a:cs typeface="Times New Roman" panose="02020603050405020304" pitchFamily="18" charset="0"/>
              </a:rPr>
              <a:t>FKV</a:t>
            </a:r>
            <a:r>
              <a:rPr lang="en-US" dirty="0">
                <a:latin typeface="Times New Roman" panose="02020603050405020304" pitchFamily="18" charset="0"/>
                <a:cs typeface="Times New Roman" panose="02020603050405020304" pitchFamily="18" charset="0"/>
              </a:rPr>
              <a:t> </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0" i="1" dirty="0">
                <a:solidFill>
                  <a:srgbClr val="000000"/>
                </a:solidFill>
                <a:effectLst/>
                <a:latin typeface="Times New Roman" panose="02020603050405020304" pitchFamily="18" charset="0"/>
                <a:cs typeface="Times New Roman" panose="02020603050405020304" pitchFamily="18" charset="0"/>
              </a:rPr>
              <a:t>FH</a:t>
            </a:r>
            <a:r>
              <a:rPr lang="en-US" dirty="0">
                <a:latin typeface="Times New Roman" panose="02020603050405020304" pitchFamily="18" charset="0"/>
                <a:cs typeface="Times New Roman" panose="02020603050405020304" pitchFamily="18" charset="0"/>
              </a:rPr>
              <a:t> filter  : </a:t>
            </a:r>
            <a:r>
              <a:rPr lang="en-US" dirty="0">
                <a:solidFill>
                  <a:srgbClr val="000000"/>
                </a:solidFill>
                <a:latin typeface="Times New Roman" panose="02020603050405020304" pitchFamily="18" charset="0"/>
                <a:cs typeface="Times New Roman" panose="02020603050405020304" pitchFamily="18" charset="0"/>
              </a:rPr>
              <a:t>horizontal </a:t>
            </a:r>
            <a:r>
              <a:rPr lang="en-US" dirty="0" err="1">
                <a:solidFill>
                  <a:srgbClr val="000000"/>
                </a:solidFill>
                <a:latin typeface="Times New Roman" panose="02020603050405020304" pitchFamily="18" charset="0"/>
                <a:cs typeface="Times New Roman" panose="02020603050405020304" pitchFamily="18" charset="0"/>
              </a:rPr>
              <a:t>gabor</a:t>
            </a:r>
            <a:r>
              <a:rPr lang="en-US" dirty="0">
                <a:solidFill>
                  <a:srgbClr val="000000"/>
                </a:solidFill>
                <a:latin typeface="Times New Roman" panose="02020603050405020304" pitchFamily="18" charset="0"/>
                <a:cs typeface="Times New Roman" panose="02020603050405020304" pitchFamily="18" charset="0"/>
              </a:rPr>
              <a:t> filter</a:t>
            </a:r>
          </a:p>
          <a:p>
            <a:pPr lvl="1">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FV filter  : vertical </a:t>
            </a:r>
            <a:r>
              <a:rPr lang="en-US" dirty="0" err="1">
                <a:solidFill>
                  <a:srgbClr val="000000"/>
                </a:solidFill>
                <a:latin typeface="Times New Roman" panose="02020603050405020304" pitchFamily="18" charset="0"/>
                <a:cs typeface="Times New Roman" panose="02020603050405020304" pitchFamily="18" charset="0"/>
              </a:rPr>
              <a:t>gabor</a:t>
            </a:r>
            <a:r>
              <a:rPr lang="en-US" dirty="0">
                <a:solidFill>
                  <a:srgbClr val="000000"/>
                </a:solidFill>
                <a:latin typeface="Times New Roman" panose="02020603050405020304" pitchFamily="18" charset="0"/>
                <a:cs typeface="Times New Roman" panose="02020603050405020304" pitchFamily="18" charset="0"/>
              </a:rPr>
              <a:t> filter</a:t>
            </a:r>
          </a:p>
          <a:p>
            <a:pPr marL="0" algn="just">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These two filters are added within the pre-treatment step due the fact that </a:t>
            </a:r>
            <a:r>
              <a:rPr lang="en-US" sz="1800" i="1" dirty="0">
                <a:solidFill>
                  <a:srgbClr val="000000"/>
                </a:solidFill>
                <a:latin typeface="Times New Roman" panose="02020603050405020304" pitchFamily="18" charset="0"/>
                <a:cs typeface="Times New Roman" panose="02020603050405020304" pitchFamily="18" charset="0"/>
              </a:rPr>
              <a:t>FKV </a:t>
            </a:r>
            <a:r>
              <a:rPr lang="en-US" sz="1800" dirty="0">
                <a:solidFill>
                  <a:srgbClr val="000000"/>
                </a:solidFill>
                <a:latin typeface="Times New Roman" panose="02020603050405020304" pitchFamily="18" charset="0"/>
                <a:cs typeface="Times New Roman" panose="02020603050405020304" pitchFamily="18" charset="0"/>
              </a:rPr>
              <a:t>and </a:t>
            </a:r>
            <a:r>
              <a:rPr lang="en-US" sz="1800" i="1" dirty="0">
                <a:solidFill>
                  <a:srgbClr val="000000"/>
                </a:solidFill>
                <a:latin typeface="Times New Roman" panose="02020603050405020304" pitchFamily="18" charset="0"/>
                <a:cs typeface="Times New Roman" panose="02020603050405020304" pitchFamily="18" charset="0"/>
              </a:rPr>
              <a:t>FP </a:t>
            </a:r>
            <a:r>
              <a:rPr lang="en-US" sz="1800" dirty="0">
                <a:solidFill>
                  <a:srgbClr val="000000"/>
                </a:solidFill>
                <a:latin typeface="Times New Roman" panose="02020603050405020304" pitchFamily="18" charset="0"/>
                <a:cs typeface="Times New Roman" panose="02020603050405020304" pitchFamily="18" charset="0"/>
              </a:rPr>
              <a:t>are not directional.</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Basically, The catalyst kernels are beneficial in terms of increasing the SNR between the cover and the </a:t>
            </a:r>
            <a:r>
              <a:rPr lang="en-US" sz="1800" dirty="0" err="1">
                <a:solidFill>
                  <a:srgbClr val="000000"/>
                </a:solidFill>
                <a:latin typeface="Times New Roman" panose="02020603050405020304" pitchFamily="18" charset="0"/>
                <a:cs typeface="Times New Roman" panose="02020603050405020304" pitchFamily="18" charset="0"/>
              </a:rPr>
              <a:t>stego</a:t>
            </a:r>
            <a:r>
              <a:rPr lang="en-US" sz="1800" dirty="0">
                <a:solidFill>
                  <a:srgbClr val="000000"/>
                </a:solidFill>
                <a:latin typeface="Times New Roman" panose="02020603050405020304" pitchFamily="18" charset="0"/>
                <a:cs typeface="Times New Roman" panose="02020603050405020304" pitchFamily="18" charset="0"/>
              </a:rPr>
              <a:t> objects. They also act as </a:t>
            </a:r>
            <a:r>
              <a:rPr lang="en-US" sz="1800" dirty="0" err="1">
                <a:solidFill>
                  <a:srgbClr val="000000"/>
                </a:solidFill>
                <a:latin typeface="Times New Roman" panose="02020603050405020304" pitchFamily="18" charset="0"/>
                <a:cs typeface="Times New Roman" panose="02020603050405020304" pitchFamily="18" charset="0"/>
              </a:rPr>
              <a:t>regularizers</a:t>
            </a:r>
            <a:r>
              <a:rPr lang="en-US" sz="1800" dirty="0">
                <a:solidFill>
                  <a:srgbClr val="000000"/>
                </a:solidFill>
                <a:latin typeface="Times New Roman" panose="02020603050405020304" pitchFamily="18" charset="0"/>
                <a:cs typeface="Times New Roman" panose="02020603050405020304" pitchFamily="18" charset="0"/>
              </a:rPr>
              <a:t> to reduce the feature space dimensionality, thus helping facilitating the convergence of the network.</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853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0757-3B1C-4230-AB57-070F6907EE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5*5 filters for preprocessing</a:t>
            </a:r>
          </a:p>
        </p:txBody>
      </p:sp>
      <p:pic>
        <p:nvPicPr>
          <p:cNvPr id="5" name="Picture 4">
            <a:extLst>
              <a:ext uri="{FF2B5EF4-FFF2-40B4-BE49-F238E27FC236}">
                <a16:creationId xmlns:a16="http://schemas.microsoft.com/office/drawing/2014/main" id="{F74E4281-4B99-4020-BE0F-0D928C71C69C}"/>
              </a:ext>
            </a:extLst>
          </p:cNvPr>
          <p:cNvPicPr>
            <a:picLocks noChangeAspect="1"/>
          </p:cNvPicPr>
          <p:nvPr/>
        </p:nvPicPr>
        <p:blipFill>
          <a:blip r:embed="rId2"/>
          <a:stretch>
            <a:fillRect/>
          </a:stretch>
        </p:blipFill>
        <p:spPr>
          <a:xfrm>
            <a:off x="182441" y="1905731"/>
            <a:ext cx="5121079" cy="1724025"/>
          </a:xfrm>
          <a:prstGeom prst="rect">
            <a:avLst/>
          </a:prstGeom>
        </p:spPr>
      </p:pic>
      <p:pic>
        <p:nvPicPr>
          <p:cNvPr id="7" name="Picture 6">
            <a:extLst>
              <a:ext uri="{FF2B5EF4-FFF2-40B4-BE49-F238E27FC236}">
                <a16:creationId xmlns:a16="http://schemas.microsoft.com/office/drawing/2014/main" id="{01B96C6C-01A5-4D29-99BB-2697575F18BC}"/>
              </a:ext>
            </a:extLst>
          </p:cNvPr>
          <p:cNvPicPr>
            <a:picLocks noChangeAspect="1"/>
          </p:cNvPicPr>
          <p:nvPr/>
        </p:nvPicPr>
        <p:blipFill>
          <a:blip r:embed="rId3"/>
          <a:stretch>
            <a:fillRect/>
          </a:stretch>
        </p:blipFill>
        <p:spPr>
          <a:xfrm>
            <a:off x="5303520" y="3629756"/>
            <a:ext cx="6762750" cy="1695450"/>
          </a:xfrm>
          <a:prstGeom prst="rect">
            <a:avLst/>
          </a:prstGeom>
        </p:spPr>
      </p:pic>
      <p:pic>
        <p:nvPicPr>
          <p:cNvPr id="9" name="Picture 8">
            <a:extLst>
              <a:ext uri="{FF2B5EF4-FFF2-40B4-BE49-F238E27FC236}">
                <a16:creationId xmlns:a16="http://schemas.microsoft.com/office/drawing/2014/main" id="{92CD30C9-92D4-4522-A4B0-173153B0D8A9}"/>
              </a:ext>
            </a:extLst>
          </p:cNvPr>
          <p:cNvPicPr>
            <a:picLocks noChangeAspect="1"/>
          </p:cNvPicPr>
          <p:nvPr/>
        </p:nvPicPr>
        <p:blipFill>
          <a:blip r:embed="rId4"/>
          <a:stretch>
            <a:fillRect/>
          </a:stretch>
        </p:blipFill>
        <p:spPr>
          <a:xfrm>
            <a:off x="5303520" y="1905731"/>
            <a:ext cx="6762750" cy="1724025"/>
          </a:xfrm>
          <a:prstGeom prst="rect">
            <a:avLst/>
          </a:prstGeom>
        </p:spPr>
      </p:pic>
      <p:pic>
        <p:nvPicPr>
          <p:cNvPr id="11" name="Picture 10">
            <a:extLst>
              <a:ext uri="{FF2B5EF4-FFF2-40B4-BE49-F238E27FC236}">
                <a16:creationId xmlns:a16="http://schemas.microsoft.com/office/drawing/2014/main" id="{B9E2174E-AC1B-4A87-B108-EAF846937F6A}"/>
              </a:ext>
            </a:extLst>
          </p:cNvPr>
          <p:cNvPicPr>
            <a:picLocks noChangeAspect="1"/>
          </p:cNvPicPr>
          <p:nvPr/>
        </p:nvPicPr>
        <p:blipFill>
          <a:blip r:embed="rId5"/>
          <a:stretch>
            <a:fillRect/>
          </a:stretch>
        </p:blipFill>
        <p:spPr>
          <a:xfrm>
            <a:off x="182441" y="3629606"/>
            <a:ext cx="5121080" cy="1695450"/>
          </a:xfrm>
          <a:prstGeom prst="rect">
            <a:avLst/>
          </a:prstGeom>
        </p:spPr>
      </p:pic>
    </p:spTree>
    <p:extLst>
      <p:ext uri="{BB962C8B-B14F-4D97-AF65-F5344CB8AC3E}">
        <p14:creationId xmlns:p14="http://schemas.microsoft.com/office/powerpoint/2010/main" val="17102126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390</TotalTime>
  <Words>748</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CMR10</vt:lpstr>
      <vt:lpstr>Times New Roman</vt:lpstr>
      <vt:lpstr>Retrospect</vt:lpstr>
      <vt:lpstr>StegAnalysis  1400/2</vt:lpstr>
      <vt:lpstr>Related paper in 2018</vt:lpstr>
      <vt:lpstr>Abstract of paper (summarization)</vt:lpstr>
      <vt:lpstr>introduction</vt:lpstr>
      <vt:lpstr>Literature review</vt:lpstr>
      <vt:lpstr>their contributions</vt:lpstr>
      <vt:lpstr>Model description</vt:lpstr>
      <vt:lpstr>Preprocessing layer</vt:lpstr>
      <vt:lpstr>5*5 filters for preprocessing</vt:lpstr>
      <vt:lpstr>Train  from scratch on WOW</vt:lpstr>
      <vt:lpstr>Using transfer learning</vt:lpstr>
      <vt:lpstr>Experimental Setup  </vt:lpstr>
      <vt:lpstr>Model performance</vt:lpstr>
      <vt:lpstr>Thanks for your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SteganAnalysis</dc:title>
  <dc:creator>behnoud shafizadeh</dc:creator>
  <cp:lastModifiedBy>behnoud shafizadeh</cp:lastModifiedBy>
  <cp:revision>88</cp:revision>
  <dcterms:created xsi:type="dcterms:W3CDTF">2021-03-14T04:55:52Z</dcterms:created>
  <dcterms:modified xsi:type="dcterms:W3CDTF">2021-08-13T20:28:13Z</dcterms:modified>
</cp:coreProperties>
</file>