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57"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91" autoAdjust="0"/>
  </p:normalViewPr>
  <p:slideViewPr>
    <p:cSldViewPr snapToGrid="0">
      <p:cViewPr varScale="1">
        <p:scale>
          <a:sx n="80" d="100"/>
          <a:sy n="80" d="100"/>
        </p:scale>
        <p:origin x="3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52A9-A96C-4D0E-91A8-2FF05FEA09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6892EC-993F-4AE6-8C98-5DF416A4CD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74723E-2F0D-4469-865F-C587C36788CE}"/>
              </a:ext>
            </a:extLst>
          </p:cNvPr>
          <p:cNvSpPr>
            <a:spLocks noGrp="1"/>
          </p:cNvSpPr>
          <p:nvPr>
            <p:ph type="dt" sz="half" idx="10"/>
          </p:nvPr>
        </p:nvSpPr>
        <p:spPr/>
        <p:txBody>
          <a:bodyPr/>
          <a:lstStyle/>
          <a:p>
            <a:fld id="{453743FD-D6E6-4D51-BDDA-D56725BD95AA}" type="datetimeFigureOut">
              <a:rPr lang="en-US" smtClean="0"/>
              <a:t>3/18/2021</a:t>
            </a:fld>
            <a:endParaRPr lang="en-US"/>
          </a:p>
        </p:txBody>
      </p:sp>
      <p:sp>
        <p:nvSpPr>
          <p:cNvPr id="5" name="Footer Placeholder 4">
            <a:extLst>
              <a:ext uri="{FF2B5EF4-FFF2-40B4-BE49-F238E27FC236}">
                <a16:creationId xmlns:a16="http://schemas.microsoft.com/office/drawing/2014/main" id="{3CB95E44-E64F-4BCB-925D-85447E4A5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7CA55-5CE6-4A48-8767-E817D6C7FCFE}"/>
              </a:ext>
            </a:extLst>
          </p:cNvPr>
          <p:cNvSpPr>
            <a:spLocks noGrp="1"/>
          </p:cNvSpPr>
          <p:nvPr>
            <p:ph type="sldNum" sz="quarter" idx="12"/>
          </p:nvPr>
        </p:nvSpPr>
        <p:spPr/>
        <p:txBody>
          <a:bodyPr/>
          <a:lstStyle/>
          <a:p>
            <a:fld id="{4B90794B-FBCD-4249-B6B7-64D2F9B9CC8B}" type="slidenum">
              <a:rPr lang="en-US" smtClean="0"/>
              <a:t>‹#›</a:t>
            </a:fld>
            <a:endParaRPr lang="en-US"/>
          </a:p>
        </p:txBody>
      </p:sp>
    </p:spTree>
    <p:extLst>
      <p:ext uri="{BB962C8B-B14F-4D97-AF65-F5344CB8AC3E}">
        <p14:creationId xmlns:p14="http://schemas.microsoft.com/office/powerpoint/2010/main" val="1717621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06229-DD7C-46B9-AF5B-439FACCD87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1DB9FB-5CC9-46F1-8742-1BDEED73FF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DE5CD7-FA37-4761-BC84-A8F381705D81}"/>
              </a:ext>
            </a:extLst>
          </p:cNvPr>
          <p:cNvSpPr>
            <a:spLocks noGrp="1"/>
          </p:cNvSpPr>
          <p:nvPr>
            <p:ph type="dt" sz="half" idx="10"/>
          </p:nvPr>
        </p:nvSpPr>
        <p:spPr/>
        <p:txBody>
          <a:bodyPr/>
          <a:lstStyle/>
          <a:p>
            <a:fld id="{453743FD-D6E6-4D51-BDDA-D56725BD95AA}" type="datetimeFigureOut">
              <a:rPr lang="en-US" smtClean="0"/>
              <a:t>3/18/2021</a:t>
            </a:fld>
            <a:endParaRPr lang="en-US"/>
          </a:p>
        </p:txBody>
      </p:sp>
      <p:sp>
        <p:nvSpPr>
          <p:cNvPr id="5" name="Footer Placeholder 4">
            <a:extLst>
              <a:ext uri="{FF2B5EF4-FFF2-40B4-BE49-F238E27FC236}">
                <a16:creationId xmlns:a16="http://schemas.microsoft.com/office/drawing/2014/main" id="{5B6C2A36-BD0E-4616-80BF-A3EA27C77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456C96-464B-4A89-B643-6C5853C2F445}"/>
              </a:ext>
            </a:extLst>
          </p:cNvPr>
          <p:cNvSpPr>
            <a:spLocks noGrp="1"/>
          </p:cNvSpPr>
          <p:nvPr>
            <p:ph type="sldNum" sz="quarter" idx="12"/>
          </p:nvPr>
        </p:nvSpPr>
        <p:spPr/>
        <p:txBody>
          <a:bodyPr/>
          <a:lstStyle/>
          <a:p>
            <a:fld id="{4B90794B-FBCD-4249-B6B7-64D2F9B9CC8B}" type="slidenum">
              <a:rPr lang="en-US" smtClean="0"/>
              <a:t>‹#›</a:t>
            </a:fld>
            <a:endParaRPr lang="en-US"/>
          </a:p>
        </p:txBody>
      </p:sp>
    </p:spTree>
    <p:extLst>
      <p:ext uri="{BB962C8B-B14F-4D97-AF65-F5344CB8AC3E}">
        <p14:creationId xmlns:p14="http://schemas.microsoft.com/office/powerpoint/2010/main" val="32786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C4332B-252C-4F18-ADBE-A471D237DF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0FAE3C-4CCE-4F78-AB53-7522E8EBD6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FF598E-AEDD-4CFE-B7B0-C087D0C94257}"/>
              </a:ext>
            </a:extLst>
          </p:cNvPr>
          <p:cNvSpPr>
            <a:spLocks noGrp="1"/>
          </p:cNvSpPr>
          <p:nvPr>
            <p:ph type="dt" sz="half" idx="10"/>
          </p:nvPr>
        </p:nvSpPr>
        <p:spPr/>
        <p:txBody>
          <a:bodyPr/>
          <a:lstStyle/>
          <a:p>
            <a:fld id="{453743FD-D6E6-4D51-BDDA-D56725BD95AA}" type="datetimeFigureOut">
              <a:rPr lang="en-US" smtClean="0"/>
              <a:t>3/18/2021</a:t>
            </a:fld>
            <a:endParaRPr lang="en-US"/>
          </a:p>
        </p:txBody>
      </p:sp>
      <p:sp>
        <p:nvSpPr>
          <p:cNvPr id="5" name="Footer Placeholder 4">
            <a:extLst>
              <a:ext uri="{FF2B5EF4-FFF2-40B4-BE49-F238E27FC236}">
                <a16:creationId xmlns:a16="http://schemas.microsoft.com/office/drawing/2014/main" id="{454247A4-F9D7-4A45-8A30-053CFA0E54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B92D6D-017B-450F-8A84-392CEB7CE0BB}"/>
              </a:ext>
            </a:extLst>
          </p:cNvPr>
          <p:cNvSpPr>
            <a:spLocks noGrp="1"/>
          </p:cNvSpPr>
          <p:nvPr>
            <p:ph type="sldNum" sz="quarter" idx="12"/>
          </p:nvPr>
        </p:nvSpPr>
        <p:spPr/>
        <p:txBody>
          <a:bodyPr/>
          <a:lstStyle/>
          <a:p>
            <a:fld id="{4B90794B-FBCD-4249-B6B7-64D2F9B9CC8B}" type="slidenum">
              <a:rPr lang="en-US" smtClean="0"/>
              <a:t>‹#›</a:t>
            </a:fld>
            <a:endParaRPr lang="en-US"/>
          </a:p>
        </p:txBody>
      </p:sp>
    </p:spTree>
    <p:extLst>
      <p:ext uri="{BB962C8B-B14F-4D97-AF65-F5344CB8AC3E}">
        <p14:creationId xmlns:p14="http://schemas.microsoft.com/office/powerpoint/2010/main" val="2789278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C5A-F07E-436F-8DE3-8324586B73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C1C802-D0D3-44BB-B689-E183B1AB72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26259-CE5F-4644-A181-D36948C6192C}"/>
              </a:ext>
            </a:extLst>
          </p:cNvPr>
          <p:cNvSpPr>
            <a:spLocks noGrp="1"/>
          </p:cNvSpPr>
          <p:nvPr>
            <p:ph type="dt" sz="half" idx="10"/>
          </p:nvPr>
        </p:nvSpPr>
        <p:spPr/>
        <p:txBody>
          <a:bodyPr/>
          <a:lstStyle/>
          <a:p>
            <a:fld id="{453743FD-D6E6-4D51-BDDA-D56725BD95AA}" type="datetimeFigureOut">
              <a:rPr lang="en-US" smtClean="0"/>
              <a:t>3/18/2021</a:t>
            </a:fld>
            <a:endParaRPr lang="en-US"/>
          </a:p>
        </p:txBody>
      </p:sp>
      <p:sp>
        <p:nvSpPr>
          <p:cNvPr id="5" name="Footer Placeholder 4">
            <a:extLst>
              <a:ext uri="{FF2B5EF4-FFF2-40B4-BE49-F238E27FC236}">
                <a16:creationId xmlns:a16="http://schemas.microsoft.com/office/drawing/2014/main" id="{808AC7A4-2AE7-47F7-8FEC-92CA9D051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FBCFA-9A2B-4A60-9FB0-E2C8A3EF7AB4}"/>
              </a:ext>
            </a:extLst>
          </p:cNvPr>
          <p:cNvSpPr>
            <a:spLocks noGrp="1"/>
          </p:cNvSpPr>
          <p:nvPr>
            <p:ph type="sldNum" sz="quarter" idx="12"/>
          </p:nvPr>
        </p:nvSpPr>
        <p:spPr/>
        <p:txBody>
          <a:bodyPr/>
          <a:lstStyle/>
          <a:p>
            <a:fld id="{4B90794B-FBCD-4249-B6B7-64D2F9B9CC8B}" type="slidenum">
              <a:rPr lang="en-US" smtClean="0"/>
              <a:t>‹#›</a:t>
            </a:fld>
            <a:endParaRPr lang="en-US"/>
          </a:p>
        </p:txBody>
      </p:sp>
    </p:spTree>
    <p:extLst>
      <p:ext uri="{BB962C8B-B14F-4D97-AF65-F5344CB8AC3E}">
        <p14:creationId xmlns:p14="http://schemas.microsoft.com/office/powerpoint/2010/main" val="406795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EE70F-5823-41D4-BB9C-038DE96CDF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725F4B-21E2-4DC1-9021-52639372D0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62A97F-08B1-4AC7-AE69-ABECE7B4CDDF}"/>
              </a:ext>
            </a:extLst>
          </p:cNvPr>
          <p:cNvSpPr>
            <a:spLocks noGrp="1"/>
          </p:cNvSpPr>
          <p:nvPr>
            <p:ph type="dt" sz="half" idx="10"/>
          </p:nvPr>
        </p:nvSpPr>
        <p:spPr/>
        <p:txBody>
          <a:bodyPr/>
          <a:lstStyle/>
          <a:p>
            <a:fld id="{453743FD-D6E6-4D51-BDDA-D56725BD95AA}" type="datetimeFigureOut">
              <a:rPr lang="en-US" smtClean="0"/>
              <a:t>3/18/2021</a:t>
            </a:fld>
            <a:endParaRPr lang="en-US"/>
          </a:p>
        </p:txBody>
      </p:sp>
      <p:sp>
        <p:nvSpPr>
          <p:cNvPr id="5" name="Footer Placeholder 4">
            <a:extLst>
              <a:ext uri="{FF2B5EF4-FFF2-40B4-BE49-F238E27FC236}">
                <a16:creationId xmlns:a16="http://schemas.microsoft.com/office/drawing/2014/main" id="{4ADFAF21-7441-4259-AD2C-ED13BB2357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A5873-B0B6-42E1-8C2F-65D0F50AA6D9}"/>
              </a:ext>
            </a:extLst>
          </p:cNvPr>
          <p:cNvSpPr>
            <a:spLocks noGrp="1"/>
          </p:cNvSpPr>
          <p:nvPr>
            <p:ph type="sldNum" sz="quarter" idx="12"/>
          </p:nvPr>
        </p:nvSpPr>
        <p:spPr/>
        <p:txBody>
          <a:bodyPr/>
          <a:lstStyle/>
          <a:p>
            <a:fld id="{4B90794B-FBCD-4249-B6B7-64D2F9B9CC8B}" type="slidenum">
              <a:rPr lang="en-US" smtClean="0"/>
              <a:t>‹#›</a:t>
            </a:fld>
            <a:endParaRPr lang="en-US"/>
          </a:p>
        </p:txBody>
      </p:sp>
    </p:spTree>
    <p:extLst>
      <p:ext uri="{BB962C8B-B14F-4D97-AF65-F5344CB8AC3E}">
        <p14:creationId xmlns:p14="http://schemas.microsoft.com/office/powerpoint/2010/main" val="151109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7033-6C25-4A36-9D39-F88CAF2666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67E36F-6B9B-46BD-AF4D-20953AE48C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813EC4-2B5F-4B96-A426-E0AE6BDBB1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1CE784-96DD-4BEE-9084-F79EC0B37DFB}"/>
              </a:ext>
            </a:extLst>
          </p:cNvPr>
          <p:cNvSpPr>
            <a:spLocks noGrp="1"/>
          </p:cNvSpPr>
          <p:nvPr>
            <p:ph type="dt" sz="half" idx="10"/>
          </p:nvPr>
        </p:nvSpPr>
        <p:spPr/>
        <p:txBody>
          <a:bodyPr/>
          <a:lstStyle/>
          <a:p>
            <a:fld id="{453743FD-D6E6-4D51-BDDA-D56725BD95AA}" type="datetimeFigureOut">
              <a:rPr lang="en-US" smtClean="0"/>
              <a:t>3/18/2021</a:t>
            </a:fld>
            <a:endParaRPr lang="en-US"/>
          </a:p>
        </p:txBody>
      </p:sp>
      <p:sp>
        <p:nvSpPr>
          <p:cNvPr id="6" name="Footer Placeholder 5">
            <a:extLst>
              <a:ext uri="{FF2B5EF4-FFF2-40B4-BE49-F238E27FC236}">
                <a16:creationId xmlns:a16="http://schemas.microsoft.com/office/drawing/2014/main" id="{8CC70E23-AD3C-401D-B169-0B311EB7D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99E12B-146E-4C9B-B833-4065E1B29D8C}"/>
              </a:ext>
            </a:extLst>
          </p:cNvPr>
          <p:cNvSpPr>
            <a:spLocks noGrp="1"/>
          </p:cNvSpPr>
          <p:nvPr>
            <p:ph type="sldNum" sz="quarter" idx="12"/>
          </p:nvPr>
        </p:nvSpPr>
        <p:spPr/>
        <p:txBody>
          <a:bodyPr/>
          <a:lstStyle/>
          <a:p>
            <a:fld id="{4B90794B-FBCD-4249-B6B7-64D2F9B9CC8B}" type="slidenum">
              <a:rPr lang="en-US" smtClean="0"/>
              <a:t>‹#›</a:t>
            </a:fld>
            <a:endParaRPr lang="en-US"/>
          </a:p>
        </p:txBody>
      </p:sp>
    </p:spTree>
    <p:extLst>
      <p:ext uri="{BB962C8B-B14F-4D97-AF65-F5344CB8AC3E}">
        <p14:creationId xmlns:p14="http://schemas.microsoft.com/office/powerpoint/2010/main" val="2860322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1B05-DBF5-43F3-B5DC-8A6E3C9D3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16B8CB-5FB3-4F99-98FF-D948946A40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C4AFC4-9CFC-4254-84CF-09B9B7E953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9AECA9-2940-4A21-A049-42400A74EE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0D07F7-CAC5-4322-B180-DEE251F64A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85D06D-F2C4-4D2C-A669-DE14452BB3BA}"/>
              </a:ext>
            </a:extLst>
          </p:cNvPr>
          <p:cNvSpPr>
            <a:spLocks noGrp="1"/>
          </p:cNvSpPr>
          <p:nvPr>
            <p:ph type="dt" sz="half" idx="10"/>
          </p:nvPr>
        </p:nvSpPr>
        <p:spPr/>
        <p:txBody>
          <a:bodyPr/>
          <a:lstStyle/>
          <a:p>
            <a:fld id="{453743FD-D6E6-4D51-BDDA-D56725BD95AA}" type="datetimeFigureOut">
              <a:rPr lang="en-US" smtClean="0"/>
              <a:t>3/18/2021</a:t>
            </a:fld>
            <a:endParaRPr lang="en-US"/>
          </a:p>
        </p:txBody>
      </p:sp>
      <p:sp>
        <p:nvSpPr>
          <p:cNvPr id="8" name="Footer Placeholder 7">
            <a:extLst>
              <a:ext uri="{FF2B5EF4-FFF2-40B4-BE49-F238E27FC236}">
                <a16:creationId xmlns:a16="http://schemas.microsoft.com/office/drawing/2014/main" id="{720C6292-F538-4B97-8F5A-47B1AF2EA5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8DFCE6-084E-425E-9331-DAFADAC9CF7A}"/>
              </a:ext>
            </a:extLst>
          </p:cNvPr>
          <p:cNvSpPr>
            <a:spLocks noGrp="1"/>
          </p:cNvSpPr>
          <p:nvPr>
            <p:ph type="sldNum" sz="quarter" idx="12"/>
          </p:nvPr>
        </p:nvSpPr>
        <p:spPr/>
        <p:txBody>
          <a:bodyPr/>
          <a:lstStyle/>
          <a:p>
            <a:fld id="{4B90794B-FBCD-4249-B6B7-64D2F9B9CC8B}" type="slidenum">
              <a:rPr lang="en-US" smtClean="0"/>
              <a:t>‹#›</a:t>
            </a:fld>
            <a:endParaRPr lang="en-US"/>
          </a:p>
        </p:txBody>
      </p:sp>
    </p:spTree>
    <p:extLst>
      <p:ext uri="{BB962C8B-B14F-4D97-AF65-F5344CB8AC3E}">
        <p14:creationId xmlns:p14="http://schemas.microsoft.com/office/powerpoint/2010/main" val="4273632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435F-6DC2-404D-8537-018E877E4B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FEA310-85FC-4C0E-B01F-73F45DECE93B}"/>
              </a:ext>
            </a:extLst>
          </p:cNvPr>
          <p:cNvSpPr>
            <a:spLocks noGrp="1"/>
          </p:cNvSpPr>
          <p:nvPr>
            <p:ph type="dt" sz="half" idx="10"/>
          </p:nvPr>
        </p:nvSpPr>
        <p:spPr/>
        <p:txBody>
          <a:bodyPr/>
          <a:lstStyle/>
          <a:p>
            <a:fld id="{453743FD-D6E6-4D51-BDDA-D56725BD95AA}" type="datetimeFigureOut">
              <a:rPr lang="en-US" smtClean="0"/>
              <a:t>3/18/2021</a:t>
            </a:fld>
            <a:endParaRPr lang="en-US"/>
          </a:p>
        </p:txBody>
      </p:sp>
      <p:sp>
        <p:nvSpPr>
          <p:cNvPr id="4" name="Footer Placeholder 3">
            <a:extLst>
              <a:ext uri="{FF2B5EF4-FFF2-40B4-BE49-F238E27FC236}">
                <a16:creationId xmlns:a16="http://schemas.microsoft.com/office/drawing/2014/main" id="{AA1E0766-E565-4D69-8B77-FC44CF789A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32E603-3D66-4BCE-ACCB-FDE844752E99}"/>
              </a:ext>
            </a:extLst>
          </p:cNvPr>
          <p:cNvSpPr>
            <a:spLocks noGrp="1"/>
          </p:cNvSpPr>
          <p:nvPr>
            <p:ph type="sldNum" sz="quarter" idx="12"/>
          </p:nvPr>
        </p:nvSpPr>
        <p:spPr/>
        <p:txBody>
          <a:bodyPr/>
          <a:lstStyle/>
          <a:p>
            <a:fld id="{4B90794B-FBCD-4249-B6B7-64D2F9B9CC8B}" type="slidenum">
              <a:rPr lang="en-US" smtClean="0"/>
              <a:t>‹#›</a:t>
            </a:fld>
            <a:endParaRPr lang="en-US"/>
          </a:p>
        </p:txBody>
      </p:sp>
    </p:spTree>
    <p:extLst>
      <p:ext uri="{BB962C8B-B14F-4D97-AF65-F5344CB8AC3E}">
        <p14:creationId xmlns:p14="http://schemas.microsoft.com/office/powerpoint/2010/main" val="4247749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53F6C6-AC14-4A0B-AFF9-D3EAC81AA638}"/>
              </a:ext>
            </a:extLst>
          </p:cNvPr>
          <p:cNvSpPr>
            <a:spLocks noGrp="1"/>
          </p:cNvSpPr>
          <p:nvPr>
            <p:ph type="dt" sz="half" idx="10"/>
          </p:nvPr>
        </p:nvSpPr>
        <p:spPr/>
        <p:txBody>
          <a:bodyPr/>
          <a:lstStyle/>
          <a:p>
            <a:fld id="{453743FD-D6E6-4D51-BDDA-D56725BD95AA}" type="datetimeFigureOut">
              <a:rPr lang="en-US" smtClean="0"/>
              <a:t>3/18/2021</a:t>
            </a:fld>
            <a:endParaRPr lang="en-US"/>
          </a:p>
        </p:txBody>
      </p:sp>
      <p:sp>
        <p:nvSpPr>
          <p:cNvPr id="3" name="Footer Placeholder 2">
            <a:extLst>
              <a:ext uri="{FF2B5EF4-FFF2-40B4-BE49-F238E27FC236}">
                <a16:creationId xmlns:a16="http://schemas.microsoft.com/office/drawing/2014/main" id="{A1B4191A-FDCC-4084-BB49-FF57370933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E09E73-8A55-4038-A9E1-DDB6AB4CFA12}"/>
              </a:ext>
            </a:extLst>
          </p:cNvPr>
          <p:cNvSpPr>
            <a:spLocks noGrp="1"/>
          </p:cNvSpPr>
          <p:nvPr>
            <p:ph type="sldNum" sz="quarter" idx="12"/>
          </p:nvPr>
        </p:nvSpPr>
        <p:spPr/>
        <p:txBody>
          <a:bodyPr/>
          <a:lstStyle/>
          <a:p>
            <a:fld id="{4B90794B-FBCD-4249-B6B7-64D2F9B9CC8B}" type="slidenum">
              <a:rPr lang="en-US" smtClean="0"/>
              <a:t>‹#›</a:t>
            </a:fld>
            <a:endParaRPr lang="en-US"/>
          </a:p>
        </p:txBody>
      </p:sp>
    </p:spTree>
    <p:extLst>
      <p:ext uri="{BB962C8B-B14F-4D97-AF65-F5344CB8AC3E}">
        <p14:creationId xmlns:p14="http://schemas.microsoft.com/office/powerpoint/2010/main" val="3262774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EA80-C883-475D-A461-5766FA267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802ED2-1F4A-4118-B9F9-62BF8CFBCD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340AD8-A9C3-446C-9FE8-F38DD98D7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24EBBA-AA58-4A03-B2F9-C081358D2653}"/>
              </a:ext>
            </a:extLst>
          </p:cNvPr>
          <p:cNvSpPr>
            <a:spLocks noGrp="1"/>
          </p:cNvSpPr>
          <p:nvPr>
            <p:ph type="dt" sz="half" idx="10"/>
          </p:nvPr>
        </p:nvSpPr>
        <p:spPr/>
        <p:txBody>
          <a:bodyPr/>
          <a:lstStyle/>
          <a:p>
            <a:fld id="{453743FD-D6E6-4D51-BDDA-D56725BD95AA}" type="datetimeFigureOut">
              <a:rPr lang="en-US" smtClean="0"/>
              <a:t>3/18/2021</a:t>
            </a:fld>
            <a:endParaRPr lang="en-US"/>
          </a:p>
        </p:txBody>
      </p:sp>
      <p:sp>
        <p:nvSpPr>
          <p:cNvPr id="6" name="Footer Placeholder 5">
            <a:extLst>
              <a:ext uri="{FF2B5EF4-FFF2-40B4-BE49-F238E27FC236}">
                <a16:creationId xmlns:a16="http://schemas.microsoft.com/office/drawing/2014/main" id="{BB7845AA-F964-45F9-8550-EF2BF61AE3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24BC31-35D3-4745-86B0-94852C768EFA}"/>
              </a:ext>
            </a:extLst>
          </p:cNvPr>
          <p:cNvSpPr>
            <a:spLocks noGrp="1"/>
          </p:cNvSpPr>
          <p:nvPr>
            <p:ph type="sldNum" sz="quarter" idx="12"/>
          </p:nvPr>
        </p:nvSpPr>
        <p:spPr/>
        <p:txBody>
          <a:bodyPr/>
          <a:lstStyle/>
          <a:p>
            <a:fld id="{4B90794B-FBCD-4249-B6B7-64D2F9B9CC8B}" type="slidenum">
              <a:rPr lang="en-US" smtClean="0"/>
              <a:t>‹#›</a:t>
            </a:fld>
            <a:endParaRPr lang="en-US"/>
          </a:p>
        </p:txBody>
      </p:sp>
    </p:spTree>
    <p:extLst>
      <p:ext uri="{BB962C8B-B14F-4D97-AF65-F5344CB8AC3E}">
        <p14:creationId xmlns:p14="http://schemas.microsoft.com/office/powerpoint/2010/main" val="997742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38024-35EA-4207-ACFD-A60338CE67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1FA47A-2C38-4BD4-9523-04F4E3DD9D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1BECB3-36B5-47E7-976A-F2C61F870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664973-DDAC-40B0-A75A-83159CB7E666}"/>
              </a:ext>
            </a:extLst>
          </p:cNvPr>
          <p:cNvSpPr>
            <a:spLocks noGrp="1"/>
          </p:cNvSpPr>
          <p:nvPr>
            <p:ph type="dt" sz="half" idx="10"/>
          </p:nvPr>
        </p:nvSpPr>
        <p:spPr/>
        <p:txBody>
          <a:bodyPr/>
          <a:lstStyle/>
          <a:p>
            <a:fld id="{453743FD-D6E6-4D51-BDDA-D56725BD95AA}" type="datetimeFigureOut">
              <a:rPr lang="en-US" smtClean="0"/>
              <a:t>3/18/2021</a:t>
            </a:fld>
            <a:endParaRPr lang="en-US"/>
          </a:p>
        </p:txBody>
      </p:sp>
      <p:sp>
        <p:nvSpPr>
          <p:cNvPr id="6" name="Footer Placeholder 5">
            <a:extLst>
              <a:ext uri="{FF2B5EF4-FFF2-40B4-BE49-F238E27FC236}">
                <a16:creationId xmlns:a16="http://schemas.microsoft.com/office/drawing/2014/main" id="{34DD26CA-81C1-49BB-8DE4-26DD3E6BBB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CCAE4-A3BB-49C1-9D48-96673580D803}"/>
              </a:ext>
            </a:extLst>
          </p:cNvPr>
          <p:cNvSpPr>
            <a:spLocks noGrp="1"/>
          </p:cNvSpPr>
          <p:nvPr>
            <p:ph type="sldNum" sz="quarter" idx="12"/>
          </p:nvPr>
        </p:nvSpPr>
        <p:spPr/>
        <p:txBody>
          <a:bodyPr/>
          <a:lstStyle/>
          <a:p>
            <a:fld id="{4B90794B-FBCD-4249-B6B7-64D2F9B9CC8B}" type="slidenum">
              <a:rPr lang="en-US" smtClean="0"/>
              <a:t>‹#›</a:t>
            </a:fld>
            <a:endParaRPr lang="en-US"/>
          </a:p>
        </p:txBody>
      </p:sp>
    </p:spTree>
    <p:extLst>
      <p:ext uri="{BB962C8B-B14F-4D97-AF65-F5344CB8AC3E}">
        <p14:creationId xmlns:p14="http://schemas.microsoft.com/office/powerpoint/2010/main" val="2287425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985110-CB8C-4673-9A1B-08889BB558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F0041E-AE41-49AA-9CC9-CB273EB5E5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F6181-A4D7-4A26-AE9C-17A94DB4FD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743FD-D6E6-4D51-BDDA-D56725BD95AA}" type="datetimeFigureOut">
              <a:rPr lang="en-US" smtClean="0"/>
              <a:t>3/18/2021</a:t>
            </a:fld>
            <a:endParaRPr lang="en-US"/>
          </a:p>
        </p:txBody>
      </p:sp>
      <p:sp>
        <p:nvSpPr>
          <p:cNvPr id="5" name="Footer Placeholder 4">
            <a:extLst>
              <a:ext uri="{FF2B5EF4-FFF2-40B4-BE49-F238E27FC236}">
                <a16:creationId xmlns:a16="http://schemas.microsoft.com/office/drawing/2014/main" id="{02AEC6B3-D5D3-4C83-AA78-4E7C28E79B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EBFA20-3448-426C-9038-6C3988BFE7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0794B-FBCD-4249-B6B7-64D2F9B9CC8B}" type="slidenum">
              <a:rPr lang="en-US" smtClean="0"/>
              <a:t>‹#›</a:t>
            </a:fld>
            <a:endParaRPr lang="en-US"/>
          </a:p>
        </p:txBody>
      </p:sp>
    </p:spTree>
    <p:extLst>
      <p:ext uri="{BB962C8B-B14F-4D97-AF65-F5344CB8AC3E}">
        <p14:creationId xmlns:p14="http://schemas.microsoft.com/office/powerpoint/2010/main" val="887755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yimagesearch.com/wp-content/uploads/2015/09/detecting_blur_header.jpg"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pyimagesearch.com/wp-content/uploads/2015/09/detecting_blur_convolution.jp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E849-CBF2-4822-B950-46250548F3D0}"/>
              </a:ext>
            </a:extLst>
          </p:cNvPr>
          <p:cNvSpPr>
            <a:spLocks noGrp="1"/>
          </p:cNvSpPr>
          <p:nvPr>
            <p:ph type="ctrTitle"/>
          </p:nvPr>
        </p:nvSpPr>
        <p:spPr/>
        <p:txBody>
          <a:bodyPr/>
          <a:lstStyle/>
          <a:p>
            <a:r>
              <a:rPr lang="en-US" dirty="0"/>
              <a:t>How to check blur existence in image?</a:t>
            </a:r>
          </a:p>
        </p:txBody>
      </p:sp>
      <p:sp>
        <p:nvSpPr>
          <p:cNvPr id="3" name="Subtitle 2">
            <a:extLst>
              <a:ext uri="{FF2B5EF4-FFF2-40B4-BE49-F238E27FC236}">
                <a16:creationId xmlns:a16="http://schemas.microsoft.com/office/drawing/2014/main" id="{9FC3E56B-2D51-40D1-B91E-8BDEFFF3A33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94964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E9451-C61C-4ACF-87C9-6B1F3E092892}"/>
              </a:ext>
            </a:extLst>
          </p:cNvPr>
          <p:cNvSpPr>
            <a:spLocks noGrp="1"/>
          </p:cNvSpPr>
          <p:nvPr>
            <p:ph type="title"/>
          </p:nvPr>
        </p:nvSpPr>
        <p:spPr>
          <a:xfrm>
            <a:off x="711591" y="185279"/>
            <a:ext cx="10515600" cy="1325563"/>
          </a:xfrm>
        </p:spPr>
        <p:txBody>
          <a:bodyPr/>
          <a:lstStyle/>
          <a:p>
            <a:r>
              <a:rPr lang="en-US" sz="4000" b="1" dirty="0">
                <a:solidFill>
                  <a:srgbClr val="051E50"/>
                </a:solidFill>
                <a:latin typeface="proxima-nova"/>
              </a:rPr>
              <a:t>Blur detection with </a:t>
            </a:r>
            <a:r>
              <a:rPr lang="en-US" sz="4000" b="1" dirty="0" err="1">
                <a:solidFill>
                  <a:srgbClr val="051E50"/>
                </a:solidFill>
                <a:latin typeface="proxima-nova"/>
              </a:rPr>
              <a:t>opencv</a:t>
            </a:r>
            <a:endParaRPr lang="en-US" sz="4000" b="1" dirty="0">
              <a:solidFill>
                <a:srgbClr val="051E50"/>
              </a:solidFill>
              <a:latin typeface="proxima-nova"/>
            </a:endParaRPr>
          </a:p>
        </p:txBody>
      </p:sp>
      <p:pic>
        <p:nvPicPr>
          <p:cNvPr id="5" name="Picture 4">
            <a:extLst>
              <a:ext uri="{FF2B5EF4-FFF2-40B4-BE49-F238E27FC236}">
                <a16:creationId xmlns:a16="http://schemas.microsoft.com/office/drawing/2014/main" id="{6C656EBE-9F66-4849-B035-27F2CE93B080}"/>
              </a:ext>
            </a:extLst>
          </p:cNvPr>
          <p:cNvPicPr>
            <a:picLocks noChangeAspect="1"/>
          </p:cNvPicPr>
          <p:nvPr/>
        </p:nvPicPr>
        <p:blipFill>
          <a:blip r:embed="rId2"/>
          <a:stretch>
            <a:fillRect/>
          </a:stretch>
        </p:blipFill>
        <p:spPr>
          <a:xfrm>
            <a:off x="2147301" y="1418226"/>
            <a:ext cx="7095173" cy="4591713"/>
          </a:xfrm>
          <a:prstGeom prst="rect">
            <a:avLst/>
          </a:prstGeom>
        </p:spPr>
      </p:pic>
    </p:spTree>
    <p:extLst>
      <p:ext uri="{BB962C8B-B14F-4D97-AF65-F5344CB8AC3E}">
        <p14:creationId xmlns:p14="http://schemas.microsoft.com/office/powerpoint/2010/main" val="2143903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E5D8-FEAB-4454-A315-3BBBA7CEB29B}"/>
              </a:ext>
            </a:extLst>
          </p:cNvPr>
          <p:cNvSpPr>
            <a:spLocks noGrp="1"/>
          </p:cNvSpPr>
          <p:nvPr>
            <p:ph type="title"/>
          </p:nvPr>
        </p:nvSpPr>
        <p:spPr/>
        <p:txBody>
          <a:bodyPr/>
          <a:lstStyle/>
          <a:p>
            <a:r>
              <a:rPr lang="en-US" sz="4000" b="1" dirty="0">
                <a:solidFill>
                  <a:srgbClr val="051E50"/>
                </a:solidFill>
                <a:latin typeface="proxima-nova"/>
              </a:rPr>
              <a:t>Different solutions</a:t>
            </a:r>
          </a:p>
        </p:txBody>
      </p:sp>
      <p:sp>
        <p:nvSpPr>
          <p:cNvPr id="4" name="TextBox 3">
            <a:extLst>
              <a:ext uri="{FF2B5EF4-FFF2-40B4-BE49-F238E27FC236}">
                <a16:creationId xmlns:a16="http://schemas.microsoft.com/office/drawing/2014/main" id="{DED6D8C1-F82E-44FC-A4E9-7DFFEBDBB9F5}"/>
              </a:ext>
            </a:extLst>
          </p:cNvPr>
          <p:cNvSpPr txBox="1"/>
          <p:nvPr/>
        </p:nvSpPr>
        <p:spPr>
          <a:xfrm>
            <a:off x="1012874" y="1690688"/>
            <a:ext cx="9988062" cy="2585323"/>
          </a:xfrm>
          <a:prstGeom prst="rect">
            <a:avLst/>
          </a:prstGeom>
          <a:noFill/>
        </p:spPr>
        <p:txBody>
          <a:bodyPr wrap="square" rtlCol="0">
            <a:spAutoFit/>
          </a:bodyPr>
          <a:lstStyle/>
          <a:p>
            <a:r>
              <a:rPr lang="en-US" dirty="0"/>
              <a:t>1-Fast </a:t>
            </a:r>
            <a:r>
              <a:rPr lang="en-US" dirty="0" err="1"/>
              <a:t>fourier</a:t>
            </a:r>
            <a:r>
              <a:rPr lang="en-US" dirty="0"/>
              <a:t> transform</a:t>
            </a:r>
          </a:p>
          <a:p>
            <a:pPr marL="742950" lvl="1" indent="-285750">
              <a:buFont typeface="Arial" panose="020B0604020202020204" pitchFamily="34" charset="0"/>
              <a:buChar char="•"/>
            </a:pPr>
            <a:r>
              <a:rPr lang="en-US" dirty="0"/>
              <a:t>Extract the distribution of low and high frequencies</a:t>
            </a:r>
          </a:p>
          <a:p>
            <a:pPr marL="1200150" lvl="2" indent="-285750">
              <a:buFont typeface="Arial" panose="020B0604020202020204" pitchFamily="34" charset="0"/>
              <a:buChar char="•"/>
            </a:pPr>
            <a:r>
              <a:rPr lang="en-US" b="0" i="0" dirty="0">
                <a:solidFill>
                  <a:srgbClr val="051E50"/>
                </a:solidFill>
                <a:effectLst/>
                <a:latin typeface="proxima-nova"/>
              </a:rPr>
              <a:t>if there are a low amount of high frequencies, then the image can be considered blurry</a:t>
            </a:r>
          </a:p>
          <a:p>
            <a:r>
              <a:rPr lang="en-US" dirty="0" err="1">
                <a:solidFill>
                  <a:srgbClr val="051E50"/>
                </a:solidFill>
                <a:latin typeface="proxima-nova"/>
              </a:rPr>
              <a:t>Chllenge</a:t>
            </a:r>
            <a:r>
              <a:rPr lang="en-US" dirty="0">
                <a:solidFill>
                  <a:srgbClr val="051E50"/>
                </a:solidFill>
                <a:latin typeface="proxima-nova"/>
                <a:sym typeface="Wingdings" panose="05000000000000000000" pitchFamily="2" charset="2"/>
              </a:rPr>
              <a:t></a:t>
            </a:r>
          </a:p>
          <a:p>
            <a:pPr marL="742950" lvl="1" indent="-285750">
              <a:buFont typeface="Arial" panose="020B0604020202020204" pitchFamily="34" charset="0"/>
              <a:buChar char="•"/>
            </a:pPr>
            <a:r>
              <a:rPr lang="en-US" dirty="0"/>
              <a:t>However, defining what is a low number of high frequencies and what is a high number of high frequencies can be quite problematic, often leading to sub-par results.</a:t>
            </a:r>
          </a:p>
          <a:p>
            <a:r>
              <a:rPr lang="en-US" dirty="0"/>
              <a:t>2- </a:t>
            </a:r>
            <a:r>
              <a:rPr lang="en-US" b="0" i="0" dirty="0">
                <a:solidFill>
                  <a:srgbClr val="051E50"/>
                </a:solidFill>
                <a:effectLst/>
                <a:latin typeface="proxima-nova"/>
              </a:rPr>
              <a:t>using just basic grayscale pixel intensity statistics</a:t>
            </a:r>
          </a:p>
          <a:p>
            <a:r>
              <a:rPr lang="en-US" dirty="0">
                <a:solidFill>
                  <a:srgbClr val="051E50"/>
                </a:solidFill>
                <a:latin typeface="proxima-nova"/>
              </a:rPr>
              <a:t>3-</a:t>
            </a:r>
            <a:r>
              <a:rPr lang="en-US" b="0" i="0" dirty="0">
                <a:solidFill>
                  <a:srgbClr val="051E50"/>
                </a:solidFill>
                <a:effectLst/>
                <a:latin typeface="proxima-nova"/>
              </a:rPr>
              <a:t>more advanced and feature-based, evaluating the Local Binary Patterns of an image</a:t>
            </a:r>
            <a:endParaRPr lang="en-US" dirty="0"/>
          </a:p>
          <a:p>
            <a:pPr marL="742950" lvl="1"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DC9E0DFF-D0C9-4828-8A5F-F28A25846FC4}"/>
              </a:ext>
            </a:extLst>
          </p:cNvPr>
          <p:cNvSpPr txBox="1"/>
          <p:nvPr/>
        </p:nvSpPr>
        <p:spPr>
          <a:xfrm>
            <a:off x="1012874" y="4684542"/>
            <a:ext cx="9988062" cy="646331"/>
          </a:xfrm>
          <a:prstGeom prst="rect">
            <a:avLst/>
          </a:prstGeom>
          <a:noFill/>
        </p:spPr>
        <p:txBody>
          <a:bodyPr wrap="square" rtlCol="0">
            <a:spAutoFit/>
          </a:bodyPr>
          <a:lstStyle/>
          <a:p>
            <a:r>
              <a:rPr lang="en-US" dirty="0"/>
              <a:t>FINALLY SOLUTION:</a:t>
            </a:r>
          </a:p>
          <a:p>
            <a:pPr marL="742950" lvl="1" indent="-285750">
              <a:buFont typeface="Arial" panose="020B0604020202020204" pitchFamily="34" charset="0"/>
              <a:buChar char="•"/>
            </a:pPr>
            <a:r>
              <a:rPr lang="en-US" b="1" i="0" dirty="0">
                <a:solidFill>
                  <a:srgbClr val="051E50"/>
                </a:solidFill>
                <a:effectLst/>
                <a:latin typeface="proxima-nova"/>
              </a:rPr>
              <a:t>variation of the Laplacian</a:t>
            </a:r>
            <a:endParaRPr lang="en-US" dirty="0"/>
          </a:p>
        </p:txBody>
      </p:sp>
    </p:spTree>
    <p:extLst>
      <p:ext uri="{BB962C8B-B14F-4D97-AF65-F5344CB8AC3E}">
        <p14:creationId xmlns:p14="http://schemas.microsoft.com/office/powerpoint/2010/main" val="3202446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27A3604-8B70-4D60-B204-91F879ADBC76}"/>
              </a:ext>
            </a:extLst>
          </p:cNvPr>
          <p:cNvPicPr>
            <a:picLocks noChangeAspect="1"/>
          </p:cNvPicPr>
          <p:nvPr/>
        </p:nvPicPr>
        <p:blipFill>
          <a:blip r:embed="rId2"/>
          <a:stretch>
            <a:fillRect/>
          </a:stretch>
        </p:blipFill>
        <p:spPr>
          <a:xfrm>
            <a:off x="1824404" y="932656"/>
            <a:ext cx="3943350" cy="4356002"/>
          </a:xfrm>
          <a:prstGeom prst="rect">
            <a:avLst/>
          </a:prstGeom>
        </p:spPr>
      </p:pic>
      <p:sp>
        <p:nvSpPr>
          <p:cNvPr id="11" name="AutoShape 2" descr="detecting_blur_header">
            <a:hlinkClick r:id="rId3"/>
            <a:extLst>
              <a:ext uri="{FF2B5EF4-FFF2-40B4-BE49-F238E27FC236}">
                <a16:creationId xmlns:a16="http://schemas.microsoft.com/office/drawing/2014/main" id="{0CDC9FD1-A0BF-4AD3-B182-0431F4751520}"/>
              </a:ext>
            </a:extLst>
          </p:cNvPr>
          <p:cNvSpPr>
            <a:spLocks noGrp="1" noChangeAspect="1" noChangeArrowheads="1"/>
          </p:cNvSpPr>
          <p:nvPr>
            <p:ph type="title"/>
          </p:nvPr>
        </p:nvSpPr>
        <p:spPr bwMode="auto">
          <a:xfrm>
            <a:off x="346075" y="269875"/>
            <a:ext cx="10515600" cy="13255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0000"/>
          </a:bodyPr>
          <a:lstStyle/>
          <a:p>
            <a:r>
              <a:rPr lang="en-US" b="1" i="0" dirty="0">
                <a:solidFill>
                  <a:srgbClr val="051E50"/>
                </a:solidFill>
                <a:effectLst/>
                <a:latin typeface="proxima-nova"/>
              </a:rPr>
              <a:t>Variance of the Laplacian</a:t>
            </a:r>
            <a:br>
              <a:rPr lang="en-US" b="1" i="0" dirty="0">
                <a:solidFill>
                  <a:srgbClr val="051E50"/>
                </a:solidFill>
                <a:effectLst/>
                <a:latin typeface="proxima-nova"/>
              </a:rPr>
            </a:br>
            <a:br>
              <a:rPr lang="en-US" b="1" u="none" strike="noStrike" dirty="0">
                <a:solidFill>
                  <a:srgbClr val="169FE6"/>
                </a:solidFill>
                <a:effectLst/>
                <a:hlinkClick r:id="rId4"/>
              </a:rPr>
            </a:br>
            <a:endParaRPr lang="en-US" dirty="0"/>
          </a:p>
        </p:txBody>
      </p:sp>
      <p:pic>
        <p:nvPicPr>
          <p:cNvPr id="13" name="Picture 12">
            <a:extLst>
              <a:ext uri="{FF2B5EF4-FFF2-40B4-BE49-F238E27FC236}">
                <a16:creationId xmlns:a16="http://schemas.microsoft.com/office/drawing/2014/main" id="{6F9A6948-4836-4EDB-982E-86B5CCBECC8F}"/>
              </a:ext>
            </a:extLst>
          </p:cNvPr>
          <p:cNvPicPr>
            <a:picLocks noChangeAspect="1"/>
          </p:cNvPicPr>
          <p:nvPr/>
        </p:nvPicPr>
        <p:blipFill>
          <a:blip r:embed="rId5"/>
          <a:stretch>
            <a:fillRect/>
          </a:stretch>
        </p:blipFill>
        <p:spPr>
          <a:xfrm>
            <a:off x="9466" y="2062788"/>
            <a:ext cx="2239108" cy="2518997"/>
          </a:xfrm>
          <a:prstGeom prst="rect">
            <a:avLst/>
          </a:prstGeom>
        </p:spPr>
      </p:pic>
      <p:pic>
        <p:nvPicPr>
          <p:cNvPr id="15" name="Picture 14">
            <a:extLst>
              <a:ext uri="{FF2B5EF4-FFF2-40B4-BE49-F238E27FC236}">
                <a16:creationId xmlns:a16="http://schemas.microsoft.com/office/drawing/2014/main" id="{03FB4433-C1CB-462A-BE48-F3627ED9C7D5}"/>
              </a:ext>
            </a:extLst>
          </p:cNvPr>
          <p:cNvPicPr>
            <a:picLocks noChangeAspect="1"/>
          </p:cNvPicPr>
          <p:nvPr/>
        </p:nvPicPr>
        <p:blipFill>
          <a:blip r:embed="rId6"/>
          <a:stretch>
            <a:fillRect/>
          </a:stretch>
        </p:blipFill>
        <p:spPr>
          <a:xfrm>
            <a:off x="5878701" y="2551193"/>
            <a:ext cx="6313299" cy="1151809"/>
          </a:xfrm>
          <a:prstGeom prst="rect">
            <a:avLst/>
          </a:prstGeom>
        </p:spPr>
      </p:pic>
      <p:sp>
        <p:nvSpPr>
          <p:cNvPr id="16" name="Arrow: Right 15">
            <a:extLst>
              <a:ext uri="{FF2B5EF4-FFF2-40B4-BE49-F238E27FC236}">
                <a16:creationId xmlns:a16="http://schemas.microsoft.com/office/drawing/2014/main" id="{F64C2DEA-8F27-49B5-BB17-6748AB3F641E}"/>
              </a:ext>
            </a:extLst>
          </p:cNvPr>
          <p:cNvSpPr/>
          <p:nvPr/>
        </p:nvSpPr>
        <p:spPr>
          <a:xfrm>
            <a:off x="5556739" y="2931909"/>
            <a:ext cx="422030" cy="3903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F5E125C6-9382-4917-BC31-425DEA247E50}"/>
              </a:ext>
            </a:extLst>
          </p:cNvPr>
          <p:cNvCxnSpPr/>
          <p:nvPr/>
        </p:nvCxnSpPr>
        <p:spPr>
          <a:xfrm>
            <a:off x="346075" y="4023360"/>
            <a:ext cx="204304" cy="1688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86E0F02-A783-4230-A418-5C6F5DAC50C0}"/>
              </a:ext>
            </a:extLst>
          </p:cNvPr>
          <p:cNvSpPr/>
          <p:nvPr/>
        </p:nvSpPr>
        <p:spPr>
          <a:xfrm>
            <a:off x="675249" y="5598942"/>
            <a:ext cx="3249637" cy="98918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DETECTING EDGES IN IMAGES</a:t>
            </a:r>
          </a:p>
        </p:txBody>
      </p:sp>
      <p:cxnSp>
        <p:nvCxnSpPr>
          <p:cNvPr id="20" name="Straight Arrow Connector 19">
            <a:extLst>
              <a:ext uri="{FF2B5EF4-FFF2-40B4-BE49-F238E27FC236}">
                <a16:creationId xmlns:a16="http://schemas.microsoft.com/office/drawing/2014/main" id="{C1EEC98F-8333-49E9-9930-A778B199016F}"/>
              </a:ext>
            </a:extLst>
          </p:cNvPr>
          <p:cNvCxnSpPr>
            <a:cxnSpLocks/>
            <a:stCxn id="19" idx="3"/>
          </p:cNvCxnSpPr>
          <p:nvPr/>
        </p:nvCxnSpPr>
        <p:spPr>
          <a:xfrm>
            <a:off x="3924886" y="6093534"/>
            <a:ext cx="16318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DF60325-C893-4584-A4EC-9CF9263A62EF}"/>
              </a:ext>
            </a:extLst>
          </p:cNvPr>
          <p:cNvSpPr txBox="1"/>
          <p:nvPr/>
        </p:nvSpPr>
        <p:spPr>
          <a:xfrm>
            <a:off x="5556739" y="5858633"/>
            <a:ext cx="3943350" cy="646331"/>
          </a:xfrm>
          <a:prstGeom prst="rect">
            <a:avLst/>
          </a:prstGeom>
          <a:noFill/>
        </p:spPr>
        <p:txBody>
          <a:bodyPr wrap="square" rtlCol="0">
            <a:spAutoFit/>
          </a:bodyPr>
          <a:lstStyle/>
          <a:p>
            <a:r>
              <a:rPr lang="en-US" b="0" i="0" dirty="0">
                <a:solidFill>
                  <a:srgbClr val="051E50"/>
                </a:solidFill>
                <a:effectLst/>
                <a:latin typeface="proxima-nova"/>
              </a:rPr>
              <a:t>As we know, the more an image is blurred, </a:t>
            </a:r>
            <a:r>
              <a:rPr lang="en-US" b="0" i="1" dirty="0">
                <a:solidFill>
                  <a:srgbClr val="051E50"/>
                </a:solidFill>
                <a:effectLst/>
                <a:latin typeface="proxima-nova"/>
              </a:rPr>
              <a:t>the less edges there are</a:t>
            </a:r>
            <a:r>
              <a:rPr lang="en-US" b="0" i="0" dirty="0">
                <a:solidFill>
                  <a:srgbClr val="051E50"/>
                </a:solidFill>
                <a:effectLst/>
                <a:latin typeface="proxima-nova"/>
              </a:rPr>
              <a:t>.</a:t>
            </a:r>
            <a:endParaRPr lang="en-US" dirty="0"/>
          </a:p>
        </p:txBody>
      </p:sp>
    </p:spTree>
    <p:extLst>
      <p:ext uri="{BB962C8B-B14F-4D97-AF65-F5344CB8AC3E}">
        <p14:creationId xmlns:p14="http://schemas.microsoft.com/office/powerpoint/2010/main" val="3349991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4B6E-A8D7-42CD-AE59-26E740D37D0F}"/>
              </a:ext>
            </a:extLst>
          </p:cNvPr>
          <p:cNvSpPr>
            <a:spLocks noGrp="1"/>
          </p:cNvSpPr>
          <p:nvPr>
            <p:ph type="title"/>
          </p:nvPr>
        </p:nvSpPr>
        <p:spPr/>
        <p:txBody>
          <a:bodyPr/>
          <a:lstStyle/>
          <a:p>
            <a:r>
              <a:rPr lang="en-US" sz="4000" b="1" dirty="0">
                <a:solidFill>
                  <a:srgbClr val="051E50"/>
                </a:solidFill>
                <a:latin typeface="proxima-nova"/>
              </a:rPr>
              <a:t>Challenge of </a:t>
            </a:r>
            <a:r>
              <a:rPr lang="en-US" sz="4000" b="1" dirty="0" err="1">
                <a:solidFill>
                  <a:srgbClr val="051E50"/>
                </a:solidFill>
                <a:latin typeface="proxima-nova"/>
              </a:rPr>
              <a:t>laplacian</a:t>
            </a:r>
            <a:endParaRPr lang="en-US" sz="4000" b="1" dirty="0">
              <a:solidFill>
                <a:srgbClr val="051E50"/>
              </a:solidFill>
              <a:latin typeface="proxima-nova"/>
            </a:endParaRPr>
          </a:p>
        </p:txBody>
      </p:sp>
      <p:sp>
        <p:nvSpPr>
          <p:cNvPr id="3" name="Content Placeholder 2">
            <a:extLst>
              <a:ext uri="{FF2B5EF4-FFF2-40B4-BE49-F238E27FC236}">
                <a16:creationId xmlns:a16="http://schemas.microsoft.com/office/drawing/2014/main" id="{96B54AC5-8E7C-4835-A6DC-6EAF3347FE77}"/>
              </a:ext>
            </a:extLst>
          </p:cNvPr>
          <p:cNvSpPr>
            <a:spLocks noGrp="1"/>
          </p:cNvSpPr>
          <p:nvPr>
            <p:ph idx="1"/>
          </p:nvPr>
        </p:nvSpPr>
        <p:spPr/>
        <p:txBody>
          <a:bodyPr/>
          <a:lstStyle/>
          <a:p>
            <a:r>
              <a:rPr lang="en-US" b="0" i="0" dirty="0">
                <a:solidFill>
                  <a:srgbClr val="051E50"/>
                </a:solidFill>
                <a:effectLst/>
                <a:latin typeface="proxima-nova"/>
              </a:rPr>
              <a:t>Obviously the trick here is setting the correct threshold which can be quite domain dependent. Too low of a threshold and you’ll incorrectly mark images as blurry when they are not. Too high of a threshold then images that are actually blurry will not be marked as blurry. This method tends to work best in environments where you can compute an acceptable focus measure range and then detect outliers.</a:t>
            </a:r>
            <a:endParaRPr lang="en-US" dirty="0"/>
          </a:p>
        </p:txBody>
      </p:sp>
    </p:spTree>
    <p:extLst>
      <p:ext uri="{BB962C8B-B14F-4D97-AF65-F5344CB8AC3E}">
        <p14:creationId xmlns:p14="http://schemas.microsoft.com/office/powerpoint/2010/main" val="295661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C2002-B6EF-4437-9901-C0A6C57E36CC}"/>
              </a:ext>
            </a:extLst>
          </p:cNvPr>
          <p:cNvSpPr>
            <a:spLocks noGrp="1"/>
          </p:cNvSpPr>
          <p:nvPr>
            <p:ph type="title"/>
          </p:nvPr>
        </p:nvSpPr>
        <p:spPr/>
        <p:txBody>
          <a:bodyPr/>
          <a:lstStyle/>
          <a:p>
            <a:r>
              <a:rPr lang="en-US" sz="4000" b="1" dirty="0">
                <a:solidFill>
                  <a:srgbClr val="051E50"/>
                </a:solidFill>
                <a:latin typeface="proxima-nova"/>
              </a:rPr>
              <a:t>results</a:t>
            </a:r>
          </a:p>
        </p:txBody>
      </p:sp>
      <p:sp>
        <p:nvSpPr>
          <p:cNvPr id="3" name="Content Placeholder 2">
            <a:extLst>
              <a:ext uri="{FF2B5EF4-FFF2-40B4-BE49-F238E27FC236}">
                <a16:creationId xmlns:a16="http://schemas.microsoft.com/office/drawing/2014/main" id="{942A6F7B-044C-4D11-95FC-8CD7CA2C726D}"/>
              </a:ext>
            </a:extLst>
          </p:cNvPr>
          <p:cNvSpPr>
            <a:spLocks noGrp="1"/>
          </p:cNvSpPr>
          <p:nvPr>
            <p:ph idx="1"/>
          </p:nvPr>
        </p:nvSpPr>
        <p:spPr/>
        <p:txBody>
          <a:bodyPr/>
          <a:lstStyle/>
          <a:p>
            <a:r>
              <a:rPr lang="en-US" dirty="0"/>
              <a:t>See my desktop</a:t>
            </a:r>
          </a:p>
        </p:txBody>
      </p:sp>
      <p:pic>
        <p:nvPicPr>
          <p:cNvPr id="5" name="Picture 4">
            <a:extLst>
              <a:ext uri="{FF2B5EF4-FFF2-40B4-BE49-F238E27FC236}">
                <a16:creationId xmlns:a16="http://schemas.microsoft.com/office/drawing/2014/main" id="{F6ED1E81-49CA-4467-A408-3A33508F7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302" y="2623819"/>
            <a:ext cx="5305778" cy="2984500"/>
          </a:xfrm>
          <a:prstGeom prst="rect">
            <a:avLst/>
          </a:prstGeom>
        </p:spPr>
      </p:pic>
      <p:pic>
        <p:nvPicPr>
          <p:cNvPr id="7" name="Picture 6">
            <a:extLst>
              <a:ext uri="{FF2B5EF4-FFF2-40B4-BE49-F238E27FC236}">
                <a16:creationId xmlns:a16="http://schemas.microsoft.com/office/drawing/2014/main" id="{D13A2306-50E9-419C-A25E-C7DFC38A6C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244" y="2623819"/>
            <a:ext cx="5305778" cy="2984500"/>
          </a:xfrm>
          <a:prstGeom prst="rect">
            <a:avLst/>
          </a:prstGeom>
        </p:spPr>
      </p:pic>
    </p:spTree>
    <p:extLst>
      <p:ext uri="{BB962C8B-B14F-4D97-AF65-F5344CB8AC3E}">
        <p14:creationId xmlns:p14="http://schemas.microsoft.com/office/powerpoint/2010/main" val="3762985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210</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proxima-nova</vt:lpstr>
      <vt:lpstr>Office Theme</vt:lpstr>
      <vt:lpstr>How to check blur existence in image?</vt:lpstr>
      <vt:lpstr>Blur detection with opencv</vt:lpstr>
      <vt:lpstr>Different solutions</vt:lpstr>
      <vt:lpstr>Variance of the Laplacian  </vt:lpstr>
      <vt:lpstr>Challenge of laplacian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check blur existence in image?</dc:title>
  <dc:creator>behnoud shafizadeh</dc:creator>
  <cp:lastModifiedBy>behnoud shafizadeh</cp:lastModifiedBy>
  <cp:revision>17</cp:revision>
  <dcterms:created xsi:type="dcterms:W3CDTF">2021-01-09T07:00:34Z</dcterms:created>
  <dcterms:modified xsi:type="dcterms:W3CDTF">2021-03-17T21:06:32Z</dcterms:modified>
</cp:coreProperties>
</file>