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sldIdLst>
    <p:sldId id="321" r:id="rId2"/>
    <p:sldId id="322" r:id="rId3"/>
    <p:sldId id="320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41" r:id="rId21"/>
    <p:sldId id="342" r:id="rId22"/>
    <p:sldId id="339" r:id="rId23"/>
    <p:sldId id="343" r:id="rId24"/>
    <p:sldId id="344" r:id="rId25"/>
    <p:sldId id="345" r:id="rId26"/>
    <p:sldId id="347" r:id="rId27"/>
    <p:sldId id="340" r:id="rId28"/>
    <p:sldId id="348" r:id="rId29"/>
    <p:sldId id="34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DBA8377A-174D-4AC6-99AC-1E04A9D9AAF5}">
          <p14:sldIdLst>
            <p14:sldId id="321"/>
            <p14:sldId id="322"/>
          </p14:sldIdLst>
        </p14:section>
        <p14:section name="Intro" id="{593D8F5F-D954-4F05-9166-390437C976F6}">
          <p14:sldIdLst>
            <p14:sldId id="320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Model" id="{69AF8E0E-C457-4539-A72F-030E50A0B628}">
          <p14:sldIdLst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</p14:sldIdLst>
        </p14:section>
        <p14:section name="Control" id="{53BD0DCA-1BF0-4144-ADC7-33B6DD260F76}">
          <p14:sldIdLst>
            <p14:sldId id="338"/>
            <p14:sldId id="341"/>
            <p14:sldId id="342"/>
          </p14:sldIdLst>
        </p14:section>
        <p14:section name="Results" id="{9FDBF970-3E68-48B2-A2AF-245879039B7F}">
          <p14:sldIdLst>
            <p14:sldId id="339"/>
            <p14:sldId id="343"/>
            <p14:sldId id="344"/>
            <p14:sldId id="345"/>
          </p14:sldIdLst>
        </p14:section>
        <p14:section name="Conclusion" id="{0F22BB2D-35BF-46CC-AEC9-4E2EF07E7F13}">
          <p14:sldIdLst>
            <p14:sldId id="347"/>
            <p14:sldId id="340"/>
            <p14:sldId id="348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C24A"/>
    <a:srgbClr val="275D37"/>
    <a:srgbClr val="F2CD00"/>
    <a:srgbClr val="FFFFFF"/>
    <a:srgbClr val="275D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91"/>
    <p:restoredTop sz="96340"/>
  </p:normalViewPr>
  <p:slideViewPr>
    <p:cSldViewPr snapToGrid="0" snapToObjects="1">
      <p:cViewPr varScale="1">
        <p:scale>
          <a:sx n="126" d="100"/>
          <a:sy n="126" d="100"/>
        </p:scale>
        <p:origin x="109" y="33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DA4FB-FF3E-B74F-8D8A-02FBFF691736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BEA57-B478-A244-8045-469284E49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962880B-DFD3-D64C-92C3-67B32FFB0A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312" y="5876636"/>
            <a:ext cx="2443706" cy="661837"/>
          </a:xfrm>
          <a:prstGeom prst="rect">
            <a:avLst/>
          </a:prstGeom>
        </p:spPr>
      </p:pic>
      <p:pic>
        <p:nvPicPr>
          <p:cNvPr id="11" name="Picture 10" descr="Shape, polygon&#10;&#10;Description automatically generated">
            <a:extLst>
              <a:ext uri="{FF2B5EF4-FFF2-40B4-BE49-F238E27FC236}">
                <a16:creationId xmlns:a16="http://schemas.microsoft.com/office/drawing/2014/main" id="{1D513D0F-F778-EC48-8DB4-54BF017557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318" b="2611"/>
          <a:stretch/>
        </p:blipFill>
        <p:spPr>
          <a:xfrm>
            <a:off x="5297365" y="0"/>
            <a:ext cx="6796523" cy="6858000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F89EAE0D-5D30-814F-B7A6-7C8BD2DE40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30" y="1943155"/>
            <a:ext cx="5227400" cy="141269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85000"/>
              </a:lnSpc>
              <a:defRPr sz="5400" b="1" i="0" kern="0" cap="all" spc="-60" baseline="0">
                <a:solidFill>
                  <a:srgbClr val="F2CD0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5FE3B-DCFD-EA41-9159-C3596248B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988" y="3665913"/>
            <a:ext cx="5227637" cy="2068513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27886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mise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6A1FA5-02DD-3D41-8634-67C3FF4938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34013" y="5876636"/>
            <a:ext cx="2443706" cy="66183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0132E0B-F5FA-A649-92CF-89A8BABC5B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654" y="2599170"/>
            <a:ext cx="11516592" cy="1325563"/>
          </a:xfrm>
        </p:spPr>
        <p:txBody>
          <a:bodyPr>
            <a:noAutofit/>
          </a:bodyPr>
          <a:lstStyle>
            <a:lvl1pPr>
              <a:defRPr sz="8900" b="1" i="0" spc="-140" baseline="0">
                <a:solidFill>
                  <a:srgbClr val="F2CD0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Leading with Purpose.</a:t>
            </a:r>
          </a:p>
        </p:txBody>
      </p:sp>
    </p:spTree>
    <p:extLst>
      <p:ext uri="{BB962C8B-B14F-4D97-AF65-F5344CB8AC3E}">
        <p14:creationId xmlns:p14="http://schemas.microsoft.com/office/powerpoint/2010/main" val="1903685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17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mis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6A1FA5-02DD-3D41-8634-67C3FF4938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34013" y="5876636"/>
            <a:ext cx="2443706" cy="66183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0132E0B-F5FA-A649-92CF-89A8BABC5B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654" y="2630343"/>
            <a:ext cx="9137073" cy="1325563"/>
          </a:xfrm>
        </p:spPr>
        <p:txBody>
          <a:bodyPr>
            <a:noAutofit/>
          </a:bodyPr>
          <a:lstStyle>
            <a:lvl1pPr>
              <a:defRPr sz="7200" b="1" i="0" spc="-140" baseline="0">
                <a:solidFill>
                  <a:srgbClr val="F2CD0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Leading with Purpose.</a:t>
            </a:r>
          </a:p>
        </p:txBody>
      </p:sp>
    </p:spTree>
    <p:extLst>
      <p:ext uri="{BB962C8B-B14F-4D97-AF65-F5344CB8AC3E}">
        <p14:creationId xmlns:p14="http://schemas.microsoft.com/office/powerpoint/2010/main" val="1480720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17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58A413-3734-3C4C-B113-2BB989517A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30379" y="5906804"/>
            <a:ext cx="2407631" cy="65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0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1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827D8E9-644D-9348-AE09-62079C534D98}"/>
              </a:ext>
            </a:extLst>
          </p:cNvPr>
          <p:cNvSpPr/>
          <p:nvPr userDrawn="1"/>
        </p:nvSpPr>
        <p:spPr>
          <a:xfrm>
            <a:off x="0" y="0"/>
            <a:ext cx="12192000" cy="1485900"/>
          </a:xfrm>
          <a:prstGeom prst="rect">
            <a:avLst/>
          </a:prstGeom>
          <a:solidFill>
            <a:srgbClr val="F2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4B75D-85A6-A440-A2A4-6BE8238DC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91" y="365125"/>
            <a:ext cx="950270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EED9667-564A-9D42-B035-C9F46434330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0525" y="1965325"/>
            <a:ext cx="11410818" cy="419417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B782E-AFC9-E44D-BC30-747F09DD17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535BD11-B08F-2E4E-8A2A-C0A6527C5A21}" type="datetime1">
              <a:rPr lang="en-CA" smtClean="0"/>
              <a:t>2023-10-29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F5E64-4170-A048-B967-058F83A1D04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C2586-8877-EF4C-B528-8425113CEA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BA02D4-77EA-5E49-8521-EFB5222C75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591" y="6288677"/>
            <a:ext cx="1705010" cy="46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polygon&#10;&#10;Description automatically generated">
            <a:extLst>
              <a:ext uri="{FF2B5EF4-FFF2-40B4-BE49-F238E27FC236}">
                <a16:creationId xmlns:a16="http://schemas.microsoft.com/office/drawing/2014/main" id="{84C58E9F-8116-5144-8E22-F98E1C3456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318" r="78139" b="2611"/>
          <a:stretch/>
        </p:blipFill>
        <p:spPr>
          <a:xfrm>
            <a:off x="10714803" y="0"/>
            <a:ext cx="1485820" cy="6858000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DB62A6C-FCD9-F348-BC39-AC4EDF3EDF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526" y="1965324"/>
            <a:ext cx="10503552" cy="4194175"/>
          </a:xfrm>
        </p:spPr>
        <p:txBody>
          <a:bodyPr wrap="square"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B36EC-AE6D-7B4C-9149-E278D2EE2F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535BD11-B08F-2E4E-8A2A-C0A6527C5A21}" type="datetime1">
              <a:rPr lang="en-CA" smtClean="0"/>
              <a:t>2023-10-29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F6D64-6CA8-4E46-8078-EB7559BEADB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8C3E2-7AE8-8347-8C47-1414C00CC4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F41F2C-1A11-854D-A2B6-32DBA28411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0591" y="6288677"/>
            <a:ext cx="1705010" cy="46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5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polygon&#10;&#10;Description automatically generated">
            <a:extLst>
              <a:ext uri="{FF2B5EF4-FFF2-40B4-BE49-F238E27FC236}">
                <a16:creationId xmlns:a16="http://schemas.microsoft.com/office/drawing/2014/main" id="{34331A51-FEEB-2E49-9A19-27AC8BD878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318" r="78139" b="2611"/>
          <a:stretch/>
        </p:blipFill>
        <p:spPr>
          <a:xfrm>
            <a:off x="10714803" y="0"/>
            <a:ext cx="1485820" cy="6858000"/>
          </a:xfrm>
          <a:prstGeom prst="rect">
            <a:avLst/>
          </a:prstGeom>
        </p:spPr>
      </p:pic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81B8BA2-1F4B-E349-8B72-C54B055380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0592" y="1074258"/>
            <a:ext cx="10539884" cy="70258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spcBef>
                <a:spcPts val="400"/>
              </a:spcBef>
              <a:buNone/>
              <a:defRPr sz="5400" b="1" i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Your Title Goes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6CEDB-D656-694C-BA91-65ADFC3D288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535BD11-B08F-2E4E-8A2A-C0A6527C5A21}" type="datetime1">
              <a:rPr lang="en-CA" smtClean="0"/>
              <a:t>2023-10-29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F6AD3-74BC-6A46-8208-E4646CF992B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DF7E4-AB1D-AB4F-9EB2-C891920D026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2D10FC0-70CD-F04F-8870-C9881614CD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0525" y="2340855"/>
            <a:ext cx="10539886" cy="338453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731F8D-98BC-D84A-81F8-148F537E62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2428" y="6288677"/>
            <a:ext cx="1719072" cy="46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99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17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96EDDE9-0D4B-A044-A12C-1688B006ED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0525" y="1965325"/>
            <a:ext cx="11410818" cy="419417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17;p4">
            <a:extLst>
              <a:ext uri="{FF2B5EF4-FFF2-40B4-BE49-F238E27FC236}">
                <a16:creationId xmlns:a16="http://schemas.microsoft.com/office/drawing/2014/main" id="{9E787EB5-1C41-A34E-8CF2-43A8EB83503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51487" y="556576"/>
            <a:ext cx="11449855" cy="7609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400" b="1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CA" dirty="0"/>
              <a:t>Your Title Here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EB020-6420-494B-95DB-E9AD8CE0C60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535BD11-B08F-2E4E-8A2A-C0A6527C5A21}" type="datetime1">
              <a:rPr lang="en-CA" smtClean="0"/>
              <a:t>2023-10-29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E9E22-20D4-F140-900D-D0C4110480B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52ABC-BFE4-4D47-9151-B99D1850F3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0CCA2F-DD68-B34A-B2FF-D2BB60FB51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591" y="6288677"/>
            <a:ext cx="1705010" cy="46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0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C4BE29-637A-8249-853A-17D0176371B3}"/>
              </a:ext>
            </a:extLst>
          </p:cNvPr>
          <p:cNvSpPr/>
          <p:nvPr userDrawn="1"/>
        </p:nvSpPr>
        <p:spPr>
          <a:xfrm>
            <a:off x="0" y="0"/>
            <a:ext cx="12192000" cy="1485900"/>
          </a:xfrm>
          <a:prstGeom prst="rect">
            <a:avLst/>
          </a:prstGeom>
          <a:solidFill>
            <a:srgbClr val="275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7;p4">
            <a:extLst>
              <a:ext uri="{FF2B5EF4-FFF2-40B4-BE49-F238E27FC236}">
                <a16:creationId xmlns:a16="http://schemas.microsoft.com/office/drawing/2014/main" id="{7745FA55-A17E-1442-B82C-EB919EC7125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51487" y="556576"/>
            <a:ext cx="11449855" cy="7609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400" b="1" i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CA" dirty="0"/>
              <a:t>Your Title Here</a:t>
            </a:r>
            <a:endParaRPr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5C67B29-3361-7044-B10F-1D2880365E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0525" y="1965325"/>
            <a:ext cx="11410818" cy="419417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60203-9422-4A4A-83AE-9349F3600C5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535BD11-B08F-2E4E-8A2A-C0A6527C5A21}" type="datetime1">
              <a:rPr lang="en-CA" smtClean="0"/>
              <a:t>2023-10-29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31723-859E-6A40-B89A-CAD5E47EDE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3134F-C888-DF45-9DC4-837B891207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0B80EB-A50C-C34E-AACF-D55E50675D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591" y="6288677"/>
            <a:ext cx="1705010" cy="46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4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, polygon&#10;&#10;Description automatically generated">
            <a:extLst>
              <a:ext uri="{FF2B5EF4-FFF2-40B4-BE49-F238E27FC236}">
                <a16:creationId xmlns:a16="http://schemas.microsoft.com/office/drawing/2014/main" id="{FDF486DF-8FEF-E746-9CB0-555B49221A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318" r="78139" b="2611"/>
          <a:stretch/>
        </p:blipFill>
        <p:spPr>
          <a:xfrm>
            <a:off x="10714803" y="0"/>
            <a:ext cx="1485820" cy="6858000"/>
          </a:xfrm>
          <a:prstGeom prst="rect">
            <a:avLst/>
          </a:prstGeom>
        </p:spPr>
      </p:pic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853EC0B4-9DD0-3E42-8433-7FF2BCEBE109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90592" y="1343279"/>
            <a:ext cx="10539820" cy="4183582"/>
          </a:xfrm>
        </p:spPr>
        <p:txBody>
          <a:bodyPr/>
          <a:lstStyle/>
          <a:p>
            <a:r>
              <a:rPr lang="en-US" dirty="0"/>
              <a:t>Click icon to insert chart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9F9ECB-E455-B648-BC28-63F9169F62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0592" y="498930"/>
            <a:ext cx="10539820" cy="687387"/>
          </a:xfrm>
        </p:spPr>
        <p:txBody>
          <a:bodyPr lIns="0" tIns="0" rIns="0" bIns="0"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chart title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198B815-91E0-F54F-8DBF-E1E115486F8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535BD11-B08F-2E4E-8A2A-C0A6527C5A21}" type="datetime1">
              <a:rPr lang="en-CA" smtClean="0"/>
              <a:t>2023-10-29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D77A3A9-C12D-DA40-8219-2377C49874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B0096DC-00BB-7144-8688-CF3D555BA45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3D5752F-93E8-5640-B649-2F69D4E4B4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0525" y="5688013"/>
            <a:ext cx="11410950" cy="37306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chart source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A7B5D2-28FF-FC4A-A919-82D0332A39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2428" y="6288677"/>
            <a:ext cx="1719072" cy="46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84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17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polygon&#10;&#10;Description automatically generated">
            <a:extLst>
              <a:ext uri="{FF2B5EF4-FFF2-40B4-BE49-F238E27FC236}">
                <a16:creationId xmlns:a16="http://schemas.microsoft.com/office/drawing/2014/main" id="{EF5224F5-7B4A-C540-BD8F-06A7A11BFD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318" r="78139" b="2611"/>
          <a:stretch/>
        </p:blipFill>
        <p:spPr>
          <a:xfrm>
            <a:off x="10714803" y="0"/>
            <a:ext cx="1485820" cy="6858000"/>
          </a:xfrm>
          <a:prstGeom prst="rect">
            <a:avLst/>
          </a:prstGeom>
        </p:spPr>
      </p:pic>
      <p:sp>
        <p:nvSpPr>
          <p:cNvPr id="11" name="Chart Placeholder 2">
            <a:extLst>
              <a:ext uri="{FF2B5EF4-FFF2-40B4-BE49-F238E27FC236}">
                <a16:creationId xmlns:a16="http://schemas.microsoft.com/office/drawing/2014/main" id="{DBDA81E4-D819-194B-A845-51E77961E251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90591" y="1343279"/>
            <a:ext cx="10551931" cy="418358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insert chart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6B907DA-D648-3848-B281-CF9A84B4C7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0591" y="498930"/>
            <a:ext cx="10551931" cy="687387"/>
          </a:xfrm>
        </p:spPr>
        <p:txBody>
          <a:bodyPr lIns="0" tIns="0" rIns="0" bIns="0"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Add chart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2333AAA-2953-3E42-89E5-E6D6786DA5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0525" y="5688013"/>
            <a:ext cx="11410950" cy="37306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chart source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6E9AE-1B93-944F-94E9-92B7D2B39F3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535BD11-B08F-2E4E-8A2A-C0A6527C5A21}" type="datetime1">
              <a:rPr lang="en-CA" smtClean="0"/>
              <a:t>2023-10-29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A558C-3CFE-9F45-8C8F-90D0362E71B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BAD6E-366B-1E4E-B7F4-DD7B00DDA4C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5BCB06-E6BC-C243-88F1-45906E203A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0591" y="6288677"/>
            <a:ext cx="1705010" cy="46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19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17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polygon&#10;&#10;Description automatically generated">
            <a:extLst>
              <a:ext uri="{FF2B5EF4-FFF2-40B4-BE49-F238E27FC236}">
                <a16:creationId xmlns:a16="http://schemas.microsoft.com/office/drawing/2014/main" id="{1F14869D-079E-964F-80B7-011C027887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318" r="78139" b="2611"/>
          <a:stretch/>
        </p:blipFill>
        <p:spPr>
          <a:xfrm>
            <a:off x="10714803" y="0"/>
            <a:ext cx="1485820" cy="6858000"/>
          </a:xfrm>
          <a:prstGeom prst="rect">
            <a:avLst/>
          </a:prstGeom>
        </p:spPr>
      </p:pic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3962DB7E-0883-7945-8AA8-880B377F4D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2428" y="1608138"/>
            <a:ext cx="3557298" cy="33276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30FD155-F064-E242-90C2-6F80336985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0354" y="1608138"/>
            <a:ext cx="6294449" cy="416877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800" b="1" i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D51F88-AA70-F347-9489-C2435C814DE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535BD11-B08F-2E4E-8A2A-C0A6527C5A21}" type="datetime1">
              <a:rPr lang="en-CA" smtClean="0"/>
              <a:t>2023-10-29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F34C8B-A24B-834E-97B0-23FD1B54B1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8AD62E2-152C-CC4F-89F0-606EC63B930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BB003B-769B-3741-B7C6-C73B6C398D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2428" y="6288677"/>
            <a:ext cx="1719072" cy="46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78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17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555AB-A659-BD40-978B-F47AA54B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91" y="365125"/>
            <a:ext cx="114108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DCE43-AFF8-8A43-98D1-00F3E9F42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91" y="1825625"/>
            <a:ext cx="114134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81EAD-ACA1-FE47-A8A5-C7966E097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13810" y="6356350"/>
            <a:ext cx="1813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535BD11-B08F-2E4E-8A2A-C0A6527C5A21}" type="datetime1">
              <a:rPr lang="en-CA" smtClean="0"/>
              <a:t>2023-10-29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6E2DD-2D19-1640-A6B3-94C55C6DD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2035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D2B5-C3DE-A045-A1E5-C92623BB7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28009" y="6356350"/>
            <a:ext cx="297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61130C78-B4AB-6843-B818-B4CC8CBE3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8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3" r:id="rId4"/>
    <p:sldLayoutId id="2147483659" r:id="rId5"/>
    <p:sldLayoutId id="214748366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60" baseline="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EA8675-5AC1-604E-8048-EF8CF7D6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547856"/>
            <a:ext cx="5065712" cy="3632260"/>
          </a:xfrm>
        </p:spPr>
        <p:txBody>
          <a:bodyPr>
            <a:noAutofit/>
          </a:bodyPr>
          <a:lstStyle/>
          <a:p>
            <a:r>
              <a:rPr lang="en-US" sz="4400" dirty="0"/>
              <a:t>Optimal control of An axial dispersion tubular reactor </a:t>
            </a:r>
            <a:br>
              <a:rPr lang="en-US" sz="4400" dirty="0"/>
            </a:br>
            <a:r>
              <a:rPr lang="en-US" sz="4400" dirty="0"/>
              <a:t>with delayed recycle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1B5D7-AE90-AB4A-805F-ADB2B2DE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988" y="4180115"/>
            <a:ext cx="5227637" cy="1572508"/>
          </a:xfrm>
        </p:spPr>
        <p:txBody>
          <a:bodyPr/>
          <a:lstStyle/>
          <a:p>
            <a:r>
              <a:rPr lang="en-US" dirty="0"/>
              <a:t>Authors</a:t>
            </a:r>
          </a:p>
          <a:p>
            <a:r>
              <a:rPr lang="en-US" b="0" dirty="0"/>
              <a:t>Behrad Moadeli</a:t>
            </a:r>
          </a:p>
          <a:p>
            <a:r>
              <a:rPr lang="en-US" b="0" dirty="0"/>
              <a:t>Guilherme </a:t>
            </a:r>
            <a:r>
              <a:rPr lang="en-US" b="0" dirty="0" err="1"/>
              <a:t>Ozorio</a:t>
            </a:r>
            <a:r>
              <a:rPr lang="en-US" b="0" dirty="0"/>
              <a:t> </a:t>
            </a:r>
            <a:r>
              <a:rPr lang="en-US" b="0" dirty="0" err="1"/>
              <a:t>Cassol</a:t>
            </a:r>
            <a:r>
              <a:rPr lang="en-US" b="0" dirty="0"/>
              <a:t>, PhD</a:t>
            </a:r>
          </a:p>
          <a:p>
            <a:r>
              <a:rPr lang="en-US" b="0" dirty="0" err="1"/>
              <a:t>Stevan</a:t>
            </a:r>
            <a:r>
              <a:rPr lang="en-US" b="0" dirty="0"/>
              <a:t> </a:t>
            </a:r>
            <a:r>
              <a:rPr lang="en-US" b="0" dirty="0" err="1"/>
              <a:t>Dubljevic</a:t>
            </a:r>
            <a:r>
              <a:rPr lang="en-US" b="0" dirty="0"/>
              <a:t>, PhD</a:t>
            </a:r>
          </a:p>
        </p:txBody>
      </p:sp>
    </p:spTree>
    <p:extLst>
      <p:ext uri="{BB962C8B-B14F-4D97-AF65-F5344CB8AC3E}">
        <p14:creationId xmlns:p14="http://schemas.microsoft.com/office/powerpoint/2010/main" val="3630240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F3F8-7AD7-32B0-FB91-1B88FBF0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F292D-D912-CB8A-F46C-789E6562557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Optimal in-domain Control of Scalar Infinite-dimensional Systems [3]</a:t>
            </a:r>
          </a:p>
          <a:p>
            <a:pPr>
              <a:lnSpc>
                <a:spcPct val="150000"/>
              </a:lnSpc>
            </a:pPr>
            <a:r>
              <a:rPr lang="en-US" dirty="0"/>
              <a:t>Optimal Boundary Control of Infinite-dimensional Spectral Systems [4]</a:t>
            </a:r>
          </a:p>
          <a:p>
            <a:pPr>
              <a:lnSpc>
                <a:spcPct val="150000"/>
              </a:lnSpc>
            </a:pPr>
            <a:r>
              <a:rPr lang="en-US" dirty="0"/>
              <a:t>Model Predictive Control of Axial Dispersion Tubular Reactors with Instantaneous Recycle [2]</a:t>
            </a:r>
          </a:p>
          <a:p>
            <a:pPr>
              <a:lnSpc>
                <a:spcPct val="150000"/>
              </a:lnSpc>
            </a:pPr>
            <a:r>
              <a:rPr lang="en-US" dirty="0"/>
              <a:t>Optimal Boundary Control of First-order Hyperbolic Systems [5]</a:t>
            </a:r>
          </a:p>
          <a:p>
            <a:pPr>
              <a:lnSpc>
                <a:spcPct val="150000"/>
              </a:lnSpc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821C2-835D-3512-F524-B1F6927565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2EFB3-1213-BA4F-9D50-560E860A45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526" y="1787524"/>
            <a:ext cx="10503552" cy="4194175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2- Open-loop System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Eigenvalue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Adjoint Operator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Characteristic Equation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Eigenvalue Distribution (Spectrum Analysis)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Eigenfunctions (Bi-orthogonal Basis)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Dominant Modes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7AD17-6C1B-E54E-890D-E4C141E3E26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03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3DB3B2-F7DD-7D42-8F66-2A6D668F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74ADC-C26C-E245-9064-B0B2BF1903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FF72FC-8822-7C68-DEB8-5DD7066F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58" y="2215972"/>
            <a:ext cx="5540318" cy="25627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03E771-1849-43E3-570A-792FE1C1D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211" y="2215972"/>
            <a:ext cx="5366131" cy="324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13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3DB3B2-F7DD-7D42-8F66-2A6D668F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Adjoint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74ADC-C26C-E245-9064-B0B2BF1903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16FD9A-937B-D0E0-EE65-6702F0EC3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14" b="98269" l="3493" r="97689">
                        <a14:foregroundMark x1="92142" y1="10183" x2="72573" y2="6517"/>
                        <a14:foregroundMark x1="72573" y1="6517" x2="24242" y2="32383"/>
                        <a14:foregroundMark x1="24242" y1="32383" x2="50231" y2="81263"/>
                        <a14:foregroundMark x1="50231" y1="81263" x2="69748" y2="37475"/>
                        <a14:foregroundMark x1="69748" y1="37475" x2="62558" y2="16293"/>
                        <a14:foregroundMark x1="62558" y1="16293" x2="62352" y2="16293"/>
                        <a14:foregroundMark x1="94248" y1="58758" x2="74319" y2="64664"/>
                        <a14:foregroundMark x1="74319" y1="64664" x2="63020" y2="95621"/>
                        <a14:foregroundMark x1="63020" y1="95621" x2="90858" y2="74338"/>
                        <a14:foregroundMark x1="90858" y1="74338" x2="90755" y2="67617"/>
                        <a14:foregroundMark x1="32101" y1="71385" x2="2311" y2="72912"/>
                        <a14:foregroundMark x1="2311" y1="72912" x2="5125" y2="80721"/>
                        <a14:foregroundMark x1="8556" y1="82678" x2="34874" y2="80550"/>
                        <a14:foregroundMark x1="32460" y1="80143" x2="30714" y2="92872"/>
                        <a14:foregroundMark x1="30714" y1="92872" x2="33539" y2="84623"/>
                        <a14:foregroundMark x1="33539" y1="84623" x2="32820" y2="80041"/>
                        <a14:foregroundMark x1="40370" y1="81976" x2="34206" y2="90020"/>
                        <a14:foregroundMark x1="34206" y1="90020" x2="40627" y2="92057"/>
                        <a14:foregroundMark x1="40627" y1="92057" x2="41397" y2="82179"/>
                        <a14:foregroundMark x1="41397" y1="82179" x2="40986" y2="81466"/>
                        <a14:foregroundMark x1="50128" y1="83503" x2="42065" y2="87271"/>
                        <a14:foregroundMark x1="42065" y1="87271" x2="44684" y2="95418"/>
                        <a14:foregroundMark x1="44684" y1="95418" x2="58295" y2="98269"/>
                        <a14:foregroundMark x1="58295" y1="98269" x2="67232" y2="91446"/>
                        <a14:foregroundMark x1="67232" y1="91446" x2="60041" y2="84114"/>
                        <a14:foregroundMark x1="60041" y1="84114" x2="49563" y2="82790"/>
                        <a14:foregroundMark x1="96456" y1="68330" x2="91474" y2="70163"/>
                        <a14:foregroundMark x1="91474" y1="70163" x2="88341" y2="80346"/>
                        <a14:foregroundMark x1="88341" y1="80346" x2="95737" y2="78411"/>
                        <a14:foregroundMark x1="95737" y1="78411" x2="96507" y2="67210"/>
                        <a14:foregroundMark x1="97227" y1="70774" x2="97791" y2="69450"/>
                        <a14:foregroundMark x1="5085" y1="71690" x2="3949" y2="81069"/>
                        <a14:foregroundMark x1="4231" y1="81403" x2="8526" y2="76069"/>
                        <a14:foregroundMark x1="8526" y1="76069" x2="8423" y2="74949"/>
                        <a14:foregroundMark x1="3493" y1="73931" x2="3749" y2="74949"/>
                        <a14:backgroundMark x1="103" y1="78819" x2="11710" y2="99898"/>
                        <a14:backgroundMark x1="11710" y1="99898" x2="3133" y2="98371"/>
                        <a14:backgroundMark x1="3133" y1="98371" x2="51" y2="87678"/>
                        <a14:backgroundMark x1="51" y1="87678" x2="308" y2="78310"/>
                        <a14:backgroundMark x1="103" y1="90224" x2="11402" y2="92261"/>
                        <a14:backgroundMark x1="11402" y1="92261" x2="13148" y2="94196"/>
                        <a14:backgroundMark x1="51" y1="78615" x2="17565" y2="99389"/>
                        <a14:backgroundMark x1="17565" y1="99389" x2="5085" y2="99593"/>
                        <a14:backgroundMark x1="5085" y1="99593" x2="257" y2="95621"/>
                        <a14:backgroundMark x1="257" y1="95621" x2="51" y2="79735"/>
                        <a14:backgroundMark x1="5393" y1="82281" x2="8064" y2="94196"/>
                        <a14:backgroundMark x1="8064" y1="94196" x2="12892" y2="97658"/>
                        <a14:backgroundMark x1="12892" y1="97658" x2="18285" y2="94705"/>
                        <a14:backgroundMark x1="18285" y1="94705" x2="13405" y2="86864"/>
                        <a14:backgroundMark x1="13405" y1="86864" x2="5547" y2="82383"/>
                        <a14:backgroundMark x1="18798" y1="91853" x2="4212" y2="98473"/>
                        <a14:backgroundMark x1="4212" y1="98473" x2="6574" y2="84318"/>
                        <a14:backgroundMark x1="6574" y1="84318" x2="14176" y2="87475"/>
                        <a14:backgroundMark x1="14176" y1="87475" x2="19466" y2="92974"/>
                        <a14:backgroundMark x1="19466" y1="92974" x2="19466" y2="929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5914" y="1482515"/>
            <a:ext cx="9955272" cy="50210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B4929B-DB24-CF3E-9DAB-13033FD44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3880" y="3630415"/>
            <a:ext cx="386983" cy="41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35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3DB3B2-F7DD-7D42-8F66-2A6D668F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 Equation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4B9647-8A83-CDD5-EB4B-72A680A3566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Breaking 2</a:t>
            </a:r>
            <a:r>
              <a:rPr lang="en-US" baseline="30000" dirty="0"/>
              <a:t>nd</a:t>
            </a:r>
            <a:r>
              <a:rPr lang="en-US" dirty="0"/>
              <a:t> order PDE in a system of two 1</a:t>
            </a:r>
            <a:r>
              <a:rPr lang="en-US" baseline="30000" dirty="0"/>
              <a:t>st</a:t>
            </a:r>
            <a:r>
              <a:rPr lang="en-US" dirty="0"/>
              <a:t> order PDEs</a:t>
            </a:r>
          </a:p>
          <a:p>
            <a:pPr>
              <a:lnSpc>
                <a:spcPct val="150000"/>
              </a:lnSpc>
            </a:pPr>
            <a:r>
              <a:rPr lang="en-US" dirty="0"/>
              <a:t>Solving for the eigenvalues: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74ADC-C26C-E245-9064-B0B2BF1903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0EF26E-1F8E-616C-79F1-706CB72AC8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86"/>
          <a:stretch/>
        </p:blipFill>
        <p:spPr>
          <a:xfrm>
            <a:off x="371072" y="3429000"/>
            <a:ext cx="10787358" cy="13549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F99E6F-FC95-FCC5-38F4-4FFFA19B9890}"/>
              </a:ext>
            </a:extLst>
          </p:cNvPr>
          <p:cNvSpPr txBox="1"/>
          <p:nvPr/>
        </p:nvSpPr>
        <p:spPr>
          <a:xfrm>
            <a:off x="11147028" y="3830507"/>
            <a:ext cx="67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557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566E6C-AE8A-764F-A4C0-07B5414A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Eigenvalue Distribution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5D5B5F-22C9-434C-8747-39B9985864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9BD6ED-5DBD-1A8D-7BA6-06687310ADE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403324" y="1317553"/>
            <a:ext cx="7385352" cy="5076069"/>
          </a:xfrm>
        </p:spPr>
      </p:pic>
    </p:spTree>
    <p:extLst>
      <p:ext uri="{BB962C8B-B14F-4D97-AF65-F5344CB8AC3E}">
        <p14:creationId xmlns:p14="http://schemas.microsoft.com/office/powerpoint/2010/main" val="2670148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3DB3B2-F7DD-7D42-8F66-2A6D668F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Eigenfunctions (Bi-orthogonal Basis)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47BBA0-EDFB-47D6-17DB-9B0F7F5378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46543" y="2724626"/>
            <a:ext cx="6554799" cy="154102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Normalizing coefficients may be found utilizing </a:t>
            </a:r>
            <a:br>
              <a:rPr lang="en-US" sz="2400" dirty="0"/>
            </a:br>
            <a:r>
              <a:rPr lang="en-US" sz="2400" b="1" dirty="0"/>
              <a:t>Bi-orthogonality Theorem</a:t>
            </a:r>
            <a:r>
              <a:rPr lang="en-US" sz="2400" dirty="0"/>
              <a:t> [2] as follows: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74ADC-C26C-E245-9064-B0B2BF1903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37CFF9-91C1-C013-A9EC-19C733392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51" y="1850409"/>
            <a:ext cx="4410426" cy="3026097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EB535EC6-9374-B3B7-5D4C-032E1AF77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692" y="4447462"/>
            <a:ext cx="7391357" cy="85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E97A75-C275-59FE-0C38-ABC0A30C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51" y="5171102"/>
            <a:ext cx="2969229" cy="6169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017DA7-1202-5BC9-AF37-E10A2158917C}"/>
              </a:ext>
            </a:extLst>
          </p:cNvPr>
          <p:cNvSpPr txBox="1"/>
          <p:nvPr/>
        </p:nvSpPr>
        <p:spPr>
          <a:xfrm>
            <a:off x="3396342" y="5621005"/>
            <a:ext cx="795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760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3DB3B2-F7DD-7D42-8F66-2A6D668F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Dominant Modes (Eigenvalues)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47BBA0-EDFB-47D6-17DB-9B0F7F5378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1487" y="1775850"/>
            <a:ext cx="11542588" cy="446682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Using the following Corollary [2] of the previous Theorem makes way for determining the </a:t>
            </a:r>
            <a:br>
              <a:rPr lang="en-US" sz="2000" dirty="0"/>
            </a:br>
            <a:r>
              <a:rPr lang="en-US" sz="2000" b="1" dirty="0"/>
              <a:t>Dominant Modes</a:t>
            </a:r>
            <a:r>
              <a:rPr lang="en-US" sz="2000" dirty="0"/>
              <a:t> of the system dynamics, by trying to reconstruct any arbitrary function that belongs to our function space with sufficient accuracy using a finite sum, instead of the infinite sum: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74ADC-C26C-E245-9064-B0B2BF1903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C644FA7-D85A-AD22-FF7C-14584CD30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937" y="3964810"/>
            <a:ext cx="8401883" cy="133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6A8C86-2744-FECC-0E20-7095325E6DF3}"/>
              </a:ext>
            </a:extLst>
          </p:cNvPr>
          <p:cNvSpPr txBox="1"/>
          <p:nvPr/>
        </p:nvSpPr>
        <p:spPr>
          <a:xfrm>
            <a:off x="10064924" y="4682003"/>
            <a:ext cx="852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(11)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050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0E42D6-FB30-B9C0-2D14-71907FC8CC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Dominant Modes (Eigenvalues)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5B4274-D2F7-954C-B401-BE3DF46EEF4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BFDBF7-CC06-674F-B178-5761E6816AD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08143" y="1948872"/>
            <a:ext cx="3719978" cy="277552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96C87F-6459-D46B-7BBE-72233A558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977" y="1948872"/>
            <a:ext cx="3676063" cy="27755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E3BBB0-7CCA-157C-40D7-2396E8BA6E50}"/>
              </a:ext>
            </a:extLst>
          </p:cNvPr>
          <p:cNvSpPr txBox="1"/>
          <p:nvPr/>
        </p:nvSpPr>
        <p:spPr>
          <a:xfrm>
            <a:off x="1108143" y="4724400"/>
            <a:ext cx="371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3 – Arbitrarily chosen function z(</a:t>
            </a:r>
            <a:r>
              <a:rPr lang="el-GR" sz="1400" dirty="0"/>
              <a:t>ζ</a:t>
            </a:r>
            <a:r>
              <a:rPr lang="en-US" sz="1400" dirty="0"/>
              <a:t>) and its reconstructed approximations </a:t>
            </a:r>
            <a:r>
              <a:rPr lang="en-US" sz="1400" dirty="0" err="1"/>
              <a:t>z</a:t>
            </a:r>
            <a:r>
              <a:rPr lang="en-US" sz="1400" baseline="-25000" dirty="0" err="1"/>
              <a:t>R</a:t>
            </a:r>
            <a:r>
              <a:rPr lang="en-US" sz="1400" dirty="0"/>
              <a:t>(</a:t>
            </a:r>
            <a:r>
              <a:rPr lang="el-GR" sz="1400" dirty="0"/>
              <a:t>ζ</a:t>
            </a:r>
            <a:r>
              <a:rPr lang="en-US" sz="1400" dirty="0"/>
              <a:t>)</a:t>
            </a:r>
            <a:endParaRPr lang="en-CA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8419F9-8620-992E-B04D-3534D44AF65C}"/>
              </a:ext>
            </a:extLst>
          </p:cNvPr>
          <p:cNvSpPr txBox="1"/>
          <p:nvPr/>
        </p:nvSpPr>
        <p:spPr>
          <a:xfrm>
            <a:off x="6989977" y="4724400"/>
            <a:ext cx="3676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4 – Reconstruction error [z(</a:t>
            </a:r>
            <a:r>
              <a:rPr lang="el-GR" sz="1400" dirty="0"/>
              <a:t>ζ</a:t>
            </a:r>
            <a:r>
              <a:rPr lang="en-US" sz="1400" dirty="0"/>
              <a:t>)- </a:t>
            </a:r>
            <a:r>
              <a:rPr lang="en-US" sz="1400" dirty="0" err="1"/>
              <a:t>z</a:t>
            </a:r>
            <a:r>
              <a:rPr lang="en-US" sz="1400" baseline="-25000" dirty="0" err="1"/>
              <a:t>R</a:t>
            </a:r>
            <a:r>
              <a:rPr lang="en-US" sz="1400" dirty="0"/>
              <a:t>(</a:t>
            </a:r>
            <a:r>
              <a:rPr lang="el-GR" sz="1400" dirty="0"/>
              <a:t>ζ</a:t>
            </a:r>
            <a:r>
              <a:rPr lang="en-US" sz="1400" dirty="0"/>
              <a:t>))</a:t>
            </a:r>
            <a:r>
              <a:rPr lang="en-US" sz="1400" baseline="30000" dirty="0"/>
              <a:t>2</a:t>
            </a:r>
            <a:r>
              <a:rPr lang="en-US" sz="1400" dirty="0"/>
              <a:t> against the number of modes used</a:t>
            </a:r>
            <a:endParaRPr lang="en-CA" sz="14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5909A1E-8516-400E-A7B6-C28E0E2DE2F1}"/>
              </a:ext>
            </a:extLst>
          </p:cNvPr>
          <p:cNvSpPr txBox="1">
            <a:spLocks/>
          </p:cNvSpPr>
          <p:nvPr/>
        </p:nvSpPr>
        <p:spPr>
          <a:xfrm>
            <a:off x="390525" y="5426955"/>
            <a:ext cx="10539886" cy="491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7 modes chosen: 	 	( </a:t>
            </a:r>
            <a:r>
              <a:rPr lang="el-GR" i="1" dirty="0"/>
              <a:t>λ</a:t>
            </a:r>
            <a:r>
              <a:rPr lang="en-US" i="1" baseline="-25000" dirty="0" err="1"/>
              <a:t>i</a:t>
            </a:r>
            <a:r>
              <a:rPr lang="en-US" i="1" dirty="0"/>
              <a:t> for </a:t>
            </a:r>
            <a:r>
              <a:rPr lang="en-US" i="1" dirty="0" err="1"/>
              <a:t>i</a:t>
            </a:r>
            <a:r>
              <a:rPr lang="en-US" i="1" dirty="0"/>
              <a:t> = 1, …, 7 </a:t>
            </a:r>
            <a:r>
              <a:rPr lang="en-US" dirty="0"/>
              <a:t>) </a:t>
            </a:r>
            <a:endParaRPr lang="en-CA" baseline="-25000" dirty="0"/>
          </a:p>
        </p:txBody>
      </p:sp>
    </p:spTree>
    <p:extLst>
      <p:ext uri="{BB962C8B-B14F-4D97-AF65-F5344CB8AC3E}">
        <p14:creationId xmlns:p14="http://schemas.microsoft.com/office/powerpoint/2010/main" val="1567941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2EFB3-1213-BA4F-9D50-560E860A45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526" y="1787524"/>
            <a:ext cx="10503552" cy="4194175"/>
          </a:xfrm>
        </p:spPr>
        <p:txBody>
          <a:bodyPr>
            <a:normAutofit/>
          </a:bodyPr>
          <a:lstStyle/>
          <a:p>
            <a:r>
              <a:rPr lang="en-US" sz="4000" dirty="0"/>
              <a:t>3- Controller Design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Linear Quadratic (LQ) State Feedback Optimal Controller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Continuous Algebraic Riccati Equation (ARE)</a:t>
            </a:r>
          </a:p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7AD17-6C1B-E54E-890D-E4C141E3E26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44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855954-F297-DC40-BA1E-4FDF9284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Presentation 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789D52-81E2-054D-9528-367BD1BA4C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0525" y="1965325"/>
            <a:ext cx="11410818" cy="4232275"/>
          </a:xfrm>
        </p:spPr>
        <p:txBody>
          <a:bodyPr>
            <a:normAutofit fontScale="92500"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Introduction and Literature Review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Open-loop System Design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Optimal Control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Results and Discussion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Conclusion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1C70B-FDB4-6C40-B2CF-3F93D45DFF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592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785C-F2E5-EDA5-67F7-2735140A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LQ State Feedback Optimal Controller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8E7E-5493-74E0-0DAE-A2C3DE60BB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The goal is to find the input that minimizes the following cost function: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solution of this optimal control problem can be obtained by solving </a:t>
            </a:r>
            <a:r>
              <a:rPr lang="en-US" sz="2400" b="1" dirty="0"/>
              <a:t>Algebraic Riccati Equation (ARE)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quadratic cost function is minimized by the following optimal control law: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47670-FB33-C545-9468-BB87C995CC1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3BAFE05-6E41-A9AC-23B5-8DA07DD1D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009" y="2533438"/>
            <a:ext cx="6825982" cy="64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673E6C-DE3C-3017-87FA-9183AC339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09" y="4330046"/>
            <a:ext cx="8828009" cy="32268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8A0C5D7-1986-239F-248D-12306D1E168E}"/>
              </a:ext>
            </a:extLst>
          </p:cNvPr>
          <p:cNvGrpSpPr/>
          <p:nvPr/>
        </p:nvGrpSpPr>
        <p:grpSpPr>
          <a:xfrm>
            <a:off x="2577049" y="5708460"/>
            <a:ext cx="7037901" cy="647890"/>
            <a:chOff x="2577049" y="5708460"/>
            <a:chExt cx="7037901" cy="647890"/>
          </a:xfrm>
        </p:grpSpPr>
        <p:pic>
          <p:nvPicPr>
            <p:cNvPr id="10244" name="Picture 4">
              <a:extLst>
                <a:ext uri="{FF2B5EF4-FFF2-40B4-BE49-F238E27FC236}">
                  <a16:creationId xmlns:a16="http://schemas.microsoft.com/office/drawing/2014/main" id="{D234DED3-979C-02CA-D2F3-FC7E79C8A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7049" y="5708460"/>
              <a:ext cx="7037901" cy="647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F03BD7-7325-E10F-FF4A-86CA5776B1F6}"/>
                </a:ext>
              </a:extLst>
            </p:cNvPr>
            <p:cNvSpPr/>
            <p:nvPr/>
          </p:nvSpPr>
          <p:spPr>
            <a:xfrm>
              <a:off x="7028372" y="5840083"/>
              <a:ext cx="181154" cy="209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202683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785C-F2E5-EDA5-67F7-2735140A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Continuous Algebraic Riccati Equation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8E7E-5493-74E0-0DAE-A2C3DE60BB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For this system with boundary control, we can write: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i="1" dirty="0"/>
              <a:t>Q</a:t>
            </a:r>
            <a:r>
              <a:rPr lang="en-US" sz="2400" dirty="0"/>
              <a:t> and </a:t>
            </a:r>
            <a:r>
              <a:rPr lang="en-US" sz="2400" b="1" i="1" dirty="0"/>
              <a:t>R</a:t>
            </a:r>
            <a:r>
              <a:rPr lang="en-US" sz="2400" dirty="0"/>
              <a:t> are also assumed to be as follows: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47670-FB33-C545-9468-BB87C995CC1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06CED32B-B38B-61B8-7048-1BF94C2F9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964" y="2814172"/>
            <a:ext cx="6943940" cy="122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36A1C6B-D098-2146-59F2-FAFA5E67F107}"/>
              </a:ext>
            </a:extLst>
          </p:cNvPr>
          <p:cNvGrpSpPr/>
          <p:nvPr/>
        </p:nvGrpSpPr>
        <p:grpSpPr>
          <a:xfrm>
            <a:off x="2142701" y="5386367"/>
            <a:ext cx="7906466" cy="714465"/>
            <a:chOff x="2142701" y="5386367"/>
            <a:chExt cx="7906466" cy="714465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7642C96F-16BE-7F90-DA44-E26F89B263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701" y="5386367"/>
              <a:ext cx="7906466" cy="714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8E515-CB8C-206D-2ABB-381D1E0A30B6}"/>
                </a:ext>
              </a:extLst>
            </p:cNvPr>
            <p:cNvSpPr/>
            <p:nvPr/>
          </p:nvSpPr>
          <p:spPr>
            <a:xfrm>
              <a:off x="2813881" y="5534408"/>
              <a:ext cx="534335" cy="447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567696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2EFB3-1213-BA4F-9D50-560E860A45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526" y="1787524"/>
            <a:ext cx="10503552" cy="4194175"/>
          </a:xfrm>
        </p:spPr>
        <p:txBody>
          <a:bodyPr>
            <a:normAutofit/>
          </a:bodyPr>
          <a:lstStyle/>
          <a:p>
            <a:r>
              <a:rPr lang="en-US" sz="4000" dirty="0"/>
              <a:t>4- Results and Discussion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Infinite Dimensional Feedback Gain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Closed-loop System Input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Input Response of the System (Stability)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7AD17-6C1B-E54E-890D-E4C141E3E26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74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00347A-5472-0439-8966-2C32921ED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Infinite Dimensional Feedback Gain</a:t>
            </a:r>
          </a:p>
          <a:p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9AA163-B84B-BD96-494C-43715A37277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1755A-E065-10D4-24D7-E4396CFBF0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8992" y="1932998"/>
            <a:ext cx="5152958" cy="41641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ARE</a:t>
            </a:r>
            <a:r>
              <a:rPr lang="en-US" sz="2400" dirty="0"/>
              <a:t> is solved numerically to get </a:t>
            </a:r>
            <a:r>
              <a:rPr lang="en-US" sz="2400" b="1" dirty="0"/>
              <a:t>P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K(</a:t>
            </a:r>
            <a:r>
              <a:rPr lang="el-GR" sz="2400" b="1" dirty="0"/>
              <a:t>ζ</a:t>
            </a:r>
            <a:r>
              <a:rPr lang="en-US" sz="2400" b="1" dirty="0"/>
              <a:t>) = [k_1(</a:t>
            </a:r>
            <a:r>
              <a:rPr lang="el-GR" sz="2400" b="1" dirty="0"/>
              <a:t>ζ</a:t>
            </a:r>
            <a:r>
              <a:rPr lang="en-US" sz="2400" b="1" dirty="0"/>
              <a:t>), k_2(</a:t>
            </a:r>
            <a:r>
              <a:rPr lang="el-GR" sz="2400" b="1" dirty="0"/>
              <a:t>ζ</a:t>
            </a:r>
            <a:r>
              <a:rPr lang="en-US" sz="2400" b="1" dirty="0"/>
              <a:t>)] </a:t>
            </a:r>
            <a:r>
              <a:rPr lang="en-US" sz="2400" dirty="0"/>
              <a:t>will be obtained accordingly as functions of space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u(t) = &lt;</a:t>
            </a:r>
            <a:r>
              <a:rPr lang="en-US" sz="2400" b="1" dirty="0"/>
              <a:t>K(</a:t>
            </a:r>
            <a:r>
              <a:rPr lang="el-GR" sz="2400" b="1" dirty="0"/>
              <a:t>ζ</a:t>
            </a:r>
            <a:r>
              <a:rPr lang="en-US" sz="2400" b="1" dirty="0"/>
              <a:t>) . X(</a:t>
            </a:r>
            <a:r>
              <a:rPr lang="el-GR" sz="2400" b="1" dirty="0"/>
              <a:t>ζ</a:t>
            </a:r>
            <a:r>
              <a:rPr lang="en-US" sz="2400" b="1" dirty="0"/>
              <a:t>,t)&gt;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Feedback Gain shown in Figure 5: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737B89-E09D-8D4C-36BD-AA74B93CE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108" y="1932997"/>
            <a:ext cx="4495401" cy="38507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F465A5-6AD4-EE73-24A4-64828F24B19E}"/>
              </a:ext>
            </a:extLst>
          </p:cNvPr>
          <p:cNvSpPr txBox="1"/>
          <p:nvPr/>
        </p:nvSpPr>
        <p:spPr>
          <a:xfrm>
            <a:off x="6299108" y="5789386"/>
            <a:ext cx="4495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5 – Feedback Gain K(</a:t>
            </a:r>
            <a:r>
              <a:rPr lang="el-GR" sz="1400" dirty="0"/>
              <a:t>ζ</a:t>
            </a:r>
            <a:r>
              <a:rPr lang="en-US" sz="1400" dirty="0"/>
              <a:t>) = [k_1(</a:t>
            </a:r>
            <a:r>
              <a:rPr lang="el-GR" sz="1400" dirty="0"/>
              <a:t>ζ</a:t>
            </a:r>
            <a:r>
              <a:rPr lang="en-US" sz="1400" dirty="0"/>
              <a:t>), k_2(</a:t>
            </a:r>
            <a:r>
              <a:rPr lang="el-GR" sz="1400" dirty="0"/>
              <a:t>ζ</a:t>
            </a:r>
            <a:r>
              <a:rPr lang="en-US" sz="1400" dirty="0"/>
              <a:t>)] versus zeta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972001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234E-F30E-2150-F228-68D849B6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Response (Stability)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B876E4-16C2-7AEF-47B9-E0A08A72AD3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13801" y="1868153"/>
            <a:ext cx="11325225" cy="37147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ED1BD-0867-794A-816E-E9628747DBA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69DBC-DCE5-3027-0672-C3438793691C}"/>
              </a:ext>
            </a:extLst>
          </p:cNvPr>
          <p:cNvSpPr txBox="1"/>
          <p:nvPr/>
        </p:nvSpPr>
        <p:spPr>
          <a:xfrm>
            <a:off x="351487" y="5582903"/>
            <a:ext cx="11387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Figure 6 – Input response vs. time at four different locations of the reactor and the recycle stream – i.e. phi(</a:t>
            </a:r>
            <a:r>
              <a:rPr lang="en-US" sz="1400" dirty="0" err="1"/>
              <a:t>zeta,t</a:t>
            </a:r>
            <a:r>
              <a:rPr lang="en-US" sz="1400" dirty="0"/>
              <a:t>) and psi(</a:t>
            </a:r>
            <a:r>
              <a:rPr lang="en-US" sz="1400" dirty="0" err="1"/>
              <a:t>zeta,t</a:t>
            </a:r>
            <a:r>
              <a:rPr lang="en-US" sz="1400" dirty="0"/>
              <a:t>), respectively 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778468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234E-F30E-2150-F228-68D849B6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Response (Stability)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ED1BD-0867-794A-816E-E9628747DBA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69DBC-DCE5-3027-0672-C3438793691C}"/>
              </a:ext>
            </a:extLst>
          </p:cNvPr>
          <p:cNvSpPr txBox="1"/>
          <p:nvPr/>
        </p:nvSpPr>
        <p:spPr>
          <a:xfrm>
            <a:off x="351487" y="5582903"/>
            <a:ext cx="11387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Figure 7 – Input response vs. zeta at six different times for phi(</a:t>
            </a:r>
            <a:r>
              <a:rPr lang="en-US" sz="1400" dirty="0" err="1"/>
              <a:t>zeta,t</a:t>
            </a:r>
            <a:r>
              <a:rPr lang="en-US" sz="1400" dirty="0"/>
              <a:t>) and psi(</a:t>
            </a:r>
            <a:r>
              <a:rPr lang="en-US" sz="1400" dirty="0" err="1"/>
              <a:t>zeta,t</a:t>
            </a:r>
            <a:r>
              <a:rPr lang="en-US" sz="1400" dirty="0"/>
              <a:t>)</a:t>
            </a:r>
            <a:endParaRPr lang="en-CA" sz="1400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806B184-8911-610D-ABE6-825CFF8CE61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70939" y="1821752"/>
            <a:ext cx="11410950" cy="3761151"/>
          </a:xfrm>
        </p:spPr>
      </p:pic>
    </p:spTree>
    <p:extLst>
      <p:ext uri="{BB962C8B-B14F-4D97-AF65-F5344CB8AC3E}">
        <p14:creationId xmlns:p14="http://schemas.microsoft.com/office/powerpoint/2010/main" val="291591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144EFA-E3C7-748A-E7AF-4D10B45E73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0228BA-8616-2BC6-AD85-63C1822D5F0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36F8D-EFF8-6A9A-294F-3662A1F7AC7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0592" y="2120849"/>
            <a:ext cx="10539886" cy="3384535"/>
          </a:xfrm>
        </p:spPr>
        <p:txBody>
          <a:bodyPr/>
          <a:lstStyle/>
          <a:p>
            <a:r>
              <a:rPr lang="en-US" b="1" dirty="0"/>
              <a:t>Open-loop System:</a:t>
            </a:r>
          </a:p>
          <a:p>
            <a:pPr lvl="1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Notion of Delay and Pure Transport</a:t>
            </a:r>
          </a:p>
          <a:p>
            <a:pPr lvl="1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Axial Dispersion Tubular Reactor with Delayed Recycle</a:t>
            </a:r>
          </a:p>
          <a:p>
            <a:pPr lvl="1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 3x3 system of coupled PDEs</a:t>
            </a:r>
          </a:p>
          <a:p>
            <a:pPr lvl="1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Late Lumping</a:t>
            </a:r>
          </a:p>
          <a:p>
            <a:r>
              <a:rPr lang="en-US" b="1" dirty="0"/>
              <a:t>Closed-loop System:</a:t>
            </a:r>
          </a:p>
          <a:p>
            <a:pPr lvl="1"/>
            <a:r>
              <a:rPr lang="en-CA" dirty="0">
                <a:latin typeface="Roboto Light" panose="02000000000000000000" pitchFamily="2" charset="0"/>
                <a:ea typeface="Roboto Light" panose="02000000000000000000" pitchFamily="2" charset="0"/>
              </a:rPr>
              <a:t>Infinite-horizon Linear Quadratic State Feedback Optimal Control</a:t>
            </a:r>
          </a:p>
          <a:p>
            <a:pPr lvl="1"/>
            <a:r>
              <a:rPr lang="en-CA" dirty="0">
                <a:latin typeface="Roboto Light" panose="02000000000000000000" pitchFamily="2" charset="0"/>
                <a:ea typeface="Roboto Light" panose="02000000000000000000" pitchFamily="2" charset="0"/>
              </a:rPr>
              <a:t>Boundary Control</a:t>
            </a:r>
          </a:p>
          <a:p>
            <a:pPr lvl="1"/>
            <a:r>
              <a:rPr lang="en-CA" dirty="0">
                <a:latin typeface="Roboto Light" panose="02000000000000000000" pitchFamily="2" charset="0"/>
                <a:ea typeface="Roboto Light" panose="02000000000000000000" pitchFamily="2" charset="0"/>
              </a:rPr>
              <a:t>Stability is achieved</a:t>
            </a:r>
          </a:p>
        </p:txBody>
      </p:sp>
    </p:spTree>
    <p:extLst>
      <p:ext uri="{BB962C8B-B14F-4D97-AF65-F5344CB8AC3E}">
        <p14:creationId xmlns:p14="http://schemas.microsoft.com/office/powerpoint/2010/main" val="1225667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2EFB3-1213-BA4F-9D50-560E860A45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526" y="1787524"/>
            <a:ext cx="10503552" cy="4194175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Further Considerations and Future Work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Study the effect of Parameters on Eigenvalue Distribution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State Reconstruction to address Full State Feedback issue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Study the limitations of addressing the system through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Early Lumping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Considering Constraints and Designing MPC</a:t>
            </a:r>
          </a:p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7AD17-6C1B-E54E-890D-E4C141E3E26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18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BC7B1-4BFC-F407-9BE0-D94A807F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68570-2C9E-8252-0941-63D6ACC7C7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514350" indent="-514350" algn="just">
              <a:lnSpc>
                <a:spcPct val="160000"/>
              </a:lnSpc>
              <a:buFont typeface="+mj-lt"/>
              <a:buAutoNum type="arabicPeriod"/>
            </a:pPr>
            <a:r>
              <a:rPr lang="en-CA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Khatibi</a:t>
            </a:r>
            <a:r>
              <a:rPr lang="en-CA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S, </a:t>
            </a:r>
            <a:r>
              <a:rPr lang="en-CA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Cassol</a:t>
            </a:r>
            <a:r>
              <a:rPr lang="en-CA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GO, </a:t>
            </a:r>
            <a:r>
              <a:rPr lang="en-CA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Dubljevic</a:t>
            </a:r>
            <a:r>
              <a:rPr lang="en-CA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S. Model predictive control of a non-isothermal axial dispersion tubular reactor with recycle. Computers &amp; Chemical Engineering. 2021 Feb 1;145:107159.</a:t>
            </a:r>
          </a:p>
          <a:p>
            <a:pPr marL="514350" indent="-514350" algn="just">
              <a:lnSpc>
                <a:spcPct val="16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RAY, W. HARMON. "Advanced process control." (1982): 505.</a:t>
            </a:r>
          </a:p>
          <a:p>
            <a:pPr marL="514350" indent="-514350" algn="just">
              <a:lnSpc>
                <a:spcPct val="16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Curtain R, Zwart H. Introduction to infinite-dimensional systems theory: a state-space approach. Springer Nature; 2020 Apr 5.</a:t>
            </a:r>
          </a:p>
          <a:p>
            <a:pPr marL="514350" indent="-514350" algn="just">
              <a:lnSpc>
                <a:spcPct val="160000"/>
              </a:lnSpc>
              <a:buFont typeface="+mj-lt"/>
              <a:buAutoNum type="arabicPeriod"/>
            </a:pPr>
            <a:r>
              <a:rPr lang="en-CA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Mohammadi L, </a:t>
            </a:r>
            <a:r>
              <a:rPr lang="en-CA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Aksikas</a:t>
            </a:r>
            <a:r>
              <a:rPr lang="en-CA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I, </a:t>
            </a:r>
            <a:r>
              <a:rPr lang="en-CA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Dubljevic</a:t>
            </a:r>
            <a:r>
              <a:rPr lang="en-CA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S, Forbes JF. Optimal boundary control of coupled parabolic PDE–ODE systems using infinite-dimensional representation. Journal of Process Control. 2015 Sep 1;33:102-11.</a:t>
            </a:r>
          </a:p>
          <a:p>
            <a:pPr marL="514350" indent="-514350" algn="just">
              <a:lnSpc>
                <a:spcPct val="16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Xu X,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Dubljevic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S. Output regulation boundary control of first-order coupled linear MIMO hyperbolic PIDE systems. International Journal of Control. 2020 Mar 3;93(3):410-23.</a:t>
            </a:r>
            <a:endParaRPr lang="en-CA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641C4-75E7-B1D0-93C8-087AFD2ACDF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3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C2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F0D4-2272-68A0-460C-6B07F212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Thank You!</a:t>
            </a:r>
            <a:endParaRPr lang="en-CA" dirty="0">
              <a:solidFill>
                <a:schemeClr val="bg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C948E-240E-ACCF-5D89-4211ED2BE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53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2EFB3-1213-BA4F-9D50-560E860A45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526" y="1787524"/>
            <a:ext cx="10503552" cy="4194175"/>
          </a:xfrm>
        </p:spPr>
        <p:txBody>
          <a:bodyPr/>
          <a:lstStyle/>
          <a:p>
            <a:r>
              <a:rPr lang="en-US" sz="4000" dirty="0"/>
              <a:t>1- Introduction and Literature Review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Distributed Parameters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Axial Dispersion Tubular Reactor with Recycle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Notion of Delay in Recycle 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Problem Statement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Literature Review</a:t>
            </a:r>
          </a:p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7AD17-6C1B-E54E-890D-E4C141E3E26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3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5D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58C4FE-CF5C-9F46-9049-27C5BEC962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592" y="826608"/>
            <a:ext cx="10539884" cy="702587"/>
          </a:xfrm>
        </p:spPr>
        <p:txBody>
          <a:bodyPr/>
          <a:lstStyle/>
          <a:p>
            <a:r>
              <a:rPr lang="en-US" dirty="0"/>
              <a:t>Distributed Parameter Systems (DPS)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A0B44C-FCFE-A84E-90CD-728EA24992C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1D2912-BF95-1B47-A969-7CDB6B4DB55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/>
              <a:t>Spatially varying states in model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Partial Differential Equations (PDE)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Infinite-dimensional systems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Regulator / Observer design becomes challenging</a:t>
            </a:r>
          </a:p>
        </p:txBody>
      </p:sp>
    </p:spTree>
    <p:extLst>
      <p:ext uri="{BB962C8B-B14F-4D97-AF65-F5344CB8AC3E}">
        <p14:creationId xmlns:p14="http://schemas.microsoft.com/office/powerpoint/2010/main" val="120218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DA8C09-BADD-CE44-E729-3664617871D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64" b="91061" l="1049" r="98252">
                        <a14:foregroundMark x1="20210" y1="58939" x2="20210" y2="58939"/>
                        <a14:foregroundMark x1="5874" y1="52576" x2="5874" y2="52576"/>
                        <a14:foregroundMark x1="49650" y1="82424" x2="49650" y2="82424"/>
                        <a14:foregroundMark x1="46294" y1="88333" x2="46294" y2="88333"/>
                        <a14:foregroundMark x1="35734" y1="85303" x2="35734" y2="85303"/>
                        <a14:foregroundMark x1="34196" y1="87424" x2="34196" y2="87424"/>
                        <a14:foregroundMark x1="33357" y1="91061" x2="33357" y2="91061"/>
                        <a14:foregroundMark x1="31748" y1="83030" x2="31748" y2="83030"/>
                        <a14:foregroundMark x1="85175" y1="37424" x2="85175" y2="37424"/>
                        <a14:foregroundMark x1="94825" y1="30000" x2="86993" y2="27727"/>
                        <a14:foregroundMark x1="86993" y1="27727" x2="75804" y2="42121"/>
                        <a14:foregroundMark x1="75804" y1="42121" x2="77902" y2="70758"/>
                        <a14:foregroundMark x1="77902" y1="70758" x2="89510" y2="77576"/>
                        <a14:foregroundMark x1="89510" y1="77576" x2="97762" y2="51364"/>
                        <a14:foregroundMark x1="97762" y1="51364" x2="97552" y2="30758"/>
                        <a14:foregroundMark x1="97552" y1="30758" x2="93986" y2="28333"/>
                        <a14:foregroundMark x1="78671" y1="5303" x2="78531" y2="21667"/>
                        <a14:foregroundMark x1="78531" y1="21667" x2="59301" y2="38182"/>
                        <a14:foregroundMark x1="59301" y1="38182" x2="32867" y2="35758"/>
                        <a14:foregroundMark x1="32867" y1="35758" x2="26294" y2="20606"/>
                        <a14:foregroundMark x1="26294" y1="20606" x2="29720" y2="7424"/>
                        <a14:foregroundMark x1="29720" y1="7424" x2="74685" y2="5758"/>
                        <a14:foregroundMark x1="74685" y1="5758" x2="78462" y2="6667"/>
                        <a14:foregroundMark x1="98112" y1="7576" x2="96421" y2="72234"/>
                        <a14:foregroundMark x1="78950" y1="94360" x2="78392" y2="95000"/>
                        <a14:foregroundMark x1="78392" y1="95000" x2="32517" y2="97273"/>
                        <a14:foregroundMark x1="32517" y1="97273" x2="29525" y2="95689"/>
                        <a14:foregroundMark x1="18665" y1="84859" x2="17343" y2="82727"/>
                        <a14:foregroundMark x1="17343" y1="82727" x2="14245" y2="80902"/>
                        <a14:foregroundMark x1="9468" y1="76627" x2="2028" y2="56061"/>
                        <a14:foregroundMark x1="2028" y1="56061" x2="1469" y2="42727"/>
                        <a14:foregroundMark x1="1469" y1="42727" x2="6923" y2="29242"/>
                        <a14:foregroundMark x1="6923" y1="29242" x2="35245" y2="3182"/>
                        <a14:foregroundMark x1="35245" y1="3182" x2="46154" y2="5303"/>
                        <a14:foregroundMark x1="46154" y1="5303" x2="56294" y2="3182"/>
                        <a14:foregroundMark x1="56294" y1="3182" x2="90699" y2="8939"/>
                        <a14:foregroundMark x1="90699" y1="8939" x2="98252" y2="8030"/>
                        <a14:foregroundMark x1="33147" y1="10606" x2="25105" y2="12273"/>
                        <a14:foregroundMark x1="25105" y1="12273" x2="13986" y2="46818"/>
                        <a14:foregroundMark x1="13986" y1="46818" x2="17972" y2="75455"/>
                        <a14:foregroundMark x1="17972" y1="75455" x2="28462" y2="86061"/>
                        <a14:foregroundMark x1="28462" y1="86061" x2="33916" y2="59394"/>
                        <a14:foregroundMark x1="33916" y1="59394" x2="30909" y2="9242"/>
                        <a14:foregroundMark x1="20490" y1="25303" x2="11119" y2="31364"/>
                        <a14:foregroundMark x1="11119" y1="31364" x2="12517" y2="61818"/>
                        <a14:foregroundMark x1="12517" y1="61818" x2="22168" y2="37879"/>
                        <a14:foregroundMark x1="22168" y1="37879" x2="18042" y2="24394"/>
                        <a14:foregroundMark x1="26294" y1="41818" x2="19441" y2="46667"/>
                        <a14:foregroundMark x1="19441" y1="46667" x2="21469" y2="63788"/>
                        <a14:foregroundMark x1="21469" y1="63788" x2="24336" y2="43485"/>
                        <a14:foregroundMark x1="24336" y1="43485" x2="24126" y2="42273"/>
                        <a14:foregroundMark x1="33357" y1="33030" x2="25944" y2="31364"/>
                        <a14:foregroundMark x1="25944" y1="31364" x2="26643" y2="64091"/>
                        <a14:foregroundMark x1="26643" y1="64091" x2="30699" y2="31212"/>
                        <a14:foregroundMark x1="30699" y1="31212" x2="28252" y2="28182"/>
                        <a14:foregroundMark x1="48322" y1="33030" x2="38392" y2="46818"/>
                        <a14:foregroundMark x1="38392" y1="46818" x2="48811" y2="65303"/>
                        <a14:foregroundMark x1="48811" y1="65303" x2="49930" y2="41515"/>
                        <a14:foregroundMark x1="49930" y1="41515" x2="48462" y2="40909"/>
                        <a14:foregroundMark x1="69510" y1="36667" x2="59231" y2="51212"/>
                        <a14:foregroundMark x1="59231" y1="51212" x2="64266" y2="53939"/>
                        <a14:foregroundMark x1="64266" y1="53939" x2="57273" y2="32879"/>
                        <a14:foregroundMark x1="57273" y1="32879" x2="56993" y2="33182"/>
                        <a14:foregroundMark x1="55175" y1="5758" x2="49790" y2="13485"/>
                        <a14:foregroundMark x1="49790" y1="13485" x2="56084" y2="24545"/>
                        <a14:foregroundMark x1="56084" y1="24545" x2="53566" y2="1364"/>
                        <a14:foregroundMark x1="53566" y1="1364" x2="53497" y2="1364"/>
                        <a14:foregroundMark x1="96993" y1="31818" x2="97133" y2="68636"/>
                        <a14:foregroundMark x1="81529" y1="89238" x2="74755" y2="98182"/>
                        <a14:foregroundMark x1="97133" y1="68636" x2="90099" y2="77924"/>
                        <a14:foregroundMark x1="74755" y1="98182" x2="30979" y2="97121"/>
                        <a14:foregroundMark x1="30979" y1="97121" x2="26294" y2="87727"/>
                        <a14:foregroundMark x1="26294" y1="87727" x2="5315" y2="68939"/>
                        <a14:foregroundMark x1="5315" y1="68939" x2="979" y2="56212"/>
                        <a14:foregroundMark x1="979" y1="56212" x2="1049" y2="40606"/>
                        <a14:foregroundMark x1="1049" y1="40606" x2="29580" y2="2576"/>
                        <a14:foregroundMark x1="29580" y1="2576" x2="86434" y2="6818"/>
                        <a14:foregroundMark x1="86434" y1="6818" x2="92867" y2="15606"/>
                        <a14:foregroundMark x1="92867" y1="15606" x2="97692" y2="34091"/>
                        <a14:foregroundMark x1="82797" y1="73333" x2="79720" y2="83939"/>
                        <a14:foregroundMark x1="79720" y1="83939" x2="82028" y2="74394"/>
                        <a14:foregroundMark x1="82028" y1="74394" x2="82448" y2="73485"/>
                        <a14:foregroundMark x1="1888" y1="60455" x2="6014" y2="76667"/>
                        <a14:foregroundMark x1="6014" y1="76667" x2="10070" y2="83030"/>
                        <a14:foregroundMark x1="10070" y1="83030" x2="15734" y2="85758"/>
                        <a14:foregroundMark x1="15734" y1="85758" x2="15315" y2="68485"/>
                        <a14:foregroundMark x1="15315" y1="68485" x2="2168" y2="60455"/>
                        <a14:backgroundMark x1="12972" y1="81764" x2="9458" y2="78619"/>
                        <a14:backgroundMark x1="29790" y1="96818" x2="16132" y2="84593"/>
                        <a14:backgroundMark x1="1674" y1="65502" x2="70" y2="63636"/>
                        <a14:backgroundMark x1="99301" y1="72576" x2="85664" y2="84848"/>
                        <a14:backgroundMark x1="85664" y1="84848" x2="78112" y2="998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9284" y="1957395"/>
            <a:ext cx="10193432" cy="470466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5566E6C-AE8A-764F-A4C0-07B5414A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DPS:</a:t>
            </a:r>
            <a:br>
              <a:rPr lang="en-US" dirty="0"/>
            </a:br>
            <a:r>
              <a:rPr lang="en-US" dirty="0"/>
              <a:t>Early Lumping vs. Late Lumping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5D5B5F-22C9-434C-8747-39B9985864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0E0D5-AA02-976E-9844-71F0E387BF6C}"/>
              </a:ext>
            </a:extLst>
          </p:cNvPr>
          <p:cNvSpPr txBox="1"/>
          <p:nvPr/>
        </p:nvSpPr>
        <p:spPr>
          <a:xfrm>
            <a:off x="6263296" y="6363225"/>
            <a:ext cx="50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128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3DB3B2-F7DD-7D42-8F66-2A6D668F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Axial Dispersion Tubular Reactor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74ADC-C26C-E245-9064-B0B2BF1903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Diagram of a heat diagram&#10;&#10;Description automatically generated">
            <a:extLst>
              <a:ext uri="{FF2B5EF4-FFF2-40B4-BE49-F238E27FC236}">
                <a16:creationId xmlns:a16="http://schemas.microsoft.com/office/drawing/2014/main" id="{E0DB1884-9622-F63E-E5CA-16F60C2C0DF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25713" y="3852972"/>
            <a:ext cx="4114800" cy="2054674"/>
          </a:xfrm>
          <a:prstGeom prst="rect">
            <a:avLst/>
          </a:prstGeom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D129E78-C656-67B8-CA26-849296FBA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87" y="1977691"/>
            <a:ext cx="7218947" cy="290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502C8A-A553-00B2-B43F-E3C75B8D2650}"/>
              </a:ext>
            </a:extLst>
          </p:cNvPr>
          <p:cNvSpPr txBox="1"/>
          <p:nvPr/>
        </p:nvSpPr>
        <p:spPr>
          <a:xfrm>
            <a:off x="7880992" y="5870388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1 - Schematic view an axial dispersion tubular reactor with recycle [2]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58645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3DB3B2-F7DD-7D42-8F66-2A6D668F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 of Delay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5991F-098B-1843-E9C4-F0D8AF6F90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0525" y="1965325"/>
            <a:ext cx="7275310" cy="13620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Recycle flow: Pure Transport (Plug Flow)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Equivalent to Notion of Delay: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74ADC-C26C-E245-9064-B0B2BF1903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02C8A-A553-00B2-B43F-E3C75B8D2650}"/>
              </a:ext>
            </a:extLst>
          </p:cNvPr>
          <p:cNvSpPr txBox="1"/>
          <p:nvPr/>
        </p:nvSpPr>
        <p:spPr>
          <a:xfrm>
            <a:off x="7880992" y="5870388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2 – Pure Transport Representation</a:t>
            </a:r>
            <a:endParaRPr lang="en-CA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395020-EB9F-FFAB-CE3E-B043534BF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090" y="4471199"/>
            <a:ext cx="4106973" cy="139918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424F030-BFB0-D056-2BB0-DCBC5EBCC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97" y="3530601"/>
            <a:ext cx="7134165" cy="175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566E6C-AE8A-764F-A4C0-07B5414A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30780-57E0-B064-A5E6-33ECFE5B14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0591" y="1581602"/>
            <a:ext cx="11410818" cy="27866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Dispersion Tubular Reactor:	Second Order Parabolic PDE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Recycle Flow:			First Order PDE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Considering </a:t>
            </a:r>
            <a:r>
              <a:rPr lang="en-US" sz="2000" dirty="0" err="1"/>
              <a:t>Danckwerts</a:t>
            </a:r>
            <a:r>
              <a:rPr lang="en-US" sz="2000" dirty="0"/>
              <a:t> boundary conditions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Input applied at the Boundary (Boundary-Control Problem)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CA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5D5B5F-22C9-434C-8747-39B9985864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EE9CBC7-3A0F-B95D-FCFF-4E95875EF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87" y="4088817"/>
            <a:ext cx="10475329" cy="198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295ACF8-7201-D778-2FC0-52F25581B07A}"/>
              </a:ext>
            </a:extLst>
          </p:cNvPr>
          <p:cNvSpPr txBox="1">
            <a:spLocks/>
          </p:cNvSpPr>
          <p:nvPr/>
        </p:nvSpPr>
        <p:spPr>
          <a:xfrm>
            <a:off x="371005" y="4899754"/>
            <a:ext cx="11410818" cy="573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15014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CF594D-664E-AB3F-BC36-6F9CFCBFFF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  <a:br>
              <a:rPr lang="en-US" dirty="0"/>
            </a:br>
            <a:r>
              <a:rPr lang="en-US" dirty="0"/>
              <a:t>Methodology and Goals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8CCC8E-A3C5-1F07-95D6-5F8596FA05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09AEC-D5E6-E782-0BD9-C5E34E2E4E8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0525" y="2518655"/>
            <a:ext cx="10539886" cy="33845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Open-loop modeling using Late Lumping Methods</a:t>
            </a:r>
          </a:p>
          <a:p>
            <a:pPr>
              <a:lnSpc>
                <a:spcPct val="150000"/>
              </a:lnSpc>
            </a:pPr>
            <a:r>
              <a:rPr lang="en-US" dirty="0"/>
              <a:t>Spectrum (Eigenvalue) Analysis</a:t>
            </a:r>
          </a:p>
          <a:p>
            <a:pPr>
              <a:lnSpc>
                <a:spcPct val="150000"/>
              </a:lnSpc>
            </a:pPr>
            <a:r>
              <a:rPr lang="en-US" dirty="0"/>
              <a:t>Determining Dominant Modes</a:t>
            </a:r>
          </a:p>
          <a:p>
            <a:pPr>
              <a:lnSpc>
                <a:spcPct val="150000"/>
              </a:lnSpc>
            </a:pPr>
            <a:r>
              <a:rPr lang="en-US" dirty="0"/>
              <a:t>Continuous Infinite-dimensional Optimal Controller</a:t>
            </a:r>
          </a:p>
          <a:p>
            <a:pPr>
              <a:lnSpc>
                <a:spcPct val="150000"/>
              </a:lnSpc>
            </a:pPr>
            <a:r>
              <a:rPr lang="en-US" dirty="0"/>
              <a:t>Confirm Stability of the Closed-loop System</a:t>
            </a:r>
          </a:p>
          <a:p>
            <a:pPr>
              <a:lnSpc>
                <a:spcPct val="150000"/>
              </a:lnSpc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727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A Palette">
      <a:dk1>
        <a:srgbClr val="000000"/>
      </a:dk1>
      <a:lt1>
        <a:srgbClr val="FFFFFF"/>
      </a:lt1>
      <a:dk2>
        <a:srgbClr val="275D37"/>
      </a:dk2>
      <a:lt2>
        <a:srgbClr val="F1CC00"/>
      </a:lt2>
      <a:accent1>
        <a:srgbClr val="F68D2E"/>
      </a:accent1>
      <a:accent2>
        <a:srgbClr val="E56954"/>
      </a:accent2>
      <a:accent3>
        <a:srgbClr val="C86BA8"/>
      </a:accent3>
      <a:accent4>
        <a:srgbClr val="007933"/>
      </a:accent4>
      <a:accent5>
        <a:srgbClr val="6CC249"/>
      </a:accent5>
      <a:accent6>
        <a:srgbClr val="6BBBAE"/>
      </a:accent6>
      <a:hlink>
        <a:srgbClr val="7BA3DB"/>
      </a:hlink>
      <a:folHlink>
        <a:srgbClr val="FFB6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976</Words>
  <Application>Microsoft Office PowerPoint</Application>
  <PresentationFormat>Widescreen</PresentationFormat>
  <Paragraphs>155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Roboto</vt:lpstr>
      <vt:lpstr>Roboto Light</vt:lpstr>
      <vt:lpstr>Times New Roman</vt:lpstr>
      <vt:lpstr>Office Theme</vt:lpstr>
      <vt:lpstr>Optimal control of An axial dispersion tubular reactor  with delayed recycle</vt:lpstr>
      <vt:lpstr>Presentation Outline</vt:lpstr>
      <vt:lpstr>PowerPoint Presentation</vt:lpstr>
      <vt:lpstr>PowerPoint Presentation</vt:lpstr>
      <vt:lpstr>DPS: Early Lumping vs. Late Lumping</vt:lpstr>
      <vt:lpstr>Axial Dispersion Tubular Reactor</vt:lpstr>
      <vt:lpstr>Notion of Delay</vt:lpstr>
      <vt:lpstr>Problem Statement: Model</vt:lpstr>
      <vt:lpstr>PowerPoint Presentation</vt:lpstr>
      <vt:lpstr>Literature Review</vt:lpstr>
      <vt:lpstr>PowerPoint Presentation</vt:lpstr>
      <vt:lpstr>Eigenvalue Problem</vt:lpstr>
      <vt:lpstr>Finding the Adjoint Operator</vt:lpstr>
      <vt:lpstr>Characteristic Equation</vt:lpstr>
      <vt:lpstr>Eigenvalue Distribution </vt:lpstr>
      <vt:lpstr>Eigenfunctions (Bi-orthogonal Basis) </vt:lpstr>
      <vt:lpstr>Dominant Modes (Eigenvalues)</vt:lpstr>
      <vt:lpstr>PowerPoint Presentation</vt:lpstr>
      <vt:lpstr>PowerPoint Presentation</vt:lpstr>
      <vt:lpstr>LQ State Feedback Optimal Controller </vt:lpstr>
      <vt:lpstr>Continuous Algebraic Riccati Equation </vt:lpstr>
      <vt:lpstr>PowerPoint Presentation</vt:lpstr>
      <vt:lpstr>PowerPoint Presentation</vt:lpstr>
      <vt:lpstr>Input Response (Stability)</vt:lpstr>
      <vt:lpstr>Input Response (Stability)</vt:lpstr>
      <vt:lpstr>PowerPoint Presentation</vt:lpstr>
      <vt:lpstr>PowerPoint Presentation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Microsoft Office User</dc:creator>
  <cp:lastModifiedBy>Behrad Moadeli</cp:lastModifiedBy>
  <cp:revision>96</cp:revision>
  <dcterms:created xsi:type="dcterms:W3CDTF">2021-08-27T13:13:24Z</dcterms:created>
  <dcterms:modified xsi:type="dcterms:W3CDTF">2023-10-30T11:12:40Z</dcterms:modified>
</cp:coreProperties>
</file>