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4" r:id="rId1"/>
  </p:sldMasterIdLst>
  <p:handoutMasterIdLst>
    <p:handoutMasterId r:id="rId3"/>
  </p:handoutMasterIdLst>
  <p:sldIdLst>
    <p:sldId id="266" r:id="rId2"/>
  </p:sldIdLst>
  <p:sldSz cx="27432000" cy="36576000"/>
  <p:notesSz cx="6858000" cy="9144000"/>
  <p:defaultTextStyle>
    <a:defPPr>
      <a:defRPr lang="en-US"/>
    </a:defPPr>
    <a:lvl1pPr algn="l" defTabSz="1716562" rtl="0" fontAlgn="base">
      <a:spcBef>
        <a:spcPct val="0"/>
      </a:spcBef>
      <a:spcAft>
        <a:spcPct val="0"/>
      </a:spcAft>
      <a:defRPr sz="6785" kern="1200">
        <a:solidFill>
          <a:schemeClr val="tx1"/>
        </a:solidFill>
        <a:latin typeface="Arial" panose="020B0604020202020204" pitchFamily="34" charset="0"/>
        <a:ea typeface="ＭＳ Ｐゴシック" panose="020B0600070205080204" pitchFamily="34" charset="-128"/>
        <a:cs typeface="+mn-cs"/>
      </a:defRPr>
    </a:lvl1pPr>
    <a:lvl2pPr marL="1716562" indent="-1390030" algn="l" defTabSz="1716562" rtl="0" fontAlgn="base">
      <a:spcBef>
        <a:spcPct val="0"/>
      </a:spcBef>
      <a:spcAft>
        <a:spcPct val="0"/>
      </a:spcAft>
      <a:defRPr sz="6785" kern="1200">
        <a:solidFill>
          <a:schemeClr val="tx1"/>
        </a:solidFill>
        <a:latin typeface="Arial" panose="020B0604020202020204" pitchFamily="34" charset="0"/>
        <a:ea typeface="ＭＳ Ｐゴシック" panose="020B0600070205080204" pitchFamily="34" charset="-128"/>
        <a:cs typeface="+mn-cs"/>
      </a:defRPr>
    </a:lvl2pPr>
    <a:lvl3pPr marL="3433124" indent="-2780059" algn="l" defTabSz="1716562" rtl="0" fontAlgn="base">
      <a:spcBef>
        <a:spcPct val="0"/>
      </a:spcBef>
      <a:spcAft>
        <a:spcPct val="0"/>
      </a:spcAft>
      <a:defRPr sz="6785" kern="1200">
        <a:solidFill>
          <a:schemeClr val="tx1"/>
        </a:solidFill>
        <a:latin typeface="Arial" panose="020B0604020202020204" pitchFamily="34" charset="0"/>
        <a:ea typeface="ＭＳ Ｐゴシック" panose="020B0600070205080204" pitchFamily="34" charset="-128"/>
        <a:cs typeface="+mn-cs"/>
      </a:defRPr>
    </a:lvl3pPr>
    <a:lvl4pPr marL="5149686" indent="-4170089" algn="l" defTabSz="1716562" rtl="0" fontAlgn="base">
      <a:spcBef>
        <a:spcPct val="0"/>
      </a:spcBef>
      <a:spcAft>
        <a:spcPct val="0"/>
      </a:spcAft>
      <a:defRPr sz="6785" kern="1200">
        <a:solidFill>
          <a:schemeClr val="tx1"/>
        </a:solidFill>
        <a:latin typeface="Arial" panose="020B0604020202020204" pitchFamily="34" charset="0"/>
        <a:ea typeface="ＭＳ Ｐゴシック" panose="020B0600070205080204" pitchFamily="34" charset="-128"/>
        <a:cs typeface="+mn-cs"/>
      </a:defRPr>
    </a:lvl4pPr>
    <a:lvl5pPr marL="6866247" indent="-5560118" algn="l" defTabSz="1716562" rtl="0" fontAlgn="base">
      <a:spcBef>
        <a:spcPct val="0"/>
      </a:spcBef>
      <a:spcAft>
        <a:spcPct val="0"/>
      </a:spcAft>
      <a:defRPr sz="6785" kern="1200">
        <a:solidFill>
          <a:schemeClr val="tx1"/>
        </a:solidFill>
        <a:latin typeface="Arial" panose="020B0604020202020204" pitchFamily="34" charset="0"/>
        <a:ea typeface="ＭＳ Ｐゴシック" panose="020B0600070205080204" pitchFamily="34" charset="-128"/>
        <a:cs typeface="+mn-cs"/>
      </a:defRPr>
    </a:lvl5pPr>
    <a:lvl6pPr marL="1632661" algn="l" defTabSz="653064" rtl="0" eaLnBrk="1" latinLnBrk="0" hangingPunct="1">
      <a:defRPr sz="6785" kern="1200">
        <a:solidFill>
          <a:schemeClr val="tx1"/>
        </a:solidFill>
        <a:latin typeface="Arial" panose="020B0604020202020204" pitchFamily="34" charset="0"/>
        <a:ea typeface="ＭＳ Ｐゴシック" panose="020B0600070205080204" pitchFamily="34" charset="-128"/>
        <a:cs typeface="+mn-cs"/>
      </a:defRPr>
    </a:lvl6pPr>
    <a:lvl7pPr marL="1959193" algn="l" defTabSz="653064" rtl="0" eaLnBrk="1" latinLnBrk="0" hangingPunct="1">
      <a:defRPr sz="6785" kern="1200">
        <a:solidFill>
          <a:schemeClr val="tx1"/>
        </a:solidFill>
        <a:latin typeface="Arial" panose="020B0604020202020204" pitchFamily="34" charset="0"/>
        <a:ea typeface="ＭＳ Ｐゴシック" panose="020B0600070205080204" pitchFamily="34" charset="-128"/>
        <a:cs typeface="+mn-cs"/>
      </a:defRPr>
    </a:lvl7pPr>
    <a:lvl8pPr marL="2285726" algn="l" defTabSz="653064" rtl="0" eaLnBrk="1" latinLnBrk="0" hangingPunct="1">
      <a:defRPr sz="6785" kern="1200">
        <a:solidFill>
          <a:schemeClr val="tx1"/>
        </a:solidFill>
        <a:latin typeface="Arial" panose="020B0604020202020204" pitchFamily="34" charset="0"/>
        <a:ea typeface="ＭＳ Ｐゴシック" panose="020B0600070205080204" pitchFamily="34" charset="-128"/>
        <a:cs typeface="+mn-cs"/>
      </a:defRPr>
    </a:lvl8pPr>
    <a:lvl9pPr marL="2612258" algn="l" defTabSz="653064" rtl="0" eaLnBrk="1" latinLnBrk="0" hangingPunct="1">
      <a:defRPr sz="6785"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D00"/>
    <a:srgbClr val="275D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02"/>
    <p:restoredTop sz="96405"/>
  </p:normalViewPr>
  <p:slideViewPr>
    <p:cSldViewPr snapToObjects="1">
      <p:cViewPr varScale="1">
        <p:scale>
          <a:sx n="26" d="100"/>
          <a:sy n="26" d="100"/>
        </p:scale>
        <p:origin x="632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638298-9626-164F-9CF0-B8BDAD5943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6FF2D4E4-7B17-ED47-8842-8D45B051CA0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8AD21DB-B959-3C44-893F-FBC7912EC017}" type="datetime1">
              <a:rPr lang="en-US" altLang="en-US"/>
              <a:pPr/>
              <a:t>11/4/2023</a:t>
            </a:fld>
            <a:endParaRPr lang="en-US" altLang="en-US"/>
          </a:p>
        </p:txBody>
      </p:sp>
      <p:sp>
        <p:nvSpPr>
          <p:cNvPr id="4" name="Footer Placeholder 3">
            <a:extLst>
              <a:ext uri="{FF2B5EF4-FFF2-40B4-BE49-F238E27FC236}">
                <a16:creationId xmlns:a16="http://schemas.microsoft.com/office/drawing/2014/main" id="{E44DDC9D-4DA3-214E-9EDB-E16ED0A2AD0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AA0AC81E-1B3E-FB48-91F9-A8E7E711F89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43EB1F0-D551-A74B-9547-F1D819FDB3B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3827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EC418A-7F6F-674C-AD5E-5BB5B30FD896}"/>
              </a:ext>
            </a:extLst>
          </p:cNvPr>
          <p:cNvSpPr txBox="1"/>
          <p:nvPr userDrawn="1"/>
        </p:nvSpPr>
        <p:spPr>
          <a:xfrm>
            <a:off x="0" y="0"/>
            <a:ext cx="27432000" cy="36576000"/>
          </a:xfrm>
          <a:prstGeom prst="rect">
            <a:avLst/>
          </a:prstGeom>
          <a:solidFill>
            <a:schemeClr val="bg1">
              <a:alpha val="98000"/>
            </a:schemeClr>
          </a:solidFill>
        </p:spPr>
        <p:txBody>
          <a:bodyPr/>
          <a:lstStyle/>
          <a:p>
            <a:pPr>
              <a:defRPr/>
            </a:pPr>
            <a:endParaRPr lang="en-US" sz="8822">
              <a:latin typeface="Arial" charset="0"/>
              <a:ea typeface="ＭＳ Ｐゴシック" charset="-128"/>
              <a:cs typeface="ＭＳ Ｐゴシック" charset="-128"/>
            </a:endParaRPr>
          </a:p>
        </p:txBody>
      </p:sp>
      <p:cxnSp>
        <p:nvCxnSpPr>
          <p:cNvPr id="7" name="Straight Connector 6">
            <a:extLst>
              <a:ext uri="{FF2B5EF4-FFF2-40B4-BE49-F238E27FC236}">
                <a16:creationId xmlns:a16="http://schemas.microsoft.com/office/drawing/2014/main" id="{0FAFFAC6-7D9E-6447-9D4A-4DFBBBDCE0B2}"/>
              </a:ext>
            </a:extLst>
          </p:cNvPr>
          <p:cNvCxnSpPr/>
          <p:nvPr userDrawn="1"/>
        </p:nvCxnSpPr>
        <p:spPr>
          <a:xfrm>
            <a:off x="0" y="3657600"/>
            <a:ext cx="27432000" cy="1588"/>
          </a:xfrm>
          <a:prstGeom prst="line">
            <a:avLst/>
          </a:prstGeom>
          <a:ln w="1270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5F8756F-3366-DD48-8836-9656CFE7EA6B}"/>
              </a:ext>
            </a:extLst>
          </p:cNvPr>
          <p:cNvPicPr>
            <a:picLocks noChangeAspect="1"/>
          </p:cNvPicPr>
          <p:nvPr userDrawn="1"/>
        </p:nvPicPr>
        <p:blipFill>
          <a:blip r:embed="rId3"/>
          <a:stretch>
            <a:fillRect/>
          </a:stretch>
        </p:blipFill>
        <p:spPr>
          <a:xfrm>
            <a:off x="0" y="1"/>
            <a:ext cx="27432000" cy="3156213"/>
          </a:xfrm>
          <a:prstGeom prst="rect">
            <a:avLst/>
          </a:prstGeom>
        </p:spPr>
      </p:pic>
    </p:spTree>
  </p:cSld>
  <p:clrMap bg1="lt1" tx1="dk1" bg2="lt2" tx2="dk2" accent1="accent1" accent2="accent2" accent3="accent3" accent4="accent4" accent5="accent5" accent6="accent6" hlink="hlink" folHlink="folHlink"/>
  <p:sldLayoutIdLst>
    <p:sldLayoutId id="2147483845" r:id="rId1"/>
  </p:sldLayoutIdLst>
  <p:txStyles>
    <p:titleStyle>
      <a:lvl1pPr algn="ctr" defTabSz="2231872" rtl="0" eaLnBrk="1" fontAlgn="base" hangingPunct="1">
        <a:spcBef>
          <a:spcPct val="0"/>
        </a:spcBef>
        <a:spcAft>
          <a:spcPct val="0"/>
        </a:spcAft>
        <a:defRPr sz="21450" kern="1200">
          <a:solidFill>
            <a:schemeClr val="tx1"/>
          </a:solidFill>
          <a:latin typeface="+mj-lt"/>
          <a:ea typeface="ＭＳ Ｐゴシック" charset="-128"/>
          <a:cs typeface="ＭＳ Ｐゴシック" charset="-128"/>
        </a:defRPr>
      </a:lvl1pPr>
      <a:lvl2pPr algn="ctr" defTabSz="2231872" rtl="0" eaLnBrk="1" fontAlgn="base" hangingPunct="1">
        <a:spcBef>
          <a:spcPct val="0"/>
        </a:spcBef>
        <a:spcAft>
          <a:spcPct val="0"/>
        </a:spcAft>
        <a:defRPr sz="21450">
          <a:solidFill>
            <a:schemeClr val="tx1"/>
          </a:solidFill>
          <a:latin typeface="Calibri" charset="0"/>
          <a:ea typeface="ＭＳ Ｐゴシック" charset="-128"/>
          <a:cs typeface="ＭＳ Ｐゴシック" charset="-128"/>
        </a:defRPr>
      </a:lvl2pPr>
      <a:lvl3pPr algn="ctr" defTabSz="2231872" rtl="0" eaLnBrk="1" fontAlgn="base" hangingPunct="1">
        <a:spcBef>
          <a:spcPct val="0"/>
        </a:spcBef>
        <a:spcAft>
          <a:spcPct val="0"/>
        </a:spcAft>
        <a:defRPr sz="21450">
          <a:solidFill>
            <a:schemeClr val="tx1"/>
          </a:solidFill>
          <a:latin typeface="Calibri" charset="0"/>
          <a:ea typeface="ＭＳ Ｐゴシック" charset="-128"/>
          <a:cs typeface="ＭＳ Ｐゴシック" charset="-128"/>
        </a:defRPr>
      </a:lvl3pPr>
      <a:lvl4pPr algn="ctr" defTabSz="2231872" rtl="0" eaLnBrk="1" fontAlgn="base" hangingPunct="1">
        <a:spcBef>
          <a:spcPct val="0"/>
        </a:spcBef>
        <a:spcAft>
          <a:spcPct val="0"/>
        </a:spcAft>
        <a:defRPr sz="21450">
          <a:solidFill>
            <a:schemeClr val="tx1"/>
          </a:solidFill>
          <a:latin typeface="Calibri" charset="0"/>
          <a:ea typeface="ＭＳ Ｐゴシック" charset="-128"/>
          <a:cs typeface="ＭＳ Ｐゴシック" charset="-128"/>
        </a:defRPr>
      </a:lvl4pPr>
      <a:lvl5pPr algn="ctr" defTabSz="2231872" rtl="0" eaLnBrk="1" fontAlgn="base" hangingPunct="1">
        <a:spcBef>
          <a:spcPct val="0"/>
        </a:spcBef>
        <a:spcAft>
          <a:spcPct val="0"/>
        </a:spcAft>
        <a:defRPr sz="21450">
          <a:solidFill>
            <a:schemeClr val="tx1"/>
          </a:solidFill>
          <a:latin typeface="Calibri" charset="0"/>
          <a:ea typeface="ＭＳ Ｐゴシック" charset="-128"/>
          <a:cs typeface="ＭＳ Ｐゴシック" charset="-128"/>
        </a:defRPr>
      </a:lvl5pPr>
      <a:lvl6pPr marL="424557" algn="ctr" defTabSz="2231872" rtl="0" eaLnBrk="1" fontAlgn="base" hangingPunct="1">
        <a:spcBef>
          <a:spcPct val="0"/>
        </a:spcBef>
        <a:spcAft>
          <a:spcPct val="0"/>
        </a:spcAft>
        <a:defRPr sz="21450">
          <a:solidFill>
            <a:schemeClr val="tx1"/>
          </a:solidFill>
          <a:latin typeface="Calibri" charset="0"/>
          <a:ea typeface="ＭＳ Ｐゴシック" charset="-128"/>
          <a:cs typeface="ＭＳ Ｐゴシック" charset="-128"/>
        </a:defRPr>
      </a:lvl6pPr>
      <a:lvl7pPr marL="849114" algn="ctr" defTabSz="2231872" rtl="0" eaLnBrk="1" fontAlgn="base" hangingPunct="1">
        <a:spcBef>
          <a:spcPct val="0"/>
        </a:spcBef>
        <a:spcAft>
          <a:spcPct val="0"/>
        </a:spcAft>
        <a:defRPr sz="21450">
          <a:solidFill>
            <a:schemeClr val="tx1"/>
          </a:solidFill>
          <a:latin typeface="Calibri" charset="0"/>
          <a:ea typeface="ＭＳ Ｐゴシック" charset="-128"/>
          <a:cs typeface="ＭＳ Ｐゴシック" charset="-128"/>
        </a:defRPr>
      </a:lvl7pPr>
      <a:lvl8pPr marL="1273670" algn="ctr" defTabSz="2231872" rtl="0" eaLnBrk="1" fontAlgn="base" hangingPunct="1">
        <a:spcBef>
          <a:spcPct val="0"/>
        </a:spcBef>
        <a:spcAft>
          <a:spcPct val="0"/>
        </a:spcAft>
        <a:defRPr sz="21450">
          <a:solidFill>
            <a:schemeClr val="tx1"/>
          </a:solidFill>
          <a:latin typeface="Calibri" charset="0"/>
          <a:ea typeface="ＭＳ Ｐゴシック" charset="-128"/>
          <a:cs typeface="ＭＳ Ｐゴシック" charset="-128"/>
        </a:defRPr>
      </a:lvl8pPr>
      <a:lvl9pPr marL="1698229" algn="ctr" defTabSz="2231872" rtl="0" eaLnBrk="1" fontAlgn="base" hangingPunct="1">
        <a:spcBef>
          <a:spcPct val="0"/>
        </a:spcBef>
        <a:spcAft>
          <a:spcPct val="0"/>
        </a:spcAft>
        <a:defRPr sz="21450">
          <a:solidFill>
            <a:schemeClr val="tx1"/>
          </a:solidFill>
          <a:latin typeface="Calibri" charset="0"/>
          <a:ea typeface="ＭＳ Ｐゴシック" charset="-128"/>
          <a:cs typeface="ＭＳ Ｐゴシック" charset="-128"/>
        </a:defRPr>
      </a:lvl9pPr>
    </p:titleStyle>
    <p:bodyStyle>
      <a:lvl1pPr marL="1673168" indent="-1673168" algn="l" defTabSz="2231872" rtl="0" eaLnBrk="1" fontAlgn="base" hangingPunct="1">
        <a:spcBef>
          <a:spcPct val="20000"/>
        </a:spcBef>
        <a:spcAft>
          <a:spcPct val="0"/>
        </a:spcAft>
        <a:buFont typeface="Arial" panose="020B0604020202020204" pitchFamily="34" charset="0"/>
        <a:buChar char="•"/>
        <a:defRPr sz="15600" kern="1200">
          <a:solidFill>
            <a:schemeClr val="tx1"/>
          </a:solidFill>
          <a:latin typeface="+mn-lt"/>
          <a:ea typeface="ＭＳ Ｐゴシック" charset="-128"/>
          <a:cs typeface="ＭＳ Ｐゴシック" charset="-128"/>
        </a:defRPr>
      </a:lvl1pPr>
      <a:lvl2pPr marL="3626425" indent="-1394552" algn="l" defTabSz="2231872" rtl="0" eaLnBrk="1" fontAlgn="base" hangingPunct="1">
        <a:spcBef>
          <a:spcPct val="20000"/>
        </a:spcBef>
        <a:spcAft>
          <a:spcPct val="0"/>
        </a:spcAft>
        <a:buFont typeface="Arial" panose="020B0604020202020204" pitchFamily="34" charset="0"/>
        <a:buChar char="–"/>
        <a:defRPr sz="13650" kern="1200">
          <a:solidFill>
            <a:schemeClr val="tx1"/>
          </a:solidFill>
          <a:latin typeface="+mn-lt"/>
          <a:ea typeface="ＭＳ Ｐゴシック" charset="-128"/>
          <a:cs typeface="ＭＳ Ｐゴシック" charset="-128"/>
        </a:defRPr>
      </a:lvl2pPr>
      <a:lvl3pPr marL="5579682" indent="-1115937" algn="l" defTabSz="2231872" rtl="0" eaLnBrk="1" fontAlgn="base" hangingPunct="1">
        <a:spcBef>
          <a:spcPct val="20000"/>
        </a:spcBef>
        <a:spcAft>
          <a:spcPct val="0"/>
        </a:spcAft>
        <a:buFont typeface="Arial" panose="020B0604020202020204" pitchFamily="34" charset="0"/>
        <a:buChar char="•"/>
        <a:defRPr sz="11700" kern="1200">
          <a:solidFill>
            <a:schemeClr val="tx1"/>
          </a:solidFill>
          <a:latin typeface="+mn-lt"/>
          <a:ea typeface="ＭＳ Ｐゴシック" charset="-128"/>
          <a:cs typeface="ＭＳ Ｐゴシック" charset="-128"/>
        </a:defRPr>
      </a:lvl3pPr>
      <a:lvl4pPr marL="7811555" indent="-1115937" algn="l" defTabSz="2231872" rtl="0" eaLnBrk="1" fontAlgn="base" hangingPunct="1">
        <a:spcBef>
          <a:spcPct val="20000"/>
        </a:spcBef>
        <a:spcAft>
          <a:spcPct val="0"/>
        </a:spcAft>
        <a:buFont typeface="Arial" panose="020B0604020202020204" pitchFamily="34" charset="0"/>
        <a:buChar char="–"/>
        <a:defRPr sz="9750" kern="1200">
          <a:solidFill>
            <a:schemeClr val="tx1"/>
          </a:solidFill>
          <a:latin typeface="+mn-lt"/>
          <a:ea typeface="ＭＳ Ｐゴシック" charset="-128"/>
          <a:cs typeface="ＭＳ Ｐゴシック" charset="-128"/>
        </a:defRPr>
      </a:lvl4pPr>
      <a:lvl5pPr marL="10043428" indent="-1115937" algn="l" defTabSz="2231872" rtl="0" eaLnBrk="1" fontAlgn="base" hangingPunct="1">
        <a:spcBef>
          <a:spcPct val="20000"/>
        </a:spcBef>
        <a:spcAft>
          <a:spcPct val="0"/>
        </a:spcAft>
        <a:buFont typeface="Arial" panose="020B0604020202020204" pitchFamily="34" charset="0"/>
        <a:buChar char="»"/>
        <a:defRPr sz="9750" kern="1200">
          <a:solidFill>
            <a:schemeClr val="tx1"/>
          </a:solidFill>
          <a:latin typeface="+mn-lt"/>
          <a:ea typeface="ＭＳ Ｐゴシック" charset="-128"/>
          <a:cs typeface="ＭＳ Ｐゴシック" charset="-128"/>
        </a:defRPr>
      </a:lvl5pPr>
      <a:lvl6pPr marL="12275663" indent="-1115969" algn="l" defTabSz="2231938" rtl="0" eaLnBrk="1" latinLnBrk="0" hangingPunct="1">
        <a:spcBef>
          <a:spcPct val="20000"/>
        </a:spcBef>
        <a:buFont typeface="Arial"/>
        <a:buChar char="•"/>
        <a:defRPr sz="9750" kern="1200">
          <a:solidFill>
            <a:schemeClr val="tx1"/>
          </a:solidFill>
          <a:latin typeface="+mn-lt"/>
          <a:ea typeface="+mn-ea"/>
          <a:cs typeface="+mn-cs"/>
        </a:defRPr>
      </a:lvl6pPr>
      <a:lvl7pPr marL="14507601" indent="-1115969" algn="l" defTabSz="2231938" rtl="0" eaLnBrk="1" latinLnBrk="0" hangingPunct="1">
        <a:spcBef>
          <a:spcPct val="20000"/>
        </a:spcBef>
        <a:buFont typeface="Arial"/>
        <a:buChar char="•"/>
        <a:defRPr sz="9750" kern="1200">
          <a:solidFill>
            <a:schemeClr val="tx1"/>
          </a:solidFill>
          <a:latin typeface="+mn-lt"/>
          <a:ea typeface="+mn-ea"/>
          <a:cs typeface="+mn-cs"/>
        </a:defRPr>
      </a:lvl7pPr>
      <a:lvl8pPr marL="16739541" indent="-1115969" algn="l" defTabSz="2231938" rtl="0" eaLnBrk="1" latinLnBrk="0" hangingPunct="1">
        <a:spcBef>
          <a:spcPct val="20000"/>
        </a:spcBef>
        <a:buFont typeface="Arial"/>
        <a:buChar char="•"/>
        <a:defRPr sz="9750" kern="1200">
          <a:solidFill>
            <a:schemeClr val="tx1"/>
          </a:solidFill>
          <a:latin typeface="+mn-lt"/>
          <a:ea typeface="+mn-ea"/>
          <a:cs typeface="+mn-cs"/>
        </a:defRPr>
      </a:lvl8pPr>
      <a:lvl9pPr marL="18971480" indent="-1115969" algn="l" defTabSz="2231938" rtl="0" eaLnBrk="1" latinLnBrk="0" hangingPunct="1">
        <a:spcBef>
          <a:spcPct val="20000"/>
        </a:spcBef>
        <a:buFont typeface="Arial"/>
        <a:buChar char="•"/>
        <a:defRPr sz="9750" kern="1200">
          <a:solidFill>
            <a:schemeClr val="tx1"/>
          </a:solidFill>
          <a:latin typeface="+mn-lt"/>
          <a:ea typeface="+mn-ea"/>
          <a:cs typeface="+mn-cs"/>
        </a:defRPr>
      </a:lvl9pPr>
    </p:bodyStyle>
    <p:otherStyle>
      <a:defPPr>
        <a:defRPr lang="en-US"/>
      </a:defPPr>
      <a:lvl1pPr marL="0" algn="l" defTabSz="2231938" rtl="0" eaLnBrk="1" latinLnBrk="0" hangingPunct="1">
        <a:defRPr sz="8822" kern="1200">
          <a:solidFill>
            <a:schemeClr val="tx1"/>
          </a:solidFill>
          <a:latin typeface="+mn-lt"/>
          <a:ea typeface="+mn-ea"/>
          <a:cs typeface="+mn-cs"/>
        </a:defRPr>
      </a:lvl1pPr>
      <a:lvl2pPr marL="2231938" algn="l" defTabSz="2231938" rtl="0" eaLnBrk="1" latinLnBrk="0" hangingPunct="1">
        <a:defRPr sz="8822" kern="1200">
          <a:solidFill>
            <a:schemeClr val="tx1"/>
          </a:solidFill>
          <a:latin typeface="+mn-lt"/>
          <a:ea typeface="+mn-ea"/>
          <a:cs typeface="+mn-cs"/>
        </a:defRPr>
      </a:lvl2pPr>
      <a:lvl3pPr marL="4463877" algn="l" defTabSz="2231938" rtl="0" eaLnBrk="1" latinLnBrk="0" hangingPunct="1">
        <a:defRPr sz="8822" kern="1200">
          <a:solidFill>
            <a:schemeClr val="tx1"/>
          </a:solidFill>
          <a:latin typeface="+mn-lt"/>
          <a:ea typeface="+mn-ea"/>
          <a:cs typeface="+mn-cs"/>
        </a:defRPr>
      </a:lvl3pPr>
      <a:lvl4pPr marL="6695815" algn="l" defTabSz="2231938" rtl="0" eaLnBrk="1" latinLnBrk="0" hangingPunct="1">
        <a:defRPr sz="8822" kern="1200">
          <a:solidFill>
            <a:schemeClr val="tx1"/>
          </a:solidFill>
          <a:latin typeface="+mn-lt"/>
          <a:ea typeface="+mn-ea"/>
          <a:cs typeface="+mn-cs"/>
        </a:defRPr>
      </a:lvl4pPr>
      <a:lvl5pPr marL="8927754" algn="l" defTabSz="2231938" rtl="0" eaLnBrk="1" latinLnBrk="0" hangingPunct="1">
        <a:defRPr sz="8822" kern="1200">
          <a:solidFill>
            <a:schemeClr val="tx1"/>
          </a:solidFill>
          <a:latin typeface="+mn-lt"/>
          <a:ea typeface="+mn-ea"/>
          <a:cs typeface="+mn-cs"/>
        </a:defRPr>
      </a:lvl5pPr>
      <a:lvl6pPr marL="11159693" algn="l" defTabSz="2231938" rtl="0" eaLnBrk="1" latinLnBrk="0" hangingPunct="1">
        <a:defRPr sz="8822" kern="1200">
          <a:solidFill>
            <a:schemeClr val="tx1"/>
          </a:solidFill>
          <a:latin typeface="+mn-lt"/>
          <a:ea typeface="+mn-ea"/>
          <a:cs typeface="+mn-cs"/>
        </a:defRPr>
      </a:lvl6pPr>
      <a:lvl7pPr marL="13391632" algn="l" defTabSz="2231938" rtl="0" eaLnBrk="1" latinLnBrk="0" hangingPunct="1">
        <a:defRPr sz="8822" kern="1200">
          <a:solidFill>
            <a:schemeClr val="tx1"/>
          </a:solidFill>
          <a:latin typeface="+mn-lt"/>
          <a:ea typeface="+mn-ea"/>
          <a:cs typeface="+mn-cs"/>
        </a:defRPr>
      </a:lvl7pPr>
      <a:lvl8pPr marL="15623572" algn="l" defTabSz="2231938" rtl="0" eaLnBrk="1" latinLnBrk="0" hangingPunct="1">
        <a:defRPr sz="8822" kern="1200">
          <a:solidFill>
            <a:schemeClr val="tx1"/>
          </a:solidFill>
          <a:latin typeface="+mn-lt"/>
          <a:ea typeface="+mn-ea"/>
          <a:cs typeface="+mn-cs"/>
        </a:defRPr>
      </a:lvl8pPr>
      <a:lvl9pPr marL="17855511" algn="l" defTabSz="2231938" rtl="0" eaLnBrk="1" latinLnBrk="0" hangingPunct="1">
        <a:defRPr sz="882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1CD8093D-DF20-9A1B-95C0-CE7FDC9897A0}"/>
              </a:ext>
            </a:extLst>
          </p:cNvPr>
          <p:cNvPicPr>
            <a:picLocks noChangeAspect="1"/>
          </p:cNvPicPr>
          <p:nvPr/>
        </p:nvPicPr>
        <p:blipFill>
          <a:blip r:embed="rId2">
            <a:alphaModFix/>
          </a:blip>
          <a:stretch>
            <a:fillRect/>
          </a:stretch>
        </p:blipFill>
        <p:spPr>
          <a:xfrm>
            <a:off x="1167062" y="11650765"/>
            <a:ext cx="9066194" cy="3042388"/>
          </a:xfrm>
          <a:prstGeom prst="rect">
            <a:avLst/>
          </a:prstGeom>
        </p:spPr>
      </p:pic>
      <p:grpSp>
        <p:nvGrpSpPr>
          <p:cNvPr id="6" name="Group 5">
            <a:extLst>
              <a:ext uri="{FF2B5EF4-FFF2-40B4-BE49-F238E27FC236}">
                <a16:creationId xmlns:a16="http://schemas.microsoft.com/office/drawing/2014/main" id="{235BBB8D-D3A8-90F1-7088-53C740FBF6C1}"/>
              </a:ext>
            </a:extLst>
          </p:cNvPr>
          <p:cNvGrpSpPr/>
          <p:nvPr/>
        </p:nvGrpSpPr>
        <p:grpSpPr>
          <a:xfrm>
            <a:off x="11352076" y="20465724"/>
            <a:ext cx="15339698" cy="15310077"/>
            <a:chOff x="703127" y="4061150"/>
            <a:chExt cx="15339698" cy="15310077"/>
          </a:xfrm>
        </p:grpSpPr>
        <p:sp>
          <p:nvSpPr>
            <p:cNvPr id="7" name="TextBox 35">
              <a:extLst>
                <a:ext uri="{FF2B5EF4-FFF2-40B4-BE49-F238E27FC236}">
                  <a16:creationId xmlns:a16="http://schemas.microsoft.com/office/drawing/2014/main" id="{3F2B59A4-1C75-0CCD-0100-8A8B7E2C6B43}"/>
                </a:ext>
              </a:extLst>
            </p:cNvPr>
            <p:cNvSpPr txBox="1">
              <a:spLocks noChangeArrowheads="1"/>
            </p:cNvSpPr>
            <p:nvPr/>
          </p:nvSpPr>
          <p:spPr bwMode="auto">
            <a:xfrm>
              <a:off x="703127" y="5604542"/>
              <a:ext cx="15339698" cy="13766685"/>
            </a:xfrm>
            <a:prstGeom prst="rect">
              <a:avLst/>
            </a:prstGeom>
            <a:noFill/>
            <a:ln w="12700">
              <a:solidFill>
                <a:srgbClr val="275D38"/>
              </a:solidFill>
              <a:miter lim="800000"/>
              <a:headEnd/>
              <a:tailEnd/>
            </a:ln>
            <a:extLst>
              <a:ext uri="{909E8E84-426E-40DD-AFC4-6F175D3DCCD1}">
                <a14:hiddenFill xmlns:a14="http://schemas.microsoft.com/office/drawing/2010/main">
                  <a:solidFill>
                    <a:srgbClr val="FFFFFF"/>
                  </a:solidFill>
                </a14:hiddenFill>
              </a:ext>
            </a:extLst>
          </p:spPr>
          <p:txBody>
            <a:bodyPr lIns="424543" tIns="424543" rIns="424543" bIns="424543"/>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eaLnBrk="1" hangingPunct="1">
                <a:lnSpc>
                  <a:spcPct val="120000"/>
                </a:lnSpc>
              </a:pPr>
              <a:endParaRPr lang="en-US" altLang="en-US" sz="2601" dirty="0">
                <a:cs typeface="Arial" panose="020B0604020202020204" pitchFamily="34" charset="0"/>
              </a:endParaRPr>
            </a:p>
          </p:txBody>
        </p:sp>
        <p:sp>
          <p:nvSpPr>
            <p:cNvPr id="9" name="TextBox 35">
              <a:extLst>
                <a:ext uri="{FF2B5EF4-FFF2-40B4-BE49-F238E27FC236}">
                  <a16:creationId xmlns:a16="http://schemas.microsoft.com/office/drawing/2014/main" id="{EC978428-B24B-F805-98E8-13AF30A94CA7}"/>
                </a:ext>
              </a:extLst>
            </p:cNvPr>
            <p:cNvSpPr txBox="1">
              <a:spLocks noChangeArrowheads="1"/>
            </p:cNvSpPr>
            <p:nvPr/>
          </p:nvSpPr>
          <p:spPr bwMode="auto">
            <a:xfrm>
              <a:off x="703127" y="4061150"/>
              <a:ext cx="15339698" cy="1543271"/>
            </a:xfrm>
            <a:prstGeom prst="rect">
              <a:avLst/>
            </a:prstGeom>
            <a:solidFill>
              <a:srgbClr val="275D38"/>
            </a:solidFill>
            <a:ln w="12700" cmpd="sng">
              <a:solidFill>
                <a:srgbClr val="275D38"/>
              </a:solidFill>
              <a:miter lim="800000"/>
              <a:headEnd/>
              <a:tailEnd/>
            </a:ln>
          </p:spPr>
          <p:txBody>
            <a:bodyPr wrap="square" lIns="424543" tIns="424543" rIns="424543" bIns="424543">
              <a:spAutoFit/>
            </a:bodyPr>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57" b="1" dirty="0">
                  <a:solidFill>
                    <a:srgbClr val="F2CD00"/>
                  </a:solidFill>
                  <a:latin typeface="Roboto" panose="02000000000000000000" pitchFamily="2" charset="0"/>
                  <a:ea typeface="Roboto" panose="02000000000000000000" pitchFamily="2" charset="0"/>
                  <a:cs typeface="Arial" panose="020B0604020202020204" pitchFamily="34" charset="0"/>
                </a:rPr>
                <a:t>Model Predictive Controller (MPC)</a:t>
              </a:r>
              <a:endParaRPr lang="en-US" altLang="en-US" sz="4457" dirty="0">
                <a:solidFill>
                  <a:srgbClr val="F2CD00"/>
                </a:solidFill>
                <a:latin typeface="Roboto" panose="02000000000000000000" pitchFamily="2" charset="0"/>
                <a:ea typeface="Roboto" panose="02000000000000000000" pitchFamily="2" charset="0"/>
                <a:cs typeface="Arial" panose="020B0604020202020204" pitchFamily="34" charset="0"/>
              </a:endParaRPr>
            </a:p>
          </p:txBody>
        </p:sp>
        <p:sp>
          <p:nvSpPr>
            <p:cNvPr id="11" name="TextBox 10">
              <a:extLst>
                <a:ext uri="{FF2B5EF4-FFF2-40B4-BE49-F238E27FC236}">
                  <a16:creationId xmlns:a16="http://schemas.microsoft.com/office/drawing/2014/main" id="{3D1CA717-207A-015E-93AE-AB9281595158}"/>
                </a:ext>
              </a:extLst>
            </p:cNvPr>
            <p:cNvSpPr txBox="1"/>
            <p:nvPr/>
          </p:nvSpPr>
          <p:spPr bwMode="auto">
            <a:xfrm>
              <a:off x="1198425" y="6042229"/>
              <a:ext cx="4890849" cy="6270074"/>
            </a:xfrm>
            <a:prstGeom prst="rect">
              <a:avLst/>
            </a:prstGeom>
            <a:noFill/>
          </p:spPr>
          <p:txBody>
            <a:bodyPr lIns="0" tIns="0" rIns="0" bIns="0" numCol="1" spcCol="640080"/>
            <a:lstStyle/>
            <a:p>
              <a:pPr>
                <a:lnSpc>
                  <a:spcPct val="120000"/>
                </a:lnSpc>
                <a:defRPr/>
              </a:pPr>
              <a:r>
                <a:rPr lang="en-US" sz="2714" b="1" dirty="0">
                  <a:solidFill>
                    <a:srgbClr val="275D38"/>
                  </a:solidFill>
                  <a:latin typeface="Roboto" panose="02000000000000000000" pitchFamily="2" charset="0"/>
                  <a:ea typeface="Roboto" panose="02000000000000000000" pitchFamily="2" charset="0"/>
                  <a:cs typeface="Arial" charset="0"/>
                </a:rPr>
                <a:t>Model Predictive Control</a:t>
              </a:r>
            </a:p>
            <a:p>
              <a:pPr>
                <a:lnSpc>
                  <a:spcPct val="120000"/>
                </a:lnSpc>
                <a:defRPr/>
              </a:pPr>
              <a:endParaRPr lang="en-US" sz="2714" dirty="0">
                <a:solidFill>
                  <a:srgbClr val="275D38"/>
                </a:solidFill>
                <a:latin typeface="Roboto" panose="02000000000000000000" pitchFamily="2" charset="0"/>
                <a:ea typeface="Roboto" panose="02000000000000000000" pitchFamily="2" charset="0"/>
                <a:cs typeface="Arial" charset="0"/>
              </a:endParaRPr>
            </a:p>
            <a:p>
              <a:pPr algn="just">
                <a:lnSpc>
                  <a:spcPct val="120000"/>
                </a:lnSpc>
                <a:defRPr/>
              </a:pPr>
              <a:r>
                <a:rPr lang="en-US" sz="2714" dirty="0">
                  <a:solidFill>
                    <a:srgbClr val="275D38"/>
                  </a:solidFill>
                  <a:latin typeface="Roboto" panose="02000000000000000000" pitchFamily="2" charset="0"/>
                  <a:ea typeface="Roboto" panose="02000000000000000000" pitchFamily="2" charset="0"/>
                  <a:cs typeface="Arial" charset="0"/>
                </a:rPr>
                <a:t>Following time discretization, a constrained Quadratic Linear Optimization Problem (QLP) is employed to minimize a cost function under input, state, and stability constraints. [2,5]</a:t>
              </a:r>
            </a:p>
            <a:p>
              <a:pPr algn="just">
                <a:lnSpc>
                  <a:spcPct val="120000"/>
                </a:lnSpc>
                <a:defRPr/>
              </a:pPr>
              <a:r>
                <a:rPr lang="en-US" sz="2714" dirty="0">
                  <a:solidFill>
                    <a:srgbClr val="275D38"/>
                  </a:solidFill>
                  <a:latin typeface="Roboto" panose="02000000000000000000" pitchFamily="2" charset="0"/>
                  <a:ea typeface="Roboto" panose="02000000000000000000" pitchFamily="2" charset="0"/>
                  <a:cs typeface="Arial" charset="0"/>
                </a:rPr>
                <a:t>Observing the system's input response affirms stability and constraint adherence.</a:t>
              </a:r>
              <a:endParaRPr lang="en-US" sz="2714" dirty="0">
                <a:solidFill>
                  <a:srgbClr val="275D38"/>
                </a:solidFill>
                <a:latin typeface="Arial" charset="0"/>
                <a:ea typeface="Arial" charset="0"/>
                <a:cs typeface="Arial" charset="0"/>
              </a:endParaRPr>
            </a:p>
          </p:txBody>
        </p:sp>
      </p:grpSp>
      <p:grpSp>
        <p:nvGrpSpPr>
          <p:cNvPr id="2" name="Group 1">
            <a:extLst>
              <a:ext uri="{FF2B5EF4-FFF2-40B4-BE49-F238E27FC236}">
                <a16:creationId xmlns:a16="http://schemas.microsoft.com/office/drawing/2014/main" id="{7B3576DD-079A-1D5B-4BFB-09AD6E2E59C4}"/>
              </a:ext>
            </a:extLst>
          </p:cNvPr>
          <p:cNvGrpSpPr/>
          <p:nvPr/>
        </p:nvGrpSpPr>
        <p:grpSpPr>
          <a:xfrm>
            <a:off x="705736" y="4069464"/>
            <a:ext cx="10118271" cy="22456335"/>
            <a:chOff x="16608882" y="4061150"/>
            <a:chExt cx="10118271" cy="22456335"/>
          </a:xfrm>
        </p:grpSpPr>
        <p:sp>
          <p:nvSpPr>
            <p:cNvPr id="49" name="TextBox 35">
              <a:extLst>
                <a:ext uri="{FF2B5EF4-FFF2-40B4-BE49-F238E27FC236}">
                  <a16:creationId xmlns:a16="http://schemas.microsoft.com/office/drawing/2014/main" id="{55773651-04E1-A14F-A530-FC2ED9FE375C}"/>
                </a:ext>
              </a:extLst>
            </p:cNvPr>
            <p:cNvSpPr txBox="1">
              <a:spLocks noChangeArrowheads="1"/>
            </p:cNvSpPr>
            <p:nvPr/>
          </p:nvSpPr>
          <p:spPr bwMode="auto">
            <a:xfrm>
              <a:off x="16608882" y="4597949"/>
              <a:ext cx="10118271" cy="21919536"/>
            </a:xfrm>
            <a:prstGeom prst="rect">
              <a:avLst/>
            </a:prstGeom>
            <a:noFill/>
            <a:ln w="12700">
              <a:solidFill>
                <a:srgbClr val="275D38"/>
              </a:solidFill>
              <a:miter lim="800000"/>
              <a:headEnd/>
              <a:tailEnd/>
            </a:ln>
            <a:extLst>
              <a:ext uri="{909E8E84-426E-40DD-AFC4-6F175D3DCCD1}">
                <a14:hiddenFill xmlns:a14="http://schemas.microsoft.com/office/drawing/2010/main">
                  <a:solidFill>
                    <a:srgbClr val="FFFFFF"/>
                  </a:solidFill>
                </a14:hiddenFill>
              </a:ext>
            </a:extLst>
          </p:spPr>
          <p:txBody>
            <a:bodyPr lIns="424543" tIns="424543" rIns="424543" bIns="424543"/>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eaLnBrk="1" hangingPunct="1">
                <a:lnSpc>
                  <a:spcPct val="120000"/>
                </a:lnSpc>
              </a:pPr>
              <a:endParaRPr lang="en-US" altLang="en-US" sz="2601">
                <a:cs typeface="Arial" panose="020B0604020202020204" pitchFamily="34" charset="0"/>
              </a:endParaRPr>
            </a:p>
          </p:txBody>
        </p:sp>
        <p:sp>
          <p:nvSpPr>
            <p:cNvPr id="50" name="TextBox 35">
              <a:extLst>
                <a:ext uri="{FF2B5EF4-FFF2-40B4-BE49-F238E27FC236}">
                  <a16:creationId xmlns:a16="http://schemas.microsoft.com/office/drawing/2014/main" id="{AA92C318-6A71-554D-859D-1F1AF4AE1C61}"/>
                </a:ext>
              </a:extLst>
            </p:cNvPr>
            <p:cNvSpPr txBox="1">
              <a:spLocks noChangeArrowheads="1"/>
            </p:cNvSpPr>
            <p:nvPr/>
          </p:nvSpPr>
          <p:spPr bwMode="auto">
            <a:xfrm>
              <a:off x="16608882" y="4061150"/>
              <a:ext cx="10118271" cy="1543271"/>
            </a:xfrm>
            <a:prstGeom prst="rect">
              <a:avLst/>
            </a:prstGeom>
            <a:solidFill>
              <a:srgbClr val="275D38"/>
            </a:solidFill>
            <a:ln w="12700" cmpd="sng">
              <a:solidFill>
                <a:srgbClr val="275D38"/>
              </a:solidFill>
              <a:miter lim="800000"/>
              <a:headEnd/>
              <a:tailEnd/>
            </a:ln>
          </p:spPr>
          <p:txBody>
            <a:bodyPr lIns="424543" tIns="424543" rIns="424543" bIns="424543">
              <a:spAutoFit/>
            </a:bodyPr>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57" b="1" dirty="0">
                  <a:solidFill>
                    <a:srgbClr val="F2CD00"/>
                  </a:solidFill>
                  <a:latin typeface="Roboto" panose="02000000000000000000" pitchFamily="2" charset="0"/>
                  <a:ea typeface="Roboto" panose="02000000000000000000" pitchFamily="2" charset="0"/>
                  <a:cs typeface="Arial" panose="020B0604020202020204" pitchFamily="34" charset="0"/>
                </a:rPr>
                <a:t>Introduction</a:t>
              </a:r>
              <a:endParaRPr lang="en-US" altLang="en-US" sz="4457" dirty="0">
                <a:solidFill>
                  <a:srgbClr val="F2CD00"/>
                </a:solidFill>
                <a:latin typeface="Roboto" panose="02000000000000000000" pitchFamily="2" charset="0"/>
                <a:ea typeface="Roboto" panose="02000000000000000000" pitchFamily="2" charset="0"/>
                <a:cs typeface="Arial" panose="020B0604020202020204" pitchFamily="34" charset="0"/>
              </a:endParaRPr>
            </a:p>
          </p:txBody>
        </p:sp>
        <p:sp>
          <p:nvSpPr>
            <p:cNvPr id="51" name="TextBox 58">
              <a:extLst>
                <a:ext uri="{FF2B5EF4-FFF2-40B4-BE49-F238E27FC236}">
                  <a16:creationId xmlns:a16="http://schemas.microsoft.com/office/drawing/2014/main" id="{37A277BC-9486-F04E-BBC5-0B53E250A38D}"/>
                </a:ext>
              </a:extLst>
            </p:cNvPr>
            <p:cNvSpPr txBox="1">
              <a:spLocks noChangeArrowheads="1"/>
            </p:cNvSpPr>
            <p:nvPr/>
          </p:nvSpPr>
          <p:spPr bwMode="auto">
            <a:xfrm>
              <a:off x="17104182" y="6042349"/>
              <a:ext cx="9056914" cy="496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20000"/>
                </a:lnSpc>
              </a:pPr>
              <a:r>
                <a:rPr lang="en-US" altLang="en-US" sz="2700" b="1" dirty="0">
                  <a:solidFill>
                    <a:srgbClr val="275D38"/>
                  </a:solidFill>
                  <a:latin typeface="Roboto" panose="02000000000000000000" pitchFamily="2" charset="0"/>
                  <a:ea typeface="Roboto" panose="02000000000000000000" pitchFamily="2" charset="0"/>
                  <a:cs typeface="Arial" panose="020B0604020202020204" pitchFamily="34" charset="0"/>
                </a:rPr>
                <a:t>Distributed Parameter Systems</a:t>
              </a:r>
            </a:p>
            <a:p>
              <a:pPr algn="just" eaLnBrk="1" hangingPunct="1">
                <a:lnSpc>
                  <a:spcPct val="120000"/>
                </a:lnSpc>
              </a:pPr>
              <a:endParaRPr lang="en-US" altLang="en-US" sz="2700" dirty="0">
                <a:solidFill>
                  <a:srgbClr val="275D38"/>
                </a:solidFill>
                <a:latin typeface="Roboto" panose="02000000000000000000" pitchFamily="2" charset="0"/>
                <a:ea typeface="Roboto" panose="02000000000000000000" pitchFamily="2" charset="0"/>
                <a:cs typeface="Arial" panose="020B0604020202020204" pitchFamily="34" charset="0"/>
              </a:endParaRPr>
            </a:p>
            <a:p>
              <a:pPr algn="just" eaLnBrk="1" hangingPunct="1">
                <a:lnSpc>
                  <a:spcPct val="120000"/>
                </a:lnSpc>
              </a:pPr>
              <a:r>
                <a:rPr lang="en-US" altLang="en-US" sz="2700" dirty="0">
                  <a:solidFill>
                    <a:srgbClr val="275D38"/>
                  </a:solidFill>
                  <a:latin typeface="Roboto" panose="02000000000000000000" pitchFamily="2" charset="0"/>
                  <a:ea typeface="Roboto" panose="02000000000000000000" pitchFamily="2" charset="0"/>
                  <a:cs typeface="Arial" panose="020B0604020202020204" pitchFamily="34" charset="0"/>
                </a:rPr>
                <a:t>Distributed Parameter Systems involve spatially varying parameters, typically described by Partial Differential Equations (PDEs). These systems have an infinite-dimensional state-space representation, making controller design challenging. To tackle this complexity, two approaches are commonly employed: Early lumping, which is less complex, and late lumping, which, despite its complexity, offers superior solutions. [1]</a:t>
              </a:r>
            </a:p>
          </p:txBody>
        </p:sp>
        <p:sp>
          <p:nvSpPr>
            <p:cNvPr id="59" name="TextBox 58">
              <a:extLst>
                <a:ext uri="{FF2B5EF4-FFF2-40B4-BE49-F238E27FC236}">
                  <a16:creationId xmlns:a16="http://schemas.microsoft.com/office/drawing/2014/main" id="{4C751D4E-E53A-CA49-9CE0-7B5D9D789782}"/>
                </a:ext>
              </a:extLst>
            </p:cNvPr>
            <p:cNvSpPr txBox="1"/>
            <p:nvPr/>
          </p:nvSpPr>
          <p:spPr>
            <a:xfrm>
              <a:off x="17104182" y="18908998"/>
              <a:ext cx="9056914" cy="7042710"/>
            </a:xfrm>
            <a:prstGeom prst="rect">
              <a:avLst/>
            </a:prstGeom>
            <a:noFill/>
          </p:spPr>
          <p:txBody>
            <a:bodyPr lIns="0" tIns="0" rIns="0" bIns="0"/>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20000"/>
                </a:lnSpc>
              </a:pPr>
              <a:r>
                <a:rPr lang="en-US" altLang="en-US" sz="2714" b="1" dirty="0">
                  <a:solidFill>
                    <a:srgbClr val="275D38"/>
                  </a:solidFill>
                  <a:latin typeface="Roboto" panose="02000000000000000000" pitchFamily="2" charset="0"/>
                  <a:ea typeface="Roboto" panose="02000000000000000000" pitchFamily="2" charset="0"/>
                  <a:cs typeface="Arial" panose="020B0604020202020204" pitchFamily="34" charset="0"/>
                </a:rPr>
                <a:t>Axial Dispersion Tubular Reactors with Delayed Recycle</a:t>
              </a:r>
            </a:p>
            <a:p>
              <a:pPr algn="just" eaLnBrk="1" hangingPunct="1">
                <a:lnSpc>
                  <a:spcPct val="120000"/>
                </a:lnSpc>
              </a:pPr>
              <a:endParaRPr lang="en-US" altLang="en-US" sz="2714" dirty="0">
                <a:solidFill>
                  <a:srgbClr val="275D38"/>
                </a:solidFill>
                <a:latin typeface="Roboto" panose="02000000000000000000" pitchFamily="2" charset="0"/>
                <a:ea typeface="Roboto" panose="02000000000000000000" pitchFamily="2" charset="0"/>
                <a:cs typeface="Arial" panose="020B0604020202020204" pitchFamily="34" charset="0"/>
              </a:endParaRPr>
            </a:p>
            <a:p>
              <a:pPr algn="just" eaLnBrk="1" hangingPunct="1">
                <a:lnSpc>
                  <a:spcPct val="120000"/>
                </a:lnSpc>
              </a:pPr>
              <a:r>
                <a:rPr lang="en-US" altLang="en-US" sz="2714" dirty="0">
                  <a:solidFill>
                    <a:srgbClr val="275D38"/>
                  </a:solidFill>
                  <a:latin typeface="Roboto" panose="02000000000000000000" pitchFamily="2" charset="0"/>
                  <a:ea typeface="Roboto" panose="02000000000000000000" pitchFamily="2" charset="0"/>
                  <a:cs typeface="Arial" panose="020B0604020202020204" pitchFamily="34" charset="0"/>
                </a:rPr>
                <a:t>In chemical, petrochemical, and other process industries, axial dispersion tubular reactors with delayed recycle are among the most prevalent types of unit operations. A second-order parabolic PDE is used to model the reactor, as the result of encountering diffusive terms, convective terms, and generation/consumption terms. [2] In contrast, the recycle section is described by a first-order hyperbolic PDE, involving pure transport. In most of the cases, the recycle flow takes some time to travel from the reactor's end to its head, which is analogous to the notion of delay; [3] hence the title </a:t>
              </a:r>
              <a:r>
                <a:rPr lang="en-US" altLang="en-US" sz="2714" i="1" dirty="0">
                  <a:solidFill>
                    <a:srgbClr val="275D38"/>
                  </a:solidFill>
                  <a:latin typeface="Roboto" panose="02000000000000000000" pitchFamily="2" charset="0"/>
                  <a:ea typeface="Roboto" panose="02000000000000000000" pitchFamily="2" charset="0"/>
                  <a:cs typeface="Arial" panose="020B0604020202020204" pitchFamily="34" charset="0"/>
                </a:rPr>
                <a:t>‘Delayed Recycle’. </a:t>
              </a:r>
              <a:r>
                <a:rPr lang="en-US" altLang="en-US" sz="2714" dirty="0">
                  <a:solidFill>
                    <a:srgbClr val="275D38"/>
                  </a:solidFill>
                  <a:latin typeface="Roboto" panose="02000000000000000000" pitchFamily="2" charset="0"/>
                  <a:ea typeface="Roboto" panose="02000000000000000000" pitchFamily="2" charset="0"/>
                  <a:cs typeface="Arial" panose="020B0604020202020204" pitchFamily="34" charset="0"/>
                </a:rPr>
                <a:t>The state of the system, in both cases, pertains to be concentration.</a:t>
              </a:r>
            </a:p>
          </p:txBody>
        </p:sp>
      </p:grpSp>
      <p:grpSp>
        <p:nvGrpSpPr>
          <p:cNvPr id="3" name="Group 2">
            <a:extLst>
              <a:ext uri="{FF2B5EF4-FFF2-40B4-BE49-F238E27FC236}">
                <a16:creationId xmlns:a16="http://schemas.microsoft.com/office/drawing/2014/main" id="{13D15759-7586-62FD-7445-07ECC9A4E7A5}"/>
              </a:ext>
            </a:extLst>
          </p:cNvPr>
          <p:cNvGrpSpPr/>
          <p:nvPr/>
        </p:nvGrpSpPr>
        <p:grpSpPr>
          <a:xfrm>
            <a:off x="11352076" y="4061150"/>
            <a:ext cx="15339698" cy="15846562"/>
            <a:chOff x="703127" y="4061150"/>
            <a:chExt cx="15339698" cy="15255935"/>
          </a:xfrm>
        </p:grpSpPr>
        <p:sp>
          <p:nvSpPr>
            <p:cNvPr id="30" name="TextBox 35">
              <a:extLst>
                <a:ext uri="{FF2B5EF4-FFF2-40B4-BE49-F238E27FC236}">
                  <a16:creationId xmlns:a16="http://schemas.microsoft.com/office/drawing/2014/main" id="{2A1A3698-0412-FD4F-883A-F8B5764B7852}"/>
                </a:ext>
              </a:extLst>
            </p:cNvPr>
            <p:cNvSpPr txBox="1">
              <a:spLocks noChangeArrowheads="1"/>
            </p:cNvSpPr>
            <p:nvPr/>
          </p:nvSpPr>
          <p:spPr bwMode="auto">
            <a:xfrm>
              <a:off x="703127" y="5550400"/>
              <a:ext cx="15339698" cy="13766685"/>
            </a:xfrm>
            <a:prstGeom prst="rect">
              <a:avLst/>
            </a:prstGeom>
            <a:noFill/>
            <a:ln w="12700">
              <a:solidFill>
                <a:srgbClr val="275D38"/>
              </a:solidFill>
              <a:miter lim="800000"/>
              <a:headEnd/>
              <a:tailEnd/>
            </a:ln>
            <a:extLst>
              <a:ext uri="{909E8E84-426E-40DD-AFC4-6F175D3DCCD1}">
                <a14:hiddenFill xmlns:a14="http://schemas.microsoft.com/office/drawing/2010/main">
                  <a:solidFill>
                    <a:srgbClr val="FFFFFF"/>
                  </a:solidFill>
                </a14:hiddenFill>
              </a:ext>
            </a:extLst>
          </p:spPr>
          <p:txBody>
            <a:bodyPr lIns="424543" tIns="424543" rIns="424543" bIns="424543"/>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eaLnBrk="1" hangingPunct="1">
                <a:lnSpc>
                  <a:spcPct val="120000"/>
                </a:lnSpc>
              </a:pPr>
              <a:endParaRPr lang="en-US" altLang="en-US" sz="2601">
                <a:cs typeface="Arial" panose="020B0604020202020204" pitchFamily="34" charset="0"/>
              </a:endParaRPr>
            </a:p>
          </p:txBody>
        </p:sp>
        <p:sp>
          <p:nvSpPr>
            <p:cNvPr id="32" name="TextBox 35">
              <a:extLst>
                <a:ext uri="{FF2B5EF4-FFF2-40B4-BE49-F238E27FC236}">
                  <a16:creationId xmlns:a16="http://schemas.microsoft.com/office/drawing/2014/main" id="{15B85621-7494-7142-AC72-56FD7C3A7011}"/>
                </a:ext>
              </a:extLst>
            </p:cNvPr>
            <p:cNvSpPr txBox="1">
              <a:spLocks noChangeArrowheads="1"/>
            </p:cNvSpPr>
            <p:nvPr/>
          </p:nvSpPr>
          <p:spPr bwMode="auto">
            <a:xfrm>
              <a:off x="703127" y="4061150"/>
              <a:ext cx="15339698" cy="1543271"/>
            </a:xfrm>
            <a:prstGeom prst="rect">
              <a:avLst/>
            </a:prstGeom>
            <a:solidFill>
              <a:srgbClr val="275D38"/>
            </a:solidFill>
            <a:ln w="12700" cmpd="sng">
              <a:solidFill>
                <a:srgbClr val="275D38"/>
              </a:solidFill>
              <a:miter lim="800000"/>
              <a:headEnd/>
              <a:tailEnd/>
            </a:ln>
          </p:spPr>
          <p:txBody>
            <a:bodyPr wrap="square" lIns="424543" tIns="424543" rIns="424543" bIns="424543">
              <a:spAutoFit/>
            </a:bodyPr>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57" b="1" dirty="0">
                  <a:solidFill>
                    <a:srgbClr val="F2CD00"/>
                  </a:solidFill>
                  <a:latin typeface="Roboto" panose="02000000000000000000" pitchFamily="2" charset="0"/>
                  <a:ea typeface="Roboto" panose="02000000000000000000" pitchFamily="2" charset="0"/>
                  <a:cs typeface="Arial" panose="020B0604020202020204" pitchFamily="34" charset="0"/>
                </a:rPr>
                <a:t>Open Loop System Model</a:t>
              </a:r>
              <a:endParaRPr lang="en-US" altLang="en-US" sz="4457" dirty="0">
                <a:solidFill>
                  <a:srgbClr val="F2CD00"/>
                </a:solidFill>
                <a:latin typeface="Roboto" panose="02000000000000000000" pitchFamily="2" charset="0"/>
                <a:ea typeface="Roboto" panose="02000000000000000000" pitchFamily="2" charset="0"/>
                <a:cs typeface="Arial" panose="020B0604020202020204" pitchFamily="34" charset="0"/>
              </a:endParaRPr>
            </a:p>
          </p:txBody>
        </p:sp>
        <p:sp>
          <p:nvSpPr>
            <p:cNvPr id="34" name="TextBox 33">
              <a:extLst>
                <a:ext uri="{FF2B5EF4-FFF2-40B4-BE49-F238E27FC236}">
                  <a16:creationId xmlns:a16="http://schemas.microsoft.com/office/drawing/2014/main" id="{B49CA267-07C0-6740-8664-8D4E0D7ADEB6}"/>
                </a:ext>
              </a:extLst>
            </p:cNvPr>
            <p:cNvSpPr txBox="1"/>
            <p:nvPr/>
          </p:nvSpPr>
          <p:spPr bwMode="auto">
            <a:xfrm>
              <a:off x="1198426" y="5976512"/>
              <a:ext cx="14399422" cy="6476251"/>
            </a:xfrm>
            <a:prstGeom prst="rect">
              <a:avLst/>
            </a:prstGeom>
            <a:noFill/>
          </p:spPr>
          <p:txBody>
            <a:bodyPr lIns="0" tIns="0" rIns="0" bIns="0" numCol="2" spcCol="1097280"/>
            <a:lstStyle/>
            <a:p>
              <a:pPr algn="just">
                <a:defRPr/>
              </a:pPr>
              <a:r>
                <a:rPr lang="en-US" sz="2700" b="1" dirty="0">
                  <a:solidFill>
                    <a:srgbClr val="275D38"/>
                  </a:solidFill>
                  <a:latin typeface="Roboto" panose="02000000000000000000" pitchFamily="2" charset="0"/>
                  <a:ea typeface="Roboto" panose="02000000000000000000" pitchFamily="2" charset="0"/>
                  <a:cs typeface="Arial" charset="0"/>
                </a:rPr>
                <a:t>Infinite-dimensional System Modeling Procedure</a:t>
              </a:r>
            </a:p>
            <a:p>
              <a:pPr algn="just">
                <a:defRPr/>
              </a:pPr>
              <a:endParaRPr lang="en-US" sz="2700" dirty="0">
                <a:solidFill>
                  <a:srgbClr val="275D38"/>
                </a:solidFill>
                <a:latin typeface="Roboto" panose="02000000000000000000" pitchFamily="2" charset="0"/>
                <a:ea typeface="Roboto" panose="02000000000000000000" pitchFamily="2" charset="0"/>
                <a:cs typeface="Arial" charset="0"/>
              </a:endParaRPr>
            </a:p>
            <a:p>
              <a:pPr algn="just">
                <a:defRPr/>
              </a:pPr>
              <a:r>
                <a:rPr lang="en-US" sz="2700" dirty="0">
                  <a:solidFill>
                    <a:srgbClr val="275D38"/>
                  </a:solidFill>
                  <a:latin typeface="Roboto" panose="02000000000000000000" pitchFamily="2" charset="0"/>
                  <a:ea typeface="Roboto" panose="02000000000000000000" pitchFamily="2" charset="0"/>
                  <a:cs typeface="Arial" charset="0"/>
                </a:rPr>
                <a:t>To model the open-loop system, we follow the following steps: [3]</a:t>
              </a:r>
            </a:p>
            <a:p>
              <a:pPr algn="just">
                <a:defRPr/>
              </a:pPr>
              <a:endParaRPr lang="en-US" sz="1200" dirty="0">
                <a:solidFill>
                  <a:srgbClr val="275D38"/>
                </a:solidFill>
                <a:latin typeface="Roboto" panose="02000000000000000000" pitchFamily="2" charset="0"/>
                <a:ea typeface="Roboto" panose="02000000000000000000" pitchFamily="2" charset="0"/>
                <a:cs typeface="Arial" charset="0"/>
              </a:endParaRPr>
            </a:p>
            <a:p>
              <a:pPr marL="569913" indent="-342900">
                <a:buFont typeface="Arial" panose="020B0604020202020204" pitchFamily="34" charset="0"/>
                <a:buChar char="•"/>
                <a:defRPr/>
              </a:pPr>
              <a:r>
                <a:rPr lang="en-US" sz="2700" dirty="0">
                  <a:solidFill>
                    <a:srgbClr val="275D38"/>
                  </a:solidFill>
                  <a:latin typeface="Roboto" panose="02000000000000000000" pitchFamily="2" charset="0"/>
                  <a:ea typeface="Roboto" panose="02000000000000000000" pitchFamily="2" charset="0"/>
                  <a:cs typeface="Arial" charset="0"/>
                </a:rPr>
                <a:t>Solving the Eigenvalue Problem</a:t>
              </a:r>
            </a:p>
            <a:p>
              <a:pPr marL="569913" indent="-342900">
                <a:buFont typeface="Arial" panose="020B0604020202020204" pitchFamily="34" charset="0"/>
                <a:buChar char="•"/>
                <a:defRPr/>
              </a:pPr>
              <a:r>
                <a:rPr lang="en-US" sz="2700" dirty="0">
                  <a:solidFill>
                    <a:srgbClr val="275D38"/>
                  </a:solidFill>
                  <a:latin typeface="Roboto" panose="02000000000000000000" pitchFamily="2" charset="0"/>
                  <a:ea typeface="Roboto" panose="02000000000000000000" pitchFamily="2" charset="0"/>
                  <a:cs typeface="Arial" charset="0"/>
                </a:rPr>
                <a:t>Determining the Adjoint Operator</a:t>
              </a:r>
            </a:p>
            <a:p>
              <a:pPr marL="569913" indent="-342900">
                <a:buFont typeface="Arial" panose="020B0604020202020204" pitchFamily="34" charset="0"/>
                <a:buChar char="•"/>
                <a:defRPr/>
              </a:pPr>
              <a:r>
                <a:rPr lang="en-US" sz="2700" dirty="0">
                  <a:solidFill>
                    <a:srgbClr val="275D38"/>
                  </a:solidFill>
                  <a:latin typeface="Roboto" panose="02000000000000000000" pitchFamily="2" charset="0"/>
                  <a:ea typeface="Roboto" panose="02000000000000000000" pitchFamily="2" charset="0"/>
                  <a:cs typeface="Arial" charset="0"/>
                </a:rPr>
                <a:t>Finding the Characteristic Equation</a:t>
              </a:r>
            </a:p>
            <a:p>
              <a:pPr marL="569913" indent="-342900">
                <a:buFont typeface="Arial" panose="020B0604020202020204" pitchFamily="34" charset="0"/>
                <a:buChar char="•"/>
                <a:defRPr/>
              </a:pPr>
              <a:r>
                <a:rPr lang="en-US" sz="2700" dirty="0">
                  <a:solidFill>
                    <a:srgbClr val="275D38"/>
                  </a:solidFill>
                  <a:latin typeface="Roboto" panose="02000000000000000000" pitchFamily="2" charset="0"/>
                  <a:ea typeface="Roboto" panose="02000000000000000000" pitchFamily="2" charset="0"/>
                  <a:cs typeface="Arial" charset="0"/>
                </a:rPr>
                <a:t>Analyzing the Eigenvalue Distribution (Spectrum Analysis),</a:t>
              </a:r>
            </a:p>
            <a:p>
              <a:pPr marL="569913" indent="-342900">
                <a:buFont typeface="Arial" panose="020B0604020202020204" pitchFamily="34" charset="0"/>
                <a:buChar char="•"/>
                <a:defRPr/>
              </a:pPr>
              <a:r>
                <a:rPr lang="en-US" sz="2700" dirty="0">
                  <a:solidFill>
                    <a:srgbClr val="275D38"/>
                  </a:solidFill>
                  <a:latin typeface="Roboto" panose="02000000000000000000" pitchFamily="2" charset="0"/>
                  <a:ea typeface="Roboto" panose="02000000000000000000" pitchFamily="2" charset="0"/>
                  <a:cs typeface="Arial" charset="0"/>
                </a:rPr>
                <a:t>Exploring Eigenfunctions as the bi-orthogonal basis to the function-space</a:t>
              </a:r>
            </a:p>
            <a:p>
              <a:pPr marL="569913" indent="-342900">
                <a:buFont typeface="Arial" panose="020B0604020202020204" pitchFamily="34" charset="0"/>
                <a:buChar char="•"/>
                <a:defRPr/>
              </a:pPr>
              <a:r>
                <a:rPr lang="en-US" sz="2700" dirty="0">
                  <a:solidFill>
                    <a:srgbClr val="275D38"/>
                  </a:solidFill>
                  <a:latin typeface="Roboto" panose="02000000000000000000" pitchFamily="2" charset="0"/>
                  <a:ea typeface="Roboto" panose="02000000000000000000" pitchFamily="2" charset="0"/>
                  <a:cs typeface="Arial" charset="0"/>
                </a:rPr>
                <a:t>Identifying Dominant Modes</a:t>
              </a:r>
            </a:p>
            <a:p>
              <a:pPr marL="569913" indent="-342900">
                <a:buFont typeface="Arial" panose="020B0604020202020204" pitchFamily="34" charset="0"/>
                <a:buChar char="•"/>
                <a:defRPr/>
              </a:pPr>
              <a:endParaRPr lang="en-US" sz="1200" dirty="0">
                <a:solidFill>
                  <a:srgbClr val="275D38"/>
                </a:solidFill>
                <a:latin typeface="Roboto" panose="02000000000000000000" pitchFamily="2" charset="0"/>
                <a:ea typeface="Roboto" panose="02000000000000000000" pitchFamily="2" charset="0"/>
                <a:cs typeface="Arial" charset="0"/>
              </a:endParaRPr>
            </a:p>
            <a:p>
              <a:pPr algn="just">
                <a:defRPr/>
              </a:pPr>
              <a:r>
                <a:rPr lang="en-US" sz="2700" dirty="0">
                  <a:solidFill>
                    <a:srgbClr val="275D38"/>
                  </a:solidFill>
                  <a:latin typeface="Roboto" panose="02000000000000000000" pitchFamily="2" charset="0"/>
                  <a:ea typeface="Roboto" panose="02000000000000000000" pitchFamily="2" charset="0"/>
                  <a:cs typeface="Arial" charset="0"/>
                </a:rPr>
                <a:t>These steps help us understand the system's intrinsic properties.</a:t>
              </a:r>
            </a:p>
            <a:p>
              <a:pPr algn="just">
                <a:defRPr/>
              </a:pPr>
              <a:endParaRPr lang="en-US" sz="2700" dirty="0">
                <a:solidFill>
                  <a:srgbClr val="275D38"/>
                </a:solidFill>
                <a:latin typeface="Roboto" panose="02000000000000000000" pitchFamily="2" charset="0"/>
                <a:ea typeface="Roboto" panose="02000000000000000000" pitchFamily="2" charset="0"/>
                <a:cs typeface="Arial" charset="0"/>
              </a:endParaRPr>
            </a:p>
            <a:p>
              <a:pPr algn="just">
                <a:defRPr/>
              </a:pPr>
              <a:r>
                <a:rPr lang="en-US" sz="2700" b="1" dirty="0">
                  <a:solidFill>
                    <a:srgbClr val="275D38"/>
                  </a:solidFill>
                  <a:latin typeface="Roboto" panose="02000000000000000000" pitchFamily="2" charset="0"/>
                  <a:ea typeface="Roboto" panose="02000000000000000000" pitchFamily="2" charset="0"/>
                  <a:cs typeface="Arial" charset="0"/>
                </a:rPr>
                <a:t>Late Lumping vs. Early Lumping</a:t>
              </a:r>
            </a:p>
            <a:p>
              <a:pPr algn="just">
                <a:defRPr/>
              </a:pPr>
              <a:endParaRPr lang="en-US" sz="2700" b="1" dirty="0">
                <a:solidFill>
                  <a:srgbClr val="275D38"/>
                </a:solidFill>
                <a:latin typeface="Roboto" panose="02000000000000000000" pitchFamily="2" charset="0"/>
                <a:ea typeface="Roboto" panose="02000000000000000000" pitchFamily="2" charset="0"/>
                <a:cs typeface="Arial" charset="0"/>
              </a:endParaRPr>
            </a:p>
            <a:p>
              <a:pPr algn="just">
                <a:defRPr/>
              </a:pPr>
              <a:endParaRPr lang="en-US" sz="2700" b="1" dirty="0">
                <a:solidFill>
                  <a:srgbClr val="275D38"/>
                </a:solidFill>
                <a:latin typeface="Roboto" panose="02000000000000000000" pitchFamily="2" charset="0"/>
                <a:ea typeface="Roboto" panose="02000000000000000000" pitchFamily="2" charset="0"/>
                <a:cs typeface="Arial" charset="0"/>
              </a:endParaRPr>
            </a:p>
            <a:p>
              <a:pPr algn="just">
                <a:defRPr/>
              </a:pPr>
              <a:r>
                <a:rPr lang="en-US" sz="2700" dirty="0">
                  <a:solidFill>
                    <a:srgbClr val="275D38"/>
                  </a:solidFill>
                  <a:latin typeface="Roboto" panose="02000000000000000000" pitchFamily="2" charset="0"/>
                  <a:ea typeface="Roboto" panose="02000000000000000000" pitchFamily="2" charset="0"/>
                  <a:cs typeface="Arial" charset="0"/>
                </a:rPr>
                <a:t>The system is modeled using the Late Lumping approach; in which the system is approximated with a finite number of eigenvalue-eigenfunction pairs, allowing us to reduce the infinite-dimensional system to an accurate enough finite-dimensional approximation while retaining its essential properties.</a:t>
              </a:r>
            </a:p>
            <a:p>
              <a:pPr algn="just">
                <a:defRPr/>
              </a:pPr>
              <a:r>
                <a:rPr lang="en-US" sz="2700" dirty="0">
                  <a:solidFill>
                    <a:srgbClr val="275D38"/>
                  </a:solidFill>
                  <a:latin typeface="Roboto" panose="02000000000000000000" pitchFamily="2" charset="0"/>
                  <a:ea typeface="Roboto" panose="02000000000000000000" pitchFamily="2" charset="0"/>
                  <a:cs typeface="Arial" charset="0"/>
                </a:rPr>
                <a:t>This contrasts with the Early Lumping method, in which the system is discretized in space to form a finite system of ODEs; potentially leading to a loss of critical system dynamics, such as stability. [4]</a:t>
              </a:r>
              <a:endParaRPr lang="en-US" sz="2700" dirty="0">
                <a:solidFill>
                  <a:srgbClr val="275D38"/>
                </a:solidFill>
                <a:latin typeface="Arial" charset="0"/>
                <a:ea typeface="Arial" charset="0"/>
                <a:cs typeface="Arial" charset="0"/>
              </a:endParaRPr>
            </a:p>
          </p:txBody>
        </p:sp>
      </p:grpSp>
      <p:pic>
        <p:nvPicPr>
          <p:cNvPr id="26" name="Picture 25">
            <a:extLst>
              <a:ext uri="{FF2B5EF4-FFF2-40B4-BE49-F238E27FC236}">
                <a16:creationId xmlns:a16="http://schemas.microsoft.com/office/drawing/2014/main" id="{120D3FD1-EA36-47CB-23D9-F691996E34BA}"/>
              </a:ext>
            </a:extLst>
          </p:cNvPr>
          <p:cNvPicPr>
            <a:picLocks noChangeAspect="1"/>
          </p:cNvPicPr>
          <p:nvPr/>
        </p:nvPicPr>
        <p:blipFill>
          <a:blip r:embed="rId3"/>
          <a:stretch>
            <a:fillRect/>
          </a:stretch>
        </p:blipFill>
        <p:spPr>
          <a:xfrm>
            <a:off x="11847372" y="13164010"/>
            <a:ext cx="4617720" cy="6185689"/>
          </a:xfrm>
          <a:prstGeom prst="rect">
            <a:avLst/>
          </a:prstGeom>
        </p:spPr>
      </p:pic>
      <p:sp>
        <p:nvSpPr>
          <p:cNvPr id="29" name="Text Box 2">
            <a:extLst>
              <a:ext uri="{FF2B5EF4-FFF2-40B4-BE49-F238E27FC236}">
                <a16:creationId xmlns:a16="http://schemas.microsoft.com/office/drawing/2014/main" id="{920D7C42-724C-0641-BC2D-272783C79B0A}"/>
              </a:ext>
            </a:extLst>
          </p:cNvPr>
          <p:cNvSpPr txBox="1">
            <a:spLocks noChangeArrowheads="1"/>
          </p:cNvSpPr>
          <p:nvPr/>
        </p:nvSpPr>
        <p:spPr bwMode="auto">
          <a:xfrm>
            <a:off x="6587208" y="419718"/>
            <a:ext cx="20104566" cy="226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ts val="600"/>
              </a:spcBef>
            </a:pPr>
            <a:r>
              <a:rPr lang="en-US" altLang="en-US" sz="5200" b="1" dirty="0">
                <a:solidFill>
                  <a:schemeClr val="bg1"/>
                </a:solidFill>
                <a:latin typeface="Roboto" panose="02000000000000000000" pitchFamily="2" charset="0"/>
                <a:ea typeface="Roboto" panose="02000000000000000000" pitchFamily="2" charset="0"/>
                <a:cs typeface="Arial" panose="020B0604020202020204" pitchFamily="34" charset="0"/>
              </a:rPr>
              <a:t>MPC of an Axial Dispersion Tubular Reactor with Delayed Recycle</a:t>
            </a:r>
          </a:p>
          <a:p>
            <a:pPr eaLnBrk="1" hangingPunct="1">
              <a:spcBef>
                <a:spcPts val="600"/>
              </a:spcBef>
            </a:pPr>
            <a:r>
              <a:rPr lang="en-US" altLang="en-US" sz="3200" dirty="0">
                <a:solidFill>
                  <a:schemeClr val="bg1"/>
                </a:solidFill>
                <a:latin typeface="Roboto" panose="02000000000000000000" pitchFamily="2" charset="0"/>
                <a:ea typeface="Roboto" panose="02000000000000000000" pitchFamily="2" charset="0"/>
                <a:cs typeface="Arial" panose="020B0604020202020204" pitchFamily="34" charset="0"/>
              </a:rPr>
              <a:t>Behrad Moadeli</a:t>
            </a:r>
            <a:r>
              <a:rPr lang="en-US" altLang="en-US" sz="3200" baseline="30000" dirty="0">
                <a:solidFill>
                  <a:schemeClr val="bg1"/>
                </a:solidFill>
                <a:latin typeface="Roboto" panose="02000000000000000000" pitchFamily="2" charset="0"/>
                <a:ea typeface="Roboto" panose="02000000000000000000" pitchFamily="2" charset="0"/>
                <a:cs typeface="Arial" panose="020B0604020202020204" pitchFamily="34" charset="0"/>
              </a:rPr>
              <a:t>1</a:t>
            </a:r>
            <a:r>
              <a:rPr lang="en-US" altLang="en-US" sz="3200" dirty="0">
                <a:solidFill>
                  <a:schemeClr val="bg1"/>
                </a:solidFill>
                <a:latin typeface="Roboto" panose="02000000000000000000" pitchFamily="2" charset="0"/>
                <a:ea typeface="Roboto" panose="02000000000000000000" pitchFamily="2" charset="0"/>
                <a:cs typeface="Arial" panose="020B0604020202020204" pitchFamily="34" charset="0"/>
              </a:rPr>
              <a:t>, </a:t>
            </a:r>
            <a:r>
              <a:rPr lang="en-US" altLang="en-US" sz="3600" dirty="0">
                <a:solidFill>
                  <a:schemeClr val="bg1"/>
                </a:solidFill>
                <a:latin typeface="Roboto" panose="02000000000000000000" pitchFamily="2" charset="0"/>
                <a:ea typeface="Roboto" panose="02000000000000000000" pitchFamily="2" charset="0"/>
                <a:cs typeface="Arial" panose="020B0604020202020204" pitchFamily="34" charset="0"/>
              </a:rPr>
              <a:t>Guilherme Ozorio Cassol</a:t>
            </a:r>
            <a:r>
              <a:rPr lang="en-US" altLang="en-US" sz="3600" baseline="30000" dirty="0">
                <a:solidFill>
                  <a:schemeClr val="bg1"/>
                </a:solidFill>
                <a:latin typeface="Roboto" panose="02000000000000000000" pitchFamily="2" charset="0"/>
                <a:ea typeface="Roboto" panose="02000000000000000000" pitchFamily="2" charset="0"/>
                <a:cs typeface="Arial" panose="020B0604020202020204" pitchFamily="34" charset="0"/>
              </a:rPr>
              <a:t>1</a:t>
            </a:r>
            <a:r>
              <a:rPr lang="en-US" altLang="en-US" sz="3600" dirty="0">
                <a:solidFill>
                  <a:schemeClr val="bg1"/>
                </a:solidFill>
                <a:latin typeface="Roboto" panose="02000000000000000000" pitchFamily="2" charset="0"/>
                <a:ea typeface="Roboto" panose="02000000000000000000" pitchFamily="2" charset="0"/>
                <a:cs typeface="Arial" panose="020B0604020202020204" pitchFamily="34" charset="0"/>
              </a:rPr>
              <a:t>, Stevan Dubljevic</a:t>
            </a:r>
            <a:r>
              <a:rPr lang="en-US" altLang="en-US" sz="3600" baseline="30000" dirty="0">
                <a:solidFill>
                  <a:schemeClr val="bg1"/>
                </a:solidFill>
                <a:latin typeface="Roboto" panose="02000000000000000000" pitchFamily="2" charset="0"/>
                <a:ea typeface="Roboto" panose="02000000000000000000" pitchFamily="2" charset="0"/>
                <a:cs typeface="Arial" panose="020B0604020202020204" pitchFamily="34" charset="0"/>
              </a:rPr>
              <a:t>1</a:t>
            </a:r>
            <a:endParaRPr lang="en-US" altLang="en-US" sz="3600" dirty="0">
              <a:solidFill>
                <a:schemeClr val="bg1"/>
              </a:solidFill>
              <a:latin typeface="Roboto" panose="02000000000000000000" pitchFamily="2" charset="0"/>
              <a:ea typeface="Roboto" panose="02000000000000000000" pitchFamily="2" charset="0"/>
              <a:cs typeface="Arial" panose="020B0604020202020204" pitchFamily="34" charset="0"/>
            </a:endParaRPr>
          </a:p>
          <a:p>
            <a:pPr eaLnBrk="1" hangingPunct="1">
              <a:spcBef>
                <a:spcPts val="600"/>
              </a:spcBef>
            </a:pPr>
            <a:r>
              <a:rPr lang="en-US" altLang="en-US" sz="2400" baseline="30000" dirty="0">
                <a:solidFill>
                  <a:schemeClr val="bg1"/>
                </a:solidFill>
                <a:latin typeface="Roboto" panose="02000000000000000000" pitchFamily="2" charset="0"/>
                <a:ea typeface="Roboto" panose="02000000000000000000" pitchFamily="2" charset="0"/>
                <a:cs typeface="Arial" panose="020B0604020202020204" pitchFamily="34" charset="0"/>
              </a:rPr>
              <a:t>1</a:t>
            </a:r>
            <a:r>
              <a:rPr lang="en-US" altLang="en-US" sz="2400" dirty="0">
                <a:solidFill>
                  <a:schemeClr val="bg1"/>
                </a:solidFill>
                <a:latin typeface="Roboto" panose="02000000000000000000" pitchFamily="2" charset="0"/>
                <a:ea typeface="Roboto" panose="02000000000000000000" pitchFamily="2" charset="0"/>
                <a:cs typeface="Arial" panose="020B0604020202020204" pitchFamily="34" charset="0"/>
              </a:rPr>
              <a:t>Department of Chemical and Materials Engineering, </a:t>
            </a:r>
            <a:r>
              <a:rPr lang="en-AU" altLang="en-US" sz="2400" dirty="0">
                <a:solidFill>
                  <a:schemeClr val="bg1"/>
                </a:solidFill>
                <a:latin typeface="Roboto" panose="02000000000000000000" pitchFamily="2" charset="0"/>
                <a:ea typeface="Roboto" panose="02000000000000000000" pitchFamily="2" charset="0"/>
                <a:cs typeface="Arial" panose="020B0604020202020204" pitchFamily="34" charset="0"/>
              </a:rPr>
              <a:t>University of Alberta, Edmonton AB, Canada</a:t>
            </a:r>
            <a:endParaRPr lang="en-AU" altLang="en-US" sz="2400" dirty="0">
              <a:solidFill>
                <a:schemeClr val="bg1"/>
              </a:solidFill>
              <a:latin typeface="Roboto" panose="02000000000000000000" pitchFamily="2" charset="0"/>
              <a:ea typeface="Roboto" panose="02000000000000000000" pitchFamily="2" charset="0"/>
            </a:endParaRPr>
          </a:p>
          <a:p>
            <a:pPr eaLnBrk="1" hangingPunct="1">
              <a:lnSpc>
                <a:spcPct val="150000"/>
              </a:lnSpc>
              <a:spcBef>
                <a:spcPts val="600"/>
              </a:spcBef>
            </a:pPr>
            <a:endParaRPr lang="en-AU" altLang="en-US" sz="3200" dirty="0">
              <a:solidFill>
                <a:schemeClr val="bg1"/>
              </a:solidFill>
              <a:latin typeface="Calibri" panose="020F0502020204030204" pitchFamily="34" charset="0"/>
            </a:endParaRPr>
          </a:p>
          <a:p>
            <a:pPr eaLnBrk="1" hangingPunct="1">
              <a:lnSpc>
                <a:spcPct val="150000"/>
              </a:lnSpc>
              <a:spcBef>
                <a:spcPts val="600"/>
              </a:spcBef>
            </a:pPr>
            <a:endParaRPr lang="en-AU" altLang="en-US" sz="3200" dirty="0">
              <a:solidFill>
                <a:srgbClr val="006231"/>
              </a:solidFill>
              <a:latin typeface="Calibri" panose="020F0502020204030204" pitchFamily="34" charset="0"/>
            </a:endParaRPr>
          </a:p>
        </p:txBody>
      </p:sp>
      <p:sp>
        <p:nvSpPr>
          <p:cNvPr id="55" name="TextBox 35">
            <a:extLst>
              <a:ext uri="{FF2B5EF4-FFF2-40B4-BE49-F238E27FC236}">
                <a16:creationId xmlns:a16="http://schemas.microsoft.com/office/drawing/2014/main" id="{FD4F9838-A16C-924C-9461-D26F9429C95E}"/>
              </a:ext>
            </a:extLst>
          </p:cNvPr>
          <p:cNvSpPr txBox="1">
            <a:spLocks noChangeArrowheads="1"/>
          </p:cNvSpPr>
          <p:nvPr/>
        </p:nvSpPr>
        <p:spPr bwMode="auto">
          <a:xfrm>
            <a:off x="705736" y="27163142"/>
            <a:ext cx="10118271" cy="8612768"/>
          </a:xfrm>
          <a:prstGeom prst="rect">
            <a:avLst/>
          </a:prstGeom>
          <a:noFill/>
          <a:ln w="12700">
            <a:solidFill>
              <a:srgbClr val="275D38"/>
            </a:solidFill>
            <a:miter lim="800000"/>
            <a:headEnd/>
            <a:tailEnd/>
          </a:ln>
          <a:extLst>
            <a:ext uri="{909E8E84-426E-40DD-AFC4-6F175D3DCCD1}">
              <a14:hiddenFill xmlns:a14="http://schemas.microsoft.com/office/drawing/2010/main">
                <a:solidFill>
                  <a:srgbClr val="FFFFFF"/>
                </a:solidFill>
              </a14:hiddenFill>
            </a:ext>
          </a:extLst>
        </p:spPr>
        <p:txBody>
          <a:bodyPr lIns="424543" tIns="424543" rIns="424543" bIns="424543"/>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eaLnBrk="1" hangingPunct="1">
              <a:lnSpc>
                <a:spcPct val="120000"/>
              </a:lnSpc>
            </a:pPr>
            <a:endParaRPr lang="en-US" altLang="en-US" sz="2601">
              <a:cs typeface="Arial" panose="020B0604020202020204" pitchFamily="34" charset="0"/>
            </a:endParaRPr>
          </a:p>
        </p:txBody>
      </p:sp>
      <p:sp>
        <p:nvSpPr>
          <p:cNvPr id="56" name="TextBox 35">
            <a:extLst>
              <a:ext uri="{FF2B5EF4-FFF2-40B4-BE49-F238E27FC236}">
                <a16:creationId xmlns:a16="http://schemas.microsoft.com/office/drawing/2014/main" id="{5E732825-8031-7B4F-9408-055FCBC00E74}"/>
              </a:ext>
            </a:extLst>
          </p:cNvPr>
          <p:cNvSpPr txBox="1">
            <a:spLocks noChangeArrowheads="1"/>
          </p:cNvSpPr>
          <p:nvPr/>
        </p:nvSpPr>
        <p:spPr bwMode="auto">
          <a:xfrm>
            <a:off x="702237" y="27173605"/>
            <a:ext cx="10118271" cy="1543271"/>
          </a:xfrm>
          <a:prstGeom prst="rect">
            <a:avLst/>
          </a:prstGeom>
          <a:solidFill>
            <a:srgbClr val="275D38"/>
          </a:solidFill>
          <a:ln w="12700" cmpd="sng">
            <a:solidFill>
              <a:srgbClr val="275D38"/>
            </a:solidFill>
            <a:miter lim="800000"/>
            <a:headEnd/>
            <a:tailEnd/>
          </a:ln>
        </p:spPr>
        <p:txBody>
          <a:bodyPr lIns="424543" tIns="424543" rIns="424543" bIns="424543">
            <a:spAutoFit/>
          </a:bodyPr>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57" b="1" dirty="0">
                <a:solidFill>
                  <a:srgbClr val="F2CD00"/>
                </a:solidFill>
                <a:latin typeface="Roboto" panose="02000000000000000000" pitchFamily="2" charset="0"/>
                <a:ea typeface="Roboto" panose="02000000000000000000" pitchFamily="2" charset="0"/>
                <a:cs typeface="Arial" panose="020B0604020202020204" pitchFamily="34" charset="0"/>
              </a:rPr>
              <a:t>References</a:t>
            </a:r>
            <a:endParaRPr lang="en-US" altLang="en-US" sz="4457" dirty="0">
              <a:solidFill>
                <a:srgbClr val="F2CD00"/>
              </a:solidFill>
              <a:latin typeface="Roboto" panose="02000000000000000000" pitchFamily="2" charset="0"/>
              <a:ea typeface="Roboto" panose="02000000000000000000" pitchFamily="2" charset="0"/>
              <a:cs typeface="Arial" panose="020B0604020202020204" pitchFamily="34" charset="0"/>
            </a:endParaRPr>
          </a:p>
        </p:txBody>
      </p:sp>
      <p:sp>
        <p:nvSpPr>
          <p:cNvPr id="57" name="TextBox 63">
            <a:extLst>
              <a:ext uri="{FF2B5EF4-FFF2-40B4-BE49-F238E27FC236}">
                <a16:creationId xmlns:a16="http://schemas.microsoft.com/office/drawing/2014/main" id="{6DDD6035-C194-154E-8960-BF5A87E48FCF}"/>
              </a:ext>
            </a:extLst>
          </p:cNvPr>
          <p:cNvSpPr txBox="1">
            <a:spLocks noChangeArrowheads="1"/>
          </p:cNvSpPr>
          <p:nvPr/>
        </p:nvSpPr>
        <p:spPr bwMode="auto">
          <a:xfrm>
            <a:off x="1201036" y="29373005"/>
            <a:ext cx="9056914" cy="60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95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9500">
                <a:solidFill>
                  <a:schemeClr val="tx1"/>
                </a:solidFill>
                <a:latin typeface="Arial" panose="020B0604020202020204" pitchFamily="34" charset="0"/>
                <a:ea typeface="ＭＳ Ｐゴシック" panose="020B0600070205080204" pitchFamily="34" charset="-128"/>
              </a:defRPr>
            </a:lvl2pPr>
            <a:lvl3pPr eaLnBrk="0" hangingPunct="0">
              <a:defRPr sz="9500">
                <a:solidFill>
                  <a:schemeClr val="tx1"/>
                </a:solidFill>
                <a:latin typeface="Arial" panose="020B0604020202020204" pitchFamily="34" charset="0"/>
                <a:ea typeface="ＭＳ Ｐゴシック" panose="020B0600070205080204" pitchFamily="34" charset="-128"/>
              </a:defRPr>
            </a:lvl3pPr>
            <a:lvl4pPr eaLnBrk="0" hangingPunct="0">
              <a:defRPr sz="9500">
                <a:solidFill>
                  <a:schemeClr val="tx1"/>
                </a:solidFill>
                <a:latin typeface="Arial" panose="020B0604020202020204" pitchFamily="34" charset="0"/>
                <a:ea typeface="ＭＳ Ｐゴシック" panose="020B0600070205080204" pitchFamily="34" charset="-128"/>
              </a:defRPr>
            </a:lvl4pPr>
            <a:lvl5pPr eaLnBrk="0" hangingPunct="0">
              <a:defRPr sz="95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9500">
                <a:solidFill>
                  <a:schemeClr val="tx1"/>
                </a:solidFill>
                <a:latin typeface="Arial" panose="020B0604020202020204" pitchFamily="34" charset="0"/>
                <a:ea typeface="ＭＳ Ｐゴシック" panose="020B0600070205080204" pitchFamily="34" charset="-128"/>
              </a:defRPr>
            </a:lvl9pPr>
          </a:lstStyle>
          <a:p>
            <a:pPr marL="514350" indent="-514350" algn="just" eaLnBrk="1" hangingPunct="1">
              <a:lnSpc>
                <a:spcPct val="120000"/>
              </a:lnSpc>
              <a:spcAft>
                <a:spcPts val="600"/>
              </a:spcAft>
              <a:buFont typeface="+mj-lt"/>
              <a:buAutoNum type="arabicPeriod"/>
            </a:pP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Harmon Ray, W. (1980) Advanced Process Control. New York, NY: McGraw-Hill.</a:t>
            </a:r>
          </a:p>
          <a:p>
            <a:pPr marL="514350" indent="-514350" algn="just" eaLnBrk="1" hangingPunct="1">
              <a:lnSpc>
                <a:spcPct val="120000"/>
              </a:lnSpc>
              <a:spcAft>
                <a:spcPts val="600"/>
              </a:spcAft>
              <a:buFont typeface="+mj-lt"/>
              <a:buAutoNum type="arabicPeriod"/>
            </a:pPr>
            <a:r>
              <a:rPr lang="en-US" altLang="en-US" sz="2200" dirty="0" err="1">
                <a:solidFill>
                  <a:srgbClr val="275D38"/>
                </a:solidFill>
                <a:latin typeface="Roboto" panose="02000000000000000000" pitchFamily="2" charset="0"/>
                <a:ea typeface="Roboto" panose="02000000000000000000" pitchFamily="2" charset="0"/>
                <a:cs typeface="Arial" panose="020B0604020202020204" pitchFamily="34" charset="0"/>
              </a:rPr>
              <a:t>Khatibi</a:t>
            </a: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 S., Ozorio </a:t>
            </a:r>
            <a:r>
              <a:rPr lang="en-US" altLang="en-US" sz="2200" dirty="0" err="1">
                <a:solidFill>
                  <a:srgbClr val="275D38"/>
                </a:solidFill>
                <a:latin typeface="Roboto" panose="02000000000000000000" pitchFamily="2" charset="0"/>
                <a:ea typeface="Roboto" panose="02000000000000000000" pitchFamily="2" charset="0"/>
                <a:cs typeface="Arial" panose="020B0604020202020204" pitchFamily="34" charset="0"/>
              </a:rPr>
              <a:t>Cassol</a:t>
            </a: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 G. and </a:t>
            </a:r>
            <a:r>
              <a:rPr lang="en-US" altLang="en-US" sz="2200" dirty="0" err="1">
                <a:solidFill>
                  <a:srgbClr val="275D38"/>
                </a:solidFill>
                <a:latin typeface="Roboto" panose="02000000000000000000" pitchFamily="2" charset="0"/>
                <a:ea typeface="Roboto" panose="02000000000000000000" pitchFamily="2" charset="0"/>
                <a:cs typeface="Arial" panose="020B0604020202020204" pitchFamily="34" charset="0"/>
              </a:rPr>
              <a:t>Dubljevic</a:t>
            </a: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 S. (2021) “Model predictive control of a non-isothermal axial dispersion tubular reactor with recycle,” Computers &amp; chemical engineering, 145(107159), p. 107159. </a:t>
            </a:r>
          </a:p>
          <a:p>
            <a:pPr marL="514350" indent="-514350" algn="just" eaLnBrk="1" hangingPunct="1">
              <a:lnSpc>
                <a:spcPct val="120000"/>
              </a:lnSpc>
              <a:spcAft>
                <a:spcPts val="600"/>
              </a:spcAft>
              <a:buFont typeface="+mj-lt"/>
              <a:buAutoNum type="arabicPeriod"/>
            </a:pP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Curtain, R. and Zwart, H. (2020) Introduction to infinite-dimensional systems theory: a state-space approach. Springer Nature.</a:t>
            </a:r>
          </a:p>
          <a:p>
            <a:pPr marL="514350" indent="-514350" algn="just" eaLnBrk="1" hangingPunct="1">
              <a:lnSpc>
                <a:spcPct val="120000"/>
              </a:lnSpc>
              <a:spcAft>
                <a:spcPts val="600"/>
              </a:spcAft>
              <a:buFont typeface="+mj-lt"/>
              <a:buAutoNum type="arabicPeriod"/>
            </a:pP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Moghadam, A. et al. (2013) “Boundary optimal (LQ) control of coupled hyperbolic PDEs and ODEs,” </a:t>
            </a:r>
            <a:r>
              <a:rPr lang="en-US" altLang="en-US" sz="2200" dirty="0" err="1">
                <a:solidFill>
                  <a:srgbClr val="275D38"/>
                </a:solidFill>
                <a:latin typeface="Roboto" panose="02000000000000000000" pitchFamily="2" charset="0"/>
                <a:ea typeface="Roboto" panose="02000000000000000000" pitchFamily="2" charset="0"/>
                <a:cs typeface="Arial" panose="020B0604020202020204" pitchFamily="34" charset="0"/>
              </a:rPr>
              <a:t>Automatica</a:t>
            </a: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 49(2), pp. 526–533.</a:t>
            </a:r>
          </a:p>
          <a:p>
            <a:pPr marL="514350" indent="-514350" algn="just" eaLnBrk="1" hangingPunct="1">
              <a:lnSpc>
                <a:spcPct val="120000"/>
              </a:lnSpc>
              <a:spcAft>
                <a:spcPts val="600"/>
              </a:spcAft>
              <a:buFont typeface="+mj-lt"/>
              <a:buAutoNum type="arabicPeriod"/>
            </a:pP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Xu, Q. and </a:t>
            </a:r>
            <a:r>
              <a:rPr lang="en-US" altLang="en-US" sz="2200" dirty="0" err="1">
                <a:solidFill>
                  <a:srgbClr val="275D38"/>
                </a:solidFill>
                <a:latin typeface="Roboto" panose="02000000000000000000" pitchFamily="2" charset="0"/>
                <a:ea typeface="Roboto" panose="02000000000000000000" pitchFamily="2" charset="0"/>
                <a:cs typeface="Arial" panose="020B0604020202020204" pitchFamily="34" charset="0"/>
              </a:rPr>
              <a:t>Dubljevic</a:t>
            </a: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 S. (2017) “Linear model predictive control for transport‐reaction processes,” AIChE journal. American Institute of Chemical Engineers, 63(7), pp. 2644–2659. </a:t>
            </a:r>
            <a:r>
              <a:rPr lang="en-US" altLang="en-US" sz="2200" dirty="0" err="1">
                <a:solidFill>
                  <a:srgbClr val="275D38"/>
                </a:solidFill>
                <a:latin typeface="Roboto" panose="02000000000000000000" pitchFamily="2" charset="0"/>
                <a:ea typeface="Roboto" panose="02000000000000000000" pitchFamily="2" charset="0"/>
                <a:cs typeface="Arial" panose="020B0604020202020204" pitchFamily="34" charset="0"/>
              </a:rPr>
              <a:t>doi</a:t>
            </a:r>
            <a:r>
              <a:rPr lang="en-US" altLang="en-US" sz="2200" dirty="0">
                <a:solidFill>
                  <a:srgbClr val="275D38"/>
                </a:solidFill>
                <a:latin typeface="Roboto" panose="02000000000000000000" pitchFamily="2" charset="0"/>
                <a:ea typeface="Roboto" panose="02000000000000000000" pitchFamily="2" charset="0"/>
                <a:cs typeface="Arial" panose="020B0604020202020204" pitchFamily="34" charset="0"/>
              </a:rPr>
              <a:t>: 10.1002/aic.15592.</a:t>
            </a:r>
          </a:p>
        </p:txBody>
      </p:sp>
      <p:pic>
        <p:nvPicPr>
          <p:cNvPr id="28" name="Picture 27">
            <a:extLst>
              <a:ext uri="{FF2B5EF4-FFF2-40B4-BE49-F238E27FC236}">
                <a16:creationId xmlns:a16="http://schemas.microsoft.com/office/drawing/2014/main" id="{C22683A0-B0AA-6198-592D-75A942EFDCC5}"/>
              </a:ext>
            </a:extLst>
          </p:cNvPr>
          <p:cNvPicPr>
            <a:picLocks noChangeAspect="1"/>
          </p:cNvPicPr>
          <p:nvPr/>
        </p:nvPicPr>
        <p:blipFill>
          <a:blip r:embed="rId4"/>
          <a:stretch>
            <a:fillRect/>
          </a:stretch>
        </p:blipFill>
        <p:spPr>
          <a:xfrm>
            <a:off x="16738223" y="13163889"/>
            <a:ext cx="4611299" cy="6185809"/>
          </a:xfrm>
          <a:prstGeom prst="rect">
            <a:avLst/>
          </a:prstGeom>
        </p:spPr>
      </p:pic>
      <p:pic>
        <p:nvPicPr>
          <p:cNvPr id="61" name="Picture 60">
            <a:extLst>
              <a:ext uri="{FF2B5EF4-FFF2-40B4-BE49-F238E27FC236}">
                <a16:creationId xmlns:a16="http://schemas.microsoft.com/office/drawing/2014/main" id="{92DFB6A6-ABA9-F1B0-3697-99B253593B0A}"/>
              </a:ext>
            </a:extLst>
          </p:cNvPr>
          <p:cNvPicPr>
            <a:picLocks noChangeAspect="1"/>
          </p:cNvPicPr>
          <p:nvPr/>
        </p:nvPicPr>
        <p:blipFill>
          <a:blip r:embed="rId5"/>
          <a:stretch>
            <a:fillRect/>
          </a:stretch>
        </p:blipFill>
        <p:spPr>
          <a:xfrm>
            <a:off x="21622653" y="13157547"/>
            <a:ext cx="4624785" cy="6192152"/>
          </a:xfrm>
          <a:prstGeom prst="rect">
            <a:avLst/>
          </a:prstGeom>
        </p:spPr>
      </p:pic>
      <p:pic>
        <p:nvPicPr>
          <p:cNvPr id="1030" name="Picture 6">
            <a:extLst>
              <a:ext uri="{FF2B5EF4-FFF2-40B4-BE49-F238E27FC236}">
                <a16:creationId xmlns:a16="http://schemas.microsoft.com/office/drawing/2014/main" id="{E42F2864-1325-7E76-CCA3-DCEB3FC30C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706" y="15410743"/>
            <a:ext cx="9271096" cy="28112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D7DDA4E1-1577-7A0F-D52C-3E31DFD49F73}"/>
              </a:ext>
            </a:extLst>
          </p:cNvPr>
          <p:cNvPicPr>
            <a:picLocks noChangeAspect="1"/>
          </p:cNvPicPr>
          <p:nvPr/>
        </p:nvPicPr>
        <p:blipFill>
          <a:blip r:embed="rId7"/>
          <a:stretch>
            <a:fillRect/>
          </a:stretch>
        </p:blipFill>
        <p:spPr>
          <a:xfrm>
            <a:off x="11847375" y="29154562"/>
            <a:ext cx="4875957" cy="6217920"/>
          </a:xfrm>
          <a:prstGeom prst="rect">
            <a:avLst/>
          </a:prstGeom>
        </p:spPr>
      </p:pic>
      <p:pic>
        <p:nvPicPr>
          <p:cNvPr id="40" name="Picture 39">
            <a:extLst>
              <a:ext uri="{FF2B5EF4-FFF2-40B4-BE49-F238E27FC236}">
                <a16:creationId xmlns:a16="http://schemas.microsoft.com/office/drawing/2014/main" id="{461DE520-CAE3-13EE-B0BB-1C8684254497}"/>
              </a:ext>
            </a:extLst>
          </p:cNvPr>
          <p:cNvPicPr>
            <a:picLocks noChangeAspect="1"/>
          </p:cNvPicPr>
          <p:nvPr/>
        </p:nvPicPr>
        <p:blipFill>
          <a:blip r:embed="rId8">
            <a:alphaModFix/>
          </a:blip>
          <a:stretch>
            <a:fillRect/>
          </a:stretch>
        </p:blipFill>
        <p:spPr>
          <a:xfrm>
            <a:off x="17146125" y="29154562"/>
            <a:ext cx="9122854" cy="6312743"/>
          </a:xfrm>
          <a:prstGeom prst="rect">
            <a:avLst/>
          </a:prstGeom>
        </p:spPr>
      </p:pic>
      <p:pic>
        <p:nvPicPr>
          <p:cNvPr id="41" name="Picture 40">
            <a:extLst>
              <a:ext uri="{FF2B5EF4-FFF2-40B4-BE49-F238E27FC236}">
                <a16:creationId xmlns:a16="http://schemas.microsoft.com/office/drawing/2014/main" id="{23D7F977-CAE5-0C13-A5FD-D3106FD97CAF}"/>
              </a:ext>
            </a:extLst>
          </p:cNvPr>
          <p:cNvPicPr>
            <a:picLocks noChangeAspect="1"/>
          </p:cNvPicPr>
          <p:nvPr/>
        </p:nvPicPr>
        <p:blipFill>
          <a:blip r:embed="rId9"/>
          <a:stretch>
            <a:fillRect/>
          </a:stretch>
        </p:blipFill>
        <p:spPr>
          <a:xfrm>
            <a:off x="17146124" y="22446802"/>
            <a:ext cx="9122854" cy="6270073"/>
          </a:xfrm>
          <a:prstGeom prst="rect">
            <a:avLst/>
          </a:prstGeom>
        </p:spPr>
      </p:pic>
    </p:spTree>
    <p:extLst>
      <p:ext uri="{BB962C8B-B14F-4D97-AF65-F5344CB8AC3E}">
        <p14:creationId xmlns:p14="http://schemas.microsoft.com/office/powerpoint/2010/main" val="3072304408"/>
      </p:ext>
    </p:extLst>
  </p:cSld>
  <p:clrMapOvr>
    <a:masterClrMapping/>
  </p:clrMapOvr>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5_Office Theme</Template>
  <TotalTime>513</TotalTime>
  <Words>615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Roboto</vt:lpstr>
      <vt:lpstr>5_Office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Behrad Moadeli</cp:lastModifiedBy>
  <cp:revision>30</cp:revision>
  <cp:lastPrinted>2010-10-08T01:06:04Z</cp:lastPrinted>
  <dcterms:created xsi:type="dcterms:W3CDTF">2021-08-26T15:54:54Z</dcterms:created>
  <dcterms:modified xsi:type="dcterms:W3CDTF">2023-11-04T20:08:05Z</dcterms:modified>
</cp:coreProperties>
</file>