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e59c83a7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e59c83a7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e59c83a7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e59c83a7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e59c83a7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e59c83a7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e59c83a7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e59c83a7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e8f38fd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e8f38fd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Realised the colours are different - limited time to change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e8f38fdc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e8f38fd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e59c83a7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e59c83a7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e7be2edd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e7be2edd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e6ab4bc0a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e6ab4bc0a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 for range per department.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design, document control and R&amp;D heavily skewed to the right (each dep 4-5 employees)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e6ab4bc0a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9e6ab4bc0a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e6ab4bc0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e6ab4bc0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e8f38fd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e8f38fd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e59c83a7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e59c83a7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e7be2edd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e7be2edd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9e6ab4bc0a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9e6ab4bc0a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e7be2edd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9e7be2edd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9e7be2edd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9e7be2edd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9e59c83a7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9e59c83a7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e6821d5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e6821d5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9e6ab4bc0a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9e6ab4bc0a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e6ab4bc0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9e6ab4bc0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e59c83a7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e59c83a7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e6ab4bc0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e6ab4bc0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e59c83a7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e59c83a7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e6ab4bc0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e6ab4bc0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e77fa08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e77fa08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e7be2edd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e7be2edd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e7be2edd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e7be2edd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Adventure Works Interim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4: Jelena, Adrian, Behram,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Q3. </a:t>
            </a:r>
            <a:r>
              <a:rPr lang="en" sz="2300">
                <a:solidFill>
                  <a:srgbClr val="000000"/>
                </a:solidFill>
              </a:rPr>
              <a:t>What is the relationship between Country and Revenue?</a:t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Sales Per Country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From Q1, </a:t>
            </a:r>
            <a:r>
              <a:rPr lang="en" sz="1600"/>
              <a:t>US dominates the chart.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US total YTD  =  </a:t>
            </a:r>
            <a:r>
              <a:rPr b="1" lang="en" sz="1600">
                <a:solidFill>
                  <a:schemeClr val="dk1"/>
                </a:solidFill>
              </a:rPr>
              <a:t>$26,411,059.88</a:t>
            </a:r>
            <a:endParaRPr sz="1600"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325" y="1604475"/>
            <a:ext cx="4279834" cy="32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 rotWithShape="1">
          <a:blip r:embed="rId4">
            <a:alphaModFix/>
          </a:blip>
          <a:srcRect b="0" l="15749" r="15954" t="0"/>
          <a:stretch/>
        </p:blipFill>
        <p:spPr>
          <a:xfrm>
            <a:off x="765075" y="3174850"/>
            <a:ext cx="1266350" cy="18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factor affecting total sales?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 stores = 437</a:t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CA stores = 115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DE stores = 40</a:t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FR stores = 40</a:t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GB stores = 40</a:t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AU stores = 40</a:t>
            </a:r>
            <a:endParaRPr sz="110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150" y="1717050"/>
            <a:ext cx="3970501" cy="297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any other factors?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729450" y="2078875"/>
            <a:ext cx="4372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Stores for DE, FR, GB, and AU are the same.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Sales: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AU = $5,977,814.92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GB = $5,012,905.37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 = $4,772,398.31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 = $3,805,202.35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Range = $2,172,612.57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into other contributing </a:t>
            </a:r>
            <a:r>
              <a:rPr lang="en"/>
              <a:t>factors</a:t>
            </a:r>
            <a:r>
              <a:rPr lang="en"/>
              <a:t> </a:t>
            </a:r>
            <a:r>
              <a:rPr lang="en"/>
              <a:t>could help increase total sales.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275" y="532031"/>
            <a:ext cx="3014774" cy="226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263" y="2793075"/>
            <a:ext cx="3014782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Percentages per Country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 and US  sales less than store percentage.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AU, GB, FR, and DE sales </a:t>
            </a:r>
            <a:r>
              <a:rPr lang="en"/>
              <a:t>more than store percentage.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countries with the least number of retailers  are proportionally making more revenue for Adventure Works.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700" y="490525"/>
            <a:ext cx="3014800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700" y="2830350"/>
            <a:ext cx="30148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some retailers more efficient than others?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729450" y="2078875"/>
            <a:ext cx="48477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S</a:t>
            </a:r>
            <a:r>
              <a:rPr b="1" lang="en" sz="1600">
                <a:solidFill>
                  <a:srgbClr val="FF0000"/>
                </a:solidFill>
              </a:rPr>
              <a:t>elling the right products to the right customers = Increase in Revenue!</a:t>
            </a:r>
            <a:endParaRPr b="1" sz="1600">
              <a:solidFill>
                <a:srgbClr val="FF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Further investigations: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Joining</a:t>
            </a:r>
            <a:r>
              <a:rPr lang="en"/>
              <a:t> order details to territory to determine the number of orders per country. Are some stores ordering more than others?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Determining the customer base in each country. What are the most sold products?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R&amp;D for products that suit customer base.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600" y="2078875"/>
            <a:ext cx="2683501" cy="268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Q4. </a:t>
            </a:r>
            <a:r>
              <a:rPr lang="en" sz="2300">
                <a:solidFill>
                  <a:srgbClr val="000000"/>
                </a:solidFill>
              </a:rPr>
              <a:t>What is the relationship between sick leave and Job Title (PersonType)?</a:t>
            </a:r>
            <a:endParaRPr sz="2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Department Takes the most Sick Leave?</a:t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850" y="1961260"/>
            <a:ext cx="5529149" cy="267816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729450" y="2368088"/>
            <a:ext cx="3227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General overview of departments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729450" y="27241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Top 2 departments with highest sick leave are labour intensive.</a:t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729450" y="3309150"/>
            <a:ext cx="3000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Average may be skewed depending on no. employees, extreme values etc.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729450" y="40824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Further graphs used to visualise potential bias…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range per department?</a:t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300" y="526001"/>
            <a:ext cx="3084749" cy="15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50" y="2018525"/>
            <a:ext cx="5753324" cy="30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/>
        </p:nvSpPr>
        <p:spPr>
          <a:xfrm>
            <a:off x="6377150" y="2310725"/>
            <a:ext cx="2387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IQR generally small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Large IQR employee numbers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Production =</a:t>
            </a:r>
            <a:r>
              <a:rPr b="1" lang="en" sz="13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180</a:t>
            </a:r>
            <a:endParaRPr b="1" sz="1300" u="sng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DC, R&amp;D, TD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right skewed</a:t>
            </a:r>
            <a:endParaRPr b="1" sz="1300" u="sng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6377150" y="4006575"/>
            <a:ext cx="230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Sample bias confirmed by employee numbers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the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placed?</a:t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450" y="526000"/>
            <a:ext cx="5720602" cy="29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475" y="3359100"/>
            <a:ext cx="2945177" cy="15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/>
        </p:nvSpPr>
        <p:spPr>
          <a:xfrm>
            <a:off x="4446450" y="3670825"/>
            <a:ext cx="3971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Production: 180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&lt;25 for all other departments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Worth  noting S&amp;R (65-70)  vs Engineering (20-25).</a:t>
            </a:r>
            <a:b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are the regional sales in the best performing country?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relationship between annual leave taken and bonus?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relationship between Country and Revenue?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relationship between sick leave and Job Title (PersonType)?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relationship between store trading duration and revenue?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relationship between the size of the stores, number of employees and revenue?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27" name="Google Shape;227;p32"/>
          <p:cNvSpPr txBox="1"/>
          <p:nvPr/>
        </p:nvSpPr>
        <p:spPr>
          <a:xfrm>
            <a:off x="780625" y="2099025"/>
            <a:ext cx="7754400" cy="25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Identify reasons for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discrepancies: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Analyse sick leave reasons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Take into account long-term health issues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Survey for employee satisfaction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Implementations: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Feedback system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Physical and mental health support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Employee engagement activities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000" y="1949275"/>
            <a:ext cx="3322851" cy="22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Q5. </a:t>
            </a:r>
            <a:r>
              <a:rPr lang="en" sz="2300">
                <a:solidFill>
                  <a:srgbClr val="000000"/>
                </a:solidFill>
              </a:rPr>
              <a:t>What is the relationship between store trading duration and revenue?</a:t>
            </a:r>
            <a:endParaRPr sz="2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000" y="571500"/>
            <a:ext cx="6096000" cy="457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4"/>
          <p:cNvCxnSpPr/>
          <p:nvPr/>
        </p:nvCxnSpPr>
        <p:spPr>
          <a:xfrm flipH="1" rot="10800000">
            <a:off x="5000100" y="1698900"/>
            <a:ext cx="372300" cy="351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4"/>
          <p:cNvSpPr txBox="1"/>
          <p:nvPr/>
        </p:nvSpPr>
        <p:spPr>
          <a:xfrm>
            <a:off x="549125" y="2284000"/>
            <a:ext cx="1878300" cy="22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Weak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negative correlation.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Longer the stores are open present with slight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decrease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 revenue on average.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6248025" y="571500"/>
            <a:ext cx="751500" cy="26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950" y="2422825"/>
            <a:ext cx="3115050" cy="20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500" y="2447700"/>
            <a:ext cx="3078131" cy="20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447700"/>
            <a:ext cx="2799182" cy="2099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5"/>
          <p:cNvCxnSpPr/>
          <p:nvPr/>
        </p:nvCxnSpPr>
        <p:spPr>
          <a:xfrm flipH="1" rot="10800000">
            <a:off x="5227600" y="2877925"/>
            <a:ext cx="221700" cy="32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35"/>
          <p:cNvSpPr txBox="1"/>
          <p:nvPr/>
        </p:nvSpPr>
        <p:spPr>
          <a:xfrm>
            <a:off x="836113" y="1344925"/>
            <a:ext cx="719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Given a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weak negative correlation on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Trading duration and annual revenue in general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2035325" y="2466750"/>
            <a:ext cx="606600" cy="2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Mountain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836125" y="1586550"/>
            <a:ext cx="787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Classified in different types  </a:t>
            </a:r>
            <a:endParaRPr/>
          </a:p>
        </p:txBody>
      </p:sp>
      <p:sp>
        <p:nvSpPr>
          <p:cNvPr id="253" name="Google Shape;253;p35"/>
          <p:cNvSpPr txBox="1"/>
          <p:nvPr/>
        </p:nvSpPr>
        <p:spPr>
          <a:xfrm>
            <a:off x="1055425" y="1786650"/>
            <a:ext cx="744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Mountain: weak negative correlation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Road: negative correlation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Touring: no correlation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875" y="5715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6"/>
          <p:cNvSpPr txBox="1"/>
          <p:nvPr/>
        </p:nvSpPr>
        <p:spPr>
          <a:xfrm>
            <a:off x="228975" y="1478250"/>
            <a:ext cx="2235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previous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question:</a:t>
            </a:r>
            <a:b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 is the main market</a:t>
            </a:r>
            <a:b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Prediction: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Longer opening history in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geographical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region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 Highest Median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but not so significant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Conclusion: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eographical factor can be eliminated in this discussion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6165300" y="968025"/>
            <a:ext cx="606900" cy="359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2"/>
                </a:solidFill>
              </a:rPr>
              <a:t>D</a:t>
            </a:r>
            <a:r>
              <a:rPr lang="en" sz="1100">
                <a:solidFill>
                  <a:srgbClr val="202122"/>
                </a:solidFill>
              </a:rPr>
              <a:t>istribution in different revenue brackets</a:t>
            </a:r>
            <a:endParaRPr sz="1100">
              <a:solidFill>
                <a:srgbClr val="202122"/>
              </a:solidFill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650" y="1252400"/>
            <a:ext cx="5557351" cy="38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7"/>
          <p:cNvSpPr txBox="1"/>
          <p:nvPr/>
        </p:nvSpPr>
        <p:spPr>
          <a:xfrm>
            <a:off x="266375" y="1782025"/>
            <a:ext cx="29922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Insights: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Confirmation of no 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correlation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Partnered  with e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stablished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stores only &gt;= 10 years in business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Range of revenue from $80,000 to $300,000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000" y="3811000"/>
            <a:ext cx="1237241" cy="101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37"/>
          <p:cNvCxnSpPr/>
          <p:nvPr/>
        </p:nvCxnSpPr>
        <p:spPr>
          <a:xfrm>
            <a:off x="635700" y="4056875"/>
            <a:ext cx="441300" cy="144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Q6. </a:t>
            </a:r>
            <a:r>
              <a:rPr lang="en" sz="2300">
                <a:solidFill>
                  <a:srgbClr val="000000"/>
                </a:solidFill>
              </a:rPr>
              <a:t>What is the relationship between the size of the stores, number of employees and revenue?</a:t>
            </a:r>
            <a:endParaRPr sz="2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Q6:What is the relationship between the size of the stores, number of employees and revenue</a:t>
            </a:r>
            <a:endParaRPr/>
          </a:p>
        </p:txBody>
      </p:sp>
      <p:pic>
        <p:nvPicPr>
          <p:cNvPr id="280" name="Google Shape;2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22625"/>
            <a:ext cx="3257750" cy="244330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9"/>
          <p:cNvSpPr txBox="1"/>
          <p:nvPr/>
        </p:nvSpPr>
        <p:spPr>
          <a:xfrm>
            <a:off x="856300" y="2571750"/>
            <a:ext cx="397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779600" y="2518550"/>
            <a:ext cx="3412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Size of the stores -&gt; independent value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employees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-&gt; most related dependent values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3" name="Google Shape;283;p39"/>
          <p:cNvCxnSpPr/>
          <p:nvPr/>
        </p:nvCxnSpPr>
        <p:spPr>
          <a:xfrm flipH="1" rot="10800000">
            <a:off x="5786825" y="2836650"/>
            <a:ext cx="207000" cy="20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Q6:What is the relationship between the size of the stores, number of employees and revenue</a:t>
            </a:r>
            <a:endParaRPr/>
          </a:p>
        </p:txBody>
      </p:sp>
      <p:pic>
        <p:nvPicPr>
          <p:cNvPr id="289" name="Google Shape;2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175" y="2078875"/>
            <a:ext cx="3014784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950" y="2078887"/>
            <a:ext cx="3014774" cy="2261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Google Shape;291;p40"/>
          <p:cNvCxnSpPr/>
          <p:nvPr/>
        </p:nvCxnSpPr>
        <p:spPr>
          <a:xfrm flipH="1" rot="10800000">
            <a:off x="2635175" y="2533275"/>
            <a:ext cx="207000" cy="20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40"/>
          <p:cNvCxnSpPr/>
          <p:nvPr/>
        </p:nvCxnSpPr>
        <p:spPr>
          <a:xfrm flipH="1" rot="10800000">
            <a:off x="5676500" y="2533275"/>
            <a:ext cx="207000" cy="20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611" y="508475"/>
            <a:ext cx="6643389" cy="458645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/>
        </p:nvSpPr>
        <p:spPr>
          <a:xfrm>
            <a:off x="536750" y="2530700"/>
            <a:ext cx="570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41"/>
          <p:cNvSpPr txBox="1"/>
          <p:nvPr/>
        </p:nvSpPr>
        <p:spPr>
          <a:xfrm>
            <a:off x="0" y="2093525"/>
            <a:ext cx="6994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Strong  positive correlation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between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numbers of employees</a:t>
            </a:r>
            <a:b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size and annual revenue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 = 0.97/0.96/1.00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set maybe not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realistic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check on the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definition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predicted rev by survey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0" name="Google Shape;300;p41"/>
          <p:cNvCxnSpPr/>
          <p:nvPr/>
        </p:nvCxnSpPr>
        <p:spPr>
          <a:xfrm rot="10800000">
            <a:off x="7041950" y="1891025"/>
            <a:ext cx="233400" cy="20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1"/>
          <p:cNvCxnSpPr/>
          <p:nvPr/>
        </p:nvCxnSpPr>
        <p:spPr>
          <a:xfrm rot="10800000">
            <a:off x="4160525" y="4202400"/>
            <a:ext cx="281100" cy="22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</a:t>
            </a:r>
            <a:r>
              <a:rPr lang="en" sz="2550">
                <a:solidFill>
                  <a:srgbClr val="000000"/>
                </a:solidFill>
              </a:rPr>
              <a:t>What are the regional sales in the best performing country?</a:t>
            </a:r>
            <a:endParaRPr sz="25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Performing Country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3451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US total =  </a:t>
            </a:r>
            <a:r>
              <a:rPr b="1" lang="en" sz="1600">
                <a:solidFill>
                  <a:schemeClr val="dk1"/>
                </a:solidFill>
              </a:rPr>
              <a:t>$26,411,059.88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050" y="1782025"/>
            <a:ext cx="4119101" cy="308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 rot="10800000">
            <a:off x="5448325" y="3095725"/>
            <a:ext cx="282600" cy="22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 Sales for the Best Performing Country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70875" y="2078875"/>
            <a:ext cx="3971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Southwest total = $10,510,853.87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Northwest = $7,887,186.79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Central = $3,072,175.12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Southeast = $2,538,667.25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Northeast = $2,402,176.85</a:t>
            </a:r>
            <a:endParaRPr sz="16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68525"/>
            <a:ext cx="3842400" cy="28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Q2. Wh</a:t>
            </a:r>
            <a:r>
              <a:rPr lang="en" sz="2300">
                <a:solidFill>
                  <a:srgbClr val="000000"/>
                </a:solidFill>
              </a:rPr>
              <a:t>at is the relationship between annual leave taken and bonus?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leave and bonus correlation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50" y="1853850"/>
            <a:ext cx="3741050" cy="28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775" y="1853850"/>
            <a:ext cx="3741050" cy="27661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787850" y="4719225"/>
            <a:ext cx="2952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 correlation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973900" y="4719225"/>
            <a:ext cx="1695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Positive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correlation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3557325" y="3029750"/>
            <a:ext cx="120900" cy="183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Vacation Hours: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Managers: between 14 and 21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Average: 18h 20 min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Sales Representatives: between 22 and 39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Average: 31h</a:t>
            </a:r>
            <a:endParaRPr/>
          </a:p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Bonus Amount: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Between $75.00 and $6,700.00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Average: $3,472.14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7800" y="12550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824" y="550275"/>
            <a:ext cx="5226600" cy="45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0" y="1989500"/>
            <a:ext cx="3072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 positive correlation 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between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bonus and any other measure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Strong negative correlation between sales last year  and 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commission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PCT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Positive correlation between ComissionPCT and date of joining the company.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Positive correlation 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between Commission PCT and Vacation/Sick Leave Hours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4522600" y="823300"/>
            <a:ext cx="522300" cy="37104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5044900" y="2952875"/>
            <a:ext cx="522300" cy="5352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5044900" y="823300"/>
            <a:ext cx="522300" cy="5352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4522600" y="3488075"/>
            <a:ext cx="522300" cy="5352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