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51E54-F13C-40D8-AE05-63C571D6BB05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B71D8-76FF-418E-B03B-374A5EDCB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9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D189-EA32-4CE2-A41E-4E5633931B49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3C21-7D94-4364-A86F-60C3ECF57F9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9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2737-0914-49CF-8F0C-923837A43092}" type="datetime1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3C21-7D94-4364-A86F-60C3ECF5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79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0A18-F52E-41CF-BA54-1DED053A2056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3C21-7D94-4364-A86F-60C3ECF5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92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4A8D-4C25-4D31-A9BD-A83B6B4058C2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3C21-7D94-4364-A86F-60C3ECF57F9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7146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4635-37B5-4FDA-9DA4-9D5A4441DCB7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3C21-7D94-4364-A86F-60C3ECF5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36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32D0B-EA51-48BB-8856-E08E12DFF31E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3C21-7D94-4364-A86F-60C3ECF57F9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0378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3692-F986-4212-BC35-7B9C484FD845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3C21-7D94-4364-A86F-60C3ECF5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5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B6BF-B33A-4BAA-8FAA-21682B63B76F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3C21-7D94-4364-A86F-60C3ECF5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63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BED7-842C-485E-8E3D-16E9491B8C99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3C21-7D94-4364-A86F-60C3ECF5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0FCB-1735-4FD3-A772-D58AAD92D2DE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3C21-7D94-4364-A86F-60C3ECF5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3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BF901-5349-429F-9DF9-C51B00A5F9B5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3C21-7D94-4364-A86F-60C3ECF5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5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3A64-BD80-441E-B069-86A3E90AC888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3C21-7D94-4364-A86F-60C3ECF5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4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75A3-AB93-44A6-AA2B-62E740F44C0E}" type="datetime1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3C21-7D94-4364-A86F-60C3ECF5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88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76A4F-4DC3-45EC-844D-DD33FC1226A2}" type="datetime1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3C21-7D94-4364-A86F-60C3ECF5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9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6811-EBE8-4720-A45A-1E2254A1F20C}" type="datetime1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3C21-7D94-4364-A86F-60C3ECF5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60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1AFC-DBB9-425D-806A-0AAA683BDA37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3C21-7D94-4364-A86F-60C3ECF5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4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91B6-8305-4775-BFE5-706640F3821C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3C21-7D94-4364-A86F-60C3ECF5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9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6C93158-E81E-48B2-BE3C-FE7A268EB88F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0FE3C21-7D94-4364-A86F-60C3ECF5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36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flasktextclassifierapp.herokuapp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Risk Alive 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7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550" y="246258"/>
            <a:ext cx="8534400" cy="1507067"/>
          </a:xfrm>
        </p:spPr>
        <p:txBody>
          <a:bodyPr/>
          <a:lstStyle/>
          <a:p>
            <a:r>
              <a:rPr lang="en-US" dirty="0" smtClean="0"/>
              <a:t>Most Relevant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550" y="2009503"/>
            <a:ext cx="8534400" cy="3615267"/>
          </a:xfrm>
        </p:spPr>
        <p:txBody>
          <a:bodyPr/>
          <a:lstStyle/>
          <a:p>
            <a:r>
              <a:rPr lang="en-US" dirty="0" smtClean="0"/>
              <a:t>Chi2 feature selection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551" y="1344990"/>
            <a:ext cx="7172325" cy="4648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3C21-7D94-4364-A86F-60C3ECF57F9B}" type="slidenum">
              <a:rPr lang="en-US" sz="1200" smtClean="0"/>
              <a:t>10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872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550" y="246258"/>
            <a:ext cx="8534400" cy="1507067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7756117"/>
              </p:ext>
            </p:extLst>
          </p:nvPr>
        </p:nvGraphicFramePr>
        <p:xfrm>
          <a:off x="823550" y="1442754"/>
          <a:ext cx="8534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1329233386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3996120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050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MultinomialNB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07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KNeighborsClassifier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87.38%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400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DecisionTree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74.44%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RandomForest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87.2%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51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SGDClassifier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92.03%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56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93.03%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32811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05988" y="5599611"/>
            <a:ext cx="492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Saved </a:t>
            </a:r>
            <a:r>
              <a:rPr lang="en-US" dirty="0" smtClean="0">
                <a:solidFill>
                  <a:schemeClr val="bg1"/>
                </a:solidFill>
              </a:rPr>
              <a:t>the best results as </a:t>
            </a:r>
            <a:r>
              <a:rPr lang="en-US" dirty="0" err="1" smtClean="0">
                <a:solidFill>
                  <a:schemeClr val="bg1"/>
                </a:solidFill>
              </a:rPr>
              <a:t>best_pipeline.pkl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650" y="4141640"/>
            <a:ext cx="6934200" cy="128587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3C21-7D94-4364-A86F-60C3ECF57F9B}" type="slidenum">
              <a:rPr lang="en-US" sz="1200" smtClean="0"/>
              <a:t>11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9192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550" y="246258"/>
            <a:ext cx="8534400" cy="1507067"/>
          </a:xfrm>
        </p:spPr>
        <p:txBody>
          <a:bodyPr/>
          <a:lstStyle/>
          <a:p>
            <a:r>
              <a:rPr lang="en-US" dirty="0" smtClean="0"/>
              <a:t>Creating a web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550" y="2009504"/>
            <a:ext cx="8534400" cy="559526"/>
          </a:xfrm>
        </p:spPr>
        <p:txBody>
          <a:bodyPr/>
          <a:lstStyle/>
          <a:p>
            <a:r>
              <a:rPr lang="en-US" dirty="0" smtClean="0"/>
              <a:t>Flask web </a:t>
            </a:r>
            <a:r>
              <a:rPr lang="en-US" dirty="0"/>
              <a:t>framework written in Python.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436" y="2569031"/>
            <a:ext cx="5141821" cy="2631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143" y="2569030"/>
            <a:ext cx="5007000" cy="20987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143" y="4836931"/>
            <a:ext cx="5007000" cy="185996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23550" y="5584372"/>
            <a:ext cx="8534400" cy="559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Hosted both locally and on </a:t>
            </a:r>
            <a:r>
              <a:rPr lang="en-US" sz="1600" dirty="0" err="1" smtClean="0"/>
              <a:t>Heroku</a:t>
            </a:r>
            <a:r>
              <a:rPr lang="en-US" sz="1600" dirty="0" smtClean="0"/>
              <a:t> using Git commands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37965" y="6026967"/>
            <a:ext cx="1142245" cy="669925"/>
          </a:xfrm>
        </p:spPr>
        <p:txBody>
          <a:bodyPr/>
          <a:lstStyle/>
          <a:p>
            <a:fld id="{D0FE3C21-7D94-4364-A86F-60C3ECF57F9B}" type="slidenum">
              <a:rPr lang="en-US" sz="1200" smtClean="0"/>
              <a:t>12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1197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550" y="246258"/>
            <a:ext cx="8534400" cy="1507067"/>
          </a:xfrm>
        </p:spPr>
        <p:txBody>
          <a:bodyPr/>
          <a:lstStyle/>
          <a:p>
            <a:r>
              <a:rPr lang="en-US" dirty="0" smtClean="0"/>
              <a:t>Step 2: Entire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550" y="2009503"/>
            <a:ext cx="8534400" cy="3615267"/>
          </a:xfrm>
        </p:spPr>
        <p:txBody>
          <a:bodyPr/>
          <a:lstStyle/>
          <a:p>
            <a:r>
              <a:rPr lang="en-US" dirty="0" smtClean="0"/>
              <a:t>1</a:t>
            </a:r>
            <a:r>
              <a:rPr lang="en-US" dirty="0"/>
              <a:t>. Downloading and loading as pandas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2. Checking the Shape of sample sets ((560,000*3), (70,000*3))</a:t>
            </a:r>
          </a:p>
          <a:p>
            <a:r>
              <a:rPr lang="en-US" dirty="0" smtClean="0"/>
              <a:t>3</a:t>
            </a:r>
            <a:r>
              <a:rPr lang="en-US" dirty="0"/>
              <a:t>. Duplicate rows</a:t>
            </a:r>
          </a:p>
          <a:p>
            <a:r>
              <a:rPr lang="en-US" dirty="0"/>
              <a:t>4. Name and type of columns</a:t>
            </a:r>
          </a:p>
          <a:p>
            <a:r>
              <a:rPr lang="en-US" dirty="0"/>
              <a:t>5. Missing values</a:t>
            </a:r>
          </a:p>
          <a:p>
            <a:r>
              <a:rPr lang="en-US" dirty="0"/>
              <a:t>6. </a:t>
            </a:r>
            <a:r>
              <a:rPr lang="en-US" dirty="0" smtClean="0"/>
              <a:t>Balanced </a:t>
            </a:r>
            <a:r>
              <a:rPr lang="en-US" dirty="0"/>
              <a:t>training set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3C21-7D94-4364-A86F-60C3ECF57F9B}" type="slidenum">
              <a:rPr lang="en-US" sz="1200" smtClean="0"/>
              <a:t>13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1408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550" y="246258"/>
            <a:ext cx="8534400" cy="1507067"/>
          </a:xfrm>
        </p:spPr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549" y="2009503"/>
            <a:ext cx="11142027" cy="361526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CountVectorizer</a:t>
            </a:r>
            <a:r>
              <a:rPr lang="en-US" dirty="0" smtClean="0"/>
              <a:t>() returned 669,349 </a:t>
            </a:r>
            <a:r>
              <a:rPr lang="en-US" dirty="0"/>
              <a:t>number of </a:t>
            </a:r>
            <a:r>
              <a:rPr lang="en-US" dirty="0" smtClean="0"/>
              <a:t>features</a:t>
            </a:r>
          </a:p>
          <a:p>
            <a:endParaRPr lang="en-US" dirty="0"/>
          </a:p>
          <a:p>
            <a:r>
              <a:rPr lang="en-US" dirty="0" err="1"/>
              <a:t>SGDClassifier_pipeline</a:t>
            </a:r>
            <a:r>
              <a:rPr lang="en-US" dirty="0"/>
              <a:t> = Pipeline([('</a:t>
            </a:r>
            <a:r>
              <a:rPr lang="en-US" dirty="0" err="1"/>
              <a:t>count_vectorizer</a:t>
            </a:r>
            <a:r>
              <a:rPr lang="en-US" dirty="0"/>
              <a:t>', </a:t>
            </a:r>
            <a:r>
              <a:rPr lang="en-US" dirty="0" err="1"/>
              <a:t>CountVectorizer</a:t>
            </a:r>
            <a:r>
              <a:rPr lang="en-US" dirty="0"/>
              <a:t>()),</a:t>
            </a:r>
          </a:p>
          <a:p>
            <a:r>
              <a:rPr lang="en-US" dirty="0"/>
              <a:t>                                   ('</a:t>
            </a:r>
            <a:r>
              <a:rPr lang="en-US" dirty="0" err="1"/>
              <a:t>Select_best_features</a:t>
            </a:r>
            <a:r>
              <a:rPr lang="en-US" dirty="0"/>
              <a:t>', </a:t>
            </a:r>
            <a:r>
              <a:rPr lang="en-US" dirty="0" err="1"/>
              <a:t>SelectKBest</a:t>
            </a:r>
            <a:r>
              <a:rPr lang="en-US" dirty="0"/>
              <a:t>(</a:t>
            </a:r>
            <a:r>
              <a:rPr lang="en-US" dirty="0" err="1"/>
              <a:t>score_func</a:t>
            </a:r>
            <a:r>
              <a:rPr lang="en-US" dirty="0"/>
              <a:t>=chi2, k=15000)),</a:t>
            </a:r>
          </a:p>
          <a:p>
            <a:r>
              <a:rPr lang="en-US" dirty="0"/>
              <a:t>                                   ('</a:t>
            </a:r>
            <a:r>
              <a:rPr lang="en-US" dirty="0" err="1"/>
              <a:t>tfidf_transformer</a:t>
            </a:r>
            <a:r>
              <a:rPr lang="en-US" dirty="0"/>
              <a:t>', </a:t>
            </a:r>
            <a:r>
              <a:rPr lang="en-US" dirty="0" err="1"/>
              <a:t>TfidfTransformer</a:t>
            </a:r>
            <a:r>
              <a:rPr lang="en-US" dirty="0"/>
              <a:t>()),</a:t>
            </a:r>
          </a:p>
          <a:p>
            <a:r>
              <a:rPr lang="en-US" dirty="0"/>
              <a:t>                                   ('</a:t>
            </a:r>
            <a:r>
              <a:rPr lang="en-US" dirty="0" err="1"/>
              <a:t>SGDClassifier</a:t>
            </a:r>
            <a:r>
              <a:rPr lang="en-US" dirty="0"/>
              <a:t>', </a:t>
            </a:r>
            <a:r>
              <a:rPr lang="en-US" dirty="0" err="1"/>
              <a:t>SGDClassifier</a:t>
            </a:r>
            <a:r>
              <a:rPr lang="en-US" dirty="0"/>
              <a:t>(loss='</a:t>
            </a:r>
            <a:r>
              <a:rPr lang="en-US" dirty="0" err="1"/>
              <a:t>modified_huber</a:t>
            </a:r>
            <a:r>
              <a:rPr lang="en-US" dirty="0"/>
              <a:t>'))</a:t>
            </a:r>
          </a:p>
          <a:p>
            <a:r>
              <a:rPr lang="en-US" dirty="0"/>
              <a:t>                                 </a:t>
            </a:r>
            <a:r>
              <a:rPr lang="en-US" dirty="0" smtClean="0"/>
              <a:t>])</a:t>
            </a:r>
          </a:p>
          <a:p>
            <a:endParaRPr lang="en-US" dirty="0"/>
          </a:p>
          <a:p>
            <a:r>
              <a:rPr lang="en-US" dirty="0" smtClean="0"/>
              <a:t>No </a:t>
            </a:r>
            <a:r>
              <a:rPr lang="en-US" dirty="0" err="1" smtClean="0"/>
              <a:t>hyperparameter</a:t>
            </a:r>
            <a:r>
              <a:rPr lang="en-US" dirty="0" smtClean="0"/>
              <a:t> </a:t>
            </a:r>
            <a:r>
              <a:rPr lang="en-US" dirty="0" err="1" smtClean="0"/>
              <a:t>tunning</a:t>
            </a:r>
            <a:r>
              <a:rPr lang="en-US" dirty="0" smtClean="0"/>
              <a:t> with </a:t>
            </a:r>
            <a:r>
              <a:rPr lang="en-US" dirty="0" err="1" smtClean="0"/>
              <a:t>GridSearchCV</a:t>
            </a:r>
            <a:r>
              <a:rPr lang="en-US" dirty="0" smtClean="0"/>
              <a:t> because of time and memory limitations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3C21-7D94-4364-A86F-60C3ECF57F9B}" type="slidenum">
              <a:rPr lang="en-US" sz="1200" smtClean="0"/>
              <a:t>14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9535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550" y="246258"/>
            <a:ext cx="8534400" cy="1507067"/>
          </a:xfrm>
        </p:spPr>
        <p:txBody>
          <a:bodyPr/>
          <a:lstStyle/>
          <a:p>
            <a:r>
              <a:rPr lang="en-US" dirty="0" smtClean="0"/>
              <a:t>Model Performance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990544"/>
              </p:ext>
            </p:extLst>
          </p:nvPr>
        </p:nvGraphicFramePr>
        <p:xfrm>
          <a:off x="823913" y="2009775"/>
          <a:ext cx="8534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1619391447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212934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787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SGDClassifier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97.8%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565476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23550" y="2479767"/>
            <a:ext cx="9165181" cy="2815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1. Saved the model as </a:t>
            </a:r>
            <a:r>
              <a:rPr lang="en-US" dirty="0" err="1" smtClean="0"/>
              <a:t>best_pipeline.pkl</a:t>
            </a:r>
            <a:endParaRPr lang="en-US" dirty="0" smtClean="0"/>
          </a:p>
          <a:p>
            <a:r>
              <a:rPr lang="en-US" dirty="0" smtClean="0"/>
              <a:t>2. Pushed the new version of the app to </a:t>
            </a:r>
            <a:r>
              <a:rPr lang="en-US" dirty="0" err="1" smtClean="0"/>
              <a:t>Heroku</a:t>
            </a:r>
            <a:r>
              <a:rPr lang="en-US" dirty="0" smtClean="0"/>
              <a:t> using Git </a:t>
            </a:r>
            <a:r>
              <a:rPr lang="en-US" dirty="0" smtClean="0"/>
              <a:t>commands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Flask Text Classifier APP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3C21-7D94-4364-A86F-60C3ECF57F9B}" type="slidenum">
              <a:rPr lang="en-US" sz="1200" smtClean="0"/>
              <a:t>15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1337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550" y="246258"/>
            <a:ext cx="8534400" cy="1507067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550" y="2009503"/>
            <a:ext cx="8534400" cy="3615267"/>
          </a:xfrm>
        </p:spPr>
        <p:txBody>
          <a:bodyPr/>
          <a:lstStyle/>
          <a:p>
            <a:r>
              <a:rPr lang="en-US" dirty="0" smtClean="0"/>
              <a:t>1. Creating a Python web app that provides a text classifier service using ML and NLP (sample training and testing sets)</a:t>
            </a:r>
          </a:p>
          <a:p>
            <a:r>
              <a:rPr lang="en-US" dirty="0" smtClean="0"/>
              <a:t>2. Update the model with the entire Dbpedia14 dataset, </a:t>
            </a:r>
            <a:r>
              <a:rPr lang="en-US" dirty="0"/>
              <a:t>Deploy the model, and update your </a:t>
            </a:r>
            <a:r>
              <a:rPr lang="en-US" dirty="0" smtClean="0"/>
              <a:t>web service </a:t>
            </a:r>
            <a:r>
              <a:rPr lang="en-US" dirty="0"/>
              <a:t>so it uses the most recent version of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3C21-7D94-4364-A86F-60C3ECF57F9B}" type="slidenum">
              <a:rPr lang="en-US" sz="1200" smtClean="0"/>
              <a:t>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5265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550" y="246258"/>
            <a:ext cx="8534400" cy="1507067"/>
          </a:xfrm>
        </p:spPr>
        <p:txBody>
          <a:bodyPr/>
          <a:lstStyle/>
          <a:p>
            <a:r>
              <a:rPr lang="en-US" dirty="0" smtClean="0"/>
              <a:t>Loading the sample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550" y="2009503"/>
            <a:ext cx="8534400" cy="3615267"/>
          </a:xfrm>
        </p:spPr>
        <p:txBody>
          <a:bodyPr/>
          <a:lstStyle/>
          <a:p>
            <a:r>
              <a:rPr lang="en-US" dirty="0" smtClean="0"/>
              <a:t>1. Downloading and loading as pandas </a:t>
            </a:r>
            <a:r>
              <a:rPr lang="en-US" dirty="0" err="1" smtClean="0"/>
              <a:t>DataFrames</a:t>
            </a:r>
            <a:endParaRPr lang="en-US" dirty="0" smtClean="0"/>
          </a:p>
          <a:p>
            <a:r>
              <a:rPr lang="en-US" dirty="0" smtClean="0"/>
              <a:t>2. Checking the Shape of sample sets ((1000*3), (70,000*3))</a:t>
            </a:r>
          </a:p>
          <a:p>
            <a:r>
              <a:rPr lang="en-US" dirty="0" smtClean="0"/>
              <a:t>3. Duplicate rows</a:t>
            </a:r>
          </a:p>
          <a:p>
            <a:r>
              <a:rPr lang="en-US" dirty="0" smtClean="0"/>
              <a:t>4. Name and type of columns</a:t>
            </a:r>
          </a:p>
          <a:p>
            <a:r>
              <a:rPr lang="en-US" dirty="0" smtClean="0"/>
              <a:t>5. Missing values</a:t>
            </a:r>
          </a:p>
          <a:p>
            <a:r>
              <a:rPr lang="en-US" dirty="0" smtClean="0"/>
              <a:t>6. Almost a balanced training 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3C21-7D94-4364-A86F-60C3ECF57F9B}" type="slidenum">
              <a:rPr lang="en-US" sz="1200" smtClean="0"/>
              <a:t>3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2943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550" y="246258"/>
            <a:ext cx="8534400" cy="1507067"/>
          </a:xfrm>
        </p:spPr>
        <p:txBody>
          <a:bodyPr/>
          <a:lstStyle/>
          <a:p>
            <a:r>
              <a:rPr lang="en-US" dirty="0" smtClean="0"/>
              <a:t>Features and Target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550" y="2009503"/>
            <a:ext cx="8534400" cy="3615267"/>
          </a:xfrm>
        </p:spPr>
        <p:txBody>
          <a:bodyPr/>
          <a:lstStyle/>
          <a:p>
            <a:r>
              <a:rPr lang="en-US" dirty="0" smtClean="0"/>
              <a:t>1. Label (Target Value)</a:t>
            </a:r>
          </a:p>
          <a:p>
            <a:r>
              <a:rPr lang="en-US" dirty="0" smtClean="0"/>
              <a:t>2. Title</a:t>
            </a:r>
          </a:p>
          <a:p>
            <a:r>
              <a:rPr lang="en-US" dirty="0" smtClean="0"/>
              <a:t>3. Content (Features)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3C21-7D94-4364-A86F-60C3ECF57F9B}" type="slidenum">
              <a:rPr lang="en-US" sz="1200" smtClean="0"/>
              <a:t>4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0989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550" y="246258"/>
            <a:ext cx="8534400" cy="1507067"/>
          </a:xfrm>
        </p:spPr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550" y="2009503"/>
            <a:ext cx="8534400" cy="3615267"/>
          </a:xfrm>
        </p:spPr>
        <p:txBody>
          <a:bodyPr/>
          <a:lstStyle/>
          <a:p>
            <a:r>
              <a:rPr lang="en-US" dirty="0" smtClean="0"/>
              <a:t>1. Bag of words (</a:t>
            </a:r>
            <a:r>
              <a:rPr lang="en-US" dirty="0" err="1" smtClean="0"/>
              <a:t>CountVectorizer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2. TF-IDF (</a:t>
            </a:r>
            <a:r>
              <a:rPr lang="en-US" dirty="0" err="1" smtClean="0"/>
              <a:t>TfidfTransformer</a:t>
            </a:r>
            <a:r>
              <a:rPr lang="en-US" dirty="0" smtClean="0"/>
              <a:t>)</a:t>
            </a:r>
            <a:r>
              <a:rPr lang="en-US" dirty="0"/>
              <a:t> is a statistical measure that evaluates how relevant a word is to a document in a collection of documents.</a:t>
            </a:r>
            <a:endParaRPr lang="en-US" dirty="0" smtClean="0"/>
          </a:p>
          <a:p>
            <a:pPr lvl="1"/>
            <a:r>
              <a:rPr lang="en-US" dirty="0" smtClean="0"/>
              <a:t>TF = Term frequency</a:t>
            </a:r>
          </a:p>
          <a:p>
            <a:pPr lvl="1"/>
            <a:r>
              <a:rPr lang="en-US" dirty="0" smtClean="0"/>
              <a:t>IDF = Inverse Document Frequency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3C21-7D94-4364-A86F-60C3ECF57F9B}" type="slidenum">
              <a:rPr lang="en-US" sz="1200" smtClean="0"/>
              <a:t>5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1409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550" y="246258"/>
            <a:ext cx="8534400" cy="1507067"/>
          </a:xfrm>
        </p:spPr>
        <p:txBody>
          <a:bodyPr/>
          <a:lstStyle/>
          <a:p>
            <a:r>
              <a:rPr lang="en-US" dirty="0" smtClean="0"/>
              <a:t>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549" y="2009503"/>
            <a:ext cx="9713821" cy="3615267"/>
          </a:xfrm>
        </p:spPr>
        <p:txBody>
          <a:bodyPr/>
          <a:lstStyle/>
          <a:p>
            <a:r>
              <a:rPr lang="en-US" dirty="0" err="1"/>
              <a:t>MultinomialNB_pipeline</a:t>
            </a:r>
            <a:r>
              <a:rPr lang="en-US" dirty="0"/>
              <a:t> = Pipeline([('</a:t>
            </a:r>
            <a:r>
              <a:rPr lang="en-US" dirty="0" err="1"/>
              <a:t>count_vectorizer</a:t>
            </a:r>
            <a:r>
              <a:rPr lang="en-US" dirty="0"/>
              <a:t>', </a:t>
            </a:r>
            <a:r>
              <a:rPr lang="en-US" dirty="0" err="1"/>
              <a:t>CountVectorizer</a:t>
            </a:r>
            <a:r>
              <a:rPr lang="en-US" dirty="0"/>
              <a:t>()),</a:t>
            </a:r>
          </a:p>
          <a:p>
            <a:r>
              <a:rPr lang="en-US" dirty="0"/>
              <a:t>                                   </a:t>
            </a:r>
            <a:r>
              <a:rPr lang="en-US" dirty="0" smtClean="0"/>
              <a:t>                          (</a:t>
            </a:r>
            <a:r>
              <a:rPr lang="en-US" dirty="0"/>
              <a:t>'</a:t>
            </a:r>
            <a:r>
              <a:rPr lang="en-US" dirty="0" err="1"/>
              <a:t>tfidf_transformer</a:t>
            </a:r>
            <a:r>
              <a:rPr lang="en-US" dirty="0"/>
              <a:t>', </a:t>
            </a:r>
            <a:r>
              <a:rPr lang="en-US" dirty="0" err="1"/>
              <a:t>TfidfTransformer</a:t>
            </a:r>
            <a:r>
              <a:rPr lang="en-US" dirty="0"/>
              <a:t>()),</a:t>
            </a:r>
          </a:p>
          <a:p>
            <a:r>
              <a:rPr lang="en-US" dirty="0"/>
              <a:t>                                   </a:t>
            </a:r>
            <a:r>
              <a:rPr lang="en-US" dirty="0" smtClean="0"/>
              <a:t>                          (</a:t>
            </a:r>
            <a:r>
              <a:rPr lang="en-US" dirty="0"/>
              <a:t>'</a:t>
            </a:r>
            <a:r>
              <a:rPr lang="en-US" dirty="0" err="1"/>
              <a:t>MultinomialNB</a:t>
            </a:r>
            <a:r>
              <a:rPr lang="en-US" dirty="0"/>
              <a:t>', </a:t>
            </a:r>
            <a:r>
              <a:rPr lang="en-US" dirty="0" err="1"/>
              <a:t>MultinomialNB</a:t>
            </a:r>
            <a:r>
              <a:rPr lang="en-US" dirty="0"/>
              <a:t>()),</a:t>
            </a:r>
          </a:p>
          <a:p>
            <a:r>
              <a:rPr lang="en-US" dirty="0"/>
              <a:t>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3C21-7D94-4364-A86F-60C3ECF57F9B}" type="slidenum">
              <a:rPr lang="en-US" sz="1200" smtClean="0"/>
              <a:t>6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783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549" y="246258"/>
            <a:ext cx="10044747" cy="1507067"/>
          </a:xfrm>
        </p:spPr>
        <p:txBody>
          <a:bodyPr/>
          <a:lstStyle/>
          <a:p>
            <a:r>
              <a:rPr lang="en-US" dirty="0"/>
              <a:t>Fine </a:t>
            </a:r>
            <a:r>
              <a:rPr lang="en-US" dirty="0" smtClean="0"/>
              <a:t>Tuning </a:t>
            </a:r>
            <a:r>
              <a:rPr lang="en-US" dirty="0"/>
              <a:t>Model's </a:t>
            </a:r>
            <a:r>
              <a:rPr lang="en-US" dirty="0" err="1" smtClean="0"/>
              <a:t>Hyperparameters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549" y="1753325"/>
            <a:ext cx="10654347" cy="3871445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MultinomialNB_pipeline</a:t>
            </a:r>
            <a:r>
              <a:rPr lang="en-US" dirty="0"/>
              <a:t> = Pipeline([('</a:t>
            </a:r>
            <a:r>
              <a:rPr lang="en-US" dirty="0" err="1"/>
              <a:t>count_vectorizer</a:t>
            </a:r>
            <a:r>
              <a:rPr lang="en-US" dirty="0"/>
              <a:t>', </a:t>
            </a:r>
            <a:r>
              <a:rPr lang="en-US" dirty="0" err="1"/>
              <a:t>CountVectorizer</a:t>
            </a:r>
            <a:r>
              <a:rPr lang="en-US" dirty="0"/>
              <a:t>()),</a:t>
            </a:r>
          </a:p>
          <a:p>
            <a:r>
              <a:rPr lang="en-US" dirty="0"/>
              <a:t>                                                             ('</a:t>
            </a:r>
            <a:r>
              <a:rPr lang="en-US" dirty="0" err="1"/>
              <a:t>tfidf_transformer</a:t>
            </a:r>
            <a:r>
              <a:rPr lang="en-US" dirty="0"/>
              <a:t>', </a:t>
            </a:r>
            <a:r>
              <a:rPr lang="en-US" dirty="0" err="1"/>
              <a:t>TfidfTransformer</a:t>
            </a:r>
            <a:r>
              <a:rPr lang="en-US" dirty="0"/>
              <a:t>()),</a:t>
            </a:r>
          </a:p>
          <a:p>
            <a:r>
              <a:rPr lang="en-US" dirty="0"/>
              <a:t>                                                             ('</a:t>
            </a:r>
            <a:r>
              <a:rPr lang="en-US" dirty="0" err="1"/>
              <a:t>MultinomialNB</a:t>
            </a:r>
            <a:r>
              <a:rPr lang="en-US" dirty="0"/>
              <a:t>', </a:t>
            </a:r>
            <a:r>
              <a:rPr lang="en-US" dirty="0" err="1"/>
              <a:t>MultinomialNB</a:t>
            </a:r>
            <a:r>
              <a:rPr lang="en-US" dirty="0"/>
              <a:t>()),</a:t>
            </a:r>
          </a:p>
          <a:p>
            <a:r>
              <a:rPr lang="en-US" dirty="0" smtClean="0"/>
              <a:t>])</a:t>
            </a:r>
          </a:p>
          <a:p>
            <a:endParaRPr lang="en-US" dirty="0"/>
          </a:p>
          <a:p>
            <a:r>
              <a:rPr lang="en-US" dirty="0"/>
              <a:t>parameters = {'count_</a:t>
            </a:r>
            <a:r>
              <a:rPr lang="en-US" dirty="0" err="1"/>
              <a:t>vectorizer</a:t>
            </a:r>
            <a:r>
              <a:rPr lang="en-US" dirty="0"/>
              <a:t>__</a:t>
            </a:r>
            <a:r>
              <a:rPr lang="en-US" dirty="0" err="1"/>
              <a:t>ngram_range</a:t>
            </a:r>
            <a:r>
              <a:rPr lang="en-US" dirty="0"/>
              <a:t>': [(1, 1), (1, 2)],</a:t>
            </a:r>
          </a:p>
          <a:p>
            <a:r>
              <a:rPr lang="en-US" dirty="0"/>
              <a:t>             </a:t>
            </a:r>
            <a:r>
              <a:rPr lang="en-US" dirty="0" smtClean="0"/>
              <a:t>	    </a:t>
            </a:r>
            <a:r>
              <a:rPr lang="en-US" dirty="0" smtClean="0"/>
              <a:t>'count_</a:t>
            </a:r>
            <a:r>
              <a:rPr lang="en-US" dirty="0" err="1" smtClean="0"/>
              <a:t>vectorizer</a:t>
            </a:r>
            <a:r>
              <a:rPr lang="en-US" dirty="0"/>
              <a:t>__</a:t>
            </a:r>
            <a:r>
              <a:rPr lang="en-US" dirty="0" err="1"/>
              <a:t>min_df</a:t>
            </a:r>
            <a:r>
              <a:rPr lang="en-US" dirty="0"/>
              <a:t>': [</a:t>
            </a:r>
            <a:r>
              <a:rPr lang="en-US" dirty="0" err="1"/>
              <a:t>i</a:t>
            </a:r>
            <a:r>
              <a:rPr lang="en-US" dirty="0"/>
              <a:t> for </a:t>
            </a:r>
            <a:r>
              <a:rPr lang="en-US" dirty="0" err="1"/>
              <a:t>i</a:t>
            </a:r>
            <a:r>
              <a:rPr lang="en-US" dirty="0"/>
              <a:t> in range(1, 6)],</a:t>
            </a:r>
          </a:p>
          <a:p>
            <a:r>
              <a:rPr lang="en-US" dirty="0"/>
              <a:t>              </a:t>
            </a:r>
            <a:r>
              <a:rPr lang="en-US" dirty="0" smtClean="0"/>
              <a:t>            'tfidf_transformer</a:t>
            </a:r>
            <a:r>
              <a:rPr lang="en-US" dirty="0"/>
              <a:t>__</a:t>
            </a:r>
            <a:r>
              <a:rPr lang="en-US" dirty="0" err="1"/>
              <a:t>use_idf</a:t>
            </a:r>
            <a:r>
              <a:rPr lang="en-US" dirty="0"/>
              <a:t>': [True, False],  </a:t>
            </a:r>
          </a:p>
          <a:p>
            <a:r>
              <a:rPr lang="en-US" dirty="0"/>
              <a:t>              </a:t>
            </a:r>
            <a:r>
              <a:rPr lang="en-US" dirty="0" smtClean="0"/>
              <a:t>            'tfidf_transformer</a:t>
            </a:r>
            <a:r>
              <a:rPr lang="en-US" dirty="0"/>
              <a:t>__</a:t>
            </a:r>
            <a:r>
              <a:rPr lang="en-US" dirty="0" err="1"/>
              <a:t>sublinear_tf</a:t>
            </a:r>
            <a:r>
              <a:rPr lang="en-US" dirty="0"/>
              <a:t>': [True, False</a:t>
            </a:r>
            <a:r>
              <a:rPr lang="en-US" dirty="0" smtClean="0"/>
              <a:t>], #</a:t>
            </a:r>
            <a:r>
              <a:rPr lang="en-US" dirty="0"/>
              <a:t>Apply sublinear </a:t>
            </a:r>
            <a:r>
              <a:rPr lang="en-US" dirty="0" err="1"/>
              <a:t>tf</a:t>
            </a:r>
            <a:r>
              <a:rPr lang="en-US" dirty="0"/>
              <a:t> scaling, i.e. replace </a:t>
            </a:r>
            <a:r>
              <a:rPr lang="en-US" dirty="0" err="1"/>
              <a:t>tf</a:t>
            </a:r>
            <a:r>
              <a:rPr lang="en-US" dirty="0"/>
              <a:t> with 1 + log(</a:t>
            </a:r>
            <a:r>
              <a:rPr lang="en-US" dirty="0" err="1"/>
              <a:t>tf</a:t>
            </a:r>
            <a:r>
              <a:rPr lang="en-US" dirty="0"/>
              <a:t>).</a:t>
            </a:r>
            <a:endParaRPr lang="en-US" dirty="0"/>
          </a:p>
          <a:p>
            <a:r>
              <a:rPr lang="en-US" dirty="0"/>
              <a:t>              </a:t>
            </a:r>
            <a:r>
              <a:rPr lang="en-US" dirty="0" smtClean="0"/>
              <a:t>            '</a:t>
            </a:r>
            <a:r>
              <a:rPr lang="en-US" dirty="0" err="1" smtClean="0"/>
              <a:t>MultinomialNB</a:t>
            </a:r>
            <a:r>
              <a:rPr lang="en-US" dirty="0"/>
              <a:t>__alpha': [0.01, 0.001]</a:t>
            </a:r>
          </a:p>
          <a:p>
            <a:r>
              <a:rPr lang="en-US" dirty="0"/>
              <a:t>             </a:t>
            </a:r>
            <a:r>
              <a:rPr lang="en-US" dirty="0" smtClean="0"/>
              <a:t>            }</a:t>
            </a:r>
          </a:p>
          <a:p>
            <a:endParaRPr lang="en-US" dirty="0"/>
          </a:p>
          <a:p>
            <a:r>
              <a:rPr lang="en-US" dirty="0" err="1"/>
              <a:t>grid_search</a:t>
            </a:r>
            <a:r>
              <a:rPr lang="en-US" dirty="0"/>
              <a:t> = </a:t>
            </a:r>
            <a:r>
              <a:rPr lang="en-US" dirty="0" err="1"/>
              <a:t>GridSearchCV</a:t>
            </a:r>
            <a:r>
              <a:rPr lang="en-US" dirty="0"/>
              <a:t>(</a:t>
            </a:r>
            <a:r>
              <a:rPr lang="en-US" dirty="0" err="1"/>
              <a:t>MultinomialNB_pipeline</a:t>
            </a:r>
            <a:r>
              <a:rPr lang="en-US" dirty="0"/>
              <a:t>, parameters, cv=10, </a:t>
            </a:r>
            <a:r>
              <a:rPr lang="en-US" dirty="0" err="1"/>
              <a:t>n_jobs</a:t>
            </a:r>
            <a:r>
              <a:rPr lang="en-US" dirty="0"/>
              <a:t>=-1)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3C21-7D94-4364-A86F-60C3ECF57F9B}" type="slidenum">
              <a:rPr lang="en-US" sz="1200" smtClean="0"/>
              <a:t>7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40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550" y="246258"/>
            <a:ext cx="8534400" cy="1507067"/>
          </a:xfrm>
        </p:spPr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550" y="2009503"/>
            <a:ext cx="8534400" cy="3615267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Multinominal</a:t>
            </a:r>
            <a:r>
              <a:rPr lang="en-US" dirty="0"/>
              <a:t> Naive Bayes </a:t>
            </a:r>
          </a:p>
          <a:p>
            <a:r>
              <a:rPr lang="en-US" dirty="0"/>
              <a:t>2. Nearest Neighbors Classifier</a:t>
            </a:r>
          </a:p>
          <a:p>
            <a:r>
              <a:rPr lang="en-US" dirty="0"/>
              <a:t>3. Decision Tree Classifier</a:t>
            </a:r>
          </a:p>
          <a:p>
            <a:r>
              <a:rPr lang="en-US" dirty="0"/>
              <a:t>4. Random Forest Classifier</a:t>
            </a:r>
          </a:p>
          <a:p>
            <a:r>
              <a:rPr lang="en-US" dirty="0"/>
              <a:t>5. Stochastic Gradient Descent (SGD) Classifier</a:t>
            </a:r>
          </a:p>
          <a:p>
            <a:r>
              <a:rPr lang="en-US" dirty="0"/>
              <a:t>6. Support Vector Machines (SVM)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3C21-7D94-4364-A86F-60C3ECF57F9B}" type="slidenum">
              <a:rPr lang="en-US" sz="1200" smtClean="0"/>
              <a:t>8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8313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550" y="246258"/>
            <a:ext cx="8534400" cy="1507067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550" y="2009503"/>
            <a:ext cx="8534400" cy="3615267"/>
          </a:xfrm>
        </p:spPr>
        <p:txBody>
          <a:bodyPr/>
          <a:lstStyle/>
          <a:p>
            <a:r>
              <a:rPr lang="en-US" dirty="0" smtClean="0"/>
              <a:t>1. Confusion </a:t>
            </a:r>
            <a:r>
              <a:rPr lang="en-US" dirty="0" smtClean="0"/>
              <a:t>Matrix (TP, FN, FP, TN)</a:t>
            </a:r>
            <a:endParaRPr lang="en-US" dirty="0" smtClean="0"/>
          </a:p>
          <a:p>
            <a:r>
              <a:rPr lang="en-US" dirty="0" smtClean="0"/>
              <a:t>2. Classification Report</a:t>
            </a:r>
          </a:p>
          <a:p>
            <a:pPr lvl="1"/>
            <a:r>
              <a:rPr lang="en-US" dirty="0" smtClean="0"/>
              <a:t>Precision (TP / (TP + FP))</a:t>
            </a:r>
          </a:p>
          <a:p>
            <a:pPr lvl="1"/>
            <a:r>
              <a:rPr lang="en-US" dirty="0" smtClean="0"/>
              <a:t>Recall (TP / TP + FN)</a:t>
            </a:r>
            <a:endParaRPr lang="en-US" dirty="0"/>
          </a:p>
          <a:p>
            <a:pPr lvl="1"/>
            <a:r>
              <a:rPr lang="en-US" dirty="0" smtClean="0"/>
              <a:t>F1-Score (</a:t>
            </a:r>
            <a:r>
              <a:rPr lang="en-US" sz="1600" dirty="0" smtClean="0"/>
              <a:t>harmonic </a:t>
            </a:r>
            <a:r>
              <a:rPr lang="en-US" sz="1600" dirty="0"/>
              <a:t>mean </a:t>
            </a:r>
            <a:r>
              <a:rPr lang="en-US" sz="1600" dirty="0" smtClean="0"/>
              <a:t>of</a:t>
            </a:r>
            <a:r>
              <a:rPr lang="en-US" sz="1600" dirty="0"/>
              <a:t> precision </a:t>
            </a:r>
            <a:r>
              <a:rPr lang="en-US" sz="1600" dirty="0" smtClean="0"/>
              <a:t>and</a:t>
            </a:r>
            <a:r>
              <a:rPr lang="en-US" sz="1600" dirty="0"/>
              <a:t> </a:t>
            </a:r>
            <a:r>
              <a:rPr lang="en-US" sz="1600" dirty="0" smtClean="0"/>
              <a:t>Recall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061" y="886975"/>
            <a:ext cx="3872835" cy="2770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560" y="4051256"/>
            <a:ext cx="3065145" cy="248420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3C21-7D94-4364-A86F-60C3ECF57F9B}" type="slidenum">
              <a:rPr lang="en-US" sz="1200" smtClean="0"/>
              <a:t>9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7217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172</TotalTime>
  <Words>483</Words>
  <Application>Microsoft Office PowerPoint</Application>
  <PresentationFormat>Widescreen</PresentationFormat>
  <Paragraphs>113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Slice</vt:lpstr>
      <vt:lpstr>Risk Alive Case Study</vt:lpstr>
      <vt:lpstr>Objective</vt:lpstr>
      <vt:lpstr>Loading the sample sets</vt:lpstr>
      <vt:lpstr>Features and Target value</vt:lpstr>
      <vt:lpstr>Feature Extraction</vt:lpstr>
      <vt:lpstr>Pipelines</vt:lpstr>
      <vt:lpstr>Fine Tuning Model's Hyperparameters </vt:lpstr>
      <vt:lpstr>Models</vt:lpstr>
      <vt:lpstr>Evaluation</vt:lpstr>
      <vt:lpstr>Most Relevant features</vt:lpstr>
      <vt:lpstr>Results</vt:lpstr>
      <vt:lpstr>Creating a web app</vt:lpstr>
      <vt:lpstr>Step 2: Entire dataset</vt:lpstr>
      <vt:lpstr>Feature selection</vt:lpstr>
      <vt:lpstr>Model Performance</vt:lpstr>
    </vt:vector>
  </TitlesOfParts>
  <Company>University of Waterloo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Alive Case Study</dc:title>
  <dc:creator>Behzad Rezaei</dc:creator>
  <cp:lastModifiedBy>Behzad Rezaei</cp:lastModifiedBy>
  <cp:revision>25</cp:revision>
  <dcterms:created xsi:type="dcterms:W3CDTF">2021-10-05T13:37:48Z</dcterms:created>
  <dcterms:modified xsi:type="dcterms:W3CDTF">2021-10-05T17:16:46Z</dcterms:modified>
</cp:coreProperties>
</file>