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41E3-0021-45F5-A6E7-A199BBFCB5D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9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41E3-0021-45F5-A6E7-A199BBFCB5D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7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41E3-0021-45F5-A6E7-A199BBFCB5D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9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41E3-0021-45F5-A6E7-A199BBFCB5D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7146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41E3-0021-45F5-A6E7-A199BBFCB5D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36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41E3-0021-45F5-A6E7-A199BBFCB5D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0378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41E3-0021-45F5-A6E7-A199BBFCB5D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5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41E3-0021-45F5-A6E7-A199BBFCB5D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63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41E3-0021-45F5-A6E7-A199BBFCB5D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41E3-0021-45F5-A6E7-A199BBFCB5D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3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41E3-0021-45F5-A6E7-A199BBFCB5D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5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41E3-0021-45F5-A6E7-A199BBFCB5D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4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41E3-0021-45F5-A6E7-A199BBFCB5D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8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41E3-0021-45F5-A6E7-A199BBFCB5D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9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41E3-0021-45F5-A6E7-A199BBFCB5D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6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41E3-0021-45F5-A6E7-A199BBFCB5D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4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41E3-0021-45F5-A6E7-A199BBFCB5D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9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82741E3-0021-45F5-A6E7-A199BBFCB5D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0FE3C21-7D94-4364-A86F-60C3ECF5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36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Risk Alive 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7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550" y="246258"/>
            <a:ext cx="8534400" cy="1507067"/>
          </a:xfrm>
        </p:spPr>
        <p:txBody>
          <a:bodyPr/>
          <a:lstStyle/>
          <a:p>
            <a:r>
              <a:rPr lang="en-US" dirty="0" smtClean="0"/>
              <a:t>Most Relevant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550" y="2009503"/>
            <a:ext cx="8534400" cy="3615267"/>
          </a:xfrm>
        </p:spPr>
        <p:txBody>
          <a:bodyPr/>
          <a:lstStyle/>
          <a:p>
            <a:r>
              <a:rPr lang="en-US" dirty="0" smtClean="0"/>
              <a:t>Chi2 feature selection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260" y="1493036"/>
            <a:ext cx="71723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20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550" y="246258"/>
            <a:ext cx="8534400" cy="1507067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282171"/>
              </p:ext>
            </p:extLst>
          </p:nvPr>
        </p:nvGraphicFramePr>
        <p:xfrm>
          <a:off x="823550" y="1913980"/>
          <a:ext cx="8534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1329233386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3996120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50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MultinomialNB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07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KNeighborsClassifier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87.38%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40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DecisionTree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74.44%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RandomForest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87.2%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51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SGDClassifier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92.03%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56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93.03%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32811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9530" y="4955177"/>
            <a:ext cx="492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Saved the best results as </a:t>
            </a:r>
            <a:r>
              <a:rPr lang="en-US" dirty="0" err="1" smtClean="0">
                <a:solidFill>
                  <a:schemeClr val="bg1"/>
                </a:solidFill>
              </a:rPr>
              <a:t>best_pipeline.pkl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925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550" y="246258"/>
            <a:ext cx="8534400" cy="1507067"/>
          </a:xfrm>
        </p:spPr>
        <p:txBody>
          <a:bodyPr/>
          <a:lstStyle/>
          <a:p>
            <a:r>
              <a:rPr lang="en-US" dirty="0" smtClean="0"/>
              <a:t>Creating a web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550" y="2009504"/>
            <a:ext cx="8534400" cy="559526"/>
          </a:xfrm>
        </p:spPr>
        <p:txBody>
          <a:bodyPr/>
          <a:lstStyle/>
          <a:p>
            <a:r>
              <a:rPr lang="en-US" dirty="0" smtClean="0"/>
              <a:t>Flask web </a:t>
            </a:r>
            <a:r>
              <a:rPr lang="en-US" dirty="0"/>
              <a:t>framework written in Python.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436" y="2569031"/>
            <a:ext cx="5141821" cy="2631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43" y="2569030"/>
            <a:ext cx="5007000" cy="20987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143" y="4836931"/>
            <a:ext cx="5007000" cy="185996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23550" y="5584372"/>
            <a:ext cx="8534400" cy="559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Hosted both locally and on </a:t>
            </a:r>
            <a:r>
              <a:rPr lang="en-US" sz="1800" dirty="0" err="1" smtClean="0"/>
              <a:t>Heroku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11979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550" y="246258"/>
            <a:ext cx="8534400" cy="1507067"/>
          </a:xfrm>
        </p:spPr>
        <p:txBody>
          <a:bodyPr/>
          <a:lstStyle/>
          <a:p>
            <a:r>
              <a:rPr lang="en-US" dirty="0" smtClean="0"/>
              <a:t>Step 2: Entire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550" y="2009503"/>
            <a:ext cx="8534400" cy="3615267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. Downloading and loading as pandas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2. Checking the Shape of sample sets ((560,000*3), (70,000*3))</a:t>
            </a:r>
          </a:p>
          <a:p>
            <a:r>
              <a:rPr lang="en-US" dirty="0" smtClean="0"/>
              <a:t>3</a:t>
            </a:r>
            <a:r>
              <a:rPr lang="en-US" dirty="0"/>
              <a:t>. Duplicate rows</a:t>
            </a:r>
          </a:p>
          <a:p>
            <a:r>
              <a:rPr lang="en-US" dirty="0"/>
              <a:t>4. Name and type of columns</a:t>
            </a:r>
          </a:p>
          <a:p>
            <a:r>
              <a:rPr lang="en-US" dirty="0"/>
              <a:t>5. Missing values</a:t>
            </a:r>
          </a:p>
          <a:p>
            <a:r>
              <a:rPr lang="en-US" dirty="0"/>
              <a:t>6. </a:t>
            </a:r>
            <a:r>
              <a:rPr lang="en-US" dirty="0" smtClean="0"/>
              <a:t>Balanced </a:t>
            </a:r>
            <a:r>
              <a:rPr lang="en-US" dirty="0"/>
              <a:t>training set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81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550" y="246258"/>
            <a:ext cx="8534400" cy="1507067"/>
          </a:xfrm>
        </p:spPr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549" y="2009503"/>
            <a:ext cx="11142027" cy="361526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CountVectorizer</a:t>
            </a:r>
            <a:r>
              <a:rPr lang="en-US" dirty="0" smtClean="0"/>
              <a:t>() returned 669,349 </a:t>
            </a:r>
            <a:r>
              <a:rPr lang="en-US" dirty="0"/>
              <a:t>number of </a:t>
            </a:r>
            <a:r>
              <a:rPr lang="en-US" dirty="0" smtClean="0"/>
              <a:t>features</a:t>
            </a:r>
          </a:p>
          <a:p>
            <a:endParaRPr lang="en-US" dirty="0"/>
          </a:p>
          <a:p>
            <a:r>
              <a:rPr lang="en-US" dirty="0" err="1"/>
              <a:t>SGDClassifier_pipeline</a:t>
            </a:r>
            <a:r>
              <a:rPr lang="en-US" dirty="0"/>
              <a:t> = Pipeline([('</a:t>
            </a:r>
            <a:r>
              <a:rPr lang="en-US" dirty="0" err="1"/>
              <a:t>count_vectorizer</a:t>
            </a:r>
            <a:r>
              <a:rPr lang="en-US" dirty="0"/>
              <a:t>', </a:t>
            </a:r>
            <a:r>
              <a:rPr lang="en-US" dirty="0" err="1"/>
              <a:t>CountVectorizer</a:t>
            </a:r>
            <a:r>
              <a:rPr lang="en-US" dirty="0"/>
              <a:t>()),</a:t>
            </a:r>
          </a:p>
          <a:p>
            <a:r>
              <a:rPr lang="en-US" dirty="0"/>
              <a:t>                                   ('</a:t>
            </a:r>
            <a:r>
              <a:rPr lang="en-US" dirty="0" err="1"/>
              <a:t>Select_best_features</a:t>
            </a:r>
            <a:r>
              <a:rPr lang="en-US" dirty="0"/>
              <a:t>', </a:t>
            </a:r>
            <a:r>
              <a:rPr lang="en-US" dirty="0" err="1"/>
              <a:t>SelectKBest</a:t>
            </a:r>
            <a:r>
              <a:rPr lang="en-US" dirty="0"/>
              <a:t>(</a:t>
            </a:r>
            <a:r>
              <a:rPr lang="en-US" dirty="0" err="1"/>
              <a:t>score_func</a:t>
            </a:r>
            <a:r>
              <a:rPr lang="en-US" dirty="0"/>
              <a:t>=chi2, k=15000)),</a:t>
            </a:r>
          </a:p>
          <a:p>
            <a:r>
              <a:rPr lang="en-US" dirty="0"/>
              <a:t>                                   ('</a:t>
            </a:r>
            <a:r>
              <a:rPr lang="en-US" dirty="0" err="1"/>
              <a:t>tfidf_transformer</a:t>
            </a:r>
            <a:r>
              <a:rPr lang="en-US" dirty="0"/>
              <a:t>', </a:t>
            </a:r>
            <a:r>
              <a:rPr lang="en-US" dirty="0" err="1"/>
              <a:t>TfidfTransformer</a:t>
            </a:r>
            <a:r>
              <a:rPr lang="en-US" dirty="0"/>
              <a:t>()),</a:t>
            </a:r>
          </a:p>
          <a:p>
            <a:r>
              <a:rPr lang="en-US" dirty="0"/>
              <a:t>                                   ('</a:t>
            </a:r>
            <a:r>
              <a:rPr lang="en-US" dirty="0" err="1"/>
              <a:t>SGDClassifier</a:t>
            </a:r>
            <a:r>
              <a:rPr lang="en-US" dirty="0"/>
              <a:t>', </a:t>
            </a:r>
            <a:r>
              <a:rPr lang="en-US" dirty="0" err="1"/>
              <a:t>SGDClassifier</a:t>
            </a:r>
            <a:r>
              <a:rPr lang="en-US" dirty="0"/>
              <a:t>(loss='</a:t>
            </a:r>
            <a:r>
              <a:rPr lang="en-US" dirty="0" err="1"/>
              <a:t>modified_huber</a:t>
            </a:r>
            <a:r>
              <a:rPr lang="en-US" dirty="0"/>
              <a:t>'))</a:t>
            </a:r>
          </a:p>
          <a:p>
            <a:r>
              <a:rPr lang="en-US" dirty="0"/>
              <a:t>                                 </a:t>
            </a:r>
            <a:r>
              <a:rPr lang="en-US" dirty="0" smtClean="0"/>
              <a:t>])</a:t>
            </a:r>
          </a:p>
          <a:p>
            <a:endParaRPr lang="en-US" dirty="0"/>
          </a:p>
          <a:p>
            <a:r>
              <a:rPr lang="en-US" dirty="0" smtClean="0"/>
              <a:t>No </a:t>
            </a:r>
            <a:r>
              <a:rPr lang="en-US" dirty="0" err="1" smtClean="0"/>
              <a:t>hyperparameter</a:t>
            </a:r>
            <a:r>
              <a:rPr lang="en-US" dirty="0" smtClean="0"/>
              <a:t> </a:t>
            </a:r>
            <a:r>
              <a:rPr lang="en-US" dirty="0" err="1" smtClean="0"/>
              <a:t>tunning</a:t>
            </a:r>
            <a:r>
              <a:rPr lang="en-US" dirty="0" smtClean="0"/>
              <a:t> with </a:t>
            </a:r>
            <a:r>
              <a:rPr lang="en-US" dirty="0" err="1" smtClean="0"/>
              <a:t>GridSearchCV</a:t>
            </a:r>
            <a:r>
              <a:rPr lang="en-US" dirty="0" smtClean="0"/>
              <a:t> because of time and memory 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50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550" y="246258"/>
            <a:ext cx="8534400" cy="1507067"/>
          </a:xfrm>
        </p:spPr>
        <p:txBody>
          <a:bodyPr/>
          <a:lstStyle/>
          <a:p>
            <a:r>
              <a:rPr lang="en-US" dirty="0" smtClean="0"/>
              <a:t>Model 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990544"/>
              </p:ext>
            </p:extLst>
          </p:nvPr>
        </p:nvGraphicFramePr>
        <p:xfrm>
          <a:off x="823913" y="2009775"/>
          <a:ext cx="8534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1619391447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212934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787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SGDClassifier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97.8%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56547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23550" y="2009503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1. Saved the model as </a:t>
            </a:r>
            <a:r>
              <a:rPr lang="en-US" dirty="0" err="1" smtClean="0"/>
              <a:t>best_pipeline.pkl</a:t>
            </a:r>
            <a:endParaRPr lang="en-US" dirty="0" smtClean="0"/>
          </a:p>
          <a:p>
            <a:r>
              <a:rPr lang="en-US" dirty="0" smtClean="0"/>
              <a:t>2. Pushed the new version of the app to </a:t>
            </a:r>
            <a:r>
              <a:rPr lang="en-US" dirty="0" err="1" smtClean="0"/>
              <a:t>Heroku</a:t>
            </a:r>
            <a:r>
              <a:rPr lang="en-US" dirty="0" smtClean="0"/>
              <a:t> using Git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7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550" y="246258"/>
            <a:ext cx="8534400" cy="1507067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550" y="2009503"/>
            <a:ext cx="8534400" cy="3615267"/>
          </a:xfrm>
        </p:spPr>
        <p:txBody>
          <a:bodyPr/>
          <a:lstStyle/>
          <a:p>
            <a:r>
              <a:rPr lang="en-US" dirty="0" smtClean="0"/>
              <a:t>1. Creating a Python web app that provides a text classifier service using ML and NLP (sample training and testing sets)</a:t>
            </a:r>
          </a:p>
          <a:p>
            <a:r>
              <a:rPr lang="en-US" dirty="0" smtClean="0"/>
              <a:t>2. Update the model with the entire Dbpedia14 dataset, </a:t>
            </a:r>
            <a:r>
              <a:rPr lang="en-US" dirty="0"/>
              <a:t>Deploy the model, and update your </a:t>
            </a:r>
            <a:r>
              <a:rPr lang="en-US" dirty="0" smtClean="0"/>
              <a:t>web service </a:t>
            </a:r>
            <a:r>
              <a:rPr lang="en-US" dirty="0"/>
              <a:t>so it uses the most recent version of the model</a:t>
            </a:r>
          </a:p>
        </p:txBody>
      </p:sp>
    </p:spTree>
    <p:extLst>
      <p:ext uri="{BB962C8B-B14F-4D97-AF65-F5344CB8AC3E}">
        <p14:creationId xmlns:p14="http://schemas.microsoft.com/office/powerpoint/2010/main" val="345265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550" y="246258"/>
            <a:ext cx="8534400" cy="1507067"/>
          </a:xfrm>
        </p:spPr>
        <p:txBody>
          <a:bodyPr/>
          <a:lstStyle/>
          <a:p>
            <a:r>
              <a:rPr lang="en-US" dirty="0" smtClean="0"/>
              <a:t>Loading the sample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550" y="2009503"/>
            <a:ext cx="8534400" cy="3615267"/>
          </a:xfrm>
        </p:spPr>
        <p:txBody>
          <a:bodyPr/>
          <a:lstStyle/>
          <a:p>
            <a:r>
              <a:rPr lang="en-US" dirty="0" smtClean="0"/>
              <a:t>1. Downloading and loading as pandas </a:t>
            </a:r>
            <a:r>
              <a:rPr lang="en-US" dirty="0" err="1" smtClean="0"/>
              <a:t>DataFrames</a:t>
            </a:r>
            <a:endParaRPr lang="en-US" dirty="0" smtClean="0"/>
          </a:p>
          <a:p>
            <a:r>
              <a:rPr lang="en-US" dirty="0" smtClean="0"/>
              <a:t>2. Checking the Shape of sample sets ((1000*3), (70,000*3))</a:t>
            </a:r>
          </a:p>
          <a:p>
            <a:r>
              <a:rPr lang="en-US" dirty="0" smtClean="0"/>
              <a:t>3. Duplicate rows</a:t>
            </a:r>
          </a:p>
          <a:p>
            <a:r>
              <a:rPr lang="en-US" dirty="0" smtClean="0"/>
              <a:t>4. Name and type of columns</a:t>
            </a:r>
          </a:p>
          <a:p>
            <a:r>
              <a:rPr lang="en-US" dirty="0" smtClean="0"/>
              <a:t>5. Missing values</a:t>
            </a:r>
          </a:p>
          <a:p>
            <a:r>
              <a:rPr lang="en-US" dirty="0" smtClean="0"/>
              <a:t>6. Almost a balanced training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36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550" y="246258"/>
            <a:ext cx="8534400" cy="1507067"/>
          </a:xfrm>
        </p:spPr>
        <p:txBody>
          <a:bodyPr/>
          <a:lstStyle/>
          <a:p>
            <a:r>
              <a:rPr lang="en-US" dirty="0" smtClean="0"/>
              <a:t>Features and Target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550" y="2009503"/>
            <a:ext cx="8534400" cy="3615267"/>
          </a:xfrm>
        </p:spPr>
        <p:txBody>
          <a:bodyPr/>
          <a:lstStyle/>
          <a:p>
            <a:r>
              <a:rPr lang="en-US" dirty="0" smtClean="0"/>
              <a:t>1. Label (Target Value)</a:t>
            </a:r>
          </a:p>
          <a:p>
            <a:r>
              <a:rPr lang="en-US" dirty="0" smtClean="0"/>
              <a:t>2. Title</a:t>
            </a:r>
          </a:p>
          <a:p>
            <a:r>
              <a:rPr lang="en-US" dirty="0" smtClean="0"/>
              <a:t>3. Content (Features)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9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550" y="246258"/>
            <a:ext cx="8534400" cy="1507067"/>
          </a:xfrm>
        </p:spPr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550" y="2009503"/>
            <a:ext cx="8534400" cy="3615267"/>
          </a:xfrm>
        </p:spPr>
        <p:txBody>
          <a:bodyPr/>
          <a:lstStyle/>
          <a:p>
            <a:r>
              <a:rPr lang="en-US" dirty="0" smtClean="0"/>
              <a:t>1. Bag of words (</a:t>
            </a:r>
            <a:r>
              <a:rPr lang="en-US" dirty="0" err="1" smtClean="0"/>
              <a:t>CountVectorizer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2. TF-IDF (</a:t>
            </a:r>
            <a:r>
              <a:rPr lang="en-US" dirty="0" err="1" smtClean="0"/>
              <a:t>TfidfTransformer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TF = Term frequency</a:t>
            </a:r>
          </a:p>
          <a:p>
            <a:pPr lvl="1"/>
            <a:r>
              <a:rPr lang="en-US" dirty="0" smtClean="0"/>
              <a:t>IDF = Inverse Document 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9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550" y="246258"/>
            <a:ext cx="8534400" cy="1507067"/>
          </a:xfrm>
        </p:spPr>
        <p:txBody>
          <a:bodyPr/>
          <a:lstStyle/>
          <a:p>
            <a:r>
              <a:rPr lang="en-US" dirty="0" smtClean="0"/>
              <a:t>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549" y="2009503"/>
            <a:ext cx="9713821" cy="3615267"/>
          </a:xfrm>
        </p:spPr>
        <p:txBody>
          <a:bodyPr/>
          <a:lstStyle/>
          <a:p>
            <a:r>
              <a:rPr lang="en-US" dirty="0" err="1"/>
              <a:t>MultinomialNB_pipeline</a:t>
            </a:r>
            <a:r>
              <a:rPr lang="en-US" dirty="0"/>
              <a:t> = Pipeline([('</a:t>
            </a:r>
            <a:r>
              <a:rPr lang="en-US" dirty="0" err="1"/>
              <a:t>count_vectorizer</a:t>
            </a:r>
            <a:r>
              <a:rPr lang="en-US" dirty="0"/>
              <a:t>', </a:t>
            </a:r>
            <a:r>
              <a:rPr lang="en-US" dirty="0" err="1"/>
              <a:t>CountVectorizer</a:t>
            </a:r>
            <a:r>
              <a:rPr lang="en-US" dirty="0"/>
              <a:t>()),</a:t>
            </a:r>
          </a:p>
          <a:p>
            <a:r>
              <a:rPr lang="en-US" dirty="0"/>
              <a:t>                                   </a:t>
            </a:r>
            <a:r>
              <a:rPr lang="en-US" dirty="0" smtClean="0"/>
              <a:t>                          (</a:t>
            </a:r>
            <a:r>
              <a:rPr lang="en-US" dirty="0"/>
              <a:t>'</a:t>
            </a:r>
            <a:r>
              <a:rPr lang="en-US" dirty="0" err="1"/>
              <a:t>tfidf_transformer</a:t>
            </a:r>
            <a:r>
              <a:rPr lang="en-US" dirty="0"/>
              <a:t>', </a:t>
            </a:r>
            <a:r>
              <a:rPr lang="en-US" dirty="0" err="1"/>
              <a:t>TfidfTransformer</a:t>
            </a:r>
            <a:r>
              <a:rPr lang="en-US" dirty="0"/>
              <a:t>()),</a:t>
            </a:r>
          </a:p>
          <a:p>
            <a:r>
              <a:rPr lang="en-US" dirty="0"/>
              <a:t>                                   </a:t>
            </a:r>
            <a:r>
              <a:rPr lang="en-US" dirty="0" smtClean="0"/>
              <a:t>                          (</a:t>
            </a:r>
            <a:r>
              <a:rPr lang="en-US" dirty="0"/>
              <a:t>'</a:t>
            </a:r>
            <a:r>
              <a:rPr lang="en-US" dirty="0" err="1"/>
              <a:t>MultinomialNB</a:t>
            </a:r>
            <a:r>
              <a:rPr lang="en-US" dirty="0"/>
              <a:t>', </a:t>
            </a:r>
            <a:r>
              <a:rPr lang="en-US" dirty="0" err="1"/>
              <a:t>MultinomialNB</a:t>
            </a:r>
            <a:r>
              <a:rPr lang="en-US" dirty="0"/>
              <a:t>()),</a:t>
            </a:r>
          </a:p>
          <a:p>
            <a:r>
              <a:rPr lang="en-US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778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549" y="246258"/>
            <a:ext cx="10044747" cy="1507067"/>
          </a:xfrm>
        </p:spPr>
        <p:txBody>
          <a:bodyPr/>
          <a:lstStyle/>
          <a:p>
            <a:r>
              <a:rPr lang="en-US" dirty="0"/>
              <a:t>Fine </a:t>
            </a:r>
            <a:r>
              <a:rPr lang="en-US" dirty="0" smtClean="0"/>
              <a:t>Tuning </a:t>
            </a:r>
            <a:r>
              <a:rPr lang="en-US" dirty="0"/>
              <a:t>Model's </a:t>
            </a:r>
            <a:r>
              <a:rPr lang="en-US" dirty="0" err="1" smtClean="0"/>
              <a:t>Hyperparameters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549" y="1753325"/>
            <a:ext cx="10654347" cy="3871445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MultinomialNB_pipeline</a:t>
            </a:r>
            <a:r>
              <a:rPr lang="en-US" dirty="0"/>
              <a:t> = Pipeline([('</a:t>
            </a:r>
            <a:r>
              <a:rPr lang="en-US" dirty="0" err="1"/>
              <a:t>count_vectorizer</a:t>
            </a:r>
            <a:r>
              <a:rPr lang="en-US" dirty="0"/>
              <a:t>', </a:t>
            </a:r>
            <a:r>
              <a:rPr lang="en-US" dirty="0" err="1"/>
              <a:t>CountVectorizer</a:t>
            </a:r>
            <a:r>
              <a:rPr lang="en-US" dirty="0"/>
              <a:t>()),</a:t>
            </a:r>
          </a:p>
          <a:p>
            <a:r>
              <a:rPr lang="en-US" dirty="0"/>
              <a:t>                                                             ('</a:t>
            </a:r>
            <a:r>
              <a:rPr lang="en-US" dirty="0" err="1"/>
              <a:t>tfidf_transformer</a:t>
            </a:r>
            <a:r>
              <a:rPr lang="en-US" dirty="0"/>
              <a:t>', </a:t>
            </a:r>
            <a:r>
              <a:rPr lang="en-US" dirty="0" err="1"/>
              <a:t>TfidfTransformer</a:t>
            </a:r>
            <a:r>
              <a:rPr lang="en-US" dirty="0"/>
              <a:t>()),</a:t>
            </a:r>
          </a:p>
          <a:p>
            <a:r>
              <a:rPr lang="en-US" dirty="0"/>
              <a:t>                                                             ('</a:t>
            </a:r>
            <a:r>
              <a:rPr lang="en-US" dirty="0" err="1"/>
              <a:t>MultinomialNB</a:t>
            </a:r>
            <a:r>
              <a:rPr lang="en-US" dirty="0"/>
              <a:t>', </a:t>
            </a:r>
            <a:r>
              <a:rPr lang="en-US" dirty="0" err="1"/>
              <a:t>MultinomialNB</a:t>
            </a:r>
            <a:r>
              <a:rPr lang="en-US" dirty="0"/>
              <a:t>()),</a:t>
            </a:r>
          </a:p>
          <a:p>
            <a:r>
              <a:rPr lang="en-US" dirty="0" smtClean="0"/>
              <a:t>])</a:t>
            </a:r>
          </a:p>
          <a:p>
            <a:endParaRPr lang="en-US" dirty="0"/>
          </a:p>
          <a:p>
            <a:r>
              <a:rPr lang="en-US" dirty="0"/>
              <a:t>parameters = {'count_</a:t>
            </a:r>
            <a:r>
              <a:rPr lang="en-US" dirty="0" err="1"/>
              <a:t>vectorizer</a:t>
            </a:r>
            <a:r>
              <a:rPr lang="en-US" dirty="0"/>
              <a:t>__</a:t>
            </a:r>
            <a:r>
              <a:rPr lang="en-US" dirty="0" err="1"/>
              <a:t>ngram_range</a:t>
            </a:r>
            <a:r>
              <a:rPr lang="en-US" dirty="0"/>
              <a:t>': [(1, 1), (1, 2)],</a:t>
            </a:r>
          </a:p>
          <a:p>
            <a:r>
              <a:rPr lang="en-US" dirty="0"/>
              <a:t>             </a:t>
            </a:r>
            <a:r>
              <a:rPr lang="en-US" dirty="0" smtClean="0"/>
              <a:t>	      </a:t>
            </a:r>
            <a:r>
              <a:rPr lang="en-US" dirty="0"/>
              <a:t>'count_</a:t>
            </a:r>
            <a:r>
              <a:rPr lang="en-US" dirty="0" err="1"/>
              <a:t>vectorizer</a:t>
            </a:r>
            <a:r>
              <a:rPr lang="en-US" dirty="0"/>
              <a:t>__</a:t>
            </a:r>
            <a:r>
              <a:rPr lang="en-US" dirty="0" err="1"/>
              <a:t>min_df</a:t>
            </a:r>
            <a:r>
              <a:rPr lang="en-US" dirty="0"/>
              <a:t>': [</a:t>
            </a:r>
            <a:r>
              <a:rPr lang="en-US" dirty="0" err="1"/>
              <a:t>i</a:t>
            </a:r>
            <a:r>
              <a:rPr lang="en-US" dirty="0"/>
              <a:t> for </a:t>
            </a:r>
            <a:r>
              <a:rPr lang="en-US" dirty="0" err="1"/>
              <a:t>i</a:t>
            </a:r>
            <a:r>
              <a:rPr lang="en-US" dirty="0"/>
              <a:t> in range(1, 6)],</a:t>
            </a:r>
          </a:p>
          <a:p>
            <a:r>
              <a:rPr lang="en-US" dirty="0"/>
              <a:t>              </a:t>
            </a:r>
            <a:r>
              <a:rPr lang="en-US" dirty="0" smtClean="0"/>
              <a:t>            'tfidf_transformer</a:t>
            </a:r>
            <a:r>
              <a:rPr lang="en-US" dirty="0"/>
              <a:t>__</a:t>
            </a:r>
            <a:r>
              <a:rPr lang="en-US" dirty="0" err="1"/>
              <a:t>use_idf</a:t>
            </a:r>
            <a:r>
              <a:rPr lang="en-US" dirty="0"/>
              <a:t>': [True, False],  </a:t>
            </a:r>
          </a:p>
          <a:p>
            <a:r>
              <a:rPr lang="en-US" dirty="0"/>
              <a:t>              </a:t>
            </a:r>
            <a:r>
              <a:rPr lang="en-US" dirty="0" smtClean="0"/>
              <a:t>            'tfidf_transformer</a:t>
            </a:r>
            <a:r>
              <a:rPr lang="en-US" dirty="0"/>
              <a:t>__</a:t>
            </a:r>
            <a:r>
              <a:rPr lang="en-US" dirty="0" err="1"/>
              <a:t>sublinear_tf</a:t>
            </a:r>
            <a:r>
              <a:rPr lang="en-US" dirty="0"/>
              <a:t>': [True, False],</a:t>
            </a:r>
          </a:p>
          <a:p>
            <a:r>
              <a:rPr lang="en-US" dirty="0"/>
              <a:t>              </a:t>
            </a:r>
            <a:r>
              <a:rPr lang="en-US" dirty="0" smtClean="0"/>
              <a:t>            '</a:t>
            </a:r>
            <a:r>
              <a:rPr lang="en-US" dirty="0" err="1" smtClean="0"/>
              <a:t>MultinomialNB</a:t>
            </a:r>
            <a:r>
              <a:rPr lang="en-US" dirty="0"/>
              <a:t>__alpha': [0.01, 0.001]</a:t>
            </a:r>
          </a:p>
          <a:p>
            <a:r>
              <a:rPr lang="en-US" dirty="0"/>
              <a:t>             </a:t>
            </a:r>
            <a:r>
              <a:rPr lang="en-US" dirty="0" smtClean="0"/>
              <a:t>            }</a:t>
            </a:r>
          </a:p>
          <a:p>
            <a:endParaRPr lang="en-US" dirty="0"/>
          </a:p>
          <a:p>
            <a:r>
              <a:rPr lang="en-US" dirty="0" err="1"/>
              <a:t>grid_search</a:t>
            </a:r>
            <a:r>
              <a:rPr lang="en-US" dirty="0"/>
              <a:t> = </a:t>
            </a:r>
            <a:r>
              <a:rPr lang="en-US" dirty="0" err="1"/>
              <a:t>GridSearchCV</a:t>
            </a:r>
            <a:r>
              <a:rPr lang="en-US" dirty="0"/>
              <a:t>(</a:t>
            </a:r>
            <a:r>
              <a:rPr lang="en-US" dirty="0" err="1"/>
              <a:t>MultinomialNB_pipeline</a:t>
            </a:r>
            <a:r>
              <a:rPr lang="en-US" dirty="0"/>
              <a:t>, parameters, cv=10, </a:t>
            </a:r>
            <a:r>
              <a:rPr lang="en-US" dirty="0" err="1"/>
              <a:t>n_jobs</a:t>
            </a:r>
            <a:r>
              <a:rPr lang="en-US" dirty="0"/>
              <a:t>=-1)</a:t>
            </a:r>
          </a:p>
        </p:txBody>
      </p:sp>
    </p:spTree>
    <p:extLst>
      <p:ext uri="{BB962C8B-B14F-4D97-AF65-F5344CB8AC3E}">
        <p14:creationId xmlns:p14="http://schemas.microsoft.com/office/powerpoint/2010/main" val="8640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550" y="246258"/>
            <a:ext cx="8534400" cy="1507067"/>
          </a:xfrm>
        </p:spPr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550" y="2009503"/>
            <a:ext cx="8534400" cy="3615267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Multinominal</a:t>
            </a:r>
            <a:r>
              <a:rPr lang="en-US" dirty="0"/>
              <a:t> Naive Bayes </a:t>
            </a:r>
          </a:p>
          <a:p>
            <a:r>
              <a:rPr lang="en-US" dirty="0"/>
              <a:t>2. Nearest Neighbors Classifier</a:t>
            </a:r>
          </a:p>
          <a:p>
            <a:r>
              <a:rPr lang="en-US" dirty="0"/>
              <a:t>3. Decision Tree Classifier</a:t>
            </a:r>
          </a:p>
          <a:p>
            <a:r>
              <a:rPr lang="en-US" dirty="0"/>
              <a:t>4. Random Forest Classifier</a:t>
            </a:r>
          </a:p>
          <a:p>
            <a:r>
              <a:rPr lang="en-US" dirty="0"/>
              <a:t>5. Stochastic Gradient Descent (SGD) Classifier</a:t>
            </a:r>
          </a:p>
          <a:p>
            <a:r>
              <a:rPr lang="en-US" dirty="0"/>
              <a:t>6. Support Vector Machines (SVM)</a:t>
            </a:r>
          </a:p>
        </p:txBody>
      </p:sp>
    </p:spTree>
    <p:extLst>
      <p:ext uri="{BB962C8B-B14F-4D97-AF65-F5344CB8AC3E}">
        <p14:creationId xmlns:p14="http://schemas.microsoft.com/office/powerpoint/2010/main" val="388313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550" y="246258"/>
            <a:ext cx="8534400" cy="1507067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550" y="2009503"/>
            <a:ext cx="8534400" cy="3615267"/>
          </a:xfrm>
        </p:spPr>
        <p:txBody>
          <a:bodyPr/>
          <a:lstStyle/>
          <a:p>
            <a:r>
              <a:rPr lang="en-US" dirty="0" smtClean="0"/>
              <a:t>1. Confusion Matrix</a:t>
            </a:r>
          </a:p>
          <a:p>
            <a:r>
              <a:rPr lang="en-US" dirty="0" smtClean="0"/>
              <a:t>2. Classification Report</a:t>
            </a:r>
          </a:p>
          <a:p>
            <a:pPr lvl="1"/>
            <a:r>
              <a:rPr lang="en-US" dirty="0" smtClean="0"/>
              <a:t>Precision, Recall, F1-Score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061" y="886975"/>
            <a:ext cx="3872835" cy="2770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560" y="4051256"/>
            <a:ext cx="3065145" cy="248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7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122</TotalTime>
  <Words>446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3</vt:lpstr>
      <vt:lpstr>Slice</vt:lpstr>
      <vt:lpstr>Risk Alive Case Study</vt:lpstr>
      <vt:lpstr>Objective</vt:lpstr>
      <vt:lpstr>Loading the sample sets</vt:lpstr>
      <vt:lpstr>Features and Target value</vt:lpstr>
      <vt:lpstr>Feature Extraction</vt:lpstr>
      <vt:lpstr>Pipelines</vt:lpstr>
      <vt:lpstr>Fine Tuning Model's Hyperparameters </vt:lpstr>
      <vt:lpstr>Models</vt:lpstr>
      <vt:lpstr>Evaluation</vt:lpstr>
      <vt:lpstr>Most Relevant features</vt:lpstr>
      <vt:lpstr>Results</vt:lpstr>
      <vt:lpstr>Creating a web app</vt:lpstr>
      <vt:lpstr>Step 2: Entire dataset</vt:lpstr>
      <vt:lpstr>Feature selection</vt:lpstr>
      <vt:lpstr>Model Performance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Alive Case Study</dc:title>
  <dc:creator>Behzad Rezaei</dc:creator>
  <cp:lastModifiedBy>Behzad Rezaei</cp:lastModifiedBy>
  <cp:revision>18</cp:revision>
  <dcterms:created xsi:type="dcterms:W3CDTF">2021-10-05T13:37:48Z</dcterms:created>
  <dcterms:modified xsi:type="dcterms:W3CDTF">2021-10-05T15:41:13Z</dcterms:modified>
</cp:coreProperties>
</file>