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346" r:id="rId3"/>
    <p:sldId id="381" r:id="rId4"/>
    <p:sldId id="342" r:id="rId5"/>
    <p:sldId id="341" r:id="rId6"/>
    <p:sldId id="367" r:id="rId7"/>
    <p:sldId id="368" r:id="rId8"/>
    <p:sldId id="366" r:id="rId9"/>
    <p:sldId id="378" r:id="rId10"/>
    <p:sldId id="377" r:id="rId11"/>
    <p:sldId id="379" r:id="rId12"/>
    <p:sldId id="404" r:id="rId13"/>
    <p:sldId id="370" r:id="rId14"/>
    <p:sldId id="371" r:id="rId15"/>
    <p:sldId id="358" r:id="rId16"/>
    <p:sldId id="380" r:id="rId17"/>
    <p:sldId id="372" r:id="rId18"/>
    <p:sldId id="373" r:id="rId19"/>
    <p:sldId id="359" r:id="rId20"/>
    <p:sldId id="360" r:id="rId21"/>
    <p:sldId id="382" r:id="rId22"/>
    <p:sldId id="383" r:id="rId23"/>
    <p:sldId id="402" r:id="rId24"/>
    <p:sldId id="348" r:id="rId25"/>
    <p:sldId id="390" r:id="rId26"/>
    <p:sldId id="389" r:id="rId27"/>
    <p:sldId id="388" r:id="rId28"/>
    <p:sldId id="391" r:id="rId29"/>
    <p:sldId id="392" r:id="rId30"/>
    <p:sldId id="398" r:id="rId31"/>
    <p:sldId id="399" r:id="rId32"/>
    <p:sldId id="400" r:id="rId33"/>
    <p:sldId id="403" r:id="rId34"/>
    <p:sldId id="405" r:id="rId35"/>
    <p:sldId id="406" r:id="rId36"/>
    <p:sldId id="374" r:id="rId37"/>
    <p:sldId id="35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BC09F-10D5-B000-E7B5-9403F2D8A585}" v="20" dt="2021-04-22T21:38:45.016"/>
    <p1510:client id="{2650BA0B-21F1-46BF-BE24-DE72465E9A1B}" v="374" dt="2021-04-22T15:23:44.379"/>
    <p1510:client id="{30EE4E33-319A-48F8-821B-1E133DC055E0}" v="121" dt="2021-04-22T14:48:52.471"/>
    <p1510:client id="{6A913A49-B780-B930-2614-324661C2F77C}" v="215" dt="2021-04-22T21:49:57.109"/>
    <p1510:client id="{72DB1C28-F094-576D-C482-7B73D8C4BF30}" v="197" dt="2021-04-22T15:50:08.444"/>
    <p1510:client id="{A234388D-0270-DBF1-0679-3425BE2C24F3}" v="5" dt="2021-04-22T22:40:30.010"/>
    <p1510:client id="{B173A288-9FD8-49A5-9158-6620A65EFFA4}" v="6" dt="2021-04-22T06:14:34.690"/>
    <p1510:client id="{C31D7D8C-0EA0-4ADF-8F0C-2736AA736E91}" v="1048" dt="2021-04-22T13:58:10.171"/>
    <p1510:client id="{C807BAE3-3DE9-C71A-0DBB-6781B76627E4}" v="52" dt="2021-04-22T23:11:46.547"/>
    <p1510:client id="{C8187D76-BF17-4E18-A0A4-B2281677A479}" v="3625" dt="2021-04-22T23:23:08.110"/>
    <p1510:client id="{D0C3C09F-A0DB-C000-1E16-589D84F49CCE}" v="88" dt="2021-04-22T14:55:11.329"/>
    <p1510:client id="{E600DB30-2F3D-4115-9762-FA1EA1161EE5}" v="116" dt="2021-04-22T14:06:09.730"/>
    <p1510:client id="{EFDCC09F-C04D-C000-1E16-5B0F181C9C50}" v="795" dt="2021-04-22T23:28:04.490"/>
    <p1510:client id="{F34F7AAD-848E-BFEB-CBF7-75F1B09DD128}" v="268" dt="2021-04-22T23:29:25.832"/>
    <p1510:client id="{F4482014-F7DD-C1A5-32B0-1069124B8B62}" v="1127" dt="2021-04-22T22:02:53.943"/>
    <p1510:client id="{F4846E32-64FF-45BC-9470-1DCA19B6A6D5}" v="13" dt="2021-04-22T04:12:06.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6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284667-4767-8A4C-A178-49BD173AED5B}" type="datetime1">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6103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F69D8-2D79-524A-A408-AD63D5A684A6}" type="datetime1">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2651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31B3AA-498C-1E4B-8ABB-4050BEC77B2B}" type="datetime1">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247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0111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728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A7CBA-0F26-4349-A749-5CCBEFDA4460}" type="datetime1">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940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8200" y="4589464"/>
            <a:ext cx="10509250" cy="112222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C4781-AEAB-4C4F-AE90-A33D24D19128}" type="datetime1">
              <a:rPr lang="en-US" smtClean="0"/>
              <a:t>4/22/2021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3534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1B19ED-22CF-E54F-9A6F-B87F0A603512}" type="datetime1">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110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236048-2B91-6648-BA2B-3EEEB9719FB6}" type="datetime1">
              <a:rPr lang="en-US" smtClean="0"/>
              <a:t>4/22/2021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149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6C2EAD-FE11-8844-AE9E-A2E0AF7053DA}" type="datetime1">
              <a:rPr lang="en-US" smtClean="0"/>
              <a:t>4/22/2021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3793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F5057-9DAC-1843-869C-1FABD91260DC}" type="datetime1">
              <a:rPr lang="en-US" smtClean="0"/>
              <a:t>4/22/2021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2111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79C29D-5A71-8743-9D74-7754BDB446A2}" type="datetime1">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5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BE62A-7212-4440-93D2-453C8FA1E3D2}" type="datetime1">
              <a:rPr lang="en-US" smtClean="0"/>
              <a:t>4/22/2021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107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83773-4689-F14D-9575-496EC09E34AF}" type="datetime1">
              <a:rPr lang="en-US" smtClean="0"/>
              <a:t>4/22/2021</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8" name="Picture 7">
            <a:extLst>
              <a:ext uri="{FF2B5EF4-FFF2-40B4-BE49-F238E27FC236}">
                <a16:creationId xmlns:a16="http://schemas.microsoft.com/office/drawing/2014/main" id="{B8CC70A7-F140-9A49-8ACF-57FE766B35D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8200" y="5748613"/>
            <a:ext cx="9312965" cy="6077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7" name="Footer Placeholder 6">
            <a:extLst>
              <a:ext uri="{FF2B5EF4-FFF2-40B4-BE49-F238E27FC236}">
                <a16:creationId xmlns:a16="http://schemas.microsoft.com/office/drawing/2014/main" id="{F897732C-CE12-AC48-A9B6-12EC2B777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702369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sirt.org/safe-travel/road-safety-fa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0D06-2A91-4F19-A27B-D91150C101F9}"/>
              </a:ext>
            </a:extLst>
          </p:cNvPr>
          <p:cNvSpPr>
            <a:spLocks noGrp="1"/>
          </p:cNvSpPr>
          <p:nvPr>
            <p:ph type="title"/>
          </p:nvPr>
        </p:nvSpPr>
        <p:spPr/>
        <p:txBody>
          <a:bodyPr/>
          <a:lstStyle/>
          <a:p>
            <a:r>
              <a:rPr lang="en-US"/>
              <a:t>OMIS 665 – Bigdata Analytics for Business</a:t>
            </a:r>
          </a:p>
        </p:txBody>
      </p:sp>
      <p:sp>
        <p:nvSpPr>
          <p:cNvPr id="4" name="Slide Number Placeholder 3">
            <a:extLst>
              <a:ext uri="{FF2B5EF4-FFF2-40B4-BE49-F238E27FC236}">
                <a16:creationId xmlns:a16="http://schemas.microsoft.com/office/drawing/2014/main" id="{5DFCF92A-59CA-4808-AB8E-9634A069B7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Content Placeholder 4" descr="A picture containing text, clipart&#10;&#10;Description automatically generated">
            <a:extLst>
              <a:ext uri="{FF2B5EF4-FFF2-40B4-BE49-F238E27FC236}">
                <a16:creationId xmlns:a16="http://schemas.microsoft.com/office/drawing/2014/main" id="{814C57D8-9194-4233-9344-FAB1841DB12D}"/>
              </a:ext>
            </a:extLst>
          </p:cNvPr>
          <p:cNvPicPr>
            <a:picLocks noGrp="1" noChangeAspect="1"/>
          </p:cNvPicPr>
          <p:nvPr>
            <p:ph idx="1"/>
          </p:nvPr>
        </p:nvPicPr>
        <p:blipFill>
          <a:blip r:embed="rId2"/>
          <a:stretch>
            <a:fillRect/>
          </a:stretch>
        </p:blipFill>
        <p:spPr>
          <a:xfrm>
            <a:off x="1148590" y="1643662"/>
            <a:ext cx="2429497" cy="3749579"/>
          </a:xfrm>
          <a:prstGeom prst="rect">
            <a:avLst/>
          </a:prstGeom>
        </p:spPr>
      </p:pic>
      <p:sp>
        <p:nvSpPr>
          <p:cNvPr id="6" name="TextBox 5">
            <a:extLst>
              <a:ext uri="{FF2B5EF4-FFF2-40B4-BE49-F238E27FC236}">
                <a16:creationId xmlns:a16="http://schemas.microsoft.com/office/drawing/2014/main" id="{5103DF60-8870-4B3F-A19B-CEA6096E5974}"/>
              </a:ext>
            </a:extLst>
          </p:cNvPr>
          <p:cNvSpPr txBox="1"/>
          <p:nvPr/>
        </p:nvSpPr>
        <p:spPr>
          <a:xfrm flipH="1">
            <a:off x="3846443" y="1868557"/>
            <a:ext cx="6361043" cy="5724644"/>
          </a:xfrm>
          <a:prstGeom prst="rect">
            <a:avLst/>
          </a:prstGeom>
          <a:noFill/>
        </p:spPr>
        <p:txBody>
          <a:bodyPr wrap="square" lIns="91440" tIns="45720" rIns="91440" bIns="45720" rtlCol="0" anchor="t">
            <a:spAutoFit/>
          </a:bodyPr>
          <a:lstStyle/>
          <a:p>
            <a:r>
              <a:rPr lang="en-US" sz="3600">
                <a:latin typeface="Times New Roman"/>
                <a:cs typeface="Times New Roman"/>
              </a:rPr>
              <a:t>Team-F</a:t>
            </a:r>
            <a:endParaRPr lang="en-US">
              <a:cs typeface="Calibri" panose="020F0502020204030204"/>
            </a:endParaRPr>
          </a:p>
          <a:p>
            <a:pPr marL="971550" lvl="1" indent="-514350">
              <a:buAutoNum type="arabicPeriod"/>
            </a:pPr>
            <a:r>
              <a:rPr lang="en-US" sz="3000">
                <a:latin typeface="Times New Roman"/>
                <a:cs typeface="Times New Roman"/>
              </a:rPr>
              <a:t>Vijeta Mishra </a:t>
            </a:r>
            <a:endParaRPr lang="en-US" sz="3000">
              <a:latin typeface="Times New Roman" panose="02020603050405020304" pitchFamily="18" charset="0"/>
              <a:cs typeface="Times New Roman" panose="02020603050405020304" pitchFamily="18" charset="0"/>
            </a:endParaRPr>
          </a:p>
          <a:p>
            <a:pPr marL="971550" lvl="1" indent="-514350">
              <a:buAutoNum type="arabicPeriod"/>
            </a:pPr>
            <a:r>
              <a:rPr lang="en-US" sz="3000">
                <a:latin typeface="Times New Roman"/>
                <a:cs typeface="Times New Roman"/>
              </a:rPr>
              <a:t>Vijayalakshmi Prasanna </a:t>
            </a:r>
            <a:r>
              <a:rPr lang="en-US" sz="3000" err="1">
                <a:latin typeface="Times New Roman"/>
                <a:cs typeface="Times New Roman"/>
              </a:rPr>
              <a:t>Maddula</a:t>
            </a:r>
          </a:p>
          <a:p>
            <a:pPr marL="971550" lvl="1" indent="-514350">
              <a:buAutoNum type="arabicPeriod"/>
            </a:pPr>
            <a:r>
              <a:rPr lang="en-US" sz="3000">
                <a:latin typeface="Times New Roman"/>
                <a:cs typeface="Times New Roman"/>
              </a:rPr>
              <a:t>Aditi Patel</a:t>
            </a:r>
          </a:p>
          <a:p>
            <a:pPr marL="971550" lvl="1" indent="-514350">
              <a:buAutoNum type="arabicPeriod"/>
            </a:pPr>
            <a:r>
              <a:rPr lang="en-US" sz="3000">
                <a:latin typeface="Times New Roman"/>
                <a:cs typeface="Times New Roman"/>
              </a:rPr>
              <a:t>Behrooz </a:t>
            </a:r>
            <a:r>
              <a:rPr lang="en-US" sz="3000" err="1">
                <a:latin typeface="Times New Roman"/>
                <a:cs typeface="Times New Roman"/>
              </a:rPr>
              <a:t>Alipoor</a:t>
            </a:r>
            <a:endParaRPr lang="en-US" sz="3000">
              <a:latin typeface="Times New Roman"/>
              <a:cs typeface="Times New Roman"/>
            </a:endParaRPr>
          </a:p>
          <a:p>
            <a:pPr marL="971550" lvl="1" indent="-514350">
              <a:buAutoNum type="arabicPeriod"/>
            </a:pPr>
            <a:r>
              <a:rPr lang="en-US" sz="3000">
                <a:latin typeface="Times New Roman"/>
                <a:cs typeface="Times New Roman"/>
              </a:rPr>
              <a:t>Zachary Wurst</a:t>
            </a:r>
          </a:p>
          <a:p>
            <a:endParaRPr lang="en-US" sz="3000">
              <a:latin typeface="Times New Roman" panose="02020603050405020304" pitchFamily="18" charset="0"/>
              <a:cs typeface="Times New Roman" panose="02020603050405020304" pitchFamily="18" charset="0"/>
            </a:endParaRPr>
          </a:p>
          <a:p>
            <a:r>
              <a:rPr lang="en-US" sz="3000">
                <a:latin typeface="Times New Roman"/>
                <a:cs typeface="Times New Roman"/>
              </a:rPr>
              <a:t>Professor: Biagio Palese</a:t>
            </a:r>
          </a:p>
          <a:p>
            <a:endParaRPr lang="en-US" sz="3000">
              <a:latin typeface="Times New Roman" panose="02020603050405020304" pitchFamily="18" charset="0"/>
              <a:cs typeface="Times New Roman" panose="02020603050405020304" pitchFamily="18" charset="0"/>
            </a:endParaRPr>
          </a:p>
          <a:p>
            <a:r>
              <a:rPr lang="en-US" sz="3000">
                <a:latin typeface="Times New Roman"/>
                <a:cs typeface="Times New Roman"/>
              </a:rPr>
              <a:t>  </a:t>
            </a:r>
            <a:endParaRPr lang="en-US" sz="3000">
              <a:latin typeface="Times New Roman" panose="02020603050405020304" pitchFamily="18" charset="0"/>
              <a:cs typeface="Times New Roman" panose="02020603050405020304" pitchFamily="18" charset="0"/>
            </a:endParaRPr>
          </a:p>
          <a:p>
            <a:pPr marL="514350" indent="-514350">
              <a:buAutoNum type="arabicPeriod"/>
            </a:pPr>
            <a:endParaRPr lang="en-US" sz="3000">
              <a:latin typeface="Times New Roman" panose="02020603050405020304" pitchFamily="18" charset="0"/>
              <a:cs typeface="Times New Roman" panose="02020603050405020304" pitchFamily="18" charset="0"/>
            </a:endParaRPr>
          </a:p>
          <a:p>
            <a:pPr marL="514350" indent="-514350">
              <a:buAutoNum type="arabicPeriod"/>
            </a:pP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60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CAE2-C656-4BE9-84EC-98BD530566B7}"/>
              </a:ext>
            </a:extLst>
          </p:cNvPr>
          <p:cNvSpPr>
            <a:spLocks noGrp="1"/>
          </p:cNvSpPr>
          <p:nvPr>
            <p:ph type="title"/>
          </p:nvPr>
        </p:nvSpPr>
        <p:spPr/>
        <p:txBody>
          <a:bodyPr>
            <a:normAutofit/>
          </a:bodyPr>
          <a:lstStyle/>
          <a:p>
            <a:r>
              <a:rPr lang="en-US" sz="4000">
                <a:latin typeface="Times New Roman"/>
                <a:cs typeface="Times New Roman"/>
              </a:rPr>
              <a:t>Trend in accidents by year</a:t>
            </a:r>
            <a:endParaRPr lang="en-US" sz="4000"/>
          </a:p>
        </p:txBody>
      </p:sp>
      <p:sp>
        <p:nvSpPr>
          <p:cNvPr id="4" name="Slide Number Placeholder 3">
            <a:extLst>
              <a:ext uri="{FF2B5EF4-FFF2-40B4-BE49-F238E27FC236}">
                <a16:creationId xmlns:a16="http://schemas.microsoft.com/office/drawing/2014/main" id="{46174B77-6304-4237-BA85-D3F6B9D03325}"/>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3" name="Picture 5">
            <a:extLst>
              <a:ext uri="{FF2B5EF4-FFF2-40B4-BE49-F238E27FC236}">
                <a16:creationId xmlns:a16="http://schemas.microsoft.com/office/drawing/2014/main" id="{B9206151-1EFE-45A0-BD68-DBB831C03F62}"/>
              </a:ext>
            </a:extLst>
          </p:cNvPr>
          <p:cNvPicPr>
            <a:picLocks noGrp="1" noChangeAspect="1"/>
          </p:cNvPicPr>
          <p:nvPr>
            <p:ph idx="1"/>
          </p:nvPr>
        </p:nvPicPr>
        <p:blipFill>
          <a:blip r:embed="rId2"/>
          <a:stretch>
            <a:fillRect/>
          </a:stretch>
        </p:blipFill>
        <p:spPr>
          <a:xfrm>
            <a:off x="6874937" y="1577876"/>
            <a:ext cx="3886197" cy="3557405"/>
          </a:xfrm>
        </p:spPr>
      </p:pic>
      <p:sp>
        <p:nvSpPr>
          <p:cNvPr id="9" name="TextBox 8">
            <a:extLst>
              <a:ext uri="{FF2B5EF4-FFF2-40B4-BE49-F238E27FC236}">
                <a16:creationId xmlns:a16="http://schemas.microsoft.com/office/drawing/2014/main" id="{87FC3DBE-45A5-4039-8976-E552125C953E}"/>
              </a:ext>
            </a:extLst>
          </p:cNvPr>
          <p:cNvSpPr txBox="1"/>
          <p:nvPr/>
        </p:nvSpPr>
        <p:spPr>
          <a:xfrm flipH="1">
            <a:off x="711198" y="1690688"/>
            <a:ext cx="4605867"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Number of accidents are increasing every passing year , here we can see that from year 2016 (9.72%) to 2020 (29.67%) there is a 3-fold increase in number of accidents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5553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CAE2-C656-4BE9-84EC-98BD530566B7}"/>
              </a:ext>
            </a:extLst>
          </p:cNvPr>
          <p:cNvSpPr>
            <a:spLocks noGrp="1"/>
          </p:cNvSpPr>
          <p:nvPr>
            <p:ph type="title"/>
          </p:nvPr>
        </p:nvSpPr>
        <p:spPr/>
        <p:txBody>
          <a:bodyPr>
            <a:normAutofit/>
          </a:bodyPr>
          <a:lstStyle/>
          <a:p>
            <a:r>
              <a:rPr lang="en-US" sz="4000">
                <a:latin typeface="Times New Roman"/>
                <a:cs typeface="Times New Roman"/>
              </a:rPr>
              <a:t>Trend in accidents by Month</a:t>
            </a:r>
            <a:endParaRPr lang="en-US" sz="4000"/>
          </a:p>
        </p:txBody>
      </p:sp>
      <p:sp>
        <p:nvSpPr>
          <p:cNvPr id="4" name="Slide Number Placeholder 3">
            <a:extLst>
              <a:ext uri="{FF2B5EF4-FFF2-40B4-BE49-F238E27FC236}">
                <a16:creationId xmlns:a16="http://schemas.microsoft.com/office/drawing/2014/main" id="{46174B77-6304-4237-BA85-D3F6B9D03325}"/>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10" name="TextBox 9">
            <a:extLst>
              <a:ext uri="{FF2B5EF4-FFF2-40B4-BE49-F238E27FC236}">
                <a16:creationId xmlns:a16="http://schemas.microsoft.com/office/drawing/2014/main" id="{6B6590D7-0F72-407A-877D-647A08DE5F5C}"/>
              </a:ext>
            </a:extLst>
          </p:cNvPr>
          <p:cNvSpPr txBox="1"/>
          <p:nvPr/>
        </p:nvSpPr>
        <p:spPr>
          <a:xfrm flipH="1">
            <a:off x="809023" y="1481667"/>
            <a:ext cx="5825067"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a:cs typeface="Times New Roman"/>
              </a:rPr>
              <a:t>This Accident by month chart shows that July (6.11%) has the least percentage of accidents and December (12.31%) has the highest percentage of accidents which is the holiday season in the USA, it is quite surprising that holidays have a significant effect on accidents</a:t>
            </a:r>
            <a:endParaRPr lang="en-US" sz="2800" dirty="0"/>
          </a:p>
        </p:txBody>
      </p:sp>
      <p:pic>
        <p:nvPicPr>
          <p:cNvPr id="5" name="Picture 5" descr="Chart, bar chart&#10;&#10;Description automatically generated">
            <a:extLst>
              <a:ext uri="{FF2B5EF4-FFF2-40B4-BE49-F238E27FC236}">
                <a16:creationId xmlns:a16="http://schemas.microsoft.com/office/drawing/2014/main" id="{CF9B9858-45A4-46E5-966B-502B5F5C6F51}"/>
              </a:ext>
            </a:extLst>
          </p:cNvPr>
          <p:cNvPicPr>
            <a:picLocks noChangeAspect="1"/>
          </p:cNvPicPr>
          <p:nvPr/>
        </p:nvPicPr>
        <p:blipFill>
          <a:blip r:embed="rId2"/>
          <a:stretch>
            <a:fillRect/>
          </a:stretch>
        </p:blipFill>
        <p:spPr>
          <a:xfrm>
            <a:off x="6833305" y="1422906"/>
            <a:ext cx="4321280" cy="4012187"/>
          </a:xfrm>
          <a:prstGeom prst="rect">
            <a:avLst/>
          </a:prstGeom>
        </p:spPr>
      </p:pic>
    </p:spTree>
    <p:extLst>
      <p:ext uri="{BB962C8B-B14F-4D97-AF65-F5344CB8AC3E}">
        <p14:creationId xmlns:p14="http://schemas.microsoft.com/office/powerpoint/2010/main" val="332661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DF7-AC65-41BA-8A54-F69F2CAD82C2}"/>
              </a:ext>
            </a:extLst>
          </p:cNvPr>
          <p:cNvSpPr>
            <a:spLocks noGrp="1"/>
          </p:cNvSpPr>
          <p:nvPr>
            <p:ph type="title"/>
          </p:nvPr>
        </p:nvSpPr>
        <p:spPr/>
        <p:txBody>
          <a:bodyPr>
            <a:normAutofit/>
          </a:bodyPr>
          <a:lstStyle/>
          <a:p>
            <a:r>
              <a:rPr lang="en-US" sz="4000"/>
              <a:t>Which days of week have more accidents?</a:t>
            </a:r>
          </a:p>
        </p:txBody>
      </p:sp>
      <p:pic>
        <p:nvPicPr>
          <p:cNvPr id="5" name="Picture 5">
            <a:extLst>
              <a:ext uri="{FF2B5EF4-FFF2-40B4-BE49-F238E27FC236}">
                <a16:creationId xmlns:a16="http://schemas.microsoft.com/office/drawing/2014/main" id="{28E8C6B5-CEF2-47BE-B283-03AA6DFD100A}"/>
              </a:ext>
            </a:extLst>
          </p:cNvPr>
          <p:cNvPicPr>
            <a:picLocks noGrp="1" noChangeAspect="1"/>
          </p:cNvPicPr>
          <p:nvPr>
            <p:ph idx="1"/>
          </p:nvPr>
        </p:nvPicPr>
        <p:blipFill>
          <a:blip r:embed="rId2"/>
          <a:stretch>
            <a:fillRect/>
          </a:stretch>
        </p:blipFill>
        <p:spPr>
          <a:xfrm>
            <a:off x="6525044" y="1690688"/>
            <a:ext cx="4828756" cy="3001139"/>
          </a:xfrm>
        </p:spPr>
      </p:pic>
      <p:sp>
        <p:nvSpPr>
          <p:cNvPr id="4" name="Slide Number Placeholder 3">
            <a:extLst>
              <a:ext uri="{FF2B5EF4-FFF2-40B4-BE49-F238E27FC236}">
                <a16:creationId xmlns:a16="http://schemas.microsoft.com/office/drawing/2014/main" id="{B2307C68-C3FC-45A4-9923-4E87606E7A73}"/>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6" name="TextBox 5">
            <a:extLst>
              <a:ext uri="{FF2B5EF4-FFF2-40B4-BE49-F238E27FC236}">
                <a16:creationId xmlns:a16="http://schemas.microsoft.com/office/drawing/2014/main" id="{02A160A8-8E18-47C2-902A-1325A3082A0B}"/>
              </a:ext>
            </a:extLst>
          </p:cNvPr>
          <p:cNvSpPr txBox="1"/>
          <p:nvPr/>
        </p:nvSpPr>
        <p:spPr>
          <a:xfrm flipH="1">
            <a:off x="1273386" y="1852429"/>
            <a:ext cx="3637281"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this accidents on days graph, we can see that most of the accidents tend to happen on weekdays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from Monday to Friday </a:t>
            </a:r>
          </a:p>
        </p:txBody>
      </p:sp>
    </p:spTree>
    <p:extLst>
      <p:ext uri="{BB962C8B-B14F-4D97-AF65-F5344CB8AC3E}">
        <p14:creationId xmlns:p14="http://schemas.microsoft.com/office/powerpoint/2010/main" val="206696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3627-C08E-475D-B82D-E0D9A661AF38}"/>
              </a:ext>
            </a:extLst>
          </p:cNvPr>
          <p:cNvSpPr>
            <a:spLocks noGrp="1"/>
          </p:cNvSpPr>
          <p:nvPr>
            <p:ph type="title"/>
          </p:nvPr>
        </p:nvSpPr>
        <p:spPr/>
        <p:txBody>
          <a:bodyPr/>
          <a:lstStyle/>
          <a:p>
            <a:r>
              <a:rPr lang="en-US" sz="4000">
                <a:latin typeface="Times New Roman"/>
                <a:cs typeface="Times New Roman"/>
              </a:rPr>
              <a:t>Which part of Day has more accidents?</a:t>
            </a:r>
            <a:endParaRPr lang="en-US" sz="4000"/>
          </a:p>
        </p:txBody>
      </p:sp>
      <p:sp>
        <p:nvSpPr>
          <p:cNvPr id="3" name="Content Placeholder 2">
            <a:extLst>
              <a:ext uri="{FF2B5EF4-FFF2-40B4-BE49-F238E27FC236}">
                <a16:creationId xmlns:a16="http://schemas.microsoft.com/office/drawing/2014/main" id="{0DC9E7EF-D07F-47C0-8556-7CCC322FA359}"/>
              </a:ext>
            </a:extLst>
          </p:cNvPr>
          <p:cNvSpPr>
            <a:spLocks noGrp="1"/>
          </p:cNvSpPr>
          <p:nvPr>
            <p:ph idx="1"/>
          </p:nvPr>
        </p:nvSpPr>
        <p:spPr>
          <a:xfrm>
            <a:off x="838200" y="1825625"/>
            <a:ext cx="5469467" cy="3872810"/>
          </a:xfrm>
        </p:spPr>
        <p:txBody>
          <a:bodyPr vert="horz" lIns="91440" tIns="45720" rIns="91440" bIns="45720" rtlCol="0" anchor="t">
            <a:normAutofit/>
          </a:bodyPr>
          <a:lstStyle/>
          <a:p>
            <a:r>
              <a:rPr lang="en-US">
                <a:latin typeface="Times New Roman"/>
                <a:cs typeface="Times New Roman"/>
              </a:rPr>
              <a:t>From the bar graph we can see that most of the accidents occurs in daytime. </a:t>
            </a:r>
          </a:p>
          <a:p>
            <a:r>
              <a:rPr lang="en-US">
                <a:latin typeface="Times New Roman"/>
                <a:cs typeface="Times New Roman"/>
              </a:rPr>
              <a:t>One possible reason that we could think of is due to higher commute during day  compared to night.</a:t>
            </a:r>
            <a:endParaRPr lang="en-US"/>
          </a:p>
        </p:txBody>
      </p:sp>
      <p:sp>
        <p:nvSpPr>
          <p:cNvPr id="4" name="Slide Number Placeholder 3">
            <a:extLst>
              <a:ext uri="{FF2B5EF4-FFF2-40B4-BE49-F238E27FC236}">
                <a16:creationId xmlns:a16="http://schemas.microsoft.com/office/drawing/2014/main" id="{1F3CF70A-0E1E-4DDD-A422-764811366A16}"/>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5" name="Picture 5" descr="Chart, treemap chart&#10;&#10;Description automatically generated">
            <a:extLst>
              <a:ext uri="{FF2B5EF4-FFF2-40B4-BE49-F238E27FC236}">
                <a16:creationId xmlns:a16="http://schemas.microsoft.com/office/drawing/2014/main" id="{A711C12B-FDCA-4DC5-8427-E48B56B72E0F}"/>
              </a:ext>
            </a:extLst>
          </p:cNvPr>
          <p:cNvPicPr>
            <a:picLocks noChangeAspect="1"/>
          </p:cNvPicPr>
          <p:nvPr/>
        </p:nvPicPr>
        <p:blipFill>
          <a:blip r:embed="rId2"/>
          <a:stretch>
            <a:fillRect/>
          </a:stretch>
        </p:blipFill>
        <p:spPr>
          <a:xfrm>
            <a:off x="6665259" y="1690688"/>
            <a:ext cx="4688541" cy="3197614"/>
          </a:xfrm>
          <a:prstGeom prst="rect">
            <a:avLst/>
          </a:prstGeom>
        </p:spPr>
      </p:pic>
    </p:spTree>
    <p:extLst>
      <p:ext uri="{BB962C8B-B14F-4D97-AF65-F5344CB8AC3E}">
        <p14:creationId xmlns:p14="http://schemas.microsoft.com/office/powerpoint/2010/main" val="176842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C6D4-2258-48DF-9BAE-7BB73C0EBB67}"/>
              </a:ext>
            </a:extLst>
          </p:cNvPr>
          <p:cNvSpPr>
            <a:spLocks noGrp="1"/>
          </p:cNvSpPr>
          <p:nvPr>
            <p:ph type="title"/>
          </p:nvPr>
        </p:nvSpPr>
        <p:spPr>
          <a:xfrm>
            <a:off x="711200" y="136525"/>
            <a:ext cx="10515600" cy="1325563"/>
          </a:xfrm>
        </p:spPr>
        <p:txBody>
          <a:bodyPr>
            <a:normAutofit/>
          </a:bodyPr>
          <a:lstStyle/>
          <a:p>
            <a:r>
              <a:rPr lang="en-US" sz="4000">
                <a:latin typeface="Times New Roman"/>
                <a:cs typeface="Times New Roman"/>
              </a:rPr>
              <a:t>Which time of the day has more accidents?</a:t>
            </a:r>
            <a:endParaRPr lang="en-US" sz="4000"/>
          </a:p>
        </p:txBody>
      </p:sp>
      <p:sp>
        <p:nvSpPr>
          <p:cNvPr id="3" name="Content Placeholder 2">
            <a:extLst>
              <a:ext uri="{FF2B5EF4-FFF2-40B4-BE49-F238E27FC236}">
                <a16:creationId xmlns:a16="http://schemas.microsoft.com/office/drawing/2014/main" id="{99EE6639-608A-4291-8FD9-AD641AA94BA7}"/>
              </a:ext>
            </a:extLst>
          </p:cNvPr>
          <p:cNvSpPr>
            <a:spLocks noGrp="1"/>
          </p:cNvSpPr>
          <p:nvPr>
            <p:ph idx="1"/>
          </p:nvPr>
        </p:nvSpPr>
        <p:spPr>
          <a:xfrm>
            <a:off x="838200" y="1462088"/>
            <a:ext cx="4614333" cy="3905779"/>
          </a:xfrm>
        </p:spPr>
        <p:txBody>
          <a:bodyPr vert="horz" lIns="91440" tIns="45720" rIns="91440" bIns="45720" rtlCol="0" anchor="t">
            <a:normAutofit/>
          </a:bodyPr>
          <a:lstStyle/>
          <a:p>
            <a:r>
              <a:rPr lang="en-US">
                <a:latin typeface="Times New Roman"/>
                <a:cs typeface="Times New Roman"/>
              </a:rPr>
              <a:t>From the accident by hour  graph, we can see that most of the accidents occurs at 7am, 8am, 4pm and 5pm. </a:t>
            </a:r>
            <a:endParaRPr lang="en-US"/>
          </a:p>
          <a:p>
            <a:r>
              <a:rPr lang="en-US">
                <a:latin typeface="Times New Roman"/>
                <a:cs typeface="Times New Roman"/>
              </a:rPr>
              <a:t>One of the reasons could be these are office starting hours and most of the people leave for work and come back from work at these timings.</a:t>
            </a:r>
            <a:endParaRPr lang="en-US"/>
          </a:p>
        </p:txBody>
      </p:sp>
      <p:sp>
        <p:nvSpPr>
          <p:cNvPr id="4" name="Slide Number Placeholder 3">
            <a:extLst>
              <a:ext uri="{FF2B5EF4-FFF2-40B4-BE49-F238E27FC236}">
                <a16:creationId xmlns:a16="http://schemas.microsoft.com/office/drawing/2014/main" id="{66159B24-FD45-446A-B694-FFAF9A26277C}"/>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5" name="Picture 5">
            <a:extLst>
              <a:ext uri="{FF2B5EF4-FFF2-40B4-BE49-F238E27FC236}">
                <a16:creationId xmlns:a16="http://schemas.microsoft.com/office/drawing/2014/main" id="{B3DCAA20-AB04-4A89-BF82-4B807CA68D9C}"/>
              </a:ext>
            </a:extLst>
          </p:cNvPr>
          <p:cNvPicPr>
            <a:picLocks noChangeAspect="1"/>
          </p:cNvPicPr>
          <p:nvPr/>
        </p:nvPicPr>
        <p:blipFill>
          <a:blip r:embed="rId2"/>
          <a:stretch>
            <a:fillRect/>
          </a:stretch>
        </p:blipFill>
        <p:spPr>
          <a:xfrm>
            <a:off x="5755603" y="1372930"/>
            <a:ext cx="6436397" cy="4062670"/>
          </a:xfrm>
          <a:prstGeom prst="rect">
            <a:avLst/>
          </a:prstGeom>
        </p:spPr>
      </p:pic>
    </p:spTree>
    <p:extLst>
      <p:ext uri="{BB962C8B-B14F-4D97-AF65-F5344CB8AC3E}">
        <p14:creationId xmlns:p14="http://schemas.microsoft.com/office/powerpoint/2010/main" val="95810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43E0-46A1-45E6-9F2E-5382AD162D1C}"/>
              </a:ext>
            </a:extLst>
          </p:cNvPr>
          <p:cNvSpPr>
            <a:spLocks noGrp="1"/>
          </p:cNvSpPr>
          <p:nvPr>
            <p:ph type="title"/>
          </p:nvPr>
        </p:nvSpPr>
        <p:spPr>
          <a:xfrm>
            <a:off x="601133" y="91681"/>
            <a:ext cx="10515600" cy="1325563"/>
          </a:xfrm>
        </p:spPr>
        <p:txBody>
          <a:bodyPr/>
          <a:lstStyle/>
          <a:p>
            <a:r>
              <a:rPr lang="en-US">
                <a:latin typeface="Times New Roman"/>
                <a:cs typeface="Times New Roman"/>
              </a:rPr>
              <a:t> </a:t>
            </a:r>
            <a:r>
              <a:rPr lang="en-US" sz="4000">
                <a:latin typeface="Times New Roman"/>
                <a:cs typeface="Times New Roman"/>
              </a:rPr>
              <a:t>Accidents based on Severity levels</a:t>
            </a:r>
            <a:endParaRPr lang="en-US" sz="4000"/>
          </a:p>
        </p:txBody>
      </p:sp>
      <p:pic>
        <p:nvPicPr>
          <p:cNvPr id="5" name="Picture 5">
            <a:extLst>
              <a:ext uri="{FF2B5EF4-FFF2-40B4-BE49-F238E27FC236}">
                <a16:creationId xmlns:a16="http://schemas.microsoft.com/office/drawing/2014/main" id="{BAFA37C0-6B49-407E-9C3E-80464574FC6F}"/>
              </a:ext>
            </a:extLst>
          </p:cNvPr>
          <p:cNvPicPr>
            <a:picLocks noGrp="1" noChangeAspect="1"/>
          </p:cNvPicPr>
          <p:nvPr>
            <p:ph idx="1"/>
          </p:nvPr>
        </p:nvPicPr>
        <p:blipFill>
          <a:blip r:embed="rId2"/>
          <a:stretch>
            <a:fillRect/>
          </a:stretch>
        </p:blipFill>
        <p:spPr>
          <a:xfrm>
            <a:off x="6217306" y="1108408"/>
            <a:ext cx="4091975" cy="3074351"/>
          </a:xfrm>
        </p:spPr>
      </p:pic>
      <p:sp>
        <p:nvSpPr>
          <p:cNvPr id="4" name="Slide Number Placeholder 3">
            <a:extLst>
              <a:ext uri="{FF2B5EF4-FFF2-40B4-BE49-F238E27FC236}">
                <a16:creationId xmlns:a16="http://schemas.microsoft.com/office/drawing/2014/main" id="{0B2FA816-63DB-4530-9102-E58ADBA2D5E2}"/>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3" name="TextBox 2">
            <a:extLst>
              <a:ext uri="{FF2B5EF4-FFF2-40B4-BE49-F238E27FC236}">
                <a16:creationId xmlns:a16="http://schemas.microsoft.com/office/drawing/2014/main" id="{3E153064-88BB-4809-A725-E26B2ECCE3EC}"/>
              </a:ext>
            </a:extLst>
          </p:cNvPr>
          <p:cNvSpPr txBox="1"/>
          <p:nvPr/>
        </p:nvSpPr>
        <p:spPr>
          <a:xfrm>
            <a:off x="524933" y="4315447"/>
            <a:ext cx="945726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dirty="0">
                <a:latin typeface="Times New Roman"/>
                <a:ea typeface="+mn-lt"/>
                <a:cs typeface="+mn-lt"/>
              </a:rPr>
              <a:t>In this dataset severity means how much traffic got affected by accident which means severity 3 and 4 will have higher impact on road traffic when compared with 1 and 2</a:t>
            </a:r>
          </a:p>
          <a:p>
            <a:pPr marL="342900" indent="-342900">
              <a:buFont typeface="Arial" panose="020B0604020202020204" pitchFamily="34" charset="0"/>
              <a:buChar char="•"/>
            </a:pPr>
            <a:r>
              <a:rPr lang="en-US" sz="2000" dirty="0">
                <a:latin typeface="Times New Roman"/>
                <a:ea typeface="+mn-lt"/>
                <a:cs typeface="+mn-lt"/>
              </a:rPr>
              <a:t>From severity based on accidents, we see that most of the accidents are of severity level 2 with 90%.</a:t>
            </a:r>
          </a:p>
          <a:p>
            <a:pPr marL="457200" indent="-457200">
              <a:buFont typeface="Arial"/>
              <a:buChar char="•"/>
            </a:pPr>
            <a:endParaRPr lang="en-US" dirty="0">
              <a:latin typeface="Times New Roman"/>
              <a:cs typeface="Calibri"/>
            </a:endParaRPr>
          </a:p>
        </p:txBody>
      </p:sp>
      <p:pic>
        <p:nvPicPr>
          <p:cNvPr id="7" name="Picture 6" descr="Chart, sunburst chart&#10;&#10;Description automatically generated">
            <a:extLst>
              <a:ext uri="{FF2B5EF4-FFF2-40B4-BE49-F238E27FC236}">
                <a16:creationId xmlns:a16="http://schemas.microsoft.com/office/drawing/2014/main" id="{823C46E4-A7E6-4FBA-BCC3-347D2EF87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90" y="1172237"/>
            <a:ext cx="4358676" cy="2858294"/>
          </a:xfrm>
          <a:prstGeom prst="rect">
            <a:avLst/>
          </a:prstGeom>
        </p:spPr>
      </p:pic>
    </p:spTree>
    <p:extLst>
      <p:ext uri="{BB962C8B-B14F-4D97-AF65-F5344CB8AC3E}">
        <p14:creationId xmlns:p14="http://schemas.microsoft.com/office/powerpoint/2010/main" val="5457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4229-33D3-4030-8DAA-A50971C4CCD4}"/>
              </a:ext>
            </a:extLst>
          </p:cNvPr>
          <p:cNvSpPr>
            <a:spLocks noGrp="1"/>
          </p:cNvSpPr>
          <p:nvPr>
            <p:ph type="title"/>
          </p:nvPr>
        </p:nvSpPr>
        <p:spPr/>
        <p:txBody>
          <a:bodyPr/>
          <a:lstStyle/>
          <a:p>
            <a:r>
              <a:rPr lang="en-US"/>
              <a:t>Severity of accidents in different years</a:t>
            </a:r>
          </a:p>
        </p:txBody>
      </p:sp>
      <p:pic>
        <p:nvPicPr>
          <p:cNvPr id="6" name="Content Placeholder 5" descr="Chart&#10;&#10;Description automatically generated with medium confidence">
            <a:extLst>
              <a:ext uri="{FF2B5EF4-FFF2-40B4-BE49-F238E27FC236}">
                <a16:creationId xmlns:a16="http://schemas.microsoft.com/office/drawing/2014/main" id="{A79C9D33-4064-48C6-9B55-818D66A4A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01283"/>
            <a:ext cx="5316978" cy="3255434"/>
          </a:xfrm>
        </p:spPr>
      </p:pic>
      <p:sp>
        <p:nvSpPr>
          <p:cNvPr id="4" name="Slide Number Placeholder 3">
            <a:extLst>
              <a:ext uri="{FF2B5EF4-FFF2-40B4-BE49-F238E27FC236}">
                <a16:creationId xmlns:a16="http://schemas.microsoft.com/office/drawing/2014/main" id="{E032D306-E354-44B5-8F4B-302D499B9E20}"/>
              </a:ext>
            </a:extLst>
          </p:cNvPr>
          <p:cNvSpPr>
            <a:spLocks noGrp="1"/>
          </p:cNvSpPr>
          <p:nvPr>
            <p:ph type="sldNum" sz="quarter" idx="12"/>
          </p:nvPr>
        </p:nvSpPr>
        <p:spPr/>
        <p:txBody>
          <a:bodyPr/>
          <a:lstStyle/>
          <a:p>
            <a:fld id="{330EA680-D336-4FF7-8B7A-9848BB0A1C32}" type="slidenum">
              <a:rPr lang="en-US" smtClean="0"/>
              <a:t>16</a:t>
            </a:fld>
            <a:endParaRPr lang="en-US"/>
          </a:p>
        </p:txBody>
      </p:sp>
      <p:sp>
        <p:nvSpPr>
          <p:cNvPr id="7" name="TextBox 6">
            <a:extLst>
              <a:ext uri="{FF2B5EF4-FFF2-40B4-BE49-F238E27FC236}">
                <a16:creationId xmlns:a16="http://schemas.microsoft.com/office/drawing/2014/main" id="{346526B0-56FF-4B50-B66E-9415A68C23B7}"/>
              </a:ext>
            </a:extLst>
          </p:cNvPr>
          <p:cNvSpPr txBox="1"/>
          <p:nvPr/>
        </p:nvSpPr>
        <p:spPr>
          <a:xfrm>
            <a:off x="914399" y="1690688"/>
            <a:ext cx="5046133" cy="3970318"/>
          </a:xfrm>
          <a:prstGeom prst="rect">
            <a:avLst/>
          </a:prstGeom>
          <a:noFill/>
        </p:spPr>
        <p:txBody>
          <a:bodyPr wrap="square" rtlCol="0">
            <a:spAutoFit/>
          </a:bodyPr>
          <a:lstStyle/>
          <a:p>
            <a:pPr marL="457200" indent="-457200">
              <a:buFont typeface="Arial"/>
              <a:buChar char="•"/>
            </a:pPr>
            <a:r>
              <a:rPr lang="en-US" sz="2800">
                <a:latin typeface="Times New Roman"/>
                <a:ea typeface="+mn-lt"/>
                <a:cs typeface="+mn-lt"/>
              </a:rPr>
              <a:t>Although the number of severity 3 accidents has declined after 2018.</a:t>
            </a:r>
          </a:p>
          <a:p>
            <a:pPr marL="457200" indent="-457200">
              <a:buFont typeface="Arial"/>
              <a:buChar char="•"/>
            </a:pPr>
            <a:r>
              <a:rPr lang="en-US" sz="2800">
                <a:latin typeface="Times New Roman"/>
                <a:ea typeface="+mn-lt"/>
                <a:cs typeface="+mn-lt"/>
              </a:rPr>
              <a:t> It also shows that majority of the accidents belong to severity 2. </a:t>
            </a:r>
          </a:p>
          <a:p>
            <a:pPr marL="457200" indent="-457200">
              <a:buFont typeface="Arial"/>
              <a:buChar char="•"/>
            </a:pPr>
            <a:r>
              <a:rPr lang="en-US" sz="2800">
                <a:latin typeface="Times New Roman"/>
                <a:ea typeface="+mn-lt"/>
                <a:cs typeface="+mn-lt"/>
              </a:rPr>
              <a:t>Severity 1 and 4 accidents are rare and have been consistent in number over years</a:t>
            </a:r>
            <a:endParaRPr lang="en-US" sz="2800"/>
          </a:p>
        </p:txBody>
      </p:sp>
    </p:spTree>
    <p:extLst>
      <p:ext uri="{BB962C8B-B14F-4D97-AF65-F5344CB8AC3E}">
        <p14:creationId xmlns:p14="http://schemas.microsoft.com/office/powerpoint/2010/main" val="258849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31A6-8F10-4EE4-9BFB-A404C34B1FAC}"/>
              </a:ext>
            </a:extLst>
          </p:cNvPr>
          <p:cNvSpPr>
            <a:spLocks noGrp="1"/>
          </p:cNvSpPr>
          <p:nvPr>
            <p:ph type="title"/>
          </p:nvPr>
        </p:nvSpPr>
        <p:spPr>
          <a:xfrm>
            <a:off x="651934" y="136525"/>
            <a:ext cx="10515600" cy="1225021"/>
          </a:xfrm>
        </p:spPr>
        <p:txBody>
          <a:bodyPr>
            <a:normAutofit/>
          </a:bodyPr>
          <a:lstStyle/>
          <a:p>
            <a:r>
              <a:rPr lang="en-US" sz="4000">
                <a:latin typeface="Times New Roman"/>
                <a:cs typeface="Times New Roman"/>
              </a:rPr>
              <a:t>Which Side of the road has more accidents?</a:t>
            </a:r>
            <a:endParaRPr lang="en-US" sz="4000"/>
          </a:p>
        </p:txBody>
      </p:sp>
      <p:sp>
        <p:nvSpPr>
          <p:cNvPr id="3" name="Content Placeholder 2">
            <a:extLst>
              <a:ext uri="{FF2B5EF4-FFF2-40B4-BE49-F238E27FC236}">
                <a16:creationId xmlns:a16="http://schemas.microsoft.com/office/drawing/2014/main" id="{BBC722E1-C32B-43B8-9780-14826E796DA9}"/>
              </a:ext>
            </a:extLst>
          </p:cNvPr>
          <p:cNvSpPr>
            <a:spLocks noGrp="1"/>
          </p:cNvSpPr>
          <p:nvPr>
            <p:ph idx="1"/>
          </p:nvPr>
        </p:nvSpPr>
        <p:spPr>
          <a:xfrm>
            <a:off x="372534" y="1285915"/>
            <a:ext cx="6070599" cy="4146205"/>
          </a:xfrm>
        </p:spPr>
        <p:txBody>
          <a:bodyPr vert="horz" lIns="91440" tIns="45720" rIns="91440" bIns="45720" rtlCol="0" anchor="t">
            <a:noAutofit/>
          </a:bodyPr>
          <a:lstStyle/>
          <a:p>
            <a:r>
              <a:rPr lang="en-US" dirty="0">
                <a:latin typeface="Times New Roman"/>
                <a:cs typeface="Times New Roman"/>
              </a:rPr>
              <a:t>This Accident by side graph shows that most of the accidents occurs at the right side with of the road with 819,552 whereas left side has less number of accidents at 180,448. </a:t>
            </a:r>
            <a:endParaRPr lang="en-US" dirty="0"/>
          </a:p>
          <a:p>
            <a:r>
              <a:rPr lang="en-US" dirty="0">
                <a:latin typeface="Times New Roman"/>
                <a:cs typeface="Times New Roman"/>
              </a:rPr>
              <a:t>It is quite surprising because the left most lanes is the fastest one. </a:t>
            </a:r>
            <a:endParaRPr lang="en-US" dirty="0"/>
          </a:p>
          <a:p>
            <a:r>
              <a:rPr lang="en-US" dirty="0">
                <a:latin typeface="Times New Roman"/>
                <a:cs typeface="Times New Roman"/>
              </a:rPr>
              <a:t>One reason for this could be high number of lane merging that vehicles do while entering or exiting the express.</a:t>
            </a:r>
            <a:endParaRPr lang="en-US" dirty="0"/>
          </a:p>
        </p:txBody>
      </p:sp>
      <p:sp>
        <p:nvSpPr>
          <p:cNvPr id="4" name="Slide Number Placeholder 3">
            <a:extLst>
              <a:ext uri="{FF2B5EF4-FFF2-40B4-BE49-F238E27FC236}">
                <a16:creationId xmlns:a16="http://schemas.microsoft.com/office/drawing/2014/main" id="{1229ABA9-B26C-46CB-ADED-02EAF210839E}"/>
              </a:ext>
            </a:extLst>
          </p:cNvPr>
          <p:cNvSpPr>
            <a:spLocks noGrp="1"/>
          </p:cNvSpPr>
          <p:nvPr>
            <p:ph type="sldNum" sz="quarter" idx="12"/>
          </p:nvPr>
        </p:nvSpPr>
        <p:spPr/>
        <p:txBody>
          <a:bodyPr/>
          <a:lstStyle/>
          <a:p>
            <a:fld id="{330EA680-D336-4FF7-8B7A-9848BB0A1C32}" type="slidenum">
              <a:rPr lang="en-US" smtClean="0"/>
              <a:t>17</a:t>
            </a:fld>
            <a:endParaRPr lang="en-US"/>
          </a:p>
        </p:txBody>
      </p:sp>
      <p:pic>
        <p:nvPicPr>
          <p:cNvPr id="5" name="Picture 5" descr="Chart, bar chart&#10;&#10;Description automatically generated">
            <a:extLst>
              <a:ext uri="{FF2B5EF4-FFF2-40B4-BE49-F238E27FC236}">
                <a16:creationId xmlns:a16="http://schemas.microsoft.com/office/drawing/2014/main" id="{25382BBC-53DB-41DB-8441-B7BEC6BA5D6E}"/>
              </a:ext>
            </a:extLst>
          </p:cNvPr>
          <p:cNvPicPr>
            <a:picLocks noChangeAspect="1"/>
          </p:cNvPicPr>
          <p:nvPr/>
        </p:nvPicPr>
        <p:blipFill>
          <a:blip r:embed="rId2"/>
          <a:stretch>
            <a:fillRect/>
          </a:stretch>
        </p:blipFill>
        <p:spPr>
          <a:xfrm>
            <a:off x="6443133" y="1827011"/>
            <a:ext cx="5507816" cy="3477370"/>
          </a:xfrm>
          <a:prstGeom prst="rect">
            <a:avLst/>
          </a:prstGeom>
        </p:spPr>
      </p:pic>
    </p:spTree>
    <p:extLst>
      <p:ext uri="{BB962C8B-B14F-4D97-AF65-F5344CB8AC3E}">
        <p14:creationId xmlns:p14="http://schemas.microsoft.com/office/powerpoint/2010/main" val="352075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2E66-1795-43AF-A094-65A441D9F0AD}"/>
              </a:ext>
            </a:extLst>
          </p:cNvPr>
          <p:cNvSpPr>
            <a:spLocks noGrp="1"/>
          </p:cNvSpPr>
          <p:nvPr>
            <p:ph type="title"/>
          </p:nvPr>
        </p:nvSpPr>
        <p:spPr/>
        <p:txBody>
          <a:bodyPr>
            <a:normAutofit/>
          </a:bodyPr>
          <a:lstStyle/>
          <a:p>
            <a:r>
              <a:rPr lang="en-US" sz="4000">
                <a:latin typeface="Times New Roman"/>
                <a:cs typeface="Times New Roman"/>
              </a:rPr>
              <a:t>What are the top 10 weather conditions that contribute most of the accidents?</a:t>
            </a:r>
            <a:endParaRPr lang="en-US" sz="4000"/>
          </a:p>
        </p:txBody>
      </p:sp>
      <p:pic>
        <p:nvPicPr>
          <p:cNvPr id="5" name="Picture 5" descr="Bar chart&#10;&#10;Description automatically generated">
            <a:extLst>
              <a:ext uri="{FF2B5EF4-FFF2-40B4-BE49-F238E27FC236}">
                <a16:creationId xmlns:a16="http://schemas.microsoft.com/office/drawing/2014/main" id="{9F51358C-0BD8-420C-A816-89B13B37F656}"/>
              </a:ext>
            </a:extLst>
          </p:cNvPr>
          <p:cNvPicPr>
            <a:picLocks noGrp="1" noChangeAspect="1"/>
          </p:cNvPicPr>
          <p:nvPr>
            <p:ph idx="1"/>
          </p:nvPr>
        </p:nvPicPr>
        <p:blipFill>
          <a:blip r:embed="rId2"/>
          <a:stretch>
            <a:fillRect/>
          </a:stretch>
        </p:blipFill>
        <p:spPr>
          <a:xfrm>
            <a:off x="5384799" y="1662916"/>
            <a:ext cx="6189135" cy="3932320"/>
          </a:xfrm>
        </p:spPr>
      </p:pic>
      <p:sp>
        <p:nvSpPr>
          <p:cNvPr id="4" name="Slide Number Placeholder 3">
            <a:extLst>
              <a:ext uri="{FF2B5EF4-FFF2-40B4-BE49-F238E27FC236}">
                <a16:creationId xmlns:a16="http://schemas.microsoft.com/office/drawing/2014/main" id="{BC1070CE-296B-480F-BE55-F2BF1E86D700}"/>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7" name="TextBox 6">
            <a:extLst>
              <a:ext uri="{FF2B5EF4-FFF2-40B4-BE49-F238E27FC236}">
                <a16:creationId xmlns:a16="http://schemas.microsoft.com/office/drawing/2014/main" id="{613EF2A5-01F1-45E6-8B21-0BEDC9187094}"/>
              </a:ext>
            </a:extLst>
          </p:cNvPr>
          <p:cNvSpPr txBox="1"/>
          <p:nvPr/>
        </p:nvSpPr>
        <p:spPr>
          <a:xfrm>
            <a:off x="897467" y="1769533"/>
            <a:ext cx="3386667"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Counter intuitively, most of the accidents appear to occur in fair (21.27%) and clear (19.16%) weather conditions which is approximately 40% of the accidents.</a:t>
            </a:r>
          </a:p>
        </p:txBody>
      </p:sp>
    </p:spTree>
    <p:extLst>
      <p:ext uri="{BB962C8B-B14F-4D97-AF65-F5344CB8AC3E}">
        <p14:creationId xmlns:p14="http://schemas.microsoft.com/office/powerpoint/2010/main" val="49293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6759-5C62-46A2-AFE1-9684368D4C4C}"/>
              </a:ext>
            </a:extLst>
          </p:cNvPr>
          <p:cNvSpPr>
            <a:spLocks noGrp="1"/>
          </p:cNvSpPr>
          <p:nvPr>
            <p:ph type="title"/>
          </p:nvPr>
        </p:nvSpPr>
        <p:spPr>
          <a:xfrm>
            <a:off x="838200" y="136525"/>
            <a:ext cx="10515600" cy="1325563"/>
          </a:xfrm>
        </p:spPr>
        <p:txBody>
          <a:bodyPr/>
          <a:lstStyle/>
          <a:p>
            <a:r>
              <a:rPr lang="en-US" dirty="0"/>
              <a:t>Correlation </a:t>
            </a:r>
          </a:p>
        </p:txBody>
      </p:sp>
      <p:sp>
        <p:nvSpPr>
          <p:cNvPr id="4" name="Slide Number Placeholder 3">
            <a:extLst>
              <a:ext uri="{FF2B5EF4-FFF2-40B4-BE49-F238E27FC236}">
                <a16:creationId xmlns:a16="http://schemas.microsoft.com/office/drawing/2014/main" id="{0CBC6083-2E25-4F7A-A614-9C89D7C28F39}"/>
              </a:ext>
            </a:extLst>
          </p:cNvPr>
          <p:cNvSpPr>
            <a:spLocks noGrp="1"/>
          </p:cNvSpPr>
          <p:nvPr>
            <p:ph type="sldNum" sz="quarter" idx="12"/>
          </p:nvPr>
        </p:nvSpPr>
        <p:spPr/>
        <p:txBody>
          <a:bodyPr/>
          <a:lstStyle/>
          <a:p>
            <a:fld id="{330EA680-D336-4FF7-8B7A-9848BB0A1C32}" type="slidenum">
              <a:rPr lang="en-US" smtClean="0"/>
              <a:t>19</a:t>
            </a:fld>
            <a:endParaRPr lang="en-US"/>
          </a:p>
        </p:txBody>
      </p:sp>
      <p:pic>
        <p:nvPicPr>
          <p:cNvPr id="3" name="Picture 4" descr="A picture containing chart&#10;&#10;Description automatically generated">
            <a:extLst>
              <a:ext uri="{FF2B5EF4-FFF2-40B4-BE49-F238E27FC236}">
                <a16:creationId xmlns:a16="http://schemas.microsoft.com/office/drawing/2014/main" id="{4C43FB0F-7931-4048-BE3F-09FF3AECF6BD}"/>
              </a:ext>
            </a:extLst>
          </p:cNvPr>
          <p:cNvPicPr>
            <a:picLocks noGrp="1" noChangeAspect="1"/>
          </p:cNvPicPr>
          <p:nvPr>
            <p:ph idx="1"/>
          </p:nvPr>
        </p:nvPicPr>
        <p:blipFill>
          <a:blip r:embed="rId2"/>
          <a:stretch>
            <a:fillRect/>
          </a:stretch>
        </p:blipFill>
        <p:spPr>
          <a:xfrm>
            <a:off x="5213044" y="331736"/>
            <a:ext cx="5712483" cy="5387474"/>
          </a:xfrm>
        </p:spPr>
      </p:pic>
      <p:sp>
        <p:nvSpPr>
          <p:cNvPr id="8" name="TextBox 7">
            <a:extLst>
              <a:ext uri="{FF2B5EF4-FFF2-40B4-BE49-F238E27FC236}">
                <a16:creationId xmlns:a16="http://schemas.microsoft.com/office/drawing/2014/main" id="{28BDA8E2-C1B6-4FF1-931D-B72594B6D98E}"/>
              </a:ext>
            </a:extLst>
          </p:cNvPr>
          <p:cNvSpPr txBox="1"/>
          <p:nvPr/>
        </p:nvSpPr>
        <p:spPr>
          <a:xfrm flipH="1">
            <a:off x="794358" y="1326481"/>
            <a:ext cx="4309997"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this correlation Metrix we can see that traffic signal and crossing, visibility have negative affect on Severity</a:t>
            </a:r>
          </a:p>
          <a:p>
            <a:r>
              <a:rPr lang="en-US" sz="2800" dirty="0">
                <a:latin typeface="Times New Roman" panose="02020603050405020304" pitchFamily="18" charset="0"/>
                <a:cs typeface="Times New Roman" panose="02020603050405020304" pitchFamily="18" charset="0"/>
              </a:rPr>
              <a:t>It is surprising to see traffic signal and visibility have negative effects on severity of the traffic</a:t>
            </a:r>
          </a:p>
        </p:txBody>
      </p:sp>
    </p:spTree>
    <p:extLst>
      <p:ext uri="{BB962C8B-B14F-4D97-AF65-F5344CB8AC3E}">
        <p14:creationId xmlns:p14="http://schemas.microsoft.com/office/powerpoint/2010/main" val="101050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D215-15E6-4CC7-89B4-E554C554D055}"/>
              </a:ext>
            </a:extLst>
          </p:cNvPr>
          <p:cNvSpPr>
            <a:spLocks noGrp="1"/>
          </p:cNvSpPr>
          <p:nvPr>
            <p:ph type="title"/>
          </p:nvPr>
        </p:nvSpPr>
        <p:spPr/>
        <p:txBody>
          <a:bodyPr>
            <a:normAutofit/>
          </a:bodyPr>
          <a:lstStyle/>
          <a:p>
            <a:r>
              <a:rPr lang="en-US" sz="4000"/>
              <a:t>Presentation Overview</a:t>
            </a:r>
          </a:p>
        </p:txBody>
      </p:sp>
      <p:sp>
        <p:nvSpPr>
          <p:cNvPr id="3" name="Content Placeholder 2">
            <a:extLst>
              <a:ext uri="{FF2B5EF4-FFF2-40B4-BE49-F238E27FC236}">
                <a16:creationId xmlns:a16="http://schemas.microsoft.com/office/drawing/2014/main" id="{B6ECA435-2508-4D16-A5AC-E76169AD5D44}"/>
              </a:ext>
            </a:extLst>
          </p:cNvPr>
          <p:cNvSpPr>
            <a:spLocks noGrp="1"/>
          </p:cNvSpPr>
          <p:nvPr>
            <p:ph idx="1"/>
          </p:nvPr>
        </p:nvSpPr>
        <p:spPr>
          <a:xfrm>
            <a:off x="979910" y="1859138"/>
            <a:ext cx="6139649" cy="2586578"/>
          </a:xfrm>
        </p:spPr>
        <p:txBody>
          <a:bodyPr vert="horz" lIns="91440" tIns="45720" rIns="91440" bIns="45720" rtlCol="0" anchor="t">
            <a:normAutofit/>
          </a:bodyPr>
          <a:lstStyle/>
          <a:p>
            <a:r>
              <a:rPr lang="en-US">
                <a:latin typeface="Times New Roman"/>
                <a:cs typeface="Times New Roman"/>
              </a:rPr>
              <a:t>US Accidents Introduction </a:t>
            </a:r>
            <a:endParaRPr lang="en-US"/>
          </a:p>
          <a:p>
            <a:r>
              <a:rPr lang="en-US">
                <a:latin typeface="Times New Roman"/>
                <a:cs typeface="Times New Roman"/>
              </a:rPr>
              <a:t>Objective /  Research questions</a:t>
            </a:r>
          </a:p>
          <a:p>
            <a:r>
              <a:rPr lang="en-US">
                <a:latin typeface="Times New Roman"/>
                <a:cs typeface="Times New Roman"/>
              </a:rPr>
              <a:t>Analysis</a:t>
            </a:r>
          </a:p>
          <a:p>
            <a:r>
              <a:rPr lang="en-US">
                <a:latin typeface="Times New Roman"/>
                <a:cs typeface="Times New Roman"/>
              </a:rPr>
              <a:t>Conclusion</a:t>
            </a:r>
          </a:p>
          <a:p>
            <a:pPr marL="0" indent="0">
              <a:buNone/>
            </a:pPr>
            <a:endParaRPr lang="en-US"/>
          </a:p>
        </p:txBody>
      </p:sp>
      <p:sp>
        <p:nvSpPr>
          <p:cNvPr id="4" name="Slide Number Placeholder 3">
            <a:extLst>
              <a:ext uri="{FF2B5EF4-FFF2-40B4-BE49-F238E27FC236}">
                <a16:creationId xmlns:a16="http://schemas.microsoft.com/office/drawing/2014/main" id="{A4A49214-26A6-4709-BE33-2C70C0B939AD}"/>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6" name="Picture 5" descr="Icon&#10;&#10;Description automatically generated">
            <a:extLst>
              <a:ext uri="{FF2B5EF4-FFF2-40B4-BE49-F238E27FC236}">
                <a16:creationId xmlns:a16="http://schemas.microsoft.com/office/drawing/2014/main" id="{7AA017CE-AEC3-4D88-A683-2F8327877F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94078" y="1131911"/>
            <a:ext cx="2743200" cy="3404303"/>
          </a:xfrm>
          <a:prstGeom prst="rect">
            <a:avLst/>
          </a:prstGeom>
        </p:spPr>
      </p:pic>
      <p:sp>
        <p:nvSpPr>
          <p:cNvPr id="7" name="TextBox 2">
            <a:extLst>
              <a:ext uri="{FF2B5EF4-FFF2-40B4-BE49-F238E27FC236}">
                <a16:creationId xmlns:a16="http://schemas.microsoft.com/office/drawing/2014/main" id="{CC8759B0-BDC9-473E-9DDA-091110D8D85F}"/>
              </a:ext>
            </a:extLst>
          </p:cNvPr>
          <p:cNvSpPr txBox="1"/>
          <p:nvPr/>
        </p:nvSpPr>
        <p:spPr>
          <a:xfrm>
            <a:off x="5550878" y="6334125"/>
            <a:ext cx="2743200" cy="317500"/>
          </a:xfrm>
          <a:prstGeom prst="rect">
            <a:avLst/>
          </a:prstGeom>
        </p:spPr>
        <p:txBody>
          <a:bodyPr>
            <a:normAutofit fontScale="4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hlinkClick r:id="rId3"/>
              </a:rPr>
              <a:t>This Photo</a:t>
            </a:r>
            <a:r>
              <a:rPr lang="en-US"/>
              <a:t> by Unknown author is licensed under </a:t>
            </a:r>
            <a:r>
              <a:rPr lang="en-US">
                <a:hlinkClick r:id="rId4"/>
              </a:rPr>
              <a:t>CC BY-NC</a:t>
            </a:r>
            <a:r>
              <a:rPr lang="en-US"/>
              <a:t>.</a:t>
            </a:r>
          </a:p>
        </p:txBody>
      </p:sp>
    </p:spTree>
    <p:extLst>
      <p:ext uri="{BB962C8B-B14F-4D97-AF65-F5344CB8AC3E}">
        <p14:creationId xmlns:p14="http://schemas.microsoft.com/office/powerpoint/2010/main" val="47077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CF6B-0DF5-4901-8974-C202D8E50ECE}"/>
              </a:ext>
            </a:extLst>
          </p:cNvPr>
          <p:cNvSpPr>
            <a:spLocks noGrp="1"/>
          </p:cNvSpPr>
          <p:nvPr>
            <p:ph type="title"/>
          </p:nvPr>
        </p:nvSpPr>
        <p:spPr>
          <a:xfrm>
            <a:off x="342441" y="190692"/>
            <a:ext cx="11057262" cy="1334743"/>
          </a:xfrm>
        </p:spPr>
        <p:txBody>
          <a:bodyPr>
            <a:normAutofit/>
          </a:bodyPr>
          <a:lstStyle/>
          <a:p>
            <a:r>
              <a:rPr lang="en-US" sz="4000">
                <a:latin typeface="Times New Roman"/>
                <a:cs typeface="Times New Roman"/>
              </a:rPr>
              <a:t>Number of accidents by month based on Precipitation and Temperature </a:t>
            </a:r>
            <a:endParaRPr lang="en-US" sz="4000"/>
          </a:p>
        </p:txBody>
      </p:sp>
      <p:sp>
        <p:nvSpPr>
          <p:cNvPr id="4" name="Slide Number Placeholder 3">
            <a:extLst>
              <a:ext uri="{FF2B5EF4-FFF2-40B4-BE49-F238E27FC236}">
                <a16:creationId xmlns:a16="http://schemas.microsoft.com/office/drawing/2014/main" id="{1750DA25-C816-4413-9480-62ADFDB2AE3F}"/>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7" name="TextBox 6">
            <a:extLst>
              <a:ext uri="{FF2B5EF4-FFF2-40B4-BE49-F238E27FC236}">
                <a16:creationId xmlns:a16="http://schemas.microsoft.com/office/drawing/2014/main" id="{1F4E2451-54ED-4CC0-AB0E-322DD98CCBAC}"/>
              </a:ext>
            </a:extLst>
          </p:cNvPr>
          <p:cNvSpPr txBox="1"/>
          <p:nvPr/>
        </p:nvSpPr>
        <p:spPr>
          <a:xfrm>
            <a:off x="347133" y="1935691"/>
            <a:ext cx="5494867" cy="338554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800">
                <a:latin typeface="Times New Roman"/>
                <a:cs typeface="Times New Roman"/>
              </a:rPr>
              <a:t>Clustering of months based on Temperature, </a:t>
            </a:r>
            <a:r>
              <a:rPr lang="en-US" sz="2800">
                <a:latin typeface="Calibri"/>
                <a:cs typeface="Calibri"/>
              </a:rPr>
              <a:t>Precipitation and total number of accidents.</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Calibri"/>
                <a:cs typeface="Calibri"/>
              </a:rPr>
              <a:t>Three methods for determining optimal number of cluster </a:t>
            </a:r>
          </a:p>
          <a:p>
            <a:pPr marL="285750" indent="-285750">
              <a:buFont typeface="Arial" panose="020B0604020202020204" pitchFamily="34" charset="0"/>
              <a:buChar char="•"/>
            </a:pPr>
            <a:r>
              <a:rPr lang="en-US" sz="2800">
                <a:latin typeface="Calibri"/>
                <a:cs typeface="Calibri"/>
              </a:rPr>
              <a:t>Elbow method, Average Silhouette method and gap statistic</a:t>
            </a:r>
          </a:p>
          <a:p>
            <a:pPr marL="285750" indent="-285750">
              <a:buFont typeface="Arial" panose="020B0604020202020204" pitchFamily="34" charset="0"/>
              <a:buChar char="•"/>
            </a:pPr>
            <a:endParaRPr lang="en-US">
              <a:ea typeface="+mn-lt"/>
              <a:cs typeface="+mn-lt"/>
            </a:endParaRPr>
          </a:p>
        </p:txBody>
      </p:sp>
      <p:pic>
        <p:nvPicPr>
          <p:cNvPr id="14" name="Picture 5">
            <a:extLst>
              <a:ext uri="{FF2B5EF4-FFF2-40B4-BE49-F238E27FC236}">
                <a16:creationId xmlns:a16="http://schemas.microsoft.com/office/drawing/2014/main" id="{D0C957FB-0F21-43EF-AA2B-83E0B822C049}"/>
              </a:ext>
            </a:extLst>
          </p:cNvPr>
          <p:cNvPicPr>
            <a:picLocks noGrp="1" noChangeAspect="1"/>
          </p:cNvPicPr>
          <p:nvPr>
            <p:ph idx="1"/>
          </p:nvPr>
        </p:nvPicPr>
        <p:blipFill>
          <a:blip r:embed="rId2"/>
          <a:stretch>
            <a:fillRect/>
          </a:stretch>
        </p:blipFill>
        <p:spPr>
          <a:xfrm>
            <a:off x="6096000" y="1561824"/>
            <a:ext cx="5702537" cy="3734352"/>
          </a:xfrm>
        </p:spPr>
      </p:pic>
    </p:spTree>
    <p:extLst>
      <p:ext uri="{BB962C8B-B14F-4D97-AF65-F5344CB8AC3E}">
        <p14:creationId xmlns:p14="http://schemas.microsoft.com/office/powerpoint/2010/main" val="1012451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8640-1A1F-4145-B600-F932A14270AC}"/>
              </a:ext>
            </a:extLst>
          </p:cNvPr>
          <p:cNvSpPr>
            <a:spLocks noGrp="1"/>
          </p:cNvSpPr>
          <p:nvPr>
            <p:ph type="title"/>
          </p:nvPr>
        </p:nvSpPr>
        <p:spPr/>
        <p:txBody>
          <a:bodyPr>
            <a:normAutofit/>
          </a:bodyPr>
          <a:lstStyle/>
          <a:p>
            <a:r>
              <a:rPr lang="en-US" sz="4000"/>
              <a:t>Methods for Optimal number of clusters</a:t>
            </a:r>
          </a:p>
        </p:txBody>
      </p:sp>
      <p:sp>
        <p:nvSpPr>
          <p:cNvPr id="4" name="Slide Number Placeholder 3">
            <a:extLst>
              <a:ext uri="{FF2B5EF4-FFF2-40B4-BE49-F238E27FC236}">
                <a16:creationId xmlns:a16="http://schemas.microsoft.com/office/drawing/2014/main" id="{2BD820F3-9650-424A-BFCA-E63079EE93A7}"/>
              </a:ext>
            </a:extLst>
          </p:cNvPr>
          <p:cNvSpPr>
            <a:spLocks noGrp="1"/>
          </p:cNvSpPr>
          <p:nvPr>
            <p:ph type="sldNum" sz="quarter" idx="12"/>
          </p:nvPr>
        </p:nvSpPr>
        <p:spPr/>
        <p:txBody>
          <a:bodyPr/>
          <a:lstStyle/>
          <a:p>
            <a:fld id="{330EA680-D336-4FF7-8B7A-9848BB0A1C32}" type="slidenum">
              <a:rPr lang="en-US" smtClean="0"/>
              <a:t>21</a:t>
            </a:fld>
            <a:endParaRPr lang="en-US"/>
          </a:p>
        </p:txBody>
      </p:sp>
      <p:pic>
        <p:nvPicPr>
          <p:cNvPr id="11" name="Picture 11" descr="Chart, line chart&#10;&#10;Description automatically generated">
            <a:extLst>
              <a:ext uri="{FF2B5EF4-FFF2-40B4-BE49-F238E27FC236}">
                <a16:creationId xmlns:a16="http://schemas.microsoft.com/office/drawing/2014/main" id="{BA2D2BAF-4C87-44BE-A01E-34A784449C1C}"/>
              </a:ext>
            </a:extLst>
          </p:cNvPr>
          <p:cNvPicPr>
            <a:picLocks noGrp="1" noChangeAspect="1"/>
          </p:cNvPicPr>
          <p:nvPr>
            <p:ph idx="1"/>
          </p:nvPr>
        </p:nvPicPr>
        <p:blipFill>
          <a:blip r:embed="rId2"/>
          <a:stretch>
            <a:fillRect/>
          </a:stretch>
        </p:blipFill>
        <p:spPr>
          <a:xfrm>
            <a:off x="620436" y="1790079"/>
            <a:ext cx="5040451" cy="3051034"/>
          </a:xfrm>
        </p:spPr>
      </p:pic>
      <p:pic>
        <p:nvPicPr>
          <p:cNvPr id="3" name="Picture 4" descr="Chart, line chart&#10;&#10;Description automatically generated">
            <a:extLst>
              <a:ext uri="{FF2B5EF4-FFF2-40B4-BE49-F238E27FC236}">
                <a16:creationId xmlns:a16="http://schemas.microsoft.com/office/drawing/2014/main" id="{A0B9D329-05CE-4C2A-A0AD-E3814AF72D4D}"/>
              </a:ext>
            </a:extLst>
          </p:cNvPr>
          <p:cNvPicPr>
            <a:picLocks noChangeAspect="1"/>
          </p:cNvPicPr>
          <p:nvPr/>
        </p:nvPicPr>
        <p:blipFill>
          <a:blip r:embed="rId3"/>
          <a:stretch>
            <a:fillRect/>
          </a:stretch>
        </p:blipFill>
        <p:spPr>
          <a:xfrm>
            <a:off x="6203859" y="1689076"/>
            <a:ext cx="5148905" cy="3184858"/>
          </a:xfrm>
          <a:prstGeom prst="rect">
            <a:avLst/>
          </a:prstGeom>
        </p:spPr>
      </p:pic>
    </p:spTree>
    <p:extLst>
      <p:ext uri="{BB962C8B-B14F-4D97-AF65-F5344CB8AC3E}">
        <p14:creationId xmlns:p14="http://schemas.microsoft.com/office/powerpoint/2010/main" val="3894020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8640-1A1F-4145-B600-F932A14270AC}"/>
              </a:ext>
            </a:extLst>
          </p:cNvPr>
          <p:cNvSpPr>
            <a:spLocks noGrp="1"/>
          </p:cNvSpPr>
          <p:nvPr>
            <p:ph type="title"/>
          </p:nvPr>
        </p:nvSpPr>
        <p:spPr/>
        <p:txBody>
          <a:bodyPr>
            <a:normAutofit/>
          </a:bodyPr>
          <a:lstStyle/>
          <a:p>
            <a:r>
              <a:rPr lang="en-US" sz="4000" u="sng">
                <a:latin typeface="Times New Roman"/>
                <a:cs typeface="Times New Roman"/>
              </a:rPr>
              <a:t>Methods for Optimal number of clusters</a:t>
            </a:r>
            <a:endParaRPr lang="en-US" sz="4000" u="sng"/>
          </a:p>
        </p:txBody>
      </p:sp>
      <p:pic>
        <p:nvPicPr>
          <p:cNvPr id="5" name="Picture 5" descr="Chart, box and whisker chart&#10;&#10;Description automatically generated">
            <a:extLst>
              <a:ext uri="{FF2B5EF4-FFF2-40B4-BE49-F238E27FC236}">
                <a16:creationId xmlns:a16="http://schemas.microsoft.com/office/drawing/2014/main" id="{367018CC-8602-4670-A468-A4D410E1D632}"/>
              </a:ext>
            </a:extLst>
          </p:cNvPr>
          <p:cNvPicPr>
            <a:picLocks noGrp="1" noChangeAspect="1"/>
          </p:cNvPicPr>
          <p:nvPr>
            <p:ph idx="1"/>
          </p:nvPr>
        </p:nvPicPr>
        <p:blipFill>
          <a:blip r:embed="rId2"/>
          <a:stretch>
            <a:fillRect/>
          </a:stretch>
        </p:blipFill>
        <p:spPr>
          <a:xfrm>
            <a:off x="5305332" y="1690688"/>
            <a:ext cx="5218033" cy="3194154"/>
          </a:xfrm>
        </p:spPr>
      </p:pic>
      <p:sp>
        <p:nvSpPr>
          <p:cNvPr id="4" name="Slide Number Placeholder 3">
            <a:extLst>
              <a:ext uri="{FF2B5EF4-FFF2-40B4-BE49-F238E27FC236}">
                <a16:creationId xmlns:a16="http://schemas.microsoft.com/office/drawing/2014/main" id="{2BD820F3-9650-424A-BFCA-E63079EE93A7}"/>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3" name="TextBox 2">
            <a:extLst>
              <a:ext uri="{FF2B5EF4-FFF2-40B4-BE49-F238E27FC236}">
                <a16:creationId xmlns:a16="http://schemas.microsoft.com/office/drawing/2014/main" id="{B511F7AE-F222-45F0-B471-8B45550D684D}"/>
              </a:ext>
            </a:extLst>
          </p:cNvPr>
          <p:cNvSpPr txBox="1"/>
          <p:nvPr/>
        </p:nvSpPr>
        <p:spPr>
          <a:xfrm>
            <a:off x="988457" y="2207637"/>
            <a:ext cx="33215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panose="02020603050405020304" pitchFamily="18" charset="0"/>
                <a:cs typeface="Times New Roman" panose="02020603050405020304" pitchFamily="18" charset="0"/>
              </a:rPr>
              <a:t>Out of three methods, We get 3 as an optimal number of cluster </a:t>
            </a:r>
          </a:p>
        </p:txBody>
      </p:sp>
    </p:spTree>
    <p:extLst>
      <p:ext uri="{BB962C8B-B14F-4D97-AF65-F5344CB8AC3E}">
        <p14:creationId xmlns:p14="http://schemas.microsoft.com/office/powerpoint/2010/main" val="1421380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0B5E12-7B94-4518-8EB3-8FCE90E5979C}"/>
              </a:ext>
            </a:extLst>
          </p:cNvPr>
          <p:cNvSpPr>
            <a:spLocks noGrp="1"/>
          </p:cNvSpPr>
          <p:nvPr>
            <p:ph type="sldNum" sz="quarter" idx="12"/>
          </p:nvPr>
        </p:nvSpPr>
        <p:spPr/>
        <p:txBody>
          <a:bodyPr/>
          <a:lstStyle/>
          <a:p>
            <a:fld id="{330EA680-D336-4FF7-8B7A-9848BB0A1C32}" type="slidenum">
              <a:rPr lang="en-US" smtClean="0"/>
              <a:t>23</a:t>
            </a:fld>
            <a:endParaRPr lang="en-US"/>
          </a:p>
        </p:txBody>
      </p:sp>
      <p:sp>
        <p:nvSpPr>
          <p:cNvPr id="8" name="TextBox 7">
            <a:extLst>
              <a:ext uri="{FF2B5EF4-FFF2-40B4-BE49-F238E27FC236}">
                <a16:creationId xmlns:a16="http://schemas.microsoft.com/office/drawing/2014/main" id="{41CAC203-8B96-4B12-804D-92FE832A7F29}"/>
              </a:ext>
            </a:extLst>
          </p:cNvPr>
          <p:cNvSpPr txBox="1"/>
          <p:nvPr/>
        </p:nvSpPr>
        <p:spPr>
          <a:xfrm>
            <a:off x="925271" y="3582089"/>
            <a:ext cx="448910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panose="02020603050405020304" pitchFamily="18" charset="0"/>
                <a:cs typeface="Times New Roman" panose="02020603050405020304" pitchFamily="18" charset="0"/>
              </a:rPr>
              <a:t>Cluster1 has highest number of accidents </a:t>
            </a:r>
          </a:p>
          <a:p>
            <a:pPr marL="285750" indent="-285750">
              <a:buFont typeface="Arial"/>
              <a:buChar char="•"/>
            </a:pPr>
            <a:r>
              <a:rPr lang="en-US">
                <a:latin typeface="Times New Roman" panose="02020603050405020304" pitchFamily="18" charset="0"/>
                <a:cs typeface="Times New Roman" panose="02020603050405020304" pitchFamily="18" charset="0"/>
              </a:rPr>
              <a:t>Cluster 2 has highest Precipitation</a:t>
            </a:r>
          </a:p>
          <a:p>
            <a:pPr marL="285750" indent="-285750">
              <a:buFont typeface="Arial"/>
              <a:buChar char="•"/>
            </a:pPr>
            <a:r>
              <a:rPr lang="en-US">
                <a:latin typeface="Times New Roman" panose="02020603050405020304" pitchFamily="18" charset="0"/>
                <a:cs typeface="Times New Roman" panose="02020603050405020304" pitchFamily="18" charset="0"/>
              </a:rPr>
              <a:t>Cluster 3 has highest temperature</a:t>
            </a:r>
          </a:p>
        </p:txBody>
      </p:sp>
      <p:sp>
        <p:nvSpPr>
          <p:cNvPr id="10" name="TextBox 9">
            <a:extLst>
              <a:ext uri="{FF2B5EF4-FFF2-40B4-BE49-F238E27FC236}">
                <a16:creationId xmlns:a16="http://schemas.microsoft.com/office/drawing/2014/main" id="{744DA0B8-F083-45B5-9599-CDDD193F76A9}"/>
              </a:ext>
            </a:extLst>
          </p:cNvPr>
          <p:cNvSpPr txBox="1"/>
          <p:nvPr/>
        </p:nvSpPr>
        <p:spPr>
          <a:xfrm>
            <a:off x="927169" y="4496282"/>
            <a:ext cx="36510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panose="02020603050405020304" pitchFamily="18" charset="0"/>
                <a:cs typeface="Times New Roman" panose="02020603050405020304" pitchFamily="18" charset="0"/>
              </a:rPr>
              <a:t>Overall Cluster 1 is more compact than cluster 2 and cluster 3 and has highest number of accidents in October, November and December</a:t>
            </a:r>
          </a:p>
        </p:txBody>
      </p:sp>
      <p:pic>
        <p:nvPicPr>
          <p:cNvPr id="12" name="Picture 5" descr="Chart&#10;&#10;Description automatically generated">
            <a:extLst>
              <a:ext uri="{FF2B5EF4-FFF2-40B4-BE49-F238E27FC236}">
                <a16:creationId xmlns:a16="http://schemas.microsoft.com/office/drawing/2014/main" id="{241BE415-63E2-4109-8188-515426BF38EF}"/>
              </a:ext>
            </a:extLst>
          </p:cNvPr>
          <p:cNvPicPr>
            <a:picLocks noChangeAspect="1"/>
          </p:cNvPicPr>
          <p:nvPr/>
        </p:nvPicPr>
        <p:blipFill>
          <a:blip r:embed="rId2"/>
          <a:stretch>
            <a:fillRect/>
          </a:stretch>
        </p:blipFill>
        <p:spPr>
          <a:xfrm>
            <a:off x="930042" y="1108112"/>
            <a:ext cx="3583225" cy="2388945"/>
          </a:xfrm>
          <a:prstGeom prst="rect">
            <a:avLst/>
          </a:prstGeom>
        </p:spPr>
      </p:pic>
      <p:pic>
        <p:nvPicPr>
          <p:cNvPr id="20" name="Picture 20" descr="A picture containing text, receipt&#10;&#10;Description automatically generated">
            <a:extLst>
              <a:ext uri="{FF2B5EF4-FFF2-40B4-BE49-F238E27FC236}">
                <a16:creationId xmlns:a16="http://schemas.microsoft.com/office/drawing/2014/main" id="{D3A371A1-25AE-4C9A-B81D-FE6FC553DAD3}"/>
              </a:ext>
            </a:extLst>
          </p:cNvPr>
          <p:cNvPicPr>
            <a:picLocks noGrp="1" noChangeAspect="1"/>
          </p:cNvPicPr>
          <p:nvPr>
            <p:ph idx="1"/>
          </p:nvPr>
        </p:nvPicPr>
        <p:blipFill>
          <a:blip r:embed="rId3"/>
          <a:stretch>
            <a:fillRect/>
          </a:stretch>
        </p:blipFill>
        <p:spPr>
          <a:xfrm>
            <a:off x="5273277" y="1298352"/>
            <a:ext cx="6674645" cy="3798094"/>
          </a:xfrm>
        </p:spPr>
      </p:pic>
      <p:sp>
        <p:nvSpPr>
          <p:cNvPr id="22" name="Title 1">
            <a:extLst>
              <a:ext uri="{FF2B5EF4-FFF2-40B4-BE49-F238E27FC236}">
                <a16:creationId xmlns:a16="http://schemas.microsoft.com/office/drawing/2014/main" id="{335B552D-76D7-4A72-BBDC-1EB3D53C5354}"/>
              </a:ext>
            </a:extLst>
          </p:cNvPr>
          <p:cNvSpPr>
            <a:spLocks noGrp="1"/>
          </p:cNvSpPr>
          <p:nvPr>
            <p:ph type="title"/>
          </p:nvPr>
        </p:nvSpPr>
        <p:spPr>
          <a:xfrm>
            <a:off x="838200" y="365125"/>
            <a:ext cx="10408444" cy="813595"/>
          </a:xfrm>
        </p:spPr>
        <p:txBody>
          <a:bodyPr>
            <a:normAutofit/>
          </a:bodyPr>
          <a:lstStyle/>
          <a:p>
            <a:r>
              <a:rPr lang="en-US" sz="4000">
                <a:latin typeface="Times New Roman"/>
                <a:cs typeface="Times New Roman"/>
              </a:rPr>
              <a:t>Clustering results</a:t>
            </a:r>
            <a:endParaRPr lang="en-US" sz="4000"/>
          </a:p>
        </p:txBody>
      </p:sp>
    </p:spTree>
    <p:extLst>
      <p:ext uri="{BB962C8B-B14F-4D97-AF65-F5344CB8AC3E}">
        <p14:creationId xmlns:p14="http://schemas.microsoft.com/office/powerpoint/2010/main" val="944532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0225-FD52-4488-A555-B7F1E2673FC2}"/>
              </a:ext>
            </a:extLst>
          </p:cNvPr>
          <p:cNvSpPr>
            <a:spLocks noGrp="1"/>
          </p:cNvSpPr>
          <p:nvPr>
            <p:ph type="title"/>
          </p:nvPr>
        </p:nvSpPr>
        <p:spPr/>
        <p:txBody>
          <a:bodyPr>
            <a:normAutofit/>
          </a:bodyPr>
          <a:lstStyle/>
          <a:p>
            <a:r>
              <a:rPr lang="en-US" dirty="0">
                <a:latin typeface="Times New Roman"/>
                <a:cs typeface="Times New Roman"/>
              </a:rPr>
              <a:t>How would you evaluate the impact of wind speed on severity?​</a:t>
            </a:r>
          </a:p>
        </p:txBody>
      </p:sp>
      <p:sp>
        <p:nvSpPr>
          <p:cNvPr id="3" name="Content Placeholder 2">
            <a:extLst>
              <a:ext uri="{FF2B5EF4-FFF2-40B4-BE49-F238E27FC236}">
                <a16:creationId xmlns:a16="http://schemas.microsoft.com/office/drawing/2014/main" id="{EB7475DF-9A2E-4347-9B72-7362B5847877}"/>
              </a:ext>
            </a:extLst>
          </p:cNvPr>
          <p:cNvSpPr>
            <a:spLocks noGrp="1"/>
          </p:cNvSpPr>
          <p:nvPr>
            <p:ph idx="1"/>
          </p:nvPr>
        </p:nvSpPr>
        <p:spPr>
          <a:xfrm>
            <a:off x="838200" y="1825625"/>
            <a:ext cx="4165600" cy="3872810"/>
          </a:xfrm>
        </p:spPr>
        <p:txBody>
          <a:bodyPr/>
          <a:lstStyle/>
          <a:p>
            <a:r>
              <a:rPr lang="en-US"/>
              <a:t>Simple Linear Regression</a:t>
            </a:r>
          </a:p>
          <a:p>
            <a:endParaRPr lang="en-US"/>
          </a:p>
        </p:txBody>
      </p:sp>
      <p:sp>
        <p:nvSpPr>
          <p:cNvPr id="4" name="Slide Number Placeholder 3">
            <a:extLst>
              <a:ext uri="{FF2B5EF4-FFF2-40B4-BE49-F238E27FC236}">
                <a16:creationId xmlns:a16="http://schemas.microsoft.com/office/drawing/2014/main" id="{98A120F8-60A0-47A1-BA55-2A5F3B868357}"/>
              </a:ext>
            </a:extLst>
          </p:cNvPr>
          <p:cNvSpPr>
            <a:spLocks noGrp="1"/>
          </p:cNvSpPr>
          <p:nvPr>
            <p:ph type="sldNum" sz="quarter" idx="12"/>
          </p:nvPr>
        </p:nvSpPr>
        <p:spPr/>
        <p:txBody>
          <a:bodyPr/>
          <a:lstStyle/>
          <a:p>
            <a:fld id="{330EA680-D336-4FF7-8B7A-9848BB0A1C32}" type="slidenum">
              <a:rPr lang="en-US" smtClean="0"/>
              <a:t>24</a:t>
            </a:fld>
            <a:endParaRPr lang="en-US"/>
          </a:p>
        </p:txBody>
      </p:sp>
      <p:pic>
        <p:nvPicPr>
          <p:cNvPr id="1028" name="Picture 4">
            <a:extLst>
              <a:ext uri="{FF2B5EF4-FFF2-40B4-BE49-F238E27FC236}">
                <a16:creationId xmlns:a16="http://schemas.microsoft.com/office/drawing/2014/main" id="{9348DC64-D565-4EA2-BE70-8556813CC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80" y="2380456"/>
            <a:ext cx="84867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84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8C5E-88A1-4349-8545-227149DDC29B}"/>
              </a:ext>
            </a:extLst>
          </p:cNvPr>
          <p:cNvSpPr>
            <a:spLocks noGrp="1"/>
          </p:cNvSpPr>
          <p:nvPr>
            <p:ph type="title"/>
          </p:nvPr>
        </p:nvSpPr>
        <p:spPr/>
        <p:txBody>
          <a:bodyPr/>
          <a:lstStyle/>
          <a:p>
            <a:r>
              <a:rPr lang="en-US" dirty="0"/>
              <a:t>Results of Linear Regression</a:t>
            </a:r>
          </a:p>
        </p:txBody>
      </p:sp>
      <p:sp>
        <p:nvSpPr>
          <p:cNvPr id="3" name="Content Placeholder 2">
            <a:extLst>
              <a:ext uri="{FF2B5EF4-FFF2-40B4-BE49-F238E27FC236}">
                <a16:creationId xmlns:a16="http://schemas.microsoft.com/office/drawing/2014/main" id="{0967A035-64DA-4548-B886-B149DFDE2BCC}"/>
              </a:ext>
            </a:extLst>
          </p:cNvPr>
          <p:cNvSpPr>
            <a:spLocks noGrp="1"/>
          </p:cNvSpPr>
          <p:nvPr>
            <p:ph idx="1"/>
          </p:nvPr>
        </p:nvSpPr>
        <p:spPr/>
        <p:txBody>
          <a:bodyPr/>
          <a:lstStyle/>
          <a:p>
            <a:r>
              <a:rPr lang="en-US" dirty="0"/>
              <a:t>According to the analysis of the coefficients, the variable wind speed has a positive value which indicates it’s positive </a:t>
            </a:r>
            <a:r>
              <a:rPr lang="en-US" dirty="0" err="1"/>
              <a:t>impactness</a:t>
            </a:r>
            <a:r>
              <a:rPr lang="en-US" dirty="0"/>
              <a:t> on Severity because an increase of one unit in wind-speed, there is a 0.0022 increase in Severity.​</a:t>
            </a:r>
          </a:p>
          <a:p>
            <a:endParaRPr lang="en-US" dirty="0"/>
          </a:p>
          <a:p>
            <a:r>
              <a:rPr lang="en-US" dirty="0"/>
              <a:t>Moreover, the R-squared and Adjusted R-squared values are not too big, and the F-statistic is 89.57 which shows that it is a good model and a fit one.</a:t>
            </a:r>
          </a:p>
        </p:txBody>
      </p:sp>
      <p:sp>
        <p:nvSpPr>
          <p:cNvPr id="4" name="Slide Number Placeholder 3">
            <a:extLst>
              <a:ext uri="{FF2B5EF4-FFF2-40B4-BE49-F238E27FC236}">
                <a16:creationId xmlns:a16="http://schemas.microsoft.com/office/drawing/2014/main" id="{93686843-FF3F-4D3B-8B36-AC34AAFA5A77}"/>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340055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75B0-568F-45DA-A382-99D360B1043D}"/>
              </a:ext>
            </a:extLst>
          </p:cNvPr>
          <p:cNvSpPr>
            <a:spLocks noGrp="1"/>
          </p:cNvSpPr>
          <p:nvPr>
            <p:ph type="title"/>
          </p:nvPr>
        </p:nvSpPr>
        <p:spPr/>
        <p:txBody>
          <a:bodyPr>
            <a:normAutofit fontScale="90000"/>
          </a:bodyPr>
          <a:lstStyle/>
          <a:p>
            <a:br>
              <a:rPr lang="en-US" b="0" i="0" u="none" strike="noStrike">
                <a:solidFill>
                  <a:srgbClr val="90C226"/>
                </a:solidFill>
                <a:effectLst/>
                <a:latin typeface="Trebuchet MS" panose="020B0603020202020204" pitchFamily="34" charset="0"/>
              </a:rPr>
            </a:br>
            <a:r>
              <a:rPr lang="en-US" b="0" i="0" u="none" strike="noStrike">
                <a:effectLst/>
              </a:rPr>
              <a:t>Multiple Regression</a:t>
            </a:r>
            <a:r>
              <a:rPr lang="en-US" b="0" i="0">
                <a:effectLst/>
              </a:rPr>
              <a:t>​</a:t>
            </a:r>
            <a:br>
              <a:rPr lang="en-US" b="0" i="0">
                <a:solidFill>
                  <a:srgbClr val="000000"/>
                </a:solidFill>
                <a:effectLst/>
                <a:latin typeface="Trebuchet MS" panose="020B0603020202020204" pitchFamily="34" charset="0"/>
              </a:rPr>
            </a:br>
            <a:r>
              <a:rPr lang="en-US" b="0" i="0">
                <a:solidFill>
                  <a:srgbClr val="000000"/>
                </a:solidFill>
                <a:effectLst/>
                <a:latin typeface="Trebuchet MS" panose="020B0603020202020204" pitchFamily="34" charset="0"/>
              </a:rPr>
              <a:t>​</a:t>
            </a:r>
            <a:br>
              <a:rPr lang="en-US" b="0" i="0">
                <a:solidFill>
                  <a:srgbClr val="000000"/>
                </a:solidFill>
                <a:effectLst/>
                <a:latin typeface="Trebuchet MS" panose="020B0603020202020204" pitchFamily="34" charset="0"/>
              </a:rPr>
            </a:br>
            <a:r>
              <a:rPr lang="en-US" b="0" i="0">
                <a:solidFill>
                  <a:srgbClr val="000000"/>
                </a:solidFill>
                <a:effectLst/>
                <a:latin typeface="Trebuchet MS" panose="020B0603020202020204" pitchFamily="34" charset="0"/>
              </a:rPr>
              <a:t>​</a:t>
            </a:r>
            <a:endParaRPr lang="en-US"/>
          </a:p>
        </p:txBody>
      </p:sp>
      <p:sp>
        <p:nvSpPr>
          <p:cNvPr id="3" name="Content Placeholder 2">
            <a:extLst>
              <a:ext uri="{FF2B5EF4-FFF2-40B4-BE49-F238E27FC236}">
                <a16:creationId xmlns:a16="http://schemas.microsoft.com/office/drawing/2014/main" id="{FFA36DC0-D516-4062-9E86-BC41C3478B8B}"/>
              </a:ext>
            </a:extLst>
          </p:cNvPr>
          <p:cNvSpPr>
            <a:spLocks noGrp="1"/>
          </p:cNvSpPr>
          <p:nvPr>
            <p:ph idx="1"/>
          </p:nvPr>
        </p:nvSpPr>
        <p:spPr>
          <a:xfrm>
            <a:off x="753533" y="1492595"/>
            <a:ext cx="4066117" cy="3872810"/>
          </a:xfrm>
        </p:spPr>
        <p:txBody>
          <a:bodyPr/>
          <a:lstStyle/>
          <a:p>
            <a:r>
              <a:rPr lang="en-US"/>
              <a:t>m2&lt;- </a:t>
            </a:r>
            <a:r>
              <a:rPr lang="en-US" err="1"/>
              <a:t>lm</a:t>
            </a:r>
            <a:r>
              <a:rPr lang="en-US"/>
              <a:t>(Severity ~ Humidity + </a:t>
            </a:r>
            <a:r>
              <a:rPr lang="en-US" err="1"/>
              <a:t>Wind_Chill</a:t>
            </a:r>
            <a:r>
              <a:rPr lang="en-US"/>
              <a:t> + </a:t>
            </a:r>
            <a:r>
              <a:rPr lang="en-US" err="1"/>
              <a:t>Wind_Speed</a:t>
            </a:r>
            <a:r>
              <a:rPr lang="en-US"/>
              <a:t>, data = train)​</a:t>
            </a:r>
            <a:br>
              <a:rPr lang="en-US"/>
            </a:br>
            <a:endParaRPr lang="en-US"/>
          </a:p>
        </p:txBody>
      </p:sp>
      <p:sp>
        <p:nvSpPr>
          <p:cNvPr id="4" name="Slide Number Placeholder 3">
            <a:extLst>
              <a:ext uri="{FF2B5EF4-FFF2-40B4-BE49-F238E27FC236}">
                <a16:creationId xmlns:a16="http://schemas.microsoft.com/office/drawing/2014/main" id="{960EE8A1-19E7-45F2-A242-B9A1641C18C6}"/>
              </a:ext>
            </a:extLst>
          </p:cNvPr>
          <p:cNvSpPr>
            <a:spLocks noGrp="1"/>
          </p:cNvSpPr>
          <p:nvPr>
            <p:ph type="sldNum" sz="quarter" idx="12"/>
          </p:nvPr>
        </p:nvSpPr>
        <p:spPr/>
        <p:txBody>
          <a:bodyPr/>
          <a:lstStyle/>
          <a:p>
            <a:fld id="{330EA680-D336-4FF7-8B7A-9848BB0A1C32}" type="slidenum">
              <a:rPr lang="en-US" smtClean="0"/>
              <a:t>26</a:t>
            </a:fld>
            <a:endParaRPr lang="en-US"/>
          </a:p>
        </p:txBody>
      </p:sp>
      <p:pic>
        <p:nvPicPr>
          <p:cNvPr id="2052" name="Picture 4">
            <a:extLst>
              <a:ext uri="{FF2B5EF4-FFF2-40B4-BE49-F238E27FC236}">
                <a16:creationId xmlns:a16="http://schemas.microsoft.com/office/drawing/2014/main" id="{166FCC1B-DB3E-4995-A134-0E923ADAF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317" y="1419225"/>
            <a:ext cx="65341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023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5DFA-E90F-410C-A6B7-E8144C12208E}"/>
              </a:ext>
            </a:extLst>
          </p:cNvPr>
          <p:cNvSpPr>
            <a:spLocks noGrp="1"/>
          </p:cNvSpPr>
          <p:nvPr>
            <p:ph type="title"/>
          </p:nvPr>
        </p:nvSpPr>
        <p:spPr/>
        <p:txBody>
          <a:bodyPr/>
          <a:lstStyle/>
          <a:p>
            <a:r>
              <a:rPr lang="en-US" dirty="0"/>
              <a:t>Results of Multiple Regression</a:t>
            </a:r>
          </a:p>
        </p:txBody>
      </p:sp>
      <p:sp>
        <p:nvSpPr>
          <p:cNvPr id="3" name="Content Placeholder 2">
            <a:extLst>
              <a:ext uri="{FF2B5EF4-FFF2-40B4-BE49-F238E27FC236}">
                <a16:creationId xmlns:a16="http://schemas.microsoft.com/office/drawing/2014/main" id="{AEAF5BDF-1F55-4439-B487-C78D96C5C643}"/>
              </a:ext>
            </a:extLst>
          </p:cNvPr>
          <p:cNvSpPr>
            <a:spLocks noGrp="1"/>
          </p:cNvSpPr>
          <p:nvPr>
            <p:ph idx="1"/>
          </p:nvPr>
        </p:nvSpPr>
        <p:spPr>
          <a:xfrm>
            <a:off x="838200" y="1430867"/>
            <a:ext cx="10515600" cy="4267568"/>
          </a:xfrm>
        </p:spPr>
        <p:txBody>
          <a:bodyPr>
            <a:normAutofit fontScale="85000" lnSpcReduction="10000"/>
          </a:bodyPr>
          <a:lstStyle/>
          <a:p>
            <a:r>
              <a:rPr lang="en-US"/>
              <a:t>According to the analysis of estimates of coefficients in multiple regression, a one unit increase in humidity, there is a 0.00033 unit of increase in Severity and by one unit of increase in wind speed, there is 0.0025 increase in Severity, whereas this estimate has an inverse relation to wind chill such that, a one unit increase in wind chill, there is a 0.00006 decrease in Severity.​</a:t>
            </a:r>
          </a:p>
          <a:p>
            <a:r>
              <a:rPr lang="en-US"/>
              <a:t>Additionally, we can observe the coefficients of the variables such that, humidity and windspeed have a positive value which shows a positive impact over the dependent variable, Severity, whereas windchill has a negative impact over the severity of accident. ​</a:t>
            </a:r>
          </a:p>
          <a:p>
            <a:r>
              <a:rPr lang="en-US"/>
              <a:t>The p-values for humidity and windspeed are less than actual alpha value of 0.05. ​</a:t>
            </a:r>
          </a:p>
          <a:p>
            <a:r>
              <a:rPr lang="en-US"/>
              <a:t>Finally, the R-squared and Adjusted R-squared values are 24.72 and 24.44 as well as the F-statistic is 87.01 which shows that the model is a fit one.​</a:t>
            </a:r>
          </a:p>
        </p:txBody>
      </p:sp>
      <p:sp>
        <p:nvSpPr>
          <p:cNvPr id="4" name="Slide Number Placeholder 3">
            <a:extLst>
              <a:ext uri="{FF2B5EF4-FFF2-40B4-BE49-F238E27FC236}">
                <a16:creationId xmlns:a16="http://schemas.microsoft.com/office/drawing/2014/main" id="{DF315BED-BE8C-4C4F-AD0C-BA28D23902D2}"/>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2890881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966-9B7A-446E-B228-22F656CB012C}"/>
              </a:ext>
            </a:extLst>
          </p:cNvPr>
          <p:cNvSpPr>
            <a:spLocks noGrp="1"/>
          </p:cNvSpPr>
          <p:nvPr>
            <p:ph type="title"/>
          </p:nvPr>
        </p:nvSpPr>
        <p:spPr/>
        <p:txBody>
          <a:bodyPr>
            <a:normAutofit/>
          </a:bodyPr>
          <a:lstStyle/>
          <a:p>
            <a:r>
              <a:rPr lang="en-US"/>
              <a:t>Assessing the confident interval of the model.​</a:t>
            </a:r>
          </a:p>
        </p:txBody>
      </p:sp>
      <p:sp>
        <p:nvSpPr>
          <p:cNvPr id="4" name="Slide Number Placeholder 3">
            <a:extLst>
              <a:ext uri="{FF2B5EF4-FFF2-40B4-BE49-F238E27FC236}">
                <a16:creationId xmlns:a16="http://schemas.microsoft.com/office/drawing/2014/main" id="{7138E9B8-B2AD-46FF-8CD2-2F565F9E2B55}"/>
              </a:ext>
            </a:extLst>
          </p:cNvPr>
          <p:cNvSpPr>
            <a:spLocks noGrp="1"/>
          </p:cNvSpPr>
          <p:nvPr>
            <p:ph type="sldNum" sz="quarter" idx="12"/>
          </p:nvPr>
        </p:nvSpPr>
        <p:spPr/>
        <p:txBody>
          <a:bodyPr/>
          <a:lstStyle/>
          <a:p>
            <a:fld id="{330EA680-D336-4FF7-8B7A-9848BB0A1C32}" type="slidenum">
              <a:rPr lang="en-US" smtClean="0"/>
              <a:t>28</a:t>
            </a:fld>
            <a:endParaRPr lang="en-US"/>
          </a:p>
        </p:txBody>
      </p:sp>
      <p:pic>
        <p:nvPicPr>
          <p:cNvPr id="3074" name="Picture 2">
            <a:extLst>
              <a:ext uri="{FF2B5EF4-FFF2-40B4-BE49-F238E27FC236}">
                <a16:creationId xmlns:a16="http://schemas.microsoft.com/office/drawing/2014/main" id="{DF32C3A2-C01A-4871-AD88-6C3B08B79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2950" y="1947862"/>
            <a:ext cx="750570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69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824-EABC-4FDC-9B9F-FC445FCB38EF}"/>
              </a:ext>
            </a:extLst>
          </p:cNvPr>
          <p:cNvSpPr>
            <a:spLocks noGrp="1"/>
          </p:cNvSpPr>
          <p:nvPr>
            <p:ph type="title"/>
          </p:nvPr>
        </p:nvSpPr>
        <p:spPr/>
        <p:txBody>
          <a:bodyPr/>
          <a:lstStyle/>
          <a:p>
            <a:r>
              <a:rPr lang="en-US"/>
              <a:t>Residual vs Fitted values plot ​</a:t>
            </a:r>
            <a:br>
              <a:rPr lang="en-US"/>
            </a:br>
            <a:r>
              <a:rPr lang="en-US"/>
              <a:t>(linearity or non-linearity)</a:t>
            </a:r>
          </a:p>
        </p:txBody>
      </p:sp>
      <p:sp>
        <p:nvSpPr>
          <p:cNvPr id="4" name="Slide Number Placeholder 3">
            <a:extLst>
              <a:ext uri="{FF2B5EF4-FFF2-40B4-BE49-F238E27FC236}">
                <a16:creationId xmlns:a16="http://schemas.microsoft.com/office/drawing/2014/main" id="{5586AED2-B381-4C02-9682-170F000B8988}"/>
              </a:ext>
            </a:extLst>
          </p:cNvPr>
          <p:cNvSpPr>
            <a:spLocks noGrp="1"/>
          </p:cNvSpPr>
          <p:nvPr>
            <p:ph type="sldNum" sz="quarter" idx="12"/>
          </p:nvPr>
        </p:nvSpPr>
        <p:spPr/>
        <p:txBody>
          <a:bodyPr/>
          <a:lstStyle/>
          <a:p>
            <a:fld id="{330EA680-D336-4FF7-8B7A-9848BB0A1C32}" type="slidenum">
              <a:rPr lang="en-US" smtClean="0"/>
              <a:t>29</a:t>
            </a:fld>
            <a:endParaRPr lang="en-US"/>
          </a:p>
        </p:txBody>
      </p:sp>
      <p:pic>
        <p:nvPicPr>
          <p:cNvPr id="4098" name="Picture 2">
            <a:extLst>
              <a:ext uri="{FF2B5EF4-FFF2-40B4-BE49-F238E27FC236}">
                <a16:creationId xmlns:a16="http://schemas.microsoft.com/office/drawing/2014/main" id="{C5D2FD9F-264E-438C-9ECD-D82B6A2770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4933" y="1690688"/>
            <a:ext cx="3610102"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4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A59BA9-7D02-493D-8431-E3AE433406F1}"/>
              </a:ext>
            </a:extLst>
          </p:cNvPr>
          <p:cNvSpPr>
            <a:spLocks noGrp="1"/>
          </p:cNvSpPr>
          <p:nvPr>
            <p:ph type="sldNum" sz="quarter" idx="12"/>
          </p:nvPr>
        </p:nvSpPr>
        <p:spPr/>
        <p:txBody>
          <a:bodyPr/>
          <a:lstStyle/>
          <a:p>
            <a:fld id="{330EA680-D336-4FF7-8B7A-9848BB0A1C32}" type="slidenum">
              <a:rPr lang="en-US" smtClean="0"/>
              <a:t>3</a:t>
            </a:fld>
            <a:endParaRPr lang="en-US"/>
          </a:p>
        </p:txBody>
      </p:sp>
      <p:pic>
        <p:nvPicPr>
          <p:cNvPr id="8" name="Picture 8" descr="Map&#10;&#10;Description automatically generated">
            <a:extLst>
              <a:ext uri="{FF2B5EF4-FFF2-40B4-BE49-F238E27FC236}">
                <a16:creationId xmlns:a16="http://schemas.microsoft.com/office/drawing/2014/main" id="{DBAC98E8-F944-4295-9910-25A4AA98D134}"/>
              </a:ext>
            </a:extLst>
          </p:cNvPr>
          <p:cNvPicPr>
            <a:picLocks noGrp="1" noChangeAspect="1"/>
          </p:cNvPicPr>
          <p:nvPr>
            <p:ph idx="1"/>
          </p:nvPr>
        </p:nvPicPr>
        <p:blipFill>
          <a:blip r:embed="rId2"/>
          <a:stretch>
            <a:fillRect/>
          </a:stretch>
        </p:blipFill>
        <p:spPr>
          <a:xfrm>
            <a:off x="3056466" y="1372913"/>
            <a:ext cx="6068245" cy="4431695"/>
          </a:xfrm>
        </p:spPr>
      </p:pic>
      <p:sp>
        <p:nvSpPr>
          <p:cNvPr id="2" name="Title 1">
            <a:extLst>
              <a:ext uri="{FF2B5EF4-FFF2-40B4-BE49-F238E27FC236}">
                <a16:creationId xmlns:a16="http://schemas.microsoft.com/office/drawing/2014/main" id="{2557916C-E40E-48C4-9AA3-B59D0EFCC49C}"/>
              </a:ext>
            </a:extLst>
          </p:cNvPr>
          <p:cNvSpPr>
            <a:spLocks noGrp="1"/>
          </p:cNvSpPr>
          <p:nvPr>
            <p:ph type="title"/>
          </p:nvPr>
        </p:nvSpPr>
        <p:spPr>
          <a:xfrm>
            <a:off x="700489" y="190691"/>
            <a:ext cx="10515600" cy="1022600"/>
          </a:xfrm>
        </p:spPr>
        <p:txBody>
          <a:bodyPr>
            <a:normAutofit/>
          </a:bodyPr>
          <a:lstStyle/>
          <a:p>
            <a:pPr algn="ctr"/>
            <a:r>
              <a:rPr lang="en-US" sz="4000">
                <a:latin typeface="Times New Roman"/>
                <a:cs typeface="Times New Roman"/>
              </a:rPr>
              <a:t>USA States</a:t>
            </a:r>
            <a:endParaRPr lang="en-US"/>
          </a:p>
        </p:txBody>
      </p:sp>
    </p:spTree>
    <p:extLst>
      <p:ext uri="{BB962C8B-B14F-4D97-AF65-F5344CB8AC3E}">
        <p14:creationId xmlns:p14="http://schemas.microsoft.com/office/powerpoint/2010/main" val="1573898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F5A7-099F-4F11-9358-669B25553B8B}"/>
              </a:ext>
            </a:extLst>
          </p:cNvPr>
          <p:cNvSpPr>
            <a:spLocks noGrp="1"/>
          </p:cNvSpPr>
          <p:nvPr>
            <p:ph type="title"/>
          </p:nvPr>
        </p:nvSpPr>
        <p:spPr>
          <a:xfrm>
            <a:off x="311678" y="255058"/>
            <a:ext cx="10515600" cy="1325563"/>
          </a:xfrm>
        </p:spPr>
        <p:txBody>
          <a:bodyPr>
            <a:normAutofit fontScale="90000"/>
          </a:bodyPr>
          <a:lstStyle/>
          <a:p>
            <a:br>
              <a:rPr lang="en-US" b="0" i="0">
                <a:solidFill>
                  <a:srgbClr val="000000"/>
                </a:solidFill>
                <a:effectLst/>
                <a:latin typeface="Trebuchet MS" panose="020B0603020202020204" pitchFamily="34" charset="0"/>
              </a:rPr>
            </a:br>
            <a:r>
              <a:rPr lang="en-US" b="0" i="0">
                <a:solidFill>
                  <a:srgbClr val="000000"/>
                </a:solidFill>
                <a:effectLst/>
                <a:latin typeface="Trebuchet MS" panose="020B0603020202020204" pitchFamily="34" charset="0"/>
              </a:rPr>
              <a:t>​</a:t>
            </a:r>
            <a:r>
              <a:rPr lang="en-US" b="1" i="0" u="none" strike="noStrike">
                <a:solidFill>
                  <a:srgbClr val="FFFFFF"/>
                </a:solidFill>
                <a:effectLst/>
              </a:rPr>
              <a:t>lot</a:t>
            </a:r>
            <a:r>
              <a:rPr lang="en-US" b="0" i="0">
                <a:solidFill>
                  <a:srgbClr val="000000"/>
                </a:solidFill>
                <a:effectLst/>
              </a:rPr>
              <a:t>​Cook’s distance and Residual vs Leverage </a:t>
            </a:r>
            <a:br>
              <a:rPr lang="en-US" b="0" i="0">
                <a:solidFill>
                  <a:srgbClr val="000000"/>
                </a:solidFill>
                <a:effectLst/>
                <a:latin typeface="Trebuchet MS" panose="020B0603020202020204" pitchFamily="34" charset="0"/>
              </a:rPr>
            </a:br>
            <a:r>
              <a:rPr lang="en-US" b="0" i="0">
                <a:solidFill>
                  <a:srgbClr val="000000"/>
                </a:solidFill>
                <a:effectLst/>
                <a:latin typeface="Trebuchet MS" panose="020B0603020202020204" pitchFamily="34" charset="0"/>
              </a:rPr>
              <a:t>​</a:t>
            </a:r>
            <a:endParaRPr lang="en-US"/>
          </a:p>
        </p:txBody>
      </p:sp>
      <p:sp>
        <p:nvSpPr>
          <p:cNvPr id="3" name="Content Placeholder 2">
            <a:extLst>
              <a:ext uri="{FF2B5EF4-FFF2-40B4-BE49-F238E27FC236}">
                <a16:creationId xmlns:a16="http://schemas.microsoft.com/office/drawing/2014/main" id="{F4957E9E-C755-4D96-AB8A-228337AD2545}"/>
              </a:ext>
            </a:extLst>
          </p:cNvPr>
          <p:cNvSpPr>
            <a:spLocks noGrp="1"/>
          </p:cNvSpPr>
          <p:nvPr>
            <p:ph idx="1"/>
          </p:nvPr>
        </p:nvSpPr>
        <p:spPr>
          <a:xfrm>
            <a:off x="838200" y="1825625"/>
            <a:ext cx="5604933" cy="3872810"/>
          </a:xfrm>
        </p:spPr>
        <p:txBody>
          <a:bodyPr>
            <a:normAutofit fontScale="92500" lnSpcReduction="10000"/>
          </a:bodyPr>
          <a:lstStyle/>
          <a:p>
            <a:r>
              <a:rPr lang="en-US"/>
              <a:t>These plots will help us to find the influential cases since not all outliers are influential in linear regression analysis.​</a:t>
            </a:r>
          </a:p>
          <a:p>
            <a:r>
              <a:rPr lang="en-US"/>
              <a:t>According to the above figure, we can see that our case has a high cook’s distance score on the upper right side of the leverage plot which means it is influential to the regression result and our variable wind speed has higher impact on severity of accidents.​</a:t>
            </a:r>
          </a:p>
        </p:txBody>
      </p:sp>
      <p:sp>
        <p:nvSpPr>
          <p:cNvPr id="4" name="Slide Number Placeholder 3">
            <a:extLst>
              <a:ext uri="{FF2B5EF4-FFF2-40B4-BE49-F238E27FC236}">
                <a16:creationId xmlns:a16="http://schemas.microsoft.com/office/drawing/2014/main" id="{E87A0AAA-C438-4944-9D9B-BCABD0D35907}"/>
              </a:ext>
            </a:extLst>
          </p:cNvPr>
          <p:cNvSpPr>
            <a:spLocks noGrp="1"/>
          </p:cNvSpPr>
          <p:nvPr>
            <p:ph type="sldNum" sz="quarter" idx="12"/>
          </p:nvPr>
        </p:nvSpPr>
        <p:spPr/>
        <p:txBody>
          <a:bodyPr/>
          <a:lstStyle/>
          <a:p>
            <a:fld id="{330EA680-D336-4FF7-8B7A-9848BB0A1C32}" type="slidenum">
              <a:rPr lang="en-US" smtClean="0"/>
              <a:t>30</a:t>
            </a:fld>
            <a:endParaRPr lang="en-US"/>
          </a:p>
        </p:txBody>
      </p:sp>
      <p:pic>
        <p:nvPicPr>
          <p:cNvPr id="7170" name="Picture 2">
            <a:extLst>
              <a:ext uri="{FF2B5EF4-FFF2-40B4-BE49-F238E27FC236}">
                <a16:creationId xmlns:a16="http://schemas.microsoft.com/office/drawing/2014/main" id="{1BA9792E-B9D8-478B-9064-A11E10FEF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132" y="1580278"/>
            <a:ext cx="3876145" cy="414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67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14B2-6C61-4737-8F3E-95F3CF8431C8}"/>
              </a:ext>
            </a:extLst>
          </p:cNvPr>
          <p:cNvSpPr>
            <a:spLocks noGrp="1"/>
          </p:cNvSpPr>
          <p:nvPr>
            <p:ph type="title"/>
          </p:nvPr>
        </p:nvSpPr>
        <p:spPr/>
        <p:txBody>
          <a:bodyPr>
            <a:normAutofit/>
          </a:bodyPr>
          <a:lstStyle/>
          <a:p>
            <a:r>
              <a:rPr lang="en-US" sz="4000"/>
              <a:t>Top observations with the highest Cook's distance​</a:t>
            </a:r>
          </a:p>
        </p:txBody>
      </p:sp>
      <p:sp>
        <p:nvSpPr>
          <p:cNvPr id="4" name="Slide Number Placeholder 3">
            <a:extLst>
              <a:ext uri="{FF2B5EF4-FFF2-40B4-BE49-F238E27FC236}">
                <a16:creationId xmlns:a16="http://schemas.microsoft.com/office/drawing/2014/main" id="{E299B67A-0A99-48D8-990D-84757B4244EF}"/>
              </a:ext>
            </a:extLst>
          </p:cNvPr>
          <p:cNvSpPr>
            <a:spLocks noGrp="1"/>
          </p:cNvSpPr>
          <p:nvPr>
            <p:ph type="sldNum" sz="quarter" idx="12"/>
          </p:nvPr>
        </p:nvSpPr>
        <p:spPr/>
        <p:txBody>
          <a:bodyPr/>
          <a:lstStyle/>
          <a:p>
            <a:fld id="{330EA680-D336-4FF7-8B7A-9848BB0A1C32}" type="slidenum">
              <a:rPr lang="en-US" smtClean="0"/>
              <a:t>31</a:t>
            </a:fld>
            <a:endParaRPr lang="en-US"/>
          </a:p>
        </p:txBody>
      </p:sp>
      <p:pic>
        <p:nvPicPr>
          <p:cNvPr id="8194" name="Picture 2">
            <a:extLst>
              <a:ext uri="{FF2B5EF4-FFF2-40B4-BE49-F238E27FC236}">
                <a16:creationId xmlns:a16="http://schemas.microsoft.com/office/drawing/2014/main" id="{7EA64309-8CDA-4E60-A473-ED3EA34C5E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7537"/>
            <a:ext cx="43148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77E8661-C7B2-422E-8770-0CF4387C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521" y="1999191"/>
            <a:ext cx="431482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729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5D31-9496-4183-8C0F-174381A430A1}"/>
              </a:ext>
            </a:extLst>
          </p:cNvPr>
          <p:cNvSpPr>
            <a:spLocks noGrp="1"/>
          </p:cNvSpPr>
          <p:nvPr>
            <p:ph type="title"/>
          </p:nvPr>
        </p:nvSpPr>
        <p:spPr/>
        <p:txBody>
          <a:bodyPr>
            <a:normAutofit/>
          </a:bodyPr>
          <a:lstStyle/>
          <a:p>
            <a:r>
              <a:rPr lang="en-US" sz="4000"/>
              <a:t>Making predictions​ and MSE for Models</a:t>
            </a:r>
            <a:br>
              <a:rPr lang="en-US" sz="4000"/>
            </a:br>
            <a:endParaRPr lang="en-US" sz="4000"/>
          </a:p>
        </p:txBody>
      </p:sp>
      <p:sp>
        <p:nvSpPr>
          <p:cNvPr id="3" name="Content Placeholder 2">
            <a:extLst>
              <a:ext uri="{FF2B5EF4-FFF2-40B4-BE49-F238E27FC236}">
                <a16:creationId xmlns:a16="http://schemas.microsoft.com/office/drawing/2014/main" id="{F3E99B6B-2E97-49AC-A510-CB60332816C4}"/>
              </a:ext>
            </a:extLst>
          </p:cNvPr>
          <p:cNvSpPr>
            <a:spLocks noGrp="1"/>
          </p:cNvSpPr>
          <p:nvPr>
            <p:ph idx="1"/>
          </p:nvPr>
        </p:nvSpPr>
        <p:spPr>
          <a:xfrm>
            <a:off x="838200" y="1825625"/>
            <a:ext cx="4749800" cy="3872810"/>
          </a:xfrm>
        </p:spPr>
        <p:txBody>
          <a:bodyPr/>
          <a:lstStyle/>
          <a:p>
            <a:pPr algn="l" rtl="0" fontAlgn="base">
              <a:buFont typeface="Arial" panose="020B0604020202020204" pitchFamily="34" charset="0"/>
              <a:buChar char="•"/>
            </a:pPr>
            <a:r>
              <a:rPr lang="en-US" b="0" i="0" u="none" strike="noStrike">
                <a:solidFill>
                  <a:srgbClr val="404040"/>
                </a:solidFill>
                <a:effectLst/>
              </a:rPr>
              <a:t>In order to predict which model is more accurate, we need to compare the test sample MSE vs training sample MSE.</a:t>
            </a:r>
            <a:r>
              <a:rPr lang="en-US" b="0" i="0">
                <a:solidFill>
                  <a:srgbClr val="000000"/>
                </a:solidFill>
                <a:effectLst/>
              </a:rPr>
              <a:t>​</a:t>
            </a:r>
          </a:p>
          <a:p>
            <a:pPr algn="l" rtl="0" fontAlgn="base">
              <a:buFont typeface="Arial" panose="020B0604020202020204" pitchFamily="34" charset="0"/>
              <a:buChar char="•"/>
            </a:pPr>
            <a:r>
              <a:rPr lang="en-US" b="0" i="0" u="none" strike="noStrike">
                <a:solidFill>
                  <a:srgbClr val="404040"/>
                </a:solidFill>
                <a:effectLst/>
              </a:rPr>
              <a:t>MSE for test sample = 0.178</a:t>
            </a:r>
            <a:r>
              <a:rPr lang="en-US" b="0" i="0">
                <a:solidFill>
                  <a:srgbClr val="000000"/>
                </a:solidFill>
                <a:effectLst/>
              </a:rPr>
              <a:t>​</a:t>
            </a:r>
          </a:p>
          <a:p>
            <a:pPr algn="l" rtl="0" fontAlgn="base">
              <a:buFont typeface="Arial" panose="020B0604020202020204" pitchFamily="34" charset="0"/>
              <a:buChar char="•"/>
            </a:pPr>
            <a:r>
              <a:rPr lang="en-US" b="0" i="0" u="none" strike="noStrike">
                <a:solidFill>
                  <a:srgbClr val="404040"/>
                </a:solidFill>
                <a:effectLst/>
              </a:rPr>
              <a:t>MSE for train sample = 0.172</a:t>
            </a:r>
            <a:r>
              <a:rPr lang="en-US" b="0" i="0">
                <a:solidFill>
                  <a:srgbClr val="000000"/>
                </a:solidFill>
                <a:effectLst/>
                <a:latin typeface="Trebuchet MS" panose="020B0603020202020204" pitchFamily="34" charset="0"/>
              </a:rPr>
              <a:t>​</a:t>
            </a:r>
            <a:endParaRPr lang="en-US" b="0" i="0">
              <a:solidFill>
                <a:srgbClr val="000000"/>
              </a:solidFill>
              <a:effectLst/>
              <a:latin typeface="Arial" panose="020B0604020202020204" pitchFamily="34" charset="0"/>
            </a:endParaRPr>
          </a:p>
          <a:p>
            <a:endParaRPr lang="en-US"/>
          </a:p>
        </p:txBody>
      </p:sp>
      <p:sp>
        <p:nvSpPr>
          <p:cNvPr id="4" name="Slide Number Placeholder 3">
            <a:extLst>
              <a:ext uri="{FF2B5EF4-FFF2-40B4-BE49-F238E27FC236}">
                <a16:creationId xmlns:a16="http://schemas.microsoft.com/office/drawing/2014/main" id="{5181F305-E965-41A6-AEED-17F60B87FE7F}"/>
              </a:ext>
            </a:extLst>
          </p:cNvPr>
          <p:cNvSpPr>
            <a:spLocks noGrp="1"/>
          </p:cNvSpPr>
          <p:nvPr>
            <p:ph type="sldNum" sz="quarter" idx="12"/>
          </p:nvPr>
        </p:nvSpPr>
        <p:spPr/>
        <p:txBody>
          <a:bodyPr/>
          <a:lstStyle/>
          <a:p>
            <a:fld id="{330EA680-D336-4FF7-8B7A-9848BB0A1C32}" type="slidenum">
              <a:rPr lang="en-US" smtClean="0"/>
              <a:t>32</a:t>
            </a:fld>
            <a:endParaRPr lang="en-US"/>
          </a:p>
        </p:txBody>
      </p:sp>
      <p:pic>
        <p:nvPicPr>
          <p:cNvPr id="5" name="Picture 2">
            <a:extLst>
              <a:ext uri="{FF2B5EF4-FFF2-40B4-BE49-F238E27FC236}">
                <a16:creationId xmlns:a16="http://schemas.microsoft.com/office/drawing/2014/main" id="{48902626-B835-42B6-94DF-4D496113A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02594"/>
            <a:ext cx="4716999" cy="345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978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C3AC-1334-4AD8-9E13-E03FB7C08DDC}"/>
              </a:ext>
            </a:extLst>
          </p:cNvPr>
          <p:cNvSpPr>
            <a:spLocks noGrp="1"/>
          </p:cNvSpPr>
          <p:nvPr>
            <p:ph type="title"/>
          </p:nvPr>
        </p:nvSpPr>
        <p:spPr/>
        <p:txBody>
          <a:bodyPr>
            <a:normAutofit/>
          </a:bodyPr>
          <a:lstStyle/>
          <a:p>
            <a:r>
              <a:rPr lang="en-US" sz="4000"/>
              <a:t>Summary</a:t>
            </a:r>
          </a:p>
        </p:txBody>
      </p:sp>
      <p:sp>
        <p:nvSpPr>
          <p:cNvPr id="3" name="Content Placeholder 2">
            <a:extLst>
              <a:ext uri="{FF2B5EF4-FFF2-40B4-BE49-F238E27FC236}">
                <a16:creationId xmlns:a16="http://schemas.microsoft.com/office/drawing/2014/main" id="{EF575136-A1F4-494E-BFC8-2389B8F97B63}"/>
              </a:ext>
            </a:extLst>
          </p:cNvPr>
          <p:cNvSpPr>
            <a:spLocks noGrp="1"/>
          </p:cNvSpPr>
          <p:nvPr>
            <p:ph idx="1"/>
          </p:nvPr>
        </p:nvSpPr>
        <p:spPr>
          <a:xfrm>
            <a:off x="736600" y="1630892"/>
            <a:ext cx="10515600" cy="3872810"/>
          </a:xfrm>
        </p:spPr>
        <p:txBody>
          <a:bodyPr vert="horz" lIns="91440" tIns="45720" rIns="91440" bIns="45720" rtlCol="0" anchor="t">
            <a:normAutofit fontScale="47500" lnSpcReduction="20000"/>
          </a:bodyPr>
          <a:lstStyle/>
          <a:p>
            <a:r>
              <a:rPr lang="en-US" sz="4500" dirty="0">
                <a:latin typeface="Times New Roman"/>
                <a:cs typeface="Times New Roman"/>
              </a:rPr>
              <a:t>Even though the number of low severity and very high severity accidents are almost constant over the years. The severity 2 accidents is sharply increasing resulting in higher total number of accidents.</a:t>
            </a:r>
          </a:p>
          <a:p>
            <a:r>
              <a:rPr lang="en-US" sz="4500" dirty="0">
                <a:latin typeface="Times New Roman"/>
                <a:cs typeface="Times New Roman"/>
              </a:rPr>
              <a:t>CA has the highest number of accidents as much as 2.5 times that of TX which is the second in the rank. When we check the cities, Houston has the highest number of accidents. It would be interesting to know what factors contribute sharp decline in number of accidents in Texas considering that TX is twice the size of CA.</a:t>
            </a:r>
            <a:endParaRPr lang="en-US" dirty="0"/>
          </a:p>
          <a:p>
            <a:r>
              <a:rPr lang="en-US" sz="4500" dirty="0">
                <a:latin typeface="Times New Roman"/>
                <a:cs typeface="Times New Roman"/>
              </a:rPr>
              <a:t>Most of the accidents happen during daytime possibly due to high traffic caused by people commuting to the office and back home.</a:t>
            </a:r>
          </a:p>
          <a:p>
            <a:r>
              <a:rPr lang="en-US" sz="4500" dirty="0">
                <a:latin typeface="Times New Roman"/>
                <a:cs typeface="Times New Roman"/>
              </a:rPr>
              <a:t>Even though left most lanes is the fastest one, the graph shows that right side of the lane has highest number of accidents. One reason for this could be high number of lane merging that vehicles do while entering or exiting the express.</a:t>
            </a:r>
          </a:p>
          <a:p>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id="{B2B9043D-C30E-43AA-AF5B-1D03BF639E2B}"/>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370372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9D69-B12C-472C-8900-71B00B7D5E19}"/>
              </a:ext>
            </a:extLst>
          </p:cNvPr>
          <p:cNvSpPr>
            <a:spLocks noGrp="1"/>
          </p:cNvSpPr>
          <p:nvPr>
            <p:ph type="title"/>
          </p:nvPr>
        </p:nvSpPr>
        <p:spPr/>
        <p:txBody>
          <a:bodyPr>
            <a:normAutofit/>
          </a:bodyPr>
          <a:lstStyle/>
          <a:p>
            <a:r>
              <a:rPr lang="en-US" sz="4000"/>
              <a:t>Summary</a:t>
            </a:r>
          </a:p>
        </p:txBody>
      </p:sp>
      <p:sp>
        <p:nvSpPr>
          <p:cNvPr id="3" name="Content Placeholder 2">
            <a:extLst>
              <a:ext uri="{FF2B5EF4-FFF2-40B4-BE49-F238E27FC236}">
                <a16:creationId xmlns:a16="http://schemas.microsoft.com/office/drawing/2014/main" id="{46F6C808-3524-4B8B-8E69-4D273AC6E4A3}"/>
              </a:ext>
            </a:extLst>
          </p:cNvPr>
          <p:cNvSpPr>
            <a:spLocks noGrp="1"/>
          </p:cNvSpPr>
          <p:nvPr>
            <p:ph idx="1"/>
          </p:nvPr>
        </p:nvSpPr>
        <p:spPr>
          <a:xfrm>
            <a:off x="838200" y="1309158"/>
            <a:ext cx="10515600" cy="3872810"/>
          </a:xfrm>
        </p:spPr>
        <p:txBody>
          <a:bodyPr>
            <a:noAutofit/>
          </a:bodyPr>
          <a:lstStyle/>
          <a:p>
            <a:r>
              <a:rPr lang="en-US" sz="2500">
                <a:latin typeface="Times New Roman"/>
                <a:cs typeface="Times New Roman"/>
              </a:rPr>
              <a:t>Most of the accidents appear to occur in fair and clear weather conditions. It would be interesting to explore the severity of these accidents.</a:t>
            </a:r>
          </a:p>
          <a:p>
            <a:r>
              <a:rPr lang="en-US" sz="2500">
                <a:latin typeface="Times New Roman"/>
                <a:cs typeface="Times New Roman"/>
              </a:rPr>
              <a:t>December being the holiday season has the highest number of accidents.</a:t>
            </a:r>
          </a:p>
          <a:p>
            <a:r>
              <a:rPr lang="en-US" sz="2500"/>
              <a:t>From clustering we came to conclusion that October, November, and December have highest number of accidents </a:t>
            </a:r>
          </a:p>
          <a:p>
            <a:r>
              <a:rPr lang="en-US" sz="2500"/>
              <a:t>Surprisingly, visibility have no significant affect on severity of accidents.</a:t>
            </a:r>
          </a:p>
          <a:p>
            <a:r>
              <a:rPr lang="en-US" sz="2500"/>
              <a:t>Humidity and Windspeed have positive impact on severity and wind chill has negative impact.</a:t>
            </a:r>
          </a:p>
        </p:txBody>
      </p:sp>
      <p:sp>
        <p:nvSpPr>
          <p:cNvPr id="4" name="Slide Number Placeholder 3">
            <a:extLst>
              <a:ext uri="{FF2B5EF4-FFF2-40B4-BE49-F238E27FC236}">
                <a16:creationId xmlns:a16="http://schemas.microsoft.com/office/drawing/2014/main" id="{50E757D9-E7DD-4A78-ABB1-63D20534137F}"/>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352316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9D69-B12C-472C-8900-71B00B7D5E19}"/>
              </a:ext>
            </a:extLst>
          </p:cNvPr>
          <p:cNvSpPr>
            <a:spLocks noGrp="1"/>
          </p:cNvSpPr>
          <p:nvPr>
            <p:ph type="title"/>
          </p:nvPr>
        </p:nvSpPr>
        <p:spPr/>
        <p:txBody>
          <a:bodyPr>
            <a:normAutofit/>
          </a:bodyPr>
          <a:lstStyle/>
          <a:p>
            <a:r>
              <a:rPr lang="en-US" sz="4000" dirty="0"/>
              <a:t>Recommendation </a:t>
            </a:r>
          </a:p>
        </p:txBody>
      </p:sp>
      <p:sp>
        <p:nvSpPr>
          <p:cNvPr id="3" name="Content Placeholder 2">
            <a:extLst>
              <a:ext uri="{FF2B5EF4-FFF2-40B4-BE49-F238E27FC236}">
                <a16:creationId xmlns:a16="http://schemas.microsoft.com/office/drawing/2014/main" id="{46F6C808-3524-4B8B-8E69-4D273AC6E4A3}"/>
              </a:ext>
            </a:extLst>
          </p:cNvPr>
          <p:cNvSpPr>
            <a:spLocks noGrp="1"/>
          </p:cNvSpPr>
          <p:nvPr>
            <p:ph idx="1"/>
          </p:nvPr>
        </p:nvSpPr>
        <p:spPr>
          <a:xfrm>
            <a:off x="838200" y="1309158"/>
            <a:ext cx="10515600" cy="3872810"/>
          </a:xfrm>
        </p:spPr>
        <p:txBody>
          <a:bodyPr>
            <a:noAutofit/>
          </a:bodyPr>
          <a:lstStyle/>
          <a:p>
            <a:r>
              <a:rPr lang="en-US" sz="2500" dirty="0"/>
              <a:t>Increase Road Safety messaging during peak driving hours on weekdays.</a:t>
            </a:r>
          </a:p>
          <a:p>
            <a:r>
              <a:rPr lang="en-US" sz="2500" dirty="0"/>
              <a:t>Teaching new drivers, the dangers of holiday travel.</a:t>
            </a:r>
          </a:p>
          <a:p>
            <a:r>
              <a:rPr lang="en-US" sz="2500" dirty="0"/>
              <a:t>Inform on dangers of high visibility driving.</a:t>
            </a:r>
          </a:p>
          <a:p>
            <a:r>
              <a:rPr lang="en-US" sz="2500" dirty="0"/>
              <a:t>Be more careful in high population areas.</a:t>
            </a:r>
          </a:p>
          <a:p>
            <a:r>
              <a:rPr lang="en-US" sz="2500" dirty="0"/>
              <a:t>Increase funding to road maintenance.</a:t>
            </a:r>
          </a:p>
          <a:p>
            <a:endParaRPr lang="en-US" sz="2500" dirty="0"/>
          </a:p>
        </p:txBody>
      </p:sp>
      <p:sp>
        <p:nvSpPr>
          <p:cNvPr id="4" name="Slide Number Placeholder 3">
            <a:extLst>
              <a:ext uri="{FF2B5EF4-FFF2-40B4-BE49-F238E27FC236}">
                <a16:creationId xmlns:a16="http://schemas.microsoft.com/office/drawing/2014/main" id="{50E757D9-E7DD-4A78-ABB1-63D20534137F}"/>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2515835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A picture containing text, clipart&#10;&#10;Description automatically generated">
            <a:extLst>
              <a:ext uri="{FF2B5EF4-FFF2-40B4-BE49-F238E27FC236}">
                <a16:creationId xmlns:a16="http://schemas.microsoft.com/office/drawing/2014/main" id="{37BC0245-C35E-4118-8F45-B4C8572554CF}"/>
              </a:ext>
            </a:extLst>
          </p:cNvPr>
          <p:cNvPicPr>
            <a:picLocks noChangeAspect="1"/>
          </p:cNvPicPr>
          <p:nvPr/>
        </p:nvPicPr>
        <p:blipFill rotWithShape="1">
          <a:blip r:embed="rId2"/>
          <a:srcRect l="825"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Slide Number Placeholder 3">
            <a:extLst>
              <a:ext uri="{FF2B5EF4-FFF2-40B4-BE49-F238E27FC236}">
                <a16:creationId xmlns:a16="http://schemas.microsoft.com/office/drawing/2014/main" id="{359502C7-5EE5-4C7B-95B1-3B6A68CE75E1}"/>
              </a:ext>
            </a:extLst>
          </p:cNvPr>
          <p:cNvSpPr>
            <a:spLocks noGrp="1"/>
          </p:cNvSpPr>
          <p:nvPr>
            <p:ph type="sldNum" sz="quarter" idx="12"/>
          </p:nvPr>
        </p:nvSpPr>
        <p:spPr>
          <a:xfrm>
            <a:off x="11000232" y="599325"/>
            <a:ext cx="548640" cy="548640"/>
          </a:xfrm>
          <a:prstGeom prst="ellipse">
            <a:avLst/>
          </a:prstGeom>
          <a:solidFill>
            <a:srgbClr val="D09433"/>
          </a:solidFill>
        </p:spPr>
        <p:txBody>
          <a:bodyPr anchor="ctr">
            <a:normAutofit/>
          </a:bodyPr>
          <a:lstStyle/>
          <a:p>
            <a:pPr algn="ctr">
              <a:spcAft>
                <a:spcPts val="600"/>
              </a:spcAft>
            </a:pPr>
            <a:fld id="{330EA680-D336-4FF7-8B7A-9848BB0A1C32}" type="slidenum">
              <a:rPr lang="en-US" sz="1500">
                <a:solidFill>
                  <a:srgbClr val="FFFFFF"/>
                </a:solidFill>
              </a:rPr>
              <a:pPr algn="ctr">
                <a:spcAft>
                  <a:spcPts val="600"/>
                </a:spcAft>
              </a:pPr>
              <a:t>36</a:t>
            </a:fld>
            <a:endParaRPr lang="en-US" sz="1500">
              <a:solidFill>
                <a:srgbClr val="FFFFFF"/>
              </a:solidFill>
            </a:endParaRPr>
          </a:p>
        </p:txBody>
      </p:sp>
      <p:sp>
        <p:nvSpPr>
          <p:cNvPr id="9" name="Content Placeholder 8">
            <a:extLst>
              <a:ext uri="{FF2B5EF4-FFF2-40B4-BE49-F238E27FC236}">
                <a16:creationId xmlns:a16="http://schemas.microsoft.com/office/drawing/2014/main" id="{B071EF8A-B95F-41B3-89CD-D047CF9D2020}"/>
              </a:ext>
            </a:extLst>
          </p:cNvPr>
          <p:cNvSpPr>
            <a:spLocks noGrp="1"/>
          </p:cNvSpPr>
          <p:nvPr>
            <p:ph idx="1"/>
          </p:nvPr>
        </p:nvSpPr>
        <p:spPr>
          <a:xfrm>
            <a:off x="6638578" y="2871982"/>
            <a:ext cx="3547309" cy="985332"/>
          </a:xfrm>
        </p:spPr>
        <p:txBody>
          <a:bodyPr anchor="t">
            <a:noAutofit/>
          </a:bodyPr>
          <a:lstStyle/>
          <a:p>
            <a:pPr marL="0" indent="0">
              <a:buNone/>
            </a:pPr>
            <a:r>
              <a:rPr lang="en-US" sz="6600">
                <a:latin typeface="Times New Roman"/>
                <a:cs typeface="Times New Roman"/>
              </a:rPr>
              <a:t>Questions</a:t>
            </a:r>
            <a:endParaRPr lang="en-US" sz="6600"/>
          </a:p>
        </p:txBody>
      </p:sp>
    </p:spTree>
    <p:extLst>
      <p:ext uri="{BB962C8B-B14F-4D97-AF65-F5344CB8AC3E}">
        <p14:creationId xmlns:p14="http://schemas.microsoft.com/office/powerpoint/2010/main" val="293331703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B03FD8-E238-46F1-A5C5-296F10C3D10F}"/>
              </a:ext>
            </a:extLst>
          </p:cNvPr>
          <p:cNvSpPr>
            <a:spLocks noGrp="1"/>
          </p:cNvSpPr>
          <p:nvPr>
            <p:ph type="sldNum" sz="quarter" idx="12"/>
          </p:nvPr>
        </p:nvSpPr>
        <p:spPr/>
        <p:txBody>
          <a:bodyPr/>
          <a:lstStyle/>
          <a:p>
            <a:fld id="{330EA680-D336-4FF7-8B7A-9848BB0A1C32}" type="slidenum">
              <a:rPr lang="en-US" smtClean="0"/>
              <a:t>37</a:t>
            </a:fld>
            <a:endParaRPr lang="en-US"/>
          </a:p>
        </p:txBody>
      </p:sp>
      <p:pic>
        <p:nvPicPr>
          <p:cNvPr id="3" name="Picture 2" descr="A picture containing text&#10;&#10;Description automatically generated">
            <a:extLst>
              <a:ext uri="{FF2B5EF4-FFF2-40B4-BE49-F238E27FC236}">
                <a16:creationId xmlns:a16="http://schemas.microsoft.com/office/drawing/2014/main" id="{C353D452-F1C9-40CE-9A0C-B7F930D512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7266" y="268730"/>
            <a:ext cx="10388599" cy="5462592"/>
          </a:xfrm>
          <a:prstGeom prst="rect">
            <a:avLst/>
          </a:prstGeom>
        </p:spPr>
      </p:pic>
      <p:sp>
        <p:nvSpPr>
          <p:cNvPr id="5" name="TextBox 4">
            <a:extLst>
              <a:ext uri="{FF2B5EF4-FFF2-40B4-BE49-F238E27FC236}">
                <a16:creationId xmlns:a16="http://schemas.microsoft.com/office/drawing/2014/main" id="{537A59D8-8D39-442F-A37A-25C760DF5569}"/>
              </a:ext>
            </a:extLst>
          </p:cNvPr>
          <p:cNvSpPr txBox="1"/>
          <p:nvPr/>
        </p:nvSpPr>
        <p:spPr>
          <a:xfrm>
            <a:off x="4296152" y="4375406"/>
            <a:ext cx="3599695" cy="230832"/>
          </a:xfrm>
          <a:prstGeom prst="rect">
            <a:avLst/>
          </a:prstGeom>
          <a:noFill/>
        </p:spPr>
        <p:txBody>
          <a:bodyPr wrap="square" rtlCol="0">
            <a:spAutoFit/>
          </a:bodyPr>
          <a:lstStyle/>
          <a:p>
            <a:r>
              <a:rPr lang="en-US" sz="900">
                <a:hlinkClick r:id="rId3" tooltip="https://freepngimg.com/png/19307-thank-you-free-png-image"/>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34503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DC2F-4313-4E6E-B12F-E674DD290A24}"/>
              </a:ext>
            </a:extLst>
          </p:cNvPr>
          <p:cNvSpPr>
            <a:spLocks noGrp="1"/>
          </p:cNvSpPr>
          <p:nvPr>
            <p:ph type="title"/>
          </p:nvPr>
        </p:nvSpPr>
        <p:spPr/>
        <p:txBody>
          <a:bodyPr>
            <a:normAutofit/>
          </a:bodyPr>
          <a:lstStyle/>
          <a:p>
            <a:r>
              <a:rPr lang="en-US" sz="4000"/>
              <a:t>Introduction </a:t>
            </a:r>
          </a:p>
        </p:txBody>
      </p:sp>
      <p:sp>
        <p:nvSpPr>
          <p:cNvPr id="3" name="Content Placeholder 2">
            <a:extLst>
              <a:ext uri="{FF2B5EF4-FFF2-40B4-BE49-F238E27FC236}">
                <a16:creationId xmlns:a16="http://schemas.microsoft.com/office/drawing/2014/main" id="{E9E5ECF5-1C59-428A-9EE0-344E7C47B3B4}"/>
              </a:ext>
            </a:extLst>
          </p:cNvPr>
          <p:cNvSpPr>
            <a:spLocks noGrp="1"/>
          </p:cNvSpPr>
          <p:nvPr>
            <p:ph idx="1"/>
          </p:nvPr>
        </p:nvSpPr>
        <p:spPr>
          <a:xfrm>
            <a:off x="838200" y="1825625"/>
            <a:ext cx="7111826" cy="3872810"/>
          </a:xfrm>
        </p:spPr>
        <p:txBody>
          <a:bodyPr vert="horz" lIns="91440" tIns="45720" rIns="91440" bIns="45720" rtlCol="0" anchor="t">
            <a:normAutofit lnSpcReduction="10000"/>
          </a:bodyPr>
          <a:lstStyle/>
          <a:p>
            <a:r>
              <a:rPr lang="en-US">
                <a:latin typeface="Times New Roman"/>
                <a:cs typeface="Times New Roman"/>
              </a:rPr>
              <a:t>Road accidents have become very common in recent years, Every year, over 38000 people die in road accidents in the United States.</a:t>
            </a:r>
          </a:p>
          <a:p>
            <a:r>
              <a:rPr lang="en-US">
                <a:latin typeface="Times New Roman"/>
                <a:cs typeface="Times New Roman"/>
              </a:rPr>
              <a:t>Our objective of the project is to analyze and investigate the factors contributing accidents.</a:t>
            </a:r>
          </a:p>
          <a:p>
            <a:r>
              <a:rPr lang="en-US">
                <a:latin typeface="Times New Roman"/>
                <a:cs typeface="Times New Roman"/>
              </a:rPr>
              <a:t>We have used </a:t>
            </a:r>
          </a:p>
          <a:p>
            <a:pPr lvl="1"/>
            <a:r>
              <a:rPr lang="en-US">
                <a:latin typeface="Times New Roman"/>
                <a:cs typeface="Times New Roman"/>
              </a:rPr>
              <a:t>Bar graphs, donut chart, histogram, line chart, map</a:t>
            </a:r>
          </a:p>
          <a:p>
            <a:pPr lvl="1"/>
            <a:r>
              <a:rPr lang="en-US">
                <a:latin typeface="Times New Roman"/>
                <a:cs typeface="Times New Roman"/>
              </a:rPr>
              <a:t>Correlation </a:t>
            </a:r>
          </a:p>
          <a:p>
            <a:pPr lvl="1"/>
            <a:r>
              <a:rPr lang="en-US">
                <a:latin typeface="Times New Roman"/>
                <a:cs typeface="Times New Roman"/>
              </a:rPr>
              <a:t>K-means clustering, Linear and Multiple Regression</a:t>
            </a:r>
          </a:p>
          <a:p>
            <a:pPr lvl="1"/>
            <a:endParaRPr lang="en-US">
              <a:latin typeface="Times New Roman"/>
              <a:cs typeface="Times New Roman"/>
            </a:endParaRPr>
          </a:p>
          <a:p>
            <a:endParaRPr lang="en-US">
              <a:latin typeface="Times New Roman"/>
              <a:cs typeface="Times New Roman"/>
            </a:endParaRPr>
          </a:p>
        </p:txBody>
      </p:sp>
      <p:sp>
        <p:nvSpPr>
          <p:cNvPr id="4" name="Slide Number Placeholder 3">
            <a:extLst>
              <a:ext uri="{FF2B5EF4-FFF2-40B4-BE49-F238E27FC236}">
                <a16:creationId xmlns:a16="http://schemas.microsoft.com/office/drawing/2014/main" id="{1F47356D-7166-4DB8-966D-D4D73A0A9C00}"/>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FD5AEDB6-3C86-4BB7-BB55-3A979843669E}"/>
              </a:ext>
            </a:extLst>
          </p:cNvPr>
          <p:cNvSpPr txBox="1"/>
          <p:nvPr/>
        </p:nvSpPr>
        <p:spPr>
          <a:xfrm>
            <a:off x="3339790" y="6211230"/>
            <a:ext cx="66740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Source- </a:t>
            </a:r>
            <a:r>
              <a:rPr lang="en-US">
                <a:ea typeface="+mn-lt"/>
                <a:cs typeface="+mn-lt"/>
                <a:hlinkClick r:id="rId2"/>
              </a:rPr>
              <a:t>https://www.asirt.org/safe-travel/road-safety-facts/</a:t>
            </a:r>
            <a:endParaRPr lang="en-US">
              <a:ea typeface="+mn-lt"/>
              <a:cs typeface="+mn-lt"/>
            </a:endParaRPr>
          </a:p>
          <a:p>
            <a:r>
              <a:rPr lang="en-US">
                <a:cs typeface="Calibri" panose="020F0502020204030204"/>
              </a:rPr>
              <a:t>Image source: Timesofindia</a:t>
            </a:r>
          </a:p>
        </p:txBody>
      </p:sp>
      <p:sp>
        <p:nvSpPr>
          <p:cNvPr id="6" name="TextBox 5">
            <a:extLst>
              <a:ext uri="{FF2B5EF4-FFF2-40B4-BE49-F238E27FC236}">
                <a16:creationId xmlns:a16="http://schemas.microsoft.com/office/drawing/2014/main" id="{0D901716-3CC8-48C7-AACB-AA1025B16209}"/>
              </a:ext>
            </a:extLst>
          </p:cNvPr>
          <p:cNvSpPr txBox="1"/>
          <p:nvPr/>
        </p:nvSpPr>
        <p:spPr>
          <a:xfrm>
            <a:off x="6778084" y="1583474"/>
            <a:ext cx="34587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7" name="Picture 7" descr="A picture containing text, sign&#10;&#10;Description automatically generated">
            <a:extLst>
              <a:ext uri="{FF2B5EF4-FFF2-40B4-BE49-F238E27FC236}">
                <a16:creationId xmlns:a16="http://schemas.microsoft.com/office/drawing/2014/main" id="{CC026B3E-4F49-4656-BA41-7FD4EE13D850}"/>
              </a:ext>
            </a:extLst>
          </p:cNvPr>
          <p:cNvPicPr>
            <a:picLocks noChangeAspect="1"/>
          </p:cNvPicPr>
          <p:nvPr/>
        </p:nvPicPr>
        <p:blipFill>
          <a:blip r:embed="rId3"/>
          <a:stretch>
            <a:fillRect/>
          </a:stretch>
        </p:blipFill>
        <p:spPr>
          <a:xfrm>
            <a:off x="8017070" y="1690688"/>
            <a:ext cx="3426597" cy="2568045"/>
          </a:xfrm>
          <a:prstGeom prst="rect">
            <a:avLst/>
          </a:prstGeom>
        </p:spPr>
      </p:pic>
    </p:spTree>
    <p:extLst>
      <p:ext uri="{BB962C8B-B14F-4D97-AF65-F5344CB8AC3E}">
        <p14:creationId xmlns:p14="http://schemas.microsoft.com/office/powerpoint/2010/main" val="199580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A313-2349-4044-8A62-96F80116C5DF}"/>
              </a:ext>
            </a:extLst>
          </p:cNvPr>
          <p:cNvSpPr>
            <a:spLocks noGrp="1"/>
          </p:cNvSpPr>
          <p:nvPr>
            <p:ph type="title"/>
          </p:nvPr>
        </p:nvSpPr>
        <p:spPr/>
        <p:txBody>
          <a:bodyPr>
            <a:normAutofit/>
          </a:bodyPr>
          <a:lstStyle/>
          <a:p>
            <a:r>
              <a:rPr lang="en-US" sz="4000">
                <a:latin typeface="Times New Roman"/>
                <a:cs typeface="Times New Roman"/>
              </a:rPr>
              <a:t>Research Questions</a:t>
            </a:r>
            <a:endParaRPr lang="en-US" sz="4000"/>
          </a:p>
        </p:txBody>
      </p:sp>
      <p:sp>
        <p:nvSpPr>
          <p:cNvPr id="4" name="Slide Number Placeholder 3">
            <a:extLst>
              <a:ext uri="{FF2B5EF4-FFF2-40B4-BE49-F238E27FC236}">
                <a16:creationId xmlns:a16="http://schemas.microsoft.com/office/drawing/2014/main" id="{190A301C-86E0-444C-A9DA-77D684846FFB}"/>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5" name="TextBox 4">
            <a:extLst>
              <a:ext uri="{FF2B5EF4-FFF2-40B4-BE49-F238E27FC236}">
                <a16:creationId xmlns:a16="http://schemas.microsoft.com/office/drawing/2014/main" id="{95CB5821-F90B-4B50-B094-3C1FCD232B15}"/>
              </a:ext>
            </a:extLst>
          </p:cNvPr>
          <p:cNvSpPr txBox="1"/>
          <p:nvPr/>
        </p:nvSpPr>
        <p:spPr>
          <a:xfrm>
            <a:off x="4790661" y="6211957"/>
            <a:ext cx="4154556" cy="369332"/>
          </a:xfrm>
          <a:prstGeom prst="rect">
            <a:avLst/>
          </a:prstGeom>
          <a:noFill/>
        </p:spPr>
        <p:txBody>
          <a:bodyPr wrap="square" lIns="91440" tIns="45720" rIns="91440" bIns="45720" rtlCol="0" anchor="t">
            <a:spAutoFit/>
          </a:bodyPr>
          <a:lstStyle/>
          <a:p>
            <a:r>
              <a:rPr lang="en-US"/>
              <a:t>Image source : Depositphotos.com</a:t>
            </a:r>
            <a:endParaRPr lang="en-US">
              <a:cs typeface="Calibri"/>
            </a:endParaRPr>
          </a:p>
        </p:txBody>
      </p:sp>
      <p:pic>
        <p:nvPicPr>
          <p:cNvPr id="1028" name="Picture 4" descr="5,327 Car wreck Vector Images, Royalty-free Car wreck Vectors |  Depositphotos®">
            <a:extLst>
              <a:ext uri="{FF2B5EF4-FFF2-40B4-BE49-F238E27FC236}">
                <a16:creationId xmlns:a16="http://schemas.microsoft.com/office/drawing/2014/main" id="{1323505F-548B-4D87-AB25-17DA0131F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159" y="1498597"/>
            <a:ext cx="4032228" cy="35282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C68E8F97-DBB4-4912-ADC7-C6C58F6C900A}"/>
              </a:ext>
            </a:extLst>
          </p:cNvPr>
          <p:cNvSpPr>
            <a:spLocks noGrp="1"/>
          </p:cNvSpPr>
          <p:nvPr>
            <p:ph idx="1"/>
          </p:nvPr>
        </p:nvSpPr>
        <p:spPr>
          <a:xfrm>
            <a:off x="698810" y="1602600"/>
            <a:ext cx="5896723" cy="3528200"/>
          </a:xfrm>
        </p:spPr>
        <p:txBody>
          <a:bodyPr vert="horz" lIns="91440" tIns="45720" rIns="91440" bIns="45720" rtlCol="0" anchor="t">
            <a:noAutofit/>
          </a:bodyPr>
          <a:lstStyle/>
          <a:p>
            <a:r>
              <a:rPr lang="en-US">
                <a:latin typeface="Times New Roman"/>
                <a:cs typeface="Times New Roman"/>
              </a:rPr>
              <a:t>We will try to find the trend of accident and the factors effecting accidents.</a:t>
            </a:r>
            <a:endParaRPr lang="en-US"/>
          </a:p>
          <a:p>
            <a:r>
              <a:rPr lang="en-US">
                <a:latin typeface="Times New Roman"/>
                <a:cs typeface="Times New Roman"/>
              </a:rPr>
              <a:t>We will also analyze the details of US Accidents in different states to be able to check what can be done to reduce accidents and additionally to avoid its effect on road traffic.</a:t>
            </a:r>
            <a:endParaRPr lang="en-US"/>
          </a:p>
          <a:p>
            <a:pPr marL="0" indent="0">
              <a:buNone/>
            </a:pPr>
            <a:endParaRPr lang="en-US"/>
          </a:p>
        </p:txBody>
      </p:sp>
    </p:spTree>
    <p:extLst>
      <p:ext uri="{BB962C8B-B14F-4D97-AF65-F5344CB8AC3E}">
        <p14:creationId xmlns:p14="http://schemas.microsoft.com/office/powerpoint/2010/main" val="216605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EDDB-B1FE-4287-B747-9F44ADB0195B}"/>
              </a:ext>
            </a:extLst>
          </p:cNvPr>
          <p:cNvSpPr>
            <a:spLocks noGrp="1"/>
          </p:cNvSpPr>
          <p:nvPr>
            <p:ph type="title"/>
          </p:nvPr>
        </p:nvSpPr>
        <p:spPr>
          <a:xfrm>
            <a:off x="838200" y="171104"/>
            <a:ext cx="10515600" cy="1325563"/>
          </a:xfrm>
        </p:spPr>
        <p:txBody>
          <a:bodyPr>
            <a:normAutofit/>
          </a:bodyPr>
          <a:lstStyle/>
          <a:p>
            <a:r>
              <a:rPr lang="en-US" sz="4000">
                <a:latin typeface="Times New Roman"/>
                <a:cs typeface="Times New Roman"/>
              </a:rPr>
              <a:t>Data Set Information </a:t>
            </a:r>
            <a:endParaRPr lang="en-US" sz="4000"/>
          </a:p>
        </p:txBody>
      </p:sp>
      <p:sp>
        <p:nvSpPr>
          <p:cNvPr id="3" name="Content Placeholder 2">
            <a:extLst>
              <a:ext uri="{FF2B5EF4-FFF2-40B4-BE49-F238E27FC236}">
                <a16:creationId xmlns:a16="http://schemas.microsoft.com/office/drawing/2014/main" id="{78B0DA06-D0BC-49C8-9EDF-EBA46D50E4FB}"/>
              </a:ext>
            </a:extLst>
          </p:cNvPr>
          <p:cNvSpPr>
            <a:spLocks noGrp="1"/>
          </p:cNvSpPr>
          <p:nvPr>
            <p:ph idx="1"/>
          </p:nvPr>
        </p:nvSpPr>
        <p:spPr>
          <a:xfrm>
            <a:off x="762000" y="1496667"/>
            <a:ext cx="10515600" cy="3872810"/>
          </a:xfrm>
        </p:spPr>
        <p:txBody>
          <a:bodyPr vert="horz" lIns="91440" tIns="45720" rIns="91440" bIns="45720" rtlCol="0" anchor="t">
            <a:normAutofit/>
          </a:bodyPr>
          <a:lstStyle/>
          <a:p>
            <a:r>
              <a:rPr lang="en-US">
                <a:latin typeface="Times New Roman"/>
                <a:cs typeface="Times New Roman"/>
              </a:rPr>
              <a:t>Source of Data set: KAGGLE</a:t>
            </a:r>
          </a:p>
          <a:p>
            <a:r>
              <a:rPr lang="en-US">
                <a:latin typeface="Times New Roman"/>
                <a:cs typeface="Times New Roman"/>
              </a:rPr>
              <a:t>This is a country wide traffic accident data-set which covers 48 states of the US. </a:t>
            </a:r>
          </a:p>
          <a:p>
            <a:r>
              <a:rPr lang="en-US">
                <a:latin typeface="Times New Roman"/>
                <a:cs typeface="Times New Roman"/>
              </a:rPr>
              <a:t>There are about 4.2 million accident records in this dataset. It contains all sort of information related to each accident. </a:t>
            </a:r>
          </a:p>
          <a:p>
            <a:r>
              <a:rPr lang="en-US">
                <a:latin typeface="Times New Roman"/>
                <a:cs typeface="Times New Roman"/>
              </a:rPr>
              <a:t>There are a total of 49 Columns, such as air pressure, wind chill, precipitation, states, cities etc.</a:t>
            </a:r>
          </a:p>
          <a:p>
            <a:endParaRPr lang="en-US" sz="3200">
              <a:latin typeface="Times New Roman"/>
              <a:cs typeface="Times New Roman"/>
            </a:endParaRPr>
          </a:p>
          <a:p>
            <a:endParaRPr lang="en-US" sz="3200">
              <a:latin typeface="Times New Roman"/>
              <a:cs typeface="Times New Roman"/>
            </a:endParaRPr>
          </a:p>
        </p:txBody>
      </p:sp>
      <p:sp>
        <p:nvSpPr>
          <p:cNvPr id="4" name="Slide Number Placeholder 3">
            <a:extLst>
              <a:ext uri="{FF2B5EF4-FFF2-40B4-BE49-F238E27FC236}">
                <a16:creationId xmlns:a16="http://schemas.microsoft.com/office/drawing/2014/main" id="{FA388002-EAA9-49EC-A2A4-0B66028F1FEB}"/>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06737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638A-0C0F-4675-9481-5D19D2731438}"/>
              </a:ext>
            </a:extLst>
          </p:cNvPr>
          <p:cNvSpPr>
            <a:spLocks noGrp="1"/>
          </p:cNvSpPr>
          <p:nvPr>
            <p:ph type="title"/>
          </p:nvPr>
        </p:nvSpPr>
        <p:spPr>
          <a:xfrm>
            <a:off x="838200" y="331258"/>
            <a:ext cx="10515600" cy="1325563"/>
          </a:xfrm>
        </p:spPr>
        <p:txBody>
          <a:bodyPr>
            <a:normAutofit/>
          </a:bodyPr>
          <a:lstStyle/>
          <a:p>
            <a:r>
              <a:rPr lang="en-US" sz="4000">
                <a:latin typeface="Times New Roman"/>
                <a:cs typeface="Times New Roman"/>
              </a:rPr>
              <a:t>Data Preprocessing </a:t>
            </a:r>
            <a:endParaRPr lang="en-US" sz="4000"/>
          </a:p>
        </p:txBody>
      </p:sp>
      <p:sp>
        <p:nvSpPr>
          <p:cNvPr id="3" name="Content Placeholder 2">
            <a:extLst>
              <a:ext uri="{FF2B5EF4-FFF2-40B4-BE49-F238E27FC236}">
                <a16:creationId xmlns:a16="http://schemas.microsoft.com/office/drawing/2014/main" id="{622602D4-F811-4BDF-AA88-CB542770077D}"/>
              </a:ext>
            </a:extLst>
          </p:cNvPr>
          <p:cNvSpPr>
            <a:spLocks noGrp="1"/>
          </p:cNvSpPr>
          <p:nvPr>
            <p:ph idx="1"/>
          </p:nvPr>
        </p:nvSpPr>
        <p:spPr>
          <a:xfrm>
            <a:off x="838200" y="1388533"/>
            <a:ext cx="10515600" cy="4174965"/>
          </a:xfrm>
        </p:spPr>
        <p:txBody>
          <a:bodyPr vert="horz" lIns="91440" tIns="45720" rIns="91440" bIns="45720" rtlCol="0" anchor="t">
            <a:noAutofit/>
          </a:bodyPr>
          <a:lstStyle/>
          <a:p>
            <a:r>
              <a:rPr lang="en-US" dirty="0">
                <a:latin typeface="Times New Roman"/>
                <a:cs typeface="Times New Roman"/>
              </a:rPr>
              <a:t>Sampling the Data </a:t>
            </a:r>
            <a:endParaRPr lang="en-US"/>
          </a:p>
          <a:p>
            <a:pPr lvl="1"/>
            <a:r>
              <a:rPr lang="en-US" sz="2800" dirty="0">
                <a:latin typeface="Times New Roman"/>
                <a:cs typeface="Times New Roman"/>
              </a:rPr>
              <a:t>Since this is huge dataset to analyze as  R is taking time to process huge dataset, we decided to sample dataset, since it is easier for us to analyze. The new data-set will contain 1 million rows</a:t>
            </a:r>
          </a:p>
          <a:p>
            <a:r>
              <a:rPr lang="en-US" dirty="0">
                <a:latin typeface="Times New Roman"/>
                <a:cs typeface="Times New Roman"/>
              </a:rPr>
              <a:t>Tidying the Data </a:t>
            </a:r>
          </a:p>
          <a:p>
            <a:pPr lvl="1"/>
            <a:r>
              <a:rPr lang="en-US" sz="2800" dirty="0">
                <a:latin typeface="Times New Roman"/>
                <a:cs typeface="Times New Roman"/>
              </a:rPr>
              <a:t>Null values</a:t>
            </a:r>
          </a:p>
          <a:p>
            <a:pPr lvl="1"/>
            <a:r>
              <a:rPr lang="en-US" sz="2800" dirty="0">
                <a:latin typeface="Times New Roman"/>
                <a:cs typeface="Times New Roman"/>
              </a:rPr>
              <a:t>Format of the Dates </a:t>
            </a:r>
          </a:p>
          <a:p>
            <a:pPr lvl="1"/>
            <a:r>
              <a:rPr lang="en-US" sz="2800" dirty="0">
                <a:latin typeface="Times New Roman"/>
                <a:cs typeface="Times New Roman"/>
              </a:rPr>
              <a:t>Removed few columns since they have multiple values which is breaking rule number 3 of tidy data for example zip code which are not required for analysis.</a:t>
            </a:r>
          </a:p>
          <a:p>
            <a:pPr marL="457200" lvl="1" indent="0">
              <a:buNone/>
            </a:pPr>
            <a:endParaRPr lang="en-US" sz="3400">
              <a:latin typeface="Times New Roman"/>
              <a:cs typeface="Times New Roman"/>
            </a:endParaRPr>
          </a:p>
        </p:txBody>
      </p:sp>
      <p:sp>
        <p:nvSpPr>
          <p:cNvPr id="4" name="Slide Number Placeholder 3">
            <a:extLst>
              <a:ext uri="{FF2B5EF4-FFF2-40B4-BE49-F238E27FC236}">
                <a16:creationId xmlns:a16="http://schemas.microsoft.com/office/drawing/2014/main" id="{47053C11-4F5B-4735-B140-C7CDDB5F4AA0}"/>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99035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BA21-D4FB-4DD5-A0AF-6D2129579CAD}"/>
              </a:ext>
            </a:extLst>
          </p:cNvPr>
          <p:cNvSpPr>
            <a:spLocks noGrp="1"/>
          </p:cNvSpPr>
          <p:nvPr>
            <p:ph type="title"/>
          </p:nvPr>
        </p:nvSpPr>
        <p:spPr/>
        <p:txBody>
          <a:bodyPr>
            <a:normAutofit/>
          </a:bodyPr>
          <a:lstStyle/>
          <a:p>
            <a:r>
              <a:rPr lang="en-US" sz="4000">
                <a:latin typeface="Times New Roman"/>
                <a:cs typeface="Times New Roman"/>
              </a:rPr>
              <a:t>Top 5 accident states in USA</a:t>
            </a:r>
          </a:p>
        </p:txBody>
      </p:sp>
      <p:sp>
        <p:nvSpPr>
          <p:cNvPr id="4" name="Slide Number Placeholder 3">
            <a:extLst>
              <a:ext uri="{FF2B5EF4-FFF2-40B4-BE49-F238E27FC236}">
                <a16:creationId xmlns:a16="http://schemas.microsoft.com/office/drawing/2014/main" id="{B86F968E-6D05-401C-8A2E-07A8C271A5E1}"/>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6" name="TextBox 5">
            <a:extLst>
              <a:ext uri="{FF2B5EF4-FFF2-40B4-BE49-F238E27FC236}">
                <a16:creationId xmlns:a16="http://schemas.microsoft.com/office/drawing/2014/main" id="{093152B8-9CBA-4DED-B85D-33FC27EA8688}"/>
              </a:ext>
            </a:extLst>
          </p:cNvPr>
          <p:cNvSpPr txBox="1"/>
          <p:nvPr/>
        </p:nvSpPr>
        <p:spPr>
          <a:xfrm>
            <a:off x="338667" y="1601763"/>
            <a:ext cx="59351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California has highest number of accidents with almost 23% of all accidents in USA. </a:t>
            </a:r>
          </a:p>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Texas with approximately 9% of the total number of accidents. It would be interesting to know what factors contribute sharp decline in number of accidents in Texas considering that TX is twice the size of CA.</a:t>
            </a:r>
          </a:p>
        </p:txBody>
      </p:sp>
      <p:pic>
        <p:nvPicPr>
          <p:cNvPr id="10" name="Picture 10" descr="Chart, bar chart, histogram&#10;&#10;Description automatically generated">
            <a:extLst>
              <a:ext uri="{FF2B5EF4-FFF2-40B4-BE49-F238E27FC236}">
                <a16:creationId xmlns:a16="http://schemas.microsoft.com/office/drawing/2014/main" id="{F1711F21-26F7-4FD6-9A2D-4F7D7112583E}"/>
              </a:ext>
            </a:extLst>
          </p:cNvPr>
          <p:cNvPicPr>
            <a:picLocks noGrp="1" noChangeAspect="1"/>
          </p:cNvPicPr>
          <p:nvPr>
            <p:ph idx="1"/>
          </p:nvPr>
        </p:nvPicPr>
        <p:blipFill>
          <a:blip r:embed="rId2"/>
          <a:stretch>
            <a:fillRect/>
          </a:stretch>
        </p:blipFill>
        <p:spPr>
          <a:xfrm>
            <a:off x="6212766" y="1718470"/>
            <a:ext cx="5146517" cy="3268397"/>
          </a:xfrm>
        </p:spPr>
      </p:pic>
    </p:spTree>
    <p:extLst>
      <p:ext uri="{BB962C8B-B14F-4D97-AF65-F5344CB8AC3E}">
        <p14:creationId xmlns:p14="http://schemas.microsoft.com/office/powerpoint/2010/main" val="317582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5CA9-2178-4277-AE4E-D93EDAF5FFF1}"/>
              </a:ext>
            </a:extLst>
          </p:cNvPr>
          <p:cNvSpPr>
            <a:spLocks noGrp="1"/>
          </p:cNvSpPr>
          <p:nvPr>
            <p:ph type="title"/>
          </p:nvPr>
        </p:nvSpPr>
        <p:spPr/>
        <p:txBody>
          <a:bodyPr>
            <a:normAutofit/>
          </a:bodyPr>
          <a:lstStyle/>
          <a:p>
            <a:r>
              <a:rPr lang="en-US" sz="4000"/>
              <a:t>Top 5 accident cities in USA &amp; Top 5 accidents cities in California</a:t>
            </a:r>
          </a:p>
        </p:txBody>
      </p:sp>
      <p:pic>
        <p:nvPicPr>
          <p:cNvPr id="5" name="Picture 5" descr="Chart, bar chart&#10;&#10;Description automatically generated">
            <a:extLst>
              <a:ext uri="{FF2B5EF4-FFF2-40B4-BE49-F238E27FC236}">
                <a16:creationId xmlns:a16="http://schemas.microsoft.com/office/drawing/2014/main" id="{7E567F64-D842-4FC6-8A47-1DFC175D8A09}"/>
              </a:ext>
            </a:extLst>
          </p:cNvPr>
          <p:cNvPicPr>
            <a:picLocks noGrp="1" noChangeAspect="1"/>
          </p:cNvPicPr>
          <p:nvPr>
            <p:ph idx="1"/>
          </p:nvPr>
        </p:nvPicPr>
        <p:blipFill>
          <a:blip r:embed="rId2"/>
          <a:stretch>
            <a:fillRect/>
          </a:stretch>
        </p:blipFill>
        <p:spPr>
          <a:xfrm>
            <a:off x="699371" y="1610257"/>
            <a:ext cx="4875048" cy="3103032"/>
          </a:xfrm>
        </p:spPr>
      </p:pic>
      <p:sp>
        <p:nvSpPr>
          <p:cNvPr id="4" name="Slide Number Placeholder 3">
            <a:extLst>
              <a:ext uri="{FF2B5EF4-FFF2-40B4-BE49-F238E27FC236}">
                <a16:creationId xmlns:a16="http://schemas.microsoft.com/office/drawing/2014/main" id="{0C267F40-6B76-4757-BA2B-7B034A117907}"/>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6" name="Picture 5">
            <a:extLst>
              <a:ext uri="{FF2B5EF4-FFF2-40B4-BE49-F238E27FC236}">
                <a16:creationId xmlns:a16="http://schemas.microsoft.com/office/drawing/2014/main" id="{CF0F2579-117F-41AC-B549-5EFED7A51E4D}"/>
              </a:ext>
            </a:extLst>
          </p:cNvPr>
          <p:cNvPicPr>
            <a:picLocks noChangeAspect="1"/>
          </p:cNvPicPr>
          <p:nvPr/>
        </p:nvPicPr>
        <p:blipFill>
          <a:blip r:embed="rId3"/>
          <a:stretch>
            <a:fillRect/>
          </a:stretch>
        </p:blipFill>
        <p:spPr>
          <a:xfrm>
            <a:off x="6739467" y="1663737"/>
            <a:ext cx="3233903" cy="2832063"/>
          </a:xfrm>
          <a:prstGeom prst="rect">
            <a:avLst/>
          </a:prstGeom>
        </p:spPr>
      </p:pic>
      <p:sp>
        <p:nvSpPr>
          <p:cNvPr id="8" name="TextBox 7">
            <a:extLst>
              <a:ext uri="{FF2B5EF4-FFF2-40B4-BE49-F238E27FC236}">
                <a16:creationId xmlns:a16="http://schemas.microsoft.com/office/drawing/2014/main" id="{6503CF87-5ADF-443E-B1F6-0A6A9C0749A9}"/>
              </a:ext>
            </a:extLst>
          </p:cNvPr>
          <p:cNvSpPr txBox="1"/>
          <p:nvPr/>
        </p:nvSpPr>
        <p:spPr>
          <a:xfrm>
            <a:off x="5830482" y="4713289"/>
            <a:ext cx="5779058" cy="1200329"/>
          </a:xfrm>
          <a:prstGeom prst="rect">
            <a:avLst/>
          </a:prstGeom>
          <a:noFill/>
        </p:spPr>
        <p:txBody>
          <a:bodyPr wrap="square">
            <a:spAutoFit/>
          </a:bodyPr>
          <a:lstStyle/>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Los Angeles is the top city in California with a highest number of accidents and contributes about 55% of all the accidents in California followed by Bakersfield with 16% of the accidents. </a:t>
            </a:r>
          </a:p>
        </p:txBody>
      </p:sp>
      <p:sp>
        <p:nvSpPr>
          <p:cNvPr id="9" name="TextBox 8">
            <a:extLst>
              <a:ext uri="{FF2B5EF4-FFF2-40B4-BE49-F238E27FC236}">
                <a16:creationId xmlns:a16="http://schemas.microsoft.com/office/drawing/2014/main" id="{43346630-25D4-40D1-AA71-D7C9B3B746B5}"/>
              </a:ext>
            </a:extLst>
          </p:cNvPr>
          <p:cNvSpPr txBox="1"/>
          <p:nvPr/>
        </p:nvSpPr>
        <p:spPr>
          <a:xfrm flipH="1">
            <a:off x="1010918" y="4851788"/>
            <a:ext cx="4382348" cy="92333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From Top 5 accidents cities graph, we observe that most of the accidents are in Houston which is not part of California. </a:t>
            </a:r>
          </a:p>
        </p:txBody>
      </p:sp>
    </p:spTree>
    <p:extLst>
      <p:ext uri="{BB962C8B-B14F-4D97-AF65-F5344CB8AC3E}">
        <p14:creationId xmlns:p14="http://schemas.microsoft.com/office/powerpoint/2010/main" val="174971079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1874</Words>
  <Application>Microsoft Office PowerPoint</Application>
  <PresentationFormat>Widescreen</PresentationFormat>
  <Paragraphs>168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Trebuchet MS</vt:lpstr>
      <vt:lpstr>1_office theme</vt:lpstr>
      <vt:lpstr>OMIS 665 – Bigdata Analytics for Business</vt:lpstr>
      <vt:lpstr>Presentation Overview</vt:lpstr>
      <vt:lpstr>USA States</vt:lpstr>
      <vt:lpstr>Introduction </vt:lpstr>
      <vt:lpstr>Research Questions</vt:lpstr>
      <vt:lpstr>Data Set Information </vt:lpstr>
      <vt:lpstr>Data Preprocessing </vt:lpstr>
      <vt:lpstr>Top 5 accident states in USA</vt:lpstr>
      <vt:lpstr>Top 5 accident cities in USA &amp; Top 5 accidents cities in California</vt:lpstr>
      <vt:lpstr>Trend in accidents by year</vt:lpstr>
      <vt:lpstr>Trend in accidents by Month</vt:lpstr>
      <vt:lpstr>Which days of week have more accidents?</vt:lpstr>
      <vt:lpstr>Which part of Day has more accidents?</vt:lpstr>
      <vt:lpstr>Which time of the day has more accidents?</vt:lpstr>
      <vt:lpstr> Accidents based on Severity levels</vt:lpstr>
      <vt:lpstr>Severity of accidents in different years</vt:lpstr>
      <vt:lpstr>Which Side of the road has more accidents?</vt:lpstr>
      <vt:lpstr>What are the top 10 weather conditions that contribute most of the accidents?</vt:lpstr>
      <vt:lpstr>Correlation </vt:lpstr>
      <vt:lpstr>Number of accidents by month based on Precipitation and Temperature </vt:lpstr>
      <vt:lpstr>Methods for Optimal number of clusters</vt:lpstr>
      <vt:lpstr>Methods for Optimal number of clusters</vt:lpstr>
      <vt:lpstr>Clustering results</vt:lpstr>
      <vt:lpstr>How would you evaluate the impact of wind speed on severity?​</vt:lpstr>
      <vt:lpstr>Results of Linear Regression</vt:lpstr>
      <vt:lpstr> Multiple Regression​ ​ ​</vt:lpstr>
      <vt:lpstr>Results of Multiple Regression</vt:lpstr>
      <vt:lpstr>Assessing the confident interval of the model.​</vt:lpstr>
      <vt:lpstr>Residual vs Fitted values plot ​ (linearity or non-linearity)</vt:lpstr>
      <vt:lpstr> ​lot​Cook’s distance and Residual vs Leverage  ​</vt:lpstr>
      <vt:lpstr>Top observations with the highest Cook's distance​</vt:lpstr>
      <vt:lpstr>Making predictions​ and MSE for Models </vt:lpstr>
      <vt:lpstr>Summary</vt:lpstr>
      <vt:lpstr>Summary</vt:lpstr>
      <vt:lpstr>Recommendation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OMIS 665 – Bigdata Analytics for Business</dc:title>
  <dc:creator>Vijayalakshmi Prasanna Maddula</dc:creator>
  <cp:lastModifiedBy>Zachary Wurst</cp:lastModifiedBy>
  <cp:revision>16</cp:revision>
  <dcterms:created xsi:type="dcterms:W3CDTF">2021-04-22T02:23:09Z</dcterms:created>
  <dcterms:modified xsi:type="dcterms:W3CDTF">2021-04-23T00:50:55Z</dcterms:modified>
</cp:coreProperties>
</file>