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9" r:id="rId2"/>
    <p:sldId id="262" r:id="rId3"/>
    <p:sldId id="261" r:id="rId4"/>
    <p:sldId id="259" r:id="rId5"/>
    <p:sldId id="257" r:id="rId6"/>
    <p:sldId id="258" r:id="rId7"/>
    <p:sldId id="260" r:id="rId8"/>
    <p:sldId id="256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84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19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97E0B3-9F30-774E-A000-05315FA71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B407F14-01FC-AC48-8CAF-722614B0F4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7B3BC5D-F715-1240-9C28-43C3F20F0E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0CC8B11-AEEA-1748-9129-C3529E1432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97D9D-3852-CB44-A4E0-0DC3713BB2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604C-3B8F-3341-9265-59A02D4DACD7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F485-5612-4D46-8AB5-187A65EC6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3A71AA9-EE5A-A848-9CFF-A6392DCDAD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7F2E5C9-991F-444D-9EAE-3C66925D2E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626FFDC-37AB-E84C-87A7-10D5C097F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E7BA58-539B-D24D-BB84-418CE480724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18916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1B2A262-A559-A94A-AA80-4F95A83300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6C770F9-CE27-3E49-8CF5-969B5CEA92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A6B0D4A-F9E9-0046-93E0-CA892DD45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914A3F-9AC0-1F44-AA30-B36DC7435B45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9036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0857FC40-FB5F-3D4D-9F25-3350ADACD9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60112FC-C447-C945-8161-6475E9CBA0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7D734C2-FA86-E147-A833-F478FFB2A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A3D0E7-256A-4F46-9CA5-78B9ABACF609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3382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BF8B43B9-1C9F-FB4E-A59B-DEB562ED16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8D6B97B-A17F-9D42-91E6-78B31380CF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A66E2D3-5064-114A-AAD6-13135E440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C135B7-CAC7-B141-9CB9-C46B986C1EA4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525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C51EDC1-D478-B045-8F24-4646F07F69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F19D7796-308B-3F44-92F5-B624ECFCDA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6B84168-9AF7-0B4A-BE97-085F517CB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20FD87-2475-A24E-92E0-D0626647706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235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4FEEC857-22E2-264F-8354-D6D3D38B8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5E1E54E-8681-2F49-9C6A-9CCB4C1A8F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FA6D40F-0E4D-EB44-9451-D694F2287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20B98C-EE7F-4C45-8640-08ECAF7079C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586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C7FD7CC9-5E71-9147-812D-797261CC6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B6D4A53-5634-7941-B888-02AC4428DD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CD96191-5785-3446-A863-4EFB6943E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D88178-6877-FD44-A76A-36FA623999EC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7598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39DA322-1C9B-234B-89F8-4407C6FAFB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8738CD3-B1EF-EE4A-B49A-3E280B1E05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133BBA8-4152-BA4D-B5FD-ABD76D0FF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B132C5-31D4-4947-B3BC-84A23DAB9D28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1991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2554FE4-FB5B-984A-91E2-A9970A1293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CB55EADB-691B-1347-AA6C-EF3570E561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CED96EB-C47F-8B4B-B648-D799D4CCA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4579A4-A66B-9644-94B2-B4C6DFA80CF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145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17244F2-17AB-BE4A-B2FB-E5AEE56C0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B2DB65C-4E5D-F24F-901D-CB9C8EC897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A92CD45-04B4-554B-998A-83A2B3AAC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92023A-E372-C84B-AC87-276DD92B6B15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981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754E6DE8-F57F-5247-93C1-7D7D5AAA84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2D03082-09B3-7346-8F04-47AF10199F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BA23182-2B73-A440-836C-D02A3019B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D20821-0A2A-3143-96D4-4C1E0C7B03B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2226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AFAFB26-62E6-4544-BE6F-EA92D432DC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098CB54-475E-5F4F-9BD8-0254F21A19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F111816-F382-3E47-9461-70BFE436D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417BD5-7D19-EF42-9503-0E9826A07043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85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33A209C-1F82-1544-BC72-ECA9F59F1E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F86E75F-1B98-044E-AC9F-8222A14B97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500DE83-E776-5A44-88A1-8C197F3DB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9EA2B4-9766-354B-8FAB-F9E1653EDD9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8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CBA8-6D06-C64F-A2C1-839273765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885A-4B39-C942-86BB-50D8F62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1978-1327-6747-8862-E5EA8DB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6847-D2BA-F942-83D5-C9CF3D13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C14A-D1E1-5240-9344-CA52963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80ED7-537B-1A4F-A100-90CC9CA21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09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DF71-0B7B-1D42-8458-AD8CF90E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02EB-E6AA-0846-8C36-DA3DD469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6E5D-314A-F545-86F4-E0076CC9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B1EB-C242-644A-BEF6-3C1E0BB9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5357-055C-C242-92EA-F5F8453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B6D2-AECF-CE4A-A1E4-6D1B426B7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7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AC6F2-13D2-A24F-8AB6-4E3B9F5B1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000E3-A82B-0D4E-A3C2-86B2DEC4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EFD7-A674-424B-95AA-734F9749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406-FE9A-BB4D-A33D-3BBFFA19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8262-B9BF-ED42-B3EB-18DF376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6638A-A9CE-784E-AC0B-1B8CA10F1A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4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A3E8-CDAC-A448-B42A-C7B92F4C91D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2E7C-B2DF-4A43-9576-73435F72D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A83BC-3E65-7E49-96DA-3517369694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477B7-2471-6347-9E7F-76101C4A1C7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856AB-F330-C148-B055-E69B7E6BD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C8CD-810E-0B40-B021-A1B80408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EAF46-B187-F442-838B-295F9534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05262-06EB-7441-9390-310D6D6C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3518B7-1D64-C947-BC2A-803ADD160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40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83F0-5037-F146-AB23-FACB37D8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D057-DE97-4E46-9958-0FCA09703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5F18-774F-F04D-830E-AD9D53D4C8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7705B-4803-AD44-A778-C307BD65BF6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FA02DE-A8E2-8441-8298-DFDCBEAC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C0D7D-88DB-7A44-93DD-1EF7773B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301341-D849-9C44-85E1-59FF55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4CEB15-F494-034F-BB58-FCE22C91A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B2E7-89BB-054A-BEB2-EB14E17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DF44-AC6A-6845-B4EC-2F8828C5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BDB2-8E06-614B-8621-8B6441C6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830E-0D6F-9742-BB80-11AD19C4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5EF7-9A11-1041-89C6-0824C8A7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60A25-987D-784F-917C-B2E435D02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1D1E-CD23-7649-9E91-FB186E9B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0023-7424-AA4D-9575-7E0B6599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2505-CB07-4640-B2F8-CB522D3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8E8C-2239-554E-98D3-BE03FCD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309E-2735-8241-95F2-581EDA05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9B267-052B-BC42-A0FA-526C546D3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8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B684-668C-034F-8289-D1EAC551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1ACC-5CDF-1740-9B65-1D63DEFA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E0F60-CD50-C947-8CE1-C4DAB5930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B136-2D62-CB41-9354-321E1400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DB4A-D311-0D47-8498-881A838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237A-7F65-4044-BC89-B2BABA6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BDF99-F4D6-7F48-9350-056C37AF7B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09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4380-C45D-A549-8D22-DAF759CC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CE38-75BC-4A47-8C29-7F87B79D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1120-4662-F64B-9EED-72ACE678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6701-4EF0-8E4B-A993-A92643AB2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2501-65AC-524D-BE07-18C020F25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15978-60DE-B840-8344-9B4A8AEC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65D98-067E-9046-892E-7225FC9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09CBC-8D85-B442-B081-4670D6BA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19F71-E1FF-2543-B3D2-B4AC5FC0D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94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D7B5-FEAA-634F-B45E-BE1F15B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9E61D-5C2E-3544-A9C9-7ACE43CF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7EC44-4B5D-6642-A6E4-1C7CE1D0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CC1EF-2107-8944-B85F-5313E7BA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41379-268E-E64F-86BA-973BF7B1BD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2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E6A8-E894-4A42-BCDB-5DF38F22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69C02-F6FD-F04A-949E-F71DEE31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54CBB-6558-B84E-9EB9-0255A59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2A1C1-6811-774E-A389-38EB85D4E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8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3171-673C-2A4A-AC84-47245722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64B4-5008-3E42-B2D5-36D6320D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06AC5-4FC8-E842-99AB-E003F853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C04A-520A-6E41-8C00-E384FC80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49B2-BE50-344C-949B-0EA42343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A28E-11A3-F247-95B6-402F8209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FE58C-094B-0845-9AB9-41A3B91C4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7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3112-B6AD-0F41-980B-D026AE38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4FD7-CE7B-6F4F-A361-6DCCB0A0E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2E2D6-7B81-A446-A4AA-8AF9579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E9F8-A0BA-7F40-A579-B045A6C4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102F-84FC-904A-B047-8AD29A34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5880-A0B4-934A-B873-D75AF7B1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0CFC2-E1EE-6445-9D48-B7C229FEC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95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46F9C81-3896-9B43-B785-01BA42971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B17C43-D4DE-9E4B-A3D0-509377BCC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91F6C4-585C-7347-A61B-F02BE21105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D9DBA6-92B5-A548-B21C-CCFD8C9984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EAD891-6760-AC4E-A788-D87586A2B2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63B599-75AB-B34F-8CCE-372EDFF19C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6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59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7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5.e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77.emf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6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3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2.e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6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10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5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0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0.emf"/><Relationship Id="rId5" Type="http://schemas.openxmlformats.org/officeDocument/2006/relationships/image" Target="../media/image107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2AE778F-94E8-B942-B53F-621C9DDFC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93838"/>
            <a:ext cx="8229600" cy="1887537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Overview of Groundwater Flow Modeling and the Groundwater Flow Equation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6B56D25-8499-844B-825F-D077BAC43A2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Constructing the Water Balance</a:t>
            </a:r>
          </a:p>
        </p:txBody>
      </p:sp>
      <p:graphicFrame>
        <p:nvGraphicFramePr>
          <p:cNvPr id="39974" name="Object 38">
            <a:extLst>
              <a:ext uri="{FF2B5EF4-FFF2-40B4-BE49-F238E27FC236}">
                <a16:creationId xmlns:a16="http://schemas.microsoft.com/office/drawing/2014/main" id="{F6A3D40C-DBDA-BF44-9B18-5BD00E3F474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3150" y="3921125"/>
          <a:ext cx="1517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14922500" imgH="5562600" progId="Equation.3">
                  <p:embed/>
                </p:oleObj>
              </mc:Choice>
              <mc:Fallback>
                <p:oleObj name="Equation" r:id="rId3" imgW="14922500" imgH="556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21125"/>
                        <a:ext cx="1517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>
            <a:extLst>
              <a:ext uri="{FF2B5EF4-FFF2-40B4-BE49-F238E27FC236}">
                <a16:creationId xmlns:a16="http://schemas.microsoft.com/office/drawing/2014/main" id="{9AE91240-858E-0141-977E-78B8532E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1346200"/>
            <a:ext cx="486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Mass In – Mass Out = Change in Mass Stored</a:t>
            </a:r>
          </a:p>
        </p:txBody>
      </p:sp>
      <p:grpSp>
        <p:nvGrpSpPr>
          <p:cNvPr id="39980" name="Group 44">
            <a:extLst>
              <a:ext uri="{FF2B5EF4-FFF2-40B4-BE49-F238E27FC236}">
                <a16:creationId xmlns:a16="http://schemas.microsoft.com/office/drawing/2014/main" id="{B398994C-97D4-F148-A4C5-F82945C8885C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4859338"/>
            <a:ext cx="1123950" cy="1244600"/>
            <a:chOff x="4096" y="3294"/>
            <a:chExt cx="708" cy="784"/>
          </a:xfrm>
        </p:grpSpPr>
        <p:sp>
          <p:nvSpPr>
            <p:cNvPr id="39961" name="Line 25">
              <a:extLst>
                <a:ext uri="{FF2B5EF4-FFF2-40B4-BE49-F238E27FC236}">
                  <a16:creationId xmlns:a16="http://schemas.microsoft.com/office/drawing/2014/main" id="{E6DE5E32-1458-A64C-9C66-292A8EE7F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3537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6">
              <a:extLst>
                <a:ext uri="{FF2B5EF4-FFF2-40B4-BE49-F238E27FC236}">
                  <a16:creationId xmlns:a16="http://schemas.microsoft.com/office/drawing/2014/main" id="{689359ED-6DC9-454D-B1C2-FB9072A0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2" y="3772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7">
              <a:extLst>
                <a:ext uri="{FF2B5EF4-FFF2-40B4-BE49-F238E27FC236}">
                  <a16:creationId xmlns:a16="http://schemas.microsoft.com/office/drawing/2014/main" id="{0F8F2DE1-92FB-724E-9A29-7DBCA70FC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3779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8">
              <a:extLst>
                <a:ext uri="{FF2B5EF4-FFF2-40B4-BE49-F238E27FC236}">
                  <a16:creationId xmlns:a16="http://schemas.microsoft.com/office/drawing/2014/main" id="{EC762AA5-B0AD-1046-A6D2-75EABAFBA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329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65" name="Text Box 29">
              <a:extLst>
                <a:ext uri="{FF2B5EF4-FFF2-40B4-BE49-F238E27FC236}">
                  <a16:creationId xmlns:a16="http://schemas.microsoft.com/office/drawing/2014/main" id="{373E99E2-289F-D743-BB07-8D3EACE1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" y="36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66" name="Text Box 30">
              <a:extLst>
                <a:ext uri="{FF2B5EF4-FFF2-40B4-BE49-F238E27FC236}">
                  <a16:creationId xmlns:a16="http://schemas.microsoft.com/office/drawing/2014/main" id="{50FE3FC7-8A3C-D44F-B7C0-8F49430D7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" y="37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9984" name="Group 48">
            <a:extLst>
              <a:ext uri="{FF2B5EF4-FFF2-40B4-BE49-F238E27FC236}">
                <a16:creationId xmlns:a16="http://schemas.microsoft.com/office/drawing/2014/main" id="{55A57788-CD68-224D-9ED1-5B58884D1711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1982788"/>
            <a:ext cx="6099175" cy="4225925"/>
            <a:chOff x="1164" y="1277"/>
            <a:chExt cx="3842" cy="2662"/>
          </a:xfrm>
        </p:grpSpPr>
        <p:graphicFrame>
          <p:nvGraphicFramePr>
            <p:cNvPr id="39970" name="Object 34">
              <a:extLst>
                <a:ext uri="{FF2B5EF4-FFF2-40B4-BE49-F238E27FC236}">
                  <a16:creationId xmlns:a16="http://schemas.microsoft.com/office/drawing/2014/main" id="{92766DF9-30CC-584E-B5D4-DC43BD4C76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1" y="1277"/>
            <a:ext cx="8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4" name="Equation" r:id="rId5" imgW="14922500" imgH="5562600" progId="Equation.3">
                    <p:embed/>
                  </p:oleObj>
                </mc:Choice>
                <mc:Fallback>
                  <p:oleObj name="Equation" r:id="rId5" imgW="14922500" imgH="5562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277"/>
                          <a:ext cx="8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2" name="Object 36">
              <a:extLst>
                <a:ext uri="{FF2B5EF4-FFF2-40B4-BE49-F238E27FC236}">
                  <a16:creationId xmlns:a16="http://schemas.microsoft.com/office/drawing/2014/main" id="{3FD5AB8B-38C8-1940-A045-205F2E9DF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7" y="1279"/>
            <a:ext cx="84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5" name="Equation" r:id="rId7" imgW="14922500" imgH="5562600" progId="Equation.3">
                    <p:embed/>
                  </p:oleObj>
                </mc:Choice>
                <mc:Fallback>
                  <p:oleObj name="Equation" r:id="rId7" imgW="14922500" imgH="5562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279"/>
                          <a:ext cx="84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67" name="Group 31">
              <a:extLst>
                <a:ext uri="{FF2B5EF4-FFF2-40B4-BE49-F238E27FC236}">
                  <a16:creationId xmlns:a16="http://schemas.microsoft.com/office/drawing/2014/main" id="{C0AE489D-0903-E642-B3FE-82C32E0D2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1557"/>
              <a:ext cx="2339" cy="2041"/>
              <a:chOff x="1586" y="1671"/>
              <a:chExt cx="2339" cy="2041"/>
            </a:xfrm>
          </p:grpSpPr>
          <p:grpSp>
            <p:nvGrpSpPr>
              <p:cNvPr id="39943" name="Group 7">
                <a:extLst>
                  <a:ext uri="{FF2B5EF4-FFF2-40B4-BE49-F238E27FC236}">
                    <a16:creationId xmlns:a16="http://schemas.microsoft.com/office/drawing/2014/main" id="{10A6169C-F9F2-6F47-A8CE-B0E84B3D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6" y="1906"/>
                <a:ext cx="1519" cy="1519"/>
                <a:chOff x="3157" y="1586"/>
                <a:chExt cx="1519" cy="1519"/>
              </a:xfrm>
            </p:grpSpPr>
            <p:sp>
              <p:nvSpPr>
                <p:cNvPr id="39944" name="AutoShape 8">
                  <a:extLst>
                    <a:ext uri="{FF2B5EF4-FFF2-40B4-BE49-F238E27FC236}">
                      <a16:creationId xmlns:a16="http://schemas.microsoft.com/office/drawing/2014/main" id="{68338FEF-52A7-DB43-813C-BE4F50722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7" y="1586"/>
                  <a:ext cx="1519" cy="1519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45" name="Line 9">
                  <a:extLst>
                    <a:ext uri="{FF2B5EF4-FFF2-40B4-BE49-F238E27FC236}">
                      <a16:creationId xmlns:a16="http://schemas.microsoft.com/office/drawing/2014/main" id="{856A58B8-20D4-DD4E-B609-952EC8E85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41" y="2716"/>
                  <a:ext cx="11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6" name="Line 10">
                  <a:extLst>
                    <a:ext uri="{FF2B5EF4-FFF2-40B4-BE49-F238E27FC236}">
                      <a16:creationId xmlns:a16="http://schemas.microsoft.com/office/drawing/2014/main" id="{34956693-9666-154A-9392-629AE19CF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4" y="2701"/>
                  <a:ext cx="377" cy="3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7" name="Line 11">
                  <a:extLst>
                    <a:ext uri="{FF2B5EF4-FFF2-40B4-BE49-F238E27FC236}">
                      <a16:creationId xmlns:a16="http://schemas.microsoft.com/office/drawing/2014/main" id="{658A6C25-8289-1149-81D3-CD648F483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41" y="1586"/>
                  <a:ext cx="0" cy="11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8" name="Oval 12">
                  <a:extLst>
                    <a:ext uri="{FF2B5EF4-FFF2-40B4-BE49-F238E27FC236}">
                      <a16:creationId xmlns:a16="http://schemas.microsoft.com/office/drawing/2014/main" id="{8E62AC71-682D-CB4A-B74E-6705089DC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7" y="2340"/>
                  <a:ext cx="114" cy="11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51" name="Line 15">
                <a:extLst>
                  <a:ext uri="{FF2B5EF4-FFF2-40B4-BE49-F238E27FC236}">
                    <a16:creationId xmlns:a16="http://schemas.microsoft.com/office/drawing/2014/main" id="{87CB0231-ECA9-3E48-AC1F-9DB2BA12F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685"/>
                <a:ext cx="0" cy="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Line 16">
                <a:extLst>
                  <a:ext uri="{FF2B5EF4-FFF2-40B4-BE49-F238E27FC236}">
                    <a16:creationId xmlns:a16="http://schemas.microsoft.com/office/drawing/2014/main" id="{142125F9-0B00-1049-8C5E-C6DD08BDE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5" y="342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3" name="Line 17">
                <a:extLst>
                  <a:ext uri="{FF2B5EF4-FFF2-40B4-BE49-F238E27FC236}">
                    <a16:creationId xmlns:a16="http://schemas.microsoft.com/office/drawing/2014/main" id="{470AAFAC-09DC-3A4A-86E4-E02D1AC7D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3143"/>
                <a:ext cx="0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8">
                <a:extLst>
                  <a:ext uri="{FF2B5EF4-FFF2-40B4-BE49-F238E27FC236}">
                    <a16:creationId xmlns:a16="http://schemas.microsoft.com/office/drawing/2014/main" id="{A7183EE9-3810-E749-9FFC-C47377EF0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1" y="2908"/>
                <a:ext cx="540" cy="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9">
                <a:extLst>
                  <a:ext uri="{FF2B5EF4-FFF2-40B4-BE49-F238E27FC236}">
                    <a16:creationId xmlns:a16="http://schemas.microsoft.com/office/drawing/2014/main" id="{D0377221-F13A-A144-BFB7-677A458BE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9" y="1671"/>
                <a:ext cx="214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20">
                <a:extLst>
                  <a:ext uri="{FF2B5EF4-FFF2-40B4-BE49-F238E27FC236}">
                    <a16:creationId xmlns:a16="http://schemas.microsoft.com/office/drawing/2014/main" id="{77148E49-9D12-BB40-A293-FDF9836D7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7" y="2397"/>
                <a:ext cx="114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Line 21">
                <a:extLst>
                  <a:ext uri="{FF2B5EF4-FFF2-40B4-BE49-F238E27FC236}">
                    <a16:creationId xmlns:a16="http://schemas.microsoft.com/office/drawing/2014/main" id="{ECD394FA-20AF-AA4D-89B4-560307930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2667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Line 22">
                <a:extLst>
                  <a:ext uri="{FF2B5EF4-FFF2-40B4-BE49-F238E27FC236}">
                    <a16:creationId xmlns:a16="http://schemas.microsoft.com/office/drawing/2014/main" id="{E59424C3-23EF-B64B-A476-6F92A7F6A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6" y="2766"/>
                <a:ext cx="3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Line 23">
                <a:extLst>
                  <a:ext uri="{FF2B5EF4-FFF2-40B4-BE49-F238E27FC236}">
                    <a16:creationId xmlns:a16="http://schemas.microsoft.com/office/drawing/2014/main" id="{830FFB2A-DD6F-F44C-B6B1-A08CC635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2" y="2752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39976" name="Object 40">
              <a:extLst>
                <a:ext uri="{FF2B5EF4-FFF2-40B4-BE49-F238E27FC236}">
                  <a16:creationId xmlns:a16="http://schemas.microsoft.com/office/drawing/2014/main" id="{DFB6A61B-3ACD-BB49-A48A-E3BA96F258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6" y="2390"/>
            <a:ext cx="9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6" name="Equation" r:id="rId9" imgW="15214600" imgH="5562600" progId="Equation.3">
                    <p:embed/>
                  </p:oleObj>
                </mc:Choice>
                <mc:Fallback>
                  <p:oleObj name="Equation" r:id="rId9" imgW="15214600" imgH="5562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2390"/>
                          <a:ext cx="9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42">
              <a:extLst>
                <a:ext uri="{FF2B5EF4-FFF2-40B4-BE49-F238E27FC236}">
                  <a16:creationId xmlns:a16="http://schemas.microsoft.com/office/drawing/2014/main" id="{7C6498A6-54A0-1F4F-AF1E-F199F34FAB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8" y="3594"/>
            <a:ext cx="90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7" name="Equation" r:id="rId11" imgW="14630400" imgH="5562600" progId="Equation.3">
                    <p:embed/>
                  </p:oleObj>
                </mc:Choice>
                <mc:Fallback>
                  <p:oleObj name="Equation" r:id="rId11" imgW="14630400" imgH="5562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3594"/>
                          <a:ext cx="90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43">
              <a:extLst>
                <a:ext uri="{FF2B5EF4-FFF2-40B4-BE49-F238E27FC236}">
                  <a16:creationId xmlns:a16="http://schemas.microsoft.com/office/drawing/2014/main" id="{5FA3B511-D690-C443-88C2-119103FAB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4" y="3359"/>
            <a:ext cx="94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8" name="Equation" r:id="rId13" imgW="15214600" imgH="5562600" progId="Equation.3">
                    <p:embed/>
                  </p:oleObj>
                </mc:Choice>
                <mc:Fallback>
                  <p:oleObj name="Equation" r:id="rId13" imgW="15214600" imgH="5562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359"/>
                          <a:ext cx="94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45">
              <a:extLst>
                <a:ext uri="{FF2B5EF4-FFF2-40B4-BE49-F238E27FC236}">
                  <a16:creationId xmlns:a16="http://schemas.microsoft.com/office/drawing/2014/main" id="{470084F6-8C06-2F43-B9F6-E104D5D44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9" name="Equation" r:id="rId15" imgW="2628900" imgH="4978400" progId="Equation.3">
                    <p:embed/>
                  </p:oleObj>
                </mc:Choice>
                <mc:Fallback>
                  <p:oleObj name="Equation" r:id="rId15" imgW="2628900" imgH="4978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2" name="Object 46">
            <a:extLst>
              <a:ext uri="{FF2B5EF4-FFF2-40B4-BE49-F238E27FC236}">
                <a16:creationId xmlns:a16="http://schemas.microsoft.com/office/drawing/2014/main" id="{1E1D8AD6-93A6-004E-9195-97044861A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2538413"/>
          <a:ext cx="2528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17" imgW="24866600" imgH="4686300" progId="Equation.3">
                  <p:embed/>
                </p:oleObj>
              </mc:Choice>
              <mc:Fallback>
                <p:oleObj name="Equation" r:id="rId17" imgW="24866600" imgH="4686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538413"/>
                        <a:ext cx="2528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AAFBA41-B6D1-8C42-8152-C514DF81C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52228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First Steps</a:t>
            </a:r>
          </a:p>
        </p:txBody>
      </p:sp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872596F9-E78F-5F40-B623-F461732F059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12775" y="2665413"/>
          <a:ext cx="7740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3" imgW="119367300" imgH="5562600" progId="Equation.3">
                  <p:embed/>
                </p:oleObj>
              </mc:Choice>
              <mc:Fallback>
                <p:oleObj name="Equation" r:id="rId3" imgW="119367300" imgH="556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665413"/>
                        <a:ext cx="77406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>
            <a:extLst>
              <a:ext uri="{FF2B5EF4-FFF2-40B4-BE49-F238E27FC236}">
                <a16:creationId xmlns:a16="http://schemas.microsoft.com/office/drawing/2014/main" id="{276C51BA-1456-B643-9F21-E27BA624993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65363" y="4108450"/>
          <a:ext cx="3568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5" imgW="54419500" imgH="10236200" progId="Equation.3">
                  <p:embed/>
                </p:oleObj>
              </mc:Choice>
              <mc:Fallback>
                <p:oleObj name="Equation" r:id="rId5" imgW="54419500" imgH="10236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108450"/>
                        <a:ext cx="3568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>
            <a:extLst>
              <a:ext uri="{FF2B5EF4-FFF2-40B4-BE49-F238E27FC236}">
                <a16:creationId xmlns:a16="http://schemas.microsoft.com/office/drawing/2014/main" id="{569879B5-7D85-E345-8849-93C483CB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448050"/>
            <a:ext cx="577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2: Divide by the volume of the cube and the time interval:</a:t>
            </a:r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4B798E5F-3283-544E-980E-C7E2556B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968500"/>
            <a:ext cx="647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1: Write the balance equation using the inflow and outflow terms: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2233B593-9A96-784E-9701-C99CF5E2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5040313"/>
            <a:ext cx="789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3: Shrink the cube to an arbitrarily small size to arrive at the differential equation:</a:t>
            </a:r>
          </a:p>
        </p:txBody>
      </p:sp>
      <p:graphicFrame>
        <p:nvGraphicFramePr>
          <p:cNvPr id="45077" name="Object 21">
            <a:extLst>
              <a:ext uri="{FF2B5EF4-FFF2-40B4-BE49-F238E27FC236}">
                <a16:creationId xmlns:a16="http://schemas.microsoft.com/office/drawing/2014/main" id="{C08C3F71-854A-2947-9452-951E9314E54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1863" y="5491163"/>
          <a:ext cx="393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7" imgW="59690000" imgH="9652000" progId="Equation.3">
                  <p:embed/>
                </p:oleObj>
              </mc:Choice>
              <mc:Fallback>
                <p:oleObj name="Equation" r:id="rId7" imgW="59690000" imgH="9652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491163"/>
                        <a:ext cx="3933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C2505F5-C088-D44D-B27C-1EF0E89188E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Final Steps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798FD3F0-6599-0741-A476-511BBF5C4BD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79563" y="2217738"/>
          <a:ext cx="13795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3" imgW="19596100" imgH="9067800" progId="Equation.3">
                  <p:embed/>
                </p:oleObj>
              </mc:Choice>
              <mc:Fallback>
                <p:oleObj name="Equation" r:id="rId3" imgW="19596100" imgH="906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217738"/>
                        <a:ext cx="13795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34350B21-6180-2F4E-9D6A-45872DB28C3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73475" y="2205038"/>
          <a:ext cx="1433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5" imgW="19900900" imgH="9652000" progId="Equation.3">
                  <p:embed/>
                </p:oleObj>
              </mc:Choice>
              <mc:Fallback>
                <p:oleObj name="Equation" r:id="rId5" imgW="19900900" imgH="965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205038"/>
                        <a:ext cx="14335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73208DDD-23A5-8243-B588-CABD6553C1D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48338" y="2220913"/>
          <a:ext cx="135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7" imgW="19304000" imgH="9067800" progId="Equation.3">
                  <p:embed/>
                </p:oleObj>
              </mc:Choice>
              <mc:Fallback>
                <p:oleObj name="Equation" r:id="rId7" imgW="193040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220913"/>
                        <a:ext cx="13589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>
            <a:extLst>
              <a:ext uri="{FF2B5EF4-FFF2-40B4-BE49-F238E27FC236}">
                <a16:creationId xmlns:a16="http://schemas.microsoft.com/office/drawing/2014/main" id="{A1D18D1F-00D0-234E-81EE-DE7D474C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730375"/>
            <a:ext cx="697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4: Use Darcy’s Law to express the flow rates (q) as a function of head: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FD2355F9-B396-3249-889C-09312946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200400"/>
            <a:ext cx="850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5: Use the concept of specific storage to express storage change as a function of head:</a:t>
            </a:r>
          </a:p>
        </p:txBody>
      </p:sp>
      <p:graphicFrame>
        <p:nvGraphicFramePr>
          <p:cNvPr id="52241" name="Object 17">
            <a:extLst>
              <a:ext uri="{FF2B5EF4-FFF2-40B4-BE49-F238E27FC236}">
                <a16:creationId xmlns:a16="http://schemas.microsoft.com/office/drawing/2014/main" id="{5078414D-DD9A-CF4D-9AAF-910999F2E11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440113" y="3783013"/>
          <a:ext cx="1916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9" imgW="25742900" imgH="9067800" progId="Equation.3">
                  <p:embed/>
                </p:oleObj>
              </mc:Choice>
              <mc:Fallback>
                <p:oleObj name="Equation" r:id="rId9" imgW="25742900" imgH="9067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783013"/>
                        <a:ext cx="1916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>
            <a:extLst>
              <a:ext uri="{FF2B5EF4-FFF2-40B4-BE49-F238E27FC236}">
                <a16:creationId xmlns:a16="http://schemas.microsoft.com/office/drawing/2014/main" id="{A7AE2D25-A220-DA4E-AA6D-466B18A3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605338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6: Put it all together:</a:t>
            </a:r>
          </a:p>
        </p:txBody>
      </p:sp>
      <p:graphicFrame>
        <p:nvGraphicFramePr>
          <p:cNvPr id="52244" name="Object 20">
            <a:extLst>
              <a:ext uri="{FF2B5EF4-FFF2-40B4-BE49-F238E27FC236}">
                <a16:creationId xmlns:a16="http://schemas.microsoft.com/office/drawing/2014/main" id="{09B80CE5-7BC6-8542-9989-647C8A19F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5159375"/>
          <a:ext cx="5146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11" imgW="69049900" imgH="10528300" progId="Equation.3">
                  <p:embed/>
                </p:oleObj>
              </mc:Choice>
              <mc:Fallback>
                <p:oleObj name="Equation" r:id="rId11" imgW="69049900" imgH="1052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159375"/>
                        <a:ext cx="5146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E62FBF5-DA50-5F49-A0EC-D127E0981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Boundary Conditions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FCD16BA-2FD8-7543-AC85-278A7A12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differential equation describes how head and flow change throughout the interior of the groundwater system.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complete description of the groundwater system also requires specification of groundwater conditions at the boundaries of the system.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Some combination of head and flow rate must be specified along all the boundaries of the groundwater system.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Transient flow problems also require the starting head to be specified everywhere in the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90340F7-0207-E14E-AA30-B32AEE43159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3863" y="27463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2-Dimensional Flow in a Confined Aquifer</a:t>
            </a:r>
          </a:p>
        </p:txBody>
      </p:sp>
      <p:graphicFrame>
        <p:nvGraphicFramePr>
          <p:cNvPr id="57380" name="Object 36">
            <a:extLst>
              <a:ext uri="{FF2B5EF4-FFF2-40B4-BE49-F238E27FC236}">
                <a16:creationId xmlns:a16="http://schemas.microsoft.com/office/drawing/2014/main" id="{BAFABB1C-0EBD-4F4D-A88A-D23689B4EEF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54150" y="4311650"/>
          <a:ext cx="5537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3" imgW="74599800" imgH="10528300" progId="Equation.3">
                  <p:embed/>
                </p:oleObj>
              </mc:Choice>
              <mc:Fallback>
                <p:oleObj name="Equation" r:id="rId3" imgW="74599800" imgH="1052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311650"/>
                        <a:ext cx="5537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>
            <a:extLst>
              <a:ext uri="{FF2B5EF4-FFF2-40B4-BE49-F238E27FC236}">
                <a16:creationId xmlns:a16="http://schemas.microsoft.com/office/drawing/2014/main" id="{1AD9EC2B-6B3A-3143-A4E4-2FC6C58D2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5368925"/>
          <a:ext cx="4965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5" imgW="64947800" imgH="10528300" progId="Equation.3">
                  <p:embed/>
                </p:oleObj>
              </mc:Choice>
              <mc:Fallback>
                <p:oleObj name="Equation" r:id="rId5" imgW="64947800" imgH="10528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368925"/>
                        <a:ext cx="4965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6" name="Group 42">
            <a:extLst>
              <a:ext uri="{FF2B5EF4-FFF2-40B4-BE49-F238E27FC236}">
                <a16:creationId xmlns:a16="http://schemas.microsoft.com/office/drawing/2014/main" id="{6C81CFFC-DC20-6C45-AA20-2364B8B4F4D7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1636713"/>
            <a:ext cx="6254750" cy="2336800"/>
            <a:chOff x="896" y="996"/>
            <a:chExt cx="3940" cy="1472"/>
          </a:xfrm>
        </p:grpSpPr>
        <p:graphicFrame>
          <p:nvGraphicFramePr>
            <p:cNvPr id="57368" name="Object 24">
              <a:extLst>
                <a:ext uri="{FF2B5EF4-FFF2-40B4-BE49-F238E27FC236}">
                  <a16:creationId xmlns:a16="http://schemas.microsoft.com/office/drawing/2014/main" id="{195A1806-54CC-0D4C-A3C1-37B4CA93B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7" y="1334"/>
            <a:ext cx="20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7" name="Equation" r:id="rId7" imgW="4978400" imgH="4102100" progId="Equation.3">
                    <p:embed/>
                  </p:oleObj>
                </mc:Choice>
                <mc:Fallback>
                  <p:oleObj name="Equation" r:id="rId7" imgW="4978400" imgH="410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34"/>
                          <a:ext cx="20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>
              <a:extLst>
                <a:ext uri="{FF2B5EF4-FFF2-40B4-BE49-F238E27FC236}">
                  <a16:creationId xmlns:a16="http://schemas.microsoft.com/office/drawing/2014/main" id="{FF1B8F4B-598D-7A40-B325-DA89B4221C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" y="1192"/>
            <a:ext cx="19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8" name="Equation" r:id="rId9" imgW="4978400" imgH="4686300" progId="Equation.3">
                    <p:embed/>
                  </p:oleObj>
                </mc:Choice>
                <mc:Fallback>
                  <p:oleObj name="Equation" r:id="rId9" imgW="4978400" imgH="4686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192"/>
                          <a:ext cx="19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4" name="Object 30">
              <a:extLst>
                <a:ext uri="{FF2B5EF4-FFF2-40B4-BE49-F238E27FC236}">
                  <a16:creationId xmlns:a16="http://schemas.microsoft.com/office/drawing/2014/main" id="{C3F4C033-EF46-0148-93AF-9A44279D6B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5" y="1892"/>
            <a:ext cx="44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9" name="Equation" r:id="rId11" imgW="9944100" imgH="4102100" progId="Equation.3">
                    <p:embed/>
                  </p:oleObj>
                </mc:Choice>
                <mc:Fallback>
                  <p:oleObj name="Equation" r:id="rId11" imgW="9944100" imgH="4102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892"/>
                          <a:ext cx="44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67" name="Group 23">
              <a:extLst>
                <a:ext uri="{FF2B5EF4-FFF2-40B4-BE49-F238E27FC236}">
                  <a16:creationId xmlns:a16="http://schemas.microsoft.com/office/drawing/2014/main" id="{8B1D640E-45EA-D145-8593-96B7D47AB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" y="996"/>
              <a:ext cx="3940" cy="1472"/>
              <a:chOff x="825" y="1266"/>
              <a:chExt cx="3940" cy="1472"/>
            </a:xfrm>
          </p:grpSpPr>
          <p:sp>
            <p:nvSpPr>
              <p:cNvPr id="57348" name="Line 4">
                <a:extLst>
                  <a:ext uri="{FF2B5EF4-FFF2-40B4-BE49-F238E27FC236}">
                    <a16:creationId xmlns:a16="http://schemas.microsoft.com/office/drawing/2014/main" id="{5BDDAEB2-3101-3043-9203-26CE19953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820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9" name="Line 5">
                <a:extLst>
                  <a:ext uri="{FF2B5EF4-FFF2-40B4-BE49-F238E27FC236}">
                    <a16:creationId xmlns:a16="http://schemas.microsoft.com/office/drawing/2014/main" id="{B1BBA460-5B4E-074E-B6D3-7E9CDB064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731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Line 6">
                <a:extLst>
                  <a:ext uri="{FF2B5EF4-FFF2-40B4-BE49-F238E27FC236}">
                    <a16:creationId xmlns:a16="http://schemas.microsoft.com/office/drawing/2014/main" id="{752B374F-9F9B-3242-A562-FAD5FE4E5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2" y="1266"/>
                <a:ext cx="704" cy="5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1" name="Line 7">
                <a:extLst>
                  <a:ext uri="{FF2B5EF4-FFF2-40B4-BE49-F238E27FC236}">
                    <a16:creationId xmlns:a16="http://schemas.microsoft.com/office/drawing/2014/main" id="{5CEC2EA8-BF9A-DC41-98BA-316B752E2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6" y="1316"/>
                <a:ext cx="46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Line 8">
                <a:extLst>
                  <a:ext uri="{FF2B5EF4-FFF2-40B4-BE49-F238E27FC236}">
                    <a16:creationId xmlns:a16="http://schemas.microsoft.com/office/drawing/2014/main" id="{51F6808D-860E-D547-AFEF-993B8145F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4" y="1913"/>
                <a:ext cx="661" cy="8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Line 9">
                <a:extLst>
                  <a:ext uri="{FF2B5EF4-FFF2-40B4-BE49-F238E27FC236}">
                    <a16:creationId xmlns:a16="http://schemas.microsoft.com/office/drawing/2014/main" id="{F17D8108-7C14-D847-8D9A-7DE38E71D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5" y="1813"/>
                <a:ext cx="0" cy="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5" name="Line 11">
                <a:extLst>
                  <a:ext uri="{FF2B5EF4-FFF2-40B4-BE49-F238E27FC236}">
                    <a16:creationId xmlns:a16="http://schemas.microsoft.com/office/drawing/2014/main" id="{3F14E06A-8955-6D43-8DBE-F7D1FAA53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6" name="Line 12">
                <a:extLst>
                  <a:ext uri="{FF2B5EF4-FFF2-40B4-BE49-F238E27FC236}">
                    <a16:creationId xmlns:a16="http://schemas.microsoft.com/office/drawing/2014/main" id="{76A99065-6909-EE49-945A-D68887886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7" name="Line 13">
                <a:extLst>
                  <a:ext uri="{FF2B5EF4-FFF2-40B4-BE49-F238E27FC236}">
                    <a16:creationId xmlns:a16="http://schemas.microsoft.com/office/drawing/2014/main" id="{EE9B6552-7957-CB47-8E7D-CF1D84264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4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8" name="Line 14">
                <a:extLst>
                  <a:ext uri="{FF2B5EF4-FFF2-40B4-BE49-F238E27FC236}">
                    <a16:creationId xmlns:a16="http://schemas.microsoft.com/office/drawing/2014/main" id="{43149D83-FD26-BD40-ADF4-9BC38954E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25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Line 15">
                <a:extLst>
                  <a:ext uri="{FF2B5EF4-FFF2-40B4-BE49-F238E27FC236}">
                    <a16:creationId xmlns:a16="http://schemas.microsoft.com/office/drawing/2014/main" id="{28B4575F-B47B-3B48-AE70-A7B40D2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0" y="256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Line 17">
                <a:extLst>
                  <a:ext uri="{FF2B5EF4-FFF2-40B4-BE49-F238E27FC236}">
                    <a16:creationId xmlns:a16="http://schemas.microsoft.com/office/drawing/2014/main" id="{C7783A4E-2051-FD40-9684-0AC42FC30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8" y="2564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2" name="Line 18">
                <a:extLst>
                  <a:ext uri="{FF2B5EF4-FFF2-40B4-BE49-F238E27FC236}">
                    <a16:creationId xmlns:a16="http://schemas.microsoft.com/office/drawing/2014/main" id="{1762B096-EDFA-4F4C-8ECD-B4492AF00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7" y="1639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3" name="Line 19">
                <a:extLst>
                  <a:ext uri="{FF2B5EF4-FFF2-40B4-BE49-F238E27FC236}">
                    <a16:creationId xmlns:a16="http://schemas.microsoft.com/office/drawing/2014/main" id="{18F78291-D063-274E-A638-4B40D4288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7" y="1646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4" name="Line 20">
                <a:extLst>
                  <a:ext uri="{FF2B5EF4-FFF2-40B4-BE49-F238E27FC236}">
                    <a16:creationId xmlns:a16="http://schemas.microsoft.com/office/drawing/2014/main" id="{3786D022-9B04-A249-9D09-B6240AA0C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5" y="165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5" name="Line 21">
                <a:extLst>
                  <a:ext uri="{FF2B5EF4-FFF2-40B4-BE49-F238E27FC236}">
                    <a16:creationId xmlns:a16="http://schemas.microsoft.com/office/drawing/2014/main" id="{576FBF1C-B113-944A-BDD5-A591247CC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2" y="1643"/>
                <a:ext cx="0" cy="8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6" name="Line 22">
                <a:extLst>
                  <a:ext uri="{FF2B5EF4-FFF2-40B4-BE49-F238E27FC236}">
                    <a16:creationId xmlns:a16="http://schemas.microsoft.com/office/drawing/2014/main" id="{1A008B32-1DAB-A446-A7BE-D5B500CF5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1636"/>
                <a:ext cx="0" cy="9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7376" name="Object 32">
              <a:extLst>
                <a:ext uri="{FF2B5EF4-FFF2-40B4-BE49-F238E27FC236}">
                  <a16:creationId xmlns:a16="http://schemas.microsoft.com/office/drawing/2014/main" id="{ECCD9718-0ED5-5640-BC8B-9EAF1F7B9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8" y="1676"/>
            <a:ext cx="65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0" name="Equation" r:id="rId13" imgW="15506700" imgH="5270500" progId="Equation.3">
                    <p:embed/>
                  </p:oleObj>
                </mc:Choice>
                <mc:Fallback>
                  <p:oleObj name="Equation" r:id="rId13" imgW="15506700" imgH="5270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676"/>
                          <a:ext cx="65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7" name="Object 33">
              <a:extLst>
                <a:ext uri="{FF2B5EF4-FFF2-40B4-BE49-F238E27FC236}">
                  <a16:creationId xmlns:a16="http://schemas.microsoft.com/office/drawing/2014/main" id="{BC2B1B19-8861-2149-B8A0-4AA772F0C6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6" y="1889"/>
            <a:ext cx="66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1" name="Equation" r:id="rId15" imgW="15506700" imgH="5562600" progId="Equation.3">
                    <p:embed/>
                  </p:oleObj>
                </mc:Choice>
                <mc:Fallback>
                  <p:oleObj name="Equation" r:id="rId15" imgW="15506700" imgH="5562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889"/>
                          <a:ext cx="66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8" name="Object 34">
              <a:extLst>
                <a:ext uri="{FF2B5EF4-FFF2-40B4-BE49-F238E27FC236}">
                  <a16:creationId xmlns:a16="http://schemas.microsoft.com/office/drawing/2014/main" id="{DECAD117-2F33-9248-B949-E667F0089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0" y="2098"/>
            <a:ext cx="5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2" name="Equation" r:id="rId17" imgW="11696700" imgH="5270500" progId="Equation.3">
                    <p:embed/>
                  </p:oleObj>
                </mc:Choice>
                <mc:Fallback>
                  <p:oleObj name="Equation" r:id="rId17" imgW="11696700" imgH="52705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098"/>
                          <a:ext cx="5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Line 40">
              <a:extLst>
                <a:ext uri="{FF2B5EF4-FFF2-40B4-BE49-F238E27FC236}">
                  <a16:creationId xmlns:a16="http://schemas.microsoft.com/office/drawing/2014/main" id="{D2058C08-1D17-3C4D-8E51-7E602059C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550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Line 41">
              <a:extLst>
                <a:ext uri="{FF2B5EF4-FFF2-40B4-BE49-F238E27FC236}">
                  <a16:creationId xmlns:a16="http://schemas.microsoft.com/office/drawing/2014/main" id="{709AA32D-4620-8345-BACA-3B733A962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98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2" name="Rectangle 34" descr="50%">
            <a:extLst>
              <a:ext uri="{FF2B5EF4-FFF2-40B4-BE49-F238E27FC236}">
                <a16:creationId xmlns:a16="http://schemas.microsoft.com/office/drawing/2014/main" id="{3E200B62-65AC-B040-9B44-1DB2AF67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014663"/>
            <a:ext cx="6705600" cy="1038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1DBEDA9-6BBD-C04A-8928-107D0249E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2746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2-Dimensional Unconfined Flow</a:t>
            </a:r>
          </a:p>
        </p:txBody>
      </p:sp>
      <p:graphicFrame>
        <p:nvGraphicFramePr>
          <p:cNvPr id="58393" name="Object 25">
            <a:extLst>
              <a:ext uri="{FF2B5EF4-FFF2-40B4-BE49-F238E27FC236}">
                <a16:creationId xmlns:a16="http://schemas.microsoft.com/office/drawing/2014/main" id="{8CFB200F-7F6A-2047-A2D0-4FDF42DE462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574925" y="2043113"/>
          <a:ext cx="13176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4" imgW="18427700" imgH="5270500" progId="Equation.3">
                  <p:embed/>
                </p:oleObj>
              </mc:Choice>
              <mc:Fallback>
                <p:oleObj name="Equation" r:id="rId4" imgW="18427700" imgH="5270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043113"/>
                        <a:ext cx="13176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>
            <a:extLst>
              <a:ext uri="{FF2B5EF4-FFF2-40B4-BE49-F238E27FC236}">
                <a16:creationId xmlns:a16="http://schemas.microsoft.com/office/drawing/2014/main" id="{55263626-C4D2-B846-B91D-5BB9C580113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0413" y="2439988"/>
          <a:ext cx="228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6" imgW="2921000" imgH="4102100" progId="Equation.3">
                  <p:embed/>
                </p:oleObj>
              </mc:Choice>
              <mc:Fallback>
                <p:oleObj name="Equation" r:id="rId6" imgW="2921000" imgH="4102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439988"/>
                        <a:ext cx="228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Freeform 6">
            <a:extLst>
              <a:ext uri="{FF2B5EF4-FFF2-40B4-BE49-F238E27FC236}">
                <a16:creationId xmlns:a16="http://schemas.microsoft.com/office/drawing/2014/main" id="{ECB8560A-B295-6A4E-B653-F945C3253EFA}"/>
              </a:ext>
            </a:extLst>
          </p:cNvPr>
          <p:cNvSpPr>
            <a:spLocks/>
          </p:cNvSpPr>
          <p:nvPr/>
        </p:nvSpPr>
        <p:spPr bwMode="auto">
          <a:xfrm>
            <a:off x="1208088" y="1603375"/>
            <a:ext cx="6694487" cy="700088"/>
          </a:xfrm>
          <a:custGeom>
            <a:avLst/>
            <a:gdLst>
              <a:gd name="T0" fmla="*/ 0 w 4217"/>
              <a:gd name="T1" fmla="*/ 0 h 441"/>
              <a:gd name="T2" fmla="*/ 967 w 4217"/>
              <a:gd name="T3" fmla="*/ 57 h 441"/>
              <a:gd name="T4" fmla="*/ 1799 w 4217"/>
              <a:gd name="T5" fmla="*/ 121 h 441"/>
              <a:gd name="T6" fmla="*/ 2766 w 4217"/>
              <a:gd name="T7" fmla="*/ 227 h 441"/>
              <a:gd name="T8" fmla="*/ 3698 w 4217"/>
              <a:gd name="T9" fmla="*/ 355 h 441"/>
              <a:gd name="T10" fmla="*/ 4217 w 4217"/>
              <a:gd name="T11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7" h="441">
                <a:moveTo>
                  <a:pt x="0" y="0"/>
                </a:moveTo>
                <a:cubicBezTo>
                  <a:pt x="333" y="18"/>
                  <a:pt x="667" y="37"/>
                  <a:pt x="967" y="57"/>
                </a:cubicBezTo>
                <a:cubicBezTo>
                  <a:pt x="1267" y="77"/>
                  <a:pt x="1499" y="93"/>
                  <a:pt x="1799" y="121"/>
                </a:cubicBezTo>
                <a:cubicBezTo>
                  <a:pt x="2099" y="149"/>
                  <a:pt x="2450" y="188"/>
                  <a:pt x="2766" y="227"/>
                </a:cubicBezTo>
                <a:cubicBezTo>
                  <a:pt x="3082" y="266"/>
                  <a:pt x="3456" y="319"/>
                  <a:pt x="3698" y="355"/>
                </a:cubicBezTo>
                <a:cubicBezTo>
                  <a:pt x="3940" y="391"/>
                  <a:pt x="4131" y="427"/>
                  <a:pt x="4217" y="44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8D6AEB05-9FB9-4040-AF78-26EACBB1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231775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Aquifer</a:t>
            </a:r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AB7F5D47-981D-F34A-949B-7A1AE61E6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321050"/>
            <a:ext cx="278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Low Conductivity Material</a:t>
            </a:r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3C2B7EF5-EB30-C141-B8BC-8BBB67625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750" y="4041775"/>
            <a:ext cx="668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3724E0B0-A143-BE4D-B542-E4A9A7374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2350" y="1670050"/>
            <a:ext cx="0" cy="234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78F97D77-0ED4-BE49-9F7E-318DD928B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6175" y="1666875"/>
            <a:ext cx="0" cy="132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8397" name="Object 29">
            <a:extLst>
              <a:ext uri="{FF2B5EF4-FFF2-40B4-BE49-F238E27FC236}">
                <a16:creationId xmlns:a16="http://schemas.microsoft.com/office/drawing/2014/main" id="{5DD0F063-2921-2C46-954C-674A3455A90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41550" y="4630738"/>
          <a:ext cx="46196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8" imgW="59397900" imgH="10528300" progId="Equation.3">
                  <p:embed/>
                </p:oleObj>
              </mc:Choice>
              <mc:Fallback>
                <p:oleObj name="Equation" r:id="rId8" imgW="59397900" imgH="1052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630738"/>
                        <a:ext cx="46196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Line 31">
            <a:extLst>
              <a:ext uri="{FF2B5EF4-FFF2-40B4-BE49-F238E27FC236}">
                <a16:creationId xmlns:a16="http://schemas.microsoft.com/office/drawing/2014/main" id="{1C0569B5-FDF9-B244-8C29-CBD1D8D7B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1512888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Text Box 32">
            <a:extLst>
              <a:ext uri="{FF2B5EF4-FFF2-40B4-BE49-F238E27FC236}">
                <a16:creationId xmlns:a16="http://schemas.microsoft.com/office/drawing/2014/main" id="{89CBEDE8-6D6A-8540-9F0C-34B14E580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11668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8401" name="Text Box 33">
            <a:extLst>
              <a:ext uri="{FF2B5EF4-FFF2-40B4-BE49-F238E27FC236}">
                <a16:creationId xmlns:a16="http://schemas.microsoft.com/office/drawing/2014/main" id="{DE7D6D40-50E6-EB48-8F78-E4C050FF8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770563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/>
              <a:t> = areal recharge rate; 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y</a:t>
            </a:r>
            <a:r>
              <a:rPr lang="en-US" altLang="en-US"/>
              <a:t> = specific yield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0D3FFB-80B7-DA4C-A931-8FFF2AA3BD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Overview of Finite-Difference Methods for Groundwater Flow</a:t>
            </a:r>
          </a:p>
        </p:txBody>
      </p:sp>
    </p:spTree>
    <p:extLst>
      <p:ext uri="{BB962C8B-B14F-4D97-AF65-F5344CB8AC3E}">
        <p14:creationId xmlns:p14="http://schemas.microsoft.com/office/powerpoint/2010/main" val="262614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5862D23-DD6E-AC4F-A79E-678E548BD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987425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Example System</a:t>
            </a:r>
          </a:p>
        </p:txBody>
      </p:sp>
      <p:grpSp>
        <p:nvGrpSpPr>
          <p:cNvPr id="3075" name="Group 93">
            <a:extLst>
              <a:ext uri="{FF2B5EF4-FFF2-40B4-BE49-F238E27FC236}">
                <a16:creationId xmlns:a16="http://schemas.microsoft.com/office/drawing/2014/main" id="{006D327F-4B24-1C45-A994-1CA219496080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1790700"/>
            <a:ext cx="4360863" cy="2339975"/>
            <a:chOff x="106" y="1128"/>
            <a:chExt cx="2747" cy="1474"/>
          </a:xfrm>
        </p:grpSpPr>
        <p:grpSp>
          <p:nvGrpSpPr>
            <p:cNvPr id="3115" name="Group 91">
              <a:extLst>
                <a:ext uri="{FF2B5EF4-FFF2-40B4-BE49-F238E27FC236}">
                  <a16:creationId xmlns:a16="http://schemas.microsoft.com/office/drawing/2014/main" id="{C93A1622-B520-5948-9E74-1619FAF3A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" y="1128"/>
              <a:ext cx="2577" cy="979"/>
              <a:chOff x="248" y="1128"/>
              <a:chExt cx="2577" cy="979"/>
            </a:xfrm>
          </p:grpSpPr>
          <p:sp>
            <p:nvSpPr>
              <p:cNvPr id="3123" name="Freeform 6" descr="Light upward diagonal">
                <a:extLst>
                  <a:ext uri="{FF2B5EF4-FFF2-40B4-BE49-F238E27FC236}">
                    <a16:creationId xmlns:a16="http://schemas.microsoft.com/office/drawing/2014/main" id="{1BB1D761-D6C1-0D4D-BE5F-72BAA43E9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" y="1137"/>
                <a:ext cx="2561" cy="970"/>
              </a:xfrm>
              <a:custGeom>
                <a:avLst/>
                <a:gdLst>
                  <a:gd name="T0" fmla="*/ 0 w 2561"/>
                  <a:gd name="T1" fmla="*/ 0 h 970"/>
                  <a:gd name="T2" fmla="*/ 45 w 2561"/>
                  <a:gd name="T3" fmla="*/ 235 h 970"/>
                  <a:gd name="T4" fmla="*/ 75 w 2561"/>
                  <a:gd name="T5" fmla="*/ 432 h 970"/>
                  <a:gd name="T6" fmla="*/ 144 w 2561"/>
                  <a:gd name="T7" fmla="*/ 659 h 970"/>
                  <a:gd name="T8" fmla="*/ 212 w 2561"/>
                  <a:gd name="T9" fmla="*/ 818 h 970"/>
                  <a:gd name="T10" fmla="*/ 280 w 2561"/>
                  <a:gd name="T11" fmla="*/ 924 h 970"/>
                  <a:gd name="T12" fmla="*/ 469 w 2561"/>
                  <a:gd name="T13" fmla="*/ 970 h 970"/>
                  <a:gd name="T14" fmla="*/ 773 w 2561"/>
                  <a:gd name="T15" fmla="*/ 970 h 970"/>
                  <a:gd name="T16" fmla="*/ 2561 w 2561"/>
                  <a:gd name="T17" fmla="*/ 955 h 970"/>
                  <a:gd name="T18" fmla="*/ 2372 w 2561"/>
                  <a:gd name="T19" fmla="*/ 917 h 970"/>
                  <a:gd name="T20" fmla="*/ 2160 w 2561"/>
                  <a:gd name="T21" fmla="*/ 849 h 970"/>
                  <a:gd name="T22" fmla="*/ 1879 w 2561"/>
                  <a:gd name="T23" fmla="*/ 735 h 970"/>
                  <a:gd name="T24" fmla="*/ 1371 w 2561"/>
                  <a:gd name="T25" fmla="*/ 629 h 970"/>
                  <a:gd name="T26" fmla="*/ 810 w 2561"/>
                  <a:gd name="T27" fmla="*/ 454 h 970"/>
                  <a:gd name="T28" fmla="*/ 591 w 2561"/>
                  <a:gd name="T29" fmla="*/ 318 h 970"/>
                  <a:gd name="T30" fmla="*/ 416 w 2561"/>
                  <a:gd name="T31" fmla="*/ 227 h 970"/>
                  <a:gd name="T32" fmla="*/ 227 w 2561"/>
                  <a:gd name="T33" fmla="*/ 0 h 970"/>
                  <a:gd name="T34" fmla="*/ 0 w 2561"/>
                  <a:gd name="T35" fmla="*/ 0 h 97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61" h="970">
                    <a:moveTo>
                      <a:pt x="0" y="0"/>
                    </a:moveTo>
                    <a:lnTo>
                      <a:pt x="45" y="235"/>
                    </a:lnTo>
                    <a:lnTo>
                      <a:pt x="75" y="432"/>
                    </a:lnTo>
                    <a:lnTo>
                      <a:pt x="144" y="659"/>
                    </a:lnTo>
                    <a:lnTo>
                      <a:pt x="212" y="818"/>
                    </a:lnTo>
                    <a:lnTo>
                      <a:pt x="280" y="924"/>
                    </a:lnTo>
                    <a:lnTo>
                      <a:pt x="469" y="970"/>
                    </a:lnTo>
                    <a:lnTo>
                      <a:pt x="773" y="970"/>
                    </a:lnTo>
                    <a:lnTo>
                      <a:pt x="2561" y="955"/>
                    </a:lnTo>
                    <a:lnTo>
                      <a:pt x="2372" y="917"/>
                    </a:lnTo>
                    <a:lnTo>
                      <a:pt x="2160" y="849"/>
                    </a:lnTo>
                    <a:lnTo>
                      <a:pt x="1879" y="735"/>
                    </a:lnTo>
                    <a:lnTo>
                      <a:pt x="1371" y="629"/>
                    </a:lnTo>
                    <a:lnTo>
                      <a:pt x="810" y="454"/>
                    </a:lnTo>
                    <a:lnTo>
                      <a:pt x="591" y="318"/>
                    </a:lnTo>
                    <a:lnTo>
                      <a:pt x="416" y="227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Freeform 7">
                <a:extLst>
                  <a:ext uri="{FF2B5EF4-FFF2-40B4-BE49-F238E27FC236}">
                    <a16:creationId xmlns:a16="http://schemas.microsoft.com/office/drawing/2014/main" id="{23F6A220-A18E-0943-A0E6-2B04D2B07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129"/>
                <a:ext cx="1993" cy="849"/>
              </a:xfrm>
              <a:custGeom>
                <a:avLst/>
                <a:gdLst>
                  <a:gd name="T0" fmla="*/ 0 w 1993"/>
                  <a:gd name="T1" fmla="*/ 0 h 849"/>
                  <a:gd name="T2" fmla="*/ 30 w 1993"/>
                  <a:gd name="T3" fmla="*/ 99 h 849"/>
                  <a:gd name="T4" fmla="*/ 61 w 1993"/>
                  <a:gd name="T5" fmla="*/ 205 h 849"/>
                  <a:gd name="T6" fmla="*/ 83 w 1993"/>
                  <a:gd name="T7" fmla="*/ 349 h 849"/>
                  <a:gd name="T8" fmla="*/ 121 w 1993"/>
                  <a:gd name="T9" fmla="*/ 470 h 849"/>
                  <a:gd name="T10" fmla="*/ 167 w 1993"/>
                  <a:gd name="T11" fmla="*/ 606 h 849"/>
                  <a:gd name="T12" fmla="*/ 212 w 1993"/>
                  <a:gd name="T13" fmla="*/ 682 h 849"/>
                  <a:gd name="T14" fmla="*/ 265 w 1993"/>
                  <a:gd name="T15" fmla="*/ 758 h 849"/>
                  <a:gd name="T16" fmla="*/ 386 w 1993"/>
                  <a:gd name="T17" fmla="*/ 819 h 849"/>
                  <a:gd name="T18" fmla="*/ 637 w 1993"/>
                  <a:gd name="T19" fmla="*/ 826 h 849"/>
                  <a:gd name="T20" fmla="*/ 826 w 1993"/>
                  <a:gd name="T21" fmla="*/ 804 h 849"/>
                  <a:gd name="T22" fmla="*/ 947 w 1993"/>
                  <a:gd name="T23" fmla="*/ 811 h 849"/>
                  <a:gd name="T24" fmla="*/ 1069 w 1993"/>
                  <a:gd name="T25" fmla="*/ 819 h 849"/>
                  <a:gd name="T26" fmla="*/ 1175 w 1993"/>
                  <a:gd name="T27" fmla="*/ 796 h 849"/>
                  <a:gd name="T28" fmla="*/ 1448 w 1993"/>
                  <a:gd name="T29" fmla="*/ 819 h 849"/>
                  <a:gd name="T30" fmla="*/ 1637 w 1993"/>
                  <a:gd name="T31" fmla="*/ 834 h 849"/>
                  <a:gd name="T32" fmla="*/ 1880 w 1993"/>
                  <a:gd name="T33" fmla="*/ 849 h 849"/>
                  <a:gd name="T34" fmla="*/ 1993 w 1993"/>
                  <a:gd name="T35" fmla="*/ 834 h 849"/>
                  <a:gd name="T36" fmla="*/ 1917 w 1993"/>
                  <a:gd name="T37" fmla="*/ 750 h 849"/>
                  <a:gd name="T38" fmla="*/ 1849 w 1993"/>
                  <a:gd name="T39" fmla="*/ 614 h 849"/>
                  <a:gd name="T40" fmla="*/ 1811 w 1993"/>
                  <a:gd name="T41" fmla="*/ 508 h 849"/>
                  <a:gd name="T42" fmla="*/ 1789 w 1993"/>
                  <a:gd name="T43" fmla="*/ 440 h 849"/>
                  <a:gd name="T44" fmla="*/ 1766 w 1993"/>
                  <a:gd name="T45" fmla="*/ 349 h 849"/>
                  <a:gd name="T46" fmla="*/ 1728 w 1993"/>
                  <a:gd name="T47" fmla="*/ 258 h 849"/>
                  <a:gd name="T48" fmla="*/ 1660 w 1993"/>
                  <a:gd name="T49" fmla="*/ 197 h 849"/>
                  <a:gd name="T50" fmla="*/ 1508 w 1993"/>
                  <a:gd name="T51" fmla="*/ 129 h 849"/>
                  <a:gd name="T52" fmla="*/ 1273 w 1993"/>
                  <a:gd name="T53" fmla="*/ 68 h 849"/>
                  <a:gd name="T54" fmla="*/ 962 w 1993"/>
                  <a:gd name="T55" fmla="*/ 23 h 849"/>
                  <a:gd name="T56" fmla="*/ 0 w 1993"/>
                  <a:gd name="T57" fmla="*/ 0 h 8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93" h="849">
                    <a:moveTo>
                      <a:pt x="0" y="0"/>
                    </a:moveTo>
                    <a:lnTo>
                      <a:pt x="30" y="99"/>
                    </a:lnTo>
                    <a:lnTo>
                      <a:pt x="61" y="205"/>
                    </a:lnTo>
                    <a:lnTo>
                      <a:pt x="83" y="349"/>
                    </a:lnTo>
                    <a:lnTo>
                      <a:pt x="121" y="470"/>
                    </a:lnTo>
                    <a:lnTo>
                      <a:pt x="167" y="606"/>
                    </a:lnTo>
                    <a:lnTo>
                      <a:pt x="212" y="682"/>
                    </a:lnTo>
                    <a:lnTo>
                      <a:pt x="265" y="758"/>
                    </a:lnTo>
                    <a:lnTo>
                      <a:pt x="386" y="819"/>
                    </a:lnTo>
                    <a:lnTo>
                      <a:pt x="637" y="826"/>
                    </a:lnTo>
                    <a:lnTo>
                      <a:pt x="826" y="804"/>
                    </a:lnTo>
                    <a:lnTo>
                      <a:pt x="947" y="811"/>
                    </a:lnTo>
                    <a:lnTo>
                      <a:pt x="1069" y="819"/>
                    </a:lnTo>
                    <a:lnTo>
                      <a:pt x="1175" y="796"/>
                    </a:lnTo>
                    <a:lnTo>
                      <a:pt x="1448" y="819"/>
                    </a:lnTo>
                    <a:lnTo>
                      <a:pt x="1637" y="834"/>
                    </a:lnTo>
                    <a:lnTo>
                      <a:pt x="1880" y="849"/>
                    </a:lnTo>
                    <a:lnTo>
                      <a:pt x="1993" y="834"/>
                    </a:lnTo>
                    <a:lnTo>
                      <a:pt x="1917" y="750"/>
                    </a:lnTo>
                    <a:lnTo>
                      <a:pt x="1849" y="614"/>
                    </a:lnTo>
                    <a:lnTo>
                      <a:pt x="1811" y="508"/>
                    </a:lnTo>
                    <a:lnTo>
                      <a:pt x="1789" y="440"/>
                    </a:lnTo>
                    <a:lnTo>
                      <a:pt x="1766" y="349"/>
                    </a:lnTo>
                    <a:lnTo>
                      <a:pt x="1728" y="258"/>
                    </a:lnTo>
                    <a:lnTo>
                      <a:pt x="1660" y="197"/>
                    </a:lnTo>
                    <a:lnTo>
                      <a:pt x="1508" y="129"/>
                    </a:lnTo>
                    <a:lnTo>
                      <a:pt x="1273" y="68"/>
                    </a:lnTo>
                    <a:lnTo>
                      <a:pt x="96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" name="Freeform 8">
                <a:extLst>
                  <a:ext uri="{FF2B5EF4-FFF2-40B4-BE49-F238E27FC236}">
                    <a16:creationId xmlns:a16="http://schemas.microsoft.com/office/drawing/2014/main" id="{A0A6F0C6-88EA-DC48-9EC7-4F984A33D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55"/>
                <a:ext cx="417" cy="122"/>
              </a:xfrm>
              <a:custGeom>
                <a:avLst/>
                <a:gdLst>
                  <a:gd name="T0" fmla="*/ 0 w 417"/>
                  <a:gd name="T1" fmla="*/ 0 h 122"/>
                  <a:gd name="T2" fmla="*/ 53 w 417"/>
                  <a:gd name="T3" fmla="*/ 38 h 122"/>
                  <a:gd name="T4" fmla="*/ 129 w 417"/>
                  <a:gd name="T5" fmla="*/ 61 h 122"/>
                  <a:gd name="T6" fmla="*/ 258 w 417"/>
                  <a:gd name="T7" fmla="*/ 91 h 122"/>
                  <a:gd name="T8" fmla="*/ 417 w 417"/>
                  <a:gd name="T9" fmla="*/ 12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122">
                    <a:moveTo>
                      <a:pt x="0" y="0"/>
                    </a:moveTo>
                    <a:cubicBezTo>
                      <a:pt x="16" y="14"/>
                      <a:pt x="32" y="28"/>
                      <a:pt x="53" y="38"/>
                    </a:cubicBezTo>
                    <a:cubicBezTo>
                      <a:pt x="74" y="48"/>
                      <a:pt x="95" y="52"/>
                      <a:pt x="129" y="61"/>
                    </a:cubicBezTo>
                    <a:cubicBezTo>
                      <a:pt x="163" y="70"/>
                      <a:pt x="210" y="81"/>
                      <a:pt x="258" y="91"/>
                    </a:cubicBezTo>
                    <a:cubicBezTo>
                      <a:pt x="306" y="101"/>
                      <a:pt x="361" y="111"/>
                      <a:pt x="417" y="12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Freeform 11">
                <a:extLst>
                  <a:ext uri="{FF2B5EF4-FFF2-40B4-BE49-F238E27FC236}">
                    <a16:creationId xmlns:a16="http://schemas.microsoft.com/office/drawing/2014/main" id="{79189685-7348-3040-A197-1C9FE7595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" y="1493"/>
                <a:ext cx="1903" cy="493"/>
              </a:xfrm>
              <a:custGeom>
                <a:avLst/>
                <a:gdLst>
                  <a:gd name="T0" fmla="*/ 0 w 1903"/>
                  <a:gd name="T1" fmla="*/ 0 h 493"/>
                  <a:gd name="T2" fmla="*/ 69 w 1903"/>
                  <a:gd name="T3" fmla="*/ 235 h 493"/>
                  <a:gd name="T4" fmla="*/ 152 w 1903"/>
                  <a:gd name="T5" fmla="*/ 394 h 493"/>
                  <a:gd name="T6" fmla="*/ 273 w 1903"/>
                  <a:gd name="T7" fmla="*/ 463 h 493"/>
                  <a:gd name="T8" fmla="*/ 387 w 1903"/>
                  <a:gd name="T9" fmla="*/ 470 h 493"/>
                  <a:gd name="T10" fmla="*/ 523 w 1903"/>
                  <a:gd name="T11" fmla="*/ 470 h 493"/>
                  <a:gd name="T12" fmla="*/ 698 w 1903"/>
                  <a:gd name="T13" fmla="*/ 455 h 493"/>
                  <a:gd name="T14" fmla="*/ 826 w 1903"/>
                  <a:gd name="T15" fmla="*/ 448 h 493"/>
                  <a:gd name="T16" fmla="*/ 940 w 1903"/>
                  <a:gd name="T17" fmla="*/ 455 h 493"/>
                  <a:gd name="T18" fmla="*/ 1046 w 1903"/>
                  <a:gd name="T19" fmla="*/ 448 h 493"/>
                  <a:gd name="T20" fmla="*/ 1130 w 1903"/>
                  <a:gd name="T21" fmla="*/ 448 h 493"/>
                  <a:gd name="T22" fmla="*/ 1311 w 1903"/>
                  <a:gd name="T23" fmla="*/ 455 h 493"/>
                  <a:gd name="T24" fmla="*/ 1531 w 1903"/>
                  <a:gd name="T25" fmla="*/ 478 h 493"/>
                  <a:gd name="T26" fmla="*/ 1690 w 1903"/>
                  <a:gd name="T27" fmla="*/ 485 h 493"/>
                  <a:gd name="T28" fmla="*/ 1797 w 1903"/>
                  <a:gd name="T29" fmla="*/ 493 h 493"/>
                  <a:gd name="T30" fmla="*/ 1903 w 1903"/>
                  <a:gd name="T31" fmla="*/ 478 h 493"/>
                  <a:gd name="T32" fmla="*/ 1857 w 1903"/>
                  <a:gd name="T33" fmla="*/ 417 h 493"/>
                  <a:gd name="T34" fmla="*/ 1812 w 1903"/>
                  <a:gd name="T35" fmla="*/ 349 h 493"/>
                  <a:gd name="T36" fmla="*/ 1774 w 1903"/>
                  <a:gd name="T37" fmla="*/ 273 h 493"/>
                  <a:gd name="T38" fmla="*/ 1736 w 1903"/>
                  <a:gd name="T39" fmla="*/ 190 h 493"/>
                  <a:gd name="T40" fmla="*/ 1713 w 1903"/>
                  <a:gd name="T41" fmla="*/ 106 h 493"/>
                  <a:gd name="T42" fmla="*/ 1175 w 1903"/>
                  <a:gd name="T43" fmla="*/ 38 h 493"/>
                  <a:gd name="T44" fmla="*/ 508 w 1903"/>
                  <a:gd name="T45" fmla="*/ 0 h 493"/>
                  <a:gd name="T46" fmla="*/ 0 w 1903"/>
                  <a:gd name="T47" fmla="*/ 0 h 49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903" h="493">
                    <a:moveTo>
                      <a:pt x="0" y="0"/>
                    </a:moveTo>
                    <a:lnTo>
                      <a:pt x="69" y="235"/>
                    </a:lnTo>
                    <a:lnTo>
                      <a:pt x="152" y="394"/>
                    </a:lnTo>
                    <a:lnTo>
                      <a:pt x="273" y="463"/>
                    </a:lnTo>
                    <a:lnTo>
                      <a:pt x="387" y="470"/>
                    </a:lnTo>
                    <a:lnTo>
                      <a:pt x="523" y="470"/>
                    </a:lnTo>
                    <a:lnTo>
                      <a:pt x="698" y="455"/>
                    </a:lnTo>
                    <a:lnTo>
                      <a:pt x="826" y="448"/>
                    </a:lnTo>
                    <a:lnTo>
                      <a:pt x="940" y="455"/>
                    </a:lnTo>
                    <a:lnTo>
                      <a:pt x="1046" y="448"/>
                    </a:lnTo>
                    <a:lnTo>
                      <a:pt x="1130" y="448"/>
                    </a:lnTo>
                    <a:lnTo>
                      <a:pt x="1311" y="455"/>
                    </a:lnTo>
                    <a:lnTo>
                      <a:pt x="1531" y="478"/>
                    </a:lnTo>
                    <a:lnTo>
                      <a:pt x="1690" y="485"/>
                    </a:lnTo>
                    <a:lnTo>
                      <a:pt x="1797" y="493"/>
                    </a:lnTo>
                    <a:lnTo>
                      <a:pt x="1903" y="478"/>
                    </a:lnTo>
                    <a:lnTo>
                      <a:pt x="1857" y="417"/>
                    </a:lnTo>
                    <a:lnTo>
                      <a:pt x="1812" y="349"/>
                    </a:lnTo>
                    <a:lnTo>
                      <a:pt x="1774" y="273"/>
                    </a:lnTo>
                    <a:lnTo>
                      <a:pt x="1736" y="190"/>
                    </a:lnTo>
                    <a:lnTo>
                      <a:pt x="1713" y="106"/>
                    </a:lnTo>
                    <a:lnTo>
                      <a:pt x="1175" y="38"/>
                    </a:lnTo>
                    <a:lnTo>
                      <a:pt x="50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" name="Line 12">
                <a:extLst>
                  <a:ext uri="{FF2B5EF4-FFF2-40B4-BE49-F238E27FC236}">
                    <a16:creationId xmlns:a16="http://schemas.microsoft.com/office/drawing/2014/main" id="{5B487F90-DAA8-D34D-A297-24500D439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1326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Line 13">
                <a:extLst>
                  <a:ext uri="{FF2B5EF4-FFF2-40B4-BE49-F238E27FC236}">
                    <a16:creationId xmlns:a16="http://schemas.microsoft.com/office/drawing/2014/main" id="{1CF84E4F-1D45-1B47-85DB-C3A26CB6F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131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" name="Line 14">
                <a:extLst>
                  <a:ext uri="{FF2B5EF4-FFF2-40B4-BE49-F238E27FC236}">
                    <a16:creationId xmlns:a16="http://schemas.microsoft.com/office/drawing/2014/main" id="{2D2FB2E1-8ABE-2E4C-BC2C-67097EEC1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2" y="134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" name="Text Box 15">
                <a:extLst>
                  <a:ext uri="{FF2B5EF4-FFF2-40B4-BE49-F238E27FC236}">
                    <a16:creationId xmlns:a16="http://schemas.microsoft.com/office/drawing/2014/main" id="{88D2FBA4-4FCD-B641-A430-78816720E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5" y="1128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3131" name="Text Box 16">
                <a:extLst>
                  <a:ext uri="{FF2B5EF4-FFF2-40B4-BE49-F238E27FC236}">
                    <a16:creationId xmlns:a16="http://schemas.microsoft.com/office/drawing/2014/main" id="{AD7269D3-AB19-3241-AA5D-F5FB400729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1606"/>
                <a:ext cx="10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Alluvial Aquifer</a:t>
                </a:r>
              </a:p>
            </p:txBody>
          </p:sp>
          <p:sp>
            <p:nvSpPr>
              <p:cNvPr id="3132" name="Freeform 20">
                <a:extLst>
                  <a:ext uri="{FF2B5EF4-FFF2-40B4-BE49-F238E27FC236}">
                    <a16:creationId xmlns:a16="http://schemas.microsoft.com/office/drawing/2014/main" id="{D90BBE2D-8180-924A-90FA-C3054307D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1591"/>
                <a:ext cx="599" cy="486"/>
              </a:xfrm>
              <a:custGeom>
                <a:avLst/>
                <a:gdLst>
                  <a:gd name="T0" fmla="*/ 0 w 599"/>
                  <a:gd name="T1" fmla="*/ 0 h 486"/>
                  <a:gd name="T2" fmla="*/ 599 w 599"/>
                  <a:gd name="T3" fmla="*/ 0 h 486"/>
                  <a:gd name="T4" fmla="*/ 599 w 599"/>
                  <a:gd name="T5" fmla="*/ 486 h 486"/>
                  <a:gd name="T6" fmla="*/ 485 w 599"/>
                  <a:gd name="T7" fmla="*/ 470 h 486"/>
                  <a:gd name="T8" fmla="*/ 379 w 599"/>
                  <a:gd name="T9" fmla="*/ 440 h 486"/>
                  <a:gd name="T10" fmla="*/ 288 w 599"/>
                  <a:gd name="T11" fmla="*/ 425 h 486"/>
                  <a:gd name="T12" fmla="*/ 235 w 599"/>
                  <a:gd name="T13" fmla="*/ 410 h 486"/>
                  <a:gd name="T14" fmla="*/ 174 w 599"/>
                  <a:gd name="T15" fmla="*/ 372 h 486"/>
                  <a:gd name="T16" fmla="*/ 121 w 599"/>
                  <a:gd name="T17" fmla="*/ 304 h 486"/>
                  <a:gd name="T18" fmla="*/ 84 w 599"/>
                  <a:gd name="T19" fmla="*/ 228 h 486"/>
                  <a:gd name="T20" fmla="*/ 53 w 599"/>
                  <a:gd name="T21" fmla="*/ 167 h 486"/>
                  <a:gd name="T22" fmla="*/ 23 w 599"/>
                  <a:gd name="T23" fmla="*/ 99 h 486"/>
                  <a:gd name="T24" fmla="*/ 0 w 599"/>
                  <a:gd name="T25" fmla="*/ 0 h 4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99" h="486">
                    <a:moveTo>
                      <a:pt x="0" y="0"/>
                    </a:moveTo>
                    <a:lnTo>
                      <a:pt x="599" y="0"/>
                    </a:lnTo>
                    <a:lnTo>
                      <a:pt x="599" y="486"/>
                    </a:lnTo>
                    <a:lnTo>
                      <a:pt x="485" y="470"/>
                    </a:lnTo>
                    <a:lnTo>
                      <a:pt x="379" y="440"/>
                    </a:lnTo>
                    <a:lnTo>
                      <a:pt x="288" y="425"/>
                    </a:lnTo>
                    <a:lnTo>
                      <a:pt x="235" y="410"/>
                    </a:lnTo>
                    <a:lnTo>
                      <a:pt x="174" y="372"/>
                    </a:lnTo>
                    <a:lnTo>
                      <a:pt x="121" y="304"/>
                    </a:lnTo>
                    <a:lnTo>
                      <a:pt x="84" y="228"/>
                    </a:lnTo>
                    <a:lnTo>
                      <a:pt x="53" y="167"/>
                    </a:lnTo>
                    <a:lnTo>
                      <a:pt x="23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Text Box 17">
                <a:extLst>
                  <a:ext uri="{FF2B5EF4-FFF2-40B4-BE49-F238E27FC236}">
                    <a16:creationId xmlns:a16="http://schemas.microsoft.com/office/drawing/2014/main" id="{7DBDF74F-017E-8442-8E04-5D4980D2B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164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Lake</a:t>
                </a:r>
              </a:p>
            </p:txBody>
          </p:sp>
          <p:sp>
            <p:nvSpPr>
              <p:cNvPr id="3134" name="Text Box 26">
                <a:extLst>
                  <a:ext uri="{FF2B5EF4-FFF2-40B4-BE49-F238E27FC236}">
                    <a16:creationId xmlns:a16="http://schemas.microsoft.com/office/drawing/2014/main" id="{079D8FDB-7141-4A4E-8CC5-E33F7C0E7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0" y="1347"/>
                <a:ext cx="69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Stage = H</a:t>
                </a:r>
              </a:p>
            </p:txBody>
          </p:sp>
        </p:grpSp>
        <p:grpSp>
          <p:nvGrpSpPr>
            <p:cNvPr id="3116" name="Group 35">
              <a:extLst>
                <a:ext uri="{FF2B5EF4-FFF2-40B4-BE49-F238E27FC236}">
                  <a16:creationId xmlns:a16="http://schemas.microsoft.com/office/drawing/2014/main" id="{366F1574-A3F1-E84B-89B4-2D8ABA311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" y="2233"/>
              <a:ext cx="2747" cy="369"/>
              <a:chOff x="123" y="2408"/>
              <a:chExt cx="2747" cy="369"/>
            </a:xfrm>
          </p:grpSpPr>
          <p:grpSp>
            <p:nvGrpSpPr>
              <p:cNvPr id="3117" name="Group 25">
                <a:extLst>
                  <a:ext uri="{FF2B5EF4-FFF2-40B4-BE49-F238E27FC236}">
                    <a16:creationId xmlns:a16="http://schemas.microsoft.com/office/drawing/2014/main" id="{F02873A6-1B3D-2946-9E0F-4D5404585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" y="2408"/>
                <a:ext cx="2544" cy="124"/>
                <a:chOff x="387" y="2567"/>
                <a:chExt cx="2544" cy="124"/>
              </a:xfrm>
            </p:grpSpPr>
            <p:sp>
              <p:nvSpPr>
                <p:cNvPr id="3120" name="Line 21">
                  <a:extLst>
                    <a:ext uri="{FF2B5EF4-FFF2-40B4-BE49-F238E27FC236}">
                      <a16:creationId xmlns:a16="http://schemas.microsoft.com/office/drawing/2014/main" id="{632C7226-B88D-0941-8D3E-52CD3EA42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" y="2637"/>
                  <a:ext cx="2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1" name="Line 22">
                  <a:extLst>
                    <a:ext uri="{FF2B5EF4-FFF2-40B4-BE49-F238E27FC236}">
                      <a16:creationId xmlns:a16="http://schemas.microsoft.com/office/drawing/2014/main" id="{87B56F9A-966E-3742-99CC-C8C916CA6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" y="2569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Line 24">
                  <a:extLst>
                    <a:ext uri="{FF2B5EF4-FFF2-40B4-BE49-F238E27FC236}">
                      <a16:creationId xmlns:a16="http://schemas.microsoft.com/office/drawing/2014/main" id="{D6D84205-46BE-5548-8788-D94B5F8D3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1" y="25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18" name="Text Box 33">
                <a:extLst>
                  <a:ext uri="{FF2B5EF4-FFF2-40B4-BE49-F238E27FC236}">
                    <a16:creationId xmlns:a16="http://schemas.microsoft.com/office/drawing/2014/main" id="{EF2B5508-FF41-4845-80E1-C89D93144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" y="2544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A</a:t>
                </a:r>
              </a:p>
            </p:txBody>
          </p:sp>
          <p:sp>
            <p:nvSpPr>
              <p:cNvPr id="3119" name="Text Box 34">
                <a:extLst>
                  <a:ext uri="{FF2B5EF4-FFF2-40B4-BE49-F238E27FC236}">
                    <a16:creationId xmlns:a16="http://schemas.microsoft.com/office/drawing/2014/main" id="{1A773A9D-2279-9043-AD77-A48142B03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7" y="2522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B</a:t>
                </a:r>
              </a:p>
            </p:txBody>
          </p:sp>
        </p:grpSp>
      </p:grpSp>
      <p:grpSp>
        <p:nvGrpSpPr>
          <p:cNvPr id="3076" name="Group 94">
            <a:extLst>
              <a:ext uri="{FF2B5EF4-FFF2-40B4-BE49-F238E27FC236}">
                <a16:creationId xmlns:a16="http://schemas.microsoft.com/office/drawing/2014/main" id="{910DEB87-E8E7-784B-B080-BD9E0121D3D2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1095375"/>
            <a:ext cx="4360863" cy="2708275"/>
            <a:chOff x="2900" y="690"/>
            <a:chExt cx="2747" cy="1706"/>
          </a:xfrm>
        </p:grpSpPr>
        <p:sp>
          <p:nvSpPr>
            <p:cNvPr id="3100" name="Freeform 50" descr="Light upward diagonal">
              <a:extLst>
                <a:ext uri="{FF2B5EF4-FFF2-40B4-BE49-F238E27FC236}">
                  <a16:creationId xmlns:a16="http://schemas.microsoft.com/office/drawing/2014/main" id="{132796D4-EF10-4640-BD6A-6AE68080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" y="698"/>
              <a:ext cx="2077" cy="1698"/>
            </a:xfrm>
            <a:custGeom>
              <a:avLst/>
              <a:gdLst>
                <a:gd name="T0" fmla="*/ 2024 w 2077"/>
                <a:gd name="T1" fmla="*/ 0 h 1698"/>
                <a:gd name="T2" fmla="*/ 1986 w 2077"/>
                <a:gd name="T3" fmla="*/ 83 h 1698"/>
                <a:gd name="T4" fmla="*/ 1940 w 2077"/>
                <a:gd name="T5" fmla="*/ 151 h 1698"/>
                <a:gd name="T6" fmla="*/ 1865 w 2077"/>
                <a:gd name="T7" fmla="*/ 227 h 1698"/>
                <a:gd name="T8" fmla="*/ 1759 w 2077"/>
                <a:gd name="T9" fmla="*/ 258 h 1698"/>
                <a:gd name="T10" fmla="*/ 1349 w 2077"/>
                <a:gd name="T11" fmla="*/ 258 h 1698"/>
                <a:gd name="T12" fmla="*/ 887 w 2077"/>
                <a:gd name="T13" fmla="*/ 288 h 1698"/>
                <a:gd name="T14" fmla="*/ 637 w 2077"/>
                <a:gd name="T15" fmla="*/ 303 h 1698"/>
                <a:gd name="T16" fmla="*/ 372 w 2077"/>
                <a:gd name="T17" fmla="*/ 341 h 1698"/>
                <a:gd name="T18" fmla="*/ 197 w 2077"/>
                <a:gd name="T19" fmla="*/ 356 h 1698"/>
                <a:gd name="T20" fmla="*/ 144 w 2077"/>
                <a:gd name="T21" fmla="*/ 424 h 1698"/>
                <a:gd name="T22" fmla="*/ 129 w 2077"/>
                <a:gd name="T23" fmla="*/ 508 h 1698"/>
                <a:gd name="T24" fmla="*/ 114 w 2077"/>
                <a:gd name="T25" fmla="*/ 871 h 1698"/>
                <a:gd name="T26" fmla="*/ 129 w 2077"/>
                <a:gd name="T27" fmla="*/ 1303 h 1698"/>
                <a:gd name="T28" fmla="*/ 175 w 2077"/>
                <a:gd name="T29" fmla="*/ 1379 h 1698"/>
                <a:gd name="T30" fmla="*/ 311 w 2077"/>
                <a:gd name="T31" fmla="*/ 1410 h 1698"/>
                <a:gd name="T32" fmla="*/ 599 w 2077"/>
                <a:gd name="T33" fmla="*/ 1447 h 1698"/>
                <a:gd name="T34" fmla="*/ 849 w 2077"/>
                <a:gd name="T35" fmla="*/ 1455 h 1698"/>
                <a:gd name="T36" fmla="*/ 1130 w 2077"/>
                <a:gd name="T37" fmla="*/ 1470 h 1698"/>
                <a:gd name="T38" fmla="*/ 1349 w 2077"/>
                <a:gd name="T39" fmla="*/ 1470 h 1698"/>
                <a:gd name="T40" fmla="*/ 1569 w 2077"/>
                <a:gd name="T41" fmla="*/ 1478 h 1698"/>
                <a:gd name="T42" fmla="*/ 1766 w 2077"/>
                <a:gd name="T43" fmla="*/ 1501 h 1698"/>
                <a:gd name="T44" fmla="*/ 1880 w 2077"/>
                <a:gd name="T45" fmla="*/ 1523 h 1698"/>
                <a:gd name="T46" fmla="*/ 1933 w 2077"/>
                <a:gd name="T47" fmla="*/ 1523 h 1698"/>
                <a:gd name="T48" fmla="*/ 2001 w 2077"/>
                <a:gd name="T49" fmla="*/ 1584 h 1698"/>
                <a:gd name="T50" fmla="*/ 2077 w 2077"/>
                <a:gd name="T51" fmla="*/ 1690 h 1698"/>
                <a:gd name="T52" fmla="*/ 1971 w 2077"/>
                <a:gd name="T53" fmla="*/ 1698 h 1698"/>
                <a:gd name="T54" fmla="*/ 1903 w 2077"/>
                <a:gd name="T55" fmla="*/ 1645 h 1698"/>
                <a:gd name="T56" fmla="*/ 1743 w 2077"/>
                <a:gd name="T57" fmla="*/ 1599 h 1698"/>
                <a:gd name="T58" fmla="*/ 1402 w 2077"/>
                <a:gd name="T59" fmla="*/ 1576 h 1698"/>
                <a:gd name="T60" fmla="*/ 766 w 2077"/>
                <a:gd name="T61" fmla="*/ 1569 h 1698"/>
                <a:gd name="T62" fmla="*/ 303 w 2077"/>
                <a:gd name="T63" fmla="*/ 1516 h 1698"/>
                <a:gd name="T64" fmla="*/ 99 w 2077"/>
                <a:gd name="T65" fmla="*/ 1470 h 1698"/>
                <a:gd name="T66" fmla="*/ 38 w 2077"/>
                <a:gd name="T67" fmla="*/ 1394 h 1698"/>
                <a:gd name="T68" fmla="*/ 0 w 2077"/>
                <a:gd name="T69" fmla="*/ 1303 h 1698"/>
                <a:gd name="T70" fmla="*/ 0 w 2077"/>
                <a:gd name="T71" fmla="*/ 1099 h 1698"/>
                <a:gd name="T72" fmla="*/ 0 w 2077"/>
                <a:gd name="T73" fmla="*/ 553 h 1698"/>
                <a:gd name="T74" fmla="*/ 15 w 2077"/>
                <a:gd name="T75" fmla="*/ 432 h 1698"/>
                <a:gd name="T76" fmla="*/ 46 w 2077"/>
                <a:gd name="T77" fmla="*/ 341 h 1698"/>
                <a:gd name="T78" fmla="*/ 106 w 2077"/>
                <a:gd name="T79" fmla="*/ 280 h 1698"/>
                <a:gd name="T80" fmla="*/ 220 w 2077"/>
                <a:gd name="T81" fmla="*/ 242 h 1698"/>
                <a:gd name="T82" fmla="*/ 394 w 2077"/>
                <a:gd name="T83" fmla="*/ 220 h 1698"/>
                <a:gd name="T84" fmla="*/ 735 w 2077"/>
                <a:gd name="T85" fmla="*/ 182 h 1698"/>
                <a:gd name="T86" fmla="*/ 1122 w 2077"/>
                <a:gd name="T87" fmla="*/ 174 h 1698"/>
                <a:gd name="T88" fmla="*/ 1372 w 2077"/>
                <a:gd name="T89" fmla="*/ 151 h 1698"/>
                <a:gd name="T90" fmla="*/ 1645 w 2077"/>
                <a:gd name="T91" fmla="*/ 136 h 1698"/>
                <a:gd name="T92" fmla="*/ 1804 w 2077"/>
                <a:gd name="T93" fmla="*/ 106 h 1698"/>
                <a:gd name="T94" fmla="*/ 1887 w 2077"/>
                <a:gd name="T95" fmla="*/ 45 h 1698"/>
                <a:gd name="T96" fmla="*/ 1910 w 2077"/>
                <a:gd name="T97" fmla="*/ 0 h 1698"/>
                <a:gd name="T98" fmla="*/ 2024 w 2077"/>
                <a:gd name="T99" fmla="*/ 0 h 16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77" h="1698">
                  <a:moveTo>
                    <a:pt x="2024" y="0"/>
                  </a:moveTo>
                  <a:lnTo>
                    <a:pt x="1986" y="83"/>
                  </a:lnTo>
                  <a:lnTo>
                    <a:pt x="1940" y="151"/>
                  </a:lnTo>
                  <a:lnTo>
                    <a:pt x="1865" y="227"/>
                  </a:lnTo>
                  <a:lnTo>
                    <a:pt x="1759" y="258"/>
                  </a:lnTo>
                  <a:lnTo>
                    <a:pt x="1349" y="258"/>
                  </a:lnTo>
                  <a:lnTo>
                    <a:pt x="887" y="288"/>
                  </a:lnTo>
                  <a:lnTo>
                    <a:pt x="637" y="303"/>
                  </a:lnTo>
                  <a:lnTo>
                    <a:pt x="372" y="341"/>
                  </a:lnTo>
                  <a:lnTo>
                    <a:pt x="197" y="356"/>
                  </a:lnTo>
                  <a:lnTo>
                    <a:pt x="144" y="424"/>
                  </a:lnTo>
                  <a:lnTo>
                    <a:pt x="129" y="508"/>
                  </a:lnTo>
                  <a:lnTo>
                    <a:pt x="114" y="871"/>
                  </a:lnTo>
                  <a:lnTo>
                    <a:pt x="129" y="1303"/>
                  </a:lnTo>
                  <a:lnTo>
                    <a:pt x="175" y="1379"/>
                  </a:lnTo>
                  <a:lnTo>
                    <a:pt x="311" y="1410"/>
                  </a:lnTo>
                  <a:lnTo>
                    <a:pt x="599" y="1447"/>
                  </a:lnTo>
                  <a:lnTo>
                    <a:pt x="849" y="1455"/>
                  </a:lnTo>
                  <a:lnTo>
                    <a:pt x="1130" y="1470"/>
                  </a:lnTo>
                  <a:lnTo>
                    <a:pt x="1349" y="1470"/>
                  </a:lnTo>
                  <a:lnTo>
                    <a:pt x="1569" y="1478"/>
                  </a:lnTo>
                  <a:lnTo>
                    <a:pt x="1766" y="1501"/>
                  </a:lnTo>
                  <a:lnTo>
                    <a:pt x="1880" y="1523"/>
                  </a:lnTo>
                  <a:lnTo>
                    <a:pt x="1933" y="1523"/>
                  </a:lnTo>
                  <a:lnTo>
                    <a:pt x="2001" y="1584"/>
                  </a:lnTo>
                  <a:lnTo>
                    <a:pt x="2077" y="1690"/>
                  </a:lnTo>
                  <a:lnTo>
                    <a:pt x="1971" y="1698"/>
                  </a:lnTo>
                  <a:lnTo>
                    <a:pt x="1903" y="1645"/>
                  </a:lnTo>
                  <a:lnTo>
                    <a:pt x="1743" y="1599"/>
                  </a:lnTo>
                  <a:lnTo>
                    <a:pt x="1402" y="1576"/>
                  </a:lnTo>
                  <a:lnTo>
                    <a:pt x="766" y="1569"/>
                  </a:lnTo>
                  <a:lnTo>
                    <a:pt x="303" y="1516"/>
                  </a:lnTo>
                  <a:lnTo>
                    <a:pt x="99" y="1470"/>
                  </a:lnTo>
                  <a:lnTo>
                    <a:pt x="38" y="1394"/>
                  </a:lnTo>
                  <a:lnTo>
                    <a:pt x="0" y="1303"/>
                  </a:lnTo>
                  <a:lnTo>
                    <a:pt x="0" y="1099"/>
                  </a:lnTo>
                  <a:lnTo>
                    <a:pt x="0" y="553"/>
                  </a:lnTo>
                  <a:lnTo>
                    <a:pt x="15" y="432"/>
                  </a:lnTo>
                  <a:lnTo>
                    <a:pt x="46" y="341"/>
                  </a:lnTo>
                  <a:lnTo>
                    <a:pt x="106" y="280"/>
                  </a:lnTo>
                  <a:lnTo>
                    <a:pt x="220" y="242"/>
                  </a:lnTo>
                  <a:lnTo>
                    <a:pt x="394" y="220"/>
                  </a:lnTo>
                  <a:lnTo>
                    <a:pt x="735" y="182"/>
                  </a:lnTo>
                  <a:lnTo>
                    <a:pt x="1122" y="174"/>
                  </a:lnTo>
                  <a:lnTo>
                    <a:pt x="1372" y="151"/>
                  </a:lnTo>
                  <a:lnTo>
                    <a:pt x="1645" y="136"/>
                  </a:lnTo>
                  <a:lnTo>
                    <a:pt x="1804" y="106"/>
                  </a:lnTo>
                  <a:lnTo>
                    <a:pt x="1887" y="45"/>
                  </a:lnTo>
                  <a:lnTo>
                    <a:pt x="1910" y="0"/>
                  </a:lnTo>
                  <a:lnTo>
                    <a:pt x="2024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47">
              <a:extLst>
                <a:ext uri="{FF2B5EF4-FFF2-40B4-BE49-F238E27FC236}">
                  <a16:creationId xmlns:a16="http://schemas.microsoft.com/office/drawing/2014/main" id="{5881B7F8-E76F-8E45-A31E-54ECBBC7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849"/>
              <a:ext cx="1834" cy="1380"/>
            </a:xfrm>
            <a:custGeom>
              <a:avLst/>
              <a:gdLst>
                <a:gd name="T0" fmla="*/ 1834 w 1834"/>
                <a:gd name="T1" fmla="*/ 0 h 1380"/>
                <a:gd name="T2" fmla="*/ 1750 w 1834"/>
                <a:gd name="T3" fmla="*/ 76 h 1380"/>
                <a:gd name="T4" fmla="*/ 1629 w 1834"/>
                <a:gd name="T5" fmla="*/ 107 h 1380"/>
                <a:gd name="T6" fmla="*/ 1303 w 1834"/>
                <a:gd name="T7" fmla="*/ 107 h 1380"/>
                <a:gd name="T8" fmla="*/ 902 w 1834"/>
                <a:gd name="T9" fmla="*/ 129 h 1380"/>
                <a:gd name="T10" fmla="*/ 523 w 1834"/>
                <a:gd name="T11" fmla="*/ 152 h 1380"/>
                <a:gd name="T12" fmla="*/ 212 w 1834"/>
                <a:gd name="T13" fmla="*/ 190 h 1380"/>
                <a:gd name="T14" fmla="*/ 68 w 1834"/>
                <a:gd name="T15" fmla="*/ 205 h 1380"/>
                <a:gd name="T16" fmla="*/ 22 w 1834"/>
                <a:gd name="T17" fmla="*/ 273 h 1380"/>
                <a:gd name="T18" fmla="*/ 15 w 1834"/>
                <a:gd name="T19" fmla="*/ 410 h 1380"/>
                <a:gd name="T20" fmla="*/ 0 w 1834"/>
                <a:gd name="T21" fmla="*/ 789 h 1380"/>
                <a:gd name="T22" fmla="*/ 0 w 1834"/>
                <a:gd name="T23" fmla="*/ 1001 h 1380"/>
                <a:gd name="T24" fmla="*/ 15 w 1834"/>
                <a:gd name="T25" fmla="*/ 1137 h 1380"/>
                <a:gd name="T26" fmla="*/ 45 w 1834"/>
                <a:gd name="T27" fmla="*/ 1221 h 1380"/>
                <a:gd name="T28" fmla="*/ 151 w 1834"/>
                <a:gd name="T29" fmla="*/ 1259 h 1380"/>
                <a:gd name="T30" fmla="*/ 424 w 1834"/>
                <a:gd name="T31" fmla="*/ 1289 h 1380"/>
                <a:gd name="T32" fmla="*/ 689 w 1834"/>
                <a:gd name="T33" fmla="*/ 1312 h 1380"/>
                <a:gd name="T34" fmla="*/ 932 w 1834"/>
                <a:gd name="T35" fmla="*/ 1319 h 1380"/>
                <a:gd name="T36" fmla="*/ 1129 w 1834"/>
                <a:gd name="T37" fmla="*/ 1312 h 1380"/>
                <a:gd name="T38" fmla="*/ 1341 w 1834"/>
                <a:gd name="T39" fmla="*/ 1334 h 1380"/>
                <a:gd name="T40" fmla="*/ 1576 w 1834"/>
                <a:gd name="T41" fmla="*/ 1342 h 1380"/>
                <a:gd name="T42" fmla="*/ 1720 w 1834"/>
                <a:gd name="T43" fmla="*/ 1357 h 1380"/>
                <a:gd name="T44" fmla="*/ 1811 w 1834"/>
                <a:gd name="T45" fmla="*/ 1380 h 1380"/>
                <a:gd name="T46" fmla="*/ 1781 w 1834"/>
                <a:gd name="T47" fmla="*/ 1281 h 1380"/>
                <a:gd name="T48" fmla="*/ 1743 w 1834"/>
                <a:gd name="T49" fmla="*/ 1137 h 1380"/>
                <a:gd name="T50" fmla="*/ 1720 w 1834"/>
                <a:gd name="T51" fmla="*/ 948 h 1380"/>
                <a:gd name="T52" fmla="*/ 1720 w 1834"/>
                <a:gd name="T53" fmla="*/ 766 h 1380"/>
                <a:gd name="T54" fmla="*/ 1720 w 1834"/>
                <a:gd name="T55" fmla="*/ 569 h 1380"/>
                <a:gd name="T56" fmla="*/ 1743 w 1834"/>
                <a:gd name="T57" fmla="*/ 372 h 1380"/>
                <a:gd name="T58" fmla="*/ 1781 w 1834"/>
                <a:gd name="T59" fmla="*/ 160 h 1380"/>
                <a:gd name="T60" fmla="*/ 1834 w 1834"/>
                <a:gd name="T61" fmla="*/ 0 h 13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834" h="1380">
                  <a:moveTo>
                    <a:pt x="1834" y="0"/>
                  </a:moveTo>
                  <a:lnTo>
                    <a:pt x="1750" y="76"/>
                  </a:lnTo>
                  <a:lnTo>
                    <a:pt x="1629" y="107"/>
                  </a:lnTo>
                  <a:lnTo>
                    <a:pt x="1303" y="107"/>
                  </a:lnTo>
                  <a:lnTo>
                    <a:pt x="902" y="129"/>
                  </a:lnTo>
                  <a:lnTo>
                    <a:pt x="523" y="152"/>
                  </a:lnTo>
                  <a:lnTo>
                    <a:pt x="212" y="190"/>
                  </a:lnTo>
                  <a:lnTo>
                    <a:pt x="68" y="205"/>
                  </a:lnTo>
                  <a:lnTo>
                    <a:pt x="22" y="273"/>
                  </a:lnTo>
                  <a:lnTo>
                    <a:pt x="15" y="410"/>
                  </a:lnTo>
                  <a:lnTo>
                    <a:pt x="0" y="789"/>
                  </a:lnTo>
                  <a:lnTo>
                    <a:pt x="0" y="1001"/>
                  </a:lnTo>
                  <a:lnTo>
                    <a:pt x="15" y="1137"/>
                  </a:lnTo>
                  <a:lnTo>
                    <a:pt x="45" y="1221"/>
                  </a:lnTo>
                  <a:lnTo>
                    <a:pt x="151" y="1259"/>
                  </a:lnTo>
                  <a:lnTo>
                    <a:pt x="424" y="1289"/>
                  </a:lnTo>
                  <a:lnTo>
                    <a:pt x="689" y="1312"/>
                  </a:lnTo>
                  <a:lnTo>
                    <a:pt x="932" y="1319"/>
                  </a:lnTo>
                  <a:lnTo>
                    <a:pt x="1129" y="1312"/>
                  </a:lnTo>
                  <a:lnTo>
                    <a:pt x="1341" y="1334"/>
                  </a:lnTo>
                  <a:lnTo>
                    <a:pt x="1576" y="1342"/>
                  </a:lnTo>
                  <a:lnTo>
                    <a:pt x="1720" y="1357"/>
                  </a:lnTo>
                  <a:lnTo>
                    <a:pt x="1811" y="1380"/>
                  </a:lnTo>
                  <a:lnTo>
                    <a:pt x="1781" y="1281"/>
                  </a:lnTo>
                  <a:lnTo>
                    <a:pt x="1743" y="1137"/>
                  </a:lnTo>
                  <a:lnTo>
                    <a:pt x="1720" y="948"/>
                  </a:lnTo>
                  <a:lnTo>
                    <a:pt x="1720" y="766"/>
                  </a:lnTo>
                  <a:lnTo>
                    <a:pt x="1720" y="569"/>
                  </a:lnTo>
                  <a:lnTo>
                    <a:pt x="1743" y="372"/>
                  </a:lnTo>
                  <a:lnTo>
                    <a:pt x="1781" y="16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02" name="Group 36">
              <a:extLst>
                <a:ext uri="{FF2B5EF4-FFF2-40B4-BE49-F238E27FC236}">
                  <a16:creationId xmlns:a16="http://schemas.microsoft.com/office/drawing/2014/main" id="{365D59CA-441C-CA4D-A370-1E78C2A01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0" y="1503"/>
              <a:ext cx="2747" cy="369"/>
              <a:chOff x="123" y="2408"/>
              <a:chExt cx="2747" cy="369"/>
            </a:xfrm>
          </p:grpSpPr>
          <p:grpSp>
            <p:nvGrpSpPr>
              <p:cNvPr id="3109" name="Group 37">
                <a:extLst>
                  <a:ext uri="{FF2B5EF4-FFF2-40B4-BE49-F238E27FC236}">
                    <a16:creationId xmlns:a16="http://schemas.microsoft.com/office/drawing/2014/main" id="{83454D4D-CAB4-3A4B-BF5C-A82C468F1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" y="2408"/>
                <a:ext cx="2544" cy="124"/>
                <a:chOff x="387" y="2567"/>
                <a:chExt cx="2544" cy="124"/>
              </a:xfrm>
            </p:grpSpPr>
            <p:sp>
              <p:nvSpPr>
                <p:cNvPr id="3112" name="Line 38">
                  <a:extLst>
                    <a:ext uri="{FF2B5EF4-FFF2-40B4-BE49-F238E27FC236}">
                      <a16:creationId xmlns:a16="http://schemas.microsoft.com/office/drawing/2014/main" id="{32482DC0-C422-EB4A-8615-154BAD8D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" y="2637"/>
                  <a:ext cx="2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3" name="Line 39">
                  <a:extLst>
                    <a:ext uri="{FF2B5EF4-FFF2-40B4-BE49-F238E27FC236}">
                      <a16:creationId xmlns:a16="http://schemas.microsoft.com/office/drawing/2014/main" id="{51AE040E-40A7-0D40-AEE7-E2CC60678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" y="2569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4" name="Line 40">
                  <a:extLst>
                    <a:ext uri="{FF2B5EF4-FFF2-40B4-BE49-F238E27FC236}">
                      <a16:creationId xmlns:a16="http://schemas.microsoft.com/office/drawing/2014/main" id="{815BBFC9-C881-8B45-9E1F-AE43A2C74C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1" y="25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10" name="Text Box 41">
                <a:extLst>
                  <a:ext uri="{FF2B5EF4-FFF2-40B4-BE49-F238E27FC236}">
                    <a16:creationId xmlns:a16="http://schemas.microsoft.com/office/drawing/2014/main" id="{1A65A39A-4290-8E43-BB6B-9A2E8E50C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" y="2544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A</a:t>
                </a:r>
              </a:p>
            </p:txBody>
          </p:sp>
          <p:sp>
            <p:nvSpPr>
              <p:cNvPr id="3111" name="Text Box 42">
                <a:extLst>
                  <a:ext uri="{FF2B5EF4-FFF2-40B4-BE49-F238E27FC236}">
                    <a16:creationId xmlns:a16="http://schemas.microsoft.com/office/drawing/2014/main" id="{F8B94C6B-C722-BB48-A66B-B37A8F84B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7" y="2522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B</a:t>
                </a:r>
              </a:p>
            </p:txBody>
          </p:sp>
        </p:grpSp>
        <p:sp>
          <p:nvSpPr>
            <p:cNvPr id="3103" name="Freeform 51">
              <a:extLst>
                <a:ext uri="{FF2B5EF4-FFF2-40B4-BE49-F238E27FC236}">
                  <a16:creationId xmlns:a16="http://schemas.microsoft.com/office/drawing/2014/main" id="{8FE7B5FF-00C3-104A-9B66-78D3C0B52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690"/>
              <a:ext cx="83" cy="152"/>
            </a:xfrm>
            <a:custGeom>
              <a:avLst/>
              <a:gdLst>
                <a:gd name="T0" fmla="*/ 0 w 83"/>
                <a:gd name="T1" fmla="*/ 152 h 152"/>
                <a:gd name="T2" fmla="*/ 46 w 83"/>
                <a:gd name="T3" fmla="*/ 99 h 152"/>
                <a:gd name="T4" fmla="*/ 83 w 83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52">
                  <a:moveTo>
                    <a:pt x="0" y="152"/>
                  </a:moveTo>
                  <a:cubicBezTo>
                    <a:pt x="16" y="138"/>
                    <a:pt x="32" y="124"/>
                    <a:pt x="46" y="99"/>
                  </a:cubicBezTo>
                  <a:cubicBezTo>
                    <a:pt x="60" y="74"/>
                    <a:pt x="71" y="37"/>
                    <a:pt x="8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52">
              <a:extLst>
                <a:ext uri="{FF2B5EF4-FFF2-40B4-BE49-F238E27FC236}">
                  <a16:creationId xmlns:a16="http://schemas.microsoft.com/office/drawing/2014/main" id="{C50C6488-4A9E-EE45-BA8C-AC9453C5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2221"/>
              <a:ext cx="152" cy="175"/>
            </a:xfrm>
            <a:custGeom>
              <a:avLst/>
              <a:gdLst>
                <a:gd name="T0" fmla="*/ 0 w 152"/>
                <a:gd name="T1" fmla="*/ 0 h 175"/>
                <a:gd name="T2" fmla="*/ 69 w 152"/>
                <a:gd name="T3" fmla="*/ 61 h 175"/>
                <a:gd name="T4" fmla="*/ 152 w 152"/>
                <a:gd name="T5" fmla="*/ 175 h 1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75">
                  <a:moveTo>
                    <a:pt x="0" y="0"/>
                  </a:moveTo>
                  <a:cubicBezTo>
                    <a:pt x="22" y="16"/>
                    <a:pt x="44" y="32"/>
                    <a:pt x="69" y="61"/>
                  </a:cubicBezTo>
                  <a:cubicBezTo>
                    <a:pt x="94" y="90"/>
                    <a:pt x="123" y="132"/>
                    <a:pt x="152" y="1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Text Box 53">
              <a:extLst>
                <a:ext uri="{FF2B5EF4-FFF2-40B4-BE49-F238E27FC236}">
                  <a16:creationId xmlns:a16="http://schemas.microsoft.com/office/drawing/2014/main" id="{07E71240-87BC-794C-83E2-21FFF0FFF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" y="1271"/>
              <a:ext cx="4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Lake</a:t>
              </a:r>
            </a:p>
          </p:txBody>
        </p:sp>
        <p:sp>
          <p:nvSpPr>
            <p:cNvPr id="3106" name="Freeform 54">
              <a:extLst>
                <a:ext uri="{FF2B5EF4-FFF2-40B4-BE49-F238E27FC236}">
                  <a16:creationId xmlns:a16="http://schemas.microsoft.com/office/drawing/2014/main" id="{04D209B8-FEDB-774A-A398-C5094A86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1039"/>
              <a:ext cx="39" cy="1076"/>
            </a:xfrm>
            <a:custGeom>
              <a:avLst/>
              <a:gdLst>
                <a:gd name="T0" fmla="*/ 0 w 39"/>
                <a:gd name="T1" fmla="*/ 0 h 1076"/>
                <a:gd name="T2" fmla="*/ 15 w 39"/>
                <a:gd name="T3" fmla="*/ 174 h 1076"/>
                <a:gd name="T4" fmla="*/ 30 w 39"/>
                <a:gd name="T5" fmla="*/ 356 h 1076"/>
                <a:gd name="T6" fmla="*/ 38 w 39"/>
                <a:gd name="T7" fmla="*/ 530 h 1076"/>
                <a:gd name="T8" fmla="*/ 38 w 39"/>
                <a:gd name="T9" fmla="*/ 705 h 1076"/>
                <a:gd name="T10" fmla="*/ 30 w 39"/>
                <a:gd name="T11" fmla="*/ 909 h 1076"/>
                <a:gd name="T12" fmla="*/ 30 w 39"/>
                <a:gd name="T13" fmla="*/ 1076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076">
                  <a:moveTo>
                    <a:pt x="0" y="0"/>
                  </a:moveTo>
                  <a:cubicBezTo>
                    <a:pt x="5" y="57"/>
                    <a:pt x="10" y="115"/>
                    <a:pt x="15" y="174"/>
                  </a:cubicBezTo>
                  <a:cubicBezTo>
                    <a:pt x="20" y="233"/>
                    <a:pt x="26" y="297"/>
                    <a:pt x="30" y="356"/>
                  </a:cubicBezTo>
                  <a:cubicBezTo>
                    <a:pt x="34" y="415"/>
                    <a:pt x="37" y="472"/>
                    <a:pt x="38" y="530"/>
                  </a:cubicBezTo>
                  <a:cubicBezTo>
                    <a:pt x="39" y="588"/>
                    <a:pt x="39" y="642"/>
                    <a:pt x="38" y="705"/>
                  </a:cubicBezTo>
                  <a:cubicBezTo>
                    <a:pt x="37" y="768"/>
                    <a:pt x="31" y="847"/>
                    <a:pt x="30" y="909"/>
                  </a:cubicBezTo>
                  <a:cubicBezTo>
                    <a:pt x="29" y="971"/>
                    <a:pt x="29" y="1023"/>
                    <a:pt x="30" y="107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55">
              <a:extLst>
                <a:ext uri="{FF2B5EF4-FFF2-40B4-BE49-F238E27FC236}">
                  <a16:creationId xmlns:a16="http://schemas.microsoft.com/office/drawing/2014/main" id="{9FED5B51-1350-6C40-AA92-072D82A8D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978"/>
              <a:ext cx="46" cy="1183"/>
            </a:xfrm>
            <a:custGeom>
              <a:avLst/>
              <a:gdLst>
                <a:gd name="T0" fmla="*/ 0 w 46"/>
                <a:gd name="T1" fmla="*/ 0 h 1183"/>
                <a:gd name="T2" fmla="*/ 15 w 46"/>
                <a:gd name="T3" fmla="*/ 106 h 1183"/>
                <a:gd name="T4" fmla="*/ 22 w 46"/>
                <a:gd name="T5" fmla="*/ 243 h 1183"/>
                <a:gd name="T6" fmla="*/ 38 w 46"/>
                <a:gd name="T7" fmla="*/ 440 h 1183"/>
                <a:gd name="T8" fmla="*/ 38 w 46"/>
                <a:gd name="T9" fmla="*/ 584 h 1183"/>
                <a:gd name="T10" fmla="*/ 45 w 46"/>
                <a:gd name="T11" fmla="*/ 713 h 1183"/>
                <a:gd name="T12" fmla="*/ 45 w 46"/>
                <a:gd name="T13" fmla="*/ 857 h 1183"/>
                <a:gd name="T14" fmla="*/ 38 w 46"/>
                <a:gd name="T15" fmla="*/ 1031 h 1183"/>
                <a:gd name="T16" fmla="*/ 45 w 46"/>
                <a:gd name="T17" fmla="*/ 1183 h 1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1183">
                  <a:moveTo>
                    <a:pt x="0" y="0"/>
                  </a:moveTo>
                  <a:cubicBezTo>
                    <a:pt x="5" y="33"/>
                    <a:pt x="11" y="66"/>
                    <a:pt x="15" y="106"/>
                  </a:cubicBezTo>
                  <a:cubicBezTo>
                    <a:pt x="19" y="146"/>
                    <a:pt x="18" y="187"/>
                    <a:pt x="22" y="243"/>
                  </a:cubicBezTo>
                  <a:cubicBezTo>
                    <a:pt x="26" y="299"/>
                    <a:pt x="35" y="383"/>
                    <a:pt x="38" y="440"/>
                  </a:cubicBezTo>
                  <a:cubicBezTo>
                    <a:pt x="41" y="497"/>
                    <a:pt x="37" y="539"/>
                    <a:pt x="38" y="584"/>
                  </a:cubicBezTo>
                  <a:cubicBezTo>
                    <a:pt x="39" y="629"/>
                    <a:pt x="44" y="668"/>
                    <a:pt x="45" y="713"/>
                  </a:cubicBezTo>
                  <a:cubicBezTo>
                    <a:pt x="46" y="758"/>
                    <a:pt x="46" y="804"/>
                    <a:pt x="45" y="857"/>
                  </a:cubicBezTo>
                  <a:cubicBezTo>
                    <a:pt x="44" y="910"/>
                    <a:pt x="38" y="977"/>
                    <a:pt x="38" y="1031"/>
                  </a:cubicBezTo>
                  <a:cubicBezTo>
                    <a:pt x="38" y="1085"/>
                    <a:pt x="41" y="1134"/>
                    <a:pt x="45" y="118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56">
              <a:extLst>
                <a:ext uri="{FF2B5EF4-FFF2-40B4-BE49-F238E27FC236}">
                  <a16:creationId xmlns:a16="http://schemas.microsoft.com/office/drawing/2014/main" id="{E150C27F-13E6-2D4A-A8F9-3EB05C11B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956"/>
              <a:ext cx="9" cy="1220"/>
            </a:xfrm>
            <a:custGeom>
              <a:avLst/>
              <a:gdLst>
                <a:gd name="T0" fmla="*/ 0 w 9"/>
                <a:gd name="T1" fmla="*/ 0 h 1220"/>
                <a:gd name="T2" fmla="*/ 8 w 9"/>
                <a:gd name="T3" fmla="*/ 242 h 1220"/>
                <a:gd name="T4" fmla="*/ 8 w 9"/>
                <a:gd name="T5" fmla="*/ 530 h 1220"/>
                <a:gd name="T6" fmla="*/ 8 w 9"/>
                <a:gd name="T7" fmla="*/ 651 h 1220"/>
                <a:gd name="T8" fmla="*/ 8 w 9"/>
                <a:gd name="T9" fmla="*/ 879 h 1220"/>
                <a:gd name="T10" fmla="*/ 0 w 9"/>
                <a:gd name="T11" fmla="*/ 1114 h 1220"/>
                <a:gd name="T12" fmla="*/ 8 w 9"/>
                <a:gd name="T13" fmla="*/ 1220 h 1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20">
                  <a:moveTo>
                    <a:pt x="0" y="0"/>
                  </a:moveTo>
                  <a:cubicBezTo>
                    <a:pt x="3" y="77"/>
                    <a:pt x="7" y="154"/>
                    <a:pt x="8" y="242"/>
                  </a:cubicBezTo>
                  <a:cubicBezTo>
                    <a:pt x="9" y="330"/>
                    <a:pt x="8" y="462"/>
                    <a:pt x="8" y="530"/>
                  </a:cubicBezTo>
                  <a:cubicBezTo>
                    <a:pt x="8" y="598"/>
                    <a:pt x="8" y="593"/>
                    <a:pt x="8" y="651"/>
                  </a:cubicBezTo>
                  <a:cubicBezTo>
                    <a:pt x="8" y="709"/>
                    <a:pt x="9" y="802"/>
                    <a:pt x="8" y="879"/>
                  </a:cubicBezTo>
                  <a:cubicBezTo>
                    <a:pt x="7" y="956"/>
                    <a:pt x="0" y="1057"/>
                    <a:pt x="0" y="1114"/>
                  </a:cubicBezTo>
                  <a:cubicBezTo>
                    <a:pt x="0" y="1171"/>
                    <a:pt x="4" y="1195"/>
                    <a:pt x="8" y="12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" name="Group 95">
            <a:extLst>
              <a:ext uri="{FF2B5EF4-FFF2-40B4-BE49-F238E27FC236}">
                <a16:creationId xmlns:a16="http://schemas.microsoft.com/office/drawing/2014/main" id="{26D4896A-4D5C-3C4E-82BF-EAF4A4B2620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43400"/>
            <a:ext cx="3563938" cy="2141538"/>
            <a:chOff x="3198" y="2736"/>
            <a:chExt cx="2245" cy="1349"/>
          </a:xfrm>
        </p:grpSpPr>
        <p:sp>
          <p:nvSpPr>
            <p:cNvPr id="3093" name="Freeform 88" descr="Light upward diagonal">
              <a:extLst>
                <a:ext uri="{FF2B5EF4-FFF2-40B4-BE49-F238E27FC236}">
                  <a16:creationId xmlns:a16="http://schemas.microsoft.com/office/drawing/2014/main" id="{1D9B5F3C-3736-6940-9EEB-CF7CEA5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736"/>
              <a:ext cx="1819" cy="1349"/>
            </a:xfrm>
            <a:custGeom>
              <a:avLst/>
              <a:gdLst>
                <a:gd name="T0" fmla="*/ 1812 w 1819"/>
                <a:gd name="T1" fmla="*/ 53 h 1349"/>
                <a:gd name="T2" fmla="*/ 1812 w 1819"/>
                <a:gd name="T3" fmla="*/ 0 h 1349"/>
                <a:gd name="T4" fmla="*/ 0 w 1819"/>
                <a:gd name="T5" fmla="*/ 0 h 1349"/>
                <a:gd name="T6" fmla="*/ 0 w 1819"/>
                <a:gd name="T7" fmla="*/ 1349 h 1349"/>
                <a:gd name="T8" fmla="*/ 1819 w 1819"/>
                <a:gd name="T9" fmla="*/ 1349 h 1349"/>
                <a:gd name="T10" fmla="*/ 1819 w 1819"/>
                <a:gd name="T11" fmla="*/ 1273 h 1349"/>
                <a:gd name="T12" fmla="*/ 1509 w 1819"/>
                <a:gd name="T13" fmla="*/ 644 h 1349"/>
                <a:gd name="T14" fmla="*/ 1812 w 1819"/>
                <a:gd name="T15" fmla="*/ 53 h 1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9" h="1349">
                  <a:moveTo>
                    <a:pt x="1812" y="53"/>
                  </a:moveTo>
                  <a:lnTo>
                    <a:pt x="1812" y="0"/>
                  </a:lnTo>
                  <a:lnTo>
                    <a:pt x="0" y="0"/>
                  </a:lnTo>
                  <a:lnTo>
                    <a:pt x="0" y="1349"/>
                  </a:lnTo>
                  <a:lnTo>
                    <a:pt x="1819" y="1349"/>
                  </a:lnTo>
                  <a:lnTo>
                    <a:pt x="1819" y="1273"/>
                  </a:lnTo>
                  <a:lnTo>
                    <a:pt x="1509" y="644"/>
                  </a:lnTo>
                  <a:lnTo>
                    <a:pt x="1812" y="5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Rectangle 59">
              <a:extLst>
                <a:ext uri="{FF2B5EF4-FFF2-40B4-BE49-F238E27FC236}">
                  <a16:creationId xmlns:a16="http://schemas.microsoft.com/office/drawing/2014/main" id="{3BF65FD9-5194-5849-A213-ABD6B72E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2796"/>
              <a:ext cx="1736" cy="12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3095" name="Line 74">
              <a:extLst>
                <a:ext uri="{FF2B5EF4-FFF2-40B4-BE49-F238E27FC236}">
                  <a16:creationId xmlns:a16="http://schemas.microsoft.com/office/drawing/2014/main" id="{7F3EF41D-888A-3641-8298-89990BDB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797"/>
              <a:ext cx="0" cy="1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75">
              <a:extLst>
                <a:ext uri="{FF2B5EF4-FFF2-40B4-BE49-F238E27FC236}">
                  <a16:creationId xmlns:a16="http://schemas.microsoft.com/office/drawing/2014/main" id="{971EB59F-3D81-CC4D-B3BA-79B663B07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2789"/>
              <a:ext cx="0" cy="1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76">
              <a:extLst>
                <a:ext uri="{FF2B5EF4-FFF2-40B4-BE49-F238E27FC236}">
                  <a16:creationId xmlns:a16="http://schemas.microsoft.com/office/drawing/2014/main" id="{36E52530-66D8-E349-B2E9-883BD24D4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2797"/>
              <a:ext cx="0" cy="1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Text Box 81">
              <a:extLst>
                <a:ext uri="{FF2B5EF4-FFF2-40B4-BE49-F238E27FC236}">
                  <a16:creationId xmlns:a16="http://schemas.microsoft.com/office/drawing/2014/main" id="{AEFF8D10-B382-694A-83A2-BFB4BDF56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3272"/>
              <a:ext cx="4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Lake</a:t>
              </a:r>
            </a:p>
          </p:txBody>
        </p:sp>
        <p:sp>
          <p:nvSpPr>
            <p:cNvPr id="3099" name="Line 82">
              <a:extLst>
                <a:ext uri="{FF2B5EF4-FFF2-40B4-BE49-F238E27FC236}">
                  <a16:creationId xmlns:a16="http://schemas.microsoft.com/office/drawing/2014/main" id="{946F8B7F-D41C-FB41-9271-836E295FF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373"/>
              <a:ext cx="8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8" name="Group 92">
            <a:extLst>
              <a:ext uri="{FF2B5EF4-FFF2-40B4-BE49-F238E27FC236}">
                <a16:creationId xmlns:a16="http://schemas.microsoft.com/office/drawing/2014/main" id="{CC434D49-9A45-7B4F-AF5F-917C0EC8891B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4641850"/>
            <a:ext cx="3725862" cy="1982788"/>
            <a:chOff x="261" y="2924"/>
            <a:chExt cx="2347" cy="1249"/>
          </a:xfrm>
        </p:grpSpPr>
        <p:sp>
          <p:nvSpPr>
            <p:cNvPr id="3079" name="Freeform 67" descr="Light upward diagonal">
              <a:extLst>
                <a:ext uri="{FF2B5EF4-FFF2-40B4-BE49-F238E27FC236}">
                  <a16:creationId xmlns:a16="http://schemas.microsoft.com/office/drawing/2014/main" id="{DBAB7C29-26B6-8E40-AA03-6F9FEF3ED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3282"/>
              <a:ext cx="1788" cy="530"/>
            </a:xfrm>
            <a:custGeom>
              <a:avLst/>
              <a:gdLst>
                <a:gd name="T0" fmla="*/ 153 w 1857"/>
                <a:gd name="T1" fmla="*/ 53 h 530"/>
                <a:gd name="T2" fmla="*/ 58 w 1857"/>
                <a:gd name="T3" fmla="*/ 0 h 530"/>
                <a:gd name="T4" fmla="*/ 0 w 1857"/>
                <a:gd name="T5" fmla="*/ 0 h 530"/>
                <a:gd name="T6" fmla="*/ 0 w 1857"/>
                <a:gd name="T7" fmla="*/ 530 h 530"/>
                <a:gd name="T8" fmla="*/ 1788 w 1857"/>
                <a:gd name="T9" fmla="*/ 530 h 530"/>
                <a:gd name="T10" fmla="*/ 1788 w 1857"/>
                <a:gd name="T11" fmla="*/ 83 h 530"/>
                <a:gd name="T12" fmla="*/ 1715 w 1857"/>
                <a:gd name="T13" fmla="*/ 83 h 530"/>
                <a:gd name="T14" fmla="*/ 868 w 1857"/>
                <a:gd name="T15" fmla="*/ 326 h 530"/>
                <a:gd name="T16" fmla="*/ 153 w 1857"/>
                <a:gd name="T17" fmla="*/ 53 h 5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7" h="530">
                  <a:moveTo>
                    <a:pt x="159" y="53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530"/>
                  </a:lnTo>
                  <a:lnTo>
                    <a:pt x="1857" y="530"/>
                  </a:lnTo>
                  <a:lnTo>
                    <a:pt x="1857" y="83"/>
                  </a:lnTo>
                  <a:lnTo>
                    <a:pt x="1781" y="83"/>
                  </a:lnTo>
                  <a:lnTo>
                    <a:pt x="902" y="326"/>
                  </a:lnTo>
                  <a:lnTo>
                    <a:pt x="159" y="5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Freeform 65">
              <a:extLst>
                <a:ext uri="{FF2B5EF4-FFF2-40B4-BE49-F238E27FC236}">
                  <a16:creationId xmlns:a16="http://schemas.microsoft.com/office/drawing/2014/main" id="{66E05FDB-D9C2-9F47-ADA1-CB243EDE0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" y="3289"/>
              <a:ext cx="1728" cy="462"/>
            </a:xfrm>
            <a:custGeom>
              <a:avLst/>
              <a:gdLst>
                <a:gd name="T0" fmla="*/ 0 w 1728"/>
                <a:gd name="T1" fmla="*/ 0 h 462"/>
                <a:gd name="T2" fmla="*/ 0 w 1728"/>
                <a:gd name="T3" fmla="*/ 462 h 462"/>
                <a:gd name="T4" fmla="*/ 1728 w 1728"/>
                <a:gd name="T5" fmla="*/ 462 h 462"/>
                <a:gd name="T6" fmla="*/ 1728 w 1728"/>
                <a:gd name="T7" fmla="*/ 91 h 462"/>
                <a:gd name="T8" fmla="*/ 0 w 1728"/>
                <a:gd name="T9" fmla="*/ 0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8" h="462">
                  <a:moveTo>
                    <a:pt x="0" y="0"/>
                  </a:moveTo>
                  <a:lnTo>
                    <a:pt x="0" y="462"/>
                  </a:lnTo>
                  <a:lnTo>
                    <a:pt x="1728" y="462"/>
                  </a:lnTo>
                  <a:lnTo>
                    <a:pt x="1728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Text Box 68">
              <a:extLst>
                <a:ext uri="{FF2B5EF4-FFF2-40B4-BE49-F238E27FC236}">
                  <a16:creationId xmlns:a16="http://schemas.microsoft.com/office/drawing/2014/main" id="{C4B34DDC-1E11-494B-BC76-B5B62AA6B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3393"/>
              <a:ext cx="1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1-D Horizontal Flow</a:t>
              </a:r>
            </a:p>
          </p:txBody>
        </p:sp>
        <p:sp>
          <p:nvSpPr>
            <p:cNvPr id="3082" name="Line 69">
              <a:extLst>
                <a:ext uri="{FF2B5EF4-FFF2-40B4-BE49-F238E27FC236}">
                  <a16:creationId xmlns:a16="http://schemas.microsoft.com/office/drawing/2014/main" id="{1806CCA6-31E7-354C-A723-669E55329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9" y="3638"/>
              <a:ext cx="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70">
              <a:extLst>
                <a:ext uri="{FF2B5EF4-FFF2-40B4-BE49-F238E27FC236}">
                  <a16:creationId xmlns:a16="http://schemas.microsoft.com/office/drawing/2014/main" id="{3F122960-77D7-8E41-A94A-37C89F8C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4" y="3145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71">
              <a:extLst>
                <a:ext uri="{FF2B5EF4-FFF2-40B4-BE49-F238E27FC236}">
                  <a16:creationId xmlns:a16="http://schemas.microsoft.com/office/drawing/2014/main" id="{3C0798FD-1C1C-AB49-BF29-AC46CE898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3128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72">
              <a:extLst>
                <a:ext uri="{FF2B5EF4-FFF2-40B4-BE49-F238E27FC236}">
                  <a16:creationId xmlns:a16="http://schemas.microsoft.com/office/drawing/2014/main" id="{7F02B43F-907C-AE42-9277-285ED344D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171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Text Box 73">
              <a:extLst>
                <a:ext uri="{FF2B5EF4-FFF2-40B4-BE49-F238E27FC236}">
                  <a16:creationId xmlns:a16="http://schemas.microsoft.com/office/drawing/2014/main" id="{1C63B08F-7ADF-B642-B668-A6630098D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" y="292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087" name="Text Box 79">
              <a:extLst>
                <a:ext uri="{FF2B5EF4-FFF2-40B4-BE49-F238E27FC236}">
                  <a16:creationId xmlns:a16="http://schemas.microsoft.com/office/drawing/2014/main" id="{C9B2B3A8-FB75-2644-B8DE-5736269DA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3431"/>
              <a:ext cx="4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Lake</a:t>
              </a:r>
            </a:p>
          </p:txBody>
        </p:sp>
        <p:sp>
          <p:nvSpPr>
            <p:cNvPr id="3088" name="Line 83">
              <a:extLst>
                <a:ext uri="{FF2B5EF4-FFF2-40B4-BE49-F238E27FC236}">
                  <a16:creationId xmlns:a16="http://schemas.microsoft.com/office/drawing/2014/main" id="{630F87D5-8E3C-474A-9649-AE8BA55AA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" y="3911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84">
              <a:extLst>
                <a:ext uri="{FF2B5EF4-FFF2-40B4-BE49-F238E27FC236}">
                  <a16:creationId xmlns:a16="http://schemas.microsoft.com/office/drawing/2014/main" id="{EB7409BC-17F5-8F40-9D11-EF03B6489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385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85">
              <a:extLst>
                <a:ext uri="{FF2B5EF4-FFF2-40B4-BE49-F238E27FC236}">
                  <a16:creationId xmlns:a16="http://schemas.microsoft.com/office/drawing/2014/main" id="{F51089A8-C034-9D4A-B146-530227A4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3858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Text Box 86">
              <a:extLst>
                <a:ext uri="{FF2B5EF4-FFF2-40B4-BE49-F238E27FC236}">
                  <a16:creationId xmlns:a16="http://schemas.microsoft.com/office/drawing/2014/main" id="{6FFD11FD-DAB4-0A45-8D2C-5FDB6AB8F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3940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x = 0</a:t>
              </a:r>
            </a:p>
          </p:txBody>
        </p:sp>
        <p:sp>
          <p:nvSpPr>
            <p:cNvPr id="3092" name="Text Box 87">
              <a:extLst>
                <a:ext uri="{FF2B5EF4-FFF2-40B4-BE49-F238E27FC236}">
                  <a16:creationId xmlns:a16="http://schemas.microsoft.com/office/drawing/2014/main" id="{9C4844BF-14E3-5B4B-9BBF-AA77E455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92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x =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27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F5FEFE-F98D-AC48-8431-69FDC22AE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768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accent2"/>
                </a:solidFill>
              </a:rPr>
              <a:t>1-Dimensional Steady-State Horizontal Flow with Areal Recharge</a:t>
            </a:r>
          </a:p>
        </p:txBody>
      </p:sp>
      <p:graphicFrame>
        <p:nvGraphicFramePr>
          <p:cNvPr id="4099" name="Object 5">
            <a:extLst>
              <a:ext uri="{FF2B5EF4-FFF2-40B4-BE49-F238E27FC236}">
                <a16:creationId xmlns:a16="http://schemas.microsoft.com/office/drawing/2014/main" id="{2F09E31E-D70B-4A42-9FCD-97E257F20B8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13063" y="2589213"/>
          <a:ext cx="31845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4" imgW="28676600" imgH="9944100" progId="Equation.3">
                  <p:embed/>
                </p:oleObj>
              </mc:Choice>
              <mc:Fallback>
                <p:oleObj name="Equation" r:id="rId4" imgW="28676600" imgH="9944100" progId="Equation.3">
                  <p:embed/>
                  <p:pic>
                    <p:nvPicPr>
                      <p:cNvPr id="4099" name="Object 5">
                        <a:extLst>
                          <a:ext uri="{FF2B5EF4-FFF2-40B4-BE49-F238E27FC236}">
                            <a16:creationId xmlns:a16="http://schemas.microsoft.com/office/drawing/2014/main" id="{2F09E31E-D70B-4A42-9FCD-97E257F20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589213"/>
                        <a:ext cx="31845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8">
            <a:extLst>
              <a:ext uri="{FF2B5EF4-FFF2-40B4-BE49-F238E27FC236}">
                <a16:creationId xmlns:a16="http://schemas.microsoft.com/office/drawing/2014/main" id="{4E5DC206-1BD2-8346-88DA-2E739FB8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4268788"/>
            <a:ext cx="981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x = 0 :</a:t>
            </a:r>
          </a:p>
        </p:txBody>
      </p:sp>
      <p:sp>
        <p:nvSpPr>
          <p:cNvPr id="4101" name="Text Box 10">
            <a:extLst>
              <a:ext uri="{FF2B5EF4-FFF2-40B4-BE49-F238E27FC236}">
                <a16:creationId xmlns:a16="http://schemas.microsoft.com/office/drawing/2014/main" id="{C9C8BD14-367B-BD41-9AE6-D157C917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5132388"/>
            <a:ext cx="2014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x = L :    h = H</a:t>
            </a:r>
          </a:p>
        </p:txBody>
      </p:sp>
      <p:graphicFrame>
        <p:nvGraphicFramePr>
          <p:cNvPr id="4102" name="Object 11">
            <a:extLst>
              <a:ext uri="{FF2B5EF4-FFF2-40B4-BE49-F238E27FC236}">
                <a16:creationId xmlns:a16="http://schemas.microsoft.com/office/drawing/2014/main" id="{042F9232-5307-7143-9484-735D392A44A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75188" y="4165600"/>
          <a:ext cx="781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6" imgW="10236200" imgH="9067800" progId="Equation.3">
                  <p:embed/>
                </p:oleObj>
              </mc:Choice>
              <mc:Fallback>
                <p:oleObj name="Equation" r:id="rId6" imgW="10236200" imgH="9067800" progId="Equation.3">
                  <p:embed/>
                  <p:pic>
                    <p:nvPicPr>
                      <p:cNvPr id="4102" name="Object 11">
                        <a:extLst>
                          <a:ext uri="{FF2B5EF4-FFF2-40B4-BE49-F238E27FC236}">
                            <a16:creationId xmlns:a16="http://schemas.microsoft.com/office/drawing/2014/main" id="{042F9232-5307-7143-9484-735D392A4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165600"/>
                        <a:ext cx="781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82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C1E4E0-134E-6B48-8FFD-BF9A50164C4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Finite-Difference Representation</a:t>
            </a:r>
          </a:p>
        </p:txBody>
      </p:sp>
      <p:sp>
        <p:nvSpPr>
          <p:cNvPr id="5123" name="Freeform 5" descr="Light upward diagonal">
            <a:extLst>
              <a:ext uri="{FF2B5EF4-FFF2-40B4-BE49-F238E27FC236}">
                <a16:creationId xmlns:a16="http://schemas.microsoft.com/office/drawing/2014/main" id="{FA542309-A277-3B42-B418-BDD3002044BB}"/>
              </a:ext>
            </a:extLst>
          </p:cNvPr>
          <p:cNvSpPr>
            <a:spLocks/>
          </p:cNvSpPr>
          <p:nvPr/>
        </p:nvSpPr>
        <p:spPr bwMode="auto">
          <a:xfrm>
            <a:off x="2898775" y="1431925"/>
            <a:ext cx="2887663" cy="2141538"/>
          </a:xfrm>
          <a:custGeom>
            <a:avLst/>
            <a:gdLst>
              <a:gd name="T0" fmla="*/ 2876550 w 1819"/>
              <a:gd name="T1" fmla="*/ 84138 h 1349"/>
              <a:gd name="T2" fmla="*/ 2876550 w 1819"/>
              <a:gd name="T3" fmla="*/ 0 h 1349"/>
              <a:gd name="T4" fmla="*/ 0 w 1819"/>
              <a:gd name="T5" fmla="*/ 0 h 1349"/>
              <a:gd name="T6" fmla="*/ 0 w 1819"/>
              <a:gd name="T7" fmla="*/ 2141538 h 1349"/>
              <a:gd name="T8" fmla="*/ 2887663 w 1819"/>
              <a:gd name="T9" fmla="*/ 2141538 h 1349"/>
              <a:gd name="T10" fmla="*/ 2887663 w 1819"/>
              <a:gd name="T11" fmla="*/ 2020888 h 1349"/>
              <a:gd name="T12" fmla="*/ 2395538 w 1819"/>
              <a:gd name="T13" fmla="*/ 1022350 h 1349"/>
              <a:gd name="T14" fmla="*/ 2876550 w 1819"/>
              <a:gd name="T15" fmla="*/ 84138 h 13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19" h="1349">
                <a:moveTo>
                  <a:pt x="1812" y="53"/>
                </a:moveTo>
                <a:lnTo>
                  <a:pt x="1812" y="0"/>
                </a:lnTo>
                <a:lnTo>
                  <a:pt x="0" y="0"/>
                </a:lnTo>
                <a:lnTo>
                  <a:pt x="0" y="1349"/>
                </a:lnTo>
                <a:lnTo>
                  <a:pt x="1819" y="1349"/>
                </a:lnTo>
                <a:lnTo>
                  <a:pt x="1819" y="1273"/>
                </a:lnTo>
                <a:lnTo>
                  <a:pt x="1509" y="644"/>
                </a:lnTo>
                <a:lnTo>
                  <a:pt x="1812" y="5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DBD27879-1370-DB41-A688-4FB683EB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1527175"/>
            <a:ext cx="2719388" cy="1960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5E7DEB1F-7C5C-E34B-A436-B5CEB494735D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251075"/>
            <a:ext cx="2936875" cy="479425"/>
            <a:chOff x="1902" y="1418"/>
            <a:chExt cx="1850" cy="302"/>
          </a:xfrm>
        </p:grpSpPr>
        <p:sp>
          <p:nvSpPr>
            <p:cNvPr id="5161" name="Rectangle 21">
              <a:extLst>
                <a:ext uri="{FF2B5EF4-FFF2-40B4-BE49-F238E27FC236}">
                  <a16:creationId xmlns:a16="http://schemas.microsoft.com/office/drawing/2014/main" id="{21128007-6DFE-BA45-AAC1-30CBA1B0C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18"/>
              <a:ext cx="1850" cy="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2" name="Line 22">
              <a:extLst>
                <a:ext uri="{FF2B5EF4-FFF2-40B4-BE49-F238E27FC236}">
                  <a16:creationId xmlns:a16="http://schemas.microsoft.com/office/drawing/2014/main" id="{61B8A5B0-8EDF-D94D-B3B4-B1FED304F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" y="14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23">
              <a:extLst>
                <a:ext uri="{FF2B5EF4-FFF2-40B4-BE49-F238E27FC236}">
                  <a16:creationId xmlns:a16="http://schemas.microsoft.com/office/drawing/2014/main" id="{5576AACB-EE89-D845-9ADD-F8AB25C20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9" y="142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24">
              <a:extLst>
                <a:ext uri="{FF2B5EF4-FFF2-40B4-BE49-F238E27FC236}">
                  <a16:creationId xmlns:a16="http://schemas.microsoft.com/office/drawing/2014/main" id="{EBD7F882-8799-FE45-9B32-9D818C6E4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7" y="1425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25">
              <a:extLst>
                <a:ext uri="{FF2B5EF4-FFF2-40B4-BE49-F238E27FC236}">
                  <a16:creationId xmlns:a16="http://schemas.microsoft.com/office/drawing/2014/main" id="{176F376B-1701-9C45-9000-9FF859DEE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8" y="1432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26">
              <a:extLst>
                <a:ext uri="{FF2B5EF4-FFF2-40B4-BE49-F238E27FC236}">
                  <a16:creationId xmlns:a16="http://schemas.microsoft.com/office/drawing/2014/main" id="{FE894236-15CF-1F48-85EF-468A5102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8" y="142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29">
              <a:extLst>
                <a:ext uri="{FF2B5EF4-FFF2-40B4-BE49-F238E27FC236}">
                  <a16:creationId xmlns:a16="http://schemas.microsoft.com/office/drawing/2014/main" id="{8DEB45EF-9DAF-7A45-A069-48EF362B3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523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8" name="Oval 30">
              <a:extLst>
                <a:ext uri="{FF2B5EF4-FFF2-40B4-BE49-F238E27FC236}">
                  <a16:creationId xmlns:a16="http://schemas.microsoft.com/office/drawing/2014/main" id="{9F385695-CEFF-994C-A6FE-6934D979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9" name="Oval 31">
              <a:extLst>
                <a:ext uri="{FF2B5EF4-FFF2-40B4-BE49-F238E27FC236}">
                  <a16:creationId xmlns:a16="http://schemas.microsoft.com/office/drawing/2014/main" id="{361B257F-9CC8-C547-87CC-97780C80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52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0" name="Oval 32">
              <a:extLst>
                <a:ext uri="{FF2B5EF4-FFF2-40B4-BE49-F238E27FC236}">
                  <a16:creationId xmlns:a16="http://schemas.microsoft.com/office/drawing/2014/main" id="{44F6F5E1-00EE-854A-96FA-E709A9FA4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53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1" name="Oval 33">
              <a:extLst>
                <a:ext uri="{FF2B5EF4-FFF2-40B4-BE49-F238E27FC236}">
                  <a16:creationId xmlns:a16="http://schemas.microsoft.com/office/drawing/2014/main" id="{0F681029-F440-0F4E-BD1B-FB126D10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52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2" name="Oval 34">
              <a:extLst>
                <a:ext uri="{FF2B5EF4-FFF2-40B4-BE49-F238E27FC236}">
                  <a16:creationId xmlns:a16="http://schemas.microsoft.com/office/drawing/2014/main" id="{70DDA4AD-7F2B-044E-991C-1361DA60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52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126" name="Group 94">
            <a:extLst>
              <a:ext uri="{FF2B5EF4-FFF2-40B4-BE49-F238E27FC236}">
                <a16:creationId xmlns:a16="http://schemas.microsoft.com/office/drawing/2014/main" id="{B6276CD5-1E87-814C-9897-D4C6D21656C9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3763963"/>
            <a:ext cx="6677025" cy="2755900"/>
            <a:chOff x="716" y="2371"/>
            <a:chExt cx="4206" cy="1736"/>
          </a:xfrm>
        </p:grpSpPr>
        <p:graphicFrame>
          <p:nvGraphicFramePr>
            <p:cNvPr id="5127" name="Object 78">
              <a:extLst>
                <a:ext uri="{FF2B5EF4-FFF2-40B4-BE49-F238E27FC236}">
                  <a16:creationId xmlns:a16="http://schemas.microsoft.com/office/drawing/2014/main" id="{ADCD5EC7-CD42-9742-8258-D7397BDD4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1" y="3687"/>
            <a:ext cx="35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7" name="Equation" r:id="rId5" imgW="7607300" imgH="9067800" progId="Equation.3">
                    <p:embed/>
                  </p:oleObj>
                </mc:Choice>
                <mc:Fallback>
                  <p:oleObj name="Equation" r:id="rId5" imgW="7607300" imgH="9067800" progId="Equation.3">
                    <p:embed/>
                    <p:pic>
                      <p:nvPicPr>
                        <p:cNvPr id="5127" name="Object 78">
                          <a:extLst>
                            <a:ext uri="{FF2B5EF4-FFF2-40B4-BE49-F238E27FC236}">
                              <a16:creationId xmlns:a16="http://schemas.microsoft.com/office/drawing/2014/main" id="{ADCD5EC7-CD42-9742-8258-D7397BDD4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687"/>
                          <a:ext cx="35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1">
              <a:extLst>
                <a:ext uri="{FF2B5EF4-FFF2-40B4-BE49-F238E27FC236}">
                  <a16:creationId xmlns:a16="http://schemas.microsoft.com/office/drawing/2014/main" id="{F7613EF2-C122-604E-BD5E-4F3D2F799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3" y="3687"/>
            <a:ext cx="33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8" name="Equation" r:id="rId7" imgW="7607300" imgH="9067800" progId="Equation.3">
                    <p:embed/>
                  </p:oleObj>
                </mc:Choice>
                <mc:Fallback>
                  <p:oleObj name="Equation" r:id="rId7" imgW="7607300" imgH="9067800" progId="Equation.3">
                    <p:embed/>
                    <p:pic>
                      <p:nvPicPr>
                        <p:cNvPr id="5128" name="Object 81">
                          <a:extLst>
                            <a:ext uri="{FF2B5EF4-FFF2-40B4-BE49-F238E27FC236}">
                              <a16:creationId xmlns:a16="http://schemas.microsoft.com/office/drawing/2014/main" id="{F7613EF2-C122-604E-BD5E-4F3D2F799B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3687"/>
                          <a:ext cx="337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83">
              <a:extLst>
                <a:ext uri="{FF2B5EF4-FFF2-40B4-BE49-F238E27FC236}">
                  <a16:creationId xmlns:a16="http://schemas.microsoft.com/office/drawing/2014/main" id="{CEAB8EC7-55DB-3247-9D85-F8506B86F7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0" y="3039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9" name="Equation" r:id="rId9" imgW="4978400" imgH="4102100" progId="Equation.3">
                    <p:embed/>
                  </p:oleObj>
                </mc:Choice>
                <mc:Fallback>
                  <p:oleObj name="Equation" r:id="rId9" imgW="4978400" imgH="4102100" progId="Equation.3">
                    <p:embed/>
                    <p:pic>
                      <p:nvPicPr>
                        <p:cNvPr id="5129" name="Object 83">
                          <a:extLst>
                            <a:ext uri="{FF2B5EF4-FFF2-40B4-BE49-F238E27FC236}">
                              <a16:creationId xmlns:a16="http://schemas.microsoft.com/office/drawing/2014/main" id="{CEAB8EC7-55DB-3247-9D85-F8506B86F7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039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Rectangle 38">
              <a:extLst>
                <a:ext uri="{FF2B5EF4-FFF2-40B4-BE49-F238E27FC236}">
                  <a16:creationId xmlns:a16="http://schemas.microsoft.com/office/drawing/2014/main" id="{7D99515B-20AD-8745-9069-345E08E0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986"/>
              <a:ext cx="3608" cy="7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Line 39">
              <a:extLst>
                <a:ext uri="{FF2B5EF4-FFF2-40B4-BE49-F238E27FC236}">
                  <a16:creationId xmlns:a16="http://schemas.microsoft.com/office/drawing/2014/main" id="{42B007A0-0300-5C4C-AE3D-BD4A36E22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7" y="3000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40">
              <a:extLst>
                <a:ext uri="{FF2B5EF4-FFF2-40B4-BE49-F238E27FC236}">
                  <a16:creationId xmlns:a16="http://schemas.microsoft.com/office/drawing/2014/main" id="{336E0294-E8A0-0B4F-85DC-DC48EACEA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0" y="2973"/>
              <a:ext cx="0" cy="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41">
              <a:extLst>
                <a:ext uri="{FF2B5EF4-FFF2-40B4-BE49-F238E27FC236}">
                  <a16:creationId xmlns:a16="http://schemas.microsoft.com/office/drawing/2014/main" id="{A17F6115-6822-3A4A-B3E0-27DA1C779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299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42">
              <a:extLst>
                <a:ext uri="{FF2B5EF4-FFF2-40B4-BE49-F238E27FC236}">
                  <a16:creationId xmlns:a16="http://schemas.microsoft.com/office/drawing/2014/main" id="{D3FF8503-6D4B-B24B-A044-4153237AC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2988"/>
              <a:ext cx="0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3">
              <a:extLst>
                <a:ext uri="{FF2B5EF4-FFF2-40B4-BE49-F238E27FC236}">
                  <a16:creationId xmlns:a16="http://schemas.microsoft.com/office/drawing/2014/main" id="{7A287FBE-32A5-C34C-9E2E-987B5B46C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2980"/>
              <a:ext cx="0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52">
              <a:extLst>
                <a:ext uri="{FF2B5EF4-FFF2-40B4-BE49-F238E27FC236}">
                  <a16:creationId xmlns:a16="http://schemas.microsoft.com/office/drawing/2014/main" id="{A1147340-5410-8742-A164-44C9E5E3A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2618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3">
              <a:extLst>
                <a:ext uri="{FF2B5EF4-FFF2-40B4-BE49-F238E27FC236}">
                  <a16:creationId xmlns:a16="http://schemas.microsoft.com/office/drawing/2014/main" id="{A9174A15-8097-3543-8C04-F18449629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283"/>
              <a:ext cx="3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54">
              <a:extLst>
                <a:ext uri="{FF2B5EF4-FFF2-40B4-BE49-F238E27FC236}">
                  <a16:creationId xmlns:a16="http://schemas.microsoft.com/office/drawing/2014/main" id="{2C900501-1753-E847-8BE4-F9BB9846F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615"/>
              <a:ext cx="379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55">
              <a:extLst>
                <a:ext uri="{FF2B5EF4-FFF2-40B4-BE49-F238E27FC236}">
                  <a16:creationId xmlns:a16="http://schemas.microsoft.com/office/drawing/2014/main" id="{4AFF87A4-DAD1-8848-A0F6-72446836C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" y="2621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56">
              <a:extLst>
                <a:ext uri="{FF2B5EF4-FFF2-40B4-BE49-F238E27FC236}">
                  <a16:creationId xmlns:a16="http://schemas.microsoft.com/office/drawing/2014/main" id="{6ED5E801-91CD-F546-8C4D-9E92023B3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2616"/>
              <a:ext cx="3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57">
              <a:extLst>
                <a:ext uri="{FF2B5EF4-FFF2-40B4-BE49-F238E27FC236}">
                  <a16:creationId xmlns:a16="http://schemas.microsoft.com/office/drawing/2014/main" id="{3E42B386-BFC4-3C44-8163-ED429F815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" y="2626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58">
              <a:extLst>
                <a:ext uri="{FF2B5EF4-FFF2-40B4-BE49-F238E27FC236}">
                  <a16:creationId xmlns:a16="http://schemas.microsoft.com/office/drawing/2014/main" id="{78023CC4-8825-674E-86A1-B89BDB356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" y="2626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59">
              <a:extLst>
                <a:ext uri="{FF2B5EF4-FFF2-40B4-BE49-F238E27FC236}">
                  <a16:creationId xmlns:a16="http://schemas.microsoft.com/office/drawing/2014/main" id="{1131D8E2-BDF6-774B-B35B-C1B83F217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8" y="2626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60">
              <a:extLst>
                <a:ext uri="{FF2B5EF4-FFF2-40B4-BE49-F238E27FC236}">
                  <a16:creationId xmlns:a16="http://schemas.microsoft.com/office/drawing/2014/main" id="{B9FB0A30-97E2-4846-99D6-EA0BB7A7C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3" y="2619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61">
              <a:extLst>
                <a:ext uri="{FF2B5EF4-FFF2-40B4-BE49-F238E27FC236}">
                  <a16:creationId xmlns:a16="http://schemas.microsoft.com/office/drawing/2014/main" id="{D5A91D3B-2C94-504A-83C3-592002BE9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6" y="2618"/>
              <a:ext cx="387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Text Box 65">
              <a:extLst>
                <a:ext uri="{FF2B5EF4-FFF2-40B4-BE49-F238E27FC236}">
                  <a16:creationId xmlns:a16="http://schemas.microsoft.com/office/drawing/2014/main" id="{2BC218DA-021E-FE4F-A1DB-D0CB6C2B2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37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5147" name="Text Box 66">
              <a:extLst>
                <a:ext uri="{FF2B5EF4-FFF2-40B4-BE49-F238E27FC236}">
                  <a16:creationId xmlns:a16="http://schemas.microsoft.com/office/drawing/2014/main" id="{E2805838-5249-F841-AAE4-2C29DC411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7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5148" name="Text Box 67">
              <a:extLst>
                <a:ext uri="{FF2B5EF4-FFF2-40B4-BE49-F238E27FC236}">
                  <a16:creationId xmlns:a16="http://schemas.microsoft.com/office/drawing/2014/main" id="{E85EE687-93CA-AD49-A38C-189261D2D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2371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5149" name="Text Box 68">
              <a:extLst>
                <a:ext uri="{FF2B5EF4-FFF2-40B4-BE49-F238E27FC236}">
                  <a16:creationId xmlns:a16="http://schemas.microsoft.com/office/drawing/2014/main" id="{EC7E978F-2108-3646-AE2A-885EDD69D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2371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5150" name="Text Box 69">
              <a:extLst>
                <a:ext uri="{FF2B5EF4-FFF2-40B4-BE49-F238E27FC236}">
                  <a16:creationId xmlns:a16="http://schemas.microsoft.com/office/drawing/2014/main" id="{24139FED-3F52-B54B-B22F-04EF59B65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2371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5151" name="Text Box 70">
              <a:extLst>
                <a:ext uri="{FF2B5EF4-FFF2-40B4-BE49-F238E27FC236}">
                  <a16:creationId xmlns:a16="http://schemas.microsoft.com/office/drawing/2014/main" id="{6C6CBB99-2737-BA4C-A5BD-03C4C1A23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237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5152" name="Text Box 72">
              <a:extLst>
                <a:ext uri="{FF2B5EF4-FFF2-40B4-BE49-F238E27FC236}">
                  <a16:creationId xmlns:a16="http://schemas.microsoft.com/office/drawing/2014/main" id="{61F8E36F-7B56-4D44-89CB-D1B7572BA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3205"/>
              <a:ext cx="1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</a:t>
              </a:r>
            </a:p>
          </p:txBody>
        </p:sp>
        <p:sp>
          <p:nvSpPr>
            <p:cNvPr id="5153" name="Text Box 73">
              <a:extLst>
                <a:ext uri="{FF2B5EF4-FFF2-40B4-BE49-F238E27FC236}">
                  <a16:creationId xmlns:a16="http://schemas.microsoft.com/office/drawing/2014/main" id="{859F5DC4-2E8B-B34F-9F51-6E7E3A699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" y="3205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 - 1</a:t>
              </a:r>
            </a:p>
          </p:txBody>
        </p:sp>
        <p:sp>
          <p:nvSpPr>
            <p:cNvPr id="5154" name="Text Box 74">
              <a:extLst>
                <a:ext uri="{FF2B5EF4-FFF2-40B4-BE49-F238E27FC236}">
                  <a16:creationId xmlns:a16="http://schemas.microsoft.com/office/drawing/2014/main" id="{AC061438-58AD-124F-AE92-1D6BC8F89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3205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 + 1</a:t>
              </a:r>
            </a:p>
          </p:txBody>
        </p:sp>
        <p:graphicFrame>
          <p:nvGraphicFramePr>
            <p:cNvPr id="5155" name="Object 85">
              <a:extLst>
                <a:ext uri="{FF2B5EF4-FFF2-40B4-BE49-F238E27FC236}">
                  <a16:creationId xmlns:a16="http://schemas.microsoft.com/office/drawing/2014/main" id="{D8DC83CC-FCFC-C24F-82FE-D37D5A56E0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1" y="3373"/>
            <a:ext cx="23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0" name="Equation" r:id="rId11" imgW="4978400" imgH="4102100" progId="Equation.3">
                    <p:embed/>
                  </p:oleObj>
                </mc:Choice>
                <mc:Fallback>
                  <p:oleObj name="Equation" r:id="rId11" imgW="4978400" imgH="4102100" progId="Equation.3">
                    <p:embed/>
                    <p:pic>
                      <p:nvPicPr>
                        <p:cNvPr id="5155" name="Object 85">
                          <a:extLst>
                            <a:ext uri="{FF2B5EF4-FFF2-40B4-BE49-F238E27FC236}">
                              <a16:creationId xmlns:a16="http://schemas.microsoft.com/office/drawing/2014/main" id="{D8DC83CC-FCFC-C24F-82FE-D37D5A56E0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" y="3373"/>
                          <a:ext cx="23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6" name="Object 87">
              <a:extLst>
                <a:ext uri="{FF2B5EF4-FFF2-40B4-BE49-F238E27FC236}">
                  <a16:creationId xmlns:a16="http://schemas.microsoft.com/office/drawing/2014/main" id="{A7238E4E-793B-FC4E-8127-25FEEFA5CD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6" y="3113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1" name="Equation" r:id="rId13" imgW="4978400" imgH="4686300" progId="Equation.3">
                    <p:embed/>
                  </p:oleObj>
                </mc:Choice>
                <mc:Fallback>
                  <p:oleObj name="Equation" r:id="rId13" imgW="4978400" imgH="4686300" progId="Equation.3">
                    <p:embed/>
                    <p:pic>
                      <p:nvPicPr>
                        <p:cNvPr id="5156" name="Object 87">
                          <a:extLst>
                            <a:ext uri="{FF2B5EF4-FFF2-40B4-BE49-F238E27FC236}">
                              <a16:creationId xmlns:a16="http://schemas.microsoft.com/office/drawing/2014/main" id="{A7238E4E-793B-FC4E-8127-25FEEFA5CD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3113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7" name="Object 88">
              <a:extLst>
                <a:ext uri="{FF2B5EF4-FFF2-40B4-BE49-F238E27FC236}">
                  <a16:creationId xmlns:a16="http://schemas.microsoft.com/office/drawing/2014/main" id="{AE0B7A8E-0D77-3A49-9642-CD62D87FBA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7" y="2823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" name="Equation" r:id="rId15" imgW="2921000" imgH="4102100" progId="Equation.3">
                    <p:embed/>
                  </p:oleObj>
                </mc:Choice>
                <mc:Fallback>
                  <p:oleObj name="Equation" r:id="rId15" imgW="2921000" imgH="4102100" progId="Equation.3">
                    <p:embed/>
                    <p:pic>
                      <p:nvPicPr>
                        <p:cNvPr id="5157" name="Object 88">
                          <a:extLst>
                            <a:ext uri="{FF2B5EF4-FFF2-40B4-BE49-F238E27FC236}">
                              <a16:creationId xmlns:a16="http://schemas.microsoft.com/office/drawing/2014/main" id="{AE0B7A8E-0D77-3A49-9642-CD62D87FBA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2823"/>
                          <a:ext cx="14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Line 89">
              <a:extLst>
                <a:ext uri="{FF2B5EF4-FFF2-40B4-BE49-F238E27FC236}">
                  <a16:creationId xmlns:a16="http://schemas.microsoft.com/office/drawing/2014/main" id="{8F95877A-48F8-594B-82B4-C2B45228D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0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90">
              <a:extLst>
                <a:ext uri="{FF2B5EF4-FFF2-40B4-BE49-F238E27FC236}">
                  <a16:creationId xmlns:a16="http://schemas.microsoft.com/office/drawing/2014/main" id="{F515462F-24B0-A44E-984F-0892072D9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" y="3214"/>
              <a:ext cx="326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91">
              <a:extLst>
                <a:ext uri="{FF2B5EF4-FFF2-40B4-BE49-F238E27FC236}">
                  <a16:creationId xmlns:a16="http://schemas.microsoft.com/office/drawing/2014/main" id="{2BA355A2-C67B-8443-B3EA-5E700192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3" y="261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1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Line 11">
            <a:extLst>
              <a:ext uri="{FF2B5EF4-FFF2-40B4-BE49-F238E27FC236}">
                <a16:creationId xmlns:a16="http://schemas.microsoft.com/office/drawing/2014/main" id="{B13BAC6D-240E-C640-BB01-42C3F5204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1274763"/>
            <a:ext cx="0" cy="4730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4C438DA-7B58-0449-9839-627B6C4F4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Groundwater Flow Modeling Process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8150733B-C528-8B4A-AE38-76C4215C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1274763"/>
            <a:ext cx="370363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Define Problem and Objectives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281969B8-F87A-E142-B19E-766AA8F3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155825"/>
            <a:ext cx="373538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Conceptual Model</a:t>
            </a:r>
          </a:p>
        </p:txBody>
      </p:sp>
      <p:sp>
        <p:nvSpPr>
          <p:cNvPr id="34823" name="AutoShape 7">
            <a:extLst>
              <a:ext uri="{FF2B5EF4-FFF2-40B4-BE49-F238E27FC236}">
                <a16:creationId xmlns:a16="http://schemas.microsoft.com/office/drawing/2014/main" id="{789BF984-E7E1-1242-9B84-E24691EA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30368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Mathematical Model</a:t>
            </a:r>
          </a:p>
        </p:txBody>
      </p:sp>
      <p:sp>
        <p:nvSpPr>
          <p:cNvPr id="34824" name="AutoShape 8">
            <a:extLst>
              <a:ext uri="{FF2B5EF4-FFF2-40B4-BE49-F238E27FC236}">
                <a16:creationId xmlns:a16="http://schemas.microsoft.com/office/drawing/2014/main" id="{86CED8BB-2865-774B-9D6C-75433FE0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9004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Model Calibration and Assessment</a:t>
            </a:r>
          </a:p>
        </p:txBody>
      </p:sp>
      <p:sp>
        <p:nvSpPr>
          <p:cNvPr id="34825" name="AutoShape 9">
            <a:extLst>
              <a:ext uri="{FF2B5EF4-FFF2-40B4-BE49-F238E27FC236}">
                <a16:creationId xmlns:a16="http://schemas.microsoft.com/office/drawing/2014/main" id="{493EC344-5A5E-7D45-A7F2-207DBBC5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77043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Apply Model</a:t>
            </a:r>
          </a:p>
        </p:txBody>
      </p:sp>
      <p:sp>
        <p:nvSpPr>
          <p:cNvPr id="34826" name="AutoShape 10">
            <a:extLst>
              <a:ext uri="{FF2B5EF4-FFF2-40B4-BE49-F238E27FC236}">
                <a16:creationId xmlns:a16="http://schemas.microsoft.com/office/drawing/2014/main" id="{14EFA8E3-26C0-0E44-A847-3026BBD4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56403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Revise Objectives ?</a:t>
            </a:r>
          </a:p>
        </p:txBody>
      </p:sp>
      <p:cxnSp>
        <p:nvCxnSpPr>
          <p:cNvPr id="34828" name="AutoShape 12">
            <a:extLst>
              <a:ext uri="{FF2B5EF4-FFF2-40B4-BE49-F238E27FC236}">
                <a16:creationId xmlns:a16="http://schemas.microsoft.com/office/drawing/2014/main" id="{99ABA39E-F05F-1649-8369-459939DA4492}"/>
              </a:ext>
            </a:extLst>
          </p:cNvPr>
          <p:cNvCxnSpPr>
            <a:cxnSpLocks noChangeShapeType="1"/>
            <a:stCxn id="34826" idx="1"/>
            <a:endCxn id="34820" idx="1"/>
          </p:cNvCxnSpPr>
          <p:nvPr/>
        </p:nvCxnSpPr>
        <p:spPr bwMode="auto">
          <a:xfrm rot="10800000" flipH="1">
            <a:off x="2716213" y="1579563"/>
            <a:ext cx="104775" cy="4365625"/>
          </a:xfrm>
          <a:prstGeom prst="bentConnector3">
            <a:avLst>
              <a:gd name="adj1" fmla="val -83485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>
            <a:extLst>
              <a:ext uri="{FF2B5EF4-FFF2-40B4-BE49-F238E27FC236}">
                <a16:creationId xmlns:a16="http://schemas.microsoft.com/office/drawing/2014/main" id="{9FB5B4A5-1634-8E41-A635-F30B0C40C4D9}"/>
              </a:ext>
            </a:extLst>
          </p:cNvPr>
          <p:cNvCxnSpPr>
            <a:cxnSpLocks noChangeShapeType="1"/>
            <a:stCxn id="34824" idx="1"/>
            <a:endCxn id="34822" idx="1"/>
          </p:cNvCxnSpPr>
          <p:nvPr/>
        </p:nvCxnSpPr>
        <p:spPr bwMode="auto">
          <a:xfrm rot="10800000" flipH="1">
            <a:off x="2749550" y="2460625"/>
            <a:ext cx="61913" cy="1744663"/>
          </a:xfrm>
          <a:prstGeom prst="bentConnector3">
            <a:avLst>
              <a:gd name="adj1" fmla="val -68205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C9DE03B-C569-CB4A-A009-949426A5797D}"/>
              </a:ext>
            </a:extLst>
          </p:cNvPr>
          <p:cNvCxnSpPr>
            <a:cxnSpLocks noChangeShapeType="1"/>
            <a:stCxn id="34824" idx="3"/>
            <a:endCxn id="34823" idx="3"/>
          </p:cNvCxnSpPr>
          <p:nvPr/>
        </p:nvCxnSpPr>
        <p:spPr bwMode="auto">
          <a:xfrm flipV="1">
            <a:off x="6508750" y="3341688"/>
            <a:ext cx="38100" cy="863600"/>
          </a:xfrm>
          <a:prstGeom prst="bentConnector3">
            <a:avLst>
              <a:gd name="adj1" fmla="val 105416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A85865-4462-7A40-B826-B1C85F27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Water Balance for Interior Cells</a:t>
            </a:r>
          </a:p>
        </p:txBody>
      </p:sp>
      <p:graphicFrame>
        <p:nvGraphicFramePr>
          <p:cNvPr id="6147" name="Object 69">
            <a:extLst>
              <a:ext uri="{FF2B5EF4-FFF2-40B4-BE49-F238E27FC236}">
                <a16:creationId xmlns:a16="http://schemas.microsoft.com/office/drawing/2014/main" id="{643C16FC-D2B5-8842-B675-353C4C60D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5189538"/>
          <a:ext cx="266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Equation" r:id="rId4" imgW="31889700" imgH="7899400" progId="Equation.3">
                  <p:embed/>
                </p:oleObj>
              </mc:Choice>
              <mc:Fallback>
                <p:oleObj name="Equation" r:id="rId4" imgW="31889700" imgH="7899400" progId="Equation.3">
                  <p:embed/>
                  <p:pic>
                    <p:nvPicPr>
                      <p:cNvPr id="6147" name="Object 69">
                        <a:extLst>
                          <a:ext uri="{FF2B5EF4-FFF2-40B4-BE49-F238E27FC236}">
                            <a16:creationId xmlns:a16="http://schemas.microsoft.com/office/drawing/2014/main" id="{643C16FC-D2B5-8842-B675-353C4C60D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189538"/>
                        <a:ext cx="266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3">
            <a:extLst>
              <a:ext uri="{FF2B5EF4-FFF2-40B4-BE49-F238E27FC236}">
                <a16:creationId xmlns:a16="http://schemas.microsoft.com/office/drawing/2014/main" id="{8797578D-B911-5C48-B19D-17BC9BBD1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6650" y="6083300"/>
          <a:ext cx="2144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6" imgW="25158700" imgH="5270500" progId="Equation.3">
                  <p:embed/>
                </p:oleObj>
              </mc:Choice>
              <mc:Fallback>
                <p:oleObj name="Equation" r:id="rId6" imgW="25158700" imgH="5270500" progId="Equation.3">
                  <p:embed/>
                  <p:pic>
                    <p:nvPicPr>
                      <p:cNvPr id="6148" name="Object 73">
                        <a:extLst>
                          <a:ext uri="{FF2B5EF4-FFF2-40B4-BE49-F238E27FC236}">
                            <a16:creationId xmlns:a16="http://schemas.microsoft.com/office/drawing/2014/main" id="{8797578D-B911-5C48-B19D-17BC9BBD1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6083300"/>
                        <a:ext cx="21447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9">
            <a:extLst>
              <a:ext uri="{FF2B5EF4-FFF2-40B4-BE49-F238E27FC236}">
                <a16:creationId xmlns:a16="http://schemas.microsoft.com/office/drawing/2014/main" id="{CBEDDB4F-0BBB-A849-8A80-83B6B9DDD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4156075"/>
          <a:ext cx="2984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8" imgW="38912800" imgH="10236200" progId="Equation.3">
                  <p:embed/>
                </p:oleObj>
              </mc:Choice>
              <mc:Fallback>
                <p:oleObj name="Equation" r:id="rId8" imgW="38912800" imgH="10236200" progId="Equation.3">
                  <p:embed/>
                  <p:pic>
                    <p:nvPicPr>
                      <p:cNvPr id="6149" name="Object 79">
                        <a:extLst>
                          <a:ext uri="{FF2B5EF4-FFF2-40B4-BE49-F238E27FC236}">
                            <a16:creationId xmlns:a16="http://schemas.microsoft.com/office/drawing/2014/main" id="{CBEDDB4F-0BBB-A849-8A80-83B6B9DDD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156075"/>
                        <a:ext cx="29845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3">
            <a:extLst>
              <a:ext uri="{FF2B5EF4-FFF2-40B4-BE49-F238E27FC236}">
                <a16:creationId xmlns:a16="http://schemas.microsoft.com/office/drawing/2014/main" id="{FC1D4D88-091C-3845-8E7F-216F43F8E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5124450"/>
          <a:ext cx="2984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10" imgW="38912800" imgH="10236200" progId="Equation.3">
                  <p:embed/>
                </p:oleObj>
              </mc:Choice>
              <mc:Fallback>
                <p:oleObj name="Equation" r:id="rId10" imgW="38912800" imgH="10236200" progId="Equation.3">
                  <p:embed/>
                  <p:pic>
                    <p:nvPicPr>
                      <p:cNvPr id="6150" name="Object 83">
                        <a:extLst>
                          <a:ext uri="{FF2B5EF4-FFF2-40B4-BE49-F238E27FC236}">
                            <a16:creationId xmlns:a16="http://schemas.microsoft.com/office/drawing/2014/main" id="{FC1D4D88-091C-3845-8E7F-216F43F8E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5124450"/>
                        <a:ext cx="2984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4">
            <a:extLst>
              <a:ext uri="{FF2B5EF4-FFF2-40B4-BE49-F238E27FC236}">
                <a16:creationId xmlns:a16="http://schemas.microsoft.com/office/drawing/2014/main" id="{27EA2CE1-6F5F-5442-9863-FDCDC545C1DB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031875"/>
            <a:ext cx="7519988" cy="3103563"/>
            <a:chOff x="470" y="650"/>
            <a:chExt cx="4737" cy="1955"/>
          </a:xfrm>
        </p:grpSpPr>
        <p:graphicFrame>
          <p:nvGraphicFramePr>
            <p:cNvPr id="6155" name="Object 45">
              <a:extLst>
                <a:ext uri="{FF2B5EF4-FFF2-40B4-BE49-F238E27FC236}">
                  <a16:creationId xmlns:a16="http://schemas.microsoft.com/office/drawing/2014/main" id="{D2433A7D-C87D-C740-A740-5FD01CE01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5" y="650"/>
            <a:ext cx="33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" name="Equation" r:id="rId12" imgW="7899400" imgH="5270500" progId="Equation.3">
                    <p:embed/>
                  </p:oleObj>
                </mc:Choice>
                <mc:Fallback>
                  <p:oleObj name="Equation" r:id="rId12" imgW="7899400" imgH="5270500" progId="Equation.3">
                    <p:embed/>
                    <p:pic>
                      <p:nvPicPr>
                        <p:cNvPr id="6155" name="Object 45">
                          <a:extLst>
                            <a:ext uri="{FF2B5EF4-FFF2-40B4-BE49-F238E27FC236}">
                              <a16:creationId xmlns:a16="http://schemas.microsoft.com/office/drawing/2014/main" id="{D2433A7D-C87D-C740-A740-5FD01CE01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650"/>
                          <a:ext cx="33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Freeform 39">
              <a:extLst>
                <a:ext uri="{FF2B5EF4-FFF2-40B4-BE49-F238E27FC236}">
                  <a16:creationId xmlns:a16="http://schemas.microsoft.com/office/drawing/2014/main" id="{938B2388-B14B-9342-A2B4-0ABF43E5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761"/>
              <a:ext cx="759" cy="444"/>
            </a:xfrm>
            <a:custGeom>
              <a:avLst/>
              <a:gdLst>
                <a:gd name="T0" fmla="*/ 759 w 1433"/>
                <a:gd name="T1" fmla="*/ 4 h 512"/>
                <a:gd name="T2" fmla="*/ 478 w 1433"/>
                <a:gd name="T3" fmla="*/ 10 h 512"/>
                <a:gd name="T4" fmla="*/ 149 w 1433"/>
                <a:gd name="T5" fmla="*/ 30 h 512"/>
                <a:gd name="T6" fmla="*/ 32 w 1433"/>
                <a:gd name="T7" fmla="*/ 194 h 512"/>
                <a:gd name="T8" fmla="*/ 0 w 1433"/>
                <a:gd name="T9" fmla="*/ 444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3" h="512">
                  <a:moveTo>
                    <a:pt x="1433" y="5"/>
                  </a:moveTo>
                  <a:cubicBezTo>
                    <a:pt x="1263" y="6"/>
                    <a:pt x="1094" y="7"/>
                    <a:pt x="902" y="12"/>
                  </a:cubicBezTo>
                  <a:cubicBezTo>
                    <a:pt x="710" y="17"/>
                    <a:pt x="421" y="0"/>
                    <a:pt x="281" y="35"/>
                  </a:cubicBezTo>
                  <a:cubicBezTo>
                    <a:pt x="141" y="70"/>
                    <a:pt x="108" y="145"/>
                    <a:pt x="61" y="224"/>
                  </a:cubicBezTo>
                  <a:cubicBezTo>
                    <a:pt x="14" y="303"/>
                    <a:pt x="7" y="407"/>
                    <a:pt x="0" y="512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7" name="Group 44">
              <a:extLst>
                <a:ext uri="{FF2B5EF4-FFF2-40B4-BE49-F238E27FC236}">
                  <a16:creationId xmlns:a16="http://schemas.microsoft.com/office/drawing/2014/main" id="{75CCF70A-9318-4B4A-BB88-98312E693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" y="1009"/>
              <a:ext cx="4737" cy="1486"/>
              <a:chOff x="462" y="1130"/>
              <a:chExt cx="4737" cy="1486"/>
            </a:xfrm>
          </p:grpSpPr>
          <p:grpSp>
            <p:nvGrpSpPr>
              <p:cNvPr id="6171" name="Group 37">
                <a:extLst>
                  <a:ext uri="{FF2B5EF4-FFF2-40B4-BE49-F238E27FC236}">
                    <a16:creationId xmlns:a16="http://schemas.microsoft.com/office/drawing/2014/main" id="{531CFA1F-D0E4-5E48-B877-B9962B6141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" y="1130"/>
                <a:ext cx="4737" cy="1486"/>
                <a:chOff x="470" y="993"/>
                <a:chExt cx="4737" cy="1486"/>
              </a:xfrm>
            </p:grpSpPr>
            <p:sp>
              <p:nvSpPr>
                <p:cNvPr id="6175" name="Line 8">
                  <a:extLst>
                    <a:ext uri="{FF2B5EF4-FFF2-40B4-BE49-F238E27FC236}">
                      <a16:creationId xmlns:a16="http://schemas.microsoft.com/office/drawing/2014/main" id="{558CB26D-7A35-FF48-8A16-2A6EAE086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" y="1001"/>
                  <a:ext cx="47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Line 10">
                  <a:extLst>
                    <a:ext uri="{FF2B5EF4-FFF2-40B4-BE49-F238E27FC236}">
                      <a16:creationId xmlns:a16="http://schemas.microsoft.com/office/drawing/2014/main" id="{AC83B2DB-EF36-A04E-A951-9BC4A9ACC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" y="2478"/>
                  <a:ext cx="47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Line 13">
                  <a:extLst>
                    <a:ext uri="{FF2B5EF4-FFF2-40B4-BE49-F238E27FC236}">
                      <a16:creationId xmlns:a16="http://schemas.microsoft.com/office/drawing/2014/main" id="{AC13EA5D-097F-CF46-A343-F28F67D50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" y="2092"/>
                  <a:ext cx="185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Line 14">
                  <a:extLst>
                    <a:ext uri="{FF2B5EF4-FFF2-40B4-BE49-F238E27FC236}">
                      <a16:creationId xmlns:a16="http://schemas.microsoft.com/office/drawing/2014/main" id="{7631276C-0032-CC46-9A05-5AC54EDE36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6" y="1365"/>
                  <a:ext cx="0" cy="10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9" name="Line 15">
                  <a:extLst>
                    <a:ext uri="{FF2B5EF4-FFF2-40B4-BE49-F238E27FC236}">
                      <a16:creationId xmlns:a16="http://schemas.microsoft.com/office/drawing/2014/main" id="{9D4D9D7E-1E7E-2142-BD7B-1C2B1FB175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36" y="2092"/>
                  <a:ext cx="372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0" name="Line 9">
                  <a:extLst>
                    <a:ext uri="{FF2B5EF4-FFF2-40B4-BE49-F238E27FC236}">
                      <a16:creationId xmlns:a16="http://schemas.microsoft.com/office/drawing/2014/main" id="{727DFB25-4AA1-6F4F-BBDF-11D25FD08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" y="1365"/>
                  <a:ext cx="47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1" name="Line 16">
                  <a:extLst>
                    <a:ext uri="{FF2B5EF4-FFF2-40B4-BE49-F238E27FC236}">
                      <a16:creationId xmlns:a16="http://schemas.microsoft.com/office/drawing/2014/main" id="{A1A8826E-F89B-4A49-A04E-95D084722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8" y="1001"/>
                  <a:ext cx="0" cy="10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17">
                  <a:extLst>
                    <a:ext uri="{FF2B5EF4-FFF2-40B4-BE49-F238E27FC236}">
                      <a16:creationId xmlns:a16="http://schemas.microsoft.com/office/drawing/2014/main" id="{7E5E9452-DD40-E64F-B9FC-8F9B7F118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4" y="1001"/>
                  <a:ext cx="364" cy="3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18">
                  <a:extLst>
                    <a:ext uri="{FF2B5EF4-FFF2-40B4-BE49-F238E27FC236}">
                      <a16:creationId xmlns:a16="http://schemas.microsoft.com/office/drawing/2014/main" id="{BA6E3456-D8EC-CC40-ACA7-A9A3C2401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8" y="1001"/>
                  <a:ext cx="357" cy="3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19">
                  <a:extLst>
                    <a:ext uri="{FF2B5EF4-FFF2-40B4-BE49-F238E27FC236}">
                      <a16:creationId xmlns:a16="http://schemas.microsoft.com/office/drawing/2014/main" id="{1B8A0BA8-CCFE-F142-A8B6-CF4165701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1365"/>
                  <a:ext cx="0" cy="11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5" name="Line 20">
                  <a:extLst>
                    <a:ext uri="{FF2B5EF4-FFF2-40B4-BE49-F238E27FC236}">
                      <a16:creationId xmlns:a16="http://schemas.microsoft.com/office/drawing/2014/main" id="{69E950B0-3465-0D48-8BE3-310F1D007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3" y="2089"/>
                  <a:ext cx="372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6" name="Line 21">
                  <a:extLst>
                    <a:ext uri="{FF2B5EF4-FFF2-40B4-BE49-F238E27FC236}">
                      <a16:creationId xmlns:a16="http://schemas.microsoft.com/office/drawing/2014/main" id="{6602953B-7FDB-6046-B83B-813E0B0F1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2" y="1001"/>
                  <a:ext cx="0" cy="10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7" name="Line 22">
                  <a:extLst>
                    <a:ext uri="{FF2B5EF4-FFF2-40B4-BE49-F238E27FC236}">
                      <a16:creationId xmlns:a16="http://schemas.microsoft.com/office/drawing/2014/main" id="{F813A1B2-07D7-524F-B15D-D055D2675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1365"/>
                  <a:ext cx="12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8" name="Line 23">
                  <a:extLst>
                    <a:ext uri="{FF2B5EF4-FFF2-40B4-BE49-F238E27FC236}">
                      <a16:creationId xmlns:a16="http://schemas.microsoft.com/office/drawing/2014/main" id="{753A969C-DEFF-9D4A-AC5D-82B4AD37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1" y="2479"/>
                  <a:ext cx="126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9" name="Line 24">
                  <a:extLst>
                    <a:ext uri="{FF2B5EF4-FFF2-40B4-BE49-F238E27FC236}">
                      <a16:creationId xmlns:a16="http://schemas.microsoft.com/office/drawing/2014/main" id="{35CD47FF-7084-0F48-B383-19A23CB21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1001"/>
                  <a:ext cx="126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0" name="Line 25">
                  <a:extLst>
                    <a:ext uri="{FF2B5EF4-FFF2-40B4-BE49-F238E27FC236}">
                      <a16:creationId xmlns:a16="http://schemas.microsoft.com/office/drawing/2014/main" id="{B675F98C-62C6-9040-A096-E75D72929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2" y="2092"/>
                  <a:ext cx="12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1" name="Line 26">
                  <a:extLst>
                    <a:ext uri="{FF2B5EF4-FFF2-40B4-BE49-F238E27FC236}">
                      <a16:creationId xmlns:a16="http://schemas.microsoft.com/office/drawing/2014/main" id="{6146B7CB-20B5-E54A-BB22-404019738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2092"/>
                  <a:ext cx="15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2" name="Line 29">
                  <a:extLst>
                    <a:ext uri="{FF2B5EF4-FFF2-40B4-BE49-F238E27FC236}">
                      <a16:creationId xmlns:a16="http://schemas.microsoft.com/office/drawing/2014/main" id="{D72C0E51-C7A5-BD47-A24A-78A6BFF21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1364"/>
                  <a:ext cx="0" cy="11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3" name="Line 30">
                  <a:extLst>
                    <a:ext uri="{FF2B5EF4-FFF2-40B4-BE49-F238E27FC236}">
                      <a16:creationId xmlns:a16="http://schemas.microsoft.com/office/drawing/2014/main" id="{B2702440-C39F-A644-96E0-60AECDA46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9" y="2099"/>
                  <a:ext cx="379" cy="3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4" name="Line 31">
                  <a:extLst>
                    <a:ext uri="{FF2B5EF4-FFF2-40B4-BE49-F238E27FC236}">
                      <a16:creationId xmlns:a16="http://schemas.microsoft.com/office/drawing/2014/main" id="{086369EA-33FF-4149-985E-18BA2A288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1" y="1000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32">
                  <a:extLst>
                    <a:ext uri="{FF2B5EF4-FFF2-40B4-BE49-F238E27FC236}">
                      <a16:creationId xmlns:a16="http://schemas.microsoft.com/office/drawing/2014/main" id="{6D7F36C8-D198-504E-A292-8558855EA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9" y="1000"/>
                  <a:ext cx="372" cy="3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33">
                  <a:extLst>
                    <a:ext uri="{FF2B5EF4-FFF2-40B4-BE49-F238E27FC236}">
                      <a16:creationId xmlns:a16="http://schemas.microsoft.com/office/drawing/2014/main" id="{D5C04AE9-8426-624D-850C-EE5B4E63A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9" y="1364"/>
                  <a:ext cx="0" cy="10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34">
                  <a:extLst>
                    <a:ext uri="{FF2B5EF4-FFF2-40B4-BE49-F238E27FC236}">
                      <a16:creationId xmlns:a16="http://schemas.microsoft.com/office/drawing/2014/main" id="{EDF75520-CDF3-9545-8705-AB1B39098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9" y="2099"/>
                  <a:ext cx="371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8" name="Line 35">
                  <a:extLst>
                    <a:ext uri="{FF2B5EF4-FFF2-40B4-BE49-F238E27FC236}">
                      <a16:creationId xmlns:a16="http://schemas.microsoft.com/office/drawing/2014/main" id="{BA5A700D-AADD-524D-B3C2-38E8E77C4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0" y="1000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9" name="Line 36">
                  <a:extLst>
                    <a:ext uri="{FF2B5EF4-FFF2-40B4-BE49-F238E27FC236}">
                      <a16:creationId xmlns:a16="http://schemas.microsoft.com/office/drawing/2014/main" id="{CB2A2F5B-60A6-C241-AD14-1D01CF2A0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9" y="993"/>
                  <a:ext cx="371" cy="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72" name="Oval 40">
                <a:extLst>
                  <a:ext uri="{FF2B5EF4-FFF2-40B4-BE49-F238E27FC236}">
                    <a16:creationId xmlns:a16="http://schemas.microsoft.com/office/drawing/2014/main" id="{A2EB08F3-5F91-6342-94CF-9212E42D7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857"/>
                <a:ext cx="83" cy="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3" name="Oval 41">
                <a:extLst>
                  <a:ext uri="{FF2B5EF4-FFF2-40B4-BE49-F238E27FC236}">
                    <a16:creationId xmlns:a16="http://schemas.microsoft.com/office/drawing/2014/main" id="{6ED0EF9C-EDBC-B24A-A22E-0A4561E26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1854"/>
                <a:ext cx="83" cy="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4" name="Oval 42">
                <a:extLst>
                  <a:ext uri="{FF2B5EF4-FFF2-40B4-BE49-F238E27FC236}">
                    <a16:creationId xmlns:a16="http://schemas.microsoft.com/office/drawing/2014/main" id="{30D0EE7F-A920-B74E-ACE3-12742F3F4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1860"/>
                <a:ext cx="83" cy="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58" name="Line 55">
              <a:extLst>
                <a:ext uri="{FF2B5EF4-FFF2-40B4-BE49-F238E27FC236}">
                  <a16:creationId xmlns:a16="http://schemas.microsoft.com/office/drawing/2014/main" id="{FA275E66-A944-0940-876D-B905EE56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1774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56">
              <a:extLst>
                <a:ext uri="{FF2B5EF4-FFF2-40B4-BE49-F238E27FC236}">
                  <a16:creationId xmlns:a16="http://schemas.microsoft.com/office/drawing/2014/main" id="{B658C745-F3EF-D84A-88D0-4199667A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17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160" name="Object 59">
              <a:extLst>
                <a:ext uri="{FF2B5EF4-FFF2-40B4-BE49-F238E27FC236}">
                  <a16:creationId xmlns:a16="http://schemas.microsoft.com/office/drawing/2014/main" id="{729CFC09-425D-5042-A83A-3050776A19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3" y="1753"/>
            <a:ext cx="28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" name="Equation" r:id="rId14" imgW="6731000" imgH="7899400" progId="Equation.3">
                    <p:embed/>
                  </p:oleObj>
                </mc:Choice>
                <mc:Fallback>
                  <p:oleObj name="Equation" r:id="rId14" imgW="6731000" imgH="7899400" progId="Equation.3">
                    <p:embed/>
                    <p:pic>
                      <p:nvPicPr>
                        <p:cNvPr id="6160" name="Object 59">
                          <a:extLst>
                            <a:ext uri="{FF2B5EF4-FFF2-40B4-BE49-F238E27FC236}">
                              <a16:creationId xmlns:a16="http://schemas.microsoft.com/office/drawing/2014/main" id="{729CFC09-425D-5042-A83A-3050776A1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1753"/>
                          <a:ext cx="28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62">
              <a:extLst>
                <a:ext uri="{FF2B5EF4-FFF2-40B4-BE49-F238E27FC236}">
                  <a16:creationId xmlns:a16="http://schemas.microsoft.com/office/drawing/2014/main" id="{24769807-BDED-7F46-936A-239298EC3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1770"/>
            <a:ext cx="27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" name="Equation" r:id="rId16" imgW="6731000" imgH="7899400" progId="Equation.3">
                    <p:embed/>
                  </p:oleObj>
                </mc:Choice>
                <mc:Fallback>
                  <p:oleObj name="Equation" r:id="rId16" imgW="6731000" imgH="7899400" progId="Equation.3">
                    <p:embed/>
                    <p:pic>
                      <p:nvPicPr>
                        <p:cNvPr id="6161" name="Object 62">
                          <a:extLst>
                            <a:ext uri="{FF2B5EF4-FFF2-40B4-BE49-F238E27FC236}">
                              <a16:creationId xmlns:a16="http://schemas.microsoft.com/office/drawing/2014/main" id="{24769807-BDED-7F46-936A-239298EC3F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1770"/>
                          <a:ext cx="27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Text Box 86">
              <a:extLst>
                <a:ext uri="{FF2B5EF4-FFF2-40B4-BE49-F238E27FC236}">
                  <a16:creationId xmlns:a16="http://schemas.microsoft.com/office/drawing/2014/main" id="{AE2044AE-A140-8948-8663-95FE918F1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506"/>
              <a:ext cx="1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</a:t>
              </a:r>
            </a:p>
          </p:txBody>
        </p:sp>
        <p:sp>
          <p:nvSpPr>
            <p:cNvPr id="6163" name="Text Box 87">
              <a:extLst>
                <a:ext uri="{FF2B5EF4-FFF2-40B4-BE49-F238E27FC236}">
                  <a16:creationId xmlns:a16="http://schemas.microsoft.com/office/drawing/2014/main" id="{27DF9874-70DB-0640-A321-ADB53B523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491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 - 1</a:t>
              </a:r>
            </a:p>
          </p:txBody>
        </p:sp>
        <p:sp>
          <p:nvSpPr>
            <p:cNvPr id="6164" name="Text Box 88">
              <a:extLst>
                <a:ext uri="{FF2B5EF4-FFF2-40B4-BE49-F238E27FC236}">
                  <a16:creationId xmlns:a16="http://schemas.microsoft.com/office/drawing/2014/main" id="{0CBD97A9-BBAB-FA42-96F9-2F0A211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1491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i + 1</a:t>
              </a:r>
            </a:p>
          </p:txBody>
        </p:sp>
        <p:sp>
          <p:nvSpPr>
            <p:cNvPr id="6165" name="Rectangle 90">
              <a:extLst>
                <a:ext uri="{FF2B5EF4-FFF2-40B4-BE49-F238E27FC236}">
                  <a16:creationId xmlns:a16="http://schemas.microsoft.com/office/drawing/2014/main" id="{9632B3A1-5D94-B04D-A67F-E6A4D470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2400"/>
              <a:ext cx="334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6" name="Rectangle 91">
              <a:extLst>
                <a:ext uri="{FF2B5EF4-FFF2-40B4-BE49-F238E27FC236}">
                  <a16:creationId xmlns:a16="http://schemas.microsoft.com/office/drawing/2014/main" id="{A4C9DC67-2514-CD40-9E98-8983DC16C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513"/>
              <a:ext cx="220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6167" name="Object 54">
              <a:extLst>
                <a:ext uri="{FF2B5EF4-FFF2-40B4-BE49-F238E27FC236}">
                  <a16:creationId xmlns:a16="http://schemas.microsoft.com/office/drawing/2014/main" id="{C9B5F4EE-06D2-FC47-9A1F-92AFC5A2D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5" y="1519"/>
            <a:ext cx="16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8" name="Equation" r:id="rId18" imgW="2921000" imgH="4102100" progId="Equation.3">
                    <p:embed/>
                  </p:oleObj>
                </mc:Choice>
                <mc:Fallback>
                  <p:oleObj name="Equation" r:id="rId18" imgW="2921000" imgH="4102100" progId="Equation.3">
                    <p:embed/>
                    <p:pic>
                      <p:nvPicPr>
                        <p:cNvPr id="6167" name="Object 54">
                          <a:extLst>
                            <a:ext uri="{FF2B5EF4-FFF2-40B4-BE49-F238E27FC236}">
                              <a16:creationId xmlns:a16="http://schemas.microsoft.com/office/drawing/2014/main" id="{C9B5F4EE-06D2-FC47-9A1F-92AFC5A2D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1519"/>
                          <a:ext cx="16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Rectangle 89">
              <a:extLst>
                <a:ext uri="{FF2B5EF4-FFF2-40B4-BE49-F238E27FC236}">
                  <a16:creationId xmlns:a16="http://schemas.microsoft.com/office/drawing/2014/main" id="{1A57739E-FA68-264D-B71C-CAD1B8BA0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189"/>
              <a:ext cx="274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6169" name="Object 47">
              <a:extLst>
                <a:ext uri="{FF2B5EF4-FFF2-40B4-BE49-F238E27FC236}">
                  <a16:creationId xmlns:a16="http://schemas.microsoft.com/office/drawing/2014/main" id="{A488498B-3E4A-DC4C-AFE0-A298328F4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0" y="2171"/>
            <a:ext cx="22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9" name="Equation" r:id="rId20" imgW="4978400" imgH="4686300" progId="Equation.3">
                    <p:embed/>
                  </p:oleObj>
                </mc:Choice>
                <mc:Fallback>
                  <p:oleObj name="Equation" r:id="rId20" imgW="4978400" imgH="4686300" progId="Equation.3">
                    <p:embed/>
                    <p:pic>
                      <p:nvPicPr>
                        <p:cNvPr id="6169" name="Object 47">
                          <a:extLst>
                            <a:ext uri="{FF2B5EF4-FFF2-40B4-BE49-F238E27FC236}">
                              <a16:creationId xmlns:a16="http://schemas.microsoft.com/office/drawing/2014/main" id="{A488498B-3E4A-DC4C-AFE0-A298328F4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71"/>
                          <a:ext cx="22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51">
              <a:extLst>
                <a:ext uri="{FF2B5EF4-FFF2-40B4-BE49-F238E27FC236}">
                  <a16:creationId xmlns:a16="http://schemas.microsoft.com/office/drawing/2014/main" id="{D0B889C5-D81D-E246-B195-5A7FC89B1B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4" y="2381"/>
            <a:ext cx="2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0" name="Equation" r:id="rId22" imgW="4978400" imgH="4102100" progId="Equation.3">
                    <p:embed/>
                  </p:oleObj>
                </mc:Choice>
                <mc:Fallback>
                  <p:oleObj name="Equation" r:id="rId22" imgW="4978400" imgH="4102100" progId="Equation.3">
                    <p:embed/>
                    <p:pic>
                      <p:nvPicPr>
                        <p:cNvPr id="6170" name="Object 51">
                          <a:extLst>
                            <a:ext uri="{FF2B5EF4-FFF2-40B4-BE49-F238E27FC236}">
                              <a16:creationId xmlns:a16="http://schemas.microsoft.com/office/drawing/2014/main" id="{D0B889C5-D81D-E246-B195-5A7FC89B1B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381"/>
                          <a:ext cx="2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Freeform 95">
            <a:extLst>
              <a:ext uri="{FF2B5EF4-FFF2-40B4-BE49-F238E27FC236}">
                <a16:creationId xmlns:a16="http://schemas.microsoft.com/office/drawing/2014/main" id="{9DFBBC0B-1D5F-7D43-9C3B-AEBF8FC3A781}"/>
              </a:ext>
            </a:extLst>
          </p:cNvPr>
          <p:cNvSpPr>
            <a:spLocks/>
          </p:cNvSpPr>
          <p:nvPr/>
        </p:nvSpPr>
        <p:spPr bwMode="auto">
          <a:xfrm>
            <a:off x="4584700" y="4319588"/>
            <a:ext cx="265113" cy="2189162"/>
          </a:xfrm>
          <a:custGeom>
            <a:avLst/>
            <a:gdLst>
              <a:gd name="T0" fmla="*/ 265113 w 167"/>
              <a:gd name="T1" fmla="*/ 0 h 1379"/>
              <a:gd name="T2" fmla="*/ 0 w 167"/>
              <a:gd name="T3" fmla="*/ 0 h 1379"/>
              <a:gd name="T4" fmla="*/ 0 w 167"/>
              <a:gd name="T5" fmla="*/ 2189162 h 1379"/>
              <a:gd name="T6" fmla="*/ 252413 w 167"/>
              <a:gd name="T7" fmla="*/ 2189162 h 13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" h="1379">
                <a:moveTo>
                  <a:pt x="167" y="0"/>
                </a:moveTo>
                <a:lnTo>
                  <a:pt x="0" y="0"/>
                </a:lnTo>
                <a:lnTo>
                  <a:pt x="0" y="1379"/>
                </a:lnTo>
                <a:lnTo>
                  <a:pt x="159" y="13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6">
            <a:extLst>
              <a:ext uri="{FF2B5EF4-FFF2-40B4-BE49-F238E27FC236}">
                <a16:creationId xmlns:a16="http://schemas.microsoft.com/office/drawing/2014/main" id="{E84834AE-F8D9-1E4B-9DF8-9EDDFE6F6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125" y="542607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97">
            <a:extLst>
              <a:ext uri="{FF2B5EF4-FFF2-40B4-BE49-F238E27FC236}">
                <a16:creationId xmlns:a16="http://schemas.microsoft.com/office/drawing/2014/main" id="{D5BC3B6A-BBBF-0243-A121-938F2296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773613"/>
            <a:ext cx="1689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Water Balance</a:t>
            </a:r>
          </a:p>
        </p:txBody>
      </p:sp>
    </p:spTree>
    <p:extLst>
      <p:ext uri="{BB962C8B-B14F-4D97-AF65-F5344CB8AC3E}">
        <p14:creationId xmlns:p14="http://schemas.microsoft.com/office/powerpoint/2010/main" val="297486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474E9D0-259D-2A4B-B636-2EB74723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General Finite-Difference Equation</a:t>
            </a:r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BDE39F11-B47E-4645-8F01-E691F46D8A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1655763"/>
          <a:ext cx="6096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Equation" r:id="rId4" imgW="75780900" imgH="9067800" progId="Equation.3">
                  <p:embed/>
                </p:oleObj>
              </mc:Choice>
              <mc:Fallback>
                <p:oleObj name="Equation" r:id="rId4" imgW="75780900" imgH="9067800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id="{BDE39F11-B47E-4645-8F01-E691F46D8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55763"/>
                        <a:ext cx="6096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>
            <a:extLst>
              <a:ext uri="{FF2B5EF4-FFF2-40B4-BE49-F238E27FC236}">
                <a16:creationId xmlns:a16="http://schemas.microsoft.com/office/drawing/2014/main" id="{25BF03A5-FDF2-A349-913C-AEEB20DD4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3197225"/>
            <a:ext cx="160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Conductance:</a:t>
            </a:r>
          </a:p>
        </p:txBody>
      </p:sp>
      <p:graphicFrame>
        <p:nvGraphicFramePr>
          <p:cNvPr id="7173" name="Object 9">
            <a:extLst>
              <a:ext uri="{FF2B5EF4-FFF2-40B4-BE49-F238E27FC236}">
                <a16:creationId xmlns:a16="http://schemas.microsoft.com/office/drawing/2014/main" id="{6D532F67-809A-2648-9E44-FD763B698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021013"/>
          <a:ext cx="1552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6" imgW="19304000" imgH="9067800" progId="Equation.3">
                  <p:embed/>
                </p:oleObj>
              </mc:Choice>
              <mc:Fallback>
                <p:oleObj name="Equation" r:id="rId6" imgW="19304000" imgH="9067800" progId="Equation.3">
                  <p:embed/>
                  <p:pic>
                    <p:nvPicPr>
                      <p:cNvPr id="7173" name="Object 9">
                        <a:extLst>
                          <a:ext uri="{FF2B5EF4-FFF2-40B4-BE49-F238E27FC236}">
                            <a16:creationId xmlns:a16="http://schemas.microsoft.com/office/drawing/2014/main" id="{6D532F67-809A-2648-9E44-FD763B698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021013"/>
                        <a:ext cx="15525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2">
            <a:extLst>
              <a:ext uri="{FF2B5EF4-FFF2-40B4-BE49-F238E27FC236}">
                <a16:creationId xmlns:a16="http://schemas.microsoft.com/office/drawing/2014/main" id="{D72D6CA5-AA2C-B047-BA96-9ADF97C4A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4484688"/>
          <a:ext cx="56213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8" imgW="69926200" imgH="11112500" progId="Equation.3">
                  <p:embed/>
                </p:oleObj>
              </mc:Choice>
              <mc:Fallback>
                <p:oleObj name="Equation" r:id="rId8" imgW="69926200" imgH="11112500" progId="Equation.3">
                  <p:embed/>
                  <p:pic>
                    <p:nvPicPr>
                      <p:cNvPr id="7174" name="Object 12">
                        <a:extLst>
                          <a:ext uri="{FF2B5EF4-FFF2-40B4-BE49-F238E27FC236}">
                            <a16:creationId xmlns:a16="http://schemas.microsoft.com/office/drawing/2014/main" id="{D72D6CA5-AA2C-B047-BA96-9ADF97C4A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484688"/>
                        <a:ext cx="562133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0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08DB56D-5E8D-C44A-95AB-CBC78FB25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Boundary Cell Equations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31E2C168-DFAC-2148-A286-8ADEC2BD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1849438"/>
            <a:ext cx="45450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Cell 1:  No flow occurs across the left face.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5E8E0537-30E6-2843-8834-9497E148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990975"/>
            <a:ext cx="7567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Cell 6:  The aquifer is in contact with the lake so head equals lake stage.</a:t>
            </a:r>
          </a:p>
        </p:txBody>
      </p:sp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F234F8E7-FCA1-F54B-ACEA-36D56B83931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90763" y="2574925"/>
          <a:ext cx="4206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4" imgW="39497000" imgH="7899400" progId="Equation.3">
                  <p:embed/>
                </p:oleObj>
              </mc:Choice>
              <mc:Fallback>
                <p:oleObj name="Equation" r:id="rId4" imgW="39497000" imgH="7899400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F234F8E7-FCA1-F54B-ACEA-36D56B839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574925"/>
                        <a:ext cx="4206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C7580D61-47A7-BE41-92C0-820404560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4673600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6" imgW="10820400" imgH="5270500" progId="Equation.3">
                  <p:embed/>
                </p:oleObj>
              </mc:Choice>
              <mc:Fallback>
                <p:oleObj name="Equation" r:id="rId6" imgW="10820400" imgH="5270500" progId="Equation.3">
                  <p:embed/>
                  <p:pic>
                    <p:nvPicPr>
                      <p:cNvPr id="8198" name="Object 10">
                        <a:extLst>
                          <a:ext uri="{FF2B5EF4-FFF2-40B4-BE49-F238E27FC236}">
                            <a16:creationId xmlns:a16="http://schemas.microsoft.com/office/drawing/2014/main" id="{C7580D61-47A7-BE41-92C0-82040456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673600"/>
                        <a:ext cx="11525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4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24DC75-2AD4-A341-9458-E0B1CCCA9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General Algebraic Equation</a:t>
            </a:r>
          </a:p>
        </p:txBody>
      </p:sp>
      <p:graphicFrame>
        <p:nvGraphicFramePr>
          <p:cNvPr id="9219" name="Object 7">
            <a:extLst>
              <a:ext uri="{FF2B5EF4-FFF2-40B4-BE49-F238E27FC236}">
                <a16:creationId xmlns:a16="http://schemas.microsoft.com/office/drawing/2014/main" id="{20EE5489-2F18-F740-844F-8E7C20E0A44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30413" y="1838325"/>
          <a:ext cx="49291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4" imgW="36868100" imgH="5270500" progId="Equation.3">
                  <p:embed/>
                </p:oleObj>
              </mc:Choice>
              <mc:Fallback>
                <p:oleObj name="Equation" r:id="rId4" imgW="36868100" imgH="5270500" progId="Equation.3">
                  <p:embed/>
                  <p:pic>
                    <p:nvPicPr>
                      <p:cNvPr id="9219" name="Object 7">
                        <a:extLst>
                          <a:ext uri="{FF2B5EF4-FFF2-40B4-BE49-F238E27FC236}">
                            <a16:creationId xmlns:a16="http://schemas.microsoft.com/office/drawing/2014/main" id="{20EE5489-2F18-F740-844F-8E7C20E0A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838325"/>
                        <a:ext cx="49291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1">
            <a:extLst>
              <a:ext uri="{FF2B5EF4-FFF2-40B4-BE49-F238E27FC236}">
                <a16:creationId xmlns:a16="http://schemas.microsoft.com/office/drawing/2014/main" id="{E99E1ADB-4C21-D440-BF64-328AA8C8C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208338"/>
          <a:ext cx="1576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6" imgW="15798800" imgH="7899400" progId="Equation.3">
                  <p:embed/>
                </p:oleObj>
              </mc:Choice>
              <mc:Fallback>
                <p:oleObj name="Equation" r:id="rId6" imgW="15798800" imgH="7899400" progId="Equation.3">
                  <p:embed/>
                  <p:pic>
                    <p:nvPicPr>
                      <p:cNvPr id="9220" name="Object 11">
                        <a:extLst>
                          <a:ext uri="{FF2B5EF4-FFF2-40B4-BE49-F238E27FC236}">
                            <a16:creationId xmlns:a16="http://schemas.microsoft.com/office/drawing/2014/main" id="{E99E1ADB-4C21-D440-BF64-328AA8C8C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208338"/>
                        <a:ext cx="1576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">
            <a:extLst>
              <a:ext uri="{FF2B5EF4-FFF2-40B4-BE49-F238E27FC236}">
                <a16:creationId xmlns:a16="http://schemas.microsoft.com/office/drawing/2014/main" id="{488098C7-85E9-2C4E-B7C5-AA6A41971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9413" y="3194050"/>
          <a:ext cx="1517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8" imgW="15214600" imgH="7899400" progId="Equation.3">
                  <p:embed/>
                </p:oleObj>
              </mc:Choice>
              <mc:Fallback>
                <p:oleObj name="Equation" r:id="rId8" imgW="15214600" imgH="7899400" progId="Equation.3">
                  <p:embed/>
                  <p:pic>
                    <p:nvPicPr>
                      <p:cNvPr id="9221" name="Object 20">
                        <a:extLst>
                          <a:ext uri="{FF2B5EF4-FFF2-40B4-BE49-F238E27FC236}">
                            <a16:creationId xmlns:a16="http://schemas.microsoft.com/office/drawing/2014/main" id="{488098C7-85E9-2C4E-B7C5-AA6A41971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3194050"/>
                        <a:ext cx="1517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3">
            <a:extLst>
              <a:ext uri="{FF2B5EF4-FFF2-40B4-BE49-F238E27FC236}">
                <a16:creationId xmlns:a16="http://schemas.microsoft.com/office/drawing/2014/main" id="{57FD9743-0613-EF4A-8C29-111BC5A09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2914650"/>
          <a:ext cx="26273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10" imgW="26327100" imgH="11112500" progId="Equation.3">
                  <p:embed/>
                </p:oleObj>
              </mc:Choice>
              <mc:Fallback>
                <p:oleObj name="Equation" r:id="rId10" imgW="26327100" imgH="11112500" progId="Equation.3">
                  <p:embed/>
                  <p:pic>
                    <p:nvPicPr>
                      <p:cNvPr id="9222" name="Object 23">
                        <a:extLst>
                          <a:ext uri="{FF2B5EF4-FFF2-40B4-BE49-F238E27FC236}">
                            <a16:creationId xmlns:a16="http://schemas.microsoft.com/office/drawing/2014/main" id="{57FD9743-0613-EF4A-8C29-111BC5A09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914650"/>
                        <a:ext cx="26273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7">
            <a:extLst>
              <a:ext uri="{FF2B5EF4-FFF2-40B4-BE49-F238E27FC236}">
                <a16:creationId xmlns:a16="http://schemas.microsoft.com/office/drawing/2014/main" id="{E51B2207-B838-EE4A-AD12-B1A6FB1B0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238" y="4776788"/>
          <a:ext cx="21304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12" imgW="21361400" imgH="5270500" progId="Equation.3">
                  <p:embed/>
                </p:oleObj>
              </mc:Choice>
              <mc:Fallback>
                <p:oleObj name="Equation" r:id="rId12" imgW="21361400" imgH="5270500" progId="Equation.3">
                  <p:embed/>
                  <p:pic>
                    <p:nvPicPr>
                      <p:cNvPr id="9223" name="Object 27">
                        <a:extLst>
                          <a:ext uri="{FF2B5EF4-FFF2-40B4-BE49-F238E27FC236}">
                            <a16:creationId xmlns:a16="http://schemas.microsoft.com/office/drawing/2014/main" id="{E51B2207-B838-EE4A-AD12-B1A6FB1B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776788"/>
                        <a:ext cx="21304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3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E6AEDA5-C5AD-E44A-84FC-68BFF3885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975" y="323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System of Algebraic Equations</a:t>
            </a:r>
          </a:p>
        </p:txBody>
      </p:sp>
      <p:grpSp>
        <p:nvGrpSpPr>
          <p:cNvPr id="10243" name="Group 47">
            <a:extLst>
              <a:ext uri="{FF2B5EF4-FFF2-40B4-BE49-F238E27FC236}">
                <a16:creationId xmlns:a16="http://schemas.microsoft.com/office/drawing/2014/main" id="{04DC8294-7A0B-7E41-BF18-AE6820C90DB1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1779588"/>
            <a:ext cx="7077075" cy="3579812"/>
            <a:chOff x="843" y="992"/>
            <a:chExt cx="4458" cy="2255"/>
          </a:xfrm>
        </p:grpSpPr>
        <p:grpSp>
          <p:nvGrpSpPr>
            <p:cNvPr id="10244" name="Group 27">
              <a:extLst>
                <a:ext uri="{FF2B5EF4-FFF2-40B4-BE49-F238E27FC236}">
                  <a16:creationId xmlns:a16="http://schemas.microsoft.com/office/drawing/2014/main" id="{747AAF54-B4E8-6D41-8132-0B49C4157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1010"/>
              <a:ext cx="3850" cy="2237"/>
              <a:chOff x="851" y="1040"/>
              <a:chExt cx="3850" cy="2237"/>
            </a:xfrm>
          </p:grpSpPr>
          <p:graphicFrame>
            <p:nvGraphicFramePr>
              <p:cNvPr id="10251" name="Object 8">
                <a:extLst>
                  <a:ext uri="{FF2B5EF4-FFF2-40B4-BE49-F238E27FC236}">
                    <a16:creationId xmlns:a16="http://schemas.microsoft.com/office/drawing/2014/main" id="{875D465A-0EAE-8243-9D0A-5ACDD515E8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1" y="1478"/>
              <a:ext cx="1846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37" name="Equation" r:id="rId4" imgW="28092400" imgH="5270500" progId="Equation.3">
                      <p:embed/>
                    </p:oleObj>
                  </mc:Choice>
                  <mc:Fallback>
                    <p:oleObj name="Equation" r:id="rId4" imgW="28092400" imgH="5270500" progId="Equation.3">
                      <p:embed/>
                      <p:pic>
                        <p:nvPicPr>
                          <p:cNvPr id="10251" name="Object 8">
                            <a:extLst>
                              <a:ext uri="{FF2B5EF4-FFF2-40B4-BE49-F238E27FC236}">
                                <a16:creationId xmlns:a16="http://schemas.microsoft.com/office/drawing/2014/main" id="{875D465A-0EAE-8243-9D0A-5ACDD515E8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1" y="1478"/>
                            <a:ext cx="1846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2" name="Object 11">
                <a:extLst>
                  <a:ext uri="{FF2B5EF4-FFF2-40B4-BE49-F238E27FC236}">
                    <a16:creationId xmlns:a16="http://schemas.microsoft.com/office/drawing/2014/main" id="{F0F73190-B07F-B44B-ACFA-7BEEF62CB5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10" y="1811"/>
              <a:ext cx="1847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38" name="Equation" r:id="rId6" imgW="28092400" imgH="5270500" progId="Equation.3">
                      <p:embed/>
                    </p:oleObj>
                  </mc:Choice>
                  <mc:Fallback>
                    <p:oleObj name="Equation" r:id="rId6" imgW="28092400" imgH="5270500" progId="Equation.3">
                      <p:embed/>
                      <p:pic>
                        <p:nvPicPr>
                          <p:cNvPr id="10252" name="Object 11">
                            <a:extLst>
                              <a:ext uri="{FF2B5EF4-FFF2-40B4-BE49-F238E27FC236}">
                                <a16:creationId xmlns:a16="http://schemas.microsoft.com/office/drawing/2014/main" id="{F0F73190-B07F-B44B-ACFA-7BEEF62CB5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0" y="1811"/>
                            <a:ext cx="1847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4">
                <a:extLst>
                  <a:ext uri="{FF2B5EF4-FFF2-40B4-BE49-F238E27FC236}">
                    <a16:creationId xmlns:a16="http://schemas.microsoft.com/office/drawing/2014/main" id="{347AEAE4-47EF-5E4C-A25B-897A6AEB77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9" y="2183"/>
              <a:ext cx="1865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39" name="Equation" r:id="rId8" imgW="28384500" imgH="5270500" progId="Equation.3">
                      <p:embed/>
                    </p:oleObj>
                  </mc:Choice>
                  <mc:Fallback>
                    <p:oleObj name="Equation" r:id="rId8" imgW="28384500" imgH="5270500" progId="Equation.3">
                      <p:embed/>
                      <p:pic>
                        <p:nvPicPr>
                          <p:cNvPr id="10253" name="Object 14">
                            <a:extLst>
                              <a:ext uri="{FF2B5EF4-FFF2-40B4-BE49-F238E27FC236}">
                                <a16:creationId xmlns:a16="http://schemas.microsoft.com/office/drawing/2014/main" id="{347AEAE4-47EF-5E4C-A25B-897A6AEB77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" y="2183"/>
                            <a:ext cx="1865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4" name="Object 17">
                <a:extLst>
                  <a:ext uri="{FF2B5EF4-FFF2-40B4-BE49-F238E27FC236}">
                    <a16:creationId xmlns:a16="http://schemas.microsoft.com/office/drawing/2014/main" id="{BB117C1E-80A0-9A47-8110-5AFA204679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6" y="2551"/>
              <a:ext cx="1865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40" name="Equation" r:id="rId10" imgW="28384500" imgH="5270500" progId="Equation.3">
                      <p:embed/>
                    </p:oleObj>
                  </mc:Choice>
                  <mc:Fallback>
                    <p:oleObj name="Equation" r:id="rId10" imgW="28384500" imgH="5270500" progId="Equation.3">
                      <p:embed/>
                      <p:pic>
                        <p:nvPicPr>
                          <p:cNvPr id="10254" name="Object 17">
                            <a:extLst>
                              <a:ext uri="{FF2B5EF4-FFF2-40B4-BE49-F238E27FC236}">
                                <a16:creationId xmlns:a16="http://schemas.microsoft.com/office/drawing/2014/main" id="{BB117C1E-80A0-9A47-8110-5AFA204679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6" y="2551"/>
                            <a:ext cx="1865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Object 22">
                <a:extLst>
                  <a:ext uri="{FF2B5EF4-FFF2-40B4-BE49-F238E27FC236}">
                    <a16:creationId xmlns:a16="http://schemas.microsoft.com/office/drawing/2014/main" id="{6DF46386-A55F-FF4A-9544-FF67200968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8" y="1040"/>
              <a:ext cx="1177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41" name="Equation" r:id="rId12" imgW="16967200" imgH="4978400" progId="Equation.3">
                      <p:embed/>
                    </p:oleObj>
                  </mc:Choice>
                  <mc:Fallback>
                    <p:oleObj name="Equation" r:id="rId12" imgW="16967200" imgH="4978400" progId="Equation.3">
                      <p:embed/>
                      <p:pic>
                        <p:nvPicPr>
                          <p:cNvPr id="10255" name="Object 22">
                            <a:extLst>
                              <a:ext uri="{FF2B5EF4-FFF2-40B4-BE49-F238E27FC236}">
                                <a16:creationId xmlns:a16="http://schemas.microsoft.com/office/drawing/2014/main" id="{6DF46386-A55F-FF4A-9544-FF67200968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8" y="1040"/>
                            <a:ext cx="1177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25">
                <a:extLst>
                  <a:ext uri="{FF2B5EF4-FFF2-40B4-BE49-F238E27FC236}">
                    <a16:creationId xmlns:a16="http://schemas.microsoft.com/office/drawing/2014/main" id="{2FE88CC8-1808-EB4D-B83D-69C79DF947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9" y="2932"/>
              <a:ext cx="250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42" name="Equation" r:id="rId14" imgW="3797300" imgH="5270500" progId="Equation.3">
                      <p:embed/>
                    </p:oleObj>
                  </mc:Choice>
                  <mc:Fallback>
                    <p:oleObj name="Equation" r:id="rId14" imgW="3797300" imgH="5270500" progId="Equation.3">
                      <p:embed/>
                      <p:pic>
                        <p:nvPicPr>
                          <p:cNvPr id="10256" name="Object 25">
                            <a:extLst>
                              <a:ext uri="{FF2B5EF4-FFF2-40B4-BE49-F238E27FC236}">
                                <a16:creationId xmlns:a16="http://schemas.microsoft.com/office/drawing/2014/main" id="{2FE88CC8-1808-EB4D-B83D-69C79DF947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9" y="2932"/>
                            <a:ext cx="250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45" name="Object 28">
              <a:extLst>
                <a:ext uri="{FF2B5EF4-FFF2-40B4-BE49-F238E27FC236}">
                  <a16:creationId xmlns:a16="http://schemas.microsoft.com/office/drawing/2014/main" id="{DB5509A6-D1EE-3B46-8007-62D6050D75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1" y="2906"/>
            <a:ext cx="52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3" name="Equation" r:id="rId16" imgW="7023100" imgH="3797300" progId="Equation.3">
                    <p:embed/>
                  </p:oleObj>
                </mc:Choice>
                <mc:Fallback>
                  <p:oleObj name="Equation" r:id="rId16" imgW="7023100" imgH="3797300" progId="Equation.3">
                    <p:embed/>
                    <p:pic>
                      <p:nvPicPr>
                        <p:cNvPr id="10245" name="Object 28">
                          <a:extLst>
                            <a:ext uri="{FF2B5EF4-FFF2-40B4-BE49-F238E27FC236}">
                              <a16:creationId xmlns:a16="http://schemas.microsoft.com/office/drawing/2014/main" id="{DB5509A6-D1EE-3B46-8007-62D6050D75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2906"/>
                          <a:ext cx="52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32">
              <a:extLst>
                <a:ext uri="{FF2B5EF4-FFF2-40B4-BE49-F238E27FC236}">
                  <a16:creationId xmlns:a16="http://schemas.microsoft.com/office/drawing/2014/main" id="{FABFD73D-0F05-8740-889C-5028213C6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4" y="2478"/>
            <a:ext cx="541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4" name="Equation" r:id="rId18" imgW="7315200" imgH="5270500" progId="Equation.3">
                    <p:embed/>
                  </p:oleObj>
                </mc:Choice>
                <mc:Fallback>
                  <p:oleObj name="Equation" r:id="rId18" imgW="7315200" imgH="5270500" progId="Equation.3">
                    <p:embed/>
                    <p:pic>
                      <p:nvPicPr>
                        <p:cNvPr id="10246" name="Object 32">
                          <a:extLst>
                            <a:ext uri="{FF2B5EF4-FFF2-40B4-BE49-F238E27FC236}">
                              <a16:creationId xmlns:a16="http://schemas.microsoft.com/office/drawing/2014/main" id="{FABFD73D-0F05-8740-889C-5028213C61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2478"/>
                          <a:ext cx="541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35">
              <a:extLst>
                <a:ext uri="{FF2B5EF4-FFF2-40B4-BE49-F238E27FC236}">
                  <a16:creationId xmlns:a16="http://schemas.microsoft.com/office/drawing/2014/main" id="{6C71B18D-CE73-7441-A36A-98D65ADF7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2114"/>
            <a:ext cx="5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5" name="Equation" r:id="rId20" imgW="7315200" imgH="4978400" progId="Equation.3">
                    <p:embed/>
                  </p:oleObj>
                </mc:Choice>
                <mc:Fallback>
                  <p:oleObj name="Equation" r:id="rId20" imgW="7315200" imgH="4978400" progId="Equation.3">
                    <p:embed/>
                    <p:pic>
                      <p:nvPicPr>
                        <p:cNvPr id="10247" name="Object 35">
                          <a:extLst>
                            <a:ext uri="{FF2B5EF4-FFF2-40B4-BE49-F238E27FC236}">
                              <a16:creationId xmlns:a16="http://schemas.microsoft.com/office/drawing/2014/main" id="{6C71B18D-CE73-7441-A36A-98D65ADF73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114"/>
                          <a:ext cx="541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8">
              <a:extLst>
                <a:ext uri="{FF2B5EF4-FFF2-40B4-BE49-F238E27FC236}">
                  <a16:creationId xmlns:a16="http://schemas.microsoft.com/office/drawing/2014/main" id="{62CF388A-A350-6148-99BA-64C37A7FE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7" y="1741"/>
            <a:ext cx="541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6" name="Equation" r:id="rId22" imgW="7315200" imgH="5270500" progId="Equation.3">
                    <p:embed/>
                  </p:oleObj>
                </mc:Choice>
                <mc:Fallback>
                  <p:oleObj name="Equation" r:id="rId22" imgW="7315200" imgH="5270500" progId="Equation.3">
                    <p:embed/>
                    <p:pic>
                      <p:nvPicPr>
                        <p:cNvPr id="10248" name="Object 38">
                          <a:extLst>
                            <a:ext uri="{FF2B5EF4-FFF2-40B4-BE49-F238E27FC236}">
                              <a16:creationId xmlns:a16="http://schemas.microsoft.com/office/drawing/2014/main" id="{62CF388A-A350-6148-99BA-64C37A7FE0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7" y="1741"/>
                          <a:ext cx="541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41">
              <a:extLst>
                <a:ext uri="{FF2B5EF4-FFF2-40B4-BE49-F238E27FC236}">
                  <a16:creationId xmlns:a16="http://schemas.microsoft.com/office/drawing/2014/main" id="{EF749E89-2B81-4F4A-8F9A-E0956BB84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1" y="1402"/>
            <a:ext cx="5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7" name="Equation" r:id="rId24" imgW="7315200" imgH="4978400" progId="Equation.3">
                    <p:embed/>
                  </p:oleObj>
                </mc:Choice>
                <mc:Fallback>
                  <p:oleObj name="Equation" r:id="rId24" imgW="7315200" imgH="4978400" progId="Equation.3">
                    <p:embed/>
                    <p:pic>
                      <p:nvPicPr>
                        <p:cNvPr id="10249" name="Object 41">
                          <a:extLst>
                            <a:ext uri="{FF2B5EF4-FFF2-40B4-BE49-F238E27FC236}">
                              <a16:creationId xmlns:a16="http://schemas.microsoft.com/office/drawing/2014/main" id="{EF749E89-2B81-4F4A-8F9A-E0956BB845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402"/>
                          <a:ext cx="541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44">
              <a:extLst>
                <a:ext uri="{FF2B5EF4-FFF2-40B4-BE49-F238E27FC236}">
                  <a16:creationId xmlns:a16="http://schemas.microsoft.com/office/drawing/2014/main" id="{0D988D37-8E5A-9C4A-84C9-74E7D0B5C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1" y="992"/>
            <a:ext cx="51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8" name="Equation" r:id="rId26" imgW="7023100" imgH="4978400" progId="Equation.3">
                    <p:embed/>
                  </p:oleObj>
                </mc:Choice>
                <mc:Fallback>
                  <p:oleObj name="Equation" r:id="rId26" imgW="7023100" imgH="4978400" progId="Equation.3">
                    <p:embed/>
                    <p:pic>
                      <p:nvPicPr>
                        <p:cNvPr id="10250" name="Object 44">
                          <a:extLst>
                            <a:ext uri="{FF2B5EF4-FFF2-40B4-BE49-F238E27FC236}">
                              <a16:creationId xmlns:a16="http://schemas.microsoft.com/office/drawing/2014/main" id="{0D988D37-8E5A-9C4A-84C9-74E7D0B5C5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992"/>
                          <a:ext cx="51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606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EAC4B8-EB52-6843-BBFC-837E643AB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Solving the System of Equations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11C1A4E-D558-D74A-BC79-D7D0333F2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388" y="1901825"/>
            <a:ext cx="8229600" cy="3322638"/>
          </a:xfrm>
        </p:spPr>
        <p:txBody>
          <a:bodyPr/>
          <a:lstStyle/>
          <a:p>
            <a:pPr eaLnBrk="1" hangingPunct="1"/>
            <a:r>
              <a:rPr lang="en-US" altLang="en-US"/>
              <a:t>The system of equations is solved when we find the set of head values at all the nodes that satisfy all of the algebraic equations.</a:t>
            </a:r>
          </a:p>
          <a:p>
            <a:pPr eaLnBrk="1" hangingPunct="1"/>
            <a:r>
              <a:rPr lang="en-US" altLang="en-US"/>
              <a:t>Direct Solution Methods</a:t>
            </a:r>
          </a:p>
          <a:p>
            <a:pPr eaLnBrk="1" hangingPunct="1"/>
            <a:r>
              <a:rPr lang="en-US" altLang="en-US"/>
              <a:t>Iterative Solution Methods</a:t>
            </a:r>
          </a:p>
        </p:txBody>
      </p:sp>
    </p:spTree>
    <p:extLst>
      <p:ext uri="{BB962C8B-B14F-4D97-AF65-F5344CB8AC3E}">
        <p14:creationId xmlns:p14="http://schemas.microsoft.com/office/powerpoint/2010/main" val="374159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F7F115-4A82-EA49-89C6-3EFB4F2CD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</a:rPr>
              <a:t>Transient Flow</a:t>
            </a:r>
          </a:p>
        </p:txBody>
      </p:sp>
      <p:grpSp>
        <p:nvGrpSpPr>
          <p:cNvPr id="12291" name="Group 33">
            <a:extLst>
              <a:ext uri="{FF2B5EF4-FFF2-40B4-BE49-F238E27FC236}">
                <a16:creationId xmlns:a16="http://schemas.microsoft.com/office/drawing/2014/main" id="{D5C1DDB6-16F5-EE4E-84D3-DFC198FBD69E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1374775"/>
            <a:ext cx="6946900" cy="2366963"/>
            <a:chOff x="811" y="866"/>
            <a:chExt cx="4376" cy="1491"/>
          </a:xfrm>
        </p:grpSpPr>
        <p:sp>
          <p:nvSpPr>
            <p:cNvPr id="12294" name="Freeform 4">
              <a:extLst>
                <a:ext uri="{FF2B5EF4-FFF2-40B4-BE49-F238E27FC236}">
                  <a16:creationId xmlns:a16="http://schemas.microsoft.com/office/drawing/2014/main" id="{EDE09444-A256-AF46-8801-5DD3F9194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1053"/>
              <a:ext cx="3926" cy="1304"/>
            </a:xfrm>
            <a:custGeom>
              <a:avLst/>
              <a:gdLst>
                <a:gd name="T0" fmla="*/ 0 w 3926"/>
                <a:gd name="T1" fmla="*/ 0 h 1304"/>
                <a:gd name="T2" fmla="*/ 0 w 3926"/>
                <a:gd name="T3" fmla="*/ 1304 h 1304"/>
                <a:gd name="T4" fmla="*/ 3926 w 3926"/>
                <a:gd name="T5" fmla="*/ 1304 h 13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26" h="1304">
                  <a:moveTo>
                    <a:pt x="0" y="0"/>
                  </a:moveTo>
                  <a:lnTo>
                    <a:pt x="0" y="1304"/>
                  </a:lnTo>
                  <a:lnTo>
                    <a:pt x="3926" y="130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5">
              <a:extLst>
                <a:ext uri="{FF2B5EF4-FFF2-40B4-BE49-F238E27FC236}">
                  <a16:creationId xmlns:a16="http://schemas.microsoft.com/office/drawing/2014/main" id="{1FB6B76A-8585-4547-9685-B7A023D5A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5" y="1205"/>
              <a:ext cx="0" cy="1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6">
              <a:extLst>
                <a:ext uri="{FF2B5EF4-FFF2-40B4-BE49-F238E27FC236}">
                  <a16:creationId xmlns:a16="http://schemas.microsoft.com/office/drawing/2014/main" id="{B9E23766-D340-5847-9684-51C83D872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1038"/>
              <a:ext cx="3464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7">
              <a:extLst>
                <a:ext uri="{FF2B5EF4-FFF2-40B4-BE49-F238E27FC236}">
                  <a16:creationId xmlns:a16="http://schemas.microsoft.com/office/drawing/2014/main" id="{CF2281F4-608D-0241-88FF-88CA356F3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19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8">
              <a:extLst>
                <a:ext uri="{FF2B5EF4-FFF2-40B4-BE49-F238E27FC236}">
                  <a16:creationId xmlns:a16="http://schemas.microsoft.com/office/drawing/2014/main" id="{F696209F-0EE3-6543-B9DD-0CEFB7E38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622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9">
              <a:extLst>
                <a:ext uri="{FF2B5EF4-FFF2-40B4-BE49-F238E27FC236}">
                  <a16:creationId xmlns:a16="http://schemas.microsoft.com/office/drawing/2014/main" id="{90ED1BB8-932D-7142-AD29-74B762388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1031"/>
              <a:ext cx="3471" cy="583"/>
            </a:xfrm>
            <a:custGeom>
              <a:avLst/>
              <a:gdLst>
                <a:gd name="T0" fmla="*/ 0 w 3865"/>
                <a:gd name="T1" fmla="*/ 0 h 583"/>
                <a:gd name="T2" fmla="*/ 2634 w 3865"/>
                <a:gd name="T3" fmla="*/ 220 h 583"/>
                <a:gd name="T4" fmla="*/ 3471 w 3865"/>
                <a:gd name="T5" fmla="*/ 583 h 5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5" h="583">
                  <a:moveTo>
                    <a:pt x="0" y="0"/>
                  </a:moveTo>
                  <a:cubicBezTo>
                    <a:pt x="1144" y="61"/>
                    <a:pt x="2289" y="123"/>
                    <a:pt x="2933" y="220"/>
                  </a:cubicBezTo>
                  <a:cubicBezTo>
                    <a:pt x="3577" y="317"/>
                    <a:pt x="3721" y="450"/>
                    <a:pt x="3865" y="5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4C269A84-53F2-784D-BF37-F06A2C8C0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60"/>
              <a:ext cx="3464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3">
              <a:extLst>
                <a:ext uri="{FF2B5EF4-FFF2-40B4-BE49-F238E27FC236}">
                  <a16:creationId xmlns:a16="http://schemas.microsoft.com/office/drawing/2014/main" id="{7DCDC2CE-7DA2-E748-A224-9B659A4AD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1190"/>
              <a:ext cx="3464" cy="417"/>
            </a:xfrm>
            <a:custGeom>
              <a:avLst/>
              <a:gdLst>
                <a:gd name="T0" fmla="*/ 0 w 3464"/>
                <a:gd name="T1" fmla="*/ 0 h 417"/>
                <a:gd name="T2" fmla="*/ 1614 w 3464"/>
                <a:gd name="T3" fmla="*/ 114 h 417"/>
                <a:gd name="T4" fmla="*/ 3464 w 3464"/>
                <a:gd name="T5" fmla="*/ 417 h 4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64" h="417">
                  <a:moveTo>
                    <a:pt x="0" y="0"/>
                  </a:moveTo>
                  <a:cubicBezTo>
                    <a:pt x="518" y="22"/>
                    <a:pt x="1037" y="45"/>
                    <a:pt x="1614" y="114"/>
                  </a:cubicBezTo>
                  <a:cubicBezTo>
                    <a:pt x="2191" y="183"/>
                    <a:pt x="2827" y="300"/>
                    <a:pt x="3464" y="4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4">
              <a:extLst>
                <a:ext uri="{FF2B5EF4-FFF2-40B4-BE49-F238E27FC236}">
                  <a16:creationId xmlns:a16="http://schemas.microsoft.com/office/drawing/2014/main" id="{64568AEE-7C63-1546-AD13-E5081DBE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870"/>
              <a:ext cx="11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(Old Steady State)</a:t>
              </a: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F7993CF7-6AE9-494C-868B-DD0924119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1513"/>
              <a:ext cx="11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New Steady State</a:t>
              </a:r>
            </a:p>
          </p:txBody>
        </p:sp>
        <p:sp>
          <p:nvSpPr>
            <p:cNvPr id="12304" name="Rectangle 18">
              <a:extLst>
                <a:ext uri="{FF2B5EF4-FFF2-40B4-BE49-F238E27FC236}">
                  <a16:creationId xmlns:a16="http://schemas.microsoft.com/office/drawing/2014/main" id="{5F486C77-9E11-1642-A172-D7C75A97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273"/>
              <a:ext cx="235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" name="Rectangle 19">
              <a:extLst>
                <a:ext uri="{FF2B5EF4-FFF2-40B4-BE49-F238E27FC236}">
                  <a16:creationId xmlns:a16="http://schemas.microsoft.com/office/drawing/2014/main" id="{95FA50FE-B627-C640-B72B-6FAF9FFF9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225"/>
              <a:ext cx="235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2306" name="Object 22">
              <a:extLst>
                <a:ext uri="{FF2B5EF4-FFF2-40B4-BE49-F238E27FC236}">
                  <a16:creationId xmlns:a16="http://schemas.microsoft.com/office/drawing/2014/main" id="{1997774A-A70D-F84C-A9DF-C6ABA6ECF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6" y="1150"/>
            <a:ext cx="1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" name="Equation" r:id="rId4" imgW="2921000" imgH="4978400" progId="Equation.3">
                    <p:embed/>
                  </p:oleObj>
                </mc:Choice>
                <mc:Fallback>
                  <p:oleObj name="Equation" r:id="rId4" imgW="2921000" imgH="4978400" progId="Equation.3">
                    <p:embed/>
                    <p:pic>
                      <p:nvPicPr>
                        <p:cNvPr id="12306" name="Object 22">
                          <a:extLst>
                            <a:ext uri="{FF2B5EF4-FFF2-40B4-BE49-F238E27FC236}">
                              <a16:creationId xmlns:a16="http://schemas.microsoft.com/office/drawing/2014/main" id="{1997774A-A70D-F84C-A9DF-C6ABA6ECFE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150"/>
                          <a:ext cx="1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16">
              <a:extLst>
                <a:ext uri="{FF2B5EF4-FFF2-40B4-BE49-F238E27FC236}">
                  <a16:creationId xmlns:a16="http://schemas.microsoft.com/office/drawing/2014/main" id="{7C7131BF-09DB-E246-BF65-4C4F4C219D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1235"/>
            <a:ext cx="17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2" name="Equation" r:id="rId6" imgW="3213100" imgH="4978400" progId="Equation.3">
                    <p:embed/>
                  </p:oleObj>
                </mc:Choice>
                <mc:Fallback>
                  <p:oleObj name="Equation" r:id="rId6" imgW="3213100" imgH="4978400" progId="Equation.3">
                    <p:embed/>
                    <p:pic>
                      <p:nvPicPr>
                        <p:cNvPr id="12307" name="Object 16">
                          <a:extLst>
                            <a:ext uri="{FF2B5EF4-FFF2-40B4-BE49-F238E27FC236}">
                              <a16:creationId xmlns:a16="http://schemas.microsoft.com/office/drawing/2014/main" id="{7C7131BF-09DB-E246-BF65-4C4F4C219D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235"/>
                          <a:ext cx="17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26">
              <a:extLst>
                <a:ext uri="{FF2B5EF4-FFF2-40B4-BE49-F238E27FC236}">
                  <a16:creationId xmlns:a16="http://schemas.microsoft.com/office/drawing/2014/main" id="{93A9EA22-C774-FA44-964F-F54B2FD97E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9" y="1032"/>
            <a:ext cx="43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3" name="Equation" r:id="rId8" imgW="7023100" imgH="5270500" progId="Equation.3">
                    <p:embed/>
                  </p:oleObj>
                </mc:Choice>
                <mc:Fallback>
                  <p:oleObj name="Equation" r:id="rId8" imgW="7023100" imgH="5270500" progId="Equation.3">
                    <p:embed/>
                    <p:pic>
                      <p:nvPicPr>
                        <p:cNvPr id="12308" name="Object 26">
                          <a:extLst>
                            <a:ext uri="{FF2B5EF4-FFF2-40B4-BE49-F238E27FC236}">
                              <a16:creationId xmlns:a16="http://schemas.microsoft.com/office/drawing/2014/main" id="{93A9EA22-C774-FA44-964F-F54B2FD97E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1032"/>
                          <a:ext cx="43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29">
              <a:extLst>
                <a:ext uri="{FF2B5EF4-FFF2-40B4-BE49-F238E27FC236}">
                  <a16:creationId xmlns:a16="http://schemas.microsoft.com/office/drawing/2014/main" id="{3E708392-CAAE-E148-8690-8BBE18A63C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9" y="1467"/>
            <a:ext cx="44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4" name="Equation" r:id="rId10" imgW="7315200" imgH="5270500" progId="Equation.3">
                    <p:embed/>
                  </p:oleObj>
                </mc:Choice>
                <mc:Fallback>
                  <p:oleObj name="Equation" r:id="rId10" imgW="7315200" imgH="5270500" progId="Equation.3">
                    <p:embed/>
                    <p:pic>
                      <p:nvPicPr>
                        <p:cNvPr id="12309" name="Object 29">
                          <a:extLst>
                            <a:ext uri="{FF2B5EF4-FFF2-40B4-BE49-F238E27FC236}">
                              <a16:creationId xmlns:a16="http://schemas.microsoft.com/office/drawing/2014/main" id="{3E708392-CAAE-E148-8690-8BBE18A63C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1467"/>
                          <a:ext cx="44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32">
              <a:extLst>
                <a:ext uri="{FF2B5EF4-FFF2-40B4-BE49-F238E27FC236}">
                  <a16:creationId xmlns:a16="http://schemas.microsoft.com/office/drawing/2014/main" id="{5731C2DC-0CE9-C749-B248-19369330A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0" y="866"/>
            <a:ext cx="19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5" name="Equation" r:id="rId12" imgW="3213100" imgH="5270500" progId="Equation.3">
                    <p:embed/>
                  </p:oleObj>
                </mc:Choice>
                <mc:Fallback>
                  <p:oleObj name="Equation" r:id="rId12" imgW="3213100" imgH="5270500" progId="Equation.3">
                    <p:embed/>
                    <p:pic>
                      <p:nvPicPr>
                        <p:cNvPr id="12310" name="Object 32">
                          <a:extLst>
                            <a:ext uri="{FF2B5EF4-FFF2-40B4-BE49-F238E27FC236}">
                              <a16:creationId xmlns:a16="http://schemas.microsoft.com/office/drawing/2014/main" id="{5731C2DC-0CE9-C749-B248-19369330A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866"/>
                          <a:ext cx="19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2" name="Object 36">
            <a:extLst>
              <a:ext uri="{FF2B5EF4-FFF2-40B4-BE49-F238E27FC236}">
                <a16:creationId xmlns:a16="http://schemas.microsoft.com/office/drawing/2014/main" id="{3F407289-C4E8-E243-AB69-DC1BDC223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4379913"/>
          <a:ext cx="3867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4" imgW="34810700" imgH="9944100" progId="Equation.3">
                  <p:embed/>
                </p:oleObj>
              </mc:Choice>
              <mc:Fallback>
                <p:oleObj name="Equation" r:id="rId14" imgW="34810700" imgH="9944100" progId="Equation.3">
                  <p:embed/>
                  <p:pic>
                    <p:nvPicPr>
                      <p:cNvPr id="12292" name="Object 36">
                        <a:extLst>
                          <a:ext uri="{FF2B5EF4-FFF2-40B4-BE49-F238E27FC236}">
                            <a16:creationId xmlns:a16="http://schemas.microsoft.com/office/drawing/2014/main" id="{3F407289-C4E8-E243-AB69-DC1BDC223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379913"/>
                        <a:ext cx="38671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37">
            <a:extLst>
              <a:ext uri="{FF2B5EF4-FFF2-40B4-BE49-F238E27FC236}">
                <a16:creationId xmlns:a16="http://schemas.microsoft.com/office/drawing/2014/main" id="{E4563B5B-528D-CA48-8A35-B60ADBB14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1889125"/>
            <a:ext cx="0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361BED-3950-A344-8386-A49D26590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chemeClr val="accent2"/>
                </a:solidFill>
              </a:rPr>
              <a:t>Finite-Difference Equation for Transient Flow</a:t>
            </a:r>
          </a:p>
        </p:txBody>
      </p:sp>
      <p:graphicFrame>
        <p:nvGraphicFramePr>
          <p:cNvPr id="13315" name="Object 6">
            <a:extLst>
              <a:ext uri="{FF2B5EF4-FFF2-40B4-BE49-F238E27FC236}">
                <a16:creationId xmlns:a16="http://schemas.microsoft.com/office/drawing/2014/main" id="{186DC2F9-4819-6D4E-8155-10D091370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3259138"/>
          <a:ext cx="72564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4" imgW="83972400" imgH="9652000" progId="Equation.3">
                  <p:embed/>
                </p:oleObj>
              </mc:Choice>
              <mc:Fallback>
                <p:oleObj name="Equation" r:id="rId4" imgW="83972400" imgH="9652000" progId="Equation.3">
                  <p:embed/>
                  <p:pic>
                    <p:nvPicPr>
                      <p:cNvPr id="13315" name="Object 6">
                        <a:extLst>
                          <a:ext uri="{FF2B5EF4-FFF2-40B4-BE49-F238E27FC236}">
                            <a16:creationId xmlns:a16="http://schemas.microsoft.com/office/drawing/2014/main" id="{186DC2F9-4819-6D4E-8155-10D091370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259138"/>
                        <a:ext cx="72564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21">
            <a:extLst>
              <a:ext uri="{FF2B5EF4-FFF2-40B4-BE49-F238E27FC236}">
                <a16:creationId xmlns:a16="http://schemas.microsoft.com/office/drawing/2014/main" id="{EE9F1CC4-461E-5A47-80AF-28DD802527D8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4591050"/>
            <a:ext cx="8213725" cy="1887538"/>
            <a:chOff x="250" y="2498"/>
            <a:chExt cx="5174" cy="1189"/>
          </a:xfrm>
        </p:grpSpPr>
        <p:graphicFrame>
          <p:nvGraphicFramePr>
            <p:cNvPr id="13357" name="Object 9">
              <a:extLst>
                <a:ext uri="{FF2B5EF4-FFF2-40B4-BE49-F238E27FC236}">
                  <a16:creationId xmlns:a16="http://schemas.microsoft.com/office/drawing/2014/main" id="{879D847C-3B84-444D-AE63-73EF293666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" y="2498"/>
            <a:ext cx="5170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6" name="Equation" r:id="rId6" imgW="101231700" imgH="11696700" progId="Equation.3">
                    <p:embed/>
                  </p:oleObj>
                </mc:Choice>
                <mc:Fallback>
                  <p:oleObj name="Equation" r:id="rId6" imgW="101231700" imgH="11696700" progId="Equation.3">
                    <p:embed/>
                    <p:pic>
                      <p:nvPicPr>
                        <p:cNvPr id="13357" name="Object 9">
                          <a:extLst>
                            <a:ext uri="{FF2B5EF4-FFF2-40B4-BE49-F238E27FC236}">
                              <a16:creationId xmlns:a16="http://schemas.microsoft.com/office/drawing/2014/main" id="{879D847C-3B84-444D-AE63-73EF293666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498"/>
                          <a:ext cx="5170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8" name="Group 14">
              <a:extLst>
                <a:ext uri="{FF2B5EF4-FFF2-40B4-BE49-F238E27FC236}">
                  <a16:creationId xmlns:a16="http://schemas.microsoft.com/office/drawing/2014/main" id="{E40B1F24-6193-A245-B12C-319B03090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3145"/>
              <a:ext cx="1379" cy="251"/>
              <a:chOff x="834" y="3145"/>
              <a:chExt cx="1379" cy="251"/>
            </a:xfrm>
          </p:grpSpPr>
          <p:sp>
            <p:nvSpPr>
              <p:cNvPr id="13364" name="Freeform 10">
                <a:extLst>
                  <a:ext uri="{FF2B5EF4-FFF2-40B4-BE49-F238E27FC236}">
                    <a16:creationId xmlns:a16="http://schemas.microsoft.com/office/drawing/2014/main" id="{BFC0B71A-6666-4141-A5D1-C1815366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" y="3145"/>
                <a:ext cx="1379" cy="137"/>
              </a:xfrm>
              <a:custGeom>
                <a:avLst/>
                <a:gdLst>
                  <a:gd name="T0" fmla="*/ 0 w 1379"/>
                  <a:gd name="T1" fmla="*/ 0 h 137"/>
                  <a:gd name="T2" fmla="*/ 0 w 1379"/>
                  <a:gd name="T3" fmla="*/ 137 h 137"/>
                  <a:gd name="T4" fmla="*/ 1379 w 1379"/>
                  <a:gd name="T5" fmla="*/ 137 h 137"/>
                  <a:gd name="T6" fmla="*/ 1379 w 1379"/>
                  <a:gd name="T7" fmla="*/ 8 h 1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79" h="137">
                    <a:moveTo>
                      <a:pt x="0" y="0"/>
                    </a:moveTo>
                    <a:lnTo>
                      <a:pt x="0" y="137"/>
                    </a:lnTo>
                    <a:lnTo>
                      <a:pt x="1379" y="137"/>
                    </a:lnTo>
                    <a:lnTo>
                      <a:pt x="1379" y="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Line 11">
                <a:extLst>
                  <a:ext uri="{FF2B5EF4-FFF2-40B4-BE49-F238E27FC236}">
                    <a16:creationId xmlns:a16="http://schemas.microsoft.com/office/drawing/2014/main" id="{FA98966C-90D3-4C4C-840E-7223BB727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3282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9" name="Group 15">
              <a:extLst>
                <a:ext uri="{FF2B5EF4-FFF2-40B4-BE49-F238E27FC236}">
                  <a16:creationId xmlns:a16="http://schemas.microsoft.com/office/drawing/2014/main" id="{A802349D-EA38-EB4D-B120-DE125FA0E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2" y="3127"/>
              <a:ext cx="2092" cy="251"/>
              <a:chOff x="3332" y="3127"/>
              <a:chExt cx="2092" cy="251"/>
            </a:xfrm>
          </p:grpSpPr>
          <p:sp>
            <p:nvSpPr>
              <p:cNvPr id="13362" name="Freeform 12">
                <a:extLst>
                  <a:ext uri="{FF2B5EF4-FFF2-40B4-BE49-F238E27FC236}">
                    <a16:creationId xmlns:a16="http://schemas.microsoft.com/office/drawing/2014/main" id="{4C4B19BF-5794-D94F-BAAA-E11BDF553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3127"/>
                <a:ext cx="2092" cy="137"/>
              </a:xfrm>
              <a:custGeom>
                <a:avLst/>
                <a:gdLst>
                  <a:gd name="T0" fmla="*/ 0 w 1379"/>
                  <a:gd name="T1" fmla="*/ 0 h 137"/>
                  <a:gd name="T2" fmla="*/ 0 w 1379"/>
                  <a:gd name="T3" fmla="*/ 137 h 137"/>
                  <a:gd name="T4" fmla="*/ 2092 w 1379"/>
                  <a:gd name="T5" fmla="*/ 137 h 137"/>
                  <a:gd name="T6" fmla="*/ 2092 w 1379"/>
                  <a:gd name="T7" fmla="*/ 8 h 1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79" h="137">
                    <a:moveTo>
                      <a:pt x="0" y="0"/>
                    </a:moveTo>
                    <a:lnTo>
                      <a:pt x="0" y="137"/>
                    </a:lnTo>
                    <a:lnTo>
                      <a:pt x="1379" y="137"/>
                    </a:lnTo>
                    <a:lnTo>
                      <a:pt x="1379" y="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Line 13">
                <a:extLst>
                  <a:ext uri="{FF2B5EF4-FFF2-40B4-BE49-F238E27FC236}">
                    <a16:creationId xmlns:a16="http://schemas.microsoft.com/office/drawing/2014/main" id="{7376D299-8518-3E41-8697-F5EF21386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7" y="3264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3360" name="Object 16">
              <a:extLst>
                <a:ext uri="{FF2B5EF4-FFF2-40B4-BE49-F238E27FC236}">
                  <a16:creationId xmlns:a16="http://schemas.microsoft.com/office/drawing/2014/main" id="{7BEF683A-E12D-1343-8726-9C22D3FB2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" y="3423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7" name="Equation" r:id="rId8" imgW="4686300" imgH="5562600" progId="Equation.3">
                    <p:embed/>
                  </p:oleObj>
                </mc:Choice>
                <mc:Fallback>
                  <p:oleObj name="Equation" r:id="rId8" imgW="4686300" imgH="5562600" progId="Equation.3">
                    <p:embed/>
                    <p:pic>
                      <p:nvPicPr>
                        <p:cNvPr id="13360" name="Object 16">
                          <a:extLst>
                            <a:ext uri="{FF2B5EF4-FFF2-40B4-BE49-F238E27FC236}">
                              <a16:creationId xmlns:a16="http://schemas.microsoft.com/office/drawing/2014/main" id="{7BEF683A-E12D-1343-8726-9C22D3FB24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3423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1" name="Object 20">
              <a:extLst>
                <a:ext uri="{FF2B5EF4-FFF2-40B4-BE49-F238E27FC236}">
                  <a16:creationId xmlns:a16="http://schemas.microsoft.com/office/drawing/2014/main" id="{1610EE53-078D-6244-A4C0-BFA0A1E48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0" y="3391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" name="Equation" r:id="rId10" imgW="4686300" imgH="5562600" progId="Equation.3">
                    <p:embed/>
                  </p:oleObj>
                </mc:Choice>
                <mc:Fallback>
                  <p:oleObj name="Equation" r:id="rId10" imgW="4686300" imgH="5562600" progId="Equation.3">
                    <p:embed/>
                    <p:pic>
                      <p:nvPicPr>
                        <p:cNvPr id="13361" name="Object 20">
                          <a:extLst>
                            <a:ext uri="{FF2B5EF4-FFF2-40B4-BE49-F238E27FC236}">
                              <a16:creationId xmlns:a16="http://schemas.microsoft.com/office/drawing/2014/main" id="{1610EE53-078D-6244-A4C0-BFA0A1E488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3391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Text Box 64">
            <a:extLst>
              <a:ext uri="{FF2B5EF4-FFF2-40B4-BE49-F238E27FC236}">
                <a16:creationId xmlns:a16="http://schemas.microsoft.com/office/drawing/2014/main" id="{B1A3C25C-3C6C-5442-8B21-31F4DC11E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1874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grpSp>
        <p:nvGrpSpPr>
          <p:cNvPr id="13318" name="Group 73">
            <a:extLst>
              <a:ext uri="{FF2B5EF4-FFF2-40B4-BE49-F238E27FC236}">
                <a16:creationId xmlns:a16="http://schemas.microsoft.com/office/drawing/2014/main" id="{7EA159D4-7869-044F-BFF8-FE1AE9568048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1574800"/>
            <a:ext cx="6800850" cy="1144588"/>
            <a:chOff x="242" y="924"/>
            <a:chExt cx="4284" cy="721"/>
          </a:xfrm>
        </p:grpSpPr>
        <p:sp>
          <p:nvSpPr>
            <p:cNvPr id="13319" name="Line 22">
              <a:extLst>
                <a:ext uri="{FF2B5EF4-FFF2-40B4-BE49-F238E27FC236}">
                  <a16:creationId xmlns:a16="http://schemas.microsoft.com/office/drawing/2014/main" id="{B87AF9DA-5428-9E4A-871E-0A52AA0F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" y="1539"/>
              <a:ext cx="3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23">
              <a:extLst>
                <a:ext uri="{FF2B5EF4-FFF2-40B4-BE49-F238E27FC236}">
                  <a16:creationId xmlns:a16="http://schemas.microsoft.com/office/drawing/2014/main" id="{B9B1CF76-03D6-2A4D-96B9-FC283138C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219"/>
              <a:ext cx="34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24">
              <a:extLst>
                <a:ext uri="{FF2B5EF4-FFF2-40B4-BE49-F238E27FC236}">
                  <a16:creationId xmlns:a16="http://schemas.microsoft.com/office/drawing/2014/main" id="{92884824-0DB3-F24B-A251-AF44B5B30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" y="993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25">
              <a:extLst>
                <a:ext uri="{FF2B5EF4-FFF2-40B4-BE49-F238E27FC236}">
                  <a16:creationId xmlns:a16="http://schemas.microsoft.com/office/drawing/2014/main" id="{2AAF081E-02C6-3145-9182-6644D542F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991"/>
              <a:ext cx="0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26">
              <a:extLst>
                <a:ext uri="{FF2B5EF4-FFF2-40B4-BE49-F238E27FC236}">
                  <a16:creationId xmlns:a16="http://schemas.microsoft.com/office/drawing/2014/main" id="{B0F66375-0A16-B349-B083-D68D566FD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1539"/>
              <a:ext cx="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27">
              <a:extLst>
                <a:ext uri="{FF2B5EF4-FFF2-40B4-BE49-F238E27FC236}">
                  <a16:creationId xmlns:a16="http://schemas.microsoft.com/office/drawing/2014/main" id="{9F07BB0F-506B-C74F-A40A-8C746E8D9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1213"/>
              <a:ext cx="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29">
              <a:extLst>
                <a:ext uri="{FF2B5EF4-FFF2-40B4-BE49-F238E27FC236}">
                  <a16:creationId xmlns:a16="http://schemas.microsoft.com/office/drawing/2014/main" id="{07AFC77B-A3CA-7947-8FFA-F0D8C25AB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1478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35">
              <a:extLst>
                <a:ext uri="{FF2B5EF4-FFF2-40B4-BE49-F238E27FC236}">
                  <a16:creationId xmlns:a16="http://schemas.microsoft.com/office/drawing/2014/main" id="{394560DE-B4B4-B240-B965-299CE8451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1476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36">
              <a:extLst>
                <a:ext uri="{FF2B5EF4-FFF2-40B4-BE49-F238E27FC236}">
                  <a16:creationId xmlns:a16="http://schemas.microsoft.com/office/drawing/2014/main" id="{485604F2-94E1-4A44-8238-DDA3576FB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483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37">
              <a:extLst>
                <a:ext uri="{FF2B5EF4-FFF2-40B4-BE49-F238E27FC236}">
                  <a16:creationId xmlns:a16="http://schemas.microsoft.com/office/drawing/2014/main" id="{6426D353-485F-8549-BBF1-FB1D38907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1483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38">
              <a:extLst>
                <a:ext uri="{FF2B5EF4-FFF2-40B4-BE49-F238E27FC236}">
                  <a16:creationId xmlns:a16="http://schemas.microsoft.com/office/drawing/2014/main" id="{33994F20-7ABF-B048-87F4-44AFC1D8B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5" y="148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39">
              <a:extLst>
                <a:ext uri="{FF2B5EF4-FFF2-40B4-BE49-F238E27FC236}">
                  <a16:creationId xmlns:a16="http://schemas.microsoft.com/office/drawing/2014/main" id="{416C06E7-F1C6-2F44-8979-2187C0E2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11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40">
              <a:extLst>
                <a:ext uri="{FF2B5EF4-FFF2-40B4-BE49-F238E27FC236}">
                  <a16:creationId xmlns:a16="http://schemas.microsoft.com/office/drawing/2014/main" id="{B6EB6FB6-61AF-0241-8247-68B9178F7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1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41">
              <a:extLst>
                <a:ext uri="{FF2B5EF4-FFF2-40B4-BE49-F238E27FC236}">
                  <a16:creationId xmlns:a16="http://schemas.microsoft.com/office/drawing/2014/main" id="{19A08E56-1BD7-C84A-B568-D388894EE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11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42">
              <a:extLst>
                <a:ext uri="{FF2B5EF4-FFF2-40B4-BE49-F238E27FC236}">
                  <a16:creationId xmlns:a16="http://schemas.microsoft.com/office/drawing/2014/main" id="{33C45421-063E-964C-BE52-4AA5C119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11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43">
              <a:extLst>
                <a:ext uri="{FF2B5EF4-FFF2-40B4-BE49-F238E27FC236}">
                  <a16:creationId xmlns:a16="http://schemas.microsoft.com/office/drawing/2014/main" id="{BA782ACF-0412-5D4A-9CBE-F11A67E17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1141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Oval 44">
              <a:extLst>
                <a:ext uri="{FF2B5EF4-FFF2-40B4-BE49-F238E27FC236}">
                  <a16:creationId xmlns:a16="http://schemas.microsoft.com/office/drawing/2014/main" id="{D344889C-4E5E-9B4C-BD3F-E50CC69E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501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6" name="Oval 46">
              <a:extLst>
                <a:ext uri="{FF2B5EF4-FFF2-40B4-BE49-F238E27FC236}">
                  <a16:creationId xmlns:a16="http://schemas.microsoft.com/office/drawing/2014/main" id="{D3DB53A5-8E73-8544-8F9C-D6CDF303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499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7" name="Oval 47">
              <a:extLst>
                <a:ext uri="{FF2B5EF4-FFF2-40B4-BE49-F238E27FC236}">
                  <a16:creationId xmlns:a16="http://schemas.microsoft.com/office/drawing/2014/main" id="{B5F9EAA5-14D1-0A48-8886-4A6A3485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499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8" name="Oval 48">
              <a:extLst>
                <a:ext uri="{FF2B5EF4-FFF2-40B4-BE49-F238E27FC236}">
                  <a16:creationId xmlns:a16="http://schemas.microsoft.com/office/drawing/2014/main" id="{4630A1F0-C9B2-084A-ABF1-E955D893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507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9" name="Oval 49">
              <a:extLst>
                <a:ext uri="{FF2B5EF4-FFF2-40B4-BE49-F238E27FC236}">
                  <a16:creationId xmlns:a16="http://schemas.microsoft.com/office/drawing/2014/main" id="{BC8B5768-40B8-A94F-A969-4E69B39A9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499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0" name="Oval 50">
              <a:extLst>
                <a:ext uri="{FF2B5EF4-FFF2-40B4-BE49-F238E27FC236}">
                  <a16:creationId xmlns:a16="http://schemas.microsoft.com/office/drawing/2014/main" id="{99985447-8168-EB44-BA2F-6B122979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499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1" name="Oval 53">
              <a:extLst>
                <a:ext uri="{FF2B5EF4-FFF2-40B4-BE49-F238E27FC236}">
                  <a16:creationId xmlns:a16="http://schemas.microsoft.com/office/drawing/2014/main" id="{31700557-E2C6-FA47-8C26-25DFB454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1173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2" name="Oval 55">
              <a:extLst>
                <a:ext uri="{FF2B5EF4-FFF2-40B4-BE49-F238E27FC236}">
                  <a16:creationId xmlns:a16="http://schemas.microsoft.com/office/drawing/2014/main" id="{472CE600-5920-1447-8519-23B09E21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171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3" name="Oval 56">
              <a:extLst>
                <a:ext uri="{FF2B5EF4-FFF2-40B4-BE49-F238E27FC236}">
                  <a16:creationId xmlns:a16="http://schemas.microsoft.com/office/drawing/2014/main" id="{8E16B686-CCBE-F347-B11C-838FB9A8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179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4" name="Oval 57">
              <a:extLst>
                <a:ext uri="{FF2B5EF4-FFF2-40B4-BE49-F238E27FC236}">
                  <a16:creationId xmlns:a16="http://schemas.microsoft.com/office/drawing/2014/main" id="{67631159-B029-E244-A119-04F1766B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171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5" name="Oval 58">
              <a:extLst>
                <a:ext uri="{FF2B5EF4-FFF2-40B4-BE49-F238E27FC236}">
                  <a16:creationId xmlns:a16="http://schemas.microsoft.com/office/drawing/2014/main" id="{665ACD0B-DD1E-F045-99D4-5F87FF1F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1171"/>
              <a:ext cx="75" cy="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6" name="Text Box 59">
              <a:extLst>
                <a:ext uri="{FF2B5EF4-FFF2-40B4-BE49-F238E27FC236}">
                  <a16:creationId xmlns:a16="http://schemas.microsoft.com/office/drawing/2014/main" id="{2C818756-2626-B54D-92EB-0557D160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1091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3347" name="Text Box 60">
              <a:extLst>
                <a:ext uri="{FF2B5EF4-FFF2-40B4-BE49-F238E27FC236}">
                  <a16:creationId xmlns:a16="http://schemas.microsoft.com/office/drawing/2014/main" id="{078EE5E7-66A2-1F41-B02E-801EB02E7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139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m - 1</a:t>
              </a:r>
            </a:p>
          </p:txBody>
        </p:sp>
        <p:sp>
          <p:nvSpPr>
            <p:cNvPr id="13348" name="Line 61">
              <a:extLst>
                <a:ext uri="{FF2B5EF4-FFF2-40B4-BE49-F238E27FC236}">
                  <a16:creationId xmlns:a16="http://schemas.microsoft.com/office/drawing/2014/main" id="{D830D21B-6004-E34C-A0A2-7CD580AD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" y="1213"/>
              <a:ext cx="1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62">
              <a:extLst>
                <a:ext uri="{FF2B5EF4-FFF2-40B4-BE49-F238E27FC236}">
                  <a16:creationId xmlns:a16="http://schemas.microsoft.com/office/drawing/2014/main" id="{B7166043-8968-1B4D-B579-32E8F21F2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1205"/>
              <a:ext cx="0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Oval 54">
              <a:extLst>
                <a:ext uri="{FF2B5EF4-FFF2-40B4-BE49-F238E27FC236}">
                  <a16:creationId xmlns:a16="http://schemas.microsoft.com/office/drawing/2014/main" id="{0364E623-BD76-8C48-AE44-27371E06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171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51" name="Line 63">
              <a:extLst>
                <a:ext uri="{FF2B5EF4-FFF2-40B4-BE49-F238E27FC236}">
                  <a16:creationId xmlns:a16="http://schemas.microsoft.com/office/drawing/2014/main" id="{939AAF70-B050-3F40-AB3B-42CB227D1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1645"/>
              <a:ext cx="5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Text Box 65">
              <a:extLst>
                <a:ext uri="{FF2B5EF4-FFF2-40B4-BE49-F238E27FC236}">
                  <a16:creationId xmlns:a16="http://schemas.microsoft.com/office/drawing/2014/main" id="{BA160BDA-91BF-D941-9761-79A06E84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924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53" name="Text Box 66">
              <a:extLst>
                <a:ext uri="{FF2B5EF4-FFF2-40B4-BE49-F238E27FC236}">
                  <a16:creationId xmlns:a16="http://schemas.microsoft.com/office/drawing/2014/main" id="{582E764C-F31E-0846-8006-826989DC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931"/>
              <a:ext cx="3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i - 1</a:t>
              </a:r>
            </a:p>
          </p:txBody>
        </p:sp>
        <p:sp>
          <p:nvSpPr>
            <p:cNvPr id="13354" name="Text Box 67">
              <a:extLst>
                <a:ext uri="{FF2B5EF4-FFF2-40B4-BE49-F238E27FC236}">
                  <a16:creationId xmlns:a16="http://schemas.microsoft.com/office/drawing/2014/main" id="{6A9F8E27-4961-F343-8E32-FB1B7FFBE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93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i + 1</a:t>
              </a:r>
            </a:p>
          </p:txBody>
        </p:sp>
        <p:sp>
          <p:nvSpPr>
            <p:cNvPr id="13355" name="Line 69">
              <a:extLst>
                <a:ext uri="{FF2B5EF4-FFF2-40B4-BE49-F238E27FC236}">
                  <a16:creationId xmlns:a16="http://schemas.microsoft.com/office/drawing/2014/main" id="{59004E3A-BEF3-7D4C-9247-B7A17289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" y="1220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356" name="Object 72">
              <a:extLst>
                <a:ext uri="{FF2B5EF4-FFF2-40B4-BE49-F238E27FC236}">
                  <a16:creationId xmlns:a16="http://schemas.microsoft.com/office/drawing/2014/main" id="{5D4DBED2-FCF7-F44D-BEFE-4FE6301F9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" y="1279"/>
            <a:ext cx="22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9" name="Equation" r:id="rId12" imgW="4394200" imgH="4102100" progId="Equation.3">
                    <p:embed/>
                  </p:oleObj>
                </mc:Choice>
                <mc:Fallback>
                  <p:oleObj name="Equation" r:id="rId12" imgW="4394200" imgH="4102100" progId="Equation.3">
                    <p:embed/>
                    <p:pic>
                      <p:nvPicPr>
                        <p:cNvPr id="13356" name="Object 72">
                          <a:extLst>
                            <a:ext uri="{FF2B5EF4-FFF2-40B4-BE49-F238E27FC236}">
                              <a16:creationId xmlns:a16="http://schemas.microsoft.com/office/drawing/2014/main" id="{5D4DBED2-FCF7-F44D-BEFE-4FE6301F99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1279"/>
                          <a:ext cx="22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558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64C8B8-62F2-8443-B153-ED222AE8E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chemeClr val="accent2"/>
                </a:solidFill>
              </a:rPr>
              <a:t>Solving the Transient System of Equations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5B3D09-9465-A94B-A7B7-43F9508B3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684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The transient system of equations has the same structure as the steady-state case.</a:t>
            </a:r>
          </a:p>
          <a:p>
            <a:pPr eaLnBrk="1" hangingPunct="1"/>
            <a:r>
              <a:rPr lang="en-US" altLang="en-US" sz="2800"/>
              <a:t>The transient equations are solved for a series of time steps. The solution of each time step uses the same procedure as a single steady-state solution.</a:t>
            </a:r>
          </a:p>
          <a:p>
            <a:pPr eaLnBrk="1" hangingPunct="1"/>
            <a:r>
              <a:rPr lang="en-US" altLang="en-US" sz="2800"/>
              <a:t>Transient systems require initial heads at all nodes to be specified. These can be thought of as boundary conditions in the time dimension.</a:t>
            </a:r>
          </a:p>
        </p:txBody>
      </p:sp>
    </p:spTree>
    <p:extLst>
      <p:ext uri="{BB962C8B-B14F-4D97-AF65-F5344CB8AC3E}">
        <p14:creationId xmlns:p14="http://schemas.microsoft.com/office/powerpoint/2010/main" val="154295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226985-6F18-A548-857A-ED24F6E57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413" y="1209675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Groundwater Flow Equation</a:t>
            </a:r>
            <a:br>
              <a:rPr lang="en-US" altLang="en-US" sz="4000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chemeClr val="accent2"/>
                </a:solidFill>
              </a:rPr>
              <a:t>Fundamental Concepts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9E85617-8B98-0646-AA41-805C6CC8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795588"/>
            <a:ext cx="4518025" cy="2787650"/>
          </a:xfrm>
        </p:spPr>
        <p:txBody>
          <a:bodyPr/>
          <a:lstStyle/>
          <a:p>
            <a:r>
              <a:rPr lang="en-US" altLang="en-US"/>
              <a:t>Hydraulic Head</a:t>
            </a:r>
          </a:p>
          <a:p>
            <a:r>
              <a:rPr lang="en-US" altLang="en-US"/>
              <a:t>Darcy’s Law</a:t>
            </a:r>
          </a:p>
          <a:p>
            <a:r>
              <a:rPr lang="en-US" altLang="en-US"/>
              <a:t>Conservation of Mass</a:t>
            </a:r>
          </a:p>
          <a:p>
            <a:r>
              <a:rPr lang="en-US" altLang="en-US"/>
              <a:t>Groundwater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" name="Rectangle 20">
            <a:extLst>
              <a:ext uri="{FF2B5EF4-FFF2-40B4-BE49-F238E27FC236}">
                <a16:creationId xmlns:a16="http://schemas.microsoft.com/office/drawing/2014/main" id="{263F6111-4714-6845-9F72-327D0FC5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819400"/>
            <a:ext cx="315913" cy="2212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2E41CC9-062F-2A4E-9C7F-C52EEC261FE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Hydraulic Head</a:t>
            </a:r>
          </a:p>
        </p:txBody>
      </p:sp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A5829F6C-FE8C-A34C-B6A6-63CF587465A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89375" y="1495425"/>
          <a:ext cx="1231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5798800" imgH="9652000" progId="Equation.3">
                  <p:embed/>
                </p:oleObj>
              </mc:Choice>
              <mc:Fallback>
                <p:oleObj name="Equation" r:id="rId3" imgW="15798800" imgH="9652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495425"/>
                        <a:ext cx="12319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>
            <a:extLst>
              <a:ext uri="{FF2B5EF4-FFF2-40B4-BE49-F238E27FC236}">
                <a16:creationId xmlns:a16="http://schemas.microsoft.com/office/drawing/2014/main" id="{5AC08AD2-AE05-3245-8C4D-D19481432F0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86138" y="4241800"/>
          <a:ext cx="2936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2921000" imgH="4102100" progId="Equation.3">
                  <p:embed/>
                </p:oleObj>
              </mc:Choice>
              <mc:Fallback>
                <p:oleObj name="Equation" r:id="rId5" imgW="2921000" imgH="4102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241800"/>
                        <a:ext cx="2936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>
            <a:extLst>
              <a:ext uri="{FF2B5EF4-FFF2-40B4-BE49-F238E27FC236}">
                <a16:creationId xmlns:a16="http://schemas.microsoft.com/office/drawing/2014/main" id="{F0C8D16F-4D08-D54E-9A12-AC14F91E407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05438" y="5276850"/>
          <a:ext cx="306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7" imgW="2921000" imgH="2921000" progId="Equation.3">
                  <p:embed/>
                </p:oleObj>
              </mc:Choice>
              <mc:Fallback>
                <p:oleObj name="Equation" r:id="rId7" imgW="2921000" imgH="292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5276850"/>
                        <a:ext cx="3063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>
            <a:extLst>
              <a:ext uri="{FF2B5EF4-FFF2-40B4-BE49-F238E27FC236}">
                <a16:creationId xmlns:a16="http://schemas.microsoft.com/office/drawing/2014/main" id="{819CC578-3C85-F34C-A873-B6B1354B1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570163"/>
            <a:ext cx="7938" cy="216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2FD5AC7C-DBAD-0543-8EA8-09A4863C9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650" y="47593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5AD61BF0-034D-4142-A144-B96FF243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7672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87A6D90E-DEEA-D547-B56C-1A062E85B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5032375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9EAE2CA2-F5F6-7241-8B0A-1ED73BC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47498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D120A82C-D0AA-7144-AD59-239DFABE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852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6B22F708-8B00-714F-906D-5977C3400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4873625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C250A8F1-FDA1-B640-B719-B25F2FC28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1788" y="2819400"/>
            <a:ext cx="595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3F78ACC9-EDC2-F54B-ACAB-AA5F4777B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5957888"/>
            <a:ext cx="400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071B8C1F-1ACA-BA4D-85D1-52B3AA12F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4862513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1035FF-B170-724F-99CE-C86CE2C7C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9388" y="283210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A6F1F3B7-6503-6A46-9345-ECB890D4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830513"/>
            <a:ext cx="0" cy="312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71433F0E-6A29-EF46-87A9-4F582DBF3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568642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z = 0 (datum)</a:t>
            </a:r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35E58593-01B5-4E42-BD14-0D802FECD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2582863"/>
            <a:ext cx="0" cy="2166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1">
            <a:extLst>
              <a:ext uri="{FF2B5EF4-FFF2-40B4-BE49-F238E27FC236}">
                <a16:creationId xmlns:a16="http://schemas.microsoft.com/office/drawing/2014/main" id="{17A67538-79BF-8F47-A29C-61B20BF60912}"/>
              </a:ext>
            </a:extLst>
          </p:cNvPr>
          <p:cNvSpPr>
            <a:spLocks/>
          </p:cNvSpPr>
          <p:nvPr/>
        </p:nvSpPr>
        <p:spPr bwMode="auto">
          <a:xfrm>
            <a:off x="4452938" y="2647950"/>
            <a:ext cx="165100" cy="142875"/>
          </a:xfrm>
          <a:custGeom>
            <a:avLst/>
            <a:gdLst>
              <a:gd name="T0" fmla="*/ 0 w 104"/>
              <a:gd name="T1" fmla="*/ 7 h 90"/>
              <a:gd name="T2" fmla="*/ 52 w 104"/>
              <a:gd name="T3" fmla="*/ 90 h 90"/>
              <a:gd name="T4" fmla="*/ 104 w 104"/>
              <a:gd name="T5" fmla="*/ 0 h 90"/>
              <a:gd name="T6" fmla="*/ 0 w 104"/>
              <a:gd name="T7" fmla="*/ 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90">
                <a:moveTo>
                  <a:pt x="0" y="7"/>
                </a:moveTo>
                <a:lnTo>
                  <a:pt x="52" y="90"/>
                </a:lnTo>
                <a:lnTo>
                  <a:pt x="104" y="0"/>
                </a:lnTo>
                <a:lnTo>
                  <a:pt x="0" y="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6" name="Object 28">
            <a:extLst>
              <a:ext uri="{FF2B5EF4-FFF2-40B4-BE49-F238E27FC236}">
                <a16:creationId xmlns:a16="http://schemas.microsoft.com/office/drawing/2014/main" id="{806C1091-4F81-4A42-9F8C-C08516FD97E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62575" y="3457575"/>
          <a:ext cx="46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9" imgW="5854700" imgH="9652000" progId="Equation.3">
                  <p:embed/>
                </p:oleObj>
              </mc:Choice>
              <mc:Fallback>
                <p:oleObj name="Equation" r:id="rId9" imgW="5854700" imgH="9652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457575"/>
                        <a:ext cx="469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2AC8C0-EFFD-6E48-8D62-9035E2592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Darcy’s Law</a:t>
            </a:r>
            <a:br>
              <a:rPr lang="en-US" altLang="en-US" sz="4000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chemeClr val="accent2"/>
                </a:solidFill>
              </a:rPr>
              <a:t>One-Dimensional Flow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45CC1A03-BEB5-AB4B-9B0E-39CB05576C8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00400" y="2057400"/>
          <a:ext cx="2133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5798800" imgH="9067800" progId="Equation.3">
                  <p:embed/>
                </p:oleObj>
              </mc:Choice>
              <mc:Fallback>
                <p:oleObj name="Equation" r:id="rId3" imgW="157988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2133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>
            <a:extLst>
              <a:ext uri="{FF2B5EF4-FFF2-40B4-BE49-F238E27FC236}">
                <a16:creationId xmlns:a16="http://schemas.microsoft.com/office/drawing/2014/main" id="{4588DE84-F29B-3E41-9545-9F2CA761A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313113"/>
            <a:ext cx="565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B79ACB00-1EF0-F140-AEC9-A682F13E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426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q = Specific discharge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84BFDDFD-0854-DA42-BC23-E0010E2A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K = Hydraulic conductivity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70A8C379-2408-E349-9015-BC5F24A52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29200"/>
            <a:ext cx="399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= Hydraulic gradient</a:t>
            </a:r>
          </a:p>
        </p:txBody>
      </p:sp>
      <p:graphicFrame>
        <p:nvGraphicFramePr>
          <p:cNvPr id="3089" name="Object 17">
            <a:extLst>
              <a:ext uri="{FF2B5EF4-FFF2-40B4-BE49-F238E27FC236}">
                <a16:creationId xmlns:a16="http://schemas.microsoft.com/office/drawing/2014/main" id="{E9DDA3C9-74AA-0F4A-B139-3402BA9B556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78050" y="4865688"/>
          <a:ext cx="5540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5270500" imgH="9067800" progId="Equation.3">
                  <p:embed/>
                </p:oleObj>
              </mc:Choice>
              <mc:Fallback>
                <p:oleObj name="Equation" r:id="rId5" imgW="5270500" imgH="9067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865688"/>
                        <a:ext cx="5540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568F7A3-5617-1F4E-8F39-5C07B911784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838200"/>
            <a:ext cx="8305800" cy="14478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Groundwater Flow is a Vector described by a Rate and Direction</a:t>
            </a:r>
          </a:p>
        </p:txBody>
      </p:sp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2FB83060-ABA6-3847-8EA2-D972A4FC6D5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973763" y="2741613"/>
          <a:ext cx="434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3213100" imgH="3797300" progId="Equation.3">
                  <p:embed/>
                </p:oleObj>
              </mc:Choice>
              <mc:Fallback>
                <p:oleObj name="Equation" r:id="rId3" imgW="3213100" imgH="3797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741613"/>
                        <a:ext cx="434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F190EBC4-10BC-7A4B-B0CA-32B209D0BE4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3563" y="28178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921000" imgH="2921000" progId="Equation.3">
                  <p:embed/>
                </p:oleObj>
              </mc:Choice>
              <mc:Fallback>
                <p:oleObj name="Equation" r:id="rId5" imgW="2921000" imgH="292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81781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>
            <a:extLst>
              <a:ext uri="{FF2B5EF4-FFF2-40B4-BE49-F238E27FC236}">
                <a16:creationId xmlns:a16="http://schemas.microsoft.com/office/drawing/2014/main" id="{AC19606F-E10F-9741-9F30-49B0FF754F0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69163" y="4418013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2921000" imgH="3213100" progId="Equation.3">
                  <p:embed/>
                </p:oleObj>
              </mc:Choice>
              <mc:Fallback>
                <p:oleObj name="Equation" r:id="rId7" imgW="2921000" imgH="3213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4418013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Line 4">
            <a:extLst>
              <a:ext uri="{FF2B5EF4-FFF2-40B4-BE49-F238E27FC236}">
                <a16:creationId xmlns:a16="http://schemas.microsoft.com/office/drawing/2014/main" id="{6C729B20-3861-9B46-8031-D7990EE47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3198813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D0D6C141-2A17-8242-98C1-8321261A9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2963" y="3198813"/>
            <a:ext cx="2667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7BF71139-9C8F-5242-964F-3E57BD5D4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464661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EB1242A1-A9B1-164D-A994-4E37846AD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4189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59D8F8E8-3270-FD40-9877-764889D8E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9963" y="41894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1881C843-E873-3B49-865F-99CE3AF02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963" y="3579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1ABFE029-E304-BC48-BAB6-754483A25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2163" y="3568700"/>
            <a:ext cx="1811337" cy="10779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3FAFD2A2-2FD0-EE41-BEA8-6532818D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4646613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312999EF-D256-D04F-9DF5-9FE74413E5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6163" y="418941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F4875234-5171-CC4A-9873-55760BBCC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163" y="35798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2" name="Object 28">
            <a:extLst>
              <a:ext uri="{FF2B5EF4-FFF2-40B4-BE49-F238E27FC236}">
                <a16:creationId xmlns:a16="http://schemas.microsoft.com/office/drawing/2014/main" id="{8237F81B-6AFB-B942-B7B2-A1753365EAA3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87963" y="4494213"/>
          <a:ext cx="41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4102100" imgH="5270500" progId="Equation.3">
                  <p:embed/>
                </p:oleObj>
              </mc:Choice>
              <mc:Fallback>
                <p:oleObj name="Equation" r:id="rId9" imgW="4102100" imgH="5270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4494213"/>
                        <a:ext cx="41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>
            <a:extLst>
              <a:ext uri="{FF2B5EF4-FFF2-40B4-BE49-F238E27FC236}">
                <a16:creationId xmlns:a16="http://schemas.microsoft.com/office/drawing/2014/main" id="{C6512BCD-903E-294C-A786-89CA727D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0963" y="4037013"/>
          <a:ext cx="450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4102100" imgH="5562600" progId="Equation.3">
                  <p:embed/>
                </p:oleObj>
              </mc:Choice>
              <mc:Fallback>
                <p:oleObj name="Equation" r:id="rId11" imgW="4102100" imgH="556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37013"/>
                        <a:ext cx="450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1ADA7C1F-4FE1-1449-BBAB-703F41AB1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3552825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3" imgW="3797300" imgH="4978400" progId="Equation.3">
                  <p:embed/>
                </p:oleObj>
              </mc:Choice>
              <mc:Fallback>
                <p:oleObj name="Equation" r:id="rId13" imgW="3797300" imgH="4978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3552825"/>
                        <a:ext cx="409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Oval 33">
            <a:extLst>
              <a:ext uri="{FF2B5EF4-FFF2-40B4-BE49-F238E27FC236}">
                <a16:creationId xmlns:a16="http://schemas.microsoft.com/office/drawing/2014/main" id="{93E98AC7-F098-C844-9D72-2A0F55F1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522788"/>
            <a:ext cx="214313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8" name="Object 34">
            <a:extLst>
              <a:ext uri="{FF2B5EF4-FFF2-40B4-BE49-F238E27FC236}">
                <a16:creationId xmlns:a16="http://schemas.microsoft.com/office/drawing/2014/main" id="{D834D6AC-F531-514E-938C-115404ACD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95675"/>
          <a:ext cx="27638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5" imgW="20777200" imgH="5562600" progId="Equation.3">
                  <p:embed/>
                </p:oleObj>
              </mc:Choice>
              <mc:Fallback>
                <p:oleObj name="Equation" r:id="rId15" imgW="20777200" imgH="5562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5675"/>
                        <a:ext cx="27638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3AADD02-5D4C-4B48-A68D-C82B2D136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5794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General 3-Dimensional Flow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730727B8-FF6D-134D-9193-12D85ECF3F8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63575" y="2247900"/>
          <a:ext cx="4168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44475400" imgH="9652000" progId="Equation.3">
                  <p:embed/>
                </p:oleObj>
              </mc:Choice>
              <mc:Fallback>
                <p:oleObj name="Equation" r:id="rId3" imgW="44475400" imgH="965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247900"/>
                        <a:ext cx="41687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30AD7E7C-8717-5549-A33F-4EB57E2D608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638" y="3349625"/>
          <a:ext cx="42179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45059600" imgH="9652000" progId="Equation.3">
                  <p:embed/>
                </p:oleObj>
              </mc:Choice>
              <mc:Fallback>
                <p:oleObj name="Equation" r:id="rId5" imgW="45059600" imgH="965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349625"/>
                        <a:ext cx="42179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552EBFD7-E891-6042-9139-073A5EDC99C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500563"/>
          <a:ext cx="42751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7" imgW="44183300" imgH="9652000" progId="Equation.3">
                  <p:embed/>
                </p:oleObj>
              </mc:Choice>
              <mc:Fallback>
                <p:oleObj name="Equation" r:id="rId7" imgW="44183300" imgH="9652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00563"/>
                        <a:ext cx="42751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Oval 26">
            <a:extLst>
              <a:ext uri="{FF2B5EF4-FFF2-40B4-BE49-F238E27FC236}">
                <a16:creationId xmlns:a16="http://schemas.microsoft.com/office/drawing/2014/main" id="{7C2D6DCA-A6CD-D944-BC81-00ADD4E1E5B0}"/>
              </a:ext>
            </a:extLst>
          </p:cNvPr>
          <p:cNvSpPr>
            <a:spLocks noChangeArrowheads="1"/>
          </p:cNvSpPr>
          <p:nvPr/>
        </p:nvSpPr>
        <p:spPr bwMode="auto">
          <a:xfrm rot="-1914082">
            <a:off x="5381625" y="3186113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040373FF-3488-9242-86BB-8F30A3294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265271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A80282D8-917F-F842-A612-8CB0831AE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79571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ADFF2FD-B096-8040-A833-CDC8401441F2}"/>
              </a:ext>
            </a:extLst>
          </p:cNvPr>
          <p:cNvSpPr>
            <a:spLocks noChangeShapeType="1"/>
          </p:cNvSpPr>
          <p:nvPr/>
        </p:nvSpPr>
        <p:spPr bwMode="auto">
          <a:xfrm rot="19680573" flipV="1">
            <a:off x="6583363" y="32210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B318544-E5D0-D544-8907-3B9752A871B3}"/>
              </a:ext>
            </a:extLst>
          </p:cNvPr>
          <p:cNvSpPr>
            <a:spLocks noChangeShapeType="1"/>
          </p:cNvSpPr>
          <p:nvPr/>
        </p:nvSpPr>
        <p:spPr bwMode="auto">
          <a:xfrm rot="-2700000">
            <a:off x="6665913" y="3292475"/>
            <a:ext cx="12922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39" name="Object 31">
            <a:extLst>
              <a:ext uri="{FF2B5EF4-FFF2-40B4-BE49-F238E27FC236}">
                <a16:creationId xmlns:a16="http://schemas.microsoft.com/office/drawing/2014/main" id="{945418D9-EBE4-2845-8BC7-0B7C7B03F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3363" y="27352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9" imgW="7607300" imgH="5270500" progId="Equation.3">
                  <p:embed/>
                </p:oleObj>
              </mc:Choice>
              <mc:Fallback>
                <p:oleObj name="Equation" r:id="rId9" imgW="7607300" imgH="5270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3" y="27352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>
            <a:extLst>
              <a:ext uri="{FF2B5EF4-FFF2-40B4-BE49-F238E27FC236}">
                <a16:creationId xmlns:a16="http://schemas.microsoft.com/office/drawing/2014/main" id="{FB5FDC85-7214-D846-977C-9321B3065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4538" y="2695575"/>
          <a:ext cx="762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1" imgW="7315200" imgH="5270500" progId="Equation.3">
                  <p:embed/>
                </p:oleObj>
              </mc:Choice>
              <mc:Fallback>
                <p:oleObj name="Equation" r:id="rId11" imgW="7315200" imgH="5270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695575"/>
                        <a:ext cx="762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>
            <a:extLst>
              <a:ext uri="{FF2B5EF4-FFF2-40B4-BE49-F238E27FC236}">
                <a16:creationId xmlns:a16="http://schemas.microsoft.com/office/drawing/2014/main" id="{8E1CE5AA-5D49-1B42-B753-1792F07ED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5825" y="3643313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3" imgW="2921000" imgH="3213100" progId="Equation.3">
                  <p:embed/>
                </p:oleObj>
              </mc:Choice>
              <mc:Fallback>
                <p:oleObj name="Equation" r:id="rId13" imgW="2921000" imgH="3213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825" y="3643313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>
            <a:extLst>
              <a:ext uri="{FF2B5EF4-FFF2-40B4-BE49-F238E27FC236}">
                <a16:creationId xmlns:a16="http://schemas.microsoft.com/office/drawing/2014/main" id="{EBA98C76-457E-7C4A-B8D5-55FEE6879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244725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5" imgW="3213100" imgH="3797300" progId="Equation.3">
                  <p:embed/>
                </p:oleObj>
              </mc:Choice>
              <mc:Fallback>
                <p:oleObj name="Equation" r:id="rId15" imgW="3213100" imgH="3797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44725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Oval 11">
            <a:extLst>
              <a:ext uri="{FF2B5EF4-FFF2-40B4-BE49-F238E27FC236}">
                <a16:creationId xmlns:a16="http://schemas.microsoft.com/office/drawing/2014/main" id="{ED54B6E0-352D-B841-8A66-B13267BB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631EF1AF-0129-6749-BDE9-F3B3438AB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467600" cy="1371600"/>
          </a:xfrm>
        </p:spPr>
        <p:txBody>
          <a:bodyPr anchor="ctr"/>
          <a:lstStyle/>
          <a:p>
            <a:r>
              <a:rPr lang="en-US" altLang="en-US" sz="4000">
                <a:solidFill>
                  <a:schemeClr val="accent2"/>
                </a:solidFill>
              </a:rPr>
              <a:t>Simplified 3-Dimensional Flow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4C54A050-E7C7-024A-86F8-91B6817F4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147888"/>
          <a:ext cx="24384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9596100" imgH="9067800" progId="Equation.3">
                  <p:embed/>
                </p:oleObj>
              </mc:Choice>
              <mc:Fallback>
                <p:oleObj name="Equation" r:id="rId3" imgW="195961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7888"/>
                        <a:ext cx="24384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164D82F6-8EDD-A24F-981A-21A5BF344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90888"/>
          <a:ext cx="2438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9900900" imgH="9652000" progId="Equation.3">
                  <p:embed/>
                </p:oleObj>
              </mc:Choice>
              <mc:Fallback>
                <p:oleObj name="Equation" r:id="rId5" imgW="19900900" imgH="965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90888"/>
                        <a:ext cx="2438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7C5E2CD1-E57B-2844-95F3-E0B0540DC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510088"/>
          <a:ext cx="24384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19304000" imgH="9067800" progId="Equation.3">
                  <p:embed/>
                </p:oleObj>
              </mc:Choice>
              <mc:Fallback>
                <p:oleObj name="Equation" r:id="rId7" imgW="193040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10088"/>
                        <a:ext cx="24384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9">
            <a:extLst>
              <a:ext uri="{FF2B5EF4-FFF2-40B4-BE49-F238E27FC236}">
                <a16:creationId xmlns:a16="http://schemas.microsoft.com/office/drawing/2014/main" id="{716354D7-B90D-7542-A6AA-048ABBE93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3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id="{09AEE33E-4914-B64F-A211-367CC8BB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83013BF5-46B0-7545-A9A0-986061A07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BC60CADC-88CC-B74A-AF67-AF8C17E25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2" name="Object 14">
            <a:extLst>
              <a:ext uri="{FF2B5EF4-FFF2-40B4-BE49-F238E27FC236}">
                <a16:creationId xmlns:a16="http://schemas.microsoft.com/office/drawing/2014/main" id="{7D177F34-080C-F946-AE2B-550BC82D8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6388" y="38528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7607300" imgH="5270500" progId="Equation.3">
                  <p:embed/>
                </p:oleObj>
              </mc:Choice>
              <mc:Fallback>
                <p:oleObj name="Equation" r:id="rId9" imgW="7607300" imgH="527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8528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>
            <a:extLst>
              <a:ext uri="{FF2B5EF4-FFF2-40B4-BE49-F238E27FC236}">
                <a16:creationId xmlns:a16="http://schemas.microsoft.com/office/drawing/2014/main" id="{71016F1C-D4A8-314E-B1C8-82C72E61D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351213"/>
          <a:ext cx="76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7315200" imgH="5270500" progId="Equation.3">
                  <p:embed/>
                </p:oleObj>
              </mc:Choice>
              <mc:Fallback>
                <p:oleObj name="Equation" r:id="rId11" imgW="73152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1213"/>
                        <a:ext cx="76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>
            <a:extLst>
              <a:ext uri="{FF2B5EF4-FFF2-40B4-BE49-F238E27FC236}">
                <a16:creationId xmlns:a16="http://schemas.microsoft.com/office/drawing/2014/main" id="{B2E86199-B340-CB47-A6EC-26A352573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373380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3" imgW="2921000" imgH="3213100" progId="Equation.3">
                  <p:embed/>
                </p:oleObj>
              </mc:Choice>
              <mc:Fallback>
                <p:oleObj name="Equation" r:id="rId13" imgW="2921000" imgH="3213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3380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>
            <a:extLst>
              <a:ext uri="{FF2B5EF4-FFF2-40B4-BE49-F238E27FC236}">
                <a16:creationId xmlns:a16="http://schemas.microsoft.com/office/drawing/2014/main" id="{7CAC17F9-0D8D-BA47-8158-4B01718DE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2335213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5" imgW="3213100" imgH="3797300" progId="Equation.3">
                  <p:embed/>
                </p:oleObj>
              </mc:Choice>
              <mc:Fallback>
                <p:oleObj name="Equation" r:id="rId15" imgW="3213100" imgH="3797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335213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610FBCA-3670-0A48-B572-7B74AB4D2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The Groundwater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A Water Balance</a:t>
            </a:r>
          </a:p>
        </p:txBody>
      </p:sp>
      <p:grpSp>
        <p:nvGrpSpPr>
          <p:cNvPr id="35876" name="Group 36">
            <a:extLst>
              <a:ext uri="{FF2B5EF4-FFF2-40B4-BE49-F238E27FC236}">
                <a16:creationId xmlns:a16="http://schemas.microsoft.com/office/drawing/2014/main" id="{39F642F2-A921-504A-8FD0-29A2BDCB1F8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244725"/>
            <a:ext cx="2852737" cy="3063875"/>
            <a:chOff x="839" y="1414"/>
            <a:chExt cx="1797" cy="1930"/>
          </a:xfrm>
        </p:grpSpPr>
        <p:grpSp>
          <p:nvGrpSpPr>
            <p:cNvPr id="35871" name="Group 31">
              <a:extLst>
                <a:ext uri="{FF2B5EF4-FFF2-40B4-BE49-F238E27FC236}">
                  <a16:creationId xmlns:a16="http://schemas.microsoft.com/office/drawing/2014/main" id="{051A0A69-68C1-654C-B522-54CDB1437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414"/>
              <a:ext cx="1797" cy="1930"/>
              <a:chOff x="974" y="1421"/>
              <a:chExt cx="1797" cy="1930"/>
            </a:xfrm>
          </p:grpSpPr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DC9B9212-37B5-DC41-819A-3A2C71380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0" y="172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Line 11">
                <a:extLst>
                  <a:ext uri="{FF2B5EF4-FFF2-40B4-BE49-F238E27FC236}">
                    <a16:creationId xmlns:a16="http://schemas.microsoft.com/office/drawing/2014/main" id="{810B5AE8-AD83-E442-9546-DB750CF2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3" y="2695"/>
                <a:ext cx="9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Line 12">
                <a:extLst>
                  <a:ext uri="{FF2B5EF4-FFF2-40B4-BE49-F238E27FC236}">
                    <a16:creationId xmlns:a16="http://schemas.microsoft.com/office/drawing/2014/main" id="{A807AE96-77F1-B445-9479-A0BA7FF6B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0" y="2702"/>
                <a:ext cx="455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14">
                <a:extLst>
                  <a:ext uri="{FF2B5EF4-FFF2-40B4-BE49-F238E27FC236}">
                    <a16:creationId xmlns:a16="http://schemas.microsoft.com/office/drawing/2014/main" id="{BE55ADFC-985D-7E4D-9891-ABA4FC823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6" y="1421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855" name="Text Box 15">
                <a:extLst>
                  <a:ext uri="{FF2B5EF4-FFF2-40B4-BE49-F238E27FC236}">
                    <a16:creationId xmlns:a16="http://schemas.microsoft.com/office/drawing/2014/main" id="{15FF3133-6331-D04C-ADB5-4C0F8EA9A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5856" name="Text Box 16">
                <a:extLst>
                  <a:ext uri="{FF2B5EF4-FFF2-40B4-BE49-F238E27FC236}">
                    <a16:creationId xmlns:a16="http://schemas.microsoft.com/office/drawing/2014/main" id="{307588BE-CAE2-4E4A-99A4-AF17DD0EC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30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5872" name="Line 32">
              <a:extLst>
                <a:ext uri="{FF2B5EF4-FFF2-40B4-BE49-F238E27FC236}">
                  <a16:creationId xmlns:a16="http://schemas.microsoft.com/office/drawing/2014/main" id="{CA853175-0300-164C-8CCC-9477ABDD6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93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>
              <a:extLst>
                <a:ext uri="{FF2B5EF4-FFF2-40B4-BE49-F238E27FC236}">
                  <a16:creationId xmlns:a16="http://schemas.microsoft.com/office/drawing/2014/main" id="{BAF6EE7D-2662-5B4B-A050-CA9EAD1E8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2695"/>
              <a:ext cx="25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>
              <a:extLst>
                <a:ext uri="{FF2B5EF4-FFF2-40B4-BE49-F238E27FC236}">
                  <a16:creationId xmlns:a16="http://schemas.microsoft.com/office/drawing/2014/main" id="{A8362C18-7ED4-DF47-8731-B4E8171A3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6" y="2148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Oval 35">
              <a:extLst>
                <a:ext uri="{FF2B5EF4-FFF2-40B4-BE49-F238E27FC236}">
                  <a16:creationId xmlns:a16="http://schemas.microsoft.com/office/drawing/2014/main" id="{20BD1BF6-3721-5448-A3E0-E6D29C8DF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077"/>
              <a:ext cx="78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16" name="Group 76">
            <a:extLst>
              <a:ext uri="{FF2B5EF4-FFF2-40B4-BE49-F238E27FC236}">
                <a16:creationId xmlns:a16="http://schemas.microsoft.com/office/drawing/2014/main" id="{B0575DDC-4A93-B144-B320-3238FB2B21AB}"/>
              </a:ext>
            </a:extLst>
          </p:cNvPr>
          <p:cNvGrpSpPr>
            <a:grpSpLocks/>
          </p:cNvGrpSpPr>
          <p:nvPr/>
        </p:nvGrpSpPr>
        <p:grpSpPr bwMode="auto">
          <a:xfrm>
            <a:off x="4525963" y="2506663"/>
            <a:ext cx="3679825" cy="3189287"/>
            <a:chOff x="2851" y="1579"/>
            <a:chExt cx="2318" cy="2009"/>
          </a:xfrm>
        </p:grpSpPr>
        <p:graphicFrame>
          <p:nvGraphicFramePr>
            <p:cNvPr id="35864" name="Object 24">
              <a:extLst>
                <a:ext uri="{FF2B5EF4-FFF2-40B4-BE49-F238E27FC236}">
                  <a16:creationId xmlns:a16="http://schemas.microsoft.com/office/drawing/2014/main" id="{246164ED-3F52-8544-AB88-2619F922F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2418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Equation" r:id="rId3" imgW="4686300" imgH="3797300" progId="Equation.3">
                    <p:embed/>
                  </p:oleObj>
                </mc:Choice>
                <mc:Fallback>
                  <p:oleObj name="Equation" r:id="rId3" imgW="4686300" imgH="3797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418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>
              <a:extLst>
                <a:ext uri="{FF2B5EF4-FFF2-40B4-BE49-F238E27FC236}">
                  <a16:creationId xmlns:a16="http://schemas.microsoft.com/office/drawing/2014/main" id="{EBCF4AE0-F02C-214A-8E86-603752550A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6" y="2757"/>
            <a:ext cx="2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Equation" r:id="rId5" imgW="4978400" imgH="4102100" progId="Equation.3">
                    <p:embed/>
                  </p:oleObj>
                </mc:Choice>
                <mc:Fallback>
                  <p:oleObj name="Equation" r:id="rId5" imgW="4978400" imgH="41021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757"/>
                          <a:ext cx="2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3" name="Group 13">
              <a:extLst>
                <a:ext uri="{FF2B5EF4-FFF2-40B4-BE49-F238E27FC236}">
                  <a16:creationId xmlns:a16="http://schemas.microsoft.com/office/drawing/2014/main" id="{A3C4AE42-E960-1F4F-9947-7DA12691D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" y="1579"/>
              <a:ext cx="1519" cy="1519"/>
              <a:chOff x="3157" y="1586"/>
              <a:chExt cx="1519" cy="1519"/>
            </a:xfrm>
          </p:grpSpPr>
          <p:sp>
            <p:nvSpPr>
              <p:cNvPr id="35845" name="AutoShape 5">
                <a:extLst>
                  <a:ext uri="{FF2B5EF4-FFF2-40B4-BE49-F238E27FC236}">
                    <a16:creationId xmlns:a16="http://schemas.microsoft.com/office/drawing/2014/main" id="{4E4426EB-DC26-2444-A880-1564955B1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586"/>
                <a:ext cx="1519" cy="1519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BDE839F5-C41A-BE4E-A8CD-64433549A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1" y="2716"/>
                <a:ext cx="1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Line 7">
                <a:extLst>
                  <a:ext uri="{FF2B5EF4-FFF2-40B4-BE49-F238E27FC236}">
                    <a16:creationId xmlns:a16="http://schemas.microsoft.com/office/drawing/2014/main" id="{C6907173-6237-644A-872F-45277F4F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4" y="2701"/>
                <a:ext cx="377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1A4B13B7-CBF6-2D4D-B740-0629989D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1586"/>
                <a:ext cx="0" cy="1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Oval 9">
                <a:extLst>
                  <a:ext uri="{FF2B5EF4-FFF2-40B4-BE49-F238E27FC236}">
                    <a16:creationId xmlns:a16="http://schemas.microsoft.com/office/drawing/2014/main" id="{7EB904EC-F7F7-0D42-9D92-B1553DECD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340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868" name="Object 28">
              <a:extLst>
                <a:ext uri="{FF2B5EF4-FFF2-40B4-BE49-F238E27FC236}">
                  <a16:creationId xmlns:a16="http://schemas.microsoft.com/office/drawing/2014/main" id="{18E834E3-F7C6-4E48-98F2-903D0883CE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3" y="3170"/>
            <a:ext cx="2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Equation" r:id="rId7" imgW="4978400" imgH="4686300" progId="Equation.3">
                    <p:embed/>
                  </p:oleObj>
                </mc:Choice>
                <mc:Fallback>
                  <p:oleObj name="Equation" r:id="rId7" imgW="4978400" imgH="4686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3170"/>
                          <a:ext cx="2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Line 43">
              <a:extLst>
                <a:ext uri="{FF2B5EF4-FFF2-40B4-BE49-F238E27FC236}">
                  <a16:creationId xmlns:a16="http://schemas.microsoft.com/office/drawing/2014/main" id="{2ABD781F-812A-1E49-BB66-599E123CD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329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>
              <a:extLst>
                <a:ext uri="{FF2B5EF4-FFF2-40B4-BE49-F238E27FC236}">
                  <a16:creationId xmlns:a16="http://schemas.microsoft.com/office/drawing/2014/main" id="{417AC9F4-273F-704A-930B-3A4437429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3299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6">
              <a:extLst>
                <a:ext uri="{FF2B5EF4-FFF2-40B4-BE49-F238E27FC236}">
                  <a16:creationId xmlns:a16="http://schemas.microsoft.com/office/drawing/2014/main" id="{9870D30E-8902-A34A-B470-52C1EF1EF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215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7">
              <a:extLst>
                <a:ext uri="{FF2B5EF4-FFF2-40B4-BE49-F238E27FC236}">
                  <a16:creationId xmlns:a16="http://schemas.microsoft.com/office/drawing/2014/main" id="{2D299CEE-EE3C-464C-8952-7EBE6DCED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32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5890" name="Object 50">
              <a:extLst>
                <a:ext uri="{FF2B5EF4-FFF2-40B4-BE49-F238E27FC236}">
                  <a16:creationId xmlns:a16="http://schemas.microsoft.com/office/drawing/2014/main" id="{3895C27F-DE94-5F44-AFD2-36B5EC40C3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5" y="3307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Equation" r:id="rId9" imgW="3797300" imgH="4978400" progId="Equation.3">
                    <p:embed/>
                  </p:oleObj>
                </mc:Choice>
                <mc:Fallback>
                  <p:oleObj name="Equation" r:id="rId9" imgW="3797300" imgH="49784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307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3" name="Object 53">
              <a:extLst>
                <a:ext uri="{FF2B5EF4-FFF2-40B4-BE49-F238E27FC236}">
                  <a16:creationId xmlns:a16="http://schemas.microsoft.com/office/drawing/2014/main" id="{F25DB27B-62BB-D64F-A609-E5EC9F457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1" y="3294"/>
            <a:ext cx="23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Equation" r:id="rId11" imgW="4102100" imgH="4978400" progId="Equation.3">
                    <p:embed/>
                  </p:oleObj>
                </mc:Choice>
                <mc:Fallback>
                  <p:oleObj name="Equation" r:id="rId11" imgW="4102100" imgH="49784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294"/>
                          <a:ext cx="23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56">
              <a:extLst>
                <a:ext uri="{FF2B5EF4-FFF2-40B4-BE49-F238E27FC236}">
                  <a16:creationId xmlns:a16="http://schemas.microsoft.com/office/drawing/2014/main" id="{9144AD49-C043-D04A-9B30-53F0A6654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4" y="2948"/>
            <a:ext cx="1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Equation" r:id="rId13" imgW="3505200" imgH="4978400" progId="Equation.3">
                    <p:embed/>
                  </p:oleObj>
                </mc:Choice>
                <mc:Fallback>
                  <p:oleObj name="Equation" r:id="rId13" imgW="3505200" imgH="49784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948"/>
                          <a:ext cx="1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9" name="Object 59">
              <a:extLst>
                <a:ext uri="{FF2B5EF4-FFF2-40B4-BE49-F238E27FC236}">
                  <a16:creationId xmlns:a16="http://schemas.microsoft.com/office/drawing/2014/main" id="{3A5C48FC-FFE4-A140-8837-83F7ADF0C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1" y="182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2" name="Equation" r:id="rId15" imgW="3797300" imgH="4978400" progId="Equation.3">
                    <p:embed/>
                  </p:oleObj>
                </mc:Choice>
                <mc:Fallback>
                  <p:oleObj name="Equation" r:id="rId15" imgW="3797300" imgH="49784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2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2" name="Object 62">
              <a:extLst>
                <a:ext uri="{FF2B5EF4-FFF2-40B4-BE49-F238E27FC236}">
                  <a16:creationId xmlns:a16="http://schemas.microsoft.com/office/drawing/2014/main" id="{81C9E478-DC10-3A41-A1C4-A321BB02D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1" y="294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Equation" r:id="rId17" imgW="3797300" imgH="4978400" progId="Equation.3">
                    <p:embed/>
                  </p:oleObj>
                </mc:Choice>
                <mc:Fallback>
                  <p:oleObj name="Equation" r:id="rId17" imgW="3797300" imgH="49784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294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5" name="Object 65">
              <a:extLst>
                <a:ext uri="{FF2B5EF4-FFF2-40B4-BE49-F238E27FC236}">
                  <a16:creationId xmlns:a16="http://schemas.microsoft.com/office/drawing/2014/main" id="{F89C4B49-582C-084B-BE0F-B223C4D0A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1" y="2557"/>
            <a:ext cx="1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Equation" r:id="rId19" imgW="3505200" imgH="4978400" progId="Equation.3">
                    <p:embed/>
                  </p:oleObj>
                </mc:Choice>
                <mc:Fallback>
                  <p:oleObj name="Equation" r:id="rId19" imgW="3505200" imgH="49784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557"/>
                          <a:ext cx="19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6" name="Line 66">
              <a:extLst>
                <a:ext uri="{FF2B5EF4-FFF2-40B4-BE49-F238E27FC236}">
                  <a16:creationId xmlns:a16="http://schemas.microsoft.com/office/drawing/2014/main" id="{DB78B8AA-0063-5742-BB38-30B9F7EC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3093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67">
              <a:extLst>
                <a:ext uri="{FF2B5EF4-FFF2-40B4-BE49-F238E27FC236}">
                  <a16:creationId xmlns:a16="http://schemas.microsoft.com/office/drawing/2014/main" id="{6B3D2ED3-9952-3448-A5FD-B008B168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6" y="2712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Line 68">
              <a:extLst>
                <a:ext uri="{FF2B5EF4-FFF2-40B4-BE49-F238E27FC236}">
                  <a16:creationId xmlns:a16="http://schemas.microsoft.com/office/drawing/2014/main" id="{1196925E-D69A-DD44-9749-D55AAF13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9" y="2716"/>
              <a:ext cx="11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69">
              <a:extLst>
                <a:ext uri="{FF2B5EF4-FFF2-40B4-BE49-F238E27FC236}">
                  <a16:creationId xmlns:a16="http://schemas.microsoft.com/office/drawing/2014/main" id="{5BEDC350-E889-AE4E-999A-F348780A8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4" y="2965"/>
              <a:ext cx="114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Line 70">
              <a:extLst>
                <a:ext uri="{FF2B5EF4-FFF2-40B4-BE49-F238E27FC236}">
                  <a16:creationId xmlns:a16="http://schemas.microsoft.com/office/drawing/2014/main" id="{D5169A58-2D04-9D44-AA0E-DD0AF9FA2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1" y="309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Line 71">
              <a:extLst>
                <a:ext uri="{FF2B5EF4-FFF2-40B4-BE49-F238E27FC236}">
                  <a16:creationId xmlns:a16="http://schemas.microsoft.com/office/drawing/2014/main" id="{B9E77015-6B67-8C45-A2D1-832A78E15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197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4">
              <a:extLst>
                <a:ext uri="{FF2B5EF4-FFF2-40B4-BE49-F238E27FC236}">
                  <a16:creationId xmlns:a16="http://schemas.microsoft.com/office/drawing/2014/main" id="{5CA69379-1221-024A-A24E-6403F682C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8" y="1977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5">
              <a:extLst>
                <a:ext uri="{FF2B5EF4-FFF2-40B4-BE49-F238E27FC236}">
                  <a16:creationId xmlns:a16="http://schemas.microsoft.com/office/drawing/2014/main" id="{11D1DE25-8041-2B4D-8319-C44536803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645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578</Words>
  <Application>Microsoft Macintosh PowerPoint</Application>
  <PresentationFormat>On-screen Show (4:3)</PresentationFormat>
  <Paragraphs>123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Default Design</vt:lpstr>
      <vt:lpstr>Equation</vt:lpstr>
      <vt:lpstr>Overview of Groundwater Flow Modeling and the Groundwater Flow Equation</vt:lpstr>
      <vt:lpstr>Groundwater Flow Modeling Process</vt:lpstr>
      <vt:lpstr>Groundwater Flow Equation Fundamental Concepts</vt:lpstr>
      <vt:lpstr>Hydraulic Head</vt:lpstr>
      <vt:lpstr>Darcy’s Law One-Dimensional Flow</vt:lpstr>
      <vt:lpstr>Groundwater Flow is a Vector described by a Rate and Direction</vt:lpstr>
      <vt:lpstr>General 3-Dimensional Flow</vt:lpstr>
      <vt:lpstr>Simplified 3-Dimensional Flow</vt:lpstr>
      <vt:lpstr>The Groundwater Flow Equation A Water Balance</vt:lpstr>
      <vt:lpstr>Constructing the Water Balance</vt:lpstr>
      <vt:lpstr>Building the Flow Equation The First Steps</vt:lpstr>
      <vt:lpstr>Building the Flow Equation The Final Steps</vt:lpstr>
      <vt:lpstr>Boundary Conditions</vt:lpstr>
      <vt:lpstr>2-Dimensional Flow in a Confined Aquifer</vt:lpstr>
      <vt:lpstr>2-Dimensional Unconfined Flow</vt:lpstr>
      <vt:lpstr>Overview of Finite-Difference Methods for Groundwater Flow</vt:lpstr>
      <vt:lpstr>Example System</vt:lpstr>
      <vt:lpstr>1-Dimensional Steady-State Horizontal Flow with Areal Recharge</vt:lpstr>
      <vt:lpstr>Finite-Difference Representation</vt:lpstr>
      <vt:lpstr>Water Balance for Interior Cells</vt:lpstr>
      <vt:lpstr>General Finite-Difference Equation</vt:lpstr>
      <vt:lpstr>Boundary Cell Equations</vt:lpstr>
      <vt:lpstr>General Algebraic Equation</vt:lpstr>
      <vt:lpstr>System of Algebraic Equations</vt:lpstr>
      <vt:lpstr>Solving the System of Equations</vt:lpstr>
      <vt:lpstr>Transient Flow</vt:lpstr>
      <vt:lpstr>Finite-Difference Equation for Transient Flow</vt:lpstr>
      <vt:lpstr>Solving the Transient System of Equations</vt:lpstr>
    </vt:vector>
  </TitlesOfParts>
  <Company>U.S. Geological Survey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Langevin, Christian D</cp:lastModifiedBy>
  <cp:revision>91</cp:revision>
  <dcterms:created xsi:type="dcterms:W3CDTF">2009-03-10T14:05:53Z</dcterms:created>
  <dcterms:modified xsi:type="dcterms:W3CDTF">2018-08-13T14:37:59Z</dcterms:modified>
</cp:coreProperties>
</file>