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71" r:id="rId11"/>
    <p:sldId id="280" r:id="rId12"/>
    <p:sldId id="260" r:id="rId13"/>
    <p:sldId id="269" r:id="rId14"/>
    <p:sldId id="267" r:id="rId15"/>
    <p:sldId id="259" r:id="rId16"/>
    <p:sldId id="268" r:id="rId17"/>
    <p:sldId id="262" r:id="rId18"/>
    <p:sldId id="281" r:id="rId19"/>
    <p:sldId id="270" r:id="rId20"/>
    <p:sldId id="282" r:id="rId21"/>
    <p:sldId id="264" r:id="rId22"/>
    <p:sldId id="273" r:id="rId23"/>
    <p:sldId id="283" r:id="rId24"/>
    <p:sldId id="284" r:id="rId25"/>
    <p:sldId id="265" r:id="rId26"/>
    <p:sldId id="266" r:id="rId27"/>
    <p:sldId id="285" r:id="rId28"/>
    <p:sldId id="286" r:id="rId29"/>
    <p:sldId id="287" r:id="rId30"/>
    <p:sldId id="263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61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4" r:id="rId57"/>
    <p:sldId id="315" r:id="rId58"/>
    <p:sldId id="316" r:id="rId59"/>
    <p:sldId id="317" r:id="rId60"/>
    <p:sldId id="318" r:id="rId61"/>
    <p:sldId id="319" r:id="rId62"/>
    <p:sldId id="312" r:id="rId63"/>
    <p:sldId id="313" r:id="rId64"/>
  </p:sldIdLst>
  <p:sldSz cx="9144000" cy="6858000" type="overhead"/>
  <p:notesSz cx="69469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7"/>
  </p:normalViewPr>
  <p:slideViewPr>
    <p:cSldViewPr>
      <p:cViewPr varScale="1">
        <p:scale>
          <a:sx n="93" d="100"/>
          <a:sy n="93" d="100"/>
        </p:scale>
        <p:origin x="160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708" y="-96"/>
      </p:cViewPr>
      <p:guideLst>
        <p:guide orient="horz" pos="2904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6.xml"/><Relationship Id="rId2" Type="http://schemas.openxmlformats.org/officeDocument/2006/relationships/slide" Target="slides/slide20.xml"/><Relationship Id="rId1" Type="http://schemas.openxmlformats.org/officeDocument/2006/relationships/slide" Target="slides/slide15.xml"/><Relationship Id="rId4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F1E8258-A2DC-EE44-B25F-5401183F10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E6316F3-8248-054A-B452-C6E3860EB2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114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2F57C402-DDFE-864F-A313-F734C4F4BE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11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0808DFF2-71D6-1041-B955-898C07747E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9825"/>
            <a:ext cx="30114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BBDB7DD8-6558-F349-BF96-143E2A0FFF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09C792-29F6-D840-9EC0-D351ADE2A4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CDE2DDF-4307-8049-BD48-84EBD69454E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114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F5D8B4D-E780-2343-8E97-C037CCF0B8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9988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68DCA83-1B5A-E445-B020-FC1CF13E29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79913"/>
            <a:ext cx="509270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46EEEF0-F07C-2D4B-899C-5D268079F8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11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D601274-111A-C449-B43F-574BB15BA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9825"/>
            <a:ext cx="30114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fld id="{C9367193-9C8E-3345-8D2C-E76276AE72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AEA839C-FC6B-C44F-8574-45CB27EBD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AF7FEC-1DFD-F544-8E68-2B3EBBBC913A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745C039-D590-304B-928E-AD4BB9A694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B886C62-1AE5-534E-86EB-A97BEAA57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BD741C-CFF9-5C4E-929E-4C686150FB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E0B97-CF2C-7F45-AE78-31C09DCC2D8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7AF914FA-39C9-7744-A8B6-86A18B0924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177E066-AE50-0744-B4DD-CBD0BEC7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47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B2303F-FE51-D340-9E5C-27AEDD9EA8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5BCAE-3919-BA43-9D94-99533DB3269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0D8F8E5E-105F-5243-8AAE-2AFEF97F0D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4C5E9F9-A898-584C-B302-E5786D437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23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02FDB7B-36FF-BC4E-923E-6A32AE1AA7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B25EAE8-E3E4-6643-8BC3-20817F939A74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19FD11C-523A-7644-9F69-A57968E6F0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80A97C3-85ED-7741-8678-9CC6F0736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701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9CCCF23-816F-6246-8B7D-860C3D10F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480AF6A-34B1-324D-962D-1C7F4520CE3A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9E6F3B9-A820-D042-8716-B780616E9C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FD8674B-35D7-8647-883B-D865A5C06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0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3BDC4B9-68A1-7141-A962-CEAAE8E91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5CDDF7A-008F-9841-ABB6-048E864FB61F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1A68F2E-0A1E-5F42-9B48-FEAE8739A4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6F38F7F-4917-0F43-992C-A91DB5EF2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95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9A164B-36D9-0046-9EAB-EC0E75E19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05F755D-8C66-F543-A231-9AB6BFC657A8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51A7253-D1E1-F245-9A08-276532ED3B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FAF8684-2CA2-0B4B-8EE8-002A03C65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6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E4A7251-796B-6E45-BF5A-C5DA61842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B314B9F-70C9-9B45-BA3D-94BAFC9B73F0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62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C73ED17-50D7-9C4C-AF6E-7F5C241D0F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DF49CD7-9CD0-194C-84A0-B2F8D5FDE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05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F84D315-18BD-514D-A2D0-F4A3C3858B37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0"/>
            <a:ext cx="9148763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31FC1BF-5939-B744-96FE-C65ED091C91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56BE646B-3A07-284B-B51D-9C04ECA02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05279F4C-791D-7A47-BE76-CC4FAE7B7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9C81ACCF-39C2-CD47-9816-F181073B7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5AE2B35D-2903-6347-A9D3-98CA71329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94AF88A5-DE21-AA4A-B2EE-9849DFD64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1E1160AA-A56F-624A-A5A4-18FC52612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EA414F57-19AD-7641-A117-64276F6E1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880C7575-ACB9-5642-A7A7-0BE743927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566EDAC0-7AC5-B247-823D-598E2A7C1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7F27229B-56A7-AE49-BB92-5A5D960A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2F67BAE8-DD34-4347-8FD5-FA6ABE4AC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D5B181D5-0D86-D047-9AAE-1D2D4DF8C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B08EAC2-3F7E-E74D-AC1F-BC3C35792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21377F9E-F3A4-E944-92FF-320805551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611070C3-7EDE-6445-B7EB-68A8EEB0D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F3438234-FB8D-C94F-8F73-9AA564329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4E3D52C2-C288-9C43-8395-78F2DE885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DB800AE4-2FC2-644C-80DD-0292F2536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3BA5F69F-8A8B-A241-9D65-536395358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0BC740F7-6B53-AC4F-BE74-5BB05397D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5275E46A-7387-9346-AA8F-0F37216D5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B6CE09BD-F587-344F-9179-04F187B4F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29A6E3B6-BF74-F24D-969A-3D5263CED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270280DA-FEFB-1149-8D6C-E0ECAD701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5122B556-AFB0-3A46-A0F3-3598D97CA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04FAD4AF-8E5D-5D41-A937-98FFE8A2D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FFB660B8-4B5A-F947-8DBF-E1B4AFBB9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90F41B66-2134-EA40-8040-43F4DF4AE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599A31FA-245F-2444-B42F-E1BFC5D24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073D3827-F952-7046-AD8F-88385C7BA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2CBEDBF4-26DF-C441-AF4E-0184C0A4B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9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8CEA43AC-E09D-9E4B-A0D5-80ABEEAF0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785830DB-E0C0-8243-84A4-011640894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9C7340C0-27B6-FC47-B987-4A8A18A06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0886BB93-8FEE-3547-B7A2-D8F4A5FB4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F1151CB8-D4D6-6045-BF0C-7E0BF075F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24DED0B4-A319-5348-945E-340318C63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F1A781CD-A5A6-B644-AEA2-E85D75403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47F33B86-F2E0-F544-A71F-638E7366D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8DF8BC2F-D79C-E144-ACDF-0E1DFB423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8474AE04-5F19-9A41-BE8D-2F76AF476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81AF6DBE-3D2B-3C47-B5D7-A930D2AA3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36911EBC-FA77-F043-B0EB-AD3DF7CA0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71AB0E75-559E-3C4A-B51A-DC138355C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56E28791-0C81-E549-B372-FA6850CF4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E46E5B54-A249-2F48-A7F7-806E4FF8E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F9992576-CA5C-4E43-AB92-5EFF968D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C4A56F2E-04A6-0B48-A32C-88173DC44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A6E48B88-8B19-9445-BFAE-3F2A014E3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DC13C943-019A-474E-A1AC-7252A5C88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4785C84E-A309-7743-AE33-D8B823982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0A1BD367-7586-764F-A59A-461AFE8E8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0FA78D47-9FA7-4C41-8C23-BF0014EBA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0E88D7C4-91E6-654C-A562-9897CEBDC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EABB00A6-8BFF-164C-AD26-2E76479A4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06BCBDA5-8F06-4D4E-BC38-559E111B5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905112F7-46C9-8E44-8100-E96BFB6AC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FDD6FD5D-6BC5-CE40-9F11-3A60DFBC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707B1AE3-3D8E-EF4E-AB65-D21AC2BE8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57E2F352-01E4-6D48-89EA-83E7148A6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EB6E1ED3-2CFA-824A-B626-9EC4758E71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4B2D795D-3C40-174C-BB3F-310B0911F1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C4CB8718-6950-2148-930A-8EDCB3F0F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4263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Verdana" charset="0"/>
              <a:ea typeface="ＭＳ Ｐゴシック" charset="0"/>
            </a:endParaRPr>
          </a:p>
        </p:txBody>
      </p:sp>
      <p:sp>
        <p:nvSpPr>
          <p:cNvPr id="1645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45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5392B924-0618-FD4F-8FD2-4E83027EB5F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6786079F-516A-214F-8369-BCA9D58B7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0E36E4F-22AF-4245-89C9-D43F6AAC52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20E5E17-672F-9842-87E9-09555B45A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95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1970EDF4-FEFF-884B-84EB-02CEF97CCD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F52FAFC7-5E2B-2149-9D91-B754D0066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709A75A5-D455-9D4D-8D5E-5F20ADED54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CBB87-142D-1E4C-AE16-F593AAB2C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94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438" y="533400"/>
            <a:ext cx="2105025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33400"/>
            <a:ext cx="6167438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F2B2BEA2-0311-7048-A961-855774C40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0F11B089-1CCF-114D-BD69-F9FBB48594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039C077E-1598-4343-BE40-FAF90C9947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5C03D-54EF-B443-BD17-9F8665CA8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176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424863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4D09A75E-E13D-BA44-9BC1-40EDF3172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B0FF60C8-F91C-2F40-8F78-BF9D21DE0D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CFDD9371-33FC-084F-AD81-ADE521C72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85775-20E5-284A-A85A-B4817236C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7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CAA44A78-0A40-A14C-B6B7-DF8BE8EA4E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E6EF9F8E-4288-6D46-80E3-F9A8113BB6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12674460-4F7D-1941-B705-FACB77164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95F0D-E914-FB47-A27D-B507E25DBB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82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EDD34C6A-AC9C-C146-8C1B-BF8537C24C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23DD2881-175E-AB45-902E-2D33250952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B98808F8-2E0C-F540-BDF0-87CFAAF3F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3F9EE-AC03-9D45-87A8-5984F1D27B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96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14FFC3D4-6EFD-8040-B9F7-FCB0BDDC0D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8200C0E3-CFFE-754F-983B-39B2EF356D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006AAF1B-7FE8-9D45-91FE-1B352954B7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F9BCB-CC9F-724B-A010-6634413405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92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119DF724-B8C5-3044-B987-B35F6BA27D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EC974B6D-7183-D346-B49D-38E32A49E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1BC928BD-5B27-BA40-A1BB-2C0317CEF2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9780-818A-6D4D-AD20-3EDA3154F6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6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86A19779-6701-894C-887E-E8D92B477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1F0C8716-6777-B644-B5DA-253F24FE64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5A362854-0DE9-3046-A3C7-200DDEBD8F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0AB49-9985-CD4D-9B2D-25A2309774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9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E8B7F9F3-545F-0B4C-9585-1C0BE45B4B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4FA412EB-3308-1046-A6A9-79A5244234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FAFDF4D4-B794-644A-B567-899CC2DC91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4AD9A-D4AC-0449-A142-4E38A7FA81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52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50B0BB4B-C6CA-394E-BF11-06558E6402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235BE772-AE91-3E45-8957-DF993BDAEF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9144E2FC-08FA-DB4F-986D-4EF0259A5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B6D17A-D44D-AA48-9C33-FB6B9A65AD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0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5FF9E9E7-1958-6948-A75A-1F027C844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2ACA33DA-481C-BB4A-B082-B6F8F3AB0A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C83F7E73-4F51-0640-A156-B340A559DC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B8BA8-02E6-8441-8F1B-AF51D42C7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87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EFEF792-94E4-1745-9306-53FC4055798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8763" cy="6867525"/>
            <a:chOff x="0" y="0"/>
            <a:chExt cx="5762" cy="4326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F9C49645-AB07-7E47-959D-5AF739A84A8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4F4FDAFF-C1D0-D447-8265-4971E8955FC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B1081DDD-C097-ED43-842E-0B81DDDA321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A88E55F8-85F6-4748-8692-011DC5E159D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2F42E951-9A41-7645-AECB-E60796755D0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9C06882F-C320-7740-8220-7CEA496E0EA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id="{CC5C286E-94D1-4E45-B178-3BDC658E0EE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39" name="Rectangle 10">
              <a:extLst>
                <a:ext uri="{FF2B5EF4-FFF2-40B4-BE49-F238E27FC236}">
                  <a16:creationId xmlns:a16="http://schemas.microsoft.com/office/drawing/2014/main" id="{F0651159-4297-6A4F-B45E-6DBBE125C9E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C77BDCAA-DAB2-8549-9A72-2EB52302026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5E9DD4E3-1225-C642-85C0-4BB4F14D5C0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id="{D7985A9C-216B-744D-83E1-A0225D4D2DB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1F02BC84-A202-E046-AFF7-C9D3D888B90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44" name="Rectangle 15">
              <a:extLst>
                <a:ext uri="{FF2B5EF4-FFF2-40B4-BE49-F238E27FC236}">
                  <a16:creationId xmlns:a16="http://schemas.microsoft.com/office/drawing/2014/main" id="{06F225B9-EC9C-F949-A9E1-784AA64538B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id="{C3950EE3-A840-9E4A-A97F-AEBF5DBC1F5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46" name="Rectangle 17">
              <a:extLst>
                <a:ext uri="{FF2B5EF4-FFF2-40B4-BE49-F238E27FC236}">
                  <a16:creationId xmlns:a16="http://schemas.microsoft.com/office/drawing/2014/main" id="{41F53F38-75EE-7E4B-8FFF-57239E3AECA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id="{3537E6EA-8F6F-7644-8060-9163780FDE5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EAD60772-17D9-E94A-8CF5-A751281BEA7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id="{87EE171E-BA90-8345-8168-FEADFF0F4D7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50" name="Rectangle 21">
              <a:extLst>
                <a:ext uri="{FF2B5EF4-FFF2-40B4-BE49-F238E27FC236}">
                  <a16:creationId xmlns:a16="http://schemas.microsoft.com/office/drawing/2014/main" id="{9663146A-E289-FF47-8C93-839BC1FB57F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51" name="Rectangle 22">
              <a:extLst>
                <a:ext uri="{FF2B5EF4-FFF2-40B4-BE49-F238E27FC236}">
                  <a16:creationId xmlns:a16="http://schemas.microsoft.com/office/drawing/2014/main" id="{9BF2A354-8B73-9B4C-8F58-998D38C7E8E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52" name="Rectangle 23">
              <a:extLst>
                <a:ext uri="{FF2B5EF4-FFF2-40B4-BE49-F238E27FC236}">
                  <a16:creationId xmlns:a16="http://schemas.microsoft.com/office/drawing/2014/main" id="{E73397CA-DD4D-4943-8317-4C8F4FA669B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53" name="Rectangle 24">
              <a:extLst>
                <a:ext uri="{FF2B5EF4-FFF2-40B4-BE49-F238E27FC236}">
                  <a16:creationId xmlns:a16="http://schemas.microsoft.com/office/drawing/2014/main" id="{BB9473AC-D5C9-714D-BA4E-C20B2B4B363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54" name="Rectangle 25">
              <a:extLst>
                <a:ext uri="{FF2B5EF4-FFF2-40B4-BE49-F238E27FC236}">
                  <a16:creationId xmlns:a16="http://schemas.microsoft.com/office/drawing/2014/main" id="{A7A5B4A7-55AB-4D4E-8090-B75F84449E7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55" name="Rectangle 26">
              <a:extLst>
                <a:ext uri="{FF2B5EF4-FFF2-40B4-BE49-F238E27FC236}">
                  <a16:creationId xmlns:a16="http://schemas.microsoft.com/office/drawing/2014/main" id="{A6A3E39F-B938-9C4B-8C27-E237762C0C4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56" name="Rectangle 27">
              <a:extLst>
                <a:ext uri="{FF2B5EF4-FFF2-40B4-BE49-F238E27FC236}">
                  <a16:creationId xmlns:a16="http://schemas.microsoft.com/office/drawing/2014/main" id="{7F5E073B-E13C-DD45-BA0E-BD1D67A6C8B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57" name="Rectangle 28">
              <a:extLst>
                <a:ext uri="{FF2B5EF4-FFF2-40B4-BE49-F238E27FC236}">
                  <a16:creationId xmlns:a16="http://schemas.microsoft.com/office/drawing/2014/main" id="{812F5DE4-C000-2E41-B650-62895F08A5E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58" name="Rectangle 29">
              <a:extLst>
                <a:ext uri="{FF2B5EF4-FFF2-40B4-BE49-F238E27FC236}">
                  <a16:creationId xmlns:a16="http://schemas.microsoft.com/office/drawing/2014/main" id="{7AAE241D-9584-3749-99B6-B56A8430EDA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59" name="Rectangle 30">
              <a:extLst>
                <a:ext uri="{FF2B5EF4-FFF2-40B4-BE49-F238E27FC236}">
                  <a16:creationId xmlns:a16="http://schemas.microsoft.com/office/drawing/2014/main" id="{77A8CCB8-6215-214D-BA43-EB7D065B413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60" name="Rectangle 31">
              <a:extLst>
                <a:ext uri="{FF2B5EF4-FFF2-40B4-BE49-F238E27FC236}">
                  <a16:creationId xmlns:a16="http://schemas.microsoft.com/office/drawing/2014/main" id="{7A6484E8-EF24-B04E-9481-942D7B0E7B5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61" name="Rectangle 32">
              <a:extLst>
                <a:ext uri="{FF2B5EF4-FFF2-40B4-BE49-F238E27FC236}">
                  <a16:creationId xmlns:a16="http://schemas.microsoft.com/office/drawing/2014/main" id="{84A0CF0A-FD3D-EE4D-9584-53D1D6A88F0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77BAF4D3-1BDD-9B48-9406-49593D5C725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880" y="6"/>
              <a:ext cx="49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63" name="Rectangle 34">
              <a:extLst>
                <a:ext uri="{FF2B5EF4-FFF2-40B4-BE49-F238E27FC236}">
                  <a16:creationId xmlns:a16="http://schemas.microsoft.com/office/drawing/2014/main" id="{598E7C2E-E81E-984A-8414-C111F752D19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64" name="Rectangle 35">
              <a:extLst>
                <a:ext uri="{FF2B5EF4-FFF2-40B4-BE49-F238E27FC236}">
                  <a16:creationId xmlns:a16="http://schemas.microsoft.com/office/drawing/2014/main" id="{ACDFCF53-9C5C-794B-8108-3F4BA9A3CD9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65" name="Rectangle 36">
              <a:extLst>
                <a:ext uri="{FF2B5EF4-FFF2-40B4-BE49-F238E27FC236}">
                  <a16:creationId xmlns:a16="http://schemas.microsoft.com/office/drawing/2014/main" id="{F67A6C68-FCA6-DF4A-B5D9-34CF0964C12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66" name="Rectangle 37">
              <a:extLst>
                <a:ext uri="{FF2B5EF4-FFF2-40B4-BE49-F238E27FC236}">
                  <a16:creationId xmlns:a16="http://schemas.microsoft.com/office/drawing/2014/main" id="{FC0C06BF-A118-9A45-A8EE-F95510A81A2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67" name="Rectangle 38">
              <a:extLst>
                <a:ext uri="{FF2B5EF4-FFF2-40B4-BE49-F238E27FC236}">
                  <a16:creationId xmlns:a16="http://schemas.microsoft.com/office/drawing/2014/main" id="{F274D8D2-B4F9-6843-BE56-8341016384D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68" name="Rectangle 39">
              <a:extLst>
                <a:ext uri="{FF2B5EF4-FFF2-40B4-BE49-F238E27FC236}">
                  <a16:creationId xmlns:a16="http://schemas.microsoft.com/office/drawing/2014/main" id="{4390F046-15A4-2A47-BFB1-81FB4697556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69" name="Rectangle 40">
              <a:extLst>
                <a:ext uri="{FF2B5EF4-FFF2-40B4-BE49-F238E27FC236}">
                  <a16:creationId xmlns:a16="http://schemas.microsoft.com/office/drawing/2014/main" id="{9B1D8138-3F76-8841-BC16-076083CF018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70" name="Rectangle 41">
              <a:extLst>
                <a:ext uri="{FF2B5EF4-FFF2-40B4-BE49-F238E27FC236}">
                  <a16:creationId xmlns:a16="http://schemas.microsoft.com/office/drawing/2014/main" id="{590318DA-DFB1-9448-AF82-B758A58E7BC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71" name="Rectangle 42">
              <a:extLst>
                <a:ext uri="{FF2B5EF4-FFF2-40B4-BE49-F238E27FC236}">
                  <a16:creationId xmlns:a16="http://schemas.microsoft.com/office/drawing/2014/main" id="{67F4D350-1063-EC44-9C00-1FA47847820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72" name="Rectangle 43">
              <a:extLst>
                <a:ext uri="{FF2B5EF4-FFF2-40B4-BE49-F238E27FC236}">
                  <a16:creationId xmlns:a16="http://schemas.microsoft.com/office/drawing/2014/main" id="{231A03F8-4B85-AE40-9C08-97F91B7B0FD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73" name="Rectangle 44">
              <a:extLst>
                <a:ext uri="{FF2B5EF4-FFF2-40B4-BE49-F238E27FC236}">
                  <a16:creationId xmlns:a16="http://schemas.microsoft.com/office/drawing/2014/main" id="{053ADB30-BE7F-5A4F-B759-90FBFE607F2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EFCD94CA-6D03-5844-B688-4F93C85C714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75" name="Rectangle 46">
              <a:extLst>
                <a:ext uri="{FF2B5EF4-FFF2-40B4-BE49-F238E27FC236}">
                  <a16:creationId xmlns:a16="http://schemas.microsoft.com/office/drawing/2014/main" id="{7E3757D0-3C13-C24E-B330-8F432A2AB9A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76" name="Rectangle 47">
              <a:extLst>
                <a:ext uri="{FF2B5EF4-FFF2-40B4-BE49-F238E27FC236}">
                  <a16:creationId xmlns:a16="http://schemas.microsoft.com/office/drawing/2014/main" id="{5B5AEE6D-273B-BB4D-86EF-6C5FC80D1F0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77" name="Rectangle 48">
              <a:extLst>
                <a:ext uri="{FF2B5EF4-FFF2-40B4-BE49-F238E27FC236}">
                  <a16:creationId xmlns:a16="http://schemas.microsoft.com/office/drawing/2014/main" id="{E818F1D3-03C6-C640-8994-85A2FAA66BB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78" name="Rectangle 49">
              <a:extLst>
                <a:ext uri="{FF2B5EF4-FFF2-40B4-BE49-F238E27FC236}">
                  <a16:creationId xmlns:a16="http://schemas.microsoft.com/office/drawing/2014/main" id="{6CA9524F-E1CE-334F-9706-F4B572B8DFD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79" name="Rectangle 50">
              <a:extLst>
                <a:ext uri="{FF2B5EF4-FFF2-40B4-BE49-F238E27FC236}">
                  <a16:creationId xmlns:a16="http://schemas.microsoft.com/office/drawing/2014/main" id="{F4D3F0AF-A551-0E41-9594-C764F0DB14A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80" name="Rectangle 51">
              <a:extLst>
                <a:ext uri="{FF2B5EF4-FFF2-40B4-BE49-F238E27FC236}">
                  <a16:creationId xmlns:a16="http://schemas.microsoft.com/office/drawing/2014/main" id="{92F24BEB-DA68-CF4D-A516-06ED95267B1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81" name="Rectangle 52">
              <a:extLst>
                <a:ext uri="{FF2B5EF4-FFF2-40B4-BE49-F238E27FC236}">
                  <a16:creationId xmlns:a16="http://schemas.microsoft.com/office/drawing/2014/main" id="{436FF38B-A216-AC44-8BB3-BCACA4521BA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82" name="Rectangle 53">
              <a:extLst>
                <a:ext uri="{FF2B5EF4-FFF2-40B4-BE49-F238E27FC236}">
                  <a16:creationId xmlns:a16="http://schemas.microsoft.com/office/drawing/2014/main" id="{D1168E12-2965-EF44-BA45-D077A066E61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83" name="Rectangle 54">
              <a:extLst>
                <a:ext uri="{FF2B5EF4-FFF2-40B4-BE49-F238E27FC236}">
                  <a16:creationId xmlns:a16="http://schemas.microsoft.com/office/drawing/2014/main" id="{8BCC137B-6482-C94C-B75B-D14277B61A9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84" name="Rectangle 55">
              <a:extLst>
                <a:ext uri="{FF2B5EF4-FFF2-40B4-BE49-F238E27FC236}">
                  <a16:creationId xmlns:a16="http://schemas.microsoft.com/office/drawing/2014/main" id="{3AA50272-8103-F648-90F1-941793C3109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id="{B876986B-A59A-5944-B671-3EED3B690F5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86" name="Rectangle 57">
              <a:extLst>
                <a:ext uri="{FF2B5EF4-FFF2-40B4-BE49-F238E27FC236}">
                  <a16:creationId xmlns:a16="http://schemas.microsoft.com/office/drawing/2014/main" id="{789D8534-B5B7-C943-B9C1-FFDB69BE694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87" name="Rectangle 58">
              <a:extLst>
                <a:ext uri="{FF2B5EF4-FFF2-40B4-BE49-F238E27FC236}">
                  <a16:creationId xmlns:a16="http://schemas.microsoft.com/office/drawing/2014/main" id="{6146CECB-F43F-134A-9404-45E79A900A5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88" name="Rectangle 59">
              <a:extLst>
                <a:ext uri="{FF2B5EF4-FFF2-40B4-BE49-F238E27FC236}">
                  <a16:creationId xmlns:a16="http://schemas.microsoft.com/office/drawing/2014/main" id="{0737C389-1718-3846-B829-FED1C533AA5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89" name="Rectangle 60">
              <a:extLst>
                <a:ext uri="{FF2B5EF4-FFF2-40B4-BE49-F238E27FC236}">
                  <a16:creationId xmlns:a16="http://schemas.microsoft.com/office/drawing/2014/main" id="{B60A7936-2DC2-4748-B314-7FD39B24C35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90" name="Rectangle 61">
              <a:extLst>
                <a:ext uri="{FF2B5EF4-FFF2-40B4-BE49-F238E27FC236}">
                  <a16:creationId xmlns:a16="http://schemas.microsoft.com/office/drawing/2014/main" id="{B74FFDDF-B8E2-4044-ACDE-D647DFE073A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91" name="Rectangle 62">
              <a:extLst>
                <a:ext uri="{FF2B5EF4-FFF2-40B4-BE49-F238E27FC236}">
                  <a16:creationId xmlns:a16="http://schemas.microsoft.com/office/drawing/2014/main" id="{79A0A187-4577-3C41-8448-FFBE7BAF5AA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92" name="Rectangle 63">
              <a:extLst>
                <a:ext uri="{FF2B5EF4-FFF2-40B4-BE49-F238E27FC236}">
                  <a16:creationId xmlns:a16="http://schemas.microsoft.com/office/drawing/2014/main" id="{A8FF0988-AFB9-7C4C-9652-C0452DECCFA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93" name="Rectangle 64">
              <a:extLst>
                <a:ext uri="{FF2B5EF4-FFF2-40B4-BE49-F238E27FC236}">
                  <a16:creationId xmlns:a16="http://schemas.microsoft.com/office/drawing/2014/main" id="{829B9B07-CE69-1046-8609-7C4EA8DE521E}"/>
                </a:ext>
              </a:extLst>
            </p:cNvPr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2CB12D11-8999-A84C-B581-DA49BB14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84248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3749808F-C953-E647-9488-A00F5A4B5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27" name="Rectangle 67">
            <a:extLst>
              <a:ext uri="{FF2B5EF4-FFF2-40B4-BE49-F238E27FC236}">
                <a16:creationId xmlns:a16="http://schemas.microsoft.com/office/drawing/2014/main" id="{49C15804-D6A6-8646-91F6-B65F1BA9A1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8" name="Rectangle 68">
            <a:extLst>
              <a:ext uri="{FF2B5EF4-FFF2-40B4-BE49-F238E27FC236}">
                <a16:creationId xmlns:a16="http://schemas.microsoft.com/office/drawing/2014/main" id="{5598C8AA-CE1C-3040-ACAA-99D2B3E171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86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9" name="Rectangle 69">
            <a:extLst>
              <a:ext uri="{FF2B5EF4-FFF2-40B4-BE49-F238E27FC236}">
                <a16:creationId xmlns:a16="http://schemas.microsoft.com/office/drawing/2014/main" id="{ACD7EB89-FBE8-2046-BF8D-60F19A5BB5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49B38F-8250-4946-AF0A-663AB46E76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image" Target="../media/image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png"/><Relationship Id="rId4" Type="http://schemas.openxmlformats.org/officeDocument/2006/relationships/image" Target="../media/image19.emf"/><Relationship Id="rId9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9.emf"/><Relationship Id="rId3" Type="http://schemas.openxmlformats.org/officeDocument/2006/relationships/image" Target="../media/image32.png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2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6.emf"/><Relationship Id="rId3" Type="http://schemas.openxmlformats.org/officeDocument/2006/relationships/image" Target="../media/image47.png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3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40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A6D7C0C8-676B-BF45-8AF5-72D54FBA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6ACF1E-7B5F-B542-8F28-3235A74FF556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59086FF-2215-5B4B-9C0E-C5108EAE1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190500"/>
            <a:ext cx="8161338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Overview of Ground-Water Flow in MODFLOW-2005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955BCA09-EE39-584A-AF1A-CF8C0618D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endParaRPr lang="en-US"/>
          </a:p>
          <a:p>
            <a:pPr lvl="1" eaLnBrk="1" hangingPunct="1">
              <a:buFont typeface="Wingdings" charset="0"/>
              <a:buChar char="n"/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1B908050-9EE2-304E-99B5-EE4346DA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0DBEE64-93F4-664F-91DE-73D43926C1B2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2292E66-2BFF-2B41-B21D-078EE1BAC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4775"/>
            <a:ext cx="8424863" cy="11906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Fundamental Packages in MODFLOW</a:t>
            </a:r>
          </a:p>
        </p:txBody>
      </p:sp>
      <p:graphicFrame>
        <p:nvGraphicFramePr>
          <p:cNvPr id="28731" name="Group 59">
            <a:extLst>
              <a:ext uri="{FF2B5EF4-FFF2-40B4-BE49-F238E27FC236}">
                <a16:creationId xmlns:a16="http://schemas.microsoft.com/office/drawing/2014/main" id="{317F60FC-0618-3845-B542-165F871930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1200" y="2628900"/>
          <a:ext cx="7518400" cy="3292479"/>
        </p:xfrm>
        <a:graphic>
          <a:graphicData uri="http://schemas.openxmlformats.org/drawingml/2006/table">
            <a:tbl>
              <a:tblPr/>
              <a:tblGrid>
                <a:gridCol w="568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Basic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Layer-Property Flow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LPF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Well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WEL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Recharge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RCH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River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RIV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Drain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DRN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Evapotranspiration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EVT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General-Head Boundary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GHB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Preconditioned Conjugate Gradient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PCG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324" name="Text Box 54">
            <a:extLst>
              <a:ext uri="{FF2B5EF4-FFF2-40B4-BE49-F238E27FC236}">
                <a16:creationId xmlns:a16="http://schemas.microsoft.com/office/drawing/2014/main" id="{1569C208-130E-BF47-85B4-EE6F620D0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717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325" name="Text Box 55">
            <a:extLst>
              <a:ext uri="{FF2B5EF4-FFF2-40B4-BE49-F238E27FC236}">
                <a16:creationId xmlns:a16="http://schemas.microsoft.com/office/drawing/2014/main" id="{D8BEC615-DEE0-0443-A364-7313C1C6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2885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600" b="1"/>
              <a:t>Package Name</a:t>
            </a:r>
            <a:r>
              <a:rPr lang="en-US" b="1"/>
              <a:t>			    </a:t>
            </a:r>
            <a:r>
              <a:rPr lang="en-US" sz="1600" b="1"/>
              <a:t>Abbreviation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237847C-8B92-014E-9C14-D33934E7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D4A54C-0949-0A4E-8926-27B3693B7CE1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8B5D797-8036-3042-8A22-EB90F65BC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4775"/>
            <a:ext cx="8424863" cy="11906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Subroutines categorized by Procedure and Package</a:t>
            </a:r>
          </a:p>
        </p:txBody>
      </p:sp>
      <p:graphicFrame>
        <p:nvGraphicFramePr>
          <p:cNvPr id="54316" name="Group 3116">
            <a:extLst>
              <a:ext uri="{FF2B5EF4-FFF2-40B4-BE49-F238E27FC236}">
                <a16:creationId xmlns:a16="http://schemas.microsoft.com/office/drawing/2014/main" id="{B28251A7-A442-9745-8A98-1313EFFD0B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7500938" cy="2476504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BAS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BCF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LPF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HFB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WEL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RCH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RIV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DRN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EVT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GHB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SIP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PCG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DE4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Allocate and Read (AR)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Stress (ST)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Read and Prepare (RP)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Advance (AD)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Formulate (FM)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Approximate (AP)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Output Control (OC)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Water Budget (BD)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Output (OT)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Deallocate (DA)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24985E66-79A7-A24A-BE0F-3636F6E7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A2AB76E-414B-194E-81A1-90A2EF8EAE1B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D249A40-A401-D043-AB67-8CE9D09A7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827088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Discretization Data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4BBE135-5646-C847-890A-B636A77DF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/>
              <a:t>All discretization data in one place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/>
              <a:t>Elevations always required even if GWF does not need them because there is a good chance other processes will need them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/>
              <a:t>Not always required in original versions of MODFLOW to save memory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92603CB1-6564-7546-9592-08A47DB4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7D737A-B451-7443-95E9-6FAA8285E616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1BEAE07-5D86-7744-B245-0F6D40142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315913"/>
            <a:ext cx="77724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Data to Define Terms for the Flow Equation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55C42E7-41EE-2541-92D5-698620429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Arrays – one value for every cell in one or more layers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for example: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Hydraulic conductivity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Initial head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Lists – One or more values at cells that are identified by layer, row, and column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For example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Wells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Cells that comprise a stream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Methods of Defining data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Values directly read from files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Values constructed from parameters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E282ADF6-258B-B34C-9434-DA298283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0674EA-6C2C-E846-97A1-D44B16515DA0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0663263-BC27-574C-B960-D4314739D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0" y="43815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Parameters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518A090-177C-D242-B26C-F0E60CE4D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7824787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Generic meaning of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PARAMETER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Any input data for a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Meaning of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PARAMETER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in MODFLOW-2005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 specially designated value that can define input values for many cells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Changing the parameter value changes all of the associated input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Necessary for parameter estimation because we don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t have enough observation data to estimate values for all cells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Parameters provide a convenient way to modify input data even if not using parameter estimation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12AC4161-32A1-9943-B28D-97A47D12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E496CA-4D5F-064A-A50D-8AD7AAB31E24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7411" name="Rectangle 40">
            <a:extLst>
              <a:ext uri="{FF2B5EF4-FFF2-40B4-BE49-F238E27FC236}">
                <a16:creationId xmlns:a16="http://schemas.microsoft.com/office/drawing/2014/main" id="{907EDC36-CE76-A748-B7BF-919EAC08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8350"/>
            <a:ext cx="7848600" cy="52705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/>
              <a:t>Example of array parameters</a:t>
            </a:r>
          </a:p>
        </p:txBody>
      </p:sp>
      <p:sp>
        <p:nvSpPr>
          <p:cNvPr id="17412" name="Text Box 45">
            <a:extLst>
              <a:ext uri="{FF2B5EF4-FFF2-40B4-BE49-F238E27FC236}">
                <a16:creationId xmlns:a16="http://schemas.microsoft.com/office/drawing/2014/main" id="{41B8B83B-AB58-0548-8381-3BD1E36D5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35350"/>
            <a:ext cx="3657600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b="1">
                <a:latin typeface="Times New Roman" charset="0"/>
              </a:rPr>
              <a:t>Define Parameters HKA and HKB:</a:t>
            </a: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Make hydraulic conductivity equal to the value of HKA times the multiplier array at cells where zone array = 2</a:t>
            </a:r>
          </a:p>
          <a:p>
            <a:pPr>
              <a:spcBef>
                <a:spcPct val="50000"/>
              </a:spcBef>
              <a:defRPr/>
            </a:pPr>
            <a:endParaRPr lang="en-US" sz="1000">
              <a:latin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Make the hydraulic conductivity equal to the value of HKB times the multiplier array at cells where zone array = 5</a:t>
            </a:r>
          </a:p>
          <a:p>
            <a:pPr>
              <a:spcBef>
                <a:spcPct val="50000"/>
              </a:spcBef>
              <a:defRPr/>
            </a:pPr>
            <a:endParaRPr lang="en-US" sz="1000">
              <a:latin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The desired array results if HKA=10.0 and HKB=30.0</a:t>
            </a:r>
          </a:p>
        </p:txBody>
      </p:sp>
      <p:sp>
        <p:nvSpPr>
          <p:cNvPr id="17413" name="Text Box 92">
            <a:extLst>
              <a:ext uri="{FF2B5EF4-FFF2-40B4-BE49-F238E27FC236}">
                <a16:creationId xmlns:a16="http://schemas.microsoft.com/office/drawing/2014/main" id="{568FC0CF-F73E-D24C-AF4C-1A2F6ACF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1662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/>
              <a:t>Desired array:</a:t>
            </a:r>
          </a:p>
        </p:txBody>
      </p:sp>
      <p:grpSp>
        <p:nvGrpSpPr>
          <p:cNvPr id="31749" name="Group 102">
            <a:extLst>
              <a:ext uri="{FF2B5EF4-FFF2-40B4-BE49-F238E27FC236}">
                <a16:creationId xmlns:a16="http://schemas.microsoft.com/office/drawing/2014/main" id="{EB547A81-C49F-E04D-936F-5AC6D0400FE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828800"/>
            <a:ext cx="4321175" cy="1474788"/>
            <a:chOff x="1471" y="1776"/>
            <a:chExt cx="2722" cy="929"/>
          </a:xfrm>
        </p:grpSpPr>
        <p:sp>
          <p:nvSpPr>
            <p:cNvPr id="17437" name="Text Box 93">
              <a:extLst>
                <a:ext uri="{FF2B5EF4-FFF2-40B4-BE49-F238E27FC236}">
                  <a16:creationId xmlns:a16="http://schemas.microsoft.com/office/drawing/2014/main" id="{B0BD3262-E693-E74A-8EC1-8E02EB5ED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776"/>
              <a:ext cx="2701" cy="9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600">
                  <a:latin typeface="Times New Roman" charset="0"/>
                </a:rPr>
                <a:t>7.0	8.0	9.0	30.0	30.0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>
                  <a:latin typeface="Times New Roman" charset="0"/>
                </a:rPr>
                <a:t>8.0	9.0	10.0	30.0	30.0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>
                  <a:latin typeface="Times New Roman" charset="0"/>
                </a:rPr>
                <a:t>9.0	10.0	30.0	30.0	30.0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>
                  <a:latin typeface="Times New Roman" charset="0"/>
                </a:rPr>
                <a:t>10.0	10.0	30.0	30.0	30.0</a:t>
              </a:r>
            </a:p>
          </p:txBody>
        </p:sp>
        <p:sp>
          <p:nvSpPr>
            <p:cNvPr id="31773" name="Freeform 94">
              <a:extLst>
                <a:ext uri="{FF2B5EF4-FFF2-40B4-BE49-F238E27FC236}">
                  <a16:creationId xmlns:a16="http://schemas.microsoft.com/office/drawing/2014/main" id="{1C879872-C27C-1F4F-9EF6-28A7B544C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" y="1778"/>
              <a:ext cx="564" cy="927"/>
            </a:xfrm>
            <a:custGeom>
              <a:avLst/>
              <a:gdLst>
                <a:gd name="T0" fmla="*/ 564 w 564"/>
                <a:gd name="T1" fmla="*/ 0 h 937"/>
                <a:gd name="T2" fmla="*/ 564 w 564"/>
                <a:gd name="T3" fmla="*/ 463 h 937"/>
                <a:gd name="T4" fmla="*/ 0 w 564"/>
                <a:gd name="T5" fmla="*/ 463 h 937"/>
                <a:gd name="T6" fmla="*/ 0 w 564"/>
                <a:gd name="T7" fmla="*/ 917 h 9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937">
                  <a:moveTo>
                    <a:pt x="564" y="0"/>
                  </a:moveTo>
                  <a:lnTo>
                    <a:pt x="564" y="473"/>
                  </a:lnTo>
                  <a:lnTo>
                    <a:pt x="0" y="473"/>
                  </a:lnTo>
                  <a:lnTo>
                    <a:pt x="0" y="93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39" name="Line 95">
              <a:extLst>
                <a:ext uri="{FF2B5EF4-FFF2-40B4-BE49-F238E27FC236}">
                  <a16:creationId xmlns:a16="http://schemas.microsoft.com/office/drawing/2014/main" id="{833E68BF-1D67-DA44-96B5-6DED1439D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0" y="1794"/>
              <a:ext cx="0" cy="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40" name="Line 96">
              <a:extLst>
                <a:ext uri="{FF2B5EF4-FFF2-40B4-BE49-F238E27FC236}">
                  <a16:creationId xmlns:a16="http://schemas.microsoft.com/office/drawing/2014/main" id="{35FBD2F9-EFC5-9B43-A8B3-D6D0CADD4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9" y="1790"/>
              <a:ext cx="0" cy="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41" name="Line 97">
              <a:extLst>
                <a:ext uri="{FF2B5EF4-FFF2-40B4-BE49-F238E27FC236}">
                  <a16:creationId xmlns:a16="http://schemas.microsoft.com/office/drawing/2014/main" id="{ECDDB6F4-B5AB-DB4B-BA72-7A21A1A1A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" y="1790"/>
              <a:ext cx="0" cy="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42" name="Line 98">
              <a:extLst>
                <a:ext uri="{FF2B5EF4-FFF2-40B4-BE49-F238E27FC236}">
                  <a16:creationId xmlns:a16="http://schemas.microsoft.com/office/drawing/2014/main" id="{AB2AF278-4381-984C-8AFE-39D7FDF7F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2" y="1790"/>
              <a:ext cx="0" cy="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43" name="Line 99">
              <a:extLst>
                <a:ext uri="{FF2B5EF4-FFF2-40B4-BE49-F238E27FC236}">
                  <a16:creationId xmlns:a16="http://schemas.microsoft.com/office/drawing/2014/main" id="{370EF680-12BF-B440-8068-287370612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2021"/>
              <a:ext cx="27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44" name="Line 100">
              <a:extLst>
                <a:ext uri="{FF2B5EF4-FFF2-40B4-BE49-F238E27FC236}">
                  <a16:creationId xmlns:a16="http://schemas.microsoft.com/office/drawing/2014/main" id="{6161BC3E-1FBE-454A-AE08-EE8EFB3CD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6" y="2226"/>
              <a:ext cx="2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45" name="Line 101">
              <a:extLst>
                <a:ext uri="{FF2B5EF4-FFF2-40B4-BE49-F238E27FC236}">
                  <a16:creationId xmlns:a16="http://schemas.microsoft.com/office/drawing/2014/main" id="{78BACDD0-DB5F-E64C-8A39-6A1FC8DA5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2453"/>
              <a:ext cx="2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</p:grpSp>
      <p:grpSp>
        <p:nvGrpSpPr>
          <p:cNvPr id="31750" name="Group 125">
            <a:extLst>
              <a:ext uri="{FF2B5EF4-FFF2-40B4-BE49-F238E27FC236}">
                <a16:creationId xmlns:a16="http://schemas.microsoft.com/office/drawing/2014/main" id="{8DC12933-900F-D34B-9D52-47848D09672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505200"/>
            <a:ext cx="4303713" cy="1471613"/>
            <a:chOff x="3600" y="2103"/>
            <a:chExt cx="2711" cy="927"/>
          </a:xfrm>
        </p:grpSpPr>
        <p:sp>
          <p:nvSpPr>
            <p:cNvPr id="17428" name="Text Box 104">
              <a:extLst>
                <a:ext uri="{FF2B5EF4-FFF2-40B4-BE49-F238E27FC236}">
                  <a16:creationId xmlns:a16="http://schemas.microsoft.com/office/drawing/2014/main" id="{387EA6FE-1006-014F-9FCD-19A0F0D60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2696" cy="9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600">
                  <a:latin typeface="Times New Roman" charset="0"/>
                </a:rPr>
                <a:t>2	2	2	5	5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>
                  <a:latin typeface="Times New Roman" charset="0"/>
                </a:rPr>
                <a:t>2	2	2	5	5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>
                  <a:latin typeface="Times New Roman" charset="0"/>
                </a:rPr>
                <a:t>2	2	5	5	5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>
                  <a:latin typeface="Times New Roman" charset="0"/>
                </a:rPr>
                <a:t>2	2	5	5	5</a:t>
              </a:r>
            </a:p>
          </p:txBody>
        </p:sp>
        <p:sp>
          <p:nvSpPr>
            <p:cNvPr id="17429" name="Line 105">
              <a:extLst>
                <a:ext uri="{FF2B5EF4-FFF2-40B4-BE49-F238E27FC236}">
                  <a16:creationId xmlns:a16="http://schemas.microsoft.com/office/drawing/2014/main" id="{2EA1C9A6-D420-084A-B700-8E7EC1D6E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2112"/>
              <a:ext cx="0" cy="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30" name="Line 106">
              <a:extLst>
                <a:ext uri="{FF2B5EF4-FFF2-40B4-BE49-F238E27FC236}">
                  <a16:creationId xmlns:a16="http://schemas.microsoft.com/office/drawing/2014/main" id="{597F1C17-F20B-EE46-A03D-E223CF1F1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2108"/>
              <a:ext cx="0" cy="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31" name="Line 107">
              <a:extLst>
                <a:ext uri="{FF2B5EF4-FFF2-40B4-BE49-F238E27FC236}">
                  <a16:creationId xmlns:a16="http://schemas.microsoft.com/office/drawing/2014/main" id="{195D3F8E-5599-D74B-AFF0-6BE265BDE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9" y="2108"/>
              <a:ext cx="0" cy="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32" name="Line 108">
              <a:extLst>
                <a:ext uri="{FF2B5EF4-FFF2-40B4-BE49-F238E27FC236}">
                  <a16:creationId xmlns:a16="http://schemas.microsoft.com/office/drawing/2014/main" id="{D2FAA947-712D-D84B-86A1-5E188FB3B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2" y="2108"/>
              <a:ext cx="0" cy="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31768" name="Freeform 109">
              <a:extLst>
                <a:ext uri="{FF2B5EF4-FFF2-40B4-BE49-F238E27FC236}">
                  <a16:creationId xmlns:a16="http://schemas.microsoft.com/office/drawing/2014/main" id="{B48894CA-A2A2-0F4D-A4DA-DC3BD3479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2103"/>
              <a:ext cx="564" cy="927"/>
            </a:xfrm>
            <a:custGeom>
              <a:avLst/>
              <a:gdLst>
                <a:gd name="T0" fmla="*/ 564 w 564"/>
                <a:gd name="T1" fmla="*/ 0 h 937"/>
                <a:gd name="T2" fmla="*/ 564 w 564"/>
                <a:gd name="T3" fmla="*/ 463 h 937"/>
                <a:gd name="T4" fmla="*/ 0 w 564"/>
                <a:gd name="T5" fmla="*/ 463 h 937"/>
                <a:gd name="T6" fmla="*/ 0 w 564"/>
                <a:gd name="T7" fmla="*/ 917 h 9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937">
                  <a:moveTo>
                    <a:pt x="564" y="0"/>
                  </a:moveTo>
                  <a:lnTo>
                    <a:pt x="564" y="473"/>
                  </a:lnTo>
                  <a:lnTo>
                    <a:pt x="0" y="473"/>
                  </a:lnTo>
                  <a:lnTo>
                    <a:pt x="0" y="93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34" name="Line 110">
              <a:extLst>
                <a:ext uri="{FF2B5EF4-FFF2-40B4-BE49-F238E27FC236}">
                  <a16:creationId xmlns:a16="http://schemas.microsoft.com/office/drawing/2014/main" id="{7AAF93F3-5220-8042-9FC9-98A012DA1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348"/>
              <a:ext cx="2697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35" name="Line 111">
              <a:extLst>
                <a:ext uri="{FF2B5EF4-FFF2-40B4-BE49-F238E27FC236}">
                  <a16:creationId xmlns:a16="http://schemas.microsoft.com/office/drawing/2014/main" id="{669F7DE5-1916-B04E-97EA-087520771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544"/>
              <a:ext cx="2702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36" name="Line 112">
              <a:extLst>
                <a:ext uri="{FF2B5EF4-FFF2-40B4-BE49-F238E27FC236}">
                  <a16:creationId xmlns:a16="http://schemas.microsoft.com/office/drawing/2014/main" id="{7F7D41FC-B401-7345-8839-FC4DCE112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780"/>
              <a:ext cx="2711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</p:grpSp>
      <p:grpSp>
        <p:nvGrpSpPr>
          <p:cNvPr id="31751" name="Group 126">
            <a:extLst>
              <a:ext uri="{FF2B5EF4-FFF2-40B4-BE49-F238E27FC236}">
                <a16:creationId xmlns:a16="http://schemas.microsoft.com/office/drawing/2014/main" id="{1C3FC113-95E6-9246-87D7-F8E95F1942A0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257800"/>
            <a:ext cx="4322763" cy="1476375"/>
            <a:chOff x="2592" y="2808"/>
            <a:chExt cx="2723" cy="930"/>
          </a:xfrm>
        </p:grpSpPr>
        <p:sp>
          <p:nvSpPr>
            <p:cNvPr id="17419" name="Text Box 114">
              <a:extLst>
                <a:ext uri="{FF2B5EF4-FFF2-40B4-BE49-F238E27FC236}">
                  <a16:creationId xmlns:a16="http://schemas.microsoft.com/office/drawing/2014/main" id="{43B04179-5021-4445-A1EC-B1C9F6481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825"/>
              <a:ext cx="2709" cy="9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600">
                  <a:latin typeface="Times New Roman" charset="0"/>
                </a:rPr>
                <a:t>0.7	0.8	0.9	1.0	1.0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>
                  <a:latin typeface="Times New Roman" charset="0"/>
                </a:rPr>
                <a:t>0.8	0.9	1.0	1.0	1.0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>
                  <a:latin typeface="Times New Roman" charset="0"/>
                </a:rPr>
                <a:t>0.9	1.0	1.0	1.0	1.0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>
                  <a:latin typeface="Times New Roman" charset="0"/>
                </a:rPr>
                <a:t>1.0	1.0	1.0	1.0	1.0</a:t>
              </a:r>
            </a:p>
          </p:txBody>
        </p:sp>
        <p:sp>
          <p:nvSpPr>
            <p:cNvPr id="31755" name="Freeform 115">
              <a:extLst>
                <a:ext uri="{FF2B5EF4-FFF2-40B4-BE49-F238E27FC236}">
                  <a16:creationId xmlns:a16="http://schemas.microsoft.com/office/drawing/2014/main" id="{E5B60D5F-40ED-9043-834E-6CDFB57AA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2808"/>
              <a:ext cx="564" cy="927"/>
            </a:xfrm>
            <a:custGeom>
              <a:avLst/>
              <a:gdLst>
                <a:gd name="T0" fmla="*/ 564 w 564"/>
                <a:gd name="T1" fmla="*/ 0 h 937"/>
                <a:gd name="T2" fmla="*/ 564 w 564"/>
                <a:gd name="T3" fmla="*/ 463 h 937"/>
                <a:gd name="T4" fmla="*/ 0 w 564"/>
                <a:gd name="T5" fmla="*/ 463 h 937"/>
                <a:gd name="T6" fmla="*/ 0 w 564"/>
                <a:gd name="T7" fmla="*/ 917 h 9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937">
                  <a:moveTo>
                    <a:pt x="564" y="0"/>
                  </a:moveTo>
                  <a:lnTo>
                    <a:pt x="564" y="473"/>
                  </a:lnTo>
                  <a:lnTo>
                    <a:pt x="0" y="473"/>
                  </a:lnTo>
                  <a:lnTo>
                    <a:pt x="0" y="93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21" name="Line 117">
              <a:extLst>
                <a:ext uri="{FF2B5EF4-FFF2-40B4-BE49-F238E27FC236}">
                  <a16:creationId xmlns:a16="http://schemas.microsoft.com/office/drawing/2014/main" id="{100F5F19-646E-DF47-AB48-B8D7C1A76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3049"/>
              <a:ext cx="2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22" name="Line 118">
              <a:extLst>
                <a:ext uri="{FF2B5EF4-FFF2-40B4-BE49-F238E27FC236}">
                  <a16:creationId xmlns:a16="http://schemas.microsoft.com/office/drawing/2014/main" id="{2D00E0E9-A26F-0D49-9FE9-AE37FB6C9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" y="3254"/>
              <a:ext cx="27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23" name="Line 119">
              <a:extLst>
                <a:ext uri="{FF2B5EF4-FFF2-40B4-BE49-F238E27FC236}">
                  <a16:creationId xmlns:a16="http://schemas.microsoft.com/office/drawing/2014/main" id="{E6822580-C09A-3C4A-A3A2-E1B2D966D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481"/>
              <a:ext cx="2704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24" name="Line 120">
              <a:extLst>
                <a:ext uri="{FF2B5EF4-FFF2-40B4-BE49-F238E27FC236}">
                  <a16:creationId xmlns:a16="http://schemas.microsoft.com/office/drawing/2014/main" id="{D9E79005-0B87-EC49-A455-5DC4282F3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1" y="2827"/>
              <a:ext cx="0" cy="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25" name="Line 121">
              <a:extLst>
                <a:ext uri="{FF2B5EF4-FFF2-40B4-BE49-F238E27FC236}">
                  <a16:creationId xmlns:a16="http://schemas.microsoft.com/office/drawing/2014/main" id="{19722665-12C1-F840-B79B-BB8B0A4F2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" y="2823"/>
              <a:ext cx="0" cy="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26" name="Line 122">
              <a:extLst>
                <a:ext uri="{FF2B5EF4-FFF2-40B4-BE49-F238E27FC236}">
                  <a16:creationId xmlns:a16="http://schemas.microsoft.com/office/drawing/2014/main" id="{1AEEE0F3-0149-154F-BF43-956A3E9D5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2814"/>
              <a:ext cx="0" cy="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17427" name="Line 123">
              <a:extLst>
                <a:ext uri="{FF2B5EF4-FFF2-40B4-BE49-F238E27FC236}">
                  <a16:creationId xmlns:a16="http://schemas.microsoft.com/office/drawing/2014/main" id="{557A7F1C-D4B6-7446-BDDC-E8E37866B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3" y="2824"/>
              <a:ext cx="0" cy="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17417" name="Text Box 127">
            <a:extLst>
              <a:ext uri="{FF2B5EF4-FFF2-40B4-BE49-F238E27FC236}">
                <a16:creationId xmlns:a16="http://schemas.microsoft.com/office/drawing/2014/main" id="{3BDEFBDE-C79F-C845-A856-BCAB83C06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/>
              <a:t>Zone Array</a:t>
            </a:r>
          </a:p>
        </p:txBody>
      </p:sp>
      <p:sp>
        <p:nvSpPr>
          <p:cNvPr id="17418" name="Text Box 128">
            <a:extLst>
              <a:ext uri="{FF2B5EF4-FFF2-40B4-BE49-F238E27FC236}">
                <a16:creationId xmlns:a16="http://schemas.microsoft.com/office/drawing/2014/main" id="{CC026755-5640-F746-BC1A-505D33321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057775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/>
              <a:t>Multiplier Array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65D15521-8A88-4344-A47E-2AD9333C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7E4172-DB22-2441-AB57-EFF9D883D87B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2FB7465-9A25-6E43-9189-4B3D9B78C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42900"/>
            <a:ext cx="7821613" cy="106680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/>
              <a:t>Example of list parameters</a:t>
            </a:r>
          </a:p>
        </p:txBody>
      </p:sp>
      <p:sp>
        <p:nvSpPr>
          <p:cNvPr id="18436" name="Text Box 66">
            <a:extLst>
              <a:ext uri="{FF2B5EF4-FFF2-40B4-BE49-F238E27FC236}">
                <a16:creationId xmlns:a16="http://schemas.microsoft.com/office/drawing/2014/main" id="{EF6495D5-0D30-2C4A-8E51-2C7BF1D63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05000"/>
            <a:ext cx="4648200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b="1">
                <a:latin typeface="Times New Roman" charset="0"/>
              </a:rPr>
              <a:t>Define Parameters RIVA and RIVB:</a:t>
            </a: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Make the Riverbed Conductance equal to the value of RIVA times the Factor in the corresponding list of river locations</a:t>
            </a: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Make the Riverbed Conductance equal to the value of RIVB times the Factor in the corresponding list of river locations</a:t>
            </a:r>
          </a:p>
          <a:p>
            <a:pPr>
              <a:spcBef>
                <a:spcPct val="50000"/>
              </a:spcBef>
              <a:defRPr/>
            </a:pPr>
            <a:endParaRPr lang="en-US" sz="1000">
              <a:latin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The desired list results if RIVA=10.0 and RIVB=20.0</a:t>
            </a:r>
          </a:p>
        </p:txBody>
      </p:sp>
      <p:sp>
        <p:nvSpPr>
          <p:cNvPr id="18437" name="Text Box 71">
            <a:extLst>
              <a:ext uri="{FF2B5EF4-FFF2-40B4-BE49-F238E27FC236}">
                <a16:creationId xmlns:a16="http://schemas.microsoft.com/office/drawing/2014/main" id="{5D4BF73D-075F-8746-9471-8FEFABF9C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876800"/>
            <a:ext cx="3598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b="1">
                <a:latin typeface="Times New Roman" charset="0"/>
              </a:rPr>
              <a:t>List for Parameter RIVB</a:t>
            </a:r>
            <a:endParaRPr lang="en-US" sz="4000">
              <a:latin typeface="Times New Roman" charset="0"/>
            </a:endParaRPr>
          </a:p>
        </p:txBody>
      </p:sp>
      <p:sp>
        <p:nvSpPr>
          <p:cNvPr id="18438" name="Text Box 73">
            <a:extLst>
              <a:ext uri="{FF2B5EF4-FFF2-40B4-BE49-F238E27FC236}">
                <a16:creationId xmlns:a16="http://schemas.microsoft.com/office/drawing/2014/main" id="{2E1C6FEE-3436-4443-841E-BF9158637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0600"/>
            <a:ext cx="3598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b="1">
                <a:latin typeface="Times New Roman" charset="0"/>
              </a:rPr>
              <a:t>List for Parameter RIVA</a:t>
            </a:r>
            <a:endParaRPr lang="en-US" sz="4000">
              <a:latin typeface="Times New Roman" charset="0"/>
            </a:endParaRPr>
          </a:p>
        </p:txBody>
      </p:sp>
      <p:sp>
        <p:nvSpPr>
          <p:cNvPr id="18439" name="Text Box 76">
            <a:extLst>
              <a:ext uri="{FF2B5EF4-FFF2-40B4-BE49-F238E27FC236}">
                <a16:creationId xmlns:a16="http://schemas.microsoft.com/office/drawing/2014/main" id="{1157ADB3-8A01-BD4A-9E00-F96DFF7BF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1327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/>
              <a:t>Desired list</a:t>
            </a:r>
          </a:p>
        </p:txBody>
      </p:sp>
      <p:sp>
        <p:nvSpPr>
          <p:cNvPr id="18440" name="Text Box 77">
            <a:extLst>
              <a:ext uri="{FF2B5EF4-FFF2-40B4-BE49-F238E27FC236}">
                <a16:creationId xmlns:a16="http://schemas.microsoft.com/office/drawing/2014/main" id="{31A23AE7-024F-1D4B-B0EF-1FE9514E5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09800"/>
            <a:ext cx="3857625" cy="2182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Layer	Row	Col.      Conductance</a:t>
            </a: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1	10	11	140.0</a:t>
            </a: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1	11	12	150.0</a:t>
            </a: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1	11	13	160.0</a:t>
            </a: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1	12	13	360.0</a:t>
            </a: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1	13	14	400.0</a:t>
            </a:r>
          </a:p>
        </p:txBody>
      </p:sp>
      <p:sp>
        <p:nvSpPr>
          <p:cNvPr id="18441" name="Text Box 78">
            <a:extLst>
              <a:ext uri="{FF2B5EF4-FFF2-40B4-BE49-F238E27FC236}">
                <a16:creationId xmlns:a16="http://schemas.microsoft.com/office/drawing/2014/main" id="{D0156A2C-2802-D34D-8F9A-355160D8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3462338" cy="1449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Layer	Row	Col.	Factor</a:t>
            </a: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1	10	11	14.0</a:t>
            </a: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1	11	12	15.0</a:t>
            </a: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1	11	13	16.0</a:t>
            </a:r>
          </a:p>
        </p:txBody>
      </p:sp>
      <p:sp>
        <p:nvSpPr>
          <p:cNvPr id="18442" name="Text Box 91">
            <a:extLst>
              <a:ext uri="{FF2B5EF4-FFF2-40B4-BE49-F238E27FC236}">
                <a16:creationId xmlns:a16="http://schemas.microsoft.com/office/drawing/2014/main" id="{2CE86377-8066-4648-9BE1-ED8DD8D1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81600"/>
            <a:ext cx="3462338" cy="1082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Layer	Row	Col.	Factor</a:t>
            </a: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1	12	13	18.0</a:t>
            </a:r>
          </a:p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</a:rPr>
              <a:t>1	13	14	20.0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79EC3DE-530F-AA48-A65A-7895819F8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51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Parameter Definition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DD57652-5368-C443-8A86-F46A0D8E3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14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Parameters can only be specified for part of the input data: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ea typeface="ＭＳ Ｐゴシック" panose="020B0600070205080204" pitchFamily="34" charset="-128"/>
              </a:rPr>
              <a:t>LPF, CHD, GHB, RIV, DRN, WEL, RCH, EVT, and HFB allow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Array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each layer, specify multiplier and zone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NONE is a special multiplier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ALL is a special zone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If an array is defined using parameters, values for all cells in all layers must be defined by the parameters – i.e. cannot define values for some cells using parameters and some without using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Additive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List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Can mix parameters with non-parameter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Additive parameters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927B9683-F29B-2C47-BB21-A2E1E7E6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0570B1-700B-0B41-843F-E81D2D20F9FA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185E964-785C-C740-84EE-1AE72D4C9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12750"/>
            <a:ext cx="8051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Design Objectives and How Objectives Were Met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FDE02FD-2A54-5B47-A503-707BB09B9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110538" cy="4019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Portable – run on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all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computers with minimal modification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FORTRAN without using vendor enhancements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Efficient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FORTRAN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Easy to Understand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Modular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Coding style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Documentation linked to code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Easy to enhance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Modular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Documentation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2051FB70-54A2-A540-9A2A-8AECB614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F77059-2D47-7943-A11D-CD9C9EDDC2E7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AA3C480-6ACE-F24C-9361-6DA2D5615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49250"/>
            <a:ext cx="8424863" cy="9461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MODFLOW Documentation:</a:t>
            </a:r>
            <a:br>
              <a:rPr lang="en-US" sz="2800"/>
            </a:br>
            <a:r>
              <a:rPr lang="en-US" sz="2800"/>
              <a:t>Techniques and Methods 6-A16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40B3441-7990-6144-BA25-11ED547C2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MODFLOW-2005, the U.S. Geological Survey Modular Ground-Water Model – the Ground-Water Flow Process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Concepts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Input Instructions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Programmer documentation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TM 6-A16 replaces TWRI 6-A1, MODFLOW-96, and MODFLOW-2000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F5350E5E-DF05-7042-A6DF-1E835C88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1D47F6-CFE6-344F-92C9-A259AB6D7C51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0144843F-E9EB-2247-A273-B21F73502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60325"/>
            <a:ext cx="7772400" cy="161607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PROCESSES:</a:t>
            </a:r>
            <a:br>
              <a:rPr lang="en-US"/>
            </a:br>
            <a:r>
              <a:rPr lang="en-US" sz="2800"/>
              <a:t>MODFLOW is More Than Ground-Water Flow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866BA5A-6540-F740-A105-693417E64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GWF – Ground-Water Flow Process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GWT – Ground-Water Transport Process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GWM – Ground-Water Management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GSFLOW – Rainfall runoff with MODFLOW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solidFill>
                  <a:schemeClr val="folHlink"/>
                </a:solidFill>
                <a:ea typeface="ＭＳ Ｐゴシック" panose="020B0600070205080204" pitchFamily="34" charset="-128"/>
              </a:rPr>
              <a:t>This class will deal primarily with GWF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B49E5A-D36F-4F45-AB86-94A6BD97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A11-B539-F54F-83B8-E21D7287A1F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68D61C6-1E35-4148-ABBB-FEB1E463F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0013"/>
            <a:ext cx="8161338" cy="1431925"/>
          </a:xfrm>
        </p:spPr>
        <p:txBody>
          <a:bodyPr/>
          <a:lstStyle/>
          <a:p>
            <a:r>
              <a:rPr lang="en-US" altLang="en-US"/>
              <a:t>Basic Package for Ground-Water Flow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8A47519-D749-B946-B18E-4BD379C23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AAA0AB5-F60E-8E4D-B7B1-B9DE301C3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1885950"/>
            <a:ext cx="76200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Name File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Space discretization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Time discretization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Stress periods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Time steps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Allocate fundamental arrays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Initial conditions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Boundary conditions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*Control output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Output Volumetric budget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*Output head and drawdown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1000"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>
                <a:latin typeface="Verdana" panose="020B0604030504040204" pitchFamily="34" charset="0"/>
              </a:rPr>
              <a:t>		    *</a:t>
            </a:r>
            <a:r>
              <a:rPr lang="en-US" altLang="en-US" sz="1600">
                <a:latin typeface="Verdana" panose="020B0604030504040204" pitchFamily="34" charset="0"/>
              </a:rPr>
              <a:t>Topics discussed in later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27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5D0C0D-0FC6-9E4A-ACB1-E98794E5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757-68D0-E542-995B-E80097D49CA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DD7C4BF-670E-1D4F-828D-B2F22074E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9938"/>
            <a:ext cx="8161338" cy="762000"/>
          </a:xfrm>
        </p:spPr>
        <p:txBody>
          <a:bodyPr/>
          <a:lstStyle/>
          <a:p>
            <a:r>
              <a:rPr lang="en-US" altLang="en-US"/>
              <a:t>Name File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9264035-150F-A042-9F4D-D018D6D71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B89AE6ED-80E5-BD4E-866A-6DDEE702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76200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Input data for a simulation is contained in many files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1800">
                <a:latin typeface="Verdana" panose="020B0604030504040204" pitchFamily="34" charset="0"/>
              </a:rPr>
              <a:t>Discretization File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1800">
                <a:latin typeface="Verdana" panose="020B0604030504040204" pitchFamily="34" charset="0"/>
              </a:rPr>
              <a:t>Each Package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1800">
                <a:latin typeface="Verdana" panose="020B0604030504040204" pitchFamily="34" charset="0"/>
              </a:rPr>
              <a:t>Most processes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1800">
                <a:latin typeface="Verdana" panose="020B0604030504040204" pitchFamily="34" charset="0"/>
              </a:rPr>
              <a:t>Input arrays can be in separate files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1800">
                <a:latin typeface="Verdana" panose="020B0604030504040204" pitchFamily="34" charset="0"/>
              </a:rPr>
              <a:t>Input lists can be in separate file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There can also be many output files – e.g. listing, head, budget, concentration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The Name File is a file that specifies the name and type of most files being used in a simulation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Options are activated based on the file type – e.g. WEL, RIV, OC, PCG</a:t>
            </a:r>
          </a:p>
        </p:txBody>
      </p:sp>
    </p:spTree>
    <p:extLst>
      <p:ext uri="{BB962C8B-B14F-4D97-AF65-F5344CB8AC3E}">
        <p14:creationId xmlns:p14="http://schemas.microsoft.com/office/powerpoint/2010/main" val="2766366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4F18F7D-9F29-EB4B-BB95-4A6DC393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A5AB-124F-F64B-A7DC-35F6F0BF206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E9E6D73-3377-9C4A-BF76-68395D933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6748463" cy="762000"/>
          </a:xfrm>
        </p:spPr>
        <p:txBody>
          <a:bodyPr/>
          <a:lstStyle/>
          <a:p>
            <a:r>
              <a:rPr lang="en-US" altLang="en-US"/>
              <a:t>Example Name File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8805D7F7-C0F8-5849-80D4-70D0501B1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6858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LIST   2 twrip.lst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DIS   10 twrip.dis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BAS6   3 twrip.ba6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LPF   11 twrip.lpf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WEL   12 twrip.wel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DRN   13 twrip.drn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RCH   18 twrip.rch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PCG   19 twrip.pcg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OC    22 twrip.oc</a:t>
            </a:r>
          </a:p>
        </p:txBody>
      </p:sp>
    </p:spTree>
    <p:extLst>
      <p:ext uri="{BB962C8B-B14F-4D97-AF65-F5344CB8AC3E}">
        <p14:creationId xmlns:p14="http://schemas.microsoft.com/office/powerpoint/2010/main" val="2173691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6F93C8-A011-614F-9DC7-261AD074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942F-6026-5545-9AE5-39F53601A0F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A9C3E20-017F-C94D-8CA5-FE3CAE8F2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87363"/>
            <a:ext cx="7772400" cy="1068387"/>
          </a:xfrm>
        </p:spPr>
        <p:txBody>
          <a:bodyPr/>
          <a:lstStyle/>
          <a:p>
            <a:r>
              <a:rPr lang="en-US" altLang="en-US" sz="3600"/>
              <a:t>Discretization File:</a:t>
            </a:r>
            <a:br>
              <a:rPr lang="en-US" altLang="en-US" sz="3600"/>
            </a:br>
            <a:r>
              <a:rPr lang="en-US" altLang="en-US" sz="2800" b="1"/>
              <a:t>Space Discretization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9E20690-D7DC-A248-9F37-851645FFA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8110538" cy="3810000"/>
          </a:xfrm>
        </p:spPr>
        <p:txBody>
          <a:bodyPr/>
          <a:lstStyle/>
          <a:p>
            <a:r>
              <a:rPr lang="en-US" altLang="en-US" sz="2000"/>
              <a:t>Number of layers, rows, and columns (NLAY, NROW, NCOL)</a:t>
            </a:r>
          </a:p>
          <a:p>
            <a:r>
              <a:rPr lang="en-US" altLang="en-US" sz="2000"/>
              <a:t>Length units (LENUNI)</a:t>
            </a:r>
          </a:p>
          <a:p>
            <a:r>
              <a:rPr lang="en-US" altLang="en-US" sz="2000"/>
              <a:t>Existence of Quasi-3D Confining Units (LAYCBD)</a:t>
            </a:r>
          </a:p>
          <a:p>
            <a:r>
              <a:rPr lang="en-US" altLang="en-US" sz="2000"/>
              <a:t>Width of cells along a row – X direction (DELR)</a:t>
            </a:r>
          </a:p>
          <a:p>
            <a:r>
              <a:rPr lang="en-US" altLang="en-US" sz="2000"/>
              <a:t>Width of cells along a column – Y direction (DELC)</a:t>
            </a:r>
          </a:p>
          <a:p>
            <a:r>
              <a:rPr lang="en-US" altLang="en-US" sz="2000"/>
              <a:t>TOP elevation of system</a:t>
            </a:r>
          </a:p>
          <a:p>
            <a:r>
              <a:rPr lang="en-US" altLang="en-US" sz="2000"/>
              <a:t>Bottom elevation of every cell in each model layer</a:t>
            </a:r>
          </a:p>
          <a:p>
            <a:r>
              <a:rPr lang="en-US" altLang="en-US" sz="2000"/>
              <a:t>Bottom elevation of Quasi-3D Confining Units that exist</a:t>
            </a:r>
          </a:p>
        </p:txBody>
      </p:sp>
    </p:spTree>
    <p:extLst>
      <p:ext uri="{BB962C8B-B14F-4D97-AF65-F5344CB8AC3E}">
        <p14:creationId xmlns:p14="http://schemas.microsoft.com/office/powerpoint/2010/main" val="4138132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B74BBC-627F-FC45-9138-E4776D40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322C-96A4-0744-BABC-2979345F47C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7B09661-E813-DC43-B40E-D99412DCC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075" y="457200"/>
            <a:ext cx="8162925" cy="762000"/>
          </a:xfrm>
        </p:spPr>
        <p:txBody>
          <a:bodyPr/>
          <a:lstStyle/>
          <a:p>
            <a:r>
              <a:rPr lang="en-US" altLang="en-US"/>
              <a:t>Time and Length Units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C9468B5-3D09-8746-AB93-398C719FF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572000"/>
          </a:xfrm>
        </p:spPr>
        <p:txBody>
          <a:bodyPr/>
          <a:lstStyle/>
          <a:p>
            <a:pPr marL="609600" indent="-609600"/>
            <a:r>
              <a:rPr lang="en-US" altLang="en-US" sz="2000"/>
              <a:t>Length and Time Units must be consistent for all data</a:t>
            </a:r>
          </a:p>
          <a:p>
            <a:pPr marL="990600" lvl="1" indent="-533400"/>
            <a:r>
              <a:rPr lang="en-US" altLang="en-US" sz="1800"/>
              <a:t>For example ft and days: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en-US" sz="1800"/>
              <a:t>Flow – cubic feet per day (ft</a:t>
            </a:r>
            <a:r>
              <a:rPr lang="en-US" altLang="en-US" sz="1800" baseline="30000"/>
              <a:t>3</a:t>
            </a:r>
            <a:r>
              <a:rPr lang="en-US" altLang="en-US" sz="1800"/>
              <a:t>/d)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en-US" sz="1800"/>
              <a:t>Hydraulic conductivity – feet per day (ft/d)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en-US" sz="1800"/>
              <a:t>Transmissivity – square feet per day (ft</a:t>
            </a:r>
            <a:r>
              <a:rPr lang="en-US" altLang="en-US" sz="1800" baseline="30000"/>
              <a:t>2</a:t>
            </a:r>
            <a:r>
              <a:rPr lang="en-US" altLang="en-US" sz="1800"/>
              <a:t>/d)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en-US" sz="1800"/>
              <a:t>Recharge flux –  feet per day (ft/d)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en-US" sz="1800"/>
              <a:t>Time step length – days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en-US" sz="1800"/>
              <a:t>Specific storage – per ft (1/ft)</a:t>
            </a:r>
          </a:p>
          <a:p>
            <a:pPr marL="990600" lvl="1" indent="-533400"/>
            <a:endParaRPr lang="en-US" altLang="en-US" sz="1800"/>
          </a:p>
          <a:p>
            <a:pPr marL="609600" indent="-609600"/>
            <a:r>
              <a:rPr lang="en-US" altLang="en-US" sz="2000"/>
              <a:t>MODFLOW lets you specify the units, but MODFLOW does not convert input data based on the units being used– the units specification is just for user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42533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scan0002">
            <a:extLst>
              <a:ext uri="{FF2B5EF4-FFF2-40B4-BE49-F238E27FC236}">
                <a16:creationId xmlns:a16="http://schemas.microsoft.com/office/drawing/2014/main" id="{29FF7485-AF90-5146-8CBA-D0AF656A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0"/>
            <a:ext cx="5934075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B3EF289D-81EE-D84D-B0C4-E710ED9B2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228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MODFLOW Grid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F5F9C02A-992D-224A-AE7F-0EC048900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3246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CCF52CD0-235D-D843-8AE9-6C32620141C1}" type="slidenum">
              <a:rPr lang="en-US" altLang="en-US" sz="1200"/>
              <a:pPr>
                <a:spcBef>
                  <a:spcPct val="50000"/>
                </a:spcBef>
              </a:pPr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0396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>
            <a:extLst>
              <a:ext uri="{FF2B5EF4-FFF2-40B4-BE49-F238E27FC236}">
                <a16:creationId xmlns:a16="http://schemas.microsoft.com/office/drawing/2014/main" id="{B85A172A-EF65-3243-9767-E5AD83A62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3246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24F02E96-CC32-CF4D-8746-1AB1961489AF}" type="slidenum">
              <a:rPr lang="en-US" altLang="en-US" sz="1200"/>
              <a:pPr>
                <a:spcBef>
                  <a:spcPct val="50000"/>
                </a:spcBef>
              </a:pPr>
              <a:t>26</a:t>
            </a:fld>
            <a:endParaRPr lang="en-US" altLang="en-US" sz="1200"/>
          </a:p>
        </p:txBody>
      </p:sp>
      <p:pic>
        <p:nvPicPr>
          <p:cNvPr id="31749" name="Picture 5" descr="scanp5">
            <a:extLst>
              <a:ext uri="{FF2B5EF4-FFF2-40B4-BE49-F238E27FC236}">
                <a16:creationId xmlns:a16="http://schemas.microsoft.com/office/drawing/2014/main" id="{4E79261A-3A00-AE49-9137-5EEAB3A1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263"/>
            <a:ext cx="6423025" cy="678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60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2533BD50-3A28-5A4C-ADC8-45933FE74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1676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Choosing Stress Periods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5F1A1811-8221-DB4C-8F68-73722AA27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3246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D5E7548-E06C-B04A-8291-F72828D3D9B4}" type="slidenum">
              <a:rPr lang="en-US" altLang="en-US" sz="1200"/>
              <a:pPr>
                <a:spcBef>
                  <a:spcPct val="50000"/>
                </a:spcBef>
              </a:pPr>
              <a:t>27</a:t>
            </a:fld>
            <a:endParaRPr lang="en-US" altLang="en-US" sz="1200"/>
          </a:p>
        </p:txBody>
      </p:sp>
      <p:grpSp>
        <p:nvGrpSpPr>
          <p:cNvPr id="43015" name="Group 7">
            <a:extLst>
              <a:ext uri="{FF2B5EF4-FFF2-40B4-BE49-F238E27FC236}">
                <a16:creationId xmlns:a16="http://schemas.microsoft.com/office/drawing/2014/main" id="{382B1FCB-D7F8-CB4A-96E0-114F1EC3C70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838200"/>
            <a:ext cx="4419600" cy="1371600"/>
            <a:chOff x="1728" y="528"/>
            <a:chExt cx="2784" cy="864"/>
          </a:xfrm>
        </p:grpSpPr>
        <p:sp>
          <p:nvSpPr>
            <p:cNvPr id="43013" name="Line 5">
              <a:extLst>
                <a:ext uri="{FF2B5EF4-FFF2-40B4-BE49-F238E27FC236}">
                  <a16:creationId xmlns:a16="http://schemas.microsoft.com/office/drawing/2014/main" id="{42BD63A2-C710-8242-8D82-B37C38466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4" name="Line 6">
              <a:extLst>
                <a:ext uri="{FF2B5EF4-FFF2-40B4-BE49-F238E27FC236}">
                  <a16:creationId xmlns:a16="http://schemas.microsoft.com/office/drawing/2014/main" id="{269237F6-C4B5-B84B-A7C2-E53102346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016" name="Group 8">
            <a:extLst>
              <a:ext uri="{FF2B5EF4-FFF2-40B4-BE49-F238E27FC236}">
                <a16:creationId xmlns:a16="http://schemas.microsoft.com/office/drawing/2014/main" id="{70593325-574D-4B46-A510-58F03D75A23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14600"/>
            <a:ext cx="4419600" cy="1371600"/>
            <a:chOff x="1728" y="528"/>
            <a:chExt cx="2784" cy="864"/>
          </a:xfrm>
        </p:grpSpPr>
        <p:sp>
          <p:nvSpPr>
            <p:cNvPr id="43017" name="Line 9">
              <a:extLst>
                <a:ext uri="{FF2B5EF4-FFF2-40B4-BE49-F238E27FC236}">
                  <a16:creationId xmlns:a16="http://schemas.microsoft.com/office/drawing/2014/main" id="{CFF008E7-AF41-C140-990F-059B83CC4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003429D0-12EF-DA45-97CF-B4840DD4C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019" name="Text Box 11">
            <a:extLst>
              <a:ext uri="{FF2B5EF4-FFF2-40B4-BE49-F238E27FC236}">
                <a16:creationId xmlns:a16="http://schemas.microsoft.com/office/drawing/2014/main" id="{081CCCA0-D894-BA4E-85A4-D1F53C91D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19200"/>
            <a:ext cx="1066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Pumping</a:t>
            </a:r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r>
              <a:rPr lang="en-US" altLang="en-US" sz="1400"/>
              <a:t>Recharge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DADE9940-9C28-4B40-8AFA-EFE3587E4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862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sp>
        <p:nvSpPr>
          <p:cNvPr id="43023" name="Line 15">
            <a:extLst>
              <a:ext uri="{FF2B5EF4-FFF2-40B4-BE49-F238E27FC236}">
                <a16:creationId xmlns:a16="http://schemas.microsoft.com/office/drawing/2014/main" id="{C4D72B79-D8D9-6243-9BEB-9E6482CC2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800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77B1F354-B3ED-9E4F-8BE7-3C7FBF299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953000"/>
            <a:ext cx="335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Stress Periods and Time Steps</a:t>
            </a:r>
          </a:p>
        </p:txBody>
      </p:sp>
      <p:sp>
        <p:nvSpPr>
          <p:cNvPr id="43028" name="Freeform 20">
            <a:extLst>
              <a:ext uri="{FF2B5EF4-FFF2-40B4-BE49-F238E27FC236}">
                <a16:creationId xmlns:a16="http://schemas.microsoft.com/office/drawing/2014/main" id="{7858317C-E9FE-7949-B347-71FD9410776A}"/>
              </a:ext>
            </a:extLst>
          </p:cNvPr>
          <p:cNvSpPr>
            <a:spLocks/>
          </p:cNvSpPr>
          <p:nvPr/>
        </p:nvSpPr>
        <p:spPr bwMode="auto">
          <a:xfrm>
            <a:off x="3886200" y="990600"/>
            <a:ext cx="4191000" cy="838200"/>
          </a:xfrm>
          <a:custGeom>
            <a:avLst/>
            <a:gdLst>
              <a:gd name="T0" fmla="*/ 0 w 2640"/>
              <a:gd name="T1" fmla="*/ 528 h 528"/>
              <a:gd name="T2" fmla="*/ 912 w 2640"/>
              <a:gd name="T3" fmla="*/ 528 h 528"/>
              <a:gd name="T4" fmla="*/ 912 w 2640"/>
              <a:gd name="T5" fmla="*/ 288 h 528"/>
              <a:gd name="T6" fmla="*/ 1776 w 2640"/>
              <a:gd name="T7" fmla="*/ 288 h 528"/>
              <a:gd name="T8" fmla="*/ 1776 w 2640"/>
              <a:gd name="T9" fmla="*/ 0 h 528"/>
              <a:gd name="T10" fmla="*/ 2640 w 2640"/>
              <a:gd name="T11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0" h="528">
                <a:moveTo>
                  <a:pt x="0" y="528"/>
                </a:moveTo>
                <a:lnTo>
                  <a:pt x="912" y="528"/>
                </a:lnTo>
                <a:lnTo>
                  <a:pt x="912" y="288"/>
                </a:lnTo>
                <a:lnTo>
                  <a:pt x="1776" y="288"/>
                </a:lnTo>
                <a:lnTo>
                  <a:pt x="1776" y="0"/>
                </a:lnTo>
                <a:lnTo>
                  <a:pt x="264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29" name="Line 21">
            <a:extLst>
              <a:ext uri="{FF2B5EF4-FFF2-40B4-BE49-F238E27FC236}">
                <a16:creationId xmlns:a16="http://schemas.microsoft.com/office/drawing/2014/main" id="{91013446-BCEE-AC41-B6F7-DB0B5BDB8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19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0" name="Line 22">
            <a:extLst>
              <a:ext uri="{FF2B5EF4-FFF2-40B4-BE49-F238E27FC236}">
                <a16:creationId xmlns:a16="http://schemas.microsoft.com/office/drawing/2014/main" id="{E42B8F86-C116-F64C-8DF6-2D6F78D5A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1" name="Line 23">
            <a:extLst>
              <a:ext uri="{FF2B5EF4-FFF2-40B4-BE49-F238E27FC236}">
                <a16:creationId xmlns:a16="http://schemas.microsoft.com/office/drawing/2014/main" id="{5FD0257F-194F-1F46-A817-496695B43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2" name="Line 24">
            <a:extLst>
              <a:ext uri="{FF2B5EF4-FFF2-40B4-BE49-F238E27FC236}">
                <a16:creationId xmlns:a16="http://schemas.microsoft.com/office/drawing/2014/main" id="{48DF0E29-35E5-CF45-B3D2-3EA6A7698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3" name="Line 25">
            <a:extLst>
              <a:ext uri="{FF2B5EF4-FFF2-40B4-BE49-F238E27FC236}">
                <a16:creationId xmlns:a16="http://schemas.microsoft.com/office/drawing/2014/main" id="{89D56D50-31F0-AF4D-929A-A475AFBFB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4" name="Line 26">
            <a:extLst>
              <a:ext uri="{FF2B5EF4-FFF2-40B4-BE49-F238E27FC236}">
                <a16:creationId xmlns:a16="http://schemas.microsoft.com/office/drawing/2014/main" id="{3BB0989B-E3A9-8F46-A528-5B571CF5E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5" name="Line 27">
            <a:extLst>
              <a:ext uri="{FF2B5EF4-FFF2-40B4-BE49-F238E27FC236}">
                <a16:creationId xmlns:a16="http://schemas.microsoft.com/office/drawing/2014/main" id="{320B251B-6000-1944-B7EC-4514D0719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6" name="Line 28">
            <a:extLst>
              <a:ext uri="{FF2B5EF4-FFF2-40B4-BE49-F238E27FC236}">
                <a16:creationId xmlns:a16="http://schemas.microsoft.com/office/drawing/2014/main" id="{1B9D79A9-D098-0042-8112-CBB3963F2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7" name="Line 29">
            <a:extLst>
              <a:ext uri="{FF2B5EF4-FFF2-40B4-BE49-F238E27FC236}">
                <a16:creationId xmlns:a16="http://schemas.microsoft.com/office/drawing/2014/main" id="{63307B7D-A96E-B04A-BBD5-7909D5856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8" name="Line 30">
            <a:extLst>
              <a:ext uri="{FF2B5EF4-FFF2-40B4-BE49-F238E27FC236}">
                <a16:creationId xmlns:a16="http://schemas.microsoft.com/office/drawing/2014/main" id="{D1C6AA07-741B-5B48-BBE2-5FDA0427D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9" name="Line 31">
            <a:extLst>
              <a:ext uri="{FF2B5EF4-FFF2-40B4-BE49-F238E27FC236}">
                <a16:creationId xmlns:a16="http://schemas.microsoft.com/office/drawing/2014/main" id="{8D919E2D-FC46-0F46-AAB7-5541EB194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0" name="Line 32">
            <a:extLst>
              <a:ext uri="{FF2B5EF4-FFF2-40B4-BE49-F238E27FC236}">
                <a16:creationId xmlns:a16="http://schemas.microsoft.com/office/drawing/2014/main" id="{1AC20D18-B16C-1145-A89E-03925BA8C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1" name="Line 33">
            <a:extLst>
              <a:ext uri="{FF2B5EF4-FFF2-40B4-BE49-F238E27FC236}">
                <a16:creationId xmlns:a16="http://schemas.microsoft.com/office/drawing/2014/main" id="{246F0F77-9A66-F244-8F7A-BDFE06711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2" name="Line 34">
            <a:extLst>
              <a:ext uri="{FF2B5EF4-FFF2-40B4-BE49-F238E27FC236}">
                <a16:creationId xmlns:a16="http://schemas.microsoft.com/office/drawing/2014/main" id="{6F0FE2C0-8962-4946-847A-E799F5F20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3" name="Text Box 35">
            <a:extLst>
              <a:ext uri="{FF2B5EF4-FFF2-40B4-BE49-F238E27FC236}">
                <a16:creationId xmlns:a16="http://schemas.microsoft.com/office/drawing/2014/main" id="{592B0824-2E21-E142-97D1-CB2D667F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32786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009DF7A1-6039-F043-A823-1415C0582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1676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Choosing Stress Periods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3DC43925-84C1-2147-9D7B-362CBEB1E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3246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AF7376A-7BA5-3B48-A385-D6AF92CCB24A}" type="slidenum">
              <a:rPr lang="en-US" altLang="en-US" sz="1200"/>
              <a:pPr>
                <a:spcBef>
                  <a:spcPct val="50000"/>
                </a:spcBef>
              </a:pPr>
              <a:t>28</a:t>
            </a:fld>
            <a:endParaRPr lang="en-US" altLang="en-US" sz="1200"/>
          </a:p>
        </p:txBody>
      </p:sp>
      <p:grpSp>
        <p:nvGrpSpPr>
          <p:cNvPr id="44036" name="Group 4">
            <a:extLst>
              <a:ext uri="{FF2B5EF4-FFF2-40B4-BE49-F238E27FC236}">
                <a16:creationId xmlns:a16="http://schemas.microsoft.com/office/drawing/2014/main" id="{14FA517E-55CC-714B-AD2B-2F0E07DCAD8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838200"/>
            <a:ext cx="4419600" cy="1371600"/>
            <a:chOff x="1728" y="528"/>
            <a:chExt cx="2784" cy="864"/>
          </a:xfrm>
        </p:grpSpPr>
        <p:sp>
          <p:nvSpPr>
            <p:cNvPr id="44037" name="Line 5">
              <a:extLst>
                <a:ext uri="{FF2B5EF4-FFF2-40B4-BE49-F238E27FC236}">
                  <a16:creationId xmlns:a16="http://schemas.microsoft.com/office/drawing/2014/main" id="{1294E0E9-F742-7041-9618-E7846F5D3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38" name="Line 6">
              <a:extLst>
                <a:ext uri="{FF2B5EF4-FFF2-40B4-BE49-F238E27FC236}">
                  <a16:creationId xmlns:a16="http://schemas.microsoft.com/office/drawing/2014/main" id="{A3021B36-A3FB-A644-B6B2-91B57CE1D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39" name="Group 7">
            <a:extLst>
              <a:ext uri="{FF2B5EF4-FFF2-40B4-BE49-F238E27FC236}">
                <a16:creationId xmlns:a16="http://schemas.microsoft.com/office/drawing/2014/main" id="{E8567AB3-BABD-E743-B73A-12B4CDFDA7E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14600"/>
            <a:ext cx="4419600" cy="1371600"/>
            <a:chOff x="1728" y="528"/>
            <a:chExt cx="2784" cy="864"/>
          </a:xfrm>
        </p:grpSpPr>
        <p:sp>
          <p:nvSpPr>
            <p:cNvPr id="44040" name="Line 8">
              <a:extLst>
                <a:ext uri="{FF2B5EF4-FFF2-40B4-BE49-F238E27FC236}">
                  <a16:creationId xmlns:a16="http://schemas.microsoft.com/office/drawing/2014/main" id="{135670C6-A903-3D4C-B776-C695BE0E5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1" name="Line 9">
              <a:extLst>
                <a:ext uri="{FF2B5EF4-FFF2-40B4-BE49-F238E27FC236}">
                  <a16:creationId xmlns:a16="http://schemas.microsoft.com/office/drawing/2014/main" id="{710127D7-F010-9048-BC65-3531A3B67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042" name="Text Box 10">
            <a:extLst>
              <a:ext uri="{FF2B5EF4-FFF2-40B4-BE49-F238E27FC236}">
                <a16:creationId xmlns:a16="http://schemas.microsoft.com/office/drawing/2014/main" id="{481D4F08-A43B-D748-8FC5-762EB921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19200"/>
            <a:ext cx="1066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Pumping</a:t>
            </a:r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r>
              <a:rPr lang="en-US" altLang="en-US" sz="1400"/>
              <a:t>Recharge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B3F9A9F7-DC97-CB48-AF91-8997B2B08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862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sp>
        <p:nvSpPr>
          <p:cNvPr id="44044" name="Line 12">
            <a:extLst>
              <a:ext uri="{FF2B5EF4-FFF2-40B4-BE49-F238E27FC236}">
                <a16:creationId xmlns:a16="http://schemas.microsoft.com/office/drawing/2014/main" id="{FE1C7A7D-3C72-A84E-B13F-D49566904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800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5" name="Text Box 13">
            <a:extLst>
              <a:ext uri="{FF2B5EF4-FFF2-40B4-BE49-F238E27FC236}">
                <a16:creationId xmlns:a16="http://schemas.microsoft.com/office/drawing/2014/main" id="{58C88A3C-6409-214D-8C6E-77A9263EC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953000"/>
            <a:ext cx="335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Stress Periods</a:t>
            </a:r>
          </a:p>
        </p:txBody>
      </p:sp>
      <p:sp>
        <p:nvSpPr>
          <p:cNvPr id="44046" name="Freeform 14">
            <a:extLst>
              <a:ext uri="{FF2B5EF4-FFF2-40B4-BE49-F238E27FC236}">
                <a16:creationId xmlns:a16="http://schemas.microsoft.com/office/drawing/2014/main" id="{D8EF4065-BFF5-2543-B13D-6A348A640A46}"/>
              </a:ext>
            </a:extLst>
          </p:cNvPr>
          <p:cNvSpPr>
            <a:spLocks/>
          </p:cNvSpPr>
          <p:nvPr/>
        </p:nvSpPr>
        <p:spPr bwMode="auto">
          <a:xfrm>
            <a:off x="3886200" y="990600"/>
            <a:ext cx="4191000" cy="838200"/>
          </a:xfrm>
          <a:custGeom>
            <a:avLst/>
            <a:gdLst>
              <a:gd name="T0" fmla="*/ 0 w 2640"/>
              <a:gd name="T1" fmla="*/ 528 h 528"/>
              <a:gd name="T2" fmla="*/ 912 w 2640"/>
              <a:gd name="T3" fmla="*/ 528 h 528"/>
              <a:gd name="T4" fmla="*/ 912 w 2640"/>
              <a:gd name="T5" fmla="*/ 288 h 528"/>
              <a:gd name="T6" fmla="*/ 1776 w 2640"/>
              <a:gd name="T7" fmla="*/ 288 h 528"/>
              <a:gd name="T8" fmla="*/ 1776 w 2640"/>
              <a:gd name="T9" fmla="*/ 0 h 528"/>
              <a:gd name="T10" fmla="*/ 2640 w 2640"/>
              <a:gd name="T11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0" h="528">
                <a:moveTo>
                  <a:pt x="0" y="528"/>
                </a:moveTo>
                <a:lnTo>
                  <a:pt x="912" y="528"/>
                </a:lnTo>
                <a:lnTo>
                  <a:pt x="912" y="288"/>
                </a:lnTo>
                <a:lnTo>
                  <a:pt x="1776" y="288"/>
                </a:lnTo>
                <a:lnTo>
                  <a:pt x="1776" y="0"/>
                </a:lnTo>
                <a:lnTo>
                  <a:pt x="264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8" name="Line 16">
            <a:extLst>
              <a:ext uri="{FF2B5EF4-FFF2-40B4-BE49-F238E27FC236}">
                <a16:creationId xmlns:a16="http://schemas.microsoft.com/office/drawing/2014/main" id="{9CF4279F-DC6E-4F4C-8FAE-89EA7DF4C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9" name="Line 17">
            <a:extLst>
              <a:ext uri="{FF2B5EF4-FFF2-40B4-BE49-F238E27FC236}">
                <a16:creationId xmlns:a16="http://schemas.microsoft.com/office/drawing/2014/main" id="{D502DD5B-92ED-6647-B5A8-3D2CE7309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3EDA623E-3708-6342-AB7D-254CB9752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831B6D27-6789-8348-9FD2-7238945AF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5F4AB13C-0EBB-D746-B872-3FF893E4F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sp>
        <p:nvSpPr>
          <p:cNvPr id="44062" name="Freeform 30">
            <a:extLst>
              <a:ext uri="{FF2B5EF4-FFF2-40B4-BE49-F238E27FC236}">
                <a16:creationId xmlns:a16="http://schemas.microsoft.com/office/drawing/2014/main" id="{BDB2C3F3-18FE-654F-95F0-72421152DB5E}"/>
              </a:ext>
            </a:extLst>
          </p:cNvPr>
          <p:cNvSpPr>
            <a:spLocks/>
          </p:cNvSpPr>
          <p:nvPr/>
        </p:nvSpPr>
        <p:spPr bwMode="auto">
          <a:xfrm>
            <a:off x="3886200" y="2514600"/>
            <a:ext cx="4191000" cy="1219200"/>
          </a:xfrm>
          <a:custGeom>
            <a:avLst/>
            <a:gdLst>
              <a:gd name="T0" fmla="*/ 0 w 2640"/>
              <a:gd name="T1" fmla="*/ 624 h 768"/>
              <a:gd name="T2" fmla="*/ 192 w 2640"/>
              <a:gd name="T3" fmla="*/ 624 h 768"/>
              <a:gd name="T4" fmla="*/ 192 w 2640"/>
              <a:gd name="T5" fmla="*/ 192 h 768"/>
              <a:gd name="T6" fmla="*/ 336 w 2640"/>
              <a:gd name="T7" fmla="*/ 192 h 768"/>
              <a:gd name="T8" fmla="*/ 336 w 2640"/>
              <a:gd name="T9" fmla="*/ 624 h 768"/>
              <a:gd name="T10" fmla="*/ 480 w 2640"/>
              <a:gd name="T11" fmla="*/ 624 h 768"/>
              <a:gd name="T12" fmla="*/ 480 w 2640"/>
              <a:gd name="T13" fmla="*/ 240 h 768"/>
              <a:gd name="T14" fmla="*/ 624 w 2640"/>
              <a:gd name="T15" fmla="*/ 240 h 768"/>
              <a:gd name="T16" fmla="*/ 624 w 2640"/>
              <a:gd name="T17" fmla="*/ 624 h 768"/>
              <a:gd name="T18" fmla="*/ 768 w 2640"/>
              <a:gd name="T19" fmla="*/ 624 h 768"/>
              <a:gd name="T20" fmla="*/ 768 w 2640"/>
              <a:gd name="T21" fmla="*/ 0 h 768"/>
              <a:gd name="T22" fmla="*/ 912 w 2640"/>
              <a:gd name="T23" fmla="*/ 0 h 768"/>
              <a:gd name="T24" fmla="*/ 912 w 2640"/>
              <a:gd name="T25" fmla="*/ 768 h 768"/>
              <a:gd name="T26" fmla="*/ 1104 w 2640"/>
              <a:gd name="T27" fmla="*/ 768 h 768"/>
              <a:gd name="T28" fmla="*/ 1104 w 2640"/>
              <a:gd name="T29" fmla="*/ 192 h 768"/>
              <a:gd name="T30" fmla="*/ 1296 w 2640"/>
              <a:gd name="T31" fmla="*/ 192 h 768"/>
              <a:gd name="T32" fmla="*/ 1296 w 2640"/>
              <a:gd name="T33" fmla="*/ 624 h 768"/>
              <a:gd name="T34" fmla="*/ 1536 w 2640"/>
              <a:gd name="T35" fmla="*/ 624 h 768"/>
              <a:gd name="T36" fmla="*/ 1536 w 2640"/>
              <a:gd name="T37" fmla="*/ 48 h 768"/>
              <a:gd name="T38" fmla="*/ 1728 w 2640"/>
              <a:gd name="T39" fmla="*/ 48 h 768"/>
              <a:gd name="T40" fmla="*/ 1728 w 2640"/>
              <a:gd name="T41" fmla="*/ 768 h 768"/>
              <a:gd name="T42" fmla="*/ 1968 w 2640"/>
              <a:gd name="T43" fmla="*/ 768 h 768"/>
              <a:gd name="T44" fmla="*/ 1968 w 2640"/>
              <a:gd name="T45" fmla="*/ 192 h 768"/>
              <a:gd name="T46" fmla="*/ 2208 w 2640"/>
              <a:gd name="T47" fmla="*/ 192 h 768"/>
              <a:gd name="T48" fmla="*/ 2208 w 2640"/>
              <a:gd name="T49" fmla="*/ 576 h 768"/>
              <a:gd name="T50" fmla="*/ 2400 w 2640"/>
              <a:gd name="T51" fmla="*/ 576 h 768"/>
              <a:gd name="T52" fmla="*/ 2400 w 2640"/>
              <a:gd name="T53" fmla="*/ 0 h 768"/>
              <a:gd name="T54" fmla="*/ 2640 w 2640"/>
              <a:gd name="T55" fmla="*/ 0 h 768"/>
              <a:gd name="T56" fmla="*/ 2640 w 2640"/>
              <a:gd name="T57" fmla="*/ 672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40" h="768">
                <a:moveTo>
                  <a:pt x="0" y="624"/>
                </a:moveTo>
                <a:lnTo>
                  <a:pt x="192" y="624"/>
                </a:lnTo>
                <a:lnTo>
                  <a:pt x="192" y="192"/>
                </a:lnTo>
                <a:lnTo>
                  <a:pt x="336" y="192"/>
                </a:lnTo>
                <a:lnTo>
                  <a:pt x="336" y="624"/>
                </a:lnTo>
                <a:lnTo>
                  <a:pt x="480" y="624"/>
                </a:lnTo>
                <a:lnTo>
                  <a:pt x="480" y="240"/>
                </a:lnTo>
                <a:lnTo>
                  <a:pt x="624" y="240"/>
                </a:lnTo>
                <a:lnTo>
                  <a:pt x="624" y="624"/>
                </a:lnTo>
                <a:lnTo>
                  <a:pt x="768" y="624"/>
                </a:lnTo>
                <a:lnTo>
                  <a:pt x="768" y="0"/>
                </a:lnTo>
                <a:lnTo>
                  <a:pt x="912" y="0"/>
                </a:lnTo>
                <a:lnTo>
                  <a:pt x="912" y="768"/>
                </a:lnTo>
                <a:lnTo>
                  <a:pt x="1104" y="768"/>
                </a:lnTo>
                <a:lnTo>
                  <a:pt x="1104" y="192"/>
                </a:lnTo>
                <a:lnTo>
                  <a:pt x="1296" y="192"/>
                </a:lnTo>
                <a:lnTo>
                  <a:pt x="1296" y="624"/>
                </a:lnTo>
                <a:lnTo>
                  <a:pt x="1536" y="624"/>
                </a:lnTo>
                <a:lnTo>
                  <a:pt x="1536" y="48"/>
                </a:lnTo>
                <a:lnTo>
                  <a:pt x="1728" y="48"/>
                </a:lnTo>
                <a:lnTo>
                  <a:pt x="1728" y="768"/>
                </a:lnTo>
                <a:lnTo>
                  <a:pt x="1968" y="768"/>
                </a:lnTo>
                <a:lnTo>
                  <a:pt x="1968" y="192"/>
                </a:lnTo>
                <a:lnTo>
                  <a:pt x="2208" y="192"/>
                </a:lnTo>
                <a:lnTo>
                  <a:pt x="2208" y="576"/>
                </a:lnTo>
                <a:lnTo>
                  <a:pt x="2400" y="576"/>
                </a:lnTo>
                <a:lnTo>
                  <a:pt x="2400" y="0"/>
                </a:lnTo>
                <a:lnTo>
                  <a:pt x="2640" y="0"/>
                </a:lnTo>
                <a:lnTo>
                  <a:pt x="2640" y="67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3" name="Line 31">
            <a:extLst>
              <a:ext uri="{FF2B5EF4-FFF2-40B4-BE49-F238E27FC236}">
                <a16:creationId xmlns:a16="http://schemas.microsoft.com/office/drawing/2014/main" id="{CF9BECD0-B3D2-E043-9A58-0F90F411D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4" name="Line 32">
            <a:extLst>
              <a:ext uri="{FF2B5EF4-FFF2-40B4-BE49-F238E27FC236}">
                <a16:creationId xmlns:a16="http://schemas.microsoft.com/office/drawing/2014/main" id="{7F9E4431-73D6-524B-BD1D-34BEC4479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5" name="Line 33">
            <a:extLst>
              <a:ext uri="{FF2B5EF4-FFF2-40B4-BE49-F238E27FC236}">
                <a16:creationId xmlns:a16="http://schemas.microsoft.com/office/drawing/2014/main" id="{4FF73C36-A4CD-E449-89B5-35FDCEAA1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6" name="Line 34">
            <a:extLst>
              <a:ext uri="{FF2B5EF4-FFF2-40B4-BE49-F238E27FC236}">
                <a16:creationId xmlns:a16="http://schemas.microsoft.com/office/drawing/2014/main" id="{4A289FB2-36D9-184E-BE9B-8EF17E5E1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7" name="Line 35">
            <a:extLst>
              <a:ext uri="{FF2B5EF4-FFF2-40B4-BE49-F238E27FC236}">
                <a16:creationId xmlns:a16="http://schemas.microsoft.com/office/drawing/2014/main" id="{745142F9-C22D-284A-A386-BBD73675C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8" name="Line 36">
            <a:extLst>
              <a:ext uri="{FF2B5EF4-FFF2-40B4-BE49-F238E27FC236}">
                <a16:creationId xmlns:a16="http://schemas.microsoft.com/office/drawing/2014/main" id="{1EBC099B-3EA8-7145-916E-E1486EF70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9" name="Line 37">
            <a:extLst>
              <a:ext uri="{FF2B5EF4-FFF2-40B4-BE49-F238E27FC236}">
                <a16:creationId xmlns:a16="http://schemas.microsoft.com/office/drawing/2014/main" id="{81D00BA7-76F1-454E-8DDE-6421DD541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70" name="Line 38">
            <a:extLst>
              <a:ext uri="{FF2B5EF4-FFF2-40B4-BE49-F238E27FC236}">
                <a16:creationId xmlns:a16="http://schemas.microsoft.com/office/drawing/2014/main" id="{0852EC4C-093A-9B4E-829A-B398ECD32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71" name="Line 39">
            <a:extLst>
              <a:ext uri="{FF2B5EF4-FFF2-40B4-BE49-F238E27FC236}">
                <a16:creationId xmlns:a16="http://schemas.microsoft.com/office/drawing/2014/main" id="{6E02F14D-FA49-8042-8A9D-C0CE4D659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5A823BCD-414C-D345-AEAA-DCAC01720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73" name="Line 41">
            <a:extLst>
              <a:ext uri="{FF2B5EF4-FFF2-40B4-BE49-F238E27FC236}">
                <a16:creationId xmlns:a16="http://schemas.microsoft.com/office/drawing/2014/main" id="{B168A1D0-4002-CF4A-A281-4A741896D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9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5F8DFF7E-39A3-F34C-80B7-FBAF61687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1676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Choosing Stress Periods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DF079990-D08F-D647-BCB3-54869429F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324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5AECB705-C87E-6E48-B0DD-4F63BEC72B92}" type="slidenum">
              <a:rPr lang="en-US" altLang="en-US" sz="1200"/>
              <a:pPr>
                <a:spcBef>
                  <a:spcPct val="50000"/>
                </a:spcBef>
              </a:pPr>
              <a:t>29</a:t>
            </a:fld>
            <a:endParaRPr lang="en-US" altLang="en-US" sz="1200"/>
          </a:p>
        </p:txBody>
      </p:sp>
      <p:grpSp>
        <p:nvGrpSpPr>
          <p:cNvPr id="45060" name="Group 4">
            <a:extLst>
              <a:ext uri="{FF2B5EF4-FFF2-40B4-BE49-F238E27FC236}">
                <a16:creationId xmlns:a16="http://schemas.microsoft.com/office/drawing/2014/main" id="{62204CE2-9A30-D643-8C91-C29612AB994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838200"/>
            <a:ext cx="4419600" cy="1371600"/>
            <a:chOff x="1728" y="528"/>
            <a:chExt cx="2784" cy="864"/>
          </a:xfrm>
        </p:grpSpPr>
        <p:sp>
          <p:nvSpPr>
            <p:cNvPr id="45061" name="Line 5">
              <a:extLst>
                <a:ext uri="{FF2B5EF4-FFF2-40B4-BE49-F238E27FC236}">
                  <a16:creationId xmlns:a16="http://schemas.microsoft.com/office/drawing/2014/main" id="{345DA659-6950-8844-A932-0DBB96072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62" name="Line 6">
              <a:extLst>
                <a:ext uri="{FF2B5EF4-FFF2-40B4-BE49-F238E27FC236}">
                  <a16:creationId xmlns:a16="http://schemas.microsoft.com/office/drawing/2014/main" id="{DA9C0970-CB04-EC42-AC9D-BEECCDEE8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063" name="Group 7">
            <a:extLst>
              <a:ext uri="{FF2B5EF4-FFF2-40B4-BE49-F238E27FC236}">
                <a16:creationId xmlns:a16="http://schemas.microsoft.com/office/drawing/2014/main" id="{08586455-D8FF-444C-AF6C-762ADFF7844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14600"/>
            <a:ext cx="4419600" cy="1371600"/>
            <a:chOff x="1728" y="528"/>
            <a:chExt cx="2784" cy="864"/>
          </a:xfrm>
        </p:grpSpPr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8A04A7C7-FD1F-0D41-A59E-EEF18AE3E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8CB3BBC6-04CD-B74D-B182-C72E3786C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66" name="Text Box 10">
            <a:extLst>
              <a:ext uri="{FF2B5EF4-FFF2-40B4-BE49-F238E27FC236}">
                <a16:creationId xmlns:a16="http://schemas.microsoft.com/office/drawing/2014/main" id="{89D035EC-69C3-DE41-B05B-17C8E8759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19200"/>
            <a:ext cx="1066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Pumping</a:t>
            </a:r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r>
              <a:rPr lang="en-US" altLang="en-US" sz="1400"/>
              <a:t>Recharge</a:t>
            </a: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98A70099-7F76-584B-9EDC-D3962236E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862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F39751BC-0F0F-AA43-A17A-8D8E6C9F5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800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69" name="Text Box 13">
            <a:extLst>
              <a:ext uri="{FF2B5EF4-FFF2-40B4-BE49-F238E27FC236}">
                <a16:creationId xmlns:a16="http://schemas.microsoft.com/office/drawing/2014/main" id="{D7865432-412B-0243-96F7-9C4D7070A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953000"/>
            <a:ext cx="335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Stress Periods</a:t>
            </a:r>
          </a:p>
        </p:txBody>
      </p:sp>
      <p:sp>
        <p:nvSpPr>
          <p:cNvPr id="45070" name="Freeform 14">
            <a:extLst>
              <a:ext uri="{FF2B5EF4-FFF2-40B4-BE49-F238E27FC236}">
                <a16:creationId xmlns:a16="http://schemas.microsoft.com/office/drawing/2014/main" id="{1AB1A270-502A-314D-B536-7632EAE28695}"/>
              </a:ext>
            </a:extLst>
          </p:cNvPr>
          <p:cNvSpPr>
            <a:spLocks/>
          </p:cNvSpPr>
          <p:nvPr/>
        </p:nvSpPr>
        <p:spPr bwMode="auto">
          <a:xfrm>
            <a:off x="3886200" y="990600"/>
            <a:ext cx="4191000" cy="838200"/>
          </a:xfrm>
          <a:custGeom>
            <a:avLst/>
            <a:gdLst>
              <a:gd name="T0" fmla="*/ 0 w 2640"/>
              <a:gd name="T1" fmla="*/ 528 h 528"/>
              <a:gd name="T2" fmla="*/ 912 w 2640"/>
              <a:gd name="T3" fmla="*/ 528 h 528"/>
              <a:gd name="T4" fmla="*/ 912 w 2640"/>
              <a:gd name="T5" fmla="*/ 288 h 528"/>
              <a:gd name="T6" fmla="*/ 1776 w 2640"/>
              <a:gd name="T7" fmla="*/ 288 h 528"/>
              <a:gd name="T8" fmla="*/ 1776 w 2640"/>
              <a:gd name="T9" fmla="*/ 0 h 528"/>
              <a:gd name="T10" fmla="*/ 2640 w 2640"/>
              <a:gd name="T11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0" h="528">
                <a:moveTo>
                  <a:pt x="0" y="528"/>
                </a:moveTo>
                <a:lnTo>
                  <a:pt x="912" y="528"/>
                </a:lnTo>
                <a:lnTo>
                  <a:pt x="912" y="288"/>
                </a:lnTo>
                <a:lnTo>
                  <a:pt x="1776" y="288"/>
                </a:lnTo>
                <a:lnTo>
                  <a:pt x="1776" y="0"/>
                </a:lnTo>
                <a:lnTo>
                  <a:pt x="264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0F4E855D-D2DA-834D-BC47-7C7D4E11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sp>
        <p:nvSpPr>
          <p:cNvPr id="45088" name="Line 32">
            <a:extLst>
              <a:ext uri="{FF2B5EF4-FFF2-40B4-BE49-F238E27FC236}">
                <a16:creationId xmlns:a16="http://schemas.microsoft.com/office/drawing/2014/main" id="{0698C92D-EF75-7343-A55B-0DB7122167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590800"/>
            <a:ext cx="4495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89" name="Line 33">
            <a:extLst>
              <a:ext uri="{FF2B5EF4-FFF2-40B4-BE49-F238E27FC236}">
                <a16:creationId xmlns:a16="http://schemas.microsoft.com/office/drawing/2014/main" id="{3C79F993-8924-F046-BE84-EF18966B2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0" name="Line 34">
            <a:extLst>
              <a:ext uri="{FF2B5EF4-FFF2-40B4-BE49-F238E27FC236}">
                <a16:creationId xmlns:a16="http://schemas.microsoft.com/office/drawing/2014/main" id="{C5E73A2D-8082-9A4A-8656-B04A61FB4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1" name="Line 35">
            <a:extLst>
              <a:ext uri="{FF2B5EF4-FFF2-40B4-BE49-F238E27FC236}">
                <a16:creationId xmlns:a16="http://schemas.microsoft.com/office/drawing/2014/main" id="{381B7ADB-7BDE-5944-BA49-798B4AD2A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2" name="Line 36">
            <a:extLst>
              <a:ext uri="{FF2B5EF4-FFF2-40B4-BE49-F238E27FC236}">
                <a16:creationId xmlns:a16="http://schemas.microsoft.com/office/drawing/2014/main" id="{46AC3138-6793-F849-9F68-59F32650E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3" name="Line 37">
            <a:extLst>
              <a:ext uri="{FF2B5EF4-FFF2-40B4-BE49-F238E27FC236}">
                <a16:creationId xmlns:a16="http://schemas.microsoft.com/office/drawing/2014/main" id="{69A0041A-26EB-C142-BFF5-7D4199B71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4" name="Line 38">
            <a:extLst>
              <a:ext uri="{FF2B5EF4-FFF2-40B4-BE49-F238E27FC236}">
                <a16:creationId xmlns:a16="http://schemas.microsoft.com/office/drawing/2014/main" id="{1BB8B4C1-7751-7A49-985B-BDE982B86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5" name="Line 39">
            <a:extLst>
              <a:ext uri="{FF2B5EF4-FFF2-40B4-BE49-F238E27FC236}">
                <a16:creationId xmlns:a16="http://schemas.microsoft.com/office/drawing/2014/main" id="{3FA312E8-4C35-924A-8741-75159F35A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6" name="Line 40">
            <a:extLst>
              <a:ext uri="{FF2B5EF4-FFF2-40B4-BE49-F238E27FC236}">
                <a16:creationId xmlns:a16="http://schemas.microsoft.com/office/drawing/2014/main" id="{D08A39FD-D910-9E49-9DB3-E00B7B76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7" name="Line 41">
            <a:extLst>
              <a:ext uri="{FF2B5EF4-FFF2-40B4-BE49-F238E27FC236}">
                <a16:creationId xmlns:a16="http://schemas.microsoft.com/office/drawing/2014/main" id="{1D117981-DC6C-8C4A-B833-C6D86A625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8" name="Line 42">
            <a:extLst>
              <a:ext uri="{FF2B5EF4-FFF2-40B4-BE49-F238E27FC236}">
                <a16:creationId xmlns:a16="http://schemas.microsoft.com/office/drawing/2014/main" id="{AB497AC9-162A-6847-A01F-FD9BD35F7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9" name="Line 43">
            <a:extLst>
              <a:ext uri="{FF2B5EF4-FFF2-40B4-BE49-F238E27FC236}">
                <a16:creationId xmlns:a16="http://schemas.microsoft.com/office/drawing/2014/main" id="{C62C3F76-FF0A-2B4A-A33C-462F70871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00" name="Line 44">
            <a:extLst>
              <a:ext uri="{FF2B5EF4-FFF2-40B4-BE49-F238E27FC236}">
                <a16:creationId xmlns:a16="http://schemas.microsoft.com/office/drawing/2014/main" id="{CC76EE35-45B2-B448-AA06-7E4A83BE9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1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86EB1C62-7C00-1F4A-9072-49FB43C2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7DDF2F5-D139-F045-A1E0-CAAC8211EF00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558F61EC-1DEB-6D40-90EA-389DFE1B5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73075"/>
            <a:ext cx="8424863" cy="8223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Differential Equation for</a:t>
            </a:r>
            <a:br>
              <a:rPr lang="en-US" sz="2400"/>
            </a:br>
            <a:r>
              <a:rPr lang="en-US" sz="2400"/>
              <a:t>Ground-Water Flow</a:t>
            </a:r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5F5E30BE-3AE9-824A-BA84-C0D40B321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71700"/>
            <a:ext cx="5676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>
            <a:extLst>
              <a:ext uri="{FF2B5EF4-FFF2-40B4-BE49-F238E27FC236}">
                <a16:creationId xmlns:a16="http://schemas.microsoft.com/office/drawing/2014/main" id="{845BFCDF-0E60-A446-A5D4-1AAC38534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5126" name="Rectangle 8">
            <a:extLst>
              <a:ext uri="{FF2B5EF4-FFF2-40B4-BE49-F238E27FC236}">
                <a16:creationId xmlns:a16="http://schemas.microsoft.com/office/drawing/2014/main" id="{A415E3BA-685B-894C-AC17-2FBBE5CA0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5127" name="Rectangle 9">
            <a:extLst>
              <a:ext uri="{FF2B5EF4-FFF2-40B4-BE49-F238E27FC236}">
                <a16:creationId xmlns:a16="http://schemas.microsoft.com/office/drawing/2014/main" id="{D6C0A86E-A5CF-3548-864E-75F9F4453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351213"/>
            <a:ext cx="6200775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K</a:t>
            </a:r>
            <a:r>
              <a:rPr lang="en-US" sz="1200" baseline="-300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xx</a:t>
            </a: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, K</a:t>
            </a:r>
            <a:r>
              <a:rPr lang="en-US" sz="1200" baseline="-300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yy</a:t>
            </a: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, and K</a:t>
            </a:r>
            <a:r>
              <a:rPr lang="en-US" sz="1200" baseline="-300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zz</a:t>
            </a: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 	are values of hydraulic conductivity along the x, y, and z coordinate axes,</a:t>
            </a: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    which are assumed to be parallel to the major axes of hydraulic conductivity (L/T).</a:t>
            </a:r>
            <a:endParaRPr lang="en-US" sz="1200">
              <a:latin typeface="Verdana" charset="0"/>
              <a:ea typeface="ＭＳ Ｐゴシック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endParaRPr lang="en-US" sz="1200">
              <a:solidFill>
                <a:srgbClr val="000000"/>
              </a:solidFill>
              <a:latin typeface="Times" charset="0"/>
              <a:ea typeface="ＭＳ Ｐゴシック" charset="0"/>
              <a:cs typeface="Times New Roman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h	  is the potentiometric head (L).</a:t>
            </a:r>
            <a:endParaRPr lang="en-US" sz="1200">
              <a:latin typeface="Verdana" charset="0"/>
              <a:ea typeface="ＭＳ Ｐゴシック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endParaRPr lang="en-US" sz="1200">
              <a:solidFill>
                <a:srgbClr val="000000"/>
              </a:solidFill>
              <a:latin typeface="Times" charset="0"/>
              <a:ea typeface="ＭＳ Ｐゴシック" charset="0"/>
              <a:cs typeface="Times New Roman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W	 is a volumetric flux per unit volume representing sources and/or sinks of water, with W&lt;0.0 for</a:t>
            </a: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    flow out of the ground-water system, and W&gt;0.0 for flow into the system (T</a:t>
            </a:r>
            <a:r>
              <a:rPr lang="en-US" sz="1200" baseline="300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-1</a:t>
            </a: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).</a:t>
            </a:r>
            <a:endParaRPr lang="en-US" sz="1200">
              <a:latin typeface="Verdana" charset="0"/>
              <a:ea typeface="ＭＳ Ｐゴシック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endParaRPr lang="en-US" sz="1200">
              <a:solidFill>
                <a:srgbClr val="000000"/>
              </a:solidFill>
              <a:latin typeface="Times" charset="0"/>
              <a:ea typeface="ＭＳ Ｐゴシック" charset="0"/>
              <a:cs typeface="Times New Roman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S</a:t>
            </a:r>
            <a:r>
              <a:rPr lang="en-US" sz="1200" baseline="-300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S</a:t>
            </a: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 	is the specific storage of the porous material (L</a:t>
            </a:r>
            <a:r>
              <a:rPr lang="en-US" sz="1200" baseline="300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-1</a:t>
            </a: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).</a:t>
            </a:r>
            <a:endParaRPr lang="en-US" sz="1200">
              <a:latin typeface="Verdana" charset="0"/>
              <a:ea typeface="ＭＳ Ｐゴシック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endParaRPr lang="en-US" sz="1200">
              <a:solidFill>
                <a:srgbClr val="000000"/>
              </a:solidFill>
              <a:latin typeface="Times" charset="0"/>
              <a:ea typeface="ＭＳ Ｐゴシック" charset="0"/>
              <a:cs typeface="Times New Roman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t is time (T).</a:t>
            </a:r>
            <a:endParaRPr lang="en-US" sz="120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3D1CB0-A297-9F4A-B3F6-384E2282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15C4-5C23-A744-BEDE-6B4378B91E7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3F1CC59-028B-1846-AD43-015796420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220663"/>
            <a:ext cx="7772400" cy="1311275"/>
          </a:xfrm>
        </p:spPr>
        <p:txBody>
          <a:bodyPr/>
          <a:lstStyle/>
          <a:p>
            <a:r>
              <a:rPr lang="en-US" altLang="en-US"/>
              <a:t>Discretization File:</a:t>
            </a:r>
            <a:br>
              <a:rPr lang="en-US" altLang="en-US"/>
            </a:br>
            <a:r>
              <a:rPr lang="en-US" altLang="en-US" sz="3600"/>
              <a:t>Time Discretization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E6EA789-5129-B943-ABF6-249FA6108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800600"/>
          </a:xfrm>
        </p:spPr>
        <p:txBody>
          <a:bodyPr/>
          <a:lstStyle/>
          <a:p>
            <a:r>
              <a:rPr lang="en-US" altLang="en-US" sz="2400"/>
              <a:t>Number of stress periods (NPER)</a:t>
            </a:r>
          </a:p>
          <a:p>
            <a:r>
              <a:rPr lang="en-US" altLang="en-US" sz="2400"/>
              <a:t>Time units (ITMUNI)</a:t>
            </a:r>
          </a:p>
          <a:p>
            <a:r>
              <a:rPr lang="en-US" altLang="en-US" sz="2400"/>
              <a:t>For each stress period</a:t>
            </a:r>
          </a:p>
          <a:p>
            <a:pPr lvl="1"/>
            <a:r>
              <a:rPr lang="en-US" altLang="en-US" sz="2000"/>
              <a:t>Total length (PERLEN)</a:t>
            </a:r>
          </a:p>
          <a:p>
            <a:pPr lvl="1"/>
            <a:r>
              <a:rPr lang="en-US" altLang="en-US" sz="2000"/>
              <a:t>Number of time steps (NSTP)</a:t>
            </a:r>
          </a:p>
          <a:p>
            <a:pPr lvl="1"/>
            <a:r>
              <a:rPr lang="en-US" altLang="en-US" sz="2000"/>
              <a:t>Time-step multiplier (TSMULT)</a:t>
            </a:r>
          </a:p>
          <a:p>
            <a:pPr lvl="1"/>
            <a:r>
              <a:rPr lang="en-US" altLang="en-US" sz="2000"/>
              <a:t>Steady-state or transient</a:t>
            </a:r>
          </a:p>
          <a:p>
            <a:r>
              <a:rPr lang="en-US" altLang="en-US" sz="2400"/>
              <a:t>Mixed steady-state and transient simulations are allowed</a:t>
            </a:r>
          </a:p>
        </p:txBody>
      </p:sp>
    </p:spTree>
    <p:extLst>
      <p:ext uri="{BB962C8B-B14F-4D97-AF65-F5344CB8AC3E}">
        <p14:creationId xmlns:p14="http://schemas.microsoft.com/office/powerpoint/2010/main" val="3953831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17A6BE-1B2B-0143-B391-23A8B54E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3A9E-FE37-3443-B747-09E6EE0B464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5B9CADE-AC20-1E4D-911C-AD2879254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Steady-State Simulations</a:t>
            </a:r>
          </a:p>
        </p:txBody>
      </p:sp>
      <p:grpSp>
        <p:nvGrpSpPr>
          <p:cNvPr id="33800" name="Group 8">
            <a:extLst>
              <a:ext uri="{FF2B5EF4-FFF2-40B4-BE49-F238E27FC236}">
                <a16:creationId xmlns:a16="http://schemas.microsoft.com/office/drawing/2014/main" id="{9E73C688-CEC0-CA4F-99E6-D172E4FB9B3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905000"/>
            <a:ext cx="6553200" cy="1981200"/>
            <a:chOff x="768" y="1344"/>
            <a:chExt cx="4128" cy="1248"/>
          </a:xfrm>
        </p:grpSpPr>
        <p:graphicFrame>
          <p:nvGraphicFramePr>
            <p:cNvPr id="33796" name="Object 4">
              <a:extLst>
                <a:ext uri="{FF2B5EF4-FFF2-40B4-BE49-F238E27FC236}">
                  <a16:creationId xmlns:a16="http://schemas.microsoft.com/office/drawing/2014/main" id="{1F41A974-E5CB-B84B-93C0-5D15C9DF83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344"/>
            <a:ext cx="34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89" name="Equation" r:id="rId3" imgW="73431400" imgH="5270500" progId="Equation.3">
                    <p:embed/>
                  </p:oleObj>
                </mc:Choice>
                <mc:Fallback>
                  <p:oleObj name="Equation" r:id="rId3" imgW="73431400" imgH="5270500" progId="Equation.3">
                    <p:embed/>
                    <p:pic>
                      <p:nvPicPr>
                        <p:cNvPr id="33796" name="Object 4">
                          <a:extLst>
                            <a:ext uri="{FF2B5EF4-FFF2-40B4-BE49-F238E27FC236}">
                              <a16:creationId xmlns:a16="http://schemas.microsoft.com/office/drawing/2014/main" id="{1F41A974-E5CB-B84B-93C0-5D15C9DF83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345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797" name="Picture 5">
              <a:extLst>
                <a:ext uri="{FF2B5EF4-FFF2-40B4-BE49-F238E27FC236}">
                  <a16:creationId xmlns:a16="http://schemas.microsoft.com/office/drawing/2014/main" id="{2C797A19-3189-1247-ACAE-C1E010053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632"/>
              <a:ext cx="369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3798" name="Object 6">
              <a:extLst>
                <a:ext uri="{FF2B5EF4-FFF2-40B4-BE49-F238E27FC236}">
                  <a16:creationId xmlns:a16="http://schemas.microsoft.com/office/drawing/2014/main" id="{65DDF30B-D668-6A4C-8110-E10CE06594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920"/>
            <a:ext cx="36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0" name="Equation" r:id="rId6" imgW="78701900" imgH="5270500" progId="Equation.3">
                    <p:embed/>
                  </p:oleObj>
                </mc:Choice>
                <mc:Fallback>
                  <p:oleObj name="Equation" r:id="rId6" imgW="78701900" imgH="5270500" progId="Equation.3">
                    <p:embed/>
                    <p:pic>
                      <p:nvPicPr>
                        <p:cNvPr id="33798" name="Object 6">
                          <a:extLst>
                            <a:ext uri="{FF2B5EF4-FFF2-40B4-BE49-F238E27FC236}">
                              <a16:creationId xmlns:a16="http://schemas.microsoft.com/office/drawing/2014/main" id="{65DDF30B-D668-6A4C-8110-E10CE06594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920"/>
                          <a:ext cx="360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Object 7">
              <a:extLst>
                <a:ext uri="{FF2B5EF4-FFF2-40B4-BE49-F238E27FC236}">
                  <a16:creationId xmlns:a16="http://schemas.microsoft.com/office/drawing/2014/main" id="{E36031FE-F9E1-7C47-B565-C7BA731B4B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112"/>
            <a:ext cx="393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1" name="Equation" r:id="rId8" imgW="81622900" imgH="10236200" progId="Equation.3">
                    <p:embed/>
                  </p:oleObj>
                </mc:Choice>
                <mc:Fallback>
                  <p:oleObj name="Equation" r:id="rId8" imgW="81622900" imgH="10236200" progId="Equation.3">
                    <p:embed/>
                    <p:pic>
                      <p:nvPicPr>
                        <p:cNvPr id="33799" name="Object 7">
                          <a:extLst>
                            <a:ext uri="{FF2B5EF4-FFF2-40B4-BE49-F238E27FC236}">
                              <a16:creationId xmlns:a16="http://schemas.microsoft.com/office/drawing/2014/main" id="{E36031FE-F9E1-7C47-B565-C7BA731B4B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112"/>
                          <a:ext cx="3936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1" name="Text Box 9">
            <a:extLst>
              <a:ext uri="{FF2B5EF4-FFF2-40B4-BE49-F238E27FC236}">
                <a16:creationId xmlns:a16="http://schemas.microsoft.com/office/drawing/2014/main" id="{272E48C5-4C6A-3C47-968B-E7A1A84CB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62400"/>
            <a:ext cx="7696200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/>
              <a:t> Steady state is simulated as a stress period with 0 storage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600"/>
              <a:t> This facilitates reading data – even a steady-state simulation has input data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600"/>
              <a:t> Specify a single time step for a steady-state stress period – using multiple time steps would produce duplicate answers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600"/>
              <a:t> The length of the steady-state stress period and the time step multiplier have no impact on the computed heads</a:t>
            </a:r>
          </a:p>
        </p:txBody>
      </p:sp>
    </p:spTree>
    <p:extLst>
      <p:ext uri="{BB962C8B-B14F-4D97-AF65-F5344CB8AC3E}">
        <p14:creationId xmlns:p14="http://schemas.microsoft.com/office/powerpoint/2010/main" val="2317917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6450371-4357-1B41-9133-60D79EB0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313C-1A8B-BD4A-9FD6-BA838117730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7A3633A-9592-994F-B9FC-05B92D977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8162925" cy="579438"/>
          </a:xfrm>
        </p:spPr>
        <p:txBody>
          <a:bodyPr/>
          <a:lstStyle/>
          <a:p>
            <a:r>
              <a:rPr lang="en-US" altLang="en-US" sz="3200"/>
              <a:t>Allocation of Arrays for Flow Equation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3779E8F-8B01-FC4A-8C3A-16A02DC19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3733800"/>
            <a:ext cx="6554787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3-D arrays: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h -- HNEW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CR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CC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CV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HCOF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RHS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HOLD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IBOUND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</p:txBody>
      </p:sp>
      <p:grpSp>
        <p:nvGrpSpPr>
          <p:cNvPr id="34823" name="Group 7">
            <a:extLst>
              <a:ext uri="{FF2B5EF4-FFF2-40B4-BE49-F238E27FC236}">
                <a16:creationId xmlns:a16="http://schemas.microsoft.com/office/drawing/2014/main" id="{7C785615-90DC-9745-A490-8C8FA4D81FC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33600"/>
            <a:ext cx="8763000" cy="1419225"/>
            <a:chOff x="96" y="1344"/>
            <a:chExt cx="5520" cy="894"/>
          </a:xfrm>
        </p:grpSpPr>
        <p:graphicFrame>
          <p:nvGraphicFramePr>
            <p:cNvPr id="34820" name="Object 4">
              <a:extLst>
                <a:ext uri="{FF2B5EF4-FFF2-40B4-BE49-F238E27FC236}">
                  <a16:creationId xmlns:a16="http://schemas.microsoft.com/office/drawing/2014/main" id="{4D5EF80F-6A73-EE48-91DF-73C94F0D2A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344"/>
            <a:ext cx="364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3" name="Equation" r:id="rId3" imgW="70802500" imgH="4686300" progId="Equation.3">
                    <p:embed/>
                  </p:oleObj>
                </mc:Choice>
                <mc:Fallback>
                  <p:oleObj name="Equation" r:id="rId3" imgW="70802500" imgH="4686300" progId="Equation.3">
                    <p:embed/>
                    <p:pic>
                      <p:nvPicPr>
                        <p:cNvPr id="34820" name="Object 4">
                          <a:extLst>
                            <a:ext uri="{FF2B5EF4-FFF2-40B4-BE49-F238E27FC236}">
                              <a16:creationId xmlns:a16="http://schemas.microsoft.com/office/drawing/2014/main" id="{4D5EF80F-6A73-EE48-91DF-73C94F0D2A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44"/>
                          <a:ext cx="364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5">
              <a:extLst>
                <a:ext uri="{FF2B5EF4-FFF2-40B4-BE49-F238E27FC236}">
                  <a16:creationId xmlns:a16="http://schemas.microsoft.com/office/drawing/2014/main" id="{B8DE9004-03A8-FA44-9583-E830EE8951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1680"/>
            <a:ext cx="552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4" name="Equation" r:id="rId5" imgW="127266700" imgH="4978400" progId="Equation.3">
                    <p:embed/>
                  </p:oleObj>
                </mc:Choice>
                <mc:Fallback>
                  <p:oleObj name="Equation" r:id="rId5" imgW="127266700" imgH="4978400" progId="Equation.3">
                    <p:embed/>
                    <p:pic>
                      <p:nvPicPr>
                        <p:cNvPr id="34821" name="Object 5">
                          <a:extLst>
                            <a:ext uri="{FF2B5EF4-FFF2-40B4-BE49-F238E27FC236}">
                              <a16:creationId xmlns:a16="http://schemas.microsoft.com/office/drawing/2014/main" id="{B8DE9004-03A8-FA44-9583-E830EE8951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680"/>
                          <a:ext cx="552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6">
              <a:extLst>
                <a:ext uri="{FF2B5EF4-FFF2-40B4-BE49-F238E27FC236}">
                  <a16:creationId xmlns:a16="http://schemas.microsoft.com/office/drawing/2014/main" id="{B439A670-2E00-C64F-BF2C-474F72020A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016"/>
            <a:ext cx="422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5" name="Equation" r:id="rId7" imgW="85140800" imgH="4686300" progId="Equation.3">
                    <p:embed/>
                  </p:oleObj>
                </mc:Choice>
                <mc:Fallback>
                  <p:oleObj name="Equation" r:id="rId7" imgW="85140800" imgH="4686300" progId="Equation.3">
                    <p:embed/>
                    <p:pic>
                      <p:nvPicPr>
                        <p:cNvPr id="34822" name="Object 6">
                          <a:extLst>
                            <a:ext uri="{FF2B5EF4-FFF2-40B4-BE49-F238E27FC236}">
                              <a16:creationId xmlns:a16="http://schemas.microsoft.com/office/drawing/2014/main" id="{B439A670-2E00-C64F-BF2C-474F72020A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016"/>
                          <a:ext cx="4224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2297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647B5FC3-8A8A-C84D-8B72-67FB035D0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3246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1277820-5278-2345-ADEB-2C7578AC4764}" type="slidenum">
              <a:rPr lang="en-US" altLang="en-US" sz="1200"/>
              <a:pPr>
                <a:spcBef>
                  <a:spcPct val="50000"/>
                </a:spcBef>
              </a:pPr>
              <a:t>33</a:t>
            </a:fld>
            <a:endParaRPr lang="en-US" altLang="en-US" sz="1200"/>
          </a:p>
        </p:txBody>
      </p:sp>
      <p:pic>
        <p:nvPicPr>
          <p:cNvPr id="35845" name="Picture 5" descr="scanp10">
            <a:extLst>
              <a:ext uri="{FF2B5EF4-FFF2-40B4-BE49-F238E27FC236}">
                <a16:creationId xmlns:a16="http://schemas.microsoft.com/office/drawing/2014/main" id="{C44F2A51-B006-1047-BC30-04226D192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"/>
            <a:ext cx="5919788" cy="65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6" name="Text Box 6">
            <a:extLst>
              <a:ext uri="{FF2B5EF4-FFF2-40B4-BE49-F238E27FC236}">
                <a16:creationId xmlns:a16="http://schemas.microsoft.com/office/drawing/2014/main" id="{727FA48F-BD72-CD4A-B948-CF6BE5EDB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190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Establishing Initial Conditions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35D49E08-DC89-8640-81D7-9FC1708D9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38600"/>
            <a:ext cx="1981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Initial conditions are required even if a simulation is steady state</a:t>
            </a:r>
          </a:p>
        </p:txBody>
      </p:sp>
    </p:spTree>
    <p:extLst>
      <p:ext uri="{BB962C8B-B14F-4D97-AF65-F5344CB8AC3E}">
        <p14:creationId xmlns:p14="http://schemas.microsoft.com/office/powerpoint/2010/main" val="4007237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F72384-2593-254C-81D0-7DA51576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37B3-BECF-DB49-A101-0974130EBC3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742851C-87FA-9341-89AF-DC363975E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3048000" cy="1066800"/>
          </a:xfrm>
        </p:spPr>
        <p:txBody>
          <a:bodyPr/>
          <a:lstStyle/>
          <a:p>
            <a:r>
              <a:rPr lang="en-US" altLang="en-US" sz="3200"/>
              <a:t>Boundary Conditions</a:t>
            </a:r>
          </a:p>
        </p:txBody>
      </p:sp>
      <p:pic>
        <p:nvPicPr>
          <p:cNvPr id="36868" name="Picture 4" descr="scanp11">
            <a:extLst>
              <a:ext uri="{FF2B5EF4-FFF2-40B4-BE49-F238E27FC236}">
                <a16:creationId xmlns:a16="http://schemas.microsoft.com/office/drawing/2014/main" id="{9289A507-0B15-294F-B6DD-F4BD8332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304800"/>
            <a:ext cx="6116637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94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>
            <a:extLst>
              <a:ext uri="{FF2B5EF4-FFF2-40B4-BE49-F238E27FC236}">
                <a16:creationId xmlns:a16="http://schemas.microsoft.com/office/drawing/2014/main" id="{09D91445-33D8-1443-AAEC-AB253CA6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"/>
            <a:ext cx="7391400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 New" panose="02070309020205020404" pitchFamily="49" charset="0"/>
              </a:rPr>
              <a:t>VOLUMETRIC BUDGET FOR ENTIRE MODEL AT END OF TIME STEP  8 IN STRESS PERIOD   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------------------------------------------------------------------------------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  CUMULATIVE VOLUMES      L**3       RATES FOR THIS TIME STEP      L**3/T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------------------                 ------------------------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IN:                                      IN: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---                                      ---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 STORAGE =    56359216.0000               STORAGE =       12796.0039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CONSTANT HEAD =    51957100.0000         CONSTANT HEAD =       42671.6211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   WELLS =           0.0000                 WELLS =           0.0000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RIVER LEAKAGE =           0.0000         RIVER LEAKAGE =           0.0000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RECHARGE =   184680000.0000              RECHARGE =      102600.0000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TOTAL IN =   292996320.0000              TOTAL IN =      158067.6250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OUT:                                     OUT: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----                                     ----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 STORAGE =           6.1035               STORAGE =           0.0000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CONSTANT HEAD =           2.5733         CONSTANT HEAD =           0.0000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   WELLS =   126000000.0000                 WELLS =       70000.0000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RIVER LEAKAGE =   166986064.0000         RIVER LEAKAGE =       88094.2656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RECHARGE =           0.0000              RECHARGE =           0.0000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TOTAL OUT =   292986080.0000             TOTAL OUT =      158094.2660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IN - OUT =       10243.3232              IN - OUT =         -26.6406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PERCENT DISCREPANCY =           0.00     PERCENT DISCREPANCY =          -0.02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>
                <a:latin typeface="Courier New" panose="02070309020205020404" pitchFamily="49" charset="0"/>
              </a:rPr>
              <a:t>          </a:t>
            </a:r>
            <a:r>
              <a:rPr lang="en-US" altLang="en-US" sz="1000" b="1">
                <a:latin typeface="Courier New" panose="02070309020205020404" pitchFamily="49" charset="0"/>
              </a:rPr>
              <a:t>TIME SUMMARY AT END OF TIME STEP   8 IN STRESS PERIOD    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        SECONDS     MINUTES      HOURS       DAYS        YEARS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        -----------------------------------------------------------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TIME STEP LENGTH 5.39448E+07 8.99081E+05  14985.      624.36      1.7094    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STRESS PERIOD TIME 1.55520E+08 2.59200E+06  43200.      1800.0      4.9281    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TOTAL TIME 1.55520E+08 2.59200E+06  43200.      1800.0      4.9281</a:t>
            </a:r>
            <a:r>
              <a:rPr lang="en-US" altLang="en-US" sz="1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68D3C14C-30FF-8342-B7C2-59DAFD99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3246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6261C5AE-3490-2843-9DF9-6CB90DEB1AC5}" type="slidenum">
              <a:rPr lang="en-US" altLang="en-US" sz="1200"/>
              <a:pPr>
                <a:spcBef>
                  <a:spcPct val="50000"/>
                </a:spcBef>
              </a:pPr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74964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190EA9C0-9403-C045-9696-716E0640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0AD0A1B-7C32-A34E-8AFD-4F3678707157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B5B40356-F5EE-D943-9284-42F507468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0013"/>
            <a:ext cx="8161338" cy="1431925"/>
          </a:xfrm>
        </p:spPr>
        <p:txBody>
          <a:bodyPr/>
          <a:lstStyle/>
          <a:p>
            <a:pPr eaLnBrk="1" hangingPunct="1"/>
            <a:r>
              <a:rPr lang="en-US" altLang="en-US"/>
              <a:t>Layer-Property Flow Package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CFF669B7-5A02-2A46-B8A6-760F32A4B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BFE0964A-B138-4546-9AB6-C54C6D98A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1885950"/>
            <a:ext cx="76200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Formulate terms for calculating flow through porous medium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Calculate conductance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Calculate storage terms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Calculate porous medium budget terms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Flow to storage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Flow to constant-head cells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Flow between adjacent cells</a:t>
            </a:r>
          </a:p>
        </p:txBody>
      </p:sp>
    </p:spTree>
    <p:extLst>
      <p:ext uri="{BB962C8B-B14F-4D97-AF65-F5344CB8AC3E}">
        <p14:creationId xmlns:p14="http://schemas.microsoft.com/office/powerpoint/2010/main" val="631809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764D486E-1AA9-9B4F-A564-8BAC9C3A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A09E28E-C27A-B144-9FE7-C4EF3BB8619A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3A4223C-4C67-9B44-8C16-9374C6FF0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62925" cy="1066800"/>
          </a:xfrm>
        </p:spPr>
        <p:txBody>
          <a:bodyPr/>
          <a:lstStyle/>
          <a:p>
            <a:pPr eaLnBrk="1" hangingPunct="1"/>
            <a:r>
              <a:rPr lang="en-US" altLang="en-US" sz="3200"/>
              <a:t>Consider the Finite-Difference Equation for 1 Cell – cell i,j,k</a:t>
            </a:r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id="{5B173ADE-54B4-C149-8553-5FC2BECC9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7010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Cell i,j,k is in the middle of this cluster of cells</a:t>
            </a:r>
            <a:br>
              <a:rPr lang="en-US" altLang="en-US" sz="1600"/>
            </a:br>
            <a:r>
              <a:rPr lang="en-US" altLang="en-US" sz="1600"/>
              <a:t>	i is the row</a:t>
            </a:r>
            <a:br>
              <a:rPr lang="en-US" altLang="en-US" sz="1600"/>
            </a:br>
            <a:r>
              <a:rPr lang="en-US" altLang="en-US" sz="1600"/>
              <a:t>	j is the column</a:t>
            </a:r>
            <a:br>
              <a:rPr lang="en-US" altLang="en-US" sz="1600"/>
            </a:br>
            <a:r>
              <a:rPr lang="en-US" altLang="en-US" sz="1600"/>
              <a:t>	k is the layer</a:t>
            </a:r>
          </a:p>
        </p:txBody>
      </p:sp>
      <p:pic>
        <p:nvPicPr>
          <p:cNvPr id="4101" name="Picture 6" descr="awh-mf2-2">
            <a:extLst>
              <a:ext uri="{FF2B5EF4-FFF2-40B4-BE49-F238E27FC236}">
                <a16:creationId xmlns:a16="http://schemas.microsoft.com/office/drawing/2014/main" id="{DFAFCFCE-D91E-CD46-81BA-96CD3D1B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9411"/>
          <a:stretch>
            <a:fillRect/>
          </a:stretch>
        </p:blipFill>
        <p:spPr bwMode="auto">
          <a:xfrm>
            <a:off x="3733800" y="2209800"/>
            <a:ext cx="4572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030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C84EDFD2-927A-5E48-926B-A31EC87B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A4E25E0-EAF9-624D-ADA9-ED2AB228A9F2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C69FECE-730D-9344-964C-DA65BFD0F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162925" cy="579438"/>
          </a:xfrm>
        </p:spPr>
        <p:txBody>
          <a:bodyPr/>
          <a:lstStyle/>
          <a:p>
            <a:pPr eaLnBrk="1" hangingPunct="1"/>
            <a:r>
              <a:rPr lang="en-US" altLang="en-US" sz="3200"/>
              <a:t>Finite-Difference Equation for 1 Cell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A6B1433F-0C22-2348-A9FD-C855B6226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133600"/>
          <a:ext cx="548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Equation" r:id="rId3" imgW="73431400" imgH="5270500" progId="Equation.3">
                  <p:embed/>
                </p:oleObj>
              </mc:Choice>
              <mc:Fallback>
                <p:oleObj name="Equation" r:id="rId3" imgW="73431400" imgH="5270500" progId="Equation.3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A6B1433F-0C22-2348-A9FD-C855B6226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548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>
            <a:extLst>
              <a:ext uri="{FF2B5EF4-FFF2-40B4-BE49-F238E27FC236}">
                <a16:creationId xmlns:a16="http://schemas.microsoft.com/office/drawing/2014/main" id="{EE2B62B3-8198-AB48-9178-E0D80317E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D4BF7E51-3E1D-B946-AA87-823AC0C52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86200"/>
          <a:ext cx="571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6" imgW="78701900" imgH="5270500" progId="Equation.3">
                  <p:embed/>
                </p:oleObj>
              </mc:Choice>
              <mc:Fallback>
                <p:oleObj name="Equation" r:id="rId6" imgW="78701900" imgH="5270500" progId="Equation.3">
                  <p:embed/>
                  <p:pic>
                    <p:nvPicPr>
                      <p:cNvPr id="5126" name="Object 6">
                        <a:extLst>
                          <a:ext uri="{FF2B5EF4-FFF2-40B4-BE49-F238E27FC236}">
                            <a16:creationId xmlns:a16="http://schemas.microsoft.com/office/drawing/2014/main" id="{D4BF7E51-3E1D-B946-AA87-823AC0C52E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571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45CE1276-5031-9D48-87A8-FBBD31BB8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648200"/>
          <a:ext cx="624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8" imgW="81622900" imgH="10236200" progId="Equation.3">
                  <p:embed/>
                </p:oleObj>
              </mc:Choice>
              <mc:Fallback>
                <p:oleObj name="Equation" r:id="rId8" imgW="81622900" imgH="10236200" progId="Equation.3">
                  <p:embed/>
                  <p:pic>
                    <p:nvPicPr>
                      <p:cNvPr id="5127" name="Object 7">
                        <a:extLst>
                          <a:ext uri="{FF2B5EF4-FFF2-40B4-BE49-F238E27FC236}">
                            <a16:creationId xmlns:a16="http://schemas.microsoft.com/office/drawing/2014/main" id="{45CE1276-5031-9D48-87A8-FBBD31BB8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6248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780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2D184B13-4D41-D349-B43B-B2BCA85F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6FF1DB0-31A4-4E4D-A7DB-226A8D1E25BE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52BD3DB-4807-B642-A759-07DCAB705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Conductance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1169DC46-BA07-124B-8276-D4DEFE3FA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49" name="Object 4">
            <a:extLst>
              <a:ext uri="{FF2B5EF4-FFF2-40B4-BE49-F238E27FC236}">
                <a16:creationId xmlns:a16="http://schemas.microsoft.com/office/drawing/2014/main" id="{CFD716C9-C53C-E842-AC02-2C4BCD885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971800"/>
          <a:ext cx="1371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Equation" r:id="rId3" imgW="12877800" imgH="9067800" progId="Equation.3">
                  <p:embed/>
                </p:oleObj>
              </mc:Choice>
              <mc:Fallback>
                <p:oleObj name="Equation" r:id="rId3" imgW="12877800" imgH="9067800" progId="Equation.3">
                  <p:embed/>
                  <p:pic>
                    <p:nvPicPr>
                      <p:cNvPr id="6149" name="Object 4">
                        <a:extLst>
                          <a:ext uri="{FF2B5EF4-FFF2-40B4-BE49-F238E27FC236}">
                            <a16:creationId xmlns:a16="http://schemas.microsoft.com/office/drawing/2014/main" id="{CFD716C9-C53C-E842-AC02-2C4BCD885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1371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7" descr="awh-mf5-1">
            <a:extLst>
              <a:ext uri="{FF2B5EF4-FFF2-40B4-BE49-F238E27FC236}">
                <a16:creationId xmlns:a16="http://schemas.microsoft.com/office/drawing/2014/main" id="{CC8F5204-2D51-F249-9633-DA3FD0722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1" r="29411"/>
          <a:stretch>
            <a:fillRect/>
          </a:stretch>
        </p:blipFill>
        <p:spPr bwMode="auto">
          <a:xfrm>
            <a:off x="3352800" y="2057400"/>
            <a:ext cx="5334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9">
            <a:extLst>
              <a:ext uri="{FF2B5EF4-FFF2-40B4-BE49-F238E27FC236}">
                <a16:creationId xmlns:a16="http://schemas.microsoft.com/office/drawing/2014/main" id="{F334F814-B809-4146-B408-E9977EE76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AF5CFB0E-EE49-1247-979E-B69E12EFD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981200"/>
          <a:ext cx="2895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Equation" r:id="rId6" imgW="21069300" imgH="4978400" progId="Equation.3">
                  <p:embed/>
                </p:oleObj>
              </mc:Choice>
              <mc:Fallback>
                <p:oleObj name="Equation" r:id="rId6" imgW="21069300" imgH="4978400" progId="Equation.3">
                  <p:embed/>
                  <p:pic>
                    <p:nvPicPr>
                      <p:cNvPr id="6152" name="Object 8">
                        <a:extLst>
                          <a:ext uri="{FF2B5EF4-FFF2-40B4-BE49-F238E27FC236}">
                            <a16:creationId xmlns:a16="http://schemas.microsoft.com/office/drawing/2014/main" id="{AF5CFB0E-EE49-1247-979E-B69E12EFD3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28956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11">
            <a:extLst>
              <a:ext uri="{FF2B5EF4-FFF2-40B4-BE49-F238E27FC236}">
                <a16:creationId xmlns:a16="http://schemas.microsoft.com/office/drawing/2014/main" id="{4C1D27D7-6214-A644-B30A-9CC7C8BF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37CAC98A-65FB-974E-8BC8-644141B12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00600"/>
          <a:ext cx="1295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Equation" r:id="rId8" imgW="13169900" imgH="9067800" progId="Equation.3">
                  <p:embed/>
                </p:oleObj>
              </mc:Choice>
              <mc:Fallback>
                <p:oleObj name="Equation" r:id="rId8" imgW="13169900" imgH="9067800" progId="Equation.3">
                  <p:embed/>
                  <p:pic>
                    <p:nvPicPr>
                      <p:cNvPr id="6154" name="Object 10">
                        <a:extLst>
                          <a:ext uri="{FF2B5EF4-FFF2-40B4-BE49-F238E27FC236}">
                            <a16:creationId xmlns:a16="http://schemas.microsoft.com/office/drawing/2014/main" id="{37CAC98A-65FB-974E-8BC8-644141B12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12954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2">
            <a:extLst>
              <a:ext uri="{FF2B5EF4-FFF2-40B4-BE49-F238E27FC236}">
                <a16:creationId xmlns:a16="http://schemas.microsoft.com/office/drawing/2014/main" id="{108BC2D1-5455-F04F-94BA-20364186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3581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flow is horizontal, we can write conductance in terms of transmissivity:</a:t>
            </a:r>
          </a:p>
        </p:txBody>
      </p:sp>
    </p:spTree>
    <p:extLst>
      <p:ext uri="{BB962C8B-B14F-4D97-AF65-F5344CB8AC3E}">
        <p14:creationId xmlns:p14="http://schemas.microsoft.com/office/powerpoint/2010/main" val="201009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C7E78D65-BF91-FD4E-AA40-EC403D1A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97D444F-87F2-704C-9EF7-82D11D18D7AE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E8F4E76-4264-F748-A0A8-5004FD4CC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9575"/>
            <a:ext cx="8162925" cy="9461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Finite-Difference Discretization</a:t>
            </a:r>
            <a:br>
              <a:rPr lang="en-US" sz="2800"/>
            </a:br>
            <a:r>
              <a:rPr lang="en-US" sz="2800"/>
              <a:t>      for Space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0492A56-C07C-AC41-A890-AB9EF3363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24BE4CB-CB22-084D-8525-025F5602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pic>
        <p:nvPicPr>
          <p:cNvPr id="20485" name="Picture 7" descr="awh-mf2-1">
            <a:extLst>
              <a:ext uri="{FF2B5EF4-FFF2-40B4-BE49-F238E27FC236}">
                <a16:creationId xmlns:a16="http://schemas.microsoft.com/office/drawing/2014/main" id="{63C7B036-8866-9D46-837D-9E1BA4EB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6553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7285D2A-A94A-A844-B4AC-DC045EDD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11AB518-E737-274E-8550-0128850631FD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86A7770-4B88-C44A-9D06-593C837BF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2209800" cy="1552575"/>
          </a:xfrm>
        </p:spPr>
        <p:txBody>
          <a:bodyPr/>
          <a:lstStyle/>
          <a:p>
            <a:pPr eaLnBrk="1" hangingPunct="1"/>
            <a:r>
              <a:rPr lang="en-US" altLang="en-US" sz="2400"/>
              <a:t>Horizontal Conductance Between Nodes</a:t>
            </a:r>
          </a:p>
        </p:txBody>
      </p:sp>
      <p:pic>
        <p:nvPicPr>
          <p:cNvPr id="7172" name="Picture 4" descr="scanlpf0001">
            <a:extLst>
              <a:ext uri="{FF2B5EF4-FFF2-40B4-BE49-F238E27FC236}">
                <a16:creationId xmlns:a16="http://schemas.microsoft.com/office/drawing/2014/main" id="{89AE8957-C987-2C42-8A3F-138DBD258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5943600" cy="666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5">
            <a:extLst>
              <a:ext uri="{FF2B5EF4-FFF2-40B4-BE49-F238E27FC236}">
                <a16:creationId xmlns:a16="http://schemas.microsoft.com/office/drawing/2014/main" id="{079595C5-4DA9-DB45-AD4E-6392D2D6D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3246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Plan View</a:t>
            </a:r>
          </a:p>
        </p:txBody>
      </p:sp>
    </p:spTree>
    <p:extLst>
      <p:ext uri="{BB962C8B-B14F-4D97-AF65-F5344CB8AC3E}">
        <p14:creationId xmlns:p14="http://schemas.microsoft.com/office/powerpoint/2010/main" val="1956365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66EA81F9-6C0B-BE42-86F2-4A571F0E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4E57C82-8940-5740-9FC4-68DADBBF9F48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pic>
        <p:nvPicPr>
          <p:cNvPr id="8195" name="Picture 4" descr="scanlpf0002">
            <a:extLst>
              <a:ext uri="{FF2B5EF4-FFF2-40B4-BE49-F238E27FC236}">
                <a16:creationId xmlns:a16="http://schemas.microsoft.com/office/drawing/2014/main" id="{8232F220-EF24-2740-802C-6C2A6E26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"/>
            <a:ext cx="5856288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>
            <a:extLst>
              <a:ext uri="{FF2B5EF4-FFF2-40B4-BE49-F238E27FC236}">
                <a16:creationId xmlns:a16="http://schemas.microsoft.com/office/drawing/2014/main" id="{274180FD-CE4E-2140-9BA1-C7952ED48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2209800" cy="1552575"/>
          </a:xfrm>
          <a:noFill/>
        </p:spPr>
        <p:txBody>
          <a:bodyPr/>
          <a:lstStyle/>
          <a:p>
            <a:pPr eaLnBrk="1" hangingPunct="1"/>
            <a:r>
              <a:rPr lang="en-US" altLang="en-US" sz="2400"/>
              <a:t>Horizontal Conductance Between Nodes</a:t>
            </a:r>
          </a:p>
        </p:txBody>
      </p:sp>
      <p:sp>
        <p:nvSpPr>
          <p:cNvPr id="8197" name="Text Box 6">
            <a:extLst>
              <a:ext uri="{FF2B5EF4-FFF2-40B4-BE49-F238E27FC236}">
                <a16:creationId xmlns:a16="http://schemas.microsoft.com/office/drawing/2014/main" id="{91063560-8378-E545-A487-C4942B7B0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0800"/>
            <a:ext cx="20574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Assumptions: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1. Node in center of cell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2.  Hydraulic Conductivity can change at cell boundary</a:t>
            </a:r>
          </a:p>
        </p:txBody>
      </p:sp>
    </p:spTree>
    <p:extLst>
      <p:ext uri="{BB962C8B-B14F-4D97-AF65-F5344CB8AC3E}">
        <p14:creationId xmlns:p14="http://schemas.microsoft.com/office/powerpoint/2010/main" val="124389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91929879-A570-DD40-832F-75B65F35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AF08285-F04D-1445-B25D-25DEAD55D8F9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6A1F7A7-F376-2743-BCEC-A8761559F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557213"/>
            <a:ext cx="8162925" cy="1066800"/>
          </a:xfrm>
        </p:spPr>
        <p:txBody>
          <a:bodyPr/>
          <a:lstStyle/>
          <a:p>
            <a:pPr eaLnBrk="1" hangingPunct="1"/>
            <a:r>
              <a:rPr lang="en-US" altLang="en-US" sz="3200"/>
              <a:t>Equivalent Conductance of Multiple Conductance Blocks in Series</a:t>
            </a:r>
          </a:p>
        </p:txBody>
      </p:sp>
      <p:pic>
        <p:nvPicPr>
          <p:cNvPr id="9220" name="Picture 4" descr="awh-mf5-2">
            <a:extLst>
              <a:ext uri="{FF2B5EF4-FFF2-40B4-BE49-F238E27FC236}">
                <a16:creationId xmlns:a16="http://schemas.microsoft.com/office/drawing/2014/main" id="{4AD983B1-527C-0342-86A9-9DF8ADCBE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3505200" y="1905000"/>
            <a:ext cx="54864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8">
            <a:extLst>
              <a:ext uri="{FF2B5EF4-FFF2-40B4-BE49-F238E27FC236}">
                <a16:creationId xmlns:a16="http://schemas.microsoft.com/office/drawing/2014/main" id="{AE960E47-88EE-0241-A4D1-32824AA9E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2" name="Object 7">
            <a:extLst>
              <a:ext uri="{FF2B5EF4-FFF2-40B4-BE49-F238E27FC236}">
                <a16:creationId xmlns:a16="http://schemas.microsoft.com/office/drawing/2014/main" id="{D5320AD9-0A31-3348-A4FF-B4B600AC1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752600"/>
          <a:ext cx="13716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Equation" r:id="rId4" imgW="17551400" imgH="9652000" progId="Equation.3">
                  <p:embed/>
                </p:oleObj>
              </mc:Choice>
              <mc:Fallback>
                <p:oleObj name="Equation" r:id="rId4" imgW="17551400" imgH="9652000" progId="Equation.3">
                  <p:embed/>
                  <p:pic>
                    <p:nvPicPr>
                      <p:cNvPr id="9222" name="Object 7">
                        <a:extLst>
                          <a:ext uri="{FF2B5EF4-FFF2-40B4-BE49-F238E27FC236}">
                            <a16:creationId xmlns:a16="http://schemas.microsoft.com/office/drawing/2014/main" id="{D5320AD9-0A31-3348-A4FF-B4B600AC1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13716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10">
            <a:extLst>
              <a:ext uri="{FF2B5EF4-FFF2-40B4-BE49-F238E27FC236}">
                <a16:creationId xmlns:a16="http://schemas.microsoft.com/office/drawing/2014/main" id="{50D739C6-2042-D24C-844B-5DF44A3F1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4" name="Object 9">
            <a:extLst>
              <a:ext uri="{FF2B5EF4-FFF2-40B4-BE49-F238E27FC236}">
                <a16:creationId xmlns:a16="http://schemas.microsoft.com/office/drawing/2014/main" id="{BCD05A01-927F-0D41-8B73-63AC082D7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76600"/>
          <a:ext cx="1524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6" imgW="24282400" imgH="9944100" progId="Equation.3">
                  <p:embed/>
                </p:oleObj>
              </mc:Choice>
              <mc:Fallback>
                <p:oleObj name="Equation" r:id="rId6" imgW="24282400" imgH="9944100" progId="Equation.3">
                  <p:embed/>
                  <p:pic>
                    <p:nvPicPr>
                      <p:cNvPr id="9224" name="Object 9">
                        <a:extLst>
                          <a:ext uri="{FF2B5EF4-FFF2-40B4-BE49-F238E27FC236}">
                            <a16:creationId xmlns:a16="http://schemas.microsoft.com/office/drawing/2014/main" id="{BCD05A01-927F-0D41-8B73-63AC082D77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15240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12">
            <a:extLst>
              <a:ext uri="{FF2B5EF4-FFF2-40B4-BE49-F238E27FC236}">
                <a16:creationId xmlns:a16="http://schemas.microsoft.com/office/drawing/2014/main" id="{7D497743-4593-224E-9F5E-72DB8BA15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6" name="Object 11">
            <a:extLst>
              <a:ext uri="{FF2B5EF4-FFF2-40B4-BE49-F238E27FC236}">
                <a16:creationId xmlns:a16="http://schemas.microsoft.com/office/drawing/2014/main" id="{21CF8C8C-CCE4-DA45-9B97-690EC9B98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572000"/>
          <a:ext cx="1447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8" imgW="22237700" imgH="9944100" progId="Equation.3">
                  <p:embed/>
                </p:oleObj>
              </mc:Choice>
              <mc:Fallback>
                <p:oleObj name="Equation" r:id="rId8" imgW="22237700" imgH="9944100" progId="Equation.3">
                  <p:embed/>
                  <p:pic>
                    <p:nvPicPr>
                      <p:cNvPr id="9226" name="Object 11">
                        <a:extLst>
                          <a:ext uri="{FF2B5EF4-FFF2-40B4-BE49-F238E27FC236}">
                            <a16:creationId xmlns:a16="http://schemas.microsoft.com/office/drawing/2014/main" id="{21CF8C8C-CCE4-DA45-9B97-690EC9B98C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14478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3">
            <a:extLst>
              <a:ext uri="{FF2B5EF4-FFF2-40B4-BE49-F238E27FC236}">
                <a16:creationId xmlns:a16="http://schemas.microsoft.com/office/drawing/2014/main" id="{4E914E29-62C0-E54E-9D1E-3D0400255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3505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/>
              <a:t>The assumption of continuity of head across subprisms gives:</a:t>
            </a:r>
          </a:p>
        </p:txBody>
      </p:sp>
      <p:sp>
        <p:nvSpPr>
          <p:cNvPr id="9228" name="Text Box 14">
            <a:extLst>
              <a:ext uri="{FF2B5EF4-FFF2-40B4-BE49-F238E27FC236}">
                <a16:creationId xmlns:a16="http://schemas.microsoft.com/office/drawing/2014/main" id="{6571EB06-1683-A74F-B167-F1FF8326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533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/>
              <a:t>Substituting for         using Darcy’s Law gives</a:t>
            </a:r>
          </a:p>
        </p:txBody>
      </p:sp>
      <p:graphicFrame>
        <p:nvGraphicFramePr>
          <p:cNvPr id="9229" name="Object 15">
            <a:extLst>
              <a:ext uri="{FF2B5EF4-FFF2-40B4-BE49-F238E27FC236}">
                <a16:creationId xmlns:a16="http://schemas.microsoft.com/office/drawing/2014/main" id="{A2CD9B0C-3C7F-9A4D-83DF-A852E11E908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133600" y="4191000"/>
          <a:ext cx="4572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10" imgW="6438900" imgH="4686300" progId="Equation.3">
                  <p:embed/>
                </p:oleObj>
              </mc:Choice>
              <mc:Fallback>
                <p:oleObj name="Equation" r:id="rId10" imgW="6438900" imgH="4686300" progId="Equation.3">
                  <p:embed/>
                  <p:pic>
                    <p:nvPicPr>
                      <p:cNvPr id="9229" name="Object 15">
                        <a:extLst>
                          <a:ext uri="{FF2B5EF4-FFF2-40B4-BE49-F238E27FC236}">
                            <a16:creationId xmlns:a16="http://schemas.microsoft.com/office/drawing/2014/main" id="{A2CD9B0C-3C7F-9A4D-83DF-A852E11E90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4572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8">
            <a:extLst>
              <a:ext uri="{FF2B5EF4-FFF2-40B4-BE49-F238E27FC236}">
                <a16:creationId xmlns:a16="http://schemas.microsoft.com/office/drawing/2014/main" id="{EAF0F72D-9E91-664B-B990-8187BBA8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31" name="Object 17">
            <a:extLst>
              <a:ext uri="{FF2B5EF4-FFF2-40B4-BE49-F238E27FC236}">
                <a16:creationId xmlns:a16="http://schemas.microsoft.com/office/drawing/2014/main" id="{2DE62E5C-B966-A646-A640-226B3EBA0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638800"/>
          <a:ext cx="1600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12" imgW="24574500" imgH="9944100" progId="Equation.3">
                  <p:embed/>
                </p:oleObj>
              </mc:Choice>
              <mc:Fallback>
                <p:oleObj name="Equation" r:id="rId12" imgW="24574500" imgH="9944100" progId="Equation.3">
                  <p:embed/>
                  <p:pic>
                    <p:nvPicPr>
                      <p:cNvPr id="9231" name="Object 17">
                        <a:extLst>
                          <a:ext uri="{FF2B5EF4-FFF2-40B4-BE49-F238E27FC236}">
                            <a16:creationId xmlns:a16="http://schemas.microsoft.com/office/drawing/2014/main" id="{2DE62E5C-B966-A646-A640-226B3EBA0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16002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9">
            <a:extLst>
              <a:ext uri="{FF2B5EF4-FFF2-40B4-BE49-F238E27FC236}">
                <a16:creationId xmlns:a16="http://schemas.microsoft.com/office/drawing/2014/main" id="{CB202D39-4B04-524F-BA27-109F9052E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533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/>
              <a:t>Each q</a:t>
            </a:r>
            <a:r>
              <a:rPr lang="en-US" altLang="en-US" sz="1400" b="1" baseline="-25000"/>
              <a:t>i</a:t>
            </a:r>
            <a:r>
              <a:rPr lang="en-US" altLang="en-US" sz="1400" b="1"/>
              <a:t> is the same, which is the total Q:</a:t>
            </a:r>
          </a:p>
        </p:txBody>
      </p:sp>
      <p:sp>
        <p:nvSpPr>
          <p:cNvPr id="9233" name="Rectangle 21">
            <a:extLst>
              <a:ext uri="{FF2B5EF4-FFF2-40B4-BE49-F238E27FC236}">
                <a16:creationId xmlns:a16="http://schemas.microsoft.com/office/drawing/2014/main" id="{24FBCABB-C9F5-634B-AC97-6DA44EF7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34" name="Object 20">
            <a:extLst>
              <a:ext uri="{FF2B5EF4-FFF2-40B4-BE49-F238E27FC236}">
                <a16:creationId xmlns:a16="http://schemas.microsoft.com/office/drawing/2014/main" id="{A44F9E53-99D2-E94C-A129-1A24B488A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715000"/>
          <a:ext cx="1371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14" imgW="22529800" imgH="9944100" progId="Equation.3">
                  <p:embed/>
                </p:oleObj>
              </mc:Choice>
              <mc:Fallback>
                <p:oleObj name="Equation" r:id="rId14" imgW="22529800" imgH="9944100" progId="Equation.3">
                  <p:embed/>
                  <p:pic>
                    <p:nvPicPr>
                      <p:cNvPr id="9234" name="Object 20">
                        <a:extLst>
                          <a:ext uri="{FF2B5EF4-FFF2-40B4-BE49-F238E27FC236}">
                            <a16:creationId xmlns:a16="http://schemas.microsoft.com/office/drawing/2014/main" id="{A44F9E53-99D2-E94C-A129-1A24B488A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15000"/>
                        <a:ext cx="1371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22">
            <a:extLst>
              <a:ext uri="{FF2B5EF4-FFF2-40B4-BE49-F238E27FC236}">
                <a16:creationId xmlns:a16="http://schemas.microsoft.com/office/drawing/2014/main" id="{99367BFA-8F58-1A43-B52D-927C7DCC5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91200"/>
            <a:ext cx="182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Which implies that</a:t>
            </a:r>
          </a:p>
        </p:txBody>
      </p:sp>
      <p:sp>
        <p:nvSpPr>
          <p:cNvPr id="9236" name="Rectangle 24">
            <a:extLst>
              <a:ext uri="{FF2B5EF4-FFF2-40B4-BE49-F238E27FC236}">
                <a16:creationId xmlns:a16="http://schemas.microsoft.com/office/drawing/2014/main" id="{75539F28-5C4B-6A41-BBE9-8975FB43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7" name="Text Box 25">
            <a:extLst>
              <a:ext uri="{FF2B5EF4-FFF2-40B4-BE49-F238E27FC236}">
                <a16:creationId xmlns:a16="http://schemas.microsoft.com/office/drawing/2014/main" id="{F3B103B8-E327-D54D-A40E-E8900ABF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791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/>
              <a:t>therefore</a:t>
            </a:r>
          </a:p>
        </p:txBody>
      </p:sp>
      <p:sp>
        <p:nvSpPr>
          <p:cNvPr id="9238" name="Rectangle 27">
            <a:extLst>
              <a:ext uri="{FF2B5EF4-FFF2-40B4-BE49-F238E27FC236}">
                <a16:creationId xmlns:a16="http://schemas.microsoft.com/office/drawing/2014/main" id="{8F43D750-656D-5048-8DAF-14FA08F8C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39" name="Object 26">
            <a:extLst>
              <a:ext uri="{FF2B5EF4-FFF2-40B4-BE49-F238E27FC236}">
                <a16:creationId xmlns:a16="http://schemas.microsoft.com/office/drawing/2014/main" id="{8EF1221B-0810-954C-A030-06636FC6F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5638800"/>
          <a:ext cx="990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16" imgW="14630400" imgH="9944100" progId="Equation.3">
                  <p:embed/>
                </p:oleObj>
              </mc:Choice>
              <mc:Fallback>
                <p:oleObj name="Equation" r:id="rId16" imgW="14630400" imgH="9944100" progId="Equation.3">
                  <p:embed/>
                  <p:pic>
                    <p:nvPicPr>
                      <p:cNvPr id="9239" name="Object 26">
                        <a:extLst>
                          <a:ext uri="{FF2B5EF4-FFF2-40B4-BE49-F238E27FC236}">
                            <a16:creationId xmlns:a16="http://schemas.microsoft.com/office/drawing/2014/main" id="{8EF1221B-0810-954C-A030-06636FC6F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638800"/>
                        <a:ext cx="990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Rectangle 29">
            <a:extLst>
              <a:ext uri="{FF2B5EF4-FFF2-40B4-BE49-F238E27FC236}">
                <a16:creationId xmlns:a16="http://schemas.microsoft.com/office/drawing/2014/main" id="{581D08B6-6A32-E940-90D6-312E4AB35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366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E211A445-CF0C-6041-9C3B-4B1AD0D4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4D3F975-D4B9-664E-A629-DAC77508079A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CBB18F1-FF4E-8540-8010-B24506D11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557213"/>
            <a:ext cx="8162925" cy="1066800"/>
          </a:xfrm>
        </p:spPr>
        <p:txBody>
          <a:bodyPr/>
          <a:lstStyle/>
          <a:p>
            <a:pPr eaLnBrk="1" hangingPunct="1"/>
            <a:r>
              <a:rPr lang="en-US" altLang="en-US" sz="3200"/>
              <a:t>Horizontal Conductance</a:t>
            </a:r>
            <a:br>
              <a:rPr lang="en-US" altLang="en-US" sz="3200"/>
            </a:br>
            <a:r>
              <a:rPr lang="en-US" altLang="en-US" sz="3200"/>
              <a:t>Between 2 Nodes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932B3216-AE28-1F4B-B86F-3982CF08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79A94677-2A1B-EB4E-958A-D85C3C592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334000"/>
          <a:ext cx="4343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Equation" r:id="rId3" imgW="76365100" imgH="10528300" progId="Equation.3">
                  <p:embed/>
                </p:oleObj>
              </mc:Choice>
              <mc:Fallback>
                <p:oleObj name="Equation" r:id="rId3" imgW="76365100" imgH="1052830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79A94677-2A1B-EB4E-958A-D85C3C592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4343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8">
            <a:extLst>
              <a:ext uri="{FF2B5EF4-FFF2-40B4-BE49-F238E27FC236}">
                <a16:creationId xmlns:a16="http://schemas.microsoft.com/office/drawing/2014/main" id="{A439DE89-9213-AB4F-A3F0-0F454F00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7" name="Object 9">
            <a:extLst>
              <a:ext uri="{FF2B5EF4-FFF2-40B4-BE49-F238E27FC236}">
                <a16:creationId xmlns:a16="http://schemas.microsoft.com/office/drawing/2014/main" id="{1F689491-3DDA-964B-8560-35509F0E3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6019800"/>
          <a:ext cx="4343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5" imgW="75780900" imgH="10528300" progId="Equation.3">
                  <p:embed/>
                </p:oleObj>
              </mc:Choice>
              <mc:Fallback>
                <p:oleObj name="Equation" r:id="rId5" imgW="75780900" imgH="10528300" progId="Equation.3">
                  <p:embed/>
                  <p:pic>
                    <p:nvPicPr>
                      <p:cNvPr id="10247" name="Object 9">
                        <a:extLst>
                          <a:ext uri="{FF2B5EF4-FFF2-40B4-BE49-F238E27FC236}">
                            <a16:creationId xmlns:a16="http://schemas.microsoft.com/office/drawing/2014/main" id="{1F689491-3DDA-964B-8560-35509F0E3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019800"/>
                        <a:ext cx="43434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12">
            <a:extLst>
              <a:ext uri="{FF2B5EF4-FFF2-40B4-BE49-F238E27FC236}">
                <a16:creationId xmlns:a16="http://schemas.microsoft.com/office/drawing/2014/main" id="{D7DB4AAB-FC8A-2D42-A399-22345F3E5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Rectangle 14">
            <a:extLst>
              <a:ext uri="{FF2B5EF4-FFF2-40B4-BE49-F238E27FC236}">
                <a16:creationId xmlns:a16="http://schemas.microsoft.com/office/drawing/2014/main" id="{61A9870C-23C1-B545-BEA8-003690B1D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50" name="Object 13">
            <a:extLst>
              <a:ext uri="{FF2B5EF4-FFF2-40B4-BE49-F238E27FC236}">
                <a16:creationId xmlns:a16="http://schemas.microsoft.com/office/drawing/2014/main" id="{D0329A89-AD2A-B54C-9EE0-D2C1097A7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590800"/>
          <a:ext cx="16002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7" imgW="17259300" imgH="10236200" progId="Equation.3">
                  <p:embed/>
                </p:oleObj>
              </mc:Choice>
              <mc:Fallback>
                <p:oleObj name="Equation" r:id="rId7" imgW="17259300" imgH="10236200" progId="Equation.3">
                  <p:embed/>
                  <p:pic>
                    <p:nvPicPr>
                      <p:cNvPr id="10250" name="Object 13">
                        <a:extLst>
                          <a:ext uri="{FF2B5EF4-FFF2-40B4-BE49-F238E27FC236}">
                            <a16:creationId xmlns:a16="http://schemas.microsoft.com/office/drawing/2014/main" id="{D0329A89-AD2A-B54C-9EE0-D2C1097A7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590800"/>
                        <a:ext cx="16002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5">
            <a:extLst>
              <a:ext uri="{FF2B5EF4-FFF2-40B4-BE49-F238E27FC236}">
                <a16:creationId xmlns:a16="http://schemas.microsoft.com/office/drawing/2014/main" id="{7B47B52B-627B-244C-B3B9-74F713CC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05000"/>
            <a:ext cx="2895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Applying the equation for conductance in series to 2 blocks gives:</a:t>
            </a:r>
          </a:p>
        </p:txBody>
      </p:sp>
      <p:sp>
        <p:nvSpPr>
          <p:cNvPr id="10252" name="Rectangle 17">
            <a:extLst>
              <a:ext uri="{FF2B5EF4-FFF2-40B4-BE49-F238E27FC236}">
                <a16:creationId xmlns:a16="http://schemas.microsoft.com/office/drawing/2014/main" id="{6C9AA92B-3070-DA49-A0C1-6D3EDE358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53" name="Object 16">
            <a:extLst>
              <a:ext uri="{FF2B5EF4-FFF2-40B4-BE49-F238E27FC236}">
                <a16:creationId xmlns:a16="http://schemas.microsoft.com/office/drawing/2014/main" id="{67831ACA-768A-EB48-B2F7-5B29891CB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810000"/>
          <a:ext cx="40386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9" imgW="62903100" imgH="22237700" progId="Equation.3">
                  <p:embed/>
                </p:oleObj>
              </mc:Choice>
              <mc:Fallback>
                <p:oleObj name="Equation" r:id="rId9" imgW="62903100" imgH="22237700" progId="Equation.3">
                  <p:embed/>
                  <p:pic>
                    <p:nvPicPr>
                      <p:cNvPr id="10253" name="Object 16">
                        <a:extLst>
                          <a:ext uri="{FF2B5EF4-FFF2-40B4-BE49-F238E27FC236}">
                            <a16:creationId xmlns:a16="http://schemas.microsoft.com/office/drawing/2014/main" id="{67831ACA-768A-EB48-B2F7-5B29891CB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10000"/>
                        <a:ext cx="403860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4" name="Group 18">
            <a:extLst>
              <a:ext uri="{FF2B5EF4-FFF2-40B4-BE49-F238E27FC236}">
                <a16:creationId xmlns:a16="http://schemas.microsoft.com/office/drawing/2014/main" id="{7DFFBC9D-2E05-B64C-9FD9-7961B4B734B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57400"/>
            <a:ext cx="3733800" cy="2819400"/>
            <a:chOff x="2592" y="1872"/>
            <a:chExt cx="4464" cy="2880"/>
          </a:xfrm>
        </p:grpSpPr>
        <p:sp>
          <p:nvSpPr>
            <p:cNvPr id="10255" name="Text Box 19">
              <a:extLst>
                <a:ext uri="{FF2B5EF4-FFF2-40B4-BE49-F238E27FC236}">
                  <a16:creationId xmlns:a16="http://schemas.microsoft.com/office/drawing/2014/main" id="{678E8E3E-501E-D74C-AAD9-75E23580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872"/>
              <a:ext cx="100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DELR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j</a:t>
              </a:r>
              <a:endParaRPr lang="en-US" altLang="en-US"/>
            </a:p>
          </p:txBody>
        </p:sp>
        <p:sp>
          <p:nvSpPr>
            <p:cNvPr id="10256" name="Text Box 20">
              <a:extLst>
                <a:ext uri="{FF2B5EF4-FFF2-40B4-BE49-F238E27FC236}">
                  <a16:creationId xmlns:a16="http://schemas.microsoft.com/office/drawing/2014/main" id="{0487FBAC-BB11-754A-8FB5-7C910F6A5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872"/>
              <a:ext cx="100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DELR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j+1</a:t>
              </a:r>
              <a:endParaRPr lang="en-US" altLang="en-US"/>
            </a:p>
          </p:txBody>
        </p:sp>
        <p:sp>
          <p:nvSpPr>
            <p:cNvPr id="10257" name="Text Box 21">
              <a:extLst>
                <a:ext uri="{FF2B5EF4-FFF2-40B4-BE49-F238E27FC236}">
                  <a16:creationId xmlns:a16="http://schemas.microsoft.com/office/drawing/2014/main" id="{A2317DB4-F5F1-3447-9389-C3F2D4039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4320"/>
              <a:ext cx="14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CR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i,j+1/2,k</a:t>
              </a:r>
              <a:endParaRPr lang="en-US" altLang="en-US"/>
            </a:p>
          </p:txBody>
        </p:sp>
        <p:sp>
          <p:nvSpPr>
            <p:cNvPr id="10258" name="Text Box 22">
              <a:extLst>
                <a:ext uri="{FF2B5EF4-FFF2-40B4-BE49-F238E27FC236}">
                  <a16:creationId xmlns:a16="http://schemas.microsoft.com/office/drawing/2014/main" id="{4D592DD0-F9D3-854C-924D-6F821997F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2448"/>
              <a:ext cx="115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TR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i,j+1,k</a:t>
              </a:r>
              <a:endParaRPr lang="en-US" altLang="en-US"/>
            </a:p>
          </p:txBody>
        </p:sp>
        <p:sp>
          <p:nvSpPr>
            <p:cNvPr id="10259" name="Text Box 23">
              <a:extLst>
                <a:ext uri="{FF2B5EF4-FFF2-40B4-BE49-F238E27FC236}">
                  <a16:creationId xmlns:a16="http://schemas.microsoft.com/office/drawing/2014/main" id="{1BD06F92-075B-CD45-9A31-C000F4E2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736"/>
              <a:ext cx="864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DELC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i</a:t>
              </a:r>
              <a:endParaRPr lang="en-US" altLang="en-US"/>
            </a:p>
          </p:txBody>
        </p:sp>
        <p:sp>
          <p:nvSpPr>
            <p:cNvPr id="10260" name="Rectangle 24">
              <a:extLst>
                <a:ext uri="{FF2B5EF4-FFF2-40B4-BE49-F238E27FC236}">
                  <a16:creationId xmlns:a16="http://schemas.microsoft.com/office/drawing/2014/main" id="{471A35C4-6030-C04C-B5AA-21E49C918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88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i,j,k</a:t>
              </a:r>
              <a:endParaRPr lang="en-US" altLang="en-US"/>
            </a:p>
          </p:txBody>
        </p:sp>
        <p:sp>
          <p:nvSpPr>
            <p:cNvPr id="10261" name="Rectangle 25">
              <a:extLst>
                <a:ext uri="{FF2B5EF4-FFF2-40B4-BE49-F238E27FC236}">
                  <a16:creationId xmlns:a16="http://schemas.microsoft.com/office/drawing/2014/main" id="{B64780BA-6128-C540-966E-A0287A75A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304"/>
              <a:ext cx="2304" cy="14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2" name="Oval 26">
              <a:extLst>
                <a:ext uri="{FF2B5EF4-FFF2-40B4-BE49-F238E27FC236}">
                  <a16:creationId xmlns:a16="http://schemas.microsoft.com/office/drawing/2014/main" id="{80A707A0-C82F-4A4C-9836-D9414004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2940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3" name="Oval 27">
              <a:extLst>
                <a:ext uri="{FF2B5EF4-FFF2-40B4-BE49-F238E27FC236}">
                  <a16:creationId xmlns:a16="http://schemas.microsoft.com/office/drawing/2014/main" id="{7F90F57E-BF6E-3B41-B215-CF63973CE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" y="2895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4" name="Line 28">
              <a:extLst>
                <a:ext uri="{FF2B5EF4-FFF2-40B4-BE49-F238E27FC236}">
                  <a16:creationId xmlns:a16="http://schemas.microsoft.com/office/drawing/2014/main" id="{C9F6F6EA-C3C0-4F43-A0C0-DA62DFC3E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304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29">
              <a:extLst>
                <a:ext uri="{FF2B5EF4-FFF2-40B4-BE49-F238E27FC236}">
                  <a16:creationId xmlns:a16="http://schemas.microsoft.com/office/drawing/2014/main" id="{64711554-A215-F540-965B-60C3E7014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2289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30">
              <a:extLst>
                <a:ext uri="{FF2B5EF4-FFF2-40B4-BE49-F238E27FC236}">
                  <a16:creationId xmlns:a16="http://schemas.microsoft.com/office/drawing/2014/main" id="{1CB9A586-EB41-2C43-878F-5FA463A74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8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31">
              <a:extLst>
                <a:ext uri="{FF2B5EF4-FFF2-40B4-BE49-F238E27FC236}">
                  <a16:creationId xmlns:a16="http://schemas.microsoft.com/office/drawing/2014/main" id="{9CA945DD-5C0F-054E-9F1D-FA1468F11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12" y="18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32">
              <a:extLst>
                <a:ext uri="{FF2B5EF4-FFF2-40B4-BE49-F238E27FC236}">
                  <a16:creationId xmlns:a16="http://schemas.microsoft.com/office/drawing/2014/main" id="{90DA21F3-2C8F-6C44-9E60-18A1CC009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8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Rectangle 33">
              <a:extLst>
                <a:ext uri="{FF2B5EF4-FFF2-40B4-BE49-F238E27FC236}">
                  <a16:creationId xmlns:a16="http://schemas.microsoft.com/office/drawing/2014/main" id="{B3F0754A-6869-1740-8320-5E4734AB3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1152" cy="14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70" name="Line 34">
              <a:extLst>
                <a:ext uri="{FF2B5EF4-FFF2-40B4-BE49-F238E27FC236}">
                  <a16:creationId xmlns:a16="http://schemas.microsoft.com/office/drawing/2014/main" id="{0A0DEDB7-2020-3C40-823E-7DE767237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30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35">
              <a:extLst>
                <a:ext uri="{FF2B5EF4-FFF2-40B4-BE49-F238E27FC236}">
                  <a16:creationId xmlns:a16="http://schemas.microsoft.com/office/drawing/2014/main" id="{C65D7D8E-333D-5442-BE13-55893A8C4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74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36">
              <a:extLst>
                <a:ext uri="{FF2B5EF4-FFF2-40B4-BE49-F238E27FC236}">
                  <a16:creationId xmlns:a16="http://schemas.microsoft.com/office/drawing/2014/main" id="{AF226C35-49B8-B249-90B7-188D7EB36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8" y="201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37">
              <a:extLst>
                <a:ext uri="{FF2B5EF4-FFF2-40B4-BE49-F238E27FC236}">
                  <a16:creationId xmlns:a16="http://schemas.microsoft.com/office/drawing/2014/main" id="{C0FD20E6-C814-CE49-8581-BEA8D1C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01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8">
              <a:extLst>
                <a:ext uri="{FF2B5EF4-FFF2-40B4-BE49-F238E27FC236}">
                  <a16:creationId xmlns:a16="http://schemas.microsoft.com/office/drawing/2014/main" id="{6DDC6888-F621-5A4A-96A6-942F86BD2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01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39">
              <a:extLst>
                <a:ext uri="{FF2B5EF4-FFF2-40B4-BE49-F238E27FC236}">
                  <a16:creationId xmlns:a16="http://schemas.microsoft.com/office/drawing/2014/main" id="{C6BDAE02-9170-9944-963C-B68DB1240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01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40">
              <a:extLst>
                <a:ext uri="{FF2B5EF4-FFF2-40B4-BE49-F238E27FC236}">
                  <a16:creationId xmlns:a16="http://schemas.microsoft.com/office/drawing/2014/main" id="{FD757141-81A9-C649-BC70-03EA5BF10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3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41">
              <a:extLst>
                <a:ext uri="{FF2B5EF4-FFF2-40B4-BE49-F238E27FC236}">
                  <a16:creationId xmlns:a16="http://schemas.microsoft.com/office/drawing/2014/main" id="{31C9436C-6EB7-504E-BC1B-F8982F674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02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Rectangle 42">
              <a:extLst>
                <a:ext uri="{FF2B5EF4-FFF2-40B4-BE49-F238E27FC236}">
                  <a16:creationId xmlns:a16="http://schemas.microsoft.com/office/drawing/2014/main" id="{58C0CD97-A03C-D145-8261-A602D1D8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2880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i,j+1,k</a:t>
              </a:r>
              <a:endParaRPr lang="en-US" altLang="en-US"/>
            </a:p>
          </p:txBody>
        </p:sp>
        <p:sp>
          <p:nvSpPr>
            <p:cNvPr id="10279" name="Text Box 43">
              <a:extLst>
                <a:ext uri="{FF2B5EF4-FFF2-40B4-BE49-F238E27FC236}">
                  <a16:creationId xmlns:a16="http://schemas.microsoft.com/office/drawing/2014/main" id="{684A220D-ABA5-834C-BEF3-C71AFE360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2448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TR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i,j,k</a:t>
              </a:r>
              <a:endParaRPr lang="en-US" altLang="en-US"/>
            </a:p>
          </p:txBody>
        </p:sp>
        <p:sp>
          <p:nvSpPr>
            <p:cNvPr id="10280" name="AutoShape 44">
              <a:extLst>
                <a:ext uri="{FF2B5EF4-FFF2-40B4-BE49-F238E27FC236}">
                  <a16:creationId xmlns:a16="http://schemas.microsoft.com/office/drawing/2014/main" id="{57DFB5E1-06D1-E243-BCDC-0409D714034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752" y="3312"/>
              <a:ext cx="288" cy="172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1" name="Line 45">
              <a:extLst>
                <a:ext uri="{FF2B5EF4-FFF2-40B4-BE49-F238E27FC236}">
                  <a16:creationId xmlns:a16="http://schemas.microsoft.com/office/drawing/2014/main" id="{541D9C5F-BB01-C74B-87DC-D31BAA655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88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1228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EA9F98F4-8084-1248-8BAD-5375398D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AE78459-4D99-E046-A35C-8380DD60D342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1CE2C32-0817-4C41-AEB1-D49DDCCE2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65138"/>
            <a:ext cx="8161338" cy="1066800"/>
          </a:xfrm>
        </p:spPr>
        <p:txBody>
          <a:bodyPr/>
          <a:lstStyle/>
          <a:p>
            <a:pPr eaLnBrk="1" hangingPunct="1"/>
            <a:r>
              <a:rPr lang="en-US" altLang="en-US" sz="3200"/>
              <a:t>Horizontal Conductance for Convertible Layers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BDD2036-CEAF-8047-8F68-9A35F84A6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437AFC25-5179-664C-B21A-B0763A53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2228850"/>
            <a:ext cx="3556000" cy="2171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BE78B5E2-576D-2F4B-80DF-01A89E80E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2971800"/>
            <a:ext cx="355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09FC2F35-8A71-664D-9970-B43FE7DD4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0"/>
            <a:ext cx="254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Quasi3D confining Unit</a:t>
            </a: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5DE33650-7D3D-454C-8C08-D3FD37A72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0" y="2343150"/>
            <a:ext cx="233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Cell i,j,k-1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3B311D64-2760-304C-987B-6753663EB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000500"/>
            <a:ext cx="233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Cell i,j,k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4CE66858-878C-D946-9F49-84D43AD71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3314700"/>
            <a:ext cx="233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TOP(i,j,k)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7ADA9DFA-AC7B-864F-85DC-093251A46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4229100"/>
            <a:ext cx="233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BOT(i,j,k)</a:t>
            </a:r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9E3E8E6C-8EDD-2A4E-B8FD-CA9465574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000" y="3714750"/>
            <a:ext cx="355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D0B7F068-2725-8A47-8C8C-C8DF78A6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00450"/>
            <a:ext cx="233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h(i,j,k)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925C95AC-F4C3-314F-8FE7-9797D5A07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00600"/>
            <a:ext cx="6400800" cy="168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a layer is designated as convertible, transmissivity is calculated throughout the simulation at each cell: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h </a:t>
            </a:r>
            <a:r>
              <a:rPr lang="en-US" altLang="en-US" sz="1600">
                <a:sym typeface="Symbol" pitchFamily="2" charset="2"/>
              </a:rPr>
              <a:t> TOP,	</a:t>
            </a:r>
            <a:r>
              <a:rPr lang="en-US" altLang="en-US" sz="1600"/>
              <a:t>T = (TOP – BOT)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BOT </a:t>
            </a:r>
            <a:r>
              <a:rPr lang="en-US" altLang="en-US" sz="1600">
                <a:sym typeface="Symbol" pitchFamily="2" charset="2"/>
              </a:rPr>
              <a:t> </a:t>
            </a:r>
            <a:r>
              <a:rPr lang="en-US" altLang="en-US" sz="1600"/>
              <a:t>h </a:t>
            </a:r>
            <a:r>
              <a:rPr lang="en-US" altLang="en-US" sz="1600">
                <a:sym typeface="Symbol" pitchFamily="2" charset="2"/>
              </a:rPr>
              <a:t></a:t>
            </a:r>
            <a:r>
              <a:rPr lang="en-US" altLang="en-US" sz="1600"/>
              <a:t> TOP,	T = (h – BOT)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h </a:t>
            </a:r>
            <a:r>
              <a:rPr lang="en-US" altLang="en-US" sz="1600">
                <a:sym typeface="Symbol" pitchFamily="2" charset="2"/>
              </a:rPr>
              <a:t> BOT,	cell is changed to no flow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434711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4D64A57-6BB6-8E42-BBBD-B1688073E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4191000" cy="1554163"/>
          </a:xfrm>
        </p:spPr>
        <p:txBody>
          <a:bodyPr/>
          <a:lstStyle/>
          <a:p>
            <a:pPr eaLnBrk="1" hangingPunct="1"/>
            <a:r>
              <a:rPr lang="en-US" altLang="en-US" sz="3200"/>
              <a:t>Horizontal Conductance for Convertible Layers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1BEB855-EE13-1C48-8F85-BF04663EA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12292" name="Text Box 13">
            <a:extLst>
              <a:ext uri="{FF2B5EF4-FFF2-40B4-BE49-F238E27FC236}">
                <a16:creationId xmlns:a16="http://schemas.microsoft.com/office/drawing/2014/main" id="{7AE8CDA9-78FB-6F4A-A76B-34D6B330C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4800600" cy="4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ym typeface="Symbol" pitchFamily="2" charset="2"/>
              </a:rPr>
              <a:t>The fact that T, which is part of horizontal conductance, varies with h makes the flow equation nonlinear.  We cannot directly solve this flow equation, so we simplify the equation.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sym typeface="Symbol" pitchFamily="2" charset="2"/>
              </a:rPr>
              <a:t>h-BOT is assumed constant and lags by 1 iteration – that is, when formulating the flow equation for iteration n, T is formulated based on head from iteration n-1: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000"/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h</a:t>
            </a:r>
            <a:r>
              <a:rPr lang="en-US" altLang="en-US" sz="1600" baseline="30000"/>
              <a:t>n-1</a:t>
            </a:r>
            <a:r>
              <a:rPr lang="en-US" altLang="en-US" sz="1600"/>
              <a:t> </a:t>
            </a:r>
            <a:r>
              <a:rPr lang="en-US" altLang="en-US" sz="1600">
                <a:sym typeface="Symbol" pitchFamily="2" charset="2"/>
              </a:rPr>
              <a:t> TOP,	     </a:t>
            </a:r>
            <a:r>
              <a:rPr lang="en-US" altLang="en-US" sz="1600"/>
              <a:t>T</a:t>
            </a:r>
            <a:r>
              <a:rPr lang="en-US" altLang="en-US" sz="1600" baseline="30000"/>
              <a:t>n</a:t>
            </a:r>
            <a:r>
              <a:rPr lang="en-US" altLang="en-US" sz="1600"/>
              <a:t> = (TOP – BOT)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BOT </a:t>
            </a:r>
            <a:r>
              <a:rPr lang="en-US" altLang="en-US" sz="1600">
                <a:sym typeface="Symbol" pitchFamily="2" charset="2"/>
              </a:rPr>
              <a:t> </a:t>
            </a:r>
            <a:r>
              <a:rPr lang="en-US" altLang="en-US" sz="1600"/>
              <a:t>h</a:t>
            </a:r>
            <a:r>
              <a:rPr lang="en-US" altLang="en-US" sz="1600" baseline="30000"/>
              <a:t>n-1</a:t>
            </a:r>
            <a:r>
              <a:rPr lang="en-US" altLang="en-US" sz="1600"/>
              <a:t> </a:t>
            </a:r>
            <a:r>
              <a:rPr lang="en-US" altLang="en-US" sz="1600">
                <a:sym typeface="Symbol" pitchFamily="2" charset="2"/>
              </a:rPr>
              <a:t></a:t>
            </a:r>
            <a:r>
              <a:rPr lang="en-US" altLang="en-US" sz="1600"/>
              <a:t> TOP,   T</a:t>
            </a:r>
            <a:r>
              <a:rPr lang="en-US" altLang="en-US" sz="1600" baseline="30000"/>
              <a:t>n</a:t>
            </a:r>
            <a:r>
              <a:rPr lang="en-US" altLang="en-US" sz="1600"/>
              <a:t> = (h</a:t>
            </a:r>
            <a:r>
              <a:rPr lang="en-US" altLang="en-US" sz="1600" baseline="30000"/>
              <a:t>n-1</a:t>
            </a:r>
            <a:r>
              <a:rPr lang="en-US" altLang="en-US" sz="1600"/>
              <a:t> – BOT)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h</a:t>
            </a:r>
            <a:r>
              <a:rPr lang="en-US" altLang="en-US" sz="1600" baseline="30000"/>
              <a:t>n-1</a:t>
            </a:r>
            <a:r>
              <a:rPr lang="en-US" altLang="en-US" sz="1600"/>
              <a:t> </a:t>
            </a:r>
            <a:r>
              <a:rPr lang="en-US" altLang="en-US" sz="1600">
                <a:sym typeface="Symbol" pitchFamily="2" charset="2"/>
              </a:rPr>
              <a:t> BOT,	cell is changed to no flow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000"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sym typeface="Symbol" pitchFamily="2" charset="2"/>
              </a:rPr>
              <a:t>If the solution converges, then h will change very little from iteration to iteration, so h</a:t>
            </a:r>
            <a:r>
              <a:rPr lang="en-US" altLang="en-US" sz="1600" baseline="30000">
                <a:sym typeface="Symbol" pitchFamily="2" charset="2"/>
              </a:rPr>
              <a:t>n-1</a:t>
            </a:r>
            <a:r>
              <a:rPr lang="en-US" altLang="en-US" sz="1600">
                <a:sym typeface="Symbol" pitchFamily="2" charset="2"/>
              </a:rPr>
              <a:t> is very close to h</a:t>
            </a:r>
            <a:r>
              <a:rPr lang="en-US" altLang="en-US" sz="1600" baseline="30000">
                <a:sym typeface="Symbol" pitchFamily="2" charset="2"/>
              </a:rPr>
              <a:t>n</a:t>
            </a:r>
          </a:p>
        </p:txBody>
      </p:sp>
      <p:grpSp>
        <p:nvGrpSpPr>
          <p:cNvPr id="12293" name="Group 14">
            <a:extLst>
              <a:ext uri="{FF2B5EF4-FFF2-40B4-BE49-F238E27FC236}">
                <a16:creationId xmlns:a16="http://schemas.microsoft.com/office/drawing/2014/main" id="{FBBF786E-AF8A-0747-AD89-0101C0254A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05400" y="152400"/>
            <a:ext cx="4572000" cy="6629400"/>
            <a:chOff x="1440" y="960"/>
            <a:chExt cx="7200" cy="11520"/>
          </a:xfrm>
        </p:grpSpPr>
        <p:sp>
          <p:nvSpPr>
            <p:cNvPr id="12294" name="AutoShape 15">
              <a:extLst>
                <a:ext uri="{FF2B5EF4-FFF2-40B4-BE49-F238E27FC236}">
                  <a16:creationId xmlns:a16="http://schemas.microsoft.com/office/drawing/2014/main" id="{04DAF365-D3AA-AC43-AD56-560BF5652B6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40" y="960"/>
              <a:ext cx="7200" cy="1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Line 16">
              <a:extLst>
                <a:ext uri="{FF2B5EF4-FFF2-40B4-BE49-F238E27FC236}">
                  <a16:creationId xmlns:a16="http://schemas.microsoft.com/office/drawing/2014/main" id="{0FDE61AD-7399-F946-9559-16BE99150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680"/>
              <a:ext cx="1" cy="10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Text Box 17">
              <a:extLst>
                <a:ext uri="{FF2B5EF4-FFF2-40B4-BE49-F238E27FC236}">
                  <a16:creationId xmlns:a16="http://schemas.microsoft.com/office/drawing/2014/main" id="{F37EDF62-CAD6-6C40-966B-48CEBE8B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5040"/>
              <a:ext cx="1440" cy="4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Formulate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97" name="Text Box 18">
              <a:extLst>
                <a:ext uri="{FF2B5EF4-FFF2-40B4-BE49-F238E27FC236}">
                  <a16:creationId xmlns:a16="http://schemas.microsoft.com/office/drawing/2014/main" id="{1B7EE5A1-8B1A-D342-875D-06D1FC969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5640"/>
              <a:ext cx="1440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Approximate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98" name="Text Box 19">
              <a:extLst>
                <a:ext uri="{FF2B5EF4-FFF2-40B4-BE49-F238E27FC236}">
                  <a16:creationId xmlns:a16="http://schemas.microsoft.com/office/drawing/2014/main" id="{B62C8C45-A5CF-B148-8D1C-E281CDDFF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7440"/>
              <a:ext cx="1680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Output Control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99" name="Freeform 20">
              <a:extLst>
                <a:ext uri="{FF2B5EF4-FFF2-40B4-BE49-F238E27FC236}">
                  <a16:creationId xmlns:a16="http://schemas.microsoft.com/office/drawing/2014/main" id="{2D8E5ED1-C255-DA42-869F-2CFCE9808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2160"/>
              <a:ext cx="3085" cy="8880"/>
            </a:xfrm>
            <a:custGeom>
              <a:avLst/>
              <a:gdLst>
                <a:gd name="T0" fmla="*/ 3085 w 2016"/>
                <a:gd name="T1" fmla="*/ 8880 h 5904"/>
                <a:gd name="T2" fmla="*/ 0 w 2016"/>
                <a:gd name="T3" fmla="*/ 8880 h 5904"/>
                <a:gd name="T4" fmla="*/ 0 w 2016"/>
                <a:gd name="T5" fmla="*/ 0 h 5904"/>
                <a:gd name="T6" fmla="*/ 3085 w 2016"/>
                <a:gd name="T7" fmla="*/ 0 h 5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6" h="5904">
                  <a:moveTo>
                    <a:pt x="2016" y="5904"/>
                  </a:moveTo>
                  <a:lnTo>
                    <a:pt x="0" y="5904"/>
                  </a:lnTo>
                  <a:lnTo>
                    <a:pt x="0" y="0"/>
                  </a:lnTo>
                  <a:lnTo>
                    <a:pt x="20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21">
              <a:extLst>
                <a:ext uri="{FF2B5EF4-FFF2-40B4-BE49-F238E27FC236}">
                  <a16:creationId xmlns:a16="http://schemas.microsoft.com/office/drawing/2014/main" id="{42B5F6D0-85AE-8B41-8023-8453BBD8C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4800"/>
              <a:ext cx="1960" cy="2040"/>
            </a:xfrm>
            <a:custGeom>
              <a:avLst/>
              <a:gdLst>
                <a:gd name="T0" fmla="*/ 1960 w 1872"/>
                <a:gd name="T1" fmla="*/ 2040 h 3888"/>
                <a:gd name="T2" fmla="*/ 0 w 1872"/>
                <a:gd name="T3" fmla="*/ 2040 h 3888"/>
                <a:gd name="T4" fmla="*/ 0 w 1872"/>
                <a:gd name="T5" fmla="*/ 0 h 3888"/>
                <a:gd name="T6" fmla="*/ 1960 w 1872"/>
                <a:gd name="T7" fmla="*/ 0 h 38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72" h="3888">
                  <a:moveTo>
                    <a:pt x="1872" y="3888"/>
                  </a:moveTo>
                  <a:lnTo>
                    <a:pt x="0" y="3888"/>
                  </a:lnTo>
                  <a:lnTo>
                    <a:pt x="0" y="0"/>
                  </a:lnTo>
                  <a:lnTo>
                    <a:pt x="187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Text Box 22">
              <a:extLst>
                <a:ext uri="{FF2B5EF4-FFF2-40B4-BE49-F238E27FC236}">
                  <a16:creationId xmlns:a16="http://schemas.microsoft.com/office/drawing/2014/main" id="{066A5C6D-ADA5-8641-A027-4ED2C9977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1800"/>
              <a:ext cx="17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STRESS LOOP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2" name="Text Box 23">
              <a:extLst>
                <a:ext uri="{FF2B5EF4-FFF2-40B4-BE49-F238E27FC236}">
                  <a16:creationId xmlns:a16="http://schemas.microsoft.com/office/drawing/2014/main" id="{F326DB16-A4F4-DA44-993D-56EEF4A40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4441"/>
              <a:ext cx="211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ITERATION  LOOP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3" name="Text Box 24">
              <a:extLst>
                <a:ext uri="{FF2B5EF4-FFF2-40B4-BE49-F238E27FC236}">
                  <a16:creationId xmlns:a16="http://schemas.microsoft.com/office/drawing/2014/main" id="{65202365-A9EB-3447-9ED9-6AF3122BF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3360"/>
              <a:ext cx="216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TIME-STEP LOOP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4" name="Freeform 25">
              <a:extLst>
                <a:ext uri="{FF2B5EF4-FFF2-40B4-BE49-F238E27FC236}">
                  <a16:creationId xmlns:a16="http://schemas.microsoft.com/office/drawing/2014/main" id="{B54D2590-E7D7-954B-AEB2-F6290D07B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3720"/>
              <a:ext cx="2640" cy="6240"/>
            </a:xfrm>
            <a:custGeom>
              <a:avLst/>
              <a:gdLst>
                <a:gd name="T0" fmla="*/ 2640 w 2016"/>
                <a:gd name="T1" fmla="*/ 6240 h 5904"/>
                <a:gd name="T2" fmla="*/ 0 w 2016"/>
                <a:gd name="T3" fmla="*/ 6240 h 5904"/>
                <a:gd name="T4" fmla="*/ 0 w 2016"/>
                <a:gd name="T5" fmla="*/ 0 h 5904"/>
                <a:gd name="T6" fmla="*/ 2640 w 2016"/>
                <a:gd name="T7" fmla="*/ 0 h 5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6" h="5904">
                  <a:moveTo>
                    <a:pt x="2016" y="5904"/>
                  </a:moveTo>
                  <a:lnTo>
                    <a:pt x="0" y="5904"/>
                  </a:lnTo>
                  <a:lnTo>
                    <a:pt x="0" y="0"/>
                  </a:lnTo>
                  <a:lnTo>
                    <a:pt x="20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Text Box 26">
              <a:extLst>
                <a:ext uri="{FF2B5EF4-FFF2-40B4-BE49-F238E27FC236}">
                  <a16:creationId xmlns:a16="http://schemas.microsoft.com/office/drawing/2014/main" id="{B83CDDBF-6970-764E-8F54-133A4EF8B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3961"/>
              <a:ext cx="168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Advance Time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6" name="Text Box 27">
              <a:extLst>
                <a:ext uri="{FF2B5EF4-FFF2-40B4-BE49-F238E27FC236}">
                  <a16:creationId xmlns:a16="http://schemas.microsoft.com/office/drawing/2014/main" id="{F807534B-46EE-204B-8A54-95533CB66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321"/>
              <a:ext cx="216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Allocate and Read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7" name="Text Box 28">
              <a:extLst>
                <a:ext uri="{FF2B5EF4-FFF2-40B4-BE49-F238E27FC236}">
                  <a16:creationId xmlns:a16="http://schemas.microsoft.com/office/drawing/2014/main" id="{D84C3483-D927-2C48-A2D3-2FEC19764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8160"/>
              <a:ext cx="1680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Water Budget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8" name="Text Box 29">
              <a:extLst>
                <a:ext uri="{FF2B5EF4-FFF2-40B4-BE49-F238E27FC236}">
                  <a16:creationId xmlns:a16="http://schemas.microsoft.com/office/drawing/2014/main" id="{1E92226D-D81A-3149-9AE7-9583D503F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8880"/>
              <a:ext cx="1008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9" name="Text Box 30">
              <a:extLst>
                <a:ext uri="{FF2B5EF4-FFF2-40B4-BE49-F238E27FC236}">
                  <a16:creationId xmlns:a16="http://schemas.microsoft.com/office/drawing/2014/main" id="{FB0D99BF-2E62-DD48-9A20-C4CED9554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1640"/>
              <a:ext cx="2160" cy="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Deallocate Memory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0" name="Text Box 31">
              <a:extLst>
                <a:ext uri="{FF2B5EF4-FFF2-40B4-BE49-F238E27FC236}">
                  <a16:creationId xmlns:a16="http://schemas.microsoft.com/office/drawing/2014/main" id="{0CBB50D6-E13C-7646-B7D8-1BA8B5F59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3001"/>
              <a:ext cx="216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Read and Prepare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1" name="Text Box 32">
              <a:extLst>
                <a:ext uri="{FF2B5EF4-FFF2-40B4-BE49-F238E27FC236}">
                  <a16:creationId xmlns:a16="http://schemas.microsoft.com/office/drawing/2014/main" id="{6315AF79-5526-024E-BA68-32E5D2A6F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2400"/>
              <a:ext cx="1200" cy="4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Stress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2" name="AutoShape 33">
              <a:extLst>
                <a:ext uri="{FF2B5EF4-FFF2-40B4-BE49-F238E27FC236}">
                  <a16:creationId xmlns:a16="http://schemas.microsoft.com/office/drawing/2014/main" id="{8F5056A7-1D2C-D941-B3A7-25D34F13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9480"/>
              <a:ext cx="1440" cy="89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3" name="AutoShape 34">
              <a:extLst>
                <a:ext uri="{FF2B5EF4-FFF2-40B4-BE49-F238E27FC236}">
                  <a16:creationId xmlns:a16="http://schemas.microsoft.com/office/drawing/2014/main" id="{C7B7309A-CF16-B84D-B957-C02E6874F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6360"/>
              <a:ext cx="1440" cy="89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4" name="Text Box 35">
              <a:extLst>
                <a:ext uri="{FF2B5EF4-FFF2-40B4-BE49-F238E27FC236}">
                  <a16:creationId xmlns:a16="http://schemas.microsoft.com/office/drawing/2014/main" id="{A490EF2A-4061-A942-9BF4-9331F52F9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660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18288" rIns="9144" bIns="1828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Close?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5" name="Text Box 36">
              <a:extLst>
                <a:ext uri="{FF2B5EF4-FFF2-40B4-BE49-F238E27FC236}">
                  <a16:creationId xmlns:a16="http://schemas.microsoft.com/office/drawing/2014/main" id="{61AE1E4A-C867-7946-A7E0-B06EEBDDD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9600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18288" rIns="9144" bIns="1828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More Time Steps?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6" name="Text Box 37">
              <a:extLst>
                <a:ext uri="{FF2B5EF4-FFF2-40B4-BE49-F238E27FC236}">
                  <a16:creationId xmlns:a16="http://schemas.microsoft.com/office/drawing/2014/main" id="{10AEE939-BDCF-784A-9909-862C9FB20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648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No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7" name="Text Box 38">
              <a:extLst>
                <a:ext uri="{FF2B5EF4-FFF2-40B4-BE49-F238E27FC236}">
                  <a16:creationId xmlns:a16="http://schemas.microsoft.com/office/drawing/2014/main" id="{3EB1E6E5-5BD4-B746-AF60-70904BDA2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020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No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8" name="Text Box 39">
              <a:extLst>
                <a:ext uri="{FF2B5EF4-FFF2-40B4-BE49-F238E27FC236}">
                  <a16:creationId xmlns:a16="http://schemas.microsoft.com/office/drawing/2014/main" id="{578A81CF-4D8F-C34E-9775-98B10D600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128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No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9" name="Text Box 40">
              <a:extLst>
                <a:ext uri="{FF2B5EF4-FFF2-40B4-BE49-F238E27FC236}">
                  <a16:creationId xmlns:a16="http://schemas.microsoft.com/office/drawing/2014/main" id="{81FD0513-FE7E-274A-AAD2-002BEDD2E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60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Yes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0" name="Text Box 41">
              <a:extLst>
                <a:ext uri="{FF2B5EF4-FFF2-40B4-BE49-F238E27FC236}">
                  <a16:creationId xmlns:a16="http://schemas.microsoft.com/office/drawing/2014/main" id="{67600494-C60D-284B-83BD-B14FFB379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708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Yes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1" name="Text Box 42">
              <a:extLst>
                <a:ext uri="{FF2B5EF4-FFF2-40B4-BE49-F238E27FC236}">
                  <a16:creationId xmlns:a16="http://schemas.microsoft.com/office/drawing/2014/main" id="{440DE2D2-A879-4C4F-8F73-CF69035BA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068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Yes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2" name="AutoShape 43">
              <a:extLst>
                <a:ext uri="{FF2B5EF4-FFF2-40B4-BE49-F238E27FC236}">
                  <a16:creationId xmlns:a16="http://schemas.microsoft.com/office/drawing/2014/main" id="{EE5E7FF1-FE91-2244-9A9E-98DAF8B97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0560"/>
              <a:ext cx="1440" cy="89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3" name="Text Box 44">
              <a:extLst>
                <a:ext uri="{FF2B5EF4-FFF2-40B4-BE49-F238E27FC236}">
                  <a16:creationId xmlns:a16="http://schemas.microsoft.com/office/drawing/2014/main" id="{91B9DD04-B86A-C54C-BFC1-BCBA0192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680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18288" rIns="9144" bIns="1828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More Stress Periods?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495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ED71336A-10EC-DA45-858B-615B3E86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2AF7D52-55E2-A042-BEAF-EDD30EABD08E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75E8C4D-8725-294F-841D-F6FB35910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Vertical Conductance</a:t>
            </a:r>
          </a:p>
        </p:txBody>
      </p:sp>
      <p:pic>
        <p:nvPicPr>
          <p:cNvPr id="13316" name="Picture 4" descr="scanlpf0010">
            <a:extLst>
              <a:ext uri="{FF2B5EF4-FFF2-40B4-BE49-F238E27FC236}">
                <a16:creationId xmlns:a16="http://schemas.microsoft.com/office/drawing/2014/main" id="{EAA73825-1E5D-EF46-881B-5402AD275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50292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999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26F14E4E-6F9D-DF4A-B2DE-35AD22D7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FE76CE5-B8D8-5D48-94D7-4D7D1F923705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371617D-9513-BB4A-980B-4583887CA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075" y="6096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Vertical Conductance</a:t>
            </a:r>
          </a:p>
        </p:txBody>
      </p:sp>
      <p:pic>
        <p:nvPicPr>
          <p:cNvPr id="14340" name="Picture 4" descr="awh-mf5-4">
            <a:extLst>
              <a:ext uri="{FF2B5EF4-FFF2-40B4-BE49-F238E27FC236}">
                <a16:creationId xmlns:a16="http://schemas.microsoft.com/office/drawing/2014/main" id="{EAEA3814-09B7-6042-8DE6-FAC4AC6B3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1905000" y="1828800"/>
            <a:ext cx="45720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F8D56466-AB51-D648-8D3B-95AEB3A5D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791200"/>
            <a:ext cx="3276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75D54520-0ED9-4649-B5B7-A3B003A41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00600"/>
            <a:ext cx="48768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810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2CC81FE3-2DD4-9B49-BBF4-3C6B2966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280179B-9A90-3E46-90B4-A04103F382B0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2AF26B9-8638-8A44-B8A3-32F0E682B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Quasi 3-D Approximation</a:t>
            </a:r>
          </a:p>
        </p:txBody>
      </p:sp>
      <p:pic>
        <p:nvPicPr>
          <p:cNvPr id="15364" name="Picture 5" descr="scanlpf0011">
            <a:extLst>
              <a:ext uri="{FF2B5EF4-FFF2-40B4-BE49-F238E27FC236}">
                <a16:creationId xmlns:a16="http://schemas.microsoft.com/office/drawing/2014/main" id="{7C462399-FECA-BB47-B8C8-2E9DC7BB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597650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526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9D5792D6-0ED4-DA4D-A1D8-E45D8CFF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72D78F0-B650-1045-9A8E-36898FF89F56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6AA863D-CCA7-CE47-A858-A3E08EA82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Vertical Conductance for Quasi 3-D Approximation</a:t>
            </a:r>
          </a:p>
        </p:txBody>
      </p:sp>
      <p:pic>
        <p:nvPicPr>
          <p:cNvPr id="16388" name="Picture 4" descr="awh-mf5-5">
            <a:extLst>
              <a:ext uri="{FF2B5EF4-FFF2-40B4-BE49-F238E27FC236}">
                <a16:creationId xmlns:a16="http://schemas.microsoft.com/office/drawing/2014/main" id="{083DCD2E-A594-564D-869A-29DCA031F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762000" y="1828800"/>
            <a:ext cx="34671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6">
            <a:extLst>
              <a:ext uri="{FF2B5EF4-FFF2-40B4-BE49-F238E27FC236}">
                <a16:creationId xmlns:a16="http://schemas.microsoft.com/office/drawing/2014/main" id="{0C3D511E-1FA6-364B-9645-57F93B90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6390" name="Object 5">
            <a:extLst>
              <a:ext uri="{FF2B5EF4-FFF2-40B4-BE49-F238E27FC236}">
                <a16:creationId xmlns:a16="http://schemas.microsoft.com/office/drawing/2014/main" id="{A44DCBF2-C0EB-D347-81E7-AA2D00BA6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057400"/>
          <a:ext cx="5086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" name="Equation" r:id="rId4" imgW="121704100" imgH="14922500" progId="Equation.3">
                  <p:embed/>
                </p:oleObj>
              </mc:Choice>
              <mc:Fallback>
                <p:oleObj name="Equation" r:id="rId4" imgW="121704100" imgH="14922500" progId="Equation.3">
                  <p:embed/>
                  <p:pic>
                    <p:nvPicPr>
                      <p:cNvPr id="16390" name="Object 5">
                        <a:extLst>
                          <a:ext uri="{FF2B5EF4-FFF2-40B4-BE49-F238E27FC236}">
                            <a16:creationId xmlns:a16="http://schemas.microsoft.com/office/drawing/2014/main" id="{A44DCBF2-C0EB-D347-81E7-AA2D00BA6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57400"/>
                        <a:ext cx="50863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8">
            <a:extLst>
              <a:ext uri="{FF2B5EF4-FFF2-40B4-BE49-F238E27FC236}">
                <a16:creationId xmlns:a16="http://schemas.microsoft.com/office/drawing/2014/main" id="{3D22C629-40E3-3145-B4DC-FBEC41E7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6392" name="Object 7">
            <a:extLst>
              <a:ext uri="{FF2B5EF4-FFF2-40B4-BE49-F238E27FC236}">
                <a16:creationId xmlns:a16="http://schemas.microsoft.com/office/drawing/2014/main" id="{99B5EB70-314C-2E42-AEAB-B89B5320BD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200400"/>
          <a:ext cx="2981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Equation" r:id="rId6" imgW="68757800" imgH="16090900" progId="Equation.3">
                  <p:embed/>
                </p:oleObj>
              </mc:Choice>
              <mc:Fallback>
                <p:oleObj name="Equation" r:id="rId6" imgW="68757800" imgH="16090900" progId="Equation.3">
                  <p:embed/>
                  <p:pic>
                    <p:nvPicPr>
                      <p:cNvPr id="16392" name="Object 7">
                        <a:extLst>
                          <a:ext uri="{FF2B5EF4-FFF2-40B4-BE49-F238E27FC236}">
                            <a16:creationId xmlns:a16="http://schemas.microsoft.com/office/drawing/2014/main" id="{99B5EB70-314C-2E42-AEAB-B89B5320B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0"/>
                        <a:ext cx="29813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>
            <a:extLst>
              <a:ext uri="{FF2B5EF4-FFF2-40B4-BE49-F238E27FC236}">
                <a16:creationId xmlns:a16="http://schemas.microsoft.com/office/drawing/2014/main" id="{49BD084D-716A-DA44-B027-F0B248B1C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0"/>
            <a:ext cx="762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Example:  Kupper=Klower=100,  Kcb=1, and bupper=blower=bcb=100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CVupper=CVlower=100A/50=2A   and  CVcb=1A/100=.01A</a:t>
            </a:r>
          </a:p>
        </p:txBody>
      </p:sp>
      <p:graphicFrame>
        <p:nvGraphicFramePr>
          <p:cNvPr id="16394" name="Object 12">
            <a:extLst>
              <a:ext uri="{FF2B5EF4-FFF2-40B4-BE49-F238E27FC236}">
                <a16:creationId xmlns:a16="http://schemas.microsoft.com/office/drawing/2014/main" id="{2BB721A0-FE71-3641-8197-4B1789520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2563" y="5410200"/>
          <a:ext cx="49418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Equation" r:id="rId8" imgW="68757800" imgH="9067800" progId="Equation.3">
                  <p:embed/>
                </p:oleObj>
              </mc:Choice>
              <mc:Fallback>
                <p:oleObj name="Equation" r:id="rId8" imgW="68757800" imgH="9067800" progId="Equation.3">
                  <p:embed/>
                  <p:pic>
                    <p:nvPicPr>
                      <p:cNvPr id="16394" name="Object 12">
                        <a:extLst>
                          <a:ext uri="{FF2B5EF4-FFF2-40B4-BE49-F238E27FC236}">
                            <a16:creationId xmlns:a16="http://schemas.microsoft.com/office/drawing/2014/main" id="{2BB721A0-FE71-3641-8197-4B1789520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5410200"/>
                        <a:ext cx="494188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C52D303C-7239-4A4C-B310-FCF31D872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6172200"/>
          <a:ext cx="1905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10" imgW="33058100" imgH="9944100" progId="Equation.3">
                  <p:embed/>
                </p:oleObj>
              </mc:Choice>
              <mc:Fallback>
                <p:oleObj name="Equation" r:id="rId10" imgW="33058100" imgH="9944100" progId="Equation.3">
                  <p:embed/>
                  <p:pic>
                    <p:nvPicPr>
                      <p:cNvPr id="16395" name="Object 11">
                        <a:extLst>
                          <a:ext uri="{FF2B5EF4-FFF2-40B4-BE49-F238E27FC236}">
                            <a16:creationId xmlns:a16="http://schemas.microsoft.com/office/drawing/2014/main" id="{C52D303C-7239-4A4C-B310-FCF31D8728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172200"/>
                        <a:ext cx="19050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0">
            <a:extLst>
              <a:ext uri="{FF2B5EF4-FFF2-40B4-BE49-F238E27FC236}">
                <a16:creationId xmlns:a16="http://schemas.microsoft.com/office/drawing/2014/main" id="{93875B3A-71B6-E042-8A18-44005EC33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6248400"/>
          <a:ext cx="17859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12" imgW="23698200" imgH="5270500" progId="Equation.3">
                  <p:embed/>
                </p:oleObj>
              </mc:Choice>
              <mc:Fallback>
                <p:oleObj name="Equation" r:id="rId12" imgW="23698200" imgH="5270500" progId="Equation.3">
                  <p:embed/>
                  <p:pic>
                    <p:nvPicPr>
                      <p:cNvPr id="16396" name="Object 10">
                        <a:extLst>
                          <a:ext uri="{FF2B5EF4-FFF2-40B4-BE49-F238E27FC236}">
                            <a16:creationId xmlns:a16="http://schemas.microsoft.com/office/drawing/2014/main" id="{93875B3A-71B6-E042-8A18-44005EC335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248400"/>
                        <a:ext cx="17859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Rectangle 13">
            <a:extLst>
              <a:ext uri="{FF2B5EF4-FFF2-40B4-BE49-F238E27FC236}">
                <a16:creationId xmlns:a16="http://schemas.microsoft.com/office/drawing/2014/main" id="{0C04D08B-D02F-2A44-BD67-C75FA2CF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487D73A5-6CD8-7345-A5A4-FC9D2811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B7F336C1-1683-9845-836D-BDC90F13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8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41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CC731083-913F-624B-91E7-B9B7D6DA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03C19A-EC81-9C4B-96B5-755F45C788B0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5DBA418-6C9C-7248-8079-D19D7CA76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9575"/>
            <a:ext cx="8162925" cy="9461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Finite-Difference Discretization</a:t>
            </a:r>
            <a:br>
              <a:rPr lang="en-US" sz="2800"/>
            </a:br>
            <a:r>
              <a:rPr lang="en-US" sz="2800"/>
              <a:t>       for Time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832078C-334F-794F-9337-B7987D848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C2674D93-27F4-8B4E-92FA-2702F4F99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pic>
        <p:nvPicPr>
          <p:cNvPr id="21509" name="Picture 6" descr="awh-mf2-5">
            <a:extLst>
              <a:ext uri="{FF2B5EF4-FFF2-40B4-BE49-F238E27FC236}">
                <a16:creationId xmlns:a16="http://schemas.microsoft.com/office/drawing/2014/main" id="{A1EEB272-046A-B542-A912-213118257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315200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E3ECB24D-28DB-3943-A707-04D6375D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5B1FA8D0-8C51-A74C-B459-3957EB4A626D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D05138F-220A-1F4D-B0B1-E1E2BE552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Quasi 3-D Beds that Pinch Out</a:t>
            </a:r>
          </a:p>
        </p:txBody>
      </p:sp>
      <p:pic>
        <p:nvPicPr>
          <p:cNvPr id="17412" name="Picture 4" descr="scanlpfx0002">
            <a:extLst>
              <a:ext uri="{FF2B5EF4-FFF2-40B4-BE49-F238E27FC236}">
                <a16:creationId xmlns:a16="http://schemas.microsoft.com/office/drawing/2014/main" id="{74C8FD7D-9F53-8E45-A49A-3DCD3D8E1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1691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777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FD57BABD-2551-A649-AC8B-D33CB1E4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CD3CE1C-068A-DA46-B5D3-362FAE00ABDD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0B111FD-796C-3946-A88B-42548CE37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3352800" cy="822325"/>
          </a:xfrm>
        </p:spPr>
        <p:txBody>
          <a:bodyPr/>
          <a:lstStyle/>
          <a:p>
            <a:pPr eaLnBrk="1" hangingPunct="1"/>
            <a:r>
              <a:rPr lang="en-US" altLang="en-US" sz="2400"/>
              <a:t>Use of Distorted Vertical Grids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A5A99EA-88BA-0D46-9602-BCED8D6FE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3276600" cy="4724400"/>
          </a:xfrm>
        </p:spPr>
        <p:txBody>
          <a:bodyPr/>
          <a:lstStyle/>
          <a:p>
            <a:pPr eaLnBrk="1" hangingPunct="1"/>
            <a:r>
              <a:rPr lang="en-US" altLang="en-US" sz="1600"/>
              <a:t>To allow for layers that do not have uniform thickness, Z is allowed to vary cell by cell.</a:t>
            </a:r>
            <a:br>
              <a:rPr lang="en-US" altLang="en-US" sz="1600"/>
            </a:br>
            <a:endParaRPr lang="en-US" altLang="en-US" sz="1600"/>
          </a:p>
          <a:p>
            <a:pPr eaLnBrk="1" hangingPunct="1"/>
            <a:r>
              <a:rPr lang="en-US" altLang="en-US" sz="1600"/>
              <a:t>The Discretization File contains elevations for each cell.</a:t>
            </a:r>
            <a:br>
              <a:rPr lang="en-US" altLang="en-US" sz="1600"/>
            </a:br>
            <a:endParaRPr lang="en-US" altLang="en-US" sz="1600"/>
          </a:p>
          <a:p>
            <a:pPr eaLnBrk="1" hangingPunct="1"/>
            <a:r>
              <a:rPr lang="en-US" altLang="en-US" sz="1600"/>
              <a:t>Variable thickness affects horizontal and vertical conductance calculations.</a:t>
            </a:r>
            <a:br>
              <a:rPr lang="en-US" altLang="en-US" sz="1600"/>
            </a:br>
            <a:endParaRPr lang="en-US" altLang="en-US" sz="1600"/>
          </a:p>
          <a:p>
            <a:pPr eaLnBrk="1" hangingPunct="1"/>
            <a:r>
              <a:rPr lang="en-US" altLang="en-US" sz="1600"/>
              <a:t>Distorted grids allow the use of fewer layers, but they introduce errors that are difficult to quantify.</a:t>
            </a:r>
          </a:p>
        </p:txBody>
      </p:sp>
      <p:pic>
        <p:nvPicPr>
          <p:cNvPr id="18437" name="Picture 4" descr="awh-mf2-8">
            <a:extLst>
              <a:ext uri="{FF2B5EF4-FFF2-40B4-BE49-F238E27FC236}">
                <a16:creationId xmlns:a16="http://schemas.microsoft.com/office/drawing/2014/main" id="{FB1C2AD6-A879-0B46-900A-1E8C8450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11765"/>
          <a:stretch>
            <a:fillRect/>
          </a:stretch>
        </p:blipFill>
        <p:spPr bwMode="auto">
          <a:xfrm>
            <a:off x="3962400" y="304800"/>
            <a:ext cx="501015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2591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8CA2B20F-BE90-BB4F-8E66-2FBC34E9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9C7CF65-D30A-324B-BC87-81822F605715}" type="slidenum">
              <a:rPr lang="en-US" altLang="en-US" sz="1400"/>
              <a:pPr eaLnBrk="1" hangingPunct="1"/>
              <a:t>52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25F2134-75D6-0E40-A034-A2CD16ABC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557213"/>
            <a:ext cx="8162925" cy="1066800"/>
          </a:xfrm>
        </p:spPr>
        <p:txBody>
          <a:bodyPr/>
          <a:lstStyle/>
          <a:p>
            <a:pPr eaLnBrk="1" hangingPunct="1"/>
            <a:r>
              <a:rPr lang="en-US" altLang="en-US" sz="3200"/>
              <a:t>Cell Thickness When Geologic Units Pinch Out</a:t>
            </a:r>
          </a:p>
        </p:txBody>
      </p:sp>
      <p:pic>
        <p:nvPicPr>
          <p:cNvPr id="19460" name="Picture 4" descr="scanlpf0005">
            <a:extLst>
              <a:ext uri="{FF2B5EF4-FFF2-40B4-BE49-F238E27FC236}">
                <a16:creationId xmlns:a16="http://schemas.microsoft.com/office/drawing/2014/main" id="{76FECBD7-86AB-3E45-BCAD-456154D6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950075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678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67DF4EB4-B162-1548-A58D-0C26C38A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60E8A4D-F24E-1D42-8B04-660B53B055B6}" type="slidenum">
              <a:rPr lang="en-US" altLang="en-US" sz="1400"/>
              <a:pPr eaLnBrk="1" hangingPunct="1"/>
              <a:t>53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974B719-B3B6-414A-8FE6-201EB06AD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Storage Terms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6D799158-B1D9-7E42-A100-D572E4075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674344C6-A2E9-E146-A71A-CE1C02450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905000"/>
          <a:ext cx="38862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9" name="Equation" r:id="rId3" imgW="54127400" imgH="10236200" progId="Equation.3">
                  <p:embed/>
                </p:oleObj>
              </mc:Choice>
              <mc:Fallback>
                <p:oleObj name="Equation" r:id="rId3" imgW="54127400" imgH="10236200" progId="Equation.3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:a16="http://schemas.microsoft.com/office/drawing/2014/main" id="{674344C6-A2E9-E146-A71A-CE1C02450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38862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7">
            <a:extLst>
              <a:ext uri="{FF2B5EF4-FFF2-40B4-BE49-F238E27FC236}">
                <a16:creationId xmlns:a16="http://schemas.microsoft.com/office/drawing/2014/main" id="{701FAD74-7AB0-5145-BD09-CCF5B9FA1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Storage outflow:</a:t>
            </a:r>
          </a:p>
        </p:txBody>
      </p:sp>
      <p:sp>
        <p:nvSpPr>
          <p:cNvPr id="20487" name="Rectangle 9">
            <a:extLst>
              <a:ext uri="{FF2B5EF4-FFF2-40B4-BE49-F238E27FC236}">
                <a16:creationId xmlns:a16="http://schemas.microsoft.com/office/drawing/2014/main" id="{F07344FD-3BAC-0546-B8BE-600B89208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8" name="Text Box 11">
            <a:extLst>
              <a:ext uri="{FF2B5EF4-FFF2-40B4-BE49-F238E27FC236}">
                <a16:creationId xmlns:a16="http://schemas.microsoft.com/office/drawing/2014/main" id="{AAFAC269-DD6F-3446-9B1E-82C9F9B56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00400"/>
            <a:ext cx="716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SS ∆v, which is dimensionless, is often called Storage Capacity (SC), which yields:</a:t>
            </a:r>
          </a:p>
        </p:txBody>
      </p:sp>
      <p:sp>
        <p:nvSpPr>
          <p:cNvPr id="20489" name="Text Box 15">
            <a:extLst>
              <a:ext uri="{FF2B5EF4-FFF2-40B4-BE49-F238E27FC236}">
                <a16:creationId xmlns:a16="http://schemas.microsoft.com/office/drawing/2014/main" id="{0B654BAA-DE59-8E4E-BA42-11C84FFD2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62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SC is the Specific Yield for water-table situations.  </a:t>
            </a:r>
          </a:p>
        </p:txBody>
      </p:sp>
      <p:graphicFrame>
        <p:nvGraphicFramePr>
          <p:cNvPr id="20490" name="Object 16">
            <a:extLst>
              <a:ext uri="{FF2B5EF4-FFF2-40B4-BE49-F238E27FC236}">
                <a16:creationId xmlns:a16="http://schemas.microsoft.com/office/drawing/2014/main" id="{53BA4188-6D18-FC4D-BDFD-AD7224BD246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895600" y="4419600"/>
          <a:ext cx="33670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5" imgW="46812200" imgH="10236200" progId="Equation.3">
                  <p:embed/>
                </p:oleObj>
              </mc:Choice>
              <mc:Fallback>
                <p:oleObj name="Equation" r:id="rId5" imgW="46812200" imgH="10236200" progId="Equation.3">
                  <p:embed/>
                  <p:pic>
                    <p:nvPicPr>
                      <p:cNvPr id="20490" name="Object 16">
                        <a:extLst>
                          <a:ext uri="{FF2B5EF4-FFF2-40B4-BE49-F238E27FC236}">
                            <a16:creationId xmlns:a16="http://schemas.microsoft.com/office/drawing/2014/main" id="{53BA4188-6D18-FC4D-BDFD-AD7224BD24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336708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8">
            <a:extLst>
              <a:ext uri="{FF2B5EF4-FFF2-40B4-BE49-F238E27FC236}">
                <a16:creationId xmlns:a16="http://schemas.microsoft.com/office/drawing/2014/main" id="{A804A990-E22D-764E-933F-43C3407A7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482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Storage outflow:</a:t>
            </a:r>
          </a:p>
        </p:txBody>
      </p:sp>
    </p:spTree>
    <p:extLst>
      <p:ext uri="{BB962C8B-B14F-4D97-AF65-F5344CB8AC3E}">
        <p14:creationId xmlns:p14="http://schemas.microsoft.com/office/powerpoint/2010/main" val="21166836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056B9F3D-E1F0-554A-B317-1FA59C1F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D87AE1D-5BB1-9A4B-8170-C7B35B656905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8B3D1EC-D7F6-4145-9FF0-A1B9E443A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Convertible Layers Storage Calculation</a:t>
            </a:r>
          </a:p>
        </p:txBody>
      </p:sp>
      <p:pic>
        <p:nvPicPr>
          <p:cNvPr id="21508" name="Picture 4" descr="scanlpf0007">
            <a:extLst>
              <a:ext uri="{FF2B5EF4-FFF2-40B4-BE49-F238E27FC236}">
                <a16:creationId xmlns:a16="http://schemas.microsoft.com/office/drawing/2014/main" id="{DCF4FD66-7284-1E45-9CE5-BE8984282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47180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6">
            <a:extLst>
              <a:ext uri="{FF2B5EF4-FFF2-40B4-BE49-F238E27FC236}">
                <a16:creationId xmlns:a16="http://schemas.microsoft.com/office/drawing/2014/main" id="{6900110B-5B74-F84A-8392-6ED42AA1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8">
            <a:extLst>
              <a:ext uri="{FF2B5EF4-FFF2-40B4-BE49-F238E27FC236}">
                <a16:creationId xmlns:a16="http://schemas.microsoft.com/office/drawing/2014/main" id="{B1D653D0-6BD4-FC46-83FC-9DD3F6199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559B198D-3363-4F48-9906-C4EF59B26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648200"/>
          <a:ext cx="4419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3" name="Equation" r:id="rId4" imgW="60858400" imgH="10236200" progId="Equation.3">
                  <p:embed/>
                </p:oleObj>
              </mc:Choice>
              <mc:Fallback>
                <p:oleObj name="Equation" r:id="rId4" imgW="60858400" imgH="10236200" progId="Equation.3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:a16="http://schemas.microsoft.com/office/drawing/2014/main" id="{559B198D-3363-4F48-9906-C4EF59B268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48200"/>
                        <a:ext cx="4419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9">
            <a:extLst>
              <a:ext uri="{FF2B5EF4-FFF2-40B4-BE49-F238E27FC236}">
                <a16:creationId xmlns:a16="http://schemas.microsoft.com/office/drawing/2014/main" id="{2C6D76A4-C5CF-F548-8CAF-FEE21FDC1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91200"/>
            <a:ext cx="6400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SCA is storage capacity at the beginning of the time step and SCB is the storage capacity at the end of the time step.</a:t>
            </a:r>
          </a:p>
        </p:txBody>
      </p:sp>
    </p:spTree>
    <p:extLst>
      <p:ext uri="{BB962C8B-B14F-4D97-AF65-F5344CB8AC3E}">
        <p14:creationId xmlns:p14="http://schemas.microsoft.com/office/powerpoint/2010/main" val="1231351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FB3BE334-D03A-364E-AF4D-DC73E021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1C4D94EB-22AE-3347-9A98-D772B76D4DE9}" type="slidenum">
              <a:rPr lang="en-US" altLang="en-US" sz="1400"/>
              <a:pPr eaLnBrk="1" hangingPunct="1"/>
              <a:t>55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09DC831-51B1-9042-9C8C-7E9A3B7B5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Convertible Layers Vertical Flow Calculation</a:t>
            </a:r>
          </a:p>
        </p:txBody>
      </p:sp>
      <p:pic>
        <p:nvPicPr>
          <p:cNvPr id="22532" name="Picture 4" descr="scanlpf0009">
            <a:extLst>
              <a:ext uri="{FF2B5EF4-FFF2-40B4-BE49-F238E27FC236}">
                <a16:creationId xmlns:a16="http://schemas.microsoft.com/office/drawing/2014/main" id="{514A9447-A6D6-F248-837E-CDB72170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4805363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1C09BCD7-AB1D-AD40-8D45-6576AD37E75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76400" y="5943600"/>
          <a:ext cx="5867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" name="Equation" r:id="rId4" imgW="57340500" imgH="5562600" progId="Equation.3">
                  <p:embed/>
                </p:oleObj>
              </mc:Choice>
              <mc:Fallback>
                <p:oleObj name="Equation" r:id="rId4" imgW="57340500" imgH="5562600" progId="Equation.3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1C09BCD7-AB1D-AD40-8D45-6576AD37E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43600"/>
                        <a:ext cx="58674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583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F8AE3B-4F40-2440-A4BB-33951C83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8AC6AE-3E3C-9649-8456-FB8DA679FBF0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EBA6EF0-EE16-9E42-9EF3-F3DECF58E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5725"/>
            <a:ext cx="8161338" cy="1446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Layer-Property Flow Package Options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4C503E2-6A18-954B-B0AD-870629831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endParaRPr lang="en-US" dirty="0"/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87C6196-BC19-C14F-A3B0-11A52A98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1885950"/>
            <a:ext cx="76200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Options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STORAGECOEFFICIENT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THICKSTRT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NOPARCHECK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CONSTANTCV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NOCVCORRECTION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NOVFC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Specified at the top of the LPF Input File</a:t>
            </a:r>
          </a:p>
        </p:txBody>
      </p:sp>
    </p:spTree>
    <p:extLst>
      <p:ext uri="{BB962C8B-B14F-4D97-AF65-F5344CB8AC3E}">
        <p14:creationId xmlns:p14="http://schemas.microsoft.com/office/powerpoint/2010/main" val="3478171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5D29-6D36-794E-A4E8-F5D29E2C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854075"/>
            <a:ext cx="8162925" cy="7699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LPF Input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183B-C605-224A-AFE3-B0D9A258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8110538" cy="4191000"/>
          </a:xfrm>
          <a:solidFill>
            <a:schemeClr val="accent1"/>
          </a:solidFill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# LPF Input File for MODFLOW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b="1" dirty="0">
                <a:latin typeface="Courier New"/>
                <a:cs typeface="Courier New"/>
              </a:rPr>
              <a:t>THICKSTRT NOVFC CONSTANTCV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        53    -1E+30         0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         0         0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         0         0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         1         1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         0         0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         0         0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CONSTANT    1.000000E+00                           #</a:t>
            </a:r>
            <a:r>
              <a:rPr lang="en-US" sz="1600" dirty="0" err="1">
                <a:latin typeface="Courier New"/>
                <a:cs typeface="Courier New"/>
              </a:rPr>
              <a:t>hk</a:t>
            </a:r>
            <a:r>
              <a:rPr lang="en-US" sz="1600" dirty="0">
                <a:latin typeface="Courier New"/>
                <a:cs typeface="Courier New"/>
              </a:rPr>
              <a:t> Layer 1                   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CONSTANT    1.000000E+00                           #</a:t>
            </a:r>
            <a:r>
              <a:rPr lang="en-US" sz="1600" dirty="0" err="1">
                <a:latin typeface="Courier New"/>
                <a:cs typeface="Courier New"/>
              </a:rPr>
              <a:t>vka</a:t>
            </a:r>
            <a:r>
              <a:rPr lang="en-US" sz="1600" dirty="0">
                <a:latin typeface="Courier New"/>
                <a:cs typeface="Courier New"/>
              </a:rPr>
              <a:t> Layer 1                  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CONSTANT    1.000000E+00                           #</a:t>
            </a:r>
            <a:r>
              <a:rPr lang="en-US" sz="1600" dirty="0" err="1">
                <a:latin typeface="Courier New"/>
                <a:cs typeface="Courier New"/>
              </a:rPr>
              <a:t>hk</a:t>
            </a:r>
            <a:r>
              <a:rPr lang="en-US" sz="1600" dirty="0">
                <a:latin typeface="Courier New"/>
                <a:cs typeface="Courier New"/>
              </a:rPr>
              <a:t> Layer 2                   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CONSTANT    1.000000E+00                           #</a:t>
            </a:r>
            <a:r>
              <a:rPr lang="en-US" sz="1600" dirty="0" err="1">
                <a:latin typeface="Courier New"/>
                <a:cs typeface="Courier New"/>
              </a:rPr>
              <a:t>vka</a:t>
            </a:r>
            <a:r>
              <a:rPr lang="en-US" sz="1600" dirty="0">
                <a:latin typeface="Courier New"/>
                <a:cs typeface="Courier New"/>
              </a:rPr>
              <a:t> Layer 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4EF58-8F1E-C64F-8DFE-522565DA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D41F27-6375-9C4B-847F-845D397AA3FD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971956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862BC-AA83-5E4B-B0D6-A6D85132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3E03EC3-7C59-8143-9521-B608EE8FFCC6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  <p:pic>
        <p:nvPicPr>
          <p:cNvPr id="9218" name="Picture 5">
            <a:extLst>
              <a:ext uri="{FF2B5EF4-FFF2-40B4-BE49-F238E27FC236}">
                <a16:creationId xmlns:a16="http://schemas.microsoft.com/office/drawing/2014/main" id="{16CB2979-723A-A544-AC50-9C19BE9C9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"/>
            <a:ext cx="365125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6">
            <a:extLst>
              <a:ext uri="{FF2B5EF4-FFF2-40B4-BE49-F238E27FC236}">
                <a16:creationId xmlns:a16="http://schemas.microsoft.com/office/drawing/2014/main" id="{11C045D3-C9C6-6B4F-A914-AE51D47B1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5200"/>
            <a:ext cx="46339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7">
            <a:extLst>
              <a:ext uri="{FF2B5EF4-FFF2-40B4-BE49-F238E27FC236}">
                <a16:creationId xmlns:a16="http://schemas.microsoft.com/office/drawing/2014/main" id="{D0C386A6-F530-C24B-8627-7E01DE03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438400"/>
            <a:ext cx="495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Default flow calculation for partially-dewatered conditions</a:t>
            </a:r>
          </a:p>
        </p:txBody>
      </p:sp>
    </p:spTree>
    <p:extLst>
      <p:ext uri="{BB962C8B-B14F-4D97-AF65-F5344CB8AC3E}">
        <p14:creationId xmlns:p14="http://schemas.microsoft.com/office/powerpoint/2010/main" val="34727335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E5789-5513-694D-8294-9ACC6E0C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F85B820-802C-5747-9607-FF1654699267}" type="slidenum">
              <a:rPr lang="en-US" altLang="en-US" sz="1400"/>
              <a:pPr eaLnBrk="1" hangingPunct="1"/>
              <a:t>59</a:t>
            </a:fld>
            <a:endParaRPr lang="en-US" altLang="en-US" sz="1400"/>
          </a:p>
        </p:txBody>
      </p:sp>
      <p:pic>
        <p:nvPicPr>
          <p:cNvPr id="10242" name="Picture 5">
            <a:extLst>
              <a:ext uri="{FF2B5EF4-FFF2-40B4-BE49-F238E27FC236}">
                <a16:creationId xmlns:a16="http://schemas.microsoft.com/office/drawing/2014/main" id="{5E47834E-2141-2043-80EA-286D95A6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"/>
            <a:ext cx="365125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7">
            <a:extLst>
              <a:ext uri="{FF2B5EF4-FFF2-40B4-BE49-F238E27FC236}">
                <a16:creationId xmlns:a16="http://schemas.microsoft.com/office/drawing/2014/main" id="{70835EEE-09F8-BB40-85BC-DC630780E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3451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“NOCVCORRECTION”</a:t>
            </a:r>
          </a:p>
        </p:txBody>
      </p:sp>
      <p:pic>
        <p:nvPicPr>
          <p:cNvPr id="10244" name="Picture 1">
            <a:extLst>
              <a:ext uri="{FF2B5EF4-FFF2-40B4-BE49-F238E27FC236}">
                <a16:creationId xmlns:a16="http://schemas.microsoft.com/office/drawing/2014/main" id="{B2137C9F-5817-C749-AE3D-F2331E77D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53340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91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0E04556B-5DED-4343-A83D-DF627C22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55735A-3A1B-5944-BC6B-5A5AB8FB3A62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1E43DD9-4F59-C94F-980F-D30850986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6613"/>
            <a:ext cx="8162925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Finite-Difference Equation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B62DCA4-7CC4-604C-93C4-A6CBE7C7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7D1F8C4D-E279-6A46-85AE-4A2A50A9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198" name="Rectangle 11">
            <a:extLst>
              <a:ext uri="{FF2B5EF4-FFF2-40B4-BE49-F238E27FC236}">
                <a16:creationId xmlns:a16="http://schemas.microsoft.com/office/drawing/2014/main" id="{4098F1C6-2525-8044-AA9B-69A4C8F7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199" name="Rectangle 14">
            <a:extLst>
              <a:ext uri="{FF2B5EF4-FFF2-40B4-BE49-F238E27FC236}">
                <a16:creationId xmlns:a16="http://schemas.microsoft.com/office/drawing/2014/main" id="{D4ED2A84-7937-F645-A56B-21B7DDE6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200" name="Rectangle 21">
            <a:extLst>
              <a:ext uri="{FF2B5EF4-FFF2-40B4-BE49-F238E27FC236}">
                <a16:creationId xmlns:a16="http://schemas.microsoft.com/office/drawing/2014/main" id="{C422A691-E817-0346-B795-1C81921CE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201" name="Rectangle 22">
            <a:extLst>
              <a:ext uri="{FF2B5EF4-FFF2-40B4-BE49-F238E27FC236}">
                <a16:creationId xmlns:a16="http://schemas.microsoft.com/office/drawing/2014/main" id="{F0AA99F6-CA59-8D47-9DDF-0710D3EF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202" name="Rectangle 24">
            <a:extLst>
              <a:ext uri="{FF2B5EF4-FFF2-40B4-BE49-F238E27FC236}">
                <a16:creationId xmlns:a16="http://schemas.microsoft.com/office/drawing/2014/main" id="{984E0DCA-5274-5C45-B552-72A89C83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203" name="Rectangle 27">
            <a:extLst>
              <a:ext uri="{FF2B5EF4-FFF2-40B4-BE49-F238E27FC236}">
                <a16:creationId xmlns:a16="http://schemas.microsoft.com/office/drawing/2014/main" id="{513BC607-A07B-AF4C-9465-FE61FC974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graphicFrame>
        <p:nvGraphicFramePr>
          <p:cNvPr id="22539" name="Object 26">
            <a:extLst>
              <a:ext uri="{FF2B5EF4-FFF2-40B4-BE49-F238E27FC236}">
                <a16:creationId xmlns:a16="http://schemas.microsoft.com/office/drawing/2014/main" id="{39A28D24-7AFD-4F41-A4E5-ADBF2590C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133600"/>
          <a:ext cx="548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3" imgW="73431400" imgH="5270500" progId="Equation.3">
                  <p:embed/>
                </p:oleObj>
              </mc:Choice>
              <mc:Fallback>
                <p:oleObj name="Equation" r:id="rId3" imgW="73431400" imgH="5270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548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0" name="Picture 28">
            <a:extLst>
              <a:ext uri="{FF2B5EF4-FFF2-40B4-BE49-F238E27FC236}">
                <a16:creationId xmlns:a16="http://schemas.microsoft.com/office/drawing/2014/main" id="{7CEE4B27-CCE2-564F-BB65-DFE7B33D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6" name="Rectangle 30">
            <a:extLst>
              <a:ext uri="{FF2B5EF4-FFF2-40B4-BE49-F238E27FC236}">
                <a16:creationId xmlns:a16="http://schemas.microsoft.com/office/drawing/2014/main" id="{4C88F307-945D-024A-A841-A998225C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graphicFrame>
        <p:nvGraphicFramePr>
          <p:cNvPr id="22542" name="Object 29">
            <a:extLst>
              <a:ext uri="{FF2B5EF4-FFF2-40B4-BE49-F238E27FC236}">
                <a16:creationId xmlns:a16="http://schemas.microsoft.com/office/drawing/2014/main" id="{6E511C6F-D1BC-A940-A3B1-C35F6FE16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86200"/>
          <a:ext cx="571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6" imgW="78701900" imgH="5270500" progId="Equation.3">
                  <p:embed/>
                </p:oleObj>
              </mc:Choice>
              <mc:Fallback>
                <p:oleObj name="Equation" r:id="rId6" imgW="78701900" imgH="52705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571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31">
            <a:extLst>
              <a:ext uri="{FF2B5EF4-FFF2-40B4-BE49-F238E27FC236}">
                <a16:creationId xmlns:a16="http://schemas.microsoft.com/office/drawing/2014/main" id="{573CCFBD-508D-804B-A121-E0517CBE0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648200"/>
          <a:ext cx="624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8" imgW="81622900" imgH="10236200" progId="Equation.3">
                  <p:embed/>
                </p:oleObj>
              </mc:Choice>
              <mc:Fallback>
                <p:oleObj name="Equation" r:id="rId8" imgW="81622900" imgH="10236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6248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06D24-03C7-3148-AA41-9CC60B24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6F68817-1A06-5447-A650-2C77B943FA38}" type="slidenum">
              <a:rPr lang="en-US" altLang="en-US" sz="1400"/>
              <a:pPr eaLnBrk="1" hangingPunct="1"/>
              <a:t>60</a:t>
            </a:fld>
            <a:endParaRPr lang="en-US" altLang="en-US" sz="1400"/>
          </a:p>
        </p:txBody>
      </p:sp>
      <p:pic>
        <p:nvPicPr>
          <p:cNvPr id="11266" name="Picture 5">
            <a:extLst>
              <a:ext uri="{FF2B5EF4-FFF2-40B4-BE49-F238E27FC236}">
                <a16:creationId xmlns:a16="http://schemas.microsoft.com/office/drawing/2014/main" id="{9F7353D5-6F4B-324C-AC17-541166E09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"/>
            <a:ext cx="365125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7">
            <a:extLst>
              <a:ext uri="{FF2B5EF4-FFF2-40B4-BE49-F238E27FC236}">
                <a16:creationId xmlns:a16="http://schemas.microsoft.com/office/drawing/2014/main" id="{EF391517-788E-054A-B05A-663F5EAF7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2595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“CONSTANTCV”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8F21759E-1EB8-2941-AE87-E6E238CD9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52657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8496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B84F8-39B2-3846-B3F1-5F8B2CCA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FE9D13-20F1-4442-AD07-CE9B2F745601}" type="slidenum">
              <a:rPr lang="en-US" altLang="en-US" sz="1400"/>
              <a:pPr eaLnBrk="1" hangingPunct="1"/>
              <a:t>61</a:t>
            </a:fld>
            <a:endParaRPr lang="en-US" altLang="en-US" sz="1400"/>
          </a:p>
        </p:txBody>
      </p:sp>
      <p:pic>
        <p:nvPicPr>
          <p:cNvPr id="12290" name="Picture 5">
            <a:extLst>
              <a:ext uri="{FF2B5EF4-FFF2-40B4-BE49-F238E27FC236}">
                <a16:creationId xmlns:a16="http://schemas.microsoft.com/office/drawing/2014/main" id="{D6B91998-F91C-8C44-8607-A9BCA1D8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"/>
            <a:ext cx="365125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7">
            <a:extLst>
              <a:ext uri="{FF2B5EF4-FFF2-40B4-BE49-F238E27FC236}">
                <a16:creationId xmlns:a16="http://schemas.microsoft.com/office/drawing/2014/main" id="{28B767E6-FA97-0545-8F8B-21A3DF59F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155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“NOVFC”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B40C7D58-2E5E-1742-A7A3-28AC0A67D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426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Can be combined with “CONSTANTCV” to make problem easier to solve.</a:t>
            </a:r>
          </a:p>
        </p:txBody>
      </p:sp>
      <p:pic>
        <p:nvPicPr>
          <p:cNvPr id="12293" name="Picture 2">
            <a:extLst>
              <a:ext uri="{FF2B5EF4-FFF2-40B4-BE49-F238E27FC236}">
                <a16:creationId xmlns:a16="http://schemas.microsoft.com/office/drawing/2014/main" id="{0C4BEEE8-CEA3-BE4E-8CEB-D821F4BCF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5002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799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FBFBC9DB-C917-D14B-8EA9-1FB7E1C6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1625658-CF66-7B46-8F7C-6C22D47D1465}" type="slidenum">
              <a:rPr lang="en-US" altLang="en-US" sz="1400"/>
              <a:pPr eaLnBrk="1" hangingPunct="1"/>
              <a:t>62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FDE6032-747D-BD46-A5F9-C4CBD3B5D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0013"/>
            <a:ext cx="8161338" cy="1431925"/>
          </a:xfrm>
        </p:spPr>
        <p:txBody>
          <a:bodyPr/>
          <a:lstStyle/>
          <a:p>
            <a:pPr eaLnBrk="1" hangingPunct="1"/>
            <a:r>
              <a:rPr lang="en-US" altLang="en-US"/>
              <a:t>Limitations on Using Nonlinear Terms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8A44A61-CDA4-8342-907D-75A7A87DB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58900864-4775-CF4D-B25B-3EB20842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00250"/>
            <a:ext cx="88392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Numerical problems can occur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Inappropriate cells may convert to no flow (go dry)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Failure to converge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Costs are higher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More data to prepare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Extra effort to deal with numerical problems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Adjust initial head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Adjust solvers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Adjust hydraulic and stress data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Longer execution times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2000" baseline="-25000"/>
          </a:p>
        </p:txBody>
      </p:sp>
    </p:spTree>
    <p:extLst>
      <p:ext uri="{BB962C8B-B14F-4D97-AF65-F5344CB8AC3E}">
        <p14:creationId xmlns:p14="http://schemas.microsoft.com/office/powerpoint/2010/main" val="2355025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CA059CEA-12F0-6C43-8AE7-40178EE7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4D2EC76-5432-AC41-8FDC-DC25A62B74C2}" type="slidenum">
              <a:rPr lang="en-US" altLang="en-US" sz="1400"/>
              <a:pPr eaLnBrk="1" hangingPunct="1"/>
              <a:t>63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E688147-FA27-A84A-B207-3BC65ECB1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n-US" altLang="en-US" sz="2800"/>
              <a:t>Summary of LPF Package</a:t>
            </a:r>
            <a:br>
              <a:rPr lang="en-US" altLang="en-US" sz="2800"/>
            </a:br>
            <a:r>
              <a:rPr lang="en-US" altLang="en-US" sz="2800"/>
              <a:t>Input Requirements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4A18CC6-6528-C04B-9C4D-55C893C92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/>
              <a:t>LAYTYP—Layer-type flag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0 for confined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Not 0 for convertible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LAYVKA—Vertical anisotropy flag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0 to indicate that VKA is vertical hydraulic conductivity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Not 0 to indicate that VKA is horizontal to vertical anisotropy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CHANI —Horizontal anisotropy – one value for each layer.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HK—horizontal hydraulic conductivity along rows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VKA—Vertical hydraulic conductivity or the ratio of horizontal hydraulic conductivity along rows (HK) to vertical hydraulic conductivity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VKCB—Vertical hydraulic conductivity of a Quasi-3D confining bed below a layer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Ss—specific storage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Sy—Specific yield</a:t>
            </a:r>
          </a:p>
        </p:txBody>
      </p:sp>
    </p:spTree>
    <p:extLst>
      <p:ext uri="{BB962C8B-B14F-4D97-AF65-F5344CB8AC3E}">
        <p14:creationId xmlns:p14="http://schemas.microsoft.com/office/powerpoint/2010/main" val="232058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1786A0E7-B96D-A148-865B-668976A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93DAF3B-625D-CA4C-99C2-9FDB60B3E4A6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F679E01-ECA3-7843-91B2-B982BC9BA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9575"/>
            <a:ext cx="8162925" cy="9461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Finite-Difference Equation</a:t>
            </a:r>
            <a:br>
              <a:rPr lang="en-US" sz="2800"/>
            </a:br>
            <a:r>
              <a:rPr lang="en-US" sz="2800"/>
              <a:t>Rearranged for Solution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342C17F-FD88-6D48-9622-1C93306EA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FAD8AC23-698D-4F41-B82F-812C810D6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2A993F12-9589-4943-9074-96F2BA16C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9223" name="Rectangle 6">
            <a:extLst>
              <a:ext uri="{FF2B5EF4-FFF2-40B4-BE49-F238E27FC236}">
                <a16:creationId xmlns:a16="http://schemas.microsoft.com/office/drawing/2014/main" id="{C81FEBCD-8E6B-3D41-82F8-615881B5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C677DFE5-CA76-EC40-A519-2FAF7332D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9225" name="Rectangle 8">
            <a:extLst>
              <a:ext uri="{FF2B5EF4-FFF2-40B4-BE49-F238E27FC236}">
                <a16:creationId xmlns:a16="http://schemas.microsoft.com/office/drawing/2014/main" id="{22AF2BC2-102D-CB4F-99EF-ED008D371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9226" name="Rectangle 9">
            <a:extLst>
              <a:ext uri="{FF2B5EF4-FFF2-40B4-BE49-F238E27FC236}">
                <a16:creationId xmlns:a16="http://schemas.microsoft.com/office/drawing/2014/main" id="{D1D5A31A-B50D-BA44-9C59-CD8D03693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9227" name="Rectangle 10">
            <a:extLst>
              <a:ext uri="{FF2B5EF4-FFF2-40B4-BE49-F238E27FC236}">
                <a16:creationId xmlns:a16="http://schemas.microsoft.com/office/drawing/2014/main" id="{99184EF9-DB72-9D47-BD28-4CA7A3EF8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9228" name="Rectangle 13">
            <a:extLst>
              <a:ext uri="{FF2B5EF4-FFF2-40B4-BE49-F238E27FC236}">
                <a16:creationId xmlns:a16="http://schemas.microsoft.com/office/drawing/2014/main" id="{0D785873-E072-0244-9ADD-8D8552DA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9229" name="Rectangle 17">
            <a:extLst>
              <a:ext uri="{FF2B5EF4-FFF2-40B4-BE49-F238E27FC236}">
                <a16:creationId xmlns:a16="http://schemas.microsoft.com/office/drawing/2014/main" id="{E0FA68FC-68D9-0B44-8A3C-01E7992C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graphicFrame>
        <p:nvGraphicFramePr>
          <p:cNvPr id="23565" name="Object 16">
            <a:extLst>
              <a:ext uri="{FF2B5EF4-FFF2-40B4-BE49-F238E27FC236}">
                <a16:creationId xmlns:a16="http://schemas.microsoft.com/office/drawing/2014/main" id="{6817927A-B6A2-784F-9DFD-5A7AE6AA0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133600"/>
          <a:ext cx="5562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3" imgW="70802500" imgH="4686300" progId="Equation.3">
                  <p:embed/>
                </p:oleObj>
              </mc:Choice>
              <mc:Fallback>
                <p:oleObj name="Equation" r:id="rId3" imgW="70802500" imgH="4686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55626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9">
            <a:extLst>
              <a:ext uri="{FF2B5EF4-FFF2-40B4-BE49-F238E27FC236}">
                <a16:creationId xmlns:a16="http://schemas.microsoft.com/office/drawing/2014/main" id="{1BB22665-2518-CA40-BC2E-D39F7253B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graphicFrame>
        <p:nvGraphicFramePr>
          <p:cNvPr id="23567" name="Object 18">
            <a:extLst>
              <a:ext uri="{FF2B5EF4-FFF2-40B4-BE49-F238E27FC236}">
                <a16:creationId xmlns:a16="http://schemas.microsoft.com/office/drawing/2014/main" id="{EE14CD7F-9F90-0540-BE2A-D8BE9A780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667000"/>
          <a:ext cx="8763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5" imgW="127266700" imgH="4978400" progId="Equation.3">
                  <p:embed/>
                </p:oleObj>
              </mc:Choice>
              <mc:Fallback>
                <p:oleObj name="Equation" r:id="rId5" imgW="127266700" imgH="4978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667000"/>
                        <a:ext cx="8763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21">
            <a:extLst>
              <a:ext uri="{FF2B5EF4-FFF2-40B4-BE49-F238E27FC236}">
                <a16:creationId xmlns:a16="http://schemas.microsoft.com/office/drawing/2014/main" id="{67D15A25-7D8E-7744-81F9-31B69127C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graphicFrame>
        <p:nvGraphicFramePr>
          <p:cNvPr id="23569" name="Object 20">
            <a:extLst>
              <a:ext uri="{FF2B5EF4-FFF2-40B4-BE49-F238E27FC236}">
                <a16:creationId xmlns:a16="http://schemas.microsoft.com/office/drawing/2014/main" id="{52D7BB99-F60D-1244-9485-FD5DD0C79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200400"/>
          <a:ext cx="6705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7" imgW="85140800" imgH="4686300" progId="Equation.3">
                  <p:embed/>
                </p:oleObj>
              </mc:Choice>
              <mc:Fallback>
                <p:oleObj name="Equation" r:id="rId7" imgW="85140800" imgH="4686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67056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28">
            <a:extLst>
              <a:ext uri="{FF2B5EF4-FFF2-40B4-BE49-F238E27FC236}">
                <a16:creationId xmlns:a16="http://schemas.microsoft.com/office/drawing/2014/main" id="{B6DA7945-9AC2-AD48-ADE5-6B2DB1C97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191000"/>
          <a:ext cx="3744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9" imgW="50901600" imgH="9944100" progId="Equation.3">
                  <p:embed/>
                </p:oleObj>
              </mc:Choice>
              <mc:Fallback>
                <p:oleObj name="Equation" r:id="rId9" imgW="50901600" imgH="9944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37449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27">
            <a:extLst>
              <a:ext uri="{FF2B5EF4-FFF2-40B4-BE49-F238E27FC236}">
                <a16:creationId xmlns:a16="http://schemas.microsoft.com/office/drawing/2014/main" id="{D305CEDE-76C8-1142-BB20-C3D229638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876800"/>
          <a:ext cx="36957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11" imgW="62318900" imgH="10236200" progId="Equation.3">
                  <p:embed/>
                </p:oleObj>
              </mc:Choice>
              <mc:Fallback>
                <p:oleObj name="Equation" r:id="rId11" imgW="62318900" imgH="10236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76800"/>
                        <a:ext cx="36957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Text Box 32">
            <a:extLst>
              <a:ext uri="{FF2B5EF4-FFF2-40B4-BE49-F238E27FC236}">
                <a16:creationId xmlns:a16="http://schemas.microsoft.com/office/drawing/2014/main" id="{4D142414-DF20-8245-A53A-1E50487DA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62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600"/>
              <a:t>Where: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853413B3-9B90-9747-A0F5-F520D1CD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8B5D984-FD69-AE43-975F-6FB79DEA530A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7AE7F61-110F-B64B-A106-47A8D7184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162925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Iteration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51F3FC8-2CBC-AB4E-97A6-A859F2D5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2ED2919E-3816-E44C-89D3-580A783F2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pic>
        <p:nvPicPr>
          <p:cNvPr id="24581" name="Picture 22" descr="awh-mf2-6">
            <a:extLst>
              <a:ext uri="{FF2B5EF4-FFF2-40B4-BE49-F238E27FC236}">
                <a16:creationId xmlns:a16="http://schemas.microsoft.com/office/drawing/2014/main" id="{487086E5-1358-ED4B-9BBF-D1FDD03BF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"/>
            <a:ext cx="65532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0000E2D-93AD-AF42-8E53-60054611D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38100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Computer Program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64FFC63-94B3-764B-A513-00D1EA76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5A25B46-DBE7-EB4C-BA48-8A9689DD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5604" name="AutoShape 6">
            <a:extLst>
              <a:ext uri="{FF2B5EF4-FFF2-40B4-BE49-F238E27FC236}">
                <a16:creationId xmlns:a16="http://schemas.microsoft.com/office/drawing/2014/main" id="{D132FEC4-5234-D54A-9E30-3E281A91C0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457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AutoShape 9">
            <a:extLst>
              <a:ext uri="{FF2B5EF4-FFF2-40B4-BE49-F238E27FC236}">
                <a16:creationId xmlns:a16="http://schemas.microsoft.com/office/drawing/2014/main" id="{BC2EF9E4-4640-7C43-8E85-282FE1BB01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228600"/>
            <a:ext cx="457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606" name="Group 10">
            <a:extLst>
              <a:ext uri="{FF2B5EF4-FFF2-40B4-BE49-F238E27FC236}">
                <a16:creationId xmlns:a16="http://schemas.microsoft.com/office/drawing/2014/main" id="{9706F340-2981-5E44-BC29-8450B27B3C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14800" y="152400"/>
            <a:ext cx="4572000" cy="6629400"/>
            <a:chOff x="1440" y="960"/>
            <a:chExt cx="7200" cy="11520"/>
          </a:xfrm>
        </p:grpSpPr>
        <p:sp>
          <p:nvSpPr>
            <p:cNvPr id="25608" name="AutoShape 40">
              <a:extLst>
                <a:ext uri="{FF2B5EF4-FFF2-40B4-BE49-F238E27FC236}">
                  <a16:creationId xmlns:a16="http://schemas.microsoft.com/office/drawing/2014/main" id="{204244F8-9F8D-8143-A339-1CC46C18254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40" y="960"/>
              <a:ext cx="7200" cy="1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39">
              <a:extLst>
                <a:ext uri="{FF2B5EF4-FFF2-40B4-BE49-F238E27FC236}">
                  <a16:creationId xmlns:a16="http://schemas.microsoft.com/office/drawing/2014/main" id="{93ABDC09-7669-BA4E-9291-777C9DD5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680"/>
              <a:ext cx="1" cy="10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Text Box 38">
              <a:extLst>
                <a:ext uri="{FF2B5EF4-FFF2-40B4-BE49-F238E27FC236}">
                  <a16:creationId xmlns:a16="http://schemas.microsoft.com/office/drawing/2014/main" id="{96A1F8C2-B646-CA46-811B-1D4E3D2CB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5040"/>
              <a:ext cx="1440" cy="4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Formulate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1" name="Text Box 37">
              <a:extLst>
                <a:ext uri="{FF2B5EF4-FFF2-40B4-BE49-F238E27FC236}">
                  <a16:creationId xmlns:a16="http://schemas.microsoft.com/office/drawing/2014/main" id="{97418294-FB87-BC4B-A023-DF1D22585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5640"/>
              <a:ext cx="1440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Approximate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2" name="Text Box 36">
              <a:extLst>
                <a:ext uri="{FF2B5EF4-FFF2-40B4-BE49-F238E27FC236}">
                  <a16:creationId xmlns:a16="http://schemas.microsoft.com/office/drawing/2014/main" id="{B3BCDA44-3C3B-0D42-9BB9-4D330B2D2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7440"/>
              <a:ext cx="1680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Output Control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3" name="Freeform 35">
              <a:extLst>
                <a:ext uri="{FF2B5EF4-FFF2-40B4-BE49-F238E27FC236}">
                  <a16:creationId xmlns:a16="http://schemas.microsoft.com/office/drawing/2014/main" id="{B6E04287-D2B8-5B4D-847A-61E7CDBD6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2160"/>
              <a:ext cx="3085" cy="8880"/>
            </a:xfrm>
            <a:custGeom>
              <a:avLst/>
              <a:gdLst>
                <a:gd name="T0" fmla="*/ 4721 w 2016"/>
                <a:gd name="T1" fmla="*/ 13356 h 5904"/>
                <a:gd name="T2" fmla="*/ 0 w 2016"/>
                <a:gd name="T3" fmla="*/ 13356 h 5904"/>
                <a:gd name="T4" fmla="*/ 0 w 2016"/>
                <a:gd name="T5" fmla="*/ 0 h 5904"/>
                <a:gd name="T6" fmla="*/ 4721 w 2016"/>
                <a:gd name="T7" fmla="*/ 0 h 5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6" h="5904">
                  <a:moveTo>
                    <a:pt x="2016" y="5904"/>
                  </a:moveTo>
                  <a:lnTo>
                    <a:pt x="0" y="5904"/>
                  </a:lnTo>
                  <a:lnTo>
                    <a:pt x="0" y="0"/>
                  </a:lnTo>
                  <a:lnTo>
                    <a:pt x="20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Freeform 34">
              <a:extLst>
                <a:ext uri="{FF2B5EF4-FFF2-40B4-BE49-F238E27FC236}">
                  <a16:creationId xmlns:a16="http://schemas.microsoft.com/office/drawing/2014/main" id="{C1C8D135-FF55-0C4D-A05C-36525401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4800"/>
              <a:ext cx="1960" cy="2040"/>
            </a:xfrm>
            <a:custGeom>
              <a:avLst/>
              <a:gdLst>
                <a:gd name="T0" fmla="*/ 2052 w 1872"/>
                <a:gd name="T1" fmla="*/ 1070 h 3888"/>
                <a:gd name="T2" fmla="*/ 0 w 1872"/>
                <a:gd name="T3" fmla="*/ 1070 h 3888"/>
                <a:gd name="T4" fmla="*/ 0 w 1872"/>
                <a:gd name="T5" fmla="*/ 0 h 3888"/>
                <a:gd name="T6" fmla="*/ 2052 w 1872"/>
                <a:gd name="T7" fmla="*/ 0 h 38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72" h="3888">
                  <a:moveTo>
                    <a:pt x="1872" y="3888"/>
                  </a:moveTo>
                  <a:lnTo>
                    <a:pt x="0" y="3888"/>
                  </a:lnTo>
                  <a:lnTo>
                    <a:pt x="0" y="0"/>
                  </a:lnTo>
                  <a:lnTo>
                    <a:pt x="187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Text Box 33">
              <a:extLst>
                <a:ext uri="{FF2B5EF4-FFF2-40B4-BE49-F238E27FC236}">
                  <a16:creationId xmlns:a16="http://schemas.microsoft.com/office/drawing/2014/main" id="{9F3843BB-54DC-9546-B3BD-C3634345F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1800"/>
              <a:ext cx="17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STRESS LOOP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6" name="Text Box 32">
              <a:extLst>
                <a:ext uri="{FF2B5EF4-FFF2-40B4-BE49-F238E27FC236}">
                  <a16:creationId xmlns:a16="http://schemas.microsoft.com/office/drawing/2014/main" id="{E9F47264-1DC1-1244-809B-E9DF2936D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4441"/>
              <a:ext cx="211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ITERATION  LOOP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7" name="Text Box 31">
              <a:extLst>
                <a:ext uri="{FF2B5EF4-FFF2-40B4-BE49-F238E27FC236}">
                  <a16:creationId xmlns:a16="http://schemas.microsoft.com/office/drawing/2014/main" id="{60C3215F-4972-3049-8EA8-2921771C3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3360"/>
              <a:ext cx="216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TIME-STEP LOOP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8" name="Freeform 30">
              <a:extLst>
                <a:ext uri="{FF2B5EF4-FFF2-40B4-BE49-F238E27FC236}">
                  <a16:creationId xmlns:a16="http://schemas.microsoft.com/office/drawing/2014/main" id="{7A72950A-E9D1-1E48-B3B2-659CA96D7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3720"/>
              <a:ext cx="2640" cy="6240"/>
            </a:xfrm>
            <a:custGeom>
              <a:avLst/>
              <a:gdLst>
                <a:gd name="T0" fmla="*/ 3457 w 2016"/>
                <a:gd name="T1" fmla="*/ 6595 h 5904"/>
                <a:gd name="T2" fmla="*/ 0 w 2016"/>
                <a:gd name="T3" fmla="*/ 6595 h 5904"/>
                <a:gd name="T4" fmla="*/ 0 w 2016"/>
                <a:gd name="T5" fmla="*/ 0 h 5904"/>
                <a:gd name="T6" fmla="*/ 3457 w 2016"/>
                <a:gd name="T7" fmla="*/ 0 h 5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6" h="5904">
                  <a:moveTo>
                    <a:pt x="2016" y="5904"/>
                  </a:moveTo>
                  <a:lnTo>
                    <a:pt x="0" y="5904"/>
                  </a:lnTo>
                  <a:lnTo>
                    <a:pt x="0" y="0"/>
                  </a:lnTo>
                  <a:lnTo>
                    <a:pt x="20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29">
              <a:extLst>
                <a:ext uri="{FF2B5EF4-FFF2-40B4-BE49-F238E27FC236}">
                  <a16:creationId xmlns:a16="http://schemas.microsoft.com/office/drawing/2014/main" id="{B6D59526-A718-DD47-87DF-B06383F39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3961"/>
              <a:ext cx="168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Advance Time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0" name="Text Box 28">
              <a:extLst>
                <a:ext uri="{FF2B5EF4-FFF2-40B4-BE49-F238E27FC236}">
                  <a16:creationId xmlns:a16="http://schemas.microsoft.com/office/drawing/2014/main" id="{42C6FFCF-AE91-8F4F-BF06-B4ADFED54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321"/>
              <a:ext cx="216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Allocate and Read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1" name="Text Box 27">
              <a:extLst>
                <a:ext uri="{FF2B5EF4-FFF2-40B4-BE49-F238E27FC236}">
                  <a16:creationId xmlns:a16="http://schemas.microsoft.com/office/drawing/2014/main" id="{9CD27367-C91A-B24C-B15D-D7642B9B2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8160"/>
              <a:ext cx="1680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Water Budget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2" name="Text Box 26">
              <a:extLst>
                <a:ext uri="{FF2B5EF4-FFF2-40B4-BE49-F238E27FC236}">
                  <a16:creationId xmlns:a16="http://schemas.microsoft.com/office/drawing/2014/main" id="{6166601A-F90E-4C42-B10D-FDD154C06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8880"/>
              <a:ext cx="1008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Output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3" name="Text Box 25">
              <a:extLst>
                <a:ext uri="{FF2B5EF4-FFF2-40B4-BE49-F238E27FC236}">
                  <a16:creationId xmlns:a16="http://schemas.microsoft.com/office/drawing/2014/main" id="{9B5CF617-CE6B-1945-ADB2-90ABCF3C4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1640"/>
              <a:ext cx="2160" cy="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Deallocate Memory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4" name="Text Box 24">
              <a:extLst>
                <a:ext uri="{FF2B5EF4-FFF2-40B4-BE49-F238E27FC236}">
                  <a16:creationId xmlns:a16="http://schemas.microsoft.com/office/drawing/2014/main" id="{12ED762D-9D86-FA4A-844C-86672863E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3001"/>
              <a:ext cx="216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Read and Prepare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5" name="Text Box 23">
              <a:extLst>
                <a:ext uri="{FF2B5EF4-FFF2-40B4-BE49-F238E27FC236}">
                  <a16:creationId xmlns:a16="http://schemas.microsoft.com/office/drawing/2014/main" id="{7C9EDC6E-AAA5-9849-9A71-FDCA36F6B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2400"/>
              <a:ext cx="1200" cy="4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Stress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6" name="AutoShape 22">
              <a:extLst>
                <a:ext uri="{FF2B5EF4-FFF2-40B4-BE49-F238E27FC236}">
                  <a16:creationId xmlns:a16="http://schemas.microsoft.com/office/drawing/2014/main" id="{832B17A6-C9B0-9D4A-8B58-202F2FD85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9480"/>
              <a:ext cx="1440" cy="89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7" name="AutoShape 21">
              <a:extLst>
                <a:ext uri="{FF2B5EF4-FFF2-40B4-BE49-F238E27FC236}">
                  <a16:creationId xmlns:a16="http://schemas.microsoft.com/office/drawing/2014/main" id="{E6CDA561-263E-CE4A-9651-119999B94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6360"/>
              <a:ext cx="1440" cy="89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8" name="Text Box 20">
              <a:extLst>
                <a:ext uri="{FF2B5EF4-FFF2-40B4-BE49-F238E27FC236}">
                  <a16:creationId xmlns:a16="http://schemas.microsoft.com/office/drawing/2014/main" id="{A87DFB6E-27AC-F040-A006-C68AD846B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660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18288" rIns="9144" bIns="1828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Close?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9" name="Text Box 19">
              <a:extLst>
                <a:ext uri="{FF2B5EF4-FFF2-40B4-BE49-F238E27FC236}">
                  <a16:creationId xmlns:a16="http://schemas.microsoft.com/office/drawing/2014/main" id="{5C651E55-0889-1E43-9C23-471D4EACB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9600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18288" rIns="9144" bIns="1828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800">
                  <a:latin typeface="Arial" panose="020B0604020202020204" pitchFamily="34" charset="0"/>
                  <a:ea typeface="Times New Roman" panose="02020603050405020304" pitchFamily="18" charset="0"/>
                </a:rPr>
                <a:t>More Time Steps?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0" name="Text Box 18">
              <a:extLst>
                <a:ext uri="{FF2B5EF4-FFF2-40B4-BE49-F238E27FC236}">
                  <a16:creationId xmlns:a16="http://schemas.microsoft.com/office/drawing/2014/main" id="{CCB94EC6-520C-254D-AC46-326928765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648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No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1" name="Text Box 17">
              <a:extLst>
                <a:ext uri="{FF2B5EF4-FFF2-40B4-BE49-F238E27FC236}">
                  <a16:creationId xmlns:a16="http://schemas.microsoft.com/office/drawing/2014/main" id="{1CA038C6-A32D-1143-9746-736792B39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020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No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2" name="Text Box 16">
              <a:extLst>
                <a:ext uri="{FF2B5EF4-FFF2-40B4-BE49-F238E27FC236}">
                  <a16:creationId xmlns:a16="http://schemas.microsoft.com/office/drawing/2014/main" id="{3CE89F3B-5680-BD48-9602-F1671A3CE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128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No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3" name="Text Box 15">
              <a:extLst>
                <a:ext uri="{FF2B5EF4-FFF2-40B4-BE49-F238E27FC236}">
                  <a16:creationId xmlns:a16="http://schemas.microsoft.com/office/drawing/2014/main" id="{515D96AD-EB39-F846-8162-A30C83C21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60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Yes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4" name="Text Box 14">
              <a:extLst>
                <a:ext uri="{FF2B5EF4-FFF2-40B4-BE49-F238E27FC236}">
                  <a16:creationId xmlns:a16="http://schemas.microsoft.com/office/drawing/2014/main" id="{9E0FCBE6-0EAA-7C48-905F-33CAF6F52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708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Yes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5" name="Text Box 13">
              <a:extLst>
                <a:ext uri="{FF2B5EF4-FFF2-40B4-BE49-F238E27FC236}">
                  <a16:creationId xmlns:a16="http://schemas.microsoft.com/office/drawing/2014/main" id="{480BD961-5408-B344-A699-B9D415407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068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Yes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6" name="AutoShape 12">
              <a:extLst>
                <a:ext uri="{FF2B5EF4-FFF2-40B4-BE49-F238E27FC236}">
                  <a16:creationId xmlns:a16="http://schemas.microsoft.com/office/drawing/2014/main" id="{4CE39EB6-3F19-B24A-8454-51725E87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0560"/>
              <a:ext cx="1440" cy="89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7" name="Text Box 11">
              <a:extLst>
                <a:ext uri="{FF2B5EF4-FFF2-40B4-BE49-F238E27FC236}">
                  <a16:creationId xmlns:a16="http://schemas.microsoft.com/office/drawing/2014/main" id="{4FC2EC03-9895-1F4C-920A-C3E28A1FC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680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18288" rIns="9144" bIns="1828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800">
                  <a:latin typeface="Arial" panose="020B0604020202020204" pitchFamily="34" charset="0"/>
                  <a:ea typeface="Times New Roman" panose="02020603050405020304" pitchFamily="18" charset="0"/>
                </a:rPr>
                <a:t>More Stress Periods?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1272" name="Rectangle 41">
            <a:extLst>
              <a:ext uri="{FF2B5EF4-FFF2-40B4-BE49-F238E27FC236}">
                <a16:creationId xmlns:a16="http://schemas.microsoft.com/office/drawing/2014/main" id="{0666738F-6425-6241-B08F-40C1B8A37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706</TotalTime>
  <Words>2310</Words>
  <Application>Microsoft Macintosh PowerPoint</Application>
  <PresentationFormat>Overhead</PresentationFormat>
  <Paragraphs>618</Paragraphs>
  <Slides>63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ＭＳ Ｐゴシック</vt:lpstr>
      <vt:lpstr>Arial</vt:lpstr>
      <vt:lpstr>AvantGarde</vt:lpstr>
      <vt:lpstr>Courier New</vt:lpstr>
      <vt:lpstr>Symbol</vt:lpstr>
      <vt:lpstr>Times</vt:lpstr>
      <vt:lpstr>Times New Roman</vt:lpstr>
      <vt:lpstr>Verdana</vt:lpstr>
      <vt:lpstr>Wingdings</vt:lpstr>
      <vt:lpstr>Bold Stripes</vt:lpstr>
      <vt:lpstr>Equation</vt:lpstr>
      <vt:lpstr>Microsoft Equation 3.0</vt:lpstr>
      <vt:lpstr>Overview of Ground-Water Flow in MODFLOW-2005</vt:lpstr>
      <vt:lpstr>PROCESSES: MODFLOW is More Than Ground-Water Flow</vt:lpstr>
      <vt:lpstr>Differential Equation for Ground-Water Flow</vt:lpstr>
      <vt:lpstr>Finite-Difference Discretization       for Space</vt:lpstr>
      <vt:lpstr>Finite-Difference Discretization        for Time</vt:lpstr>
      <vt:lpstr>Finite-Difference Equation</vt:lpstr>
      <vt:lpstr>Finite-Difference Equation Rearranged for Solution</vt:lpstr>
      <vt:lpstr>Iteration</vt:lpstr>
      <vt:lpstr>Computer Program</vt:lpstr>
      <vt:lpstr>Fundamental Packages in MODFLOW</vt:lpstr>
      <vt:lpstr>Subroutines categorized by Procedure and Package</vt:lpstr>
      <vt:lpstr>Discretization Data</vt:lpstr>
      <vt:lpstr>Data to Define Terms for the Flow Equation</vt:lpstr>
      <vt:lpstr>Parameters</vt:lpstr>
      <vt:lpstr>Example of array parameters</vt:lpstr>
      <vt:lpstr>Example of list parameters</vt:lpstr>
      <vt:lpstr>Parameter Definition</vt:lpstr>
      <vt:lpstr>Design Objectives and How Objectives Were Met</vt:lpstr>
      <vt:lpstr>MODFLOW Documentation: Techniques and Methods 6-A16</vt:lpstr>
      <vt:lpstr>Basic Package for Ground-Water Flow</vt:lpstr>
      <vt:lpstr>Name File</vt:lpstr>
      <vt:lpstr>Example Name File</vt:lpstr>
      <vt:lpstr>Discretization File: Space Discretization</vt:lpstr>
      <vt:lpstr>Time and Length Units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Discretization File: Time Discretization</vt:lpstr>
      <vt:lpstr>Steady-State Simulations</vt:lpstr>
      <vt:lpstr>Allocation of Arrays for Flow Equation</vt:lpstr>
      <vt:lpstr>PowerPoint Presentation</vt:lpstr>
      <vt:lpstr>Boundary Conditions</vt:lpstr>
      <vt:lpstr>PowerPoint Presentation</vt:lpstr>
      <vt:lpstr>Layer-Property Flow Package</vt:lpstr>
      <vt:lpstr>Consider the Finite-Difference Equation for 1 Cell – cell i,j,k</vt:lpstr>
      <vt:lpstr>Finite-Difference Equation for 1 Cell</vt:lpstr>
      <vt:lpstr>Conductance</vt:lpstr>
      <vt:lpstr>Horizontal Conductance Between Nodes</vt:lpstr>
      <vt:lpstr>Horizontal Conductance Between Nodes</vt:lpstr>
      <vt:lpstr>Equivalent Conductance of Multiple Conductance Blocks in Series</vt:lpstr>
      <vt:lpstr>Horizontal Conductance Between 2 Nodes</vt:lpstr>
      <vt:lpstr>Horizontal Conductance for Convertible Layers</vt:lpstr>
      <vt:lpstr>Horizontal Conductance for Convertible Layers</vt:lpstr>
      <vt:lpstr>Vertical Conductance</vt:lpstr>
      <vt:lpstr>Vertical Conductance</vt:lpstr>
      <vt:lpstr>Quasi 3-D Approximation</vt:lpstr>
      <vt:lpstr>Vertical Conductance for Quasi 3-D Approximation</vt:lpstr>
      <vt:lpstr>Quasi 3-D Beds that Pinch Out</vt:lpstr>
      <vt:lpstr>Use of Distorted Vertical Grids</vt:lpstr>
      <vt:lpstr>Cell Thickness When Geologic Units Pinch Out</vt:lpstr>
      <vt:lpstr>Storage Terms</vt:lpstr>
      <vt:lpstr>Convertible Layers Storage Calculation</vt:lpstr>
      <vt:lpstr>Convertible Layers Vertical Flow Calculation</vt:lpstr>
      <vt:lpstr>Layer-Property Flow Package Options</vt:lpstr>
      <vt:lpstr>LPF Input File</vt:lpstr>
      <vt:lpstr>PowerPoint Presentation</vt:lpstr>
      <vt:lpstr>PowerPoint Presentation</vt:lpstr>
      <vt:lpstr>PowerPoint Presentation</vt:lpstr>
      <vt:lpstr>PowerPoint Presentation</vt:lpstr>
      <vt:lpstr>Limitations on Using Nonlinear Terms</vt:lpstr>
      <vt:lpstr>Summary of LPF Package Input Requirements</vt:lpstr>
    </vt:vector>
  </TitlesOfParts>
  <Company>USGS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Reasons for MODFLOW-2000</dc:title>
  <dc:creator>harbaugh</dc:creator>
  <cp:lastModifiedBy>Langevin, Christian D</cp:lastModifiedBy>
  <cp:revision>34</cp:revision>
  <dcterms:created xsi:type="dcterms:W3CDTF">2000-10-26T13:30:28Z</dcterms:created>
  <dcterms:modified xsi:type="dcterms:W3CDTF">2018-08-13T14:44:54Z</dcterms:modified>
</cp:coreProperties>
</file>