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298" r:id="rId2"/>
    <p:sldId id="316" r:id="rId3"/>
    <p:sldId id="315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5" r:id="rId12"/>
    <p:sldId id="324" r:id="rId13"/>
    <p:sldId id="326" r:id="rId14"/>
    <p:sldId id="346" r:id="rId15"/>
    <p:sldId id="328" r:id="rId16"/>
    <p:sldId id="329" r:id="rId17"/>
    <p:sldId id="330" r:id="rId18"/>
    <p:sldId id="331" r:id="rId19"/>
    <p:sldId id="332" r:id="rId20"/>
    <p:sldId id="305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4" r:id="rId30"/>
    <p:sldId id="345" r:id="rId31"/>
    <p:sldId id="347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5000" autoAdjust="0"/>
    <p:restoredTop sz="92201" autoAdjust="0"/>
  </p:normalViewPr>
  <p:slideViewPr>
    <p:cSldViewPr>
      <p:cViewPr varScale="1">
        <p:scale>
          <a:sx n="91" d="100"/>
          <a:sy n="91" d="100"/>
        </p:scale>
        <p:origin x="11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4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4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4" Type="http://schemas.openxmlformats.org/officeDocument/2006/relationships/image" Target="../media/image3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4" Type="http://schemas.openxmlformats.org/officeDocument/2006/relationships/image" Target="../media/image51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SEAWAT Training Course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Lecture 5</a:t>
            </a:r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9F35A609-89D8-4662-8044-3508D24EA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SEAWAT Training Course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Lecture 5</a:t>
            </a:r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BF69C7D1-38C0-437E-8CF2-B84C1A962A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SEAWAT Training Course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Lecture 5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F45605-7E8F-45C0-BD81-352FDEB56CC7}" type="slidenum">
              <a:rPr lang="en-US"/>
              <a:pPr/>
              <a:t>1</a:t>
            </a:fld>
            <a:endParaRPr lang="en-US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171575"/>
            <a:ext cx="7467600" cy="2105025"/>
          </a:xfrm>
        </p:spPr>
        <p:txBody>
          <a:bodyPr>
            <a:spAutoFit/>
          </a:bodyPr>
          <a:lstStyle>
            <a:lvl1pPr>
              <a:defRPr sz="6600">
                <a:solidFill>
                  <a:srgbClr val="CC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>
                <a:solidFill>
                  <a:srgbClr val="CCEC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248400"/>
            <a:ext cx="1752600" cy="457200"/>
          </a:xfrm>
        </p:spPr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fld id="{1F31234D-CB59-4EBF-A1A1-2B79679CDA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652F7-38E2-489E-BF09-242C6A0BA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16FAA-89E1-41DD-98F4-8948CD85BA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C91DC-2B6C-437A-9DBB-9BB9258D6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2ED3E-3DDF-472A-B0BD-DA3059F8D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61E8F-7F86-42F4-BB07-AA10806129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0DD9F-3764-4002-A311-7DB83505E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B3BF2-22C2-44BD-99DC-767DB6ADC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57403-5D00-4D2E-A3BA-B1328B5F5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89ACD-5903-43CC-A000-9946D3FAB1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48A6B-B05B-4574-879C-106F87207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fld id="{93A713A5-1B6C-4A36-BA62-DDEC2C2BF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5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3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6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4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1.emf"/><Relationship Id="rId4" Type="http://schemas.openxmlformats.org/officeDocument/2006/relationships/image" Target="../media/image48.emf"/><Relationship Id="rId9" Type="http://schemas.openxmlformats.org/officeDocument/2006/relationships/oleObject" Target="../embeddings/oleObject5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178050"/>
            <a:ext cx="7467600" cy="10985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Lecture 7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Solute transport modeling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Molecular Diffusion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3886200" cy="1447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Spread of solute caused by concentration gradients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5257800" y="762000"/>
            <a:ext cx="1981200" cy="1295400"/>
            <a:chOff x="912" y="2064"/>
            <a:chExt cx="1248" cy="816"/>
          </a:xfrm>
        </p:grpSpPr>
        <p:sp>
          <p:nvSpPr>
            <p:cNvPr id="28044" name="Rectangle 5" descr="25%"/>
            <p:cNvSpPr>
              <a:spLocks noChangeArrowheads="1"/>
            </p:cNvSpPr>
            <p:nvPr/>
          </p:nvSpPr>
          <p:spPr bwMode="auto">
            <a:xfrm>
              <a:off x="912" y="2064"/>
              <a:ext cx="624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45" name="Rectangle 6"/>
            <p:cNvSpPr>
              <a:spLocks noChangeArrowheads="1"/>
            </p:cNvSpPr>
            <p:nvPr/>
          </p:nvSpPr>
          <p:spPr bwMode="auto">
            <a:xfrm>
              <a:off x="1536" y="2064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46" name="Rectangle 7"/>
            <p:cNvSpPr>
              <a:spLocks noChangeArrowheads="1"/>
            </p:cNvSpPr>
            <p:nvPr/>
          </p:nvSpPr>
          <p:spPr bwMode="auto">
            <a:xfrm>
              <a:off x="912" y="2064"/>
              <a:ext cx="124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47" name="Freeform 8"/>
            <p:cNvSpPr>
              <a:spLocks/>
            </p:cNvSpPr>
            <p:nvPr/>
          </p:nvSpPr>
          <p:spPr bwMode="auto">
            <a:xfrm>
              <a:off x="1216" y="22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48" name="Freeform 9"/>
            <p:cNvSpPr>
              <a:spLocks/>
            </p:cNvSpPr>
            <p:nvPr/>
          </p:nvSpPr>
          <p:spPr bwMode="auto">
            <a:xfrm>
              <a:off x="1176" y="22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49" name="Freeform 10"/>
            <p:cNvSpPr>
              <a:spLocks/>
            </p:cNvSpPr>
            <p:nvPr/>
          </p:nvSpPr>
          <p:spPr bwMode="auto">
            <a:xfrm>
              <a:off x="1217" y="22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0" name="Freeform 11"/>
            <p:cNvSpPr>
              <a:spLocks/>
            </p:cNvSpPr>
            <p:nvPr/>
          </p:nvSpPr>
          <p:spPr bwMode="auto">
            <a:xfrm>
              <a:off x="1224" y="22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1" name="Freeform 12"/>
            <p:cNvSpPr>
              <a:spLocks/>
            </p:cNvSpPr>
            <p:nvPr/>
          </p:nvSpPr>
          <p:spPr bwMode="auto">
            <a:xfrm>
              <a:off x="1138" y="22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2" name="Freeform 13"/>
            <p:cNvSpPr>
              <a:spLocks/>
            </p:cNvSpPr>
            <p:nvPr/>
          </p:nvSpPr>
          <p:spPr bwMode="auto">
            <a:xfrm>
              <a:off x="1192" y="2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3" name="Freeform 14"/>
            <p:cNvSpPr>
              <a:spLocks/>
            </p:cNvSpPr>
            <p:nvPr/>
          </p:nvSpPr>
          <p:spPr bwMode="auto">
            <a:xfrm>
              <a:off x="1187" y="22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4" name="Freeform 15"/>
            <p:cNvSpPr>
              <a:spLocks/>
            </p:cNvSpPr>
            <p:nvPr/>
          </p:nvSpPr>
          <p:spPr bwMode="auto">
            <a:xfrm>
              <a:off x="1202" y="21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5" name="Freeform 16"/>
            <p:cNvSpPr>
              <a:spLocks/>
            </p:cNvSpPr>
            <p:nvPr/>
          </p:nvSpPr>
          <p:spPr bwMode="auto">
            <a:xfrm>
              <a:off x="1146" y="21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6" name="Freeform 17"/>
            <p:cNvSpPr>
              <a:spLocks/>
            </p:cNvSpPr>
            <p:nvPr/>
          </p:nvSpPr>
          <p:spPr bwMode="auto">
            <a:xfrm>
              <a:off x="1203" y="21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7" name="Freeform 18"/>
            <p:cNvSpPr>
              <a:spLocks/>
            </p:cNvSpPr>
            <p:nvPr/>
          </p:nvSpPr>
          <p:spPr bwMode="auto">
            <a:xfrm>
              <a:off x="1210" y="21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8" name="Freeform 19"/>
            <p:cNvSpPr>
              <a:spLocks/>
            </p:cNvSpPr>
            <p:nvPr/>
          </p:nvSpPr>
          <p:spPr bwMode="auto">
            <a:xfrm>
              <a:off x="1124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9" name="Freeform 20"/>
            <p:cNvSpPr>
              <a:spLocks/>
            </p:cNvSpPr>
            <p:nvPr/>
          </p:nvSpPr>
          <p:spPr bwMode="auto">
            <a:xfrm>
              <a:off x="1178" y="21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0" name="Freeform 21"/>
            <p:cNvSpPr>
              <a:spLocks/>
            </p:cNvSpPr>
            <p:nvPr/>
          </p:nvSpPr>
          <p:spPr bwMode="auto">
            <a:xfrm>
              <a:off x="1173" y="21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1" name="Freeform 22"/>
            <p:cNvSpPr>
              <a:spLocks/>
            </p:cNvSpPr>
            <p:nvPr/>
          </p:nvSpPr>
          <p:spPr bwMode="auto">
            <a:xfrm>
              <a:off x="1325" y="2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2" name="Freeform 23"/>
            <p:cNvSpPr>
              <a:spLocks/>
            </p:cNvSpPr>
            <p:nvPr/>
          </p:nvSpPr>
          <p:spPr bwMode="auto">
            <a:xfrm>
              <a:off x="1285" y="22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3" name="Freeform 24"/>
            <p:cNvSpPr>
              <a:spLocks/>
            </p:cNvSpPr>
            <p:nvPr/>
          </p:nvSpPr>
          <p:spPr bwMode="auto">
            <a:xfrm>
              <a:off x="1326" y="22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4" name="Freeform 25"/>
            <p:cNvSpPr>
              <a:spLocks/>
            </p:cNvSpPr>
            <p:nvPr/>
          </p:nvSpPr>
          <p:spPr bwMode="auto">
            <a:xfrm>
              <a:off x="1333" y="22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5" name="Freeform 26"/>
            <p:cNvSpPr>
              <a:spLocks/>
            </p:cNvSpPr>
            <p:nvPr/>
          </p:nvSpPr>
          <p:spPr bwMode="auto">
            <a:xfrm>
              <a:off x="1263" y="22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6" name="Freeform 27"/>
            <p:cNvSpPr>
              <a:spLocks/>
            </p:cNvSpPr>
            <p:nvPr/>
          </p:nvSpPr>
          <p:spPr bwMode="auto">
            <a:xfrm>
              <a:off x="1301" y="22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7" name="Freeform 28"/>
            <p:cNvSpPr>
              <a:spLocks/>
            </p:cNvSpPr>
            <p:nvPr/>
          </p:nvSpPr>
          <p:spPr bwMode="auto">
            <a:xfrm>
              <a:off x="1296" y="22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8" name="Freeform 29"/>
            <p:cNvSpPr>
              <a:spLocks/>
            </p:cNvSpPr>
            <p:nvPr/>
          </p:nvSpPr>
          <p:spPr bwMode="auto">
            <a:xfrm>
              <a:off x="1311" y="21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9" name="Freeform 30"/>
            <p:cNvSpPr>
              <a:spLocks/>
            </p:cNvSpPr>
            <p:nvPr/>
          </p:nvSpPr>
          <p:spPr bwMode="auto">
            <a:xfrm>
              <a:off x="1271" y="21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0" name="Freeform 31"/>
            <p:cNvSpPr>
              <a:spLocks/>
            </p:cNvSpPr>
            <p:nvPr/>
          </p:nvSpPr>
          <p:spPr bwMode="auto">
            <a:xfrm>
              <a:off x="1312" y="21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1" name="Freeform 32"/>
            <p:cNvSpPr>
              <a:spLocks/>
            </p:cNvSpPr>
            <p:nvPr/>
          </p:nvSpPr>
          <p:spPr bwMode="auto">
            <a:xfrm>
              <a:off x="1319" y="21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2" name="Freeform 33"/>
            <p:cNvSpPr>
              <a:spLocks/>
            </p:cNvSpPr>
            <p:nvPr/>
          </p:nvSpPr>
          <p:spPr bwMode="auto">
            <a:xfrm>
              <a:off x="1249" y="21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3" name="Freeform 34"/>
            <p:cNvSpPr>
              <a:spLocks/>
            </p:cNvSpPr>
            <p:nvPr/>
          </p:nvSpPr>
          <p:spPr bwMode="auto">
            <a:xfrm>
              <a:off x="1287" y="21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4" name="Freeform 35"/>
            <p:cNvSpPr>
              <a:spLocks/>
            </p:cNvSpPr>
            <p:nvPr/>
          </p:nvSpPr>
          <p:spPr bwMode="auto">
            <a:xfrm>
              <a:off x="1282" y="21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5" name="Freeform 36"/>
            <p:cNvSpPr>
              <a:spLocks/>
            </p:cNvSpPr>
            <p:nvPr/>
          </p:nvSpPr>
          <p:spPr bwMode="auto">
            <a:xfrm>
              <a:off x="1018" y="22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6" name="Freeform 37"/>
            <p:cNvSpPr>
              <a:spLocks/>
            </p:cNvSpPr>
            <p:nvPr/>
          </p:nvSpPr>
          <p:spPr bwMode="auto">
            <a:xfrm>
              <a:off x="978" y="22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7" name="Freeform 38"/>
            <p:cNvSpPr>
              <a:spLocks/>
            </p:cNvSpPr>
            <p:nvPr/>
          </p:nvSpPr>
          <p:spPr bwMode="auto">
            <a:xfrm>
              <a:off x="1019" y="21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8" name="Freeform 39"/>
            <p:cNvSpPr>
              <a:spLocks/>
            </p:cNvSpPr>
            <p:nvPr/>
          </p:nvSpPr>
          <p:spPr bwMode="auto">
            <a:xfrm>
              <a:off x="1026" y="22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9" name="Freeform 40"/>
            <p:cNvSpPr>
              <a:spLocks/>
            </p:cNvSpPr>
            <p:nvPr/>
          </p:nvSpPr>
          <p:spPr bwMode="auto">
            <a:xfrm>
              <a:off x="956" y="22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0" name="Freeform 41"/>
            <p:cNvSpPr>
              <a:spLocks/>
            </p:cNvSpPr>
            <p:nvPr/>
          </p:nvSpPr>
          <p:spPr bwMode="auto">
            <a:xfrm>
              <a:off x="994" y="22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1" name="Freeform 42"/>
            <p:cNvSpPr>
              <a:spLocks/>
            </p:cNvSpPr>
            <p:nvPr/>
          </p:nvSpPr>
          <p:spPr bwMode="auto">
            <a:xfrm>
              <a:off x="989" y="22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2" name="Freeform 43"/>
            <p:cNvSpPr>
              <a:spLocks/>
            </p:cNvSpPr>
            <p:nvPr/>
          </p:nvSpPr>
          <p:spPr bwMode="auto">
            <a:xfrm>
              <a:off x="1004" y="21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3" name="Freeform 44"/>
            <p:cNvSpPr>
              <a:spLocks/>
            </p:cNvSpPr>
            <p:nvPr/>
          </p:nvSpPr>
          <p:spPr bwMode="auto">
            <a:xfrm>
              <a:off x="964" y="21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4" name="Freeform 45"/>
            <p:cNvSpPr>
              <a:spLocks/>
            </p:cNvSpPr>
            <p:nvPr/>
          </p:nvSpPr>
          <p:spPr bwMode="auto">
            <a:xfrm>
              <a:off x="1005" y="21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5" name="Freeform 46"/>
            <p:cNvSpPr>
              <a:spLocks/>
            </p:cNvSpPr>
            <p:nvPr/>
          </p:nvSpPr>
          <p:spPr bwMode="auto">
            <a:xfrm>
              <a:off x="1012" y="21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6" name="Freeform 47"/>
            <p:cNvSpPr>
              <a:spLocks/>
            </p:cNvSpPr>
            <p:nvPr/>
          </p:nvSpPr>
          <p:spPr bwMode="auto">
            <a:xfrm>
              <a:off x="942" y="21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7" name="Freeform 48"/>
            <p:cNvSpPr>
              <a:spLocks/>
            </p:cNvSpPr>
            <p:nvPr/>
          </p:nvSpPr>
          <p:spPr bwMode="auto">
            <a:xfrm>
              <a:off x="980" y="21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8" name="Freeform 49"/>
            <p:cNvSpPr>
              <a:spLocks/>
            </p:cNvSpPr>
            <p:nvPr/>
          </p:nvSpPr>
          <p:spPr bwMode="auto">
            <a:xfrm>
              <a:off x="975" y="21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9" name="Freeform 50"/>
            <p:cNvSpPr>
              <a:spLocks/>
            </p:cNvSpPr>
            <p:nvPr/>
          </p:nvSpPr>
          <p:spPr bwMode="auto">
            <a:xfrm>
              <a:off x="1127" y="22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0" name="Freeform 51"/>
            <p:cNvSpPr>
              <a:spLocks/>
            </p:cNvSpPr>
            <p:nvPr/>
          </p:nvSpPr>
          <p:spPr bwMode="auto">
            <a:xfrm>
              <a:off x="1087" y="22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1" name="Freeform 52"/>
            <p:cNvSpPr>
              <a:spLocks/>
            </p:cNvSpPr>
            <p:nvPr/>
          </p:nvSpPr>
          <p:spPr bwMode="auto">
            <a:xfrm>
              <a:off x="1128" y="22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2" name="Freeform 53"/>
            <p:cNvSpPr>
              <a:spLocks/>
            </p:cNvSpPr>
            <p:nvPr/>
          </p:nvSpPr>
          <p:spPr bwMode="auto">
            <a:xfrm>
              <a:off x="1135" y="22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3" name="Freeform 54"/>
            <p:cNvSpPr>
              <a:spLocks/>
            </p:cNvSpPr>
            <p:nvPr/>
          </p:nvSpPr>
          <p:spPr bwMode="auto">
            <a:xfrm>
              <a:off x="1065" y="22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4" name="Freeform 55"/>
            <p:cNvSpPr>
              <a:spLocks/>
            </p:cNvSpPr>
            <p:nvPr/>
          </p:nvSpPr>
          <p:spPr bwMode="auto">
            <a:xfrm>
              <a:off x="1103" y="22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5" name="Freeform 56"/>
            <p:cNvSpPr>
              <a:spLocks/>
            </p:cNvSpPr>
            <p:nvPr/>
          </p:nvSpPr>
          <p:spPr bwMode="auto">
            <a:xfrm>
              <a:off x="1098" y="22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6" name="Freeform 57"/>
            <p:cNvSpPr>
              <a:spLocks/>
            </p:cNvSpPr>
            <p:nvPr/>
          </p:nvSpPr>
          <p:spPr bwMode="auto">
            <a:xfrm>
              <a:off x="1113" y="21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7" name="Freeform 58"/>
            <p:cNvSpPr>
              <a:spLocks/>
            </p:cNvSpPr>
            <p:nvPr/>
          </p:nvSpPr>
          <p:spPr bwMode="auto">
            <a:xfrm>
              <a:off x="1073" y="21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8" name="Freeform 59"/>
            <p:cNvSpPr>
              <a:spLocks/>
            </p:cNvSpPr>
            <p:nvPr/>
          </p:nvSpPr>
          <p:spPr bwMode="auto">
            <a:xfrm>
              <a:off x="1114" y="21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9" name="Freeform 60"/>
            <p:cNvSpPr>
              <a:spLocks/>
            </p:cNvSpPr>
            <p:nvPr/>
          </p:nvSpPr>
          <p:spPr bwMode="auto">
            <a:xfrm>
              <a:off x="1121" y="21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0" name="Freeform 61"/>
            <p:cNvSpPr>
              <a:spLocks/>
            </p:cNvSpPr>
            <p:nvPr/>
          </p:nvSpPr>
          <p:spPr bwMode="auto">
            <a:xfrm>
              <a:off x="1051" y="21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1" name="Freeform 62"/>
            <p:cNvSpPr>
              <a:spLocks/>
            </p:cNvSpPr>
            <p:nvPr/>
          </p:nvSpPr>
          <p:spPr bwMode="auto">
            <a:xfrm>
              <a:off x="1089" y="21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2" name="Freeform 63"/>
            <p:cNvSpPr>
              <a:spLocks/>
            </p:cNvSpPr>
            <p:nvPr/>
          </p:nvSpPr>
          <p:spPr bwMode="auto">
            <a:xfrm>
              <a:off x="1084" y="21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3" name="Freeform 64"/>
            <p:cNvSpPr>
              <a:spLocks/>
            </p:cNvSpPr>
            <p:nvPr/>
          </p:nvSpPr>
          <p:spPr bwMode="auto">
            <a:xfrm>
              <a:off x="1049" y="23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4" name="Freeform 65"/>
            <p:cNvSpPr>
              <a:spLocks/>
            </p:cNvSpPr>
            <p:nvPr/>
          </p:nvSpPr>
          <p:spPr bwMode="auto">
            <a:xfrm>
              <a:off x="1009" y="23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5" name="Freeform 66"/>
            <p:cNvSpPr>
              <a:spLocks/>
            </p:cNvSpPr>
            <p:nvPr/>
          </p:nvSpPr>
          <p:spPr bwMode="auto">
            <a:xfrm>
              <a:off x="1050" y="23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6" name="Freeform 67"/>
            <p:cNvSpPr>
              <a:spLocks/>
            </p:cNvSpPr>
            <p:nvPr/>
          </p:nvSpPr>
          <p:spPr bwMode="auto">
            <a:xfrm>
              <a:off x="1057" y="24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7" name="Freeform 68"/>
            <p:cNvSpPr>
              <a:spLocks/>
            </p:cNvSpPr>
            <p:nvPr/>
          </p:nvSpPr>
          <p:spPr bwMode="auto">
            <a:xfrm>
              <a:off x="971" y="24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8" name="Freeform 69"/>
            <p:cNvSpPr>
              <a:spLocks/>
            </p:cNvSpPr>
            <p:nvPr/>
          </p:nvSpPr>
          <p:spPr bwMode="auto">
            <a:xfrm>
              <a:off x="1025" y="2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9" name="Freeform 70"/>
            <p:cNvSpPr>
              <a:spLocks/>
            </p:cNvSpPr>
            <p:nvPr/>
          </p:nvSpPr>
          <p:spPr bwMode="auto">
            <a:xfrm>
              <a:off x="1020" y="24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0" name="Freeform 71"/>
            <p:cNvSpPr>
              <a:spLocks/>
            </p:cNvSpPr>
            <p:nvPr/>
          </p:nvSpPr>
          <p:spPr bwMode="auto">
            <a:xfrm>
              <a:off x="1035" y="23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1" name="Freeform 72"/>
            <p:cNvSpPr>
              <a:spLocks/>
            </p:cNvSpPr>
            <p:nvPr/>
          </p:nvSpPr>
          <p:spPr bwMode="auto">
            <a:xfrm>
              <a:off x="979" y="23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2" name="Freeform 73"/>
            <p:cNvSpPr>
              <a:spLocks/>
            </p:cNvSpPr>
            <p:nvPr/>
          </p:nvSpPr>
          <p:spPr bwMode="auto">
            <a:xfrm>
              <a:off x="1036" y="22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3" name="Freeform 74"/>
            <p:cNvSpPr>
              <a:spLocks/>
            </p:cNvSpPr>
            <p:nvPr/>
          </p:nvSpPr>
          <p:spPr bwMode="auto">
            <a:xfrm>
              <a:off x="1043" y="23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4" name="Freeform 75"/>
            <p:cNvSpPr>
              <a:spLocks/>
            </p:cNvSpPr>
            <p:nvPr/>
          </p:nvSpPr>
          <p:spPr bwMode="auto">
            <a:xfrm>
              <a:off x="957" y="2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5" name="Freeform 76"/>
            <p:cNvSpPr>
              <a:spLocks/>
            </p:cNvSpPr>
            <p:nvPr/>
          </p:nvSpPr>
          <p:spPr bwMode="auto">
            <a:xfrm>
              <a:off x="1011" y="2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6" name="Freeform 77"/>
            <p:cNvSpPr>
              <a:spLocks/>
            </p:cNvSpPr>
            <p:nvPr/>
          </p:nvSpPr>
          <p:spPr bwMode="auto">
            <a:xfrm>
              <a:off x="1006" y="23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7" name="Freeform 78"/>
            <p:cNvSpPr>
              <a:spLocks/>
            </p:cNvSpPr>
            <p:nvPr/>
          </p:nvSpPr>
          <p:spPr bwMode="auto">
            <a:xfrm>
              <a:off x="1158" y="2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8" name="Freeform 79"/>
            <p:cNvSpPr>
              <a:spLocks/>
            </p:cNvSpPr>
            <p:nvPr/>
          </p:nvSpPr>
          <p:spPr bwMode="auto">
            <a:xfrm>
              <a:off x="1118" y="2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9" name="Freeform 80"/>
            <p:cNvSpPr>
              <a:spLocks/>
            </p:cNvSpPr>
            <p:nvPr/>
          </p:nvSpPr>
          <p:spPr bwMode="auto">
            <a:xfrm>
              <a:off x="1159" y="23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0" name="Freeform 81"/>
            <p:cNvSpPr>
              <a:spLocks/>
            </p:cNvSpPr>
            <p:nvPr/>
          </p:nvSpPr>
          <p:spPr bwMode="auto">
            <a:xfrm>
              <a:off x="1166" y="24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1" name="Freeform 82"/>
            <p:cNvSpPr>
              <a:spLocks/>
            </p:cNvSpPr>
            <p:nvPr/>
          </p:nvSpPr>
          <p:spPr bwMode="auto">
            <a:xfrm>
              <a:off x="1096" y="24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2" name="Freeform 83"/>
            <p:cNvSpPr>
              <a:spLocks/>
            </p:cNvSpPr>
            <p:nvPr/>
          </p:nvSpPr>
          <p:spPr bwMode="auto">
            <a:xfrm>
              <a:off x="1134" y="24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3" name="Freeform 84"/>
            <p:cNvSpPr>
              <a:spLocks/>
            </p:cNvSpPr>
            <p:nvPr/>
          </p:nvSpPr>
          <p:spPr bwMode="auto">
            <a:xfrm>
              <a:off x="1129" y="24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4" name="Freeform 85"/>
            <p:cNvSpPr>
              <a:spLocks/>
            </p:cNvSpPr>
            <p:nvPr/>
          </p:nvSpPr>
          <p:spPr bwMode="auto">
            <a:xfrm>
              <a:off x="1144" y="2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5" name="Freeform 86"/>
            <p:cNvSpPr>
              <a:spLocks/>
            </p:cNvSpPr>
            <p:nvPr/>
          </p:nvSpPr>
          <p:spPr bwMode="auto">
            <a:xfrm>
              <a:off x="1104" y="22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6" name="Freeform 87"/>
            <p:cNvSpPr>
              <a:spLocks/>
            </p:cNvSpPr>
            <p:nvPr/>
          </p:nvSpPr>
          <p:spPr bwMode="auto">
            <a:xfrm>
              <a:off x="1145" y="22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7" name="Freeform 88"/>
            <p:cNvSpPr>
              <a:spLocks/>
            </p:cNvSpPr>
            <p:nvPr/>
          </p:nvSpPr>
          <p:spPr bwMode="auto">
            <a:xfrm>
              <a:off x="1152" y="23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8" name="Freeform 89"/>
            <p:cNvSpPr>
              <a:spLocks/>
            </p:cNvSpPr>
            <p:nvPr/>
          </p:nvSpPr>
          <p:spPr bwMode="auto">
            <a:xfrm>
              <a:off x="1082" y="23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9" name="Freeform 90"/>
            <p:cNvSpPr>
              <a:spLocks/>
            </p:cNvSpPr>
            <p:nvPr/>
          </p:nvSpPr>
          <p:spPr bwMode="auto">
            <a:xfrm>
              <a:off x="1120" y="23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0" name="Freeform 91"/>
            <p:cNvSpPr>
              <a:spLocks/>
            </p:cNvSpPr>
            <p:nvPr/>
          </p:nvSpPr>
          <p:spPr bwMode="auto">
            <a:xfrm>
              <a:off x="1115" y="23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1" name="Freeform 92"/>
            <p:cNvSpPr>
              <a:spLocks/>
            </p:cNvSpPr>
            <p:nvPr/>
          </p:nvSpPr>
          <p:spPr bwMode="auto">
            <a:xfrm>
              <a:off x="960" y="24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2" name="Freeform 93"/>
            <p:cNvSpPr>
              <a:spLocks/>
            </p:cNvSpPr>
            <p:nvPr/>
          </p:nvSpPr>
          <p:spPr bwMode="auto">
            <a:xfrm>
              <a:off x="961" y="23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3" name="Freeform 94"/>
            <p:cNvSpPr>
              <a:spLocks/>
            </p:cNvSpPr>
            <p:nvPr/>
          </p:nvSpPr>
          <p:spPr bwMode="auto">
            <a:xfrm>
              <a:off x="968" y="24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4" name="Freeform 95"/>
            <p:cNvSpPr>
              <a:spLocks/>
            </p:cNvSpPr>
            <p:nvPr/>
          </p:nvSpPr>
          <p:spPr bwMode="auto">
            <a:xfrm>
              <a:off x="936" y="24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5" name="Freeform 96"/>
            <p:cNvSpPr>
              <a:spLocks/>
            </p:cNvSpPr>
            <p:nvPr/>
          </p:nvSpPr>
          <p:spPr bwMode="auto">
            <a:xfrm>
              <a:off x="931" y="24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6" name="Freeform 97"/>
            <p:cNvSpPr>
              <a:spLocks/>
            </p:cNvSpPr>
            <p:nvPr/>
          </p:nvSpPr>
          <p:spPr bwMode="auto">
            <a:xfrm>
              <a:off x="946" y="23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7" name="Freeform 98"/>
            <p:cNvSpPr>
              <a:spLocks/>
            </p:cNvSpPr>
            <p:nvPr/>
          </p:nvSpPr>
          <p:spPr bwMode="auto">
            <a:xfrm>
              <a:off x="947" y="22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8" name="Freeform 99"/>
            <p:cNvSpPr>
              <a:spLocks/>
            </p:cNvSpPr>
            <p:nvPr/>
          </p:nvSpPr>
          <p:spPr bwMode="auto">
            <a:xfrm>
              <a:off x="954" y="23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9" name="Freeform 100"/>
            <p:cNvSpPr>
              <a:spLocks/>
            </p:cNvSpPr>
            <p:nvPr/>
          </p:nvSpPr>
          <p:spPr bwMode="auto">
            <a:xfrm>
              <a:off x="1086" y="25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0" name="Freeform 101"/>
            <p:cNvSpPr>
              <a:spLocks/>
            </p:cNvSpPr>
            <p:nvPr/>
          </p:nvSpPr>
          <p:spPr bwMode="auto">
            <a:xfrm>
              <a:off x="1046" y="25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1" name="Freeform 102"/>
            <p:cNvSpPr>
              <a:spLocks/>
            </p:cNvSpPr>
            <p:nvPr/>
          </p:nvSpPr>
          <p:spPr bwMode="auto">
            <a:xfrm>
              <a:off x="1087" y="25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2" name="Freeform 103"/>
            <p:cNvSpPr>
              <a:spLocks/>
            </p:cNvSpPr>
            <p:nvPr/>
          </p:nvSpPr>
          <p:spPr bwMode="auto">
            <a:xfrm>
              <a:off x="1094" y="26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3" name="Freeform 104"/>
            <p:cNvSpPr>
              <a:spLocks/>
            </p:cNvSpPr>
            <p:nvPr/>
          </p:nvSpPr>
          <p:spPr bwMode="auto">
            <a:xfrm>
              <a:off x="1008" y="26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4" name="Freeform 105"/>
            <p:cNvSpPr>
              <a:spLocks/>
            </p:cNvSpPr>
            <p:nvPr/>
          </p:nvSpPr>
          <p:spPr bwMode="auto">
            <a:xfrm>
              <a:off x="1062" y="25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5" name="Freeform 106"/>
            <p:cNvSpPr>
              <a:spLocks/>
            </p:cNvSpPr>
            <p:nvPr/>
          </p:nvSpPr>
          <p:spPr bwMode="auto">
            <a:xfrm>
              <a:off x="1057" y="26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6" name="Freeform 107"/>
            <p:cNvSpPr>
              <a:spLocks/>
            </p:cNvSpPr>
            <p:nvPr/>
          </p:nvSpPr>
          <p:spPr bwMode="auto">
            <a:xfrm>
              <a:off x="1072" y="24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7" name="Freeform 108"/>
            <p:cNvSpPr>
              <a:spLocks/>
            </p:cNvSpPr>
            <p:nvPr/>
          </p:nvSpPr>
          <p:spPr bwMode="auto">
            <a:xfrm>
              <a:off x="1016" y="25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8" name="Freeform 109"/>
            <p:cNvSpPr>
              <a:spLocks/>
            </p:cNvSpPr>
            <p:nvPr/>
          </p:nvSpPr>
          <p:spPr bwMode="auto">
            <a:xfrm>
              <a:off x="1073" y="24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9" name="Freeform 110"/>
            <p:cNvSpPr>
              <a:spLocks/>
            </p:cNvSpPr>
            <p:nvPr/>
          </p:nvSpPr>
          <p:spPr bwMode="auto">
            <a:xfrm>
              <a:off x="1080" y="25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0" name="Freeform 111"/>
            <p:cNvSpPr>
              <a:spLocks/>
            </p:cNvSpPr>
            <p:nvPr/>
          </p:nvSpPr>
          <p:spPr bwMode="auto">
            <a:xfrm>
              <a:off x="994" y="25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1" name="Freeform 112"/>
            <p:cNvSpPr>
              <a:spLocks/>
            </p:cNvSpPr>
            <p:nvPr/>
          </p:nvSpPr>
          <p:spPr bwMode="auto">
            <a:xfrm>
              <a:off x="1048" y="24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2" name="Freeform 113"/>
            <p:cNvSpPr>
              <a:spLocks/>
            </p:cNvSpPr>
            <p:nvPr/>
          </p:nvSpPr>
          <p:spPr bwMode="auto">
            <a:xfrm>
              <a:off x="1043" y="25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3" name="Freeform 114"/>
            <p:cNvSpPr>
              <a:spLocks/>
            </p:cNvSpPr>
            <p:nvPr/>
          </p:nvSpPr>
          <p:spPr bwMode="auto">
            <a:xfrm>
              <a:off x="1195" y="25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4" name="Freeform 115"/>
            <p:cNvSpPr>
              <a:spLocks/>
            </p:cNvSpPr>
            <p:nvPr/>
          </p:nvSpPr>
          <p:spPr bwMode="auto">
            <a:xfrm>
              <a:off x="1155" y="25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5" name="Freeform 116"/>
            <p:cNvSpPr>
              <a:spLocks/>
            </p:cNvSpPr>
            <p:nvPr/>
          </p:nvSpPr>
          <p:spPr bwMode="auto">
            <a:xfrm>
              <a:off x="1196" y="25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6" name="Freeform 117"/>
            <p:cNvSpPr>
              <a:spLocks/>
            </p:cNvSpPr>
            <p:nvPr/>
          </p:nvSpPr>
          <p:spPr bwMode="auto">
            <a:xfrm>
              <a:off x="1203" y="26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7" name="Freeform 118"/>
            <p:cNvSpPr>
              <a:spLocks/>
            </p:cNvSpPr>
            <p:nvPr/>
          </p:nvSpPr>
          <p:spPr bwMode="auto">
            <a:xfrm>
              <a:off x="1133" y="2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8" name="Freeform 119"/>
            <p:cNvSpPr>
              <a:spLocks/>
            </p:cNvSpPr>
            <p:nvPr/>
          </p:nvSpPr>
          <p:spPr bwMode="auto">
            <a:xfrm>
              <a:off x="1171" y="26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9" name="Freeform 120"/>
            <p:cNvSpPr>
              <a:spLocks/>
            </p:cNvSpPr>
            <p:nvPr/>
          </p:nvSpPr>
          <p:spPr bwMode="auto">
            <a:xfrm>
              <a:off x="1166" y="26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0" name="Freeform 121"/>
            <p:cNvSpPr>
              <a:spLocks/>
            </p:cNvSpPr>
            <p:nvPr/>
          </p:nvSpPr>
          <p:spPr bwMode="auto">
            <a:xfrm>
              <a:off x="1181" y="24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1" name="Freeform 122"/>
            <p:cNvSpPr>
              <a:spLocks/>
            </p:cNvSpPr>
            <p:nvPr/>
          </p:nvSpPr>
          <p:spPr bwMode="auto">
            <a:xfrm>
              <a:off x="1141" y="24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2" name="Freeform 123"/>
            <p:cNvSpPr>
              <a:spLocks/>
            </p:cNvSpPr>
            <p:nvPr/>
          </p:nvSpPr>
          <p:spPr bwMode="auto">
            <a:xfrm>
              <a:off x="1182" y="24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3" name="Freeform 124"/>
            <p:cNvSpPr>
              <a:spLocks/>
            </p:cNvSpPr>
            <p:nvPr/>
          </p:nvSpPr>
          <p:spPr bwMode="auto">
            <a:xfrm>
              <a:off x="1189" y="25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4" name="Freeform 125"/>
            <p:cNvSpPr>
              <a:spLocks/>
            </p:cNvSpPr>
            <p:nvPr/>
          </p:nvSpPr>
          <p:spPr bwMode="auto">
            <a:xfrm>
              <a:off x="1119" y="2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5" name="Freeform 126"/>
            <p:cNvSpPr>
              <a:spLocks/>
            </p:cNvSpPr>
            <p:nvPr/>
          </p:nvSpPr>
          <p:spPr bwMode="auto">
            <a:xfrm>
              <a:off x="1157" y="25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6" name="Freeform 127"/>
            <p:cNvSpPr>
              <a:spLocks/>
            </p:cNvSpPr>
            <p:nvPr/>
          </p:nvSpPr>
          <p:spPr bwMode="auto">
            <a:xfrm>
              <a:off x="1152" y="25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7" name="Freeform 128"/>
            <p:cNvSpPr>
              <a:spLocks/>
            </p:cNvSpPr>
            <p:nvPr/>
          </p:nvSpPr>
          <p:spPr bwMode="auto">
            <a:xfrm>
              <a:off x="997" y="25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8" name="Freeform 129"/>
            <p:cNvSpPr>
              <a:spLocks/>
            </p:cNvSpPr>
            <p:nvPr/>
          </p:nvSpPr>
          <p:spPr bwMode="auto">
            <a:xfrm>
              <a:off x="957" y="25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9" name="Freeform 130"/>
            <p:cNvSpPr>
              <a:spLocks/>
            </p:cNvSpPr>
            <p:nvPr/>
          </p:nvSpPr>
          <p:spPr bwMode="auto">
            <a:xfrm>
              <a:off x="998" y="25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0" name="Freeform 131"/>
            <p:cNvSpPr>
              <a:spLocks/>
            </p:cNvSpPr>
            <p:nvPr/>
          </p:nvSpPr>
          <p:spPr bwMode="auto">
            <a:xfrm>
              <a:off x="1005" y="26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1" name="Freeform 132"/>
            <p:cNvSpPr>
              <a:spLocks/>
            </p:cNvSpPr>
            <p:nvPr/>
          </p:nvSpPr>
          <p:spPr bwMode="auto">
            <a:xfrm>
              <a:off x="935" y="26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2" name="Freeform 133"/>
            <p:cNvSpPr>
              <a:spLocks/>
            </p:cNvSpPr>
            <p:nvPr/>
          </p:nvSpPr>
          <p:spPr bwMode="auto">
            <a:xfrm>
              <a:off x="973" y="26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3" name="Freeform 134"/>
            <p:cNvSpPr>
              <a:spLocks/>
            </p:cNvSpPr>
            <p:nvPr/>
          </p:nvSpPr>
          <p:spPr bwMode="auto">
            <a:xfrm>
              <a:off x="968" y="26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4" name="Freeform 135"/>
            <p:cNvSpPr>
              <a:spLocks/>
            </p:cNvSpPr>
            <p:nvPr/>
          </p:nvSpPr>
          <p:spPr bwMode="auto">
            <a:xfrm>
              <a:off x="983" y="24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5" name="Freeform 136"/>
            <p:cNvSpPr>
              <a:spLocks/>
            </p:cNvSpPr>
            <p:nvPr/>
          </p:nvSpPr>
          <p:spPr bwMode="auto">
            <a:xfrm>
              <a:off x="943" y="24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6" name="Freeform 137"/>
            <p:cNvSpPr>
              <a:spLocks/>
            </p:cNvSpPr>
            <p:nvPr/>
          </p:nvSpPr>
          <p:spPr bwMode="auto">
            <a:xfrm>
              <a:off x="984" y="24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7" name="Freeform 138"/>
            <p:cNvSpPr>
              <a:spLocks/>
            </p:cNvSpPr>
            <p:nvPr/>
          </p:nvSpPr>
          <p:spPr bwMode="auto">
            <a:xfrm>
              <a:off x="991" y="25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8" name="Freeform 139"/>
            <p:cNvSpPr>
              <a:spLocks/>
            </p:cNvSpPr>
            <p:nvPr/>
          </p:nvSpPr>
          <p:spPr bwMode="auto">
            <a:xfrm>
              <a:off x="959" y="25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9" name="Freeform 140"/>
            <p:cNvSpPr>
              <a:spLocks/>
            </p:cNvSpPr>
            <p:nvPr/>
          </p:nvSpPr>
          <p:spPr bwMode="auto">
            <a:xfrm>
              <a:off x="954" y="25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0" name="Freeform 141"/>
            <p:cNvSpPr>
              <a:spLocks/>
            </p:cNvSpPr>
            <p:nvPr/>
          </p:nvSpPr>
          <p:spPr bwMode="auto">
            <a:xfrm>
              <a:off x="927" y="27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1" name="Freeform 142"/>
            <p:cNvSpPr>
              <a:spLocks/>
            </p:cNvSpPr>
            <p:nvPr/>
          </p:nvSpPr>
          <p:spPr bwMode="auto">
            <a:xfrm>
              <a:off x="1028" y="27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2" name="Freeform 143"/>
            <p:cNvSpPr>
              <a:spLocks/>
            </p:cNvSpPr>
            <p:nvPr/>
          </p:nvSpPr>
          <p:spPr bwMode="auto">
            <a:xfrm>
              <a:off x="988" y="27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3" name="Freeform 144"/>
            <p:cNvSpPr>
              <a:spLocks/>
            </p:cNvSpPr>
            <p:nvPr/>
          </p:nvSpPr>
          <p:spPr bwMode="auto">
            <a:xfrm>
              <a:off x="1029" y="27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4" name="Freeform 145"/>
            <p:cNvSpPr>
              <a:spLocks/>
            </p:cNvSpPr>
            <p:nvPr/>
          </p:nvSpPr>
          <p:spPr bwMode="auto">
            <a:xfrm>
              <a:off x="1036" y="27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5" name="Freeform 146"/>
            <p:cNvSpPr>
              <a:spLocks/>
            </p:cNvSpPr>
            <p:nvPr/>
          </p:nvSpPr>
          <p:spPr bwMode="auto">
            <a:xfrm>
              <a:off x="966" y="27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6" name="Freeform 147"/>
            <p:cNvSpPr>
              <a:spLocks/>
            </p:cNvSpPr>
            <p:nvPr/>
          </p:nvSpPr>
          <p:spPr bwMode="auto">
            <a:xfrm>
              <a:off x="1004" y="27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7" name="Freeform 148"/>
            <p:cNvSpPr>
              <a:spLocks/>
            </p:cNvSpPr>
            <p:nvPr/>
          </p:nvSpPr>
          <p:spPr bwMode="auto">
            <a:xfrm>
              <a:off x="999" y="28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8" name="Freeform 149"/>
            <p:cNvSpPr>
              <a:spLocks/>
            </p:cNvSpPr>
            <p:nvPr/>
          </p:nvSpPr>
          <p:spPr bwMode="auto">
            <a:xfrm>
              <a:off x="1014" y="26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9" name="Freeform 150"/>
            <p:cNvSpPr>
              <a:spLocks/>
            </p:cNvSpPr>
            <p:nvPr/>
          </p:nvSpPr>
          <p:spPr bwMode="auto">
            <a:xfrm>
              <a:off x="974" y="26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0" name="Freeform 151"/>
            <p:cNvSpPr>
              <a:spLocks/>
            </p:cNvSpPr>
            <p:nvPr/>
          </p:nvSpPr>
          <p:spPr bwMode="auto">
            <a:xfrm>
              <a:off x="1015" y="26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1" name="Freeform 152"/>
            <p:cNvSpPr>
              <a:spLocks/>
            </p:cNvSpPr>
            <p:nvPr/>
          </p:nvSpPr>
          <p:spPr bwMode="auto">
            <a:xfrm>
              <a:off x="1022" y="27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2" name="Freeform 153"/>
            <p:cNvSpPr>
              <a:spLocks/>
            </p:cNvSpPr>
            <p:nvPr/>
          </p:nvSpPr>
          <p:spPr bwMode="auto">
            <a:xfrm>
              <a:off x="952" y="26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3" name="Freeform 154"/>
            <p:cNvSpPr>
              <a:spLocks/>
            </p:cNvSpPr>
            <p:nvPr/>
          </p:nvSpPr>
          <p:spPr bwMode="auto">
            <a:xfrm>
              <a:off x="990" y="26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4" name="Freeform 155"/>
            <p:cNvSpPr>
              <a:spLocks/>
            </p:cNvSpPr>
            <p:nvPr/>
          </p:nvSpPr>
          <p:spPr bwMode="auto">
            <a:xfrm>
              <a:off x="985" y="27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5" name="Freeform 156"/>
            <p:cNvSpPr>
              <a:spLocks/>
            </p:cNvSpPr>
            <p:nvPr/>
          </p:nvSpPr>
          <p:spPr bwMode="auto">
            <a:xfrm>
              <a:off x="1490" y="24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6" name="Freeform 157"/>
            <p:cNvSpPr>
              <a:spLocks/>
            </p:cNvSpPr>
            <p:nvPr/>
          </p:nvSpPr>
          <p:spPr bwMode="auto">
            <a:xfrm>
              <a:off x="1452" y="24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7" name="Freeform 158"/>
            <p:cNvSpPr>
              <a:spLocks/>
            </p:cNvSpPr>
            <p:nvPr/>
          </p:nvSpPr>
          <p:spPr bwMode="auto">
            <a:xfrm>
              <a:off x="1506" y="24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8" name="Freeform 159"/>
            <p:cNvSpPr>
              <a:spLocks/>
            </p:cNvSpPr>
            <p:nvPr/>
          </p:nvSpPr>
          <p:spPr bwMode="auto">
            <a:xfrm>
              <a:off x="1501" y="24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9" name="Freeform 160"/>
            <p:cNvSpPr>
              <a:spLocks/>
            </p:cNvSpPr>
            <p:nvPr/>
          </p:nvSpPr>
          <p:spPr bwMode="auto">
            <a:xfrm>
              <a:off x="1332" y="24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0" name="Freeform 161"/>
            <p:cNvSpPr>
              <a:spLocks/>
            </p:cNvSpPr>
            <p:nvPr/>
          </p:nvSpPr>
          <p:spPr bwMode="auto">
            <a:xfrm>
              <a:off x="1292" y="24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1" name="Freeform 162"/>
            <p:cNvSpPr>
              <a:spLocks/>
            </p:cNvSpPr>
            <p:nvPr/>
          </p:nvSpPr>
          <p:spPr bwMode="auto">
            <a:xfrm>
              <a:off x="1333" y="24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2" name="Freeform 163"/>
            <p:cNvSpPr>
              <a:spLocks/>
            </p:cNvSpPr>
            <p:nvPr/>
          </p:nvSpPr>
          <p:spPr bwMode="auto">
            <a:xfrm>
              <a:off x="1340" y="24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3" name="Freeform 164"/>
            <p:cNvSpPr>
              <a:spLocks/>
            </p:cNvSpPr>
            <p:nvPr/>
          </p:nvSpPr>
          <p:spPr bwMode="auto">
            <a:xfrm>
              <a:off x="1270" y="24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4" name="Freeform 165"/>
            <p:cNvSpPr>
              <a:spLocks/>
            </p:cNvSpPr>
            <p:nvPr/>
          </p:nvSpPr>
          <p:spPr bwMode="auto">
            <a:xfrm>
              <a:off x="1308" y="24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5" name="Freeform 166"/>
            <p:cNvSpPr>
              <a:spLocks/>
            </p:cNvSpPr>
            <p:nvPr/>
          </p:nvSpPr>
          <p:spPr bwMode="auto">
            <a:xfrm>
              <a:off x="1303" y="24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6" name="Freeform 167"/>
            <p:cNvSpPr>
              <a:spLocks/>
            </p:cNvSpPr>
            <p:nvPr/>
          </p:nvSpPr>
          <p:spPr bwMode="auto">
            <a:xfrm>
              <a:off x="1441" y="24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7" name="Freeform 168"/>
            <p:cNvSpPr>
              <a:spLocks/>
            </p:cNvSpPr>
            <p:nvPr/>
          </p:nvSpPr>
          <p:spPr bwMode="auto">
            <a:xfrm>
              <a:off x="1401" y="24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8" name="Freeform 169"/>
            <p:cNvSpPr>
              <a:spLocks/>
            </p:cNvSpPr>
            <p:nvPr/>
          </p:nvSpPr>
          <p:spPr bwMode="auto">
            <a:xfrm>
              <a:off x="1442" y="24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9" name="Freeform 170"/>
            <p:cNvSpPr>
              <a:spLocks/>
            </p:cNvSpPr>
            <p:nvPr/>
          </p:nvSpPr>
          <p:spPr bwMode="auto">
            <a:xfrm>
              <a:off x="1449" y="24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0" name="Freeform 171"/>
            <p:cNvSpPr>
              <a:spLocks/>
            </p:cNvSpPr>
            <p:nvPr/>
          </p:nvSpPr>
          <p:spPr bwMode="auto">
            <a:xfrm>
              <a:off x="1379" y="24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1" name="Freeform 172"/>
            <p:cNvSpPr>
              <a:spLocks/>
            </p:cNvSpPr>
            <p:nvPr/>
          </p:nvSpPr>
          <p:spPr bwMode="auto">
            <a:xfrm>
              <a:off x="1417" y="24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2" name="Freeform 173"/>
            <p:cNvSpPr>
              <a:spLocks/>
            </p:cNvSpPr>
            <p:nvPr/>
          </p:nvSpPr>
          <p:spPr bwMode="auto">
            <a:xfrm>
              <a:off x="1412" y="24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3" name="Freeform 174"/>
            <p:cNvSpPr>
              <a:spLocks/>
            </p:cNvSpPr>
            <p:nvPr/>
          </p:nvSpPr>
          <p:spPr bwMode="auto">
            <a:xfrm>
              <a:off x="1363" y="2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4" name="Freeform 175"/>
            <p:cNvSpPr>
              <a:spLocks/>
            </p:cNvSpPr>
            <p:nvPr/>
          </p:nvSpPr>
          <p:spPr bwMode="auto">
            <a:xfrm>
              <a:off x="1323" y="25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5" name="Freeform 176"/>
            <p:cNvSpPr>
              <a:spLocks/>
            </p:cNvSpPr>
            <p:nvPr/>
          </p:nvSpPr>
          <p:spPr bwMode="auto">
            <a:xfrm>
              <a:off x="1364" y="25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6" name="Freeform 177"/>
            <p:cNvSpPr>
              <a:spLocks/>
            </p:cNvSpPr>
            <p:nvPr/>
          </p:nvSpPr>
          <p:spPr bwMode="auto">
            <a:xfrm>
              <a:off x="1371" y="26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7" name="Freeform 178"/>
            <p:cNvSpPr>
              <a:spLocks/>
            </p:cNvSpPr>
            <p:nvPr/>
          </p:nvSpPr>
          <p:spPr bwMode="auto">
            <a:xfrm>
              <a:off x="1285" y="26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8" name="Freeform 179"/>
            <p:cNvSpPr>
              <a:spLocks/>
            </p:cNvSpPr>
            <p:nvPr/>
          </p:nvSpPr>
          <p:spPr bwMode="auto">
            <a:xfrm>
              <a:off x="1339" y="2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9" name="Freeform 180"/>
            <p:cNvSpPr>
              <a:spLocks/>
            </p:cNvSpPr>
            <p:nvPr/>
          </p:nvSpPr>
          <p:spPr bwMode="auto">
            <a:xfrm>
              <a:off x="1334" y="26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0" name="Freeform 181"/>
            <p:cNvSpPr>
              <a:spLocks/>
            </p:cNvSpPr>
            <p:nvPr/>
          </p:nvSpPr>
          <p:spPr bwMode="auto">
            <a:xfrm>
              <a:off x="1349" y="2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1" name="Freeform 182"/>
            <p:cNvSpPr>
              <a:spLocks/>
            </p:cNvSpPr>
            <p:nvPr/>
          </p:nvSpPr>
          <p:spPr bwMode="auto">
            <a:xfrm>
              <a:off x="1293" y="25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2" name="Freeform 183"/>
            <p:cNvSpPr>
              <a:spLocks/>
            </p:cNvSpPr>
            <p:nvPr/>
          </p:nvSpPr>
          <p:spPr bwMode="auto">
            <a:xfrm>
              <a:off x="1350" y="24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3" name="Freeform 184"/>
            <p:cNvSpPr>
              <a:spLocks/>
            </p:cNvSpPr>
            <p:nvPr/>
          </p:nvSpPr>
          <p:spPr bwMode="auto">
            <a:xfrm>
              <a:off x="1357" y="25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4" name="Freeform 185"/>
            <p:cNvSpPr>
              <a:spLocks/>
            </p:cNvSpPr>
            <p:nvPr/>
          </p:nvSpPr>
          <p:spPr bwMode="auto">
            <a:xfrm>
              <a:off x="1271" y="25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5" name="Freeform 186"/>
            <p:cNvSpPr>
              <a:spLocks/>
            </p:cNvSpPr>
            <p:nvPr/>
          </p:nvSpPr>
          <p:spPr bwMode="auto">
            <a:xfrm>
              <a:off x="1325" y="2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6" name="Freeform 187"/>
            <p:cNvSpPr>
              <a:spLocks/>
            </p:cNvSpPr>
            <p:nvPr/>
          </p:nvSpPr>
          <p:spPr bwMode="auto">
            <a:xfrm>
              <a:off x="1320" y="25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7" name="Freeform 188"/>
            <p:cNvSpPr>
              <a:spLocks/>
            </p:cNvSpPr>
            <p:nvPr/>
          </p:nvSpPr>
          <p:spPr bwMode="auto">
            <a:xfrm>
              <a:off x="1472" y="2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8" name="Freeform 189"/>
            <p:cNvSpPr>
              <a:spLocks/>
            </p:cNvSpPr>
            <p:nvPr/>
          </p:nvSpPr>
          <p:spPr bwMode="auto">
            <a:xfrm>
              <a:off x="1432" y="25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9" name="Freeform 190"/>
            <p:cNvSpPr>
              <a:spLocks/>
            </p:cNvSpPr>
            <p:nvPr/>
          </p:nvSpPr>
          <p:spPr bwMode="auto">
            <a:xfrm>
              <a:off x="1473" y="25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0" name="Freeform 191"/>
            <p:cNvSpPr>
              <a:spLocks/>
            </p:cNvSpPr>
            <p:nvPr/>
          </p:nvSpPr>
          <p:spPr bwMode="auto">
            <a:xfrm>
              <a:off x="1480" y="26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1" name="Freeform 192"/>
            <p:cNvSpPr>
              <a:spLocks/>
            </p:cNvSpPr>
            <p:nvPr/>
          </p:nvSpPr>
          <p:spPr bwMode="auto">
            <a:xfrm>
              <a:off x="1410" y="26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2" name="Freeform 193"/>
            <p:cNvSpPr>
              <a:spLocks/>
            </p:cNvSpPr>
            <p:nvPr/>
          </p:nvSpPr>
          <p:spPr bwMode="auto">
            <a:xfrm>
              <a:off x="1448" y="26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3" name="Freeform 194"/>
            <p:cNvSpPr>
              <a:spLocks/>
            </p:cNvSpPr>
            <p:nvPr/>
          </p:nvSpPr>
          <p:spPr bwMode="auto">
            <a:xfrm>
              <a:off x="1443" y="26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4" name="Freeform 195"/>
            <p:cNvSpPr>
              <a:spLocks/>
            </p:cNvSpPr>
            <p:nvPr/>
          </p:nvSpPr>
          <p:spPr bwMode="auto">
            <a:xfrm>
              <a:off x="1458" y="2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5" name="Freeform 196"/>
            <p:cNvSpPr>
              <a:spLocks/>
            </p:cNvSpPr>
            <p:nvPr/>
          </p:nvSpPr>
          <p:spPr bwMode="auto">
            <a:xfrm>
              <a:off x="1418" y="24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6" name="Freeform 197"/>
            <p:cNvSpPr>
              <a:spLocks/>
            </p:cNvSpPr>
            <p:nvPr/>
          </p:nvSpPr>
          <p:spPr bwMode="auto">
            <a:xfrm>
              <a:off x="1459" y="2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7" name="Freeform 198"/>
            <p:cNvSpPr>
              <a:spLocks/>
            </p:cNvSpPr>
            <p:nvPr/>
          </p:nvSpPr>
          <p:spPr bwMode="auto">
            <a:xfrm>
              <a:off x="1466" y="25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8" name="Freeform 199"/>
            <p:cNvSpPr>
              <a:spLocks/>
            </p:cNvSpPr>
            <p:nvPr/>
          </p:nvSpPr>
          <p:spPr bwMode="auto">
            <a:xfrm>
              <a:off x="1396" y="25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9" name="Freeform 200"/>
            <p:cNvSpPr>
              <a:spLocks/>
            </p:cNvSpPr>
            <p:nvPr/>
          </p:nvSpPr>
          <p:spPr bwMode="auto">
            <a:xfrm>
              <a:off x="1434" y="25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0" name="Freeform 201"/>
            <p:cNvSpPr>
              <a:spLocks/>
            </p:cNvSpPr>
            <p:nvPr/>
          </p:nvSpPr>
          <p:spPr bwMode="auto">
            <a:xfrm>
              <a:off x="1429" y="25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1" name="Freeform 202"/>
            <p:cNvSpPr>
              <a:spLocks/>
            </p:cNvSpPr>
            <p:nvPr/>
          </p:nvSpPr>
          <p:spPr bwMode="auto">
            <a:xfrm>
              <a:off x="1274" y="26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2" name="Freeform 203"/>
            <p:cNvSpPr>
              <a:spLocks/>
            </p:cNvSpPr>
            <p:nvPr/>
          </p:nvSpPr>
          <p:spPr bwMode="auto">
            <a:xfrm>
              <a:off x="1275" y="25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3" name="Freeform 204"/>
            <p:cNvSpPr>
              <a:spLocks/>
            </p:cNvSpPr>
            <p:nvPr/>
          </p:nvSpPr>
          <p:spPr bwMode="auto">
            <a:xfrm>
              <a:off x="1282" y="26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4" name="Freeform 205"/>
            <p:cNvSpPr>
              <a:spLocks/>
            </p:cNvSpPr>
            <p:nvPr/>
          </p:nvSpPr>
          <p:spPr bwMode="auto">
            <a:xfrm>
              <a:off x="1268" y="25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5" name="Freeform 206"/>
            <p:cNvSpPr>
              <a:spLocks/>
            </p:cNvSpPr>
            <p:nvPr/>
          </p:nvSpPr>
          <p:spPr bwMode="auto">
            <a:xfrm>
              <a:off x="1400" y="27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6" name="Freeform 207"/>
            <p:cNvSpPr>
              <a:spLocks/>
            </p:cNvSpPr>
            <p:nvPr/>
          </p:nvSpPr>
          <p:spPr bwMode="auto">
            <a:xfrm>
              <a:off x="1360" y="27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7" name="Freeform 208"/>
            <p:cNvSpPr>
              <a:spLocks/>
            </p:cNvSpPr>
            <p:nvPr/>
          </p:nvSpPr>
          <p:spPr bwMode="auto">
            <a:xfrm>
              <a:off x="1401" y="27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8" name="Freeform 209"/>
            <p:cNvSpPr>
              <a:spLocks/>
            </p:cNvSpPr>
            <p:nvPr/>
          </p:nvSpPr>
          <p:spPr bwMode="auto">
            <a:xfrm>
              <a:off x="1408" y="28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9" name="Freeform 210"/>
            <p:cNvSpPr>
              <a:spLocks/>
            </p:cNvSpPr>
            <p:nvPr/>
          </p:nvSpPr>
          <p:spPr bwMode="auto">
            <a:xfrm>
              <a:off x="1322" y="28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0" name="Freeform 211"/>
            <p:cNvSpPr>
              <a:spLocks/>
            </p:cNvSpPr>
            <p:nvPr/>
          </p:nvSpPr>
          <p:spPr bwMode="auto">
            <a:xfrm>
              <a:off x="1376" y="27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1" name="Freeform 212"/>
            <p:cNvSpPr>
              <a:spLocks/>
            </p:cNvSpPr>
            <p:nvPr/>
          </p:nvSpPr>
          <p:spPr bwMode="auto">
            <a:xfrm>
              <a:off x="1371" y="28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2" name="Freeform 213"/>
            <p:cNvSpPr>
              <a:spLocks/>
            </p:cNvSpPr>
            <p:nvPr/>
          </p:nvSpPr>
          <p:spPr bwMode="auto">
            <a:xfrm>
              <a:off x="1386" y="26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3" name="Freeform 214"/>
            <p:cNvSpPr>
              <a:spLocks/>
            </p:cNvSpPr>
            <p:nvPr/>
          </p:nvSpPr>
          <p:spPr bwMode="auto">
            <a:xfrm>
              <a:off x="1330" y="27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4" name="Freeform 215"/>
            <p:cNvSpPr>
              <a:spLocks/>
            </p:cNvSpPr>
            <p:nvPr/>
          </p:nvSpPr>
          <p:spPr bwMode="auto">
            <a:xfrm>
              <a:off x="1387" y="26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5" name="Freeform 216"/>
            <p:cNvSpPr>
              <a:spLocks/>
            </p:cNvSpPr>
            <p:nvPr/>
          </p:nvSpPr>
          <p:spPr bwMode="auto">
            <a:xfrm>
              <a:off x="1394" y="27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6" name="Freeform 217"/>
            <p:cNvSpPr>
              <a:spLocks/>
            </p:cNvSpPr>
            <p:nvPr/>
          </p:nvSpPr>
          <p:spPr bwMode="auto">
            <a:xfrm>
              <a:off x="1308" y="27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7" name="Freeform 218"/>
            <p:cNvSpPr>
              <a:spLocks/>
            </p:cNvSpPr>
            <p:nvPr/>
          </p:nvSpPr>
          <p:spPr bwMode="auto">
            <a:xfrm>
              <a:off x="1362" y="27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8" name="Freeform 219"/>
            <p:cNvSpPr>
              <a:spLocks/>
            </p:cNvSpPr>
            <p:nvPr/>
          </p:nvSpPr>
          <p:spPr bwMode="auto">
            <a:xfrm>
              <a:off x="1357" y="27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9" name="Freeform 220"/>
            <p:cNvSpPr>
              <a:spLocks/>
            </p:cNvSpPr>
            <p:nvPr/>
          </p:nvSpPr>
          <p:spPr bwMode="auto">
            <a:xfrm>
              <a:off x="1509" y="27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0" name="Freeform 221"/>
            <p:cNvSpPr>
              <a:spLocks/>
            </p:cNvSpPr>
            <p:nvPr/>
          </p:nvSpPr>
          <p:spPr bwMode="auto">
            <a:xfrm>
              <a:off x="1469" y="27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1" name="Freeform 222"/>
            <p:cNvSpPr>
              <a:spLocks/>
            </p:cNvSpPr>
            <p:nvPr/>
          </p:nvSpPr>
          <p:spPr bwMode="auto">
            <a:xfrm>
              <a:off x="1510" y="27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2" name="Freeform 223"/>
            <p:cNvSpPr>
              <a:spLocks/>
            </p:cNvSpPr>
            <p:nvPr/>
          </p:nvSpPr>
          <p:spPr bwMode="auto">
            <a:xfrm>
              <a:off x="1447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3" name="Freeform 224"/>
            <p:cNvSpPr>
              <a:spLocks/>
            </p:cNvSpPr>
            <p:nvPr/>
          </p:nvSpPr>
          <p:spPr bwMode="auto">
            <a:xfrm>
              <a:off x="1485" y="28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4" name="Freeform 225"/>
            <p:cNvSpPr>
              <a:spLocks/>
            </p:cNvSpPr>
            <p:nvPr/>
          </p:nvSpPr>
          <p:spPr bwMode="auto">
            <a:xfrm>
              <a:off x="1480" y="28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5" name="Freeform 226"/>
            <p:cNvSpPr>
              <a:spLocks/>
            </p:cNvSpPr>
            <p:nvPr/>
          </p:nvSpPr>
          <p:spPr bwMode="auto">
            <a:xfrm>
              <a:off x="1495" y="27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6" name="Freeform 227"/>
            <p:cNvSpPr>
              <a:spLocks/>
            </p:cNvSpPr>
            <p:nvPr/>
          </p:nvSpPr>
          <p:spPr bwMode="auto">
            <a:xfrm>
              <a:off x="1455" y="26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7" name="Freeform 228"/>
            <p:cNvSpPr>
              <a:spLocks/>
            </p:cNvSpPr>
            <p:nvPr/>
          </p:nvSpPr>
          <p:spPr bwMode="auto">
            <a:xfrm>
              <a:off x="1496" y="26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8" name="Freeform 229"/>
            <p:cNvSpPr>
              <a:spLocks/>
            </p:cNvSpPr>
            <p:nvPr/>
          </p:nvSpPr>
          <p:spPr bwMode="auto">
            <a:xfrm>
              <a:off x="1503" y="27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9" name="Freeform 230"/>
            <p:cNvSpPr>
              <a:spLocks/>
            </p:cNvSpPr>
            <p:nvPr/>
          </p:nvSpPr>
          <p:spPr bwMode="auto">
            <a:xfrm>
              <a:off x="1433" y="27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0" name="Freeform 231"/>
            <p:cNvSpPr>
              <a:spLocks/>
            </p:cNvSpPr>
            <p:nvPr/>
          </p:nvSpPr>
          <p:spPr bwMode="auto">
            <a:xfrm>
              <a:off x="1471" y="27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1" name="Freeform 232"/>
            <p:cNvSpPr>
              <a:spLocks/>
            </p:cNvSpPr>
            <p:nvPr/>
          </p:nvSpPr>
          <p:spPr bwMode="auto">
            <a:xfrm>
              <a:off x="1466" y="27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2" name="Freeform 233"/>
            <p:cNvSpPr>
              <a:spLocks/>
            </p:cNvSpPr>
            <p:nvPr/>
          </p:nvSpPr>
          <p:spPr bwMode="auto">
            <a:xfrm>
              <a:off x="1311" y="27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3" name="Freeform 234"/>
            <p:cNvSpPr>
              <a:spLocks/>
            </p:cNvSpPr>
            <p:nvPr/>
          </p:nvSpPr>
          <p:spPr bwMode="auto">
            <a:xfrm>
              <a:off x="1271" y="27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4" name="Freeform 235"/>
            <p:cNvSpPr>
              <a:spLocks/>
            </p:cNvSpPr>
            <p:nvPr/>
          </p:nvSpPr>
          <p:spPr bwMode="auto">
            <a:xfrm>
              <a:off x="1312" y="27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5" name="Freeform 236"/>
            <p:cNvSpPr>
              <a:spLocks/>
            </p:cNvSpPr>
            <p:nvPr/>
          </p:nvSpPr>
          <p:spPr bwMode="auto">
            <a:xfrm>
              <a:off x="1319" y="28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6" name="Freeform 237"/>
            <p:cNvSpPr>
              <a:spLocks/>
            </p:cNvSpPr>
            <p:nvPr/>
          </p:nvSpPr>
          <p:spPr bwMode="auto">
            <a:xfrm>
              <a:off x="1287" y="28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7" name="Freeform 238"/>
            <p:cNvSpPr>
              <a:spLocks/>
            </p:cNvSpPr>
            <p:nvPr/>
          </p:nvSpPr>
          <p:spPr bwMode="auto">
            <a:xfrm>
              <a:off x="1282" y="28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8" name="Freeform 239"/>
            <p:cNvSpPr>
              <a:spLocks/>
            </p:cNvSpPr>
            <p:nvPr/>
          </p:nvSpPr>
          <p:spPr bwMode="auto">
            <a:xfrm>
              <a:off x="1297" y="26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9" name="Freeform 240"/>
            <p:cNvSpPr>
              <a:spLocks/>
            </p:cNvSpPr>
            <p:nvPr/>
          </p:nvSpPr>
          <p:spPr bwMode="auto">
            <a:xfrm>
              <a:off x="1298" y="26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0" name="Freeform 241"/>
            <p:cNvSpPr>
              <a:spLocks/>
            </p:cNvSpPr>
            <p:nvPr/>
          </p:nvSpPr>
          <p:spPr bwMode="auto">
            <a:xfrm>
              <a:off x="1305" y="27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1" name="Freeform 242"/>
            <p:cNvSpPr>
              <a:spLocks/>
            </p:cNvSpPr>
            <p:nvPr/>
          </p:nvSpPr>
          <p:spPr bwMode="auto">
            <a:xfrm>
              <a:off x="1273" y="27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2" name="Freeform 243"/>
            <p:cNvSpPr>
              <a:spLocks/>
            </p:cNvSpPr>
            <p:nvPr/>
          </p:nvSpPr>
          <p:spPr bwMode="auto">
            <a:xfrm>
              <a:off x="1268" y="27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3" name="Freeform 244"/>
            <p:cNvSpPr>
              <a:spLocks/>
            </p:cNvSpPr>
            <p:nvPr/>
          </p:nvSpPr>
          <p:spPr bwMode="auto">
            <a:xfrm>
              <a:off x="1288" y="28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4" name="Freeform 245"/>
            <p:cNvSpPr>
              <a:spLocks/>
            </p:cNvSpPr>
            <p:nvPr/>
          </p:nvSpPr>
          <p:spPr bwMode="auto">
            <a:xfrm>
              <a:off x="1329" y="28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5" name="Freeform 246"/>
            <p:cNvSpPr>
              <a:spLocks/>
            </p:cNvSpPr>
            <p:nvPr/>
          </p:nvSpPr>
          <p:spPr bwMode="auto">
            <a:xfrm>
              <a:off x="1377" y="21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6" name="Freeform 247"/>
            <p:cNvSpPr>
              <a:spLocks/>
            </p:cNvSpPr>
            <p:nvPr/>
          </p:nvSpPr>
          <p:spPr bwMode="auto">
            <a:xfrm>
              <a:off x="1345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7" name="Freeform 248"/>
            <p:cNvSpPr>
              <a:spLocks/>
            </p:cNvSpPr>
            <p:nvPr/>
          </p:nvSpPr>
          <p:spPr bwMode="auto">
            <a:xfrm>
              <a:off x="1340" y="22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8" name="Freeform 249"/>
            <p:cNvSpPr>
              <a:spLocks/>
            </p:cNvSpPr>
            <p:nvPr/>
          </p:nvSpPr>
          <p:spPr bwMode="auto">
            <a:xfrm>
              <a:off x="1478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9" name="Freeform 250"/>
            <p:cNvSpPr>
              <a:spLocks/>
            </p:cNvSpPr>
            <p:nvPr/>
          </p:nvSpPr>
          <p:spPr bwMode="auto">
            <a:xfrm>
              <a:off x="1486" y="22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0" name="Freeform 251"/>
            <p:cNvSpPr>
              <a:spLocks/>
            </p:cNvSpPr>
            <p:nvPr/>
          </p:nvSpPr>
          <p:spPr bwMode="auto">
            <a:xfrm>
              <a:off x="1416" y="21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1" name="Freeform 252"/>
            <p:cNvSpPr>
              <a:spLocks/>
            </p:cNvSpPr>
            <p:nvPr/>
          </p:nvSpPr>
          <p:spPr bwMode="auto">
            <a:xfrm>
              <a:off x="1454" y="21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2" name="Freeform 253"/>
            <p:cNvSpPr>
              <a:spLocks/>
            </p:cNvSpPr>
            <p:nvPr/>
          </p:nvSpPr>
          <p:spPr bwMode="auto">
            <a:xfrm>
              <a:off x="1449" y="22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3" name="Freeform 254"/>
            <p:cNvSpPr>
              <a:spLocks/>
            </p:cNvSpPr>
            <p:nvPr/>
          </p:nvSpPr>
          <p:spPr bwMode="auto">
            <a:xfrm>
              <a:off x="1406" y="2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4" name="Freeform 255"/>
            <p:cNvSpPr>
              <a:spLocks/>
            </p:cNvSpPr>
            <p:nvPr/>
          </p:nvSpPr>
          <p:spPr bwMode="auto">
            <a:xfrm>
              <a:off x="1366" y="23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5" name="Freeform 256"/>
            <p:cNvSpPr>
              <a:spLocks/>
            </p:cNvSpPr>
            <p:nvPr/>
          </p:nvSpPr>
          <p:spPr bwMode="auto">
            <a:xfrm>
              <a:off x="1407" y="23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6" name="Freeform 257"/>
            <p:cNvSpPr>
              <a:spLocks/>
            </p:cNvSpPr>
            <p:nvPr/>
          </p:nvSpPr>
          <p:spPr bwMode="auto">
            <a:xfrm>
              <a:off x="1382" y="23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7" name="Freeform 258"/>
            <p:cNvSpPr>
              <a:spLocks/>
            </p:cNvSpPr>
            <p:nvPr/>
          </p:nvSpPr>
          <p:spPr bwMode="auto">
            <a:xfrm>
              <a:off x="1392" y="2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8" name="Freeform 259"/>
            <p:cNvSpPr>
              <a:spLocks/>
            </p:cNvSpPr>
            <p:nvPr/>
          </p:nvSpPr>
          <p:spPr bwMode="auto">
            <a:xfrm>
              <a:off x="1336" y="22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9" name="Freeform 260"/>
            <p:cNvSpPr>
              <a:spLocks/>
            </p:cNvSpPr>
            <p:nvPr/>
          </p:nvSpPr>
          <p:spPr bwMode="auto">
            <a:xfrm>
              <a:off x="1393" y="22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0" name="Freeform 261"/>
            <p:cNvSpPr>
              <a:spLocks/>
            </p:cNvSpPr>
            <p:nvPr/>
          </p:nvSpPr>
          <p:spPr bwMode="auto">
            <a:xfrm>
              <a:off x="1400" y="22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1" name="Freeform 262"/>
            <p:cNvSpPr>
              <a:spLocks/>
            </p:cNvSpPr>
            <p:nvPr/>
          </p:nvSpPr>
          <p:spPr bwMode="auto">
            <a:xfrm>
              <a:off x="1314" y="23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2" name="Freeform 263"/>
            <p:cNvSpPr>
              <a:spLocks/>
            </p:cNvSpPr>
            <p:nvPr/>
          </p:nvSpPr>
          <p:spPr bwMode="auto">
            <a:xfrm>
              <a:off x="1368" y="22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3" name="Freeform 264"/>
            <p:cNvSpPr>
              <a:spLocks/>
            </p:cNvSpPr>
            <p:nvPr/>
          </p:nvSpPr>
          <p:spPr bwMode="auto">
            <a:xfrm>
              <a:off x="1363" y="22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4" name="Freeform 265"/>
            <p:cNvSpPr>
              <a:spLocks/>
            </p:cNvSpPr>
            <p:nvPr/>
          </p:nvSpPr>
          <p:spPr bwMode="auto">
            <a:xfrm>
              <a:off x="1515" y="23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5" name="Freeform 266"/>
            <p:cNvSpPr>
              <a:spLocks/>
            </p:cNvSpPr>
            <p:nvPr/>
          </p:nvSpPr>
          <p:spPr bwMode="auto">
            <a:xfrm>
              <a:off x="1475" y="23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6" name="Freeform 267"/>
            <p:cNvSpPr>
              <a:spLocks/>
            </p:cNvSpPr>
            <p:nvPr/>
          </p:nvSpPr>
          <p:spPr bwMode="auto">
            <a:xfrm>
              <a:off x="1516" y="23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7" name="Freeform 268"/>
            <p:cNvSpPr>
              <a:spLocks/>
            </p:cNvSpPr>
            <p:nvPr/>
          </p:nvSpPr>
          <p:spPr bwMode="auto">
            <a:xfrm>
              <a:off x="1501" y="22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8" name="Freeform 269"/>
            <p:cNvSpPr>
              <a:spLocks/>
            </p:cNvSpPr>
            <p:nvPr/>
          </p:nvSpPr>
          <p:spPr bwMode="auto">
            <a:xfrm>
              <a:off x="1461" y="22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9" name="Freeform 270"/>
            <p:cNvSpPr>
              <a:spLocks/>
            </p:cNvSpPr>
            <p:nvPr/>
          </p:nvSpPr>
          <p:spPr bwMode="auto">
            <a:xfrm>
              <a:off x="1502" y="22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0" name="Freeform 271"/>
            <p:cNvSpPr>
              <a:spLocks/>
            </p:cNvSpPr>
            <p:nvPr/>
          </p:nvSpPr>
          <p:spPr bwMode="auto">
            <a:xfrm>
              <a:off x="1509" y="22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1" name="Freeform 272"/>
            <p:cNvSpPr>
              <a:spLocks/>
            </p:cNvSpPr>
            <p:nvPr/>
          </p:nvSpPr>
          <p:spPr bwMode="auto">
            <a:xfrm>
              <a:off x="1439" y="22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2" name="Freeform 273"/>
            <p:cNvSpPr>
              <a:spLocks/>
            </p:cNvSpPr>
            <p:nvPr/>
          </p:nvSpPr>
          <p:spPr bwMode="auto">
            <a:xfrm>
              <a:off x="1477" y="22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3" name="Freeform 274"/>
            <p:cNvSpPr>
              <a:spLocks/>
            </p:cNvSpPr>
            <p:nvPr/>
          </p:nvSpPr>
          <p:spPr bwMode="auto">
            <a:xfrm>
              <a:off x="1472" y="23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4" name="Freeform 275"/>
            <p:cNvSpPr>
              <a:spLocks/>
            </p:cNvSpPr>
            <p:nvPr/>
          </p:nvSpPr>
          <p:spPr bwMode="auto">
            <a:xfrm>
              <a:off x="1317" y="23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5" name="Freeform 276"/>
            <p:cNvSpPr>
              <a:spLocks/>
            </p:cNvSpPr>
            <p:nvPr/>
          </p:nvSpPr>
          <p:spPr bwMode="auto">
            <a:xfrm>
              <a:off x="1318" y="23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6" name="Freeform 277"/>
            <p:cNvSpPr>
              <a:spLocks/>
            </p:cNvSpPr>
            <p:nvPr/>
          </p:nvSpPr>
          <p:spPr bwMode="auto">
            <a:xfrm>
              <a:off x="1303" y="22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7" name="Freeform 278"/>
            <p:cNvSpPr>
              <a:spLocks/>
            </p:cNvSpPr>
            <p:nvPr/>
          </p:nvSpPr>
          <p:spPr bwMode="auto">
            <a:xfrm>
              <a:off x="1304" y="22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8" name="Freeform 279"/>
            <p:cNvSpPr>
              <a:spLocks/>
            </p:cNvSpPr>
            <p:nvPr/>
          </p:nvSpPr>
          <p:spPr bwMode="auto">
            <a:xfrm>
              <a:off x="1311" y="2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9" name="Freeform 280"/>
            <p:cNvSpPr>
              <a:spLocks/>
            </p:cNvSpPr>
            <p:nvPr/>
          </p:nvSpPr>
          <p:spPr bwMode="auto">
            <a:xfrm>
              <a:off x="1184" y="2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0" name="Freeform 281"/>
            <p:cNvSpPr>
              <a:spLocks/>
            </p:cNvSpPr>
            <p:nvPr/>
          </p:nvSpPr>
          <p:spPr bwMode="auto">
            <a:xfrm>
              <a:off x="1152" y="2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1" name="Freeform 282"/>
            <p:cNvSpPr>
              <a:spLocks/>
            </p:cNvSpPr>
            <p:nvPr/>
          </p:nvSpPr>
          <p:spPr bwMode="auto">
            <a:xfrm>
              <a:off x="1147" y="23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2" name="Freeform 283"/>
            <p:cNvSpPr>
              <a:spLocks/>
            </p:cNvSpPr>
            <p:nvPr/>
          </p:nvSpPr>
          <p:spPr bwMode="auto">
            <a:xfrm>
              <a:off x="1285" y="2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3" name="Freeform 284"/>
            <p:cNvSpPr>
              <a:spLocks/>
            </p:cNvSpPr>
            <p:nvPr/>
          </p:nvSpPr>
          <p:spPr bwMode="auto">
            <a:xfrm>
              <a:off x="1293" y="23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4" name="Freeform 285"/>
            <p:cNvSpPr>
              <a:spLocks/>
            </p:cNvSpPr>
            <p:nvPr/>
          </p:nvSpPr>
          <p:spPr bwMode="auto">
            <a:xfrm>
              <a:off x="1223" y="23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5" name="Freeform 286"/>
            <p:cNvSpPr>
              <a:spLocks/>
            </p:cNvSpPr>
            <p:nvPr/>
          </p:nvSpPr>
          <p:spPr bwMode="auto">
            <a:xfrm>
              <a:off x="1261" y="23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6" name="Freeform 287"/>
            <p:cNvSpPr>
              <a:spLocks/>
            </p:cNvSpPr>
            <p:nvPr/>
          </p:nvSpPr>
          <p:spPr bwMode="auto">
            <a:xfrm>
              <a:off x="1256" y="23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7" name="Freeform 288"/>
            <p:cNvSpPr>
              <a:spLocks/>
            </p:cNvSpPr>
            <p:nvPr/>
          </p:nvSpPr>
          <p:spPr bwMode="auto">
            <a:xfrm>
              <a:off x="1213" y="24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8" name="Freeform 289"/>
            <p:cNvSpPr>
              <a:spLocks/>
            </p:cNvSpPr>
            <p:nvPr/>
          </p:nvSpPr>
          <p:spPr bwMode="auto">
            <a:xfrm>
              <a:off x="1173" y="24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9" name="Freeform 290"/>
            <p:cNvSpPr>
              <a:spLocks/>
            </p:cNvSpPr>
            <p:nvPr/>
          </p:nvSpPr>
          <p:spPr bwMode="auto">
            <a:xfrm>
              <a:off x="1214" y="24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0" name="Freeform 291"/>
            <p:cNvSpPr>
              <a:spLocks/>
            </p:cNvSpPr>
            <p:nvPr/>
          </p:nvSpPr>
          <p:spPr bwMode="auto">
            <a:xfrm>
              <a:off x="1189" y="24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1" name="Freeform 292"/>
            <p:cNvSpPr>
              <a:spLocks/>
            </p:cNvSpPr>
            <p:nvPr/>
          </p:nvSpPr>
          <p:spPr bwMode="auto">
            <a:xfrm>
              <a:off x="1199" y="23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2" name="Freeform 293"/>
            <p:cNvSpPr>
              <a:spLocks/>
            </p:cNvSpPr>
            <p:nvPr/>
          </p:nvSpPr>
          <p:spPr bwMode="auto">
            <a:xfrm>
              <a:off x="1143" y="23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3" name="Freeform 294"/>
            <p:cNvSpPr>
              <a:spLocks/>
            </p:cNvSpPr>
            <p:nvPr/>
          </p:nvSpPr>
          <p:spPr bwMode="auto">
            <a:xfrm>
              <a:off x="1200" y="2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4" name="Freeform 295"/>
            <p:cNvSpPr>
              <a:spLocks/>
            </p:cNvSpPr>
            <p:nvPr/>
          </p:nvSpPr>
          <p:spPr bwMode="auto">
            <a:xfrm>
              <a:off x="1207" y="24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5" name="Freeform 296"/>
            <p:cNvSpPr>
              <a:spLocks/>
            </p:cNvSpPr>
            <p:nvPr/>
          </p:nvSpPr>
          <p:spPr bwMode="auto">
            <a:xfrm>
              <a:off x="1121" y="24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6" name="Freeform 297"/>
            <p:cNvSpPr>
              <a:spLocks/>
            </p:cNvSpPr>
            <p:nvPr/>
          </p:nvSpPr>
          <p:spPr bwMode="auto">
            <a:xfrm>
              <a:off x="1175" y="23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7" name="Freeform 298"/>
            <p:cNvSpPr>
              <a:spLocks/>
            </p:cNvSpPr>
            <p:nvPr/>
          </p:nvSpPr>
          <p:spPr bwMode="auto">
            <a:xfrm>
              <a:off x="1170" y="24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8" name="Freeform 299"/>
            <p:cNvSpPr>
              <a:spLocks/>
            </p:cNvSpPr>
            <p:nvPr/>
          </p:nvSpPr>
          <p:spPr bwMode="auto">
            <a:xfrm>
              <a:off x="1322" y="24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9" name="Freeform 300"/>
            <p:cNvSpPr>
              <a:spLocks/>
            </p:cNvSpPr>
            <p:nvPr/>
          </p:nvSpPr>
          <p:spPr bwMode="auto">
            <a:xfrm>
              <a:off x="1282" y="24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0" name="Freeform 301"/>
            <p:cNvSpPr>
              <a:spLocks/>
            </p:cNvSpPr>
            <p:nvPr/>
          </p:nvSpPr>
          <p:spPr bwMode="auto">
            <a:xfrm>
              <a:off x="1323" y="24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1" name="Freeform 302"/>
            <p:cNvSpPr>
              <a:spLocks/>
            </p:cNvSpPr>
            <p:nvPr/>
          </p:nvSpPr>
          <p:spPr bwMode="auto">
            <a:xfrm>
              <a:off x="1308" y="23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2" name="Freeform 303"/>
            <p:cNvSpPr>
              <a:spLocks/>
            </p:cNvSpPr>
            <p:nvPr/>
          </p:nvSpPr>
          <p:spPr bwMode="auto">
            <a:xfrm>
              <a:off x="1268" y="23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3" name="Freeform 304"/>
            <p:cNvSpPr>
              <a:spLocks/>
            </p:cNvSpPr>
            <p:nvPr/>
          </p:nvSpPr>
          <p:spPr bwMode="auto">
            <a:xfrm>
              <a:off x="1309" y="23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4" name="Freeform 305"/>
            <p:cNvSpPr>
              <a:spLocks/>
            </p:cNvSpPr>
            <p:nvPr/>
          </p:nvSpPr>
          <p:spPr bwMode="auto">
            <a:xfrm>
              <a:off x="1316" y="24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5" name="Freeform 306"/>
            <p:cNvSpPr>
              <a:spLocks/>
            </p:cNvSpPr>
            <p:nvPr/>
          </p:nvSpPr>
          <p:spPr bwMode="auto">
            <a:xfrm>
              <a:off x="1246" y="24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6" name="Freeform 307"/>
            <p:cNvSpPr>
              <a:spLocks/>
            </p:cNvSpPr>
            <p:nvPr/>
          </p:nvSpPr>
          <p:spPr bwMode="auto">
            <a:xfrm>
              <a:off x="1284" y="23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7" name="Freeform 308"/>
            <p:cNvSpPr>
              <a:spLocks/>
            </p:cNvSpPr>
            <p:nvPr/>
          </p:nvSpPr>
          <p:spPr bwMode="auto">
            <a:xfrm>
              <a:off x="1279" y="24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8" name="Freeform 309"/>
            <p:cNvSpPr>
              <a:spLocks/>
            </p:cNvSpPr>
            <p:nvPr/>
          </p:nvSpPr>
          <p:spPr bwMode="auto">
            <a:xfrm>
              <a:off x="1124" y="24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9" name="Freeform 310"/>
            <p:cNvSpPr>
              <a:spLocks/>
            </p:cNvSpPr>
            <p:nvPr/>
          </p:nvSpPr>
          <p:spPr bwMode="auto">
            <a:xfrm>
              <a:off x="1125" y="24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0" name="Freeform 311"/>
            <p:cNvSpPr>
              <a:spLocks/>
            </p:cNvSpPr>
            <p:nvPr/>
          </p:nvSpPr>
          <p:spPr bwMode="auto">
            <a:xfrm>
              <a:off x="1110" y="23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1" name="Freeform 312"/>
            <p:cNvSpPr>
              <a:spLocks/>
            </p:cNvSpPr>
            <p:nvPr/>
          </p:nvSpPr>
          <p:spPr bwMode="auto">
            <a:xfrm>
              <a:off x="1111" y="23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2" name="Freeform 313"/>
            <p:cNvSpPr>
              <a:spLocks/>
            </p:cNvSpPr>
            <p:nvPr/>
          </p:nvSpPr>
          <p:spPr bwMode="auto">
            <a:xfrm>
              <a:off x="1118" y="24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3" name="Freeform 314"/>
            <p:cNvSpPr>
              <a:spLocks/>
            </p:cNvSpPr>
            <p:nvPr/>
          </p:nvSpPr>
          <p:spPr bwMode="auto">
            <a:xfrm>
              <a:off x="1129" y="26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4" name="Freeform 315"/>
            <p:cNvSpPr>
              <a:spLocks/>
            </p:cNvSpPr>
            <p:nvPr/>
          </p:nvSpPr>
          <p:spPr bwMode="auto">
            <a:xfrm>
              <a:off x="1097" y="26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5" name="Freeform 316"/>
            <p:cNvSpPr>
              <a:spLocks/>
            </p:cNvSpPr>
            <p:nvPr/>
          </p:nvSpPr>
          <p:spPr bwMode="auto">
            <a:xfrm>
              <a:off x="1092" y="26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6" name="Freeform 317"/>
            <p:cNvSpPr>
              <a:spLocks/>
            </p:cNvSpPr>
            <p:nvPr/>
          </p:nvSpPr>
          <p:spPr bwMode="auto">
            <a:xfrm>
              <a:off x="1230" y="26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7" name="Freeform 318"/>
            <p:cNvSpPr>
              <a:spLocks/>
            </p:cNvSpPr>
            <p:nvPr/>
          </p:nvSpPr>
          <p:spPr bwMode="auto">
            <a:xfrm>
              <a:off x="1238" y="26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8" name="Freeform 319"/>
            <p:cNvSpPr>
              <a:spLocks/>
            </p:cNvSpPr>
            <p:nvPr/>
          </p:nvSpPr>
          <p:spPr bwMode="auto">
            <a:xfrm>
              <a:off x="1168" y="26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9" name="Freeform 320"/>
            <p:cNvSpPr>
              <a:spLocks/>
            </p:cNvSpPr>
            <p:nvPr/>
          </p:nvSpPr>
          <p:spPr bwMode="auto">
            <a:xfrm>
              <a:off x="1206" y="26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0" name="Freeform 321"/>
            <p:cNvSpPr>
              <a:spLocks/>
            </p:cNvSpPr>
            <p:nvPr/>
          </p:nvSpPr>
          <p:spPr bwMode="auto">
            <a:xfrm>
              <a:off x="1201" y="26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1" name="Freeform 322"/>
            <p:cNvSpPr>
              <a:spLocks/>
            </p:cNvSpPr>
            <p:nvPr/>
          </p:nvSpPr>
          <p:spPr bwMode="auto">
            <a:xfrm>
              <a:off x="1158" y="2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2" name="Freeform 323"/>
            <p:cNvSpPr>
              <a:spLocks/>
            </p:cNvSpPr>
            <p:nvPr/>
          </p:nvSpPr>
          <p:spPr bwMode="auto">
            <a:xfrm>
              <a:off x="1118" y="27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3" name="Freeform 324"/>
            <p:cNvSpPr>
              <a:spLocks/>
            </p:cNvSpPr>
            <p:nvPr/>
          </p:nvSpPr>
          <p:spPr bwMode="auto">
            <a:xfrm>
              <a:off x="1159" y="27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4" name="Freeform 325"/>
            <p:cNvSpPr>
              <a:spLocks/>
            </p:cNvSpPr>
            <p:nvPr/>
          </p:nvSpPr>
          <p:spPr bwMode="auto">
            <a:xfrm>
              <a:off x="1134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5" name="Freeform 326"/>
            <p:cNvSpPr>
              <a:spLocks/>
            </p:cNvSpPr>
            <p:nvPr/>
          </p:nvSpPr>
          <p:spPr bwMode="auto">
            <a:xfrm>
              <a:off x="1144" y="27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6" name="Freeform 327"/>
            <p:cNvSpPr>
              <a:spLocks/>
            </p:cNvSpPr>
            <p:nvPr/>
          </p:nvSpPr>
          <p:spPr bwMode="auto">
            <a:xfrm>
              <a:off x="1088" y="27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7" name="Freeform 328"/>
            <p:cNvSpPr>
              <a:spLocks/>
            </p:cNvSpPr>
            <p:nvPr/>
          </p:nvSpPr>
          <p:spPr bwMode="auto">
            <a:xfrm>
              <a:off x="1145" y="26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8" name="Freeform 329"/>
            <p:cNvSpPr>
              <a:spLocks/>
            </p:cNvSpPr>
            <p:nvPr/>
          </p:nvSpPr>
          <p:spPr bwMode="auto">
            <a:xfrm>
              <a:off x="1152" y="27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9" name="Freeform 330"/>
            <p:cNvSpPr>
              <a:spLocks/>
            </p:cNvSpPr>
            <p:nvPr/>
          </p:nvSpPr>
          <p:spPr bwMode="auto">
            <a:xfrm>
              <a:off x="1066" y="27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0" name="Freeform 331"/>
            <p:cNvSpPr>
              <a:spLocks/>
            </p:cNvSpPr>
            <p:nvPr/>
          </p:nvSpPr>
          <p:spPr bwMode="auto">
            <a:xfrm>
              <a:off x="1120" y="27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1" name="Freeform 332"/>
            <p:cNvSpPr>
              <a:spLocks/>
            </p:cNvSpPr>
            <p:nvPr/>
          </p:nvSpPr>
          <p:spPr bwMode="auto">
            <a:xfrm>
              <a:off x="1115" y="27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2" name="Freeform 333"/>
            <p:cNvSpPr>
              <a:spLocks/>
            </p:cNvSpPr>
            <p:nvPr/>
          </p:nvSpPr>
          <p:spPr bwMode="auto">
            <a:xfrm>
              <a:off x="1267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3" name="Freeform 334"/>
            <p:cNvSpPr>
              <a:spLocks/>
            </p:cNvSpPr>
            <p:nvPr/>
          </p:nvSpPr>
          <p:spPr bwMode="auto">
            <a:xfrm>
              <a:off x="1227" y="27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4" name="Freeform 335"/>
            <p:cNvSpPr>
              <a:spLocks/>
            </p:cNvSpPr>
            <p:nvPr/>
          </p:nvSpPr>
          <p:spPr bwMode="auto">
            <a:xfrm>
              <a:off x="1268" y="27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5" name="Freeform 336"/>
            <p:cNvSpPr>
              <a:spLocks/>
            </p:cNvSpPr>
            <p:nvPr/>
          </p:nvSpPr>
          <p:spPr bwMode="auto">
            <a:xfrm>
              <a:off x="1253" y="27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6" name="Freeform 337"/>
            <p:cNvSpPr>
              <a:spLocks/>
            </p:cNvSpPr>
            <p:nvPr/>
          </p:nvSpPr>
          <p:spPr bwMode="auto">
            <a:xfrm>
              <a:off x="1213" y="26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7" name="Freeform 338"/>
            <p:cNvSpPr>
              <a:spLocks/>
            </p:cNvSpPr>
            <p:nvPr/>
          </p:nvSpPr>
          <p:spPr bwMode="auto">
            <a:xfrm>
              <a:off x="1254" y="26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8" name="Freeform 339"/>
            <p:cNvSpPr>
              <a:spLocks/>
            </p:cNvSpPr>
            <p:nvPr/>
          </p:nvSpPr>
          <p:spPr bwMode="auto">
            <a:xfrm>
              <a:off x="1261" y="27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9" name="Freeform 340"/>
            <p:cNvSpPr>
              <a:spLocks/>
            </p:cNvSpPr>
            <p:nvPr/>
          </p:nvSpPr>
          <p:spPr bwMode="auto">
            <a:xfrm>
              <a:off x="1191" y="27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0" name="Freeform 341"/>
            <p:cNvSpPr>
              <a:spLocks/>
            </p:cNvSpPr>
            <p:nvPr/>
          </p:nvSpPr>
          <p:spPr bwMode="auto">
            <a:xfrm>
              <a:off x="1229" y="27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1" name="Freeform 342"/>
            <p:cNvSpPr>
              <a:spLocks/>
            </p:cNvSpPr>
            <p:nvPr/>
          </p:nvSpPr>
          <p:spPr bwMode="auto">
            <a:xfrm>
              <a:off x="1224" y="27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2" name="Freeform 343"/>
            <p:cNvSpPr>
              <a:spLocks/>
            </p:cNvSpPr>
            <p:nvPr/>
          </p:nvSpPr>
          <p:spPr bwMode="auto">
            <a:xfrm>
              <a:off x="1069" y="28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3" name="Freeform 344"/>
            <p:cNvSpPr>
              <a:spLocks/>
            </p:cNvSpPr>
            <p:nvPr/>
          </p:nvSpPr>
          <p:spPr bwMode="auto">
            <a:xfrm>
              <a:off x="1070" y="27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4" name="Freeform 345"/>
            <p:cNvSpPr>
              <a:spLocks/>
            </p:cNvSpPr>
            <p:nvPr/>
          </p:nvSpPr>
          <p:spPr bwMode="auto">
            <a:xfrm>
              <a:off x="1055" y="27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5" name="Freeform 346"/>
            <p:cNvSpPr>
              <a:spLocks/>
            </p:cNvSpPr>
            <p:nvPr/>
          </p:nvSpPr>
          <p:spPr bwMode="auto">
            <a:xfrm>
              <a:off x="1056" y="26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6" name="Freeform 347"/>
            <p:cNvSpPr>
              <a:spLocks/>
            </p:cNvSpPr>
            <p:nvPr/>
          </p:nvSpPr>
          <p:spPr bwMode="auto">
            <a:xfrm>
              <a:off x="1063" y="27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7" name="Freeform 348"/>
            <p:cNvSpPr>
              <a:spLocks/>
            </p:cNvSpPr>
            <p:nvPr/>
          </p:nvSpPr>
          <p:spPr bwMode="auto">
            <a:xfrm>
              <a:off x="1353" y="20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8" name="Freeform 349"/>
            <p:cNvSpPr>
              <a:spLocks/>
            </p:cNvSpPr>
            <p:nvPr/>
          </p:nvSpPr>
          <p:spPr bwMode="auto">
            <a:xfrm>
              <a:off x="1321" y="20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9" name="Freeform 350"/>
            <p:cNvSpPr>
              <a:spLocks/>
            </p:cNvSpPr>
            <p:nvPr/>
          </p:nvSpPr>
          <p:spPr bwMode="auto">
            <a:xfrm>
              <a:off x="1316" y="21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0" name="Freeform 351"/>
            <p:cNvSpPr>
              <a:spLocks/>
            </p:cNvSpPr>
            <p:nvPr/>
          </p:nvSpPr>
          <p:spPr bwMode="auto">
            <a:xfrm>
              <a:off x="1454" y="20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1" name="Freeform 352"/>
            <p:cNvSpPr>
              <a:spLocks/>
            </p:cNvSpPr>
            <p:nvPr/>
          </p:nvSpPr>
          <p:spPr bwMode="auto">
            <a:xfrm>
              <a:off x="1462" y="20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2" name="Freeform 353"/>
            <p:cNvSpPr>
              <a:spLocks/>
            </p:cNvSpPr>
            <p:nvPr/>
          </p:nvSpPr>
          <p:spPr bwMode="auto">
            <a:xfrm>
              <a:off x="1392" y="20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3" name="Freeform 354"/>
            <p:cNvSpPr>
              <a:spLocks/>
            </p:cNvSpPr>
            <p:nvPr/>
          </p:nvSpPr>
          <p:spPr bwMode="auto">
            <a:xfrm>
              <a:off x="1430" y="20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4" name="Freeform 355"/>
            <p:cNvSpPr>
              <a:spLocks/>
            </p:cNvSpPr>
            <p:nvPr/>
          </p:nvSpPr>
          <p:spPr bwMode="auto">
            <a:xfrm>
              <a:off x="1425" y="21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5" name="Freeform 356"/>
            <p:cNvSpPr>
              <a:spLocks/>
            </p:cNvSpPr>
            <p:nvPr/>
          </p:nvSpPr>
          <p:spPr bwMode="auto">
            <a:xfrm>
              <a:off x="1382" y="22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6" name="Freeform 357"/>
            <p:cNvSpPr>
              <a:spLocks/>
            </p:cNvSpPr>
            <p:nvPr/>
          </p:nvSpPr>
          <p:spPr bwMode="auto">
            <a:xfrm>
              <a:off x="1342" y="22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7" name="Freeform 358"/>
            <p:cNvSpPr>
              <a:spLocks/>
            </p:cNvSpPr>
            <p:nvPr/>
          </p:nvSpPr>
          <p:spPr bwMode="auto">
            <a:xfrm>
              <a:off x="1383" y="22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8" name="Freeform 359"/>
            <p:cNvSpPr>
              <a:spLocks/>
            </p:cNvSpPr>
            <p:nvPr/>
          </p:nvSpPr>
          <p:spPr bwMode="auto">
            <a:xfrm>
              <a:off x="1358" y="2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9" name="Freeform 360"/>
            <p:cNvSpPr>
              <a:spLocks/>
            </p:cNvSpPr>
            <p:nvPr/>
          </p:nvSpPr>
          <p:spPr bwMode="auto">
            <a:xfrm>
              <a:off x="1368" y="21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0" name="Freeform 361"/>
            <p:cNvSpPr>
              <a:spLocks/>
            </p:cNvSpPr>
            <p:nvPr/>
          </p:nvSpPr>
          <p:spPr bwMode="auto">
            <a:xfrm>
              <a:off x="1312" y="21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1" name="Freeform 362"/>
            <p:cNvSpPr>
              <a:spLocks/>
            </p:cNvSpPr>
            <p:nvPr/>
          </p:nvSpPr>
          <p:spPr bwMode="auto">
            <a:xfrm>
              <a:off x="1369" y="21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2" name="Freeform 363"/>
            <p:cNvSpPr>
              <a:spLocks/>
            </p:cNvSpPr>
            <p:nvPr/>
          </p:nvSpPr>
          <p:spPr bwMode="auto">
            <a:xfrm>
              <a:off x="1376" y="21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3" name="Freeform 364"/>
            <p:cNvSpPr>
              <a:spLocks/>
            </p:cNvSpPr>
            <p:nvPr/>
          </p:nvSpPr>
          <p:spPr bwMode="auto">
            <a:xfrm>
              <a:off x="1290" y="22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4" name="Freeform 365"/>
            <p:cNvSpPr>
              <a:spLocks/>
            </p:cNvSpPr>
            <p:nvPr/>
          </p:nvSpPr>
          <p:spPr bwMode="auto">
            <a:xfrm>
              <a:off x="1344" y="21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5" name="Freeform 366"/>
            <p:cNvSpPr>
              <a:spLocks/>
            </p:cNvSpPr>
            <p:nvPr/>
          </p:nvSpPr>
          <p:spPr bwMode="auto">
            <a:xfrm>
              <a:off x="1339" y="21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6" name="Freeform 367"/>
            <p:cNvSpPr>
              <a:spLocks/>
            </p:cNvSpPr>
            <p:nvPr/>
          </p:nvSpPr>
          <p:spPr bwMode="auto">
            <a:xfrm>
              <a:off x="1491" y="2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7" name="Freeform 368"/>
            <p:cNvSpPr>
              <a:spLocks/>
            </p:cNvSpPr>
            <p:nvPr/>
          </p:nvSpPr>
          <p:spPr bwMode="auto">
            <a:xfrm>
              <a:off x="1451" y="22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8" name="Freeform 369"/>
            <p:cNvSpPr>
              <a:spLocks/>
            </p:cNvSpPr>
            <p:nvPr/>
          </p:nvSpPr>
          <p:spPr bwMode="auto">
            <a:xfrm>
              <a:off x="1492" y="22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9" name="Freeform 370"/>
            <p:cNvSpPr>
              <a:spLocks/>
            </p:cNvSpPr>
            <p:nvPr/>
          </p:nvSpPr>
          <p:spPr bwMode="auto">
            <a:xfrm>
              <a:off x="1477" y="21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0" name="Freeform 371"/>
            <p:cNvSpPr>
              <a:spLocks/>
            </p:cNvSpPr>
            <p:nvPr/>
          </p:nvSpPr>
          <p:spPr bwMode="auto">
            <a:xfrm>
              <a:off x="1437" y="21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1" name="Freeform 372"/>
            <p:cNvSpPr>
              <a:spLocks/>
            </p:cNvSpPr>
            <p:nvPr/>
          </p:nvSpPr>
          <p:spPr bwMode="auto">
            <a:xfrm>
              <a:off x="1478" y="21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2" name="Freeform 373"/>
            <p:cNvSpPr>
              <a:spLocks/>
            </p:cNvSpPr>
            <p:nvPr/>
          </p:nvSpPr>
          <p:spPr bwMode="auto">
            <a:xfrm>
              <a:off x="1485" y="21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3" name="Freeform 374"/>
            <p:cNvSpPr>
              <a:spLocks/>
            </p:cNvSpPr>
            <p:nvPr/>
          </p:nvSpPr>
          <p:spPr bwMode="auto">
            <a:xfrm>
              <a:off x="1415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4" name="Freeform 375"/>
            <p:cNvSpPr>
              <a:spLocks/>
            </p:cNvSpPr>
            <p:nvPr/>
          </p:nvSpPr>
          <p:spPr bwMode="auto">
            <a:xfrm>
              <a:off x="1453" y="21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5" name="Freeform 376"/>
            <p:cNvSpPr>
              <a:spLocks/>
            </p:cNvSpPr>
            <p:nvPr/>
          </p:nvSpPr>
          <p:spPr bwMode="auto">
            <a:xfrm>
              <a:off x="1448" y="22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6" name="Freeform 377"/>
            <p:cNvSpPr>
              <a:spLocks/>
            </p:cNvSpPr>
            <p:nvPr/>
          </p:nvSpPr>
          <p:spPr bwMode="auto">
            <a:xfrm>
              <a:off x="1293" y="22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7" name="Freeform 378"/>
            <p:cNvSpPr>
              <a:spLocks/>
            </p:cNvSpPr>
            <p:nvPr/>
          </p:nvSpPr>
          <p:spPr bwMode="auto">
            <a:xfrm>
              <a:off x="1294" y="2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8" name="Freeform 379"/>
            <p:cNvSpPr>
              <a:spLocks/>
            </p:cNvSpPr>
            <p:nvPr/>
          </p:nvSpPr>
          <p:spPr bwMode="auto">
            <a:xfrm>
              <a:off x="1279" y="21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9" name="Freeform 380"/>
            <p:cNvSpPr>
              <a:spLocks/>
            </p:cNvSpPr>
            <p:nvPr/>
          </p:nvSpPr>
          <p:spPr bwMode="auto">
            <a:xfrm>
              <a:off x="1280" y="21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0" name="Freeform 381"/>
            <p:cNvSpPr>
              <a:spLocks/>
            </p:cNvSpPr>
            <p:nvPr/>
          </p:nvSpPr>
          <p:spPr bwMode="auto">
            <a:xfrm>
              <a:off x="1287" y="21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1" name="Freeform 382"/>
            <p:cNvSpPr>
              <a:spLocks/>
            </p:cNvSpPr>
            <p:nvPr/>
          </p:nvSpPr>
          <p:spPr bwMode="auto">
            <a:xfrm>
              <a:off x="970" y="28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2" name="Freeform 383"/>
            <p:cNvSpPr>
              <a:spLocks/>
            </p:cNvSpPr>
            <p:nvPr/>
          </p:nvSpPr>
          <p:spPr bwMode="auto">
            <a:xfrm>
              <a:off x="930" y="28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3" name="Freeform 384"/>
            <p:cNvSpPr>
              <a:spLocks/>
            </p:cNvSpPr>
            <p:nvPr/>
          </p:nvSpPr>
          <p:spPr bwMode="auto">
            <a:xfrm>
              <a:off x="971" y="2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4" name="Freeform 385"/>
            <p:cNvSpPr>
              <a:spLocks/>
            </p:cNvSpPr>
            <p:nvPr/>
          </p:nvSpPr>
          <p:spPr bwMode="auto">
            <a:xfrm>
              <a:off x="978" y="28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5" name="Freeform 386"/>
            <p:cNvSpPr>
              <a:spLocks/>
            </p:cNvSpPr>
            <p:nvPr/>
          </p:nvSpPr>
          <p:spPr bwMode="auto">
            <a:xfrm>
              <a:off x="946" y="28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6" name="Freeform 387"/>
            <p:cNvSpPr>
              <a:spLocks/>
            </p:cNvSpPr>
            <p:nvPr/>
          </p:nvSpPr>
          <p:spPr bwMode="auto">
            <a:xfrm>
              <a:off x="956" y="27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7" name="Freeform 388"/>
            <p:cNvSpPr>
              <a:spLocks/>
            </p:cNvSpPr>
            <p:nvPr/>
          </p:nvSpPr>
          <p:spPr bwMode="auto">
            <a:xfrm>
              <a:off x="964" y="27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8" name="Freeform 389"/>
            <p:cNvSpPr>
              <a:spLocks/>
            </p:cNvSpPr>
            <p:nvPr/>
          </p:nvSpPr>
          <p:spPr bwMode="auto">
            <a:xfrm>
              <a:off x="932" y="27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9" name="Freeform 390"/>
            <p:cNvSpPr>
              <a:spLocks/>
            </p:cNvSpPr>
            <p:nvPr/>
          </p:nvSpPr>
          <p:spPr bwMode="auto">
            <a:xfrm>
              <a:off x="927" y="27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0" name="Freeform 391"/>
            <p:cNvSpPr>
              <a:spLocks/>
            </p:cNvSpPr>
            <p:nvPr/>
          </p:nvSpPr>
          <p:spPr bwMode="auto">
            <a:xfrm>
              <a:off x="1100" y="28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1" name="Freeform 392"/>
            <p:cNvSpPr>
              <a:spLocks/>
            </p:cNvSpPr>
            <p:nvPr/>
          </p:nvSpPr>
          <p:spPr bwMode="auto">
            <a:xfrm>
              <a:off x="1060" y="28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2" name="Freeform 393"/>
            <p:cNvSpPr>
              <a:spLocks/>
            </p:cNvSpPr>
            <p:nvPr/>
          </p:nvSpPr>
          <p:spPr bwMode="auto">
            <a:xfrm>
              <a:off x="1101" y="28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3" name="Freeform 394"/>
            <p:cNvSpPr>
              <a:spLocks/>
            </p:cNvSpPr>
            <p:nvPr/>
          </p:nvSpPr>
          <p:spPr bwMode="auto">
            <a:xfrm>
              <a:off x="1086" y="27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4" name="Freeform 395"/>
            <p:cNvSpPr>
              <a:spLocks/>
            </p:cNvSpPr>
            <p:nvPr/>
          </p:nvSpPr>
          <p:spPr bwMode="auto">
            <a:xfrm>
              <a:off x="1030" y="27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5" name="Freeform 396"/>
            <p:cNvSpPr>
              <a:spLocks/>
            </p:cNvSpPr>
            <p:nvPr/>
          </p:nvSpPr>
          <p:spPr bwMode="auto">
            <a:xfrm>
              <a:off x="1087" y="27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6" name="Freeform 397"/>
            <p:cNvSpPr>
              <a:spLocks/>
            </p:cNvSpPr>
            <p:nvPr/>
          </p:nvSpPr>
          <p:spPr bwMode="auto">
            <a:xfrm>
              <a:off x="1094" y="27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7" name="Freeform 398"/>
            <p:cNvSpPr>
              <a:spLocks/>
            </p:cNvSpPr>
            <p:nvPr/>
          </p:nvSpPr>
          <p:spPr bwMode="auto">
            <a:xfrm>
              <a:off x="1008" y="28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8" name="Freeform 399"/>
            <p:cNvSpPr>
              <a:spLocks/>
            </p:cNvSpPr>
            <p:nvPr/>
          </p:nvSpPr>
          <p:spPr bwMode="auto">
            <a:xfrm>
              <a:off x="1062" y="27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9" name="Freeform 400"/>
            <p:cNvSpPr>
              <a:spLocks/>
            </p:cNvSpPr>
            <p:nvPr/>
          </p:nvSpPr>
          <p:spPr bwMode="auto">
            <a:xfrm>
              <a:off x="1057" y="2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0" name="Freeform 401"/>
            <p:cNvSpPr>
              <a:spLocks/>
            </p:cNvSpPr>
            <p:nvPr/>
          </p:nvSpPr>
          <p:spPr bwMode="auto">
            <a:xfrm>
              <a:off x="1012" y="28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1" name="Freeform 402"/>
            <p:cNvSpPr>
              <a:spLocks/>
            </p:cNvSpPr>
            <p:nvPr/>
          </p:nvSpPr>
          <p:spPr bwMode="auto">
            <a:xfrm>
              <a:off x="997" y="27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2" name="Freeform 403"/>
            <p:cNvSpPr>
              <a:spLocks/>
            </p:cNvSpPr>
            <p:nvPr/>
          </p:nvSpPr>
          <p:spPr bwMode="auto">
            <a:xfrm>
              <a:off x="998" y="27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3" name="Freeform 404"/>
            <p:cNvSpPr>
              <a:spLocks/>
            </p:cNvSpPr>
            <p:nvPr/>
          </p:nvSpPr>
          <p:spPr bwMode="auto">
            <a:xfrm>
              <a:off x="1005" y="28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4" name="Freeform 405"/>
            <p:cNvSpPr>
              <a:spLocks/>
            </p:cNvSpPr>
            <p:nvPr/>
          </p:nvSpPr>
          <p:spPr bwMode="auto">
            <a:xfrm>
              <a:off x="1127" y="28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5" name="Freeform 406"/>
            <p:cNvSpPr>
              <a:spLocks/>
            </p:cNvSpPr>
            <p:nvPr/>
          </p:nvSpPr>
          <p:spPr bwMode="auto">
            <a:xfrm>
              <a:off x="1087" y="28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6" name="Freeform 407"/>
            <p:cNvSpPr>
              <a:spLocks/>
            </p:cNvSpPr>
            <p:nvPr/>
          </p:nvSpPr>
          <p:spPr bwMode="auto">
            <a:xfrm>
              <a:off x="1128" y="28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7" name="Freeform 408"/>
            <p:cNvSpPr>
              <a:spLocks/>
            </p:cNvSpPr>
            <p:nvPr/>
          </p:nvSpPr>
          <p:spPr bwMode="auto">
            <a:xfrm>
              <a:off x="1135" y="28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8" name="Freeform 409"/>
            <p:cNvSpPr>
              <a:spLocks/>
            </p:cNvSpPr>
            <p:nvPr/>
          </p:nvSpPr>
          <p:spPr bwMode="auto">
            <a:xfrm>
              <a:off x="1103" y="28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9" name="Freeform 410"/>
            <p:cNvSpPr>
              <a:spLocks/>
            </p:cNvSpPr>
            <p:nvPr/>
          </p:nvSpPr>
          <p:spPr bwMode="auto">
            <a:xfrm>
              <a:off x="1113" y="27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0" name="Freeform 411"/>
            <p:cNvSpPr>
              <a:spLocks/>
            </p:cNvSpPr>
            <p:nvPr/>
          </p:nvSpPr>
          <p:spPr bwMode="auto">
            <a:xfrm>
              <a:off x="1121" y="27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1" name="Freeform 412"/>
            <p:cNvSpPr>
              <a:spLocks/>
            </p:cNvSpPr>
            <p:nvPr/>
          </p:nvSpPr>
          <p:spPr bwMode="auto">
            <a:xfrm>
              <a:off x="1089" y="27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2" name="Freeform 413"/>
            <p:cNvSpPr>
              <a:spLocks/>
            </p:cNvSpPr>
            <p:nvPr/>
          </p:nvSpPr>
          <p:spPr bwMode="auto">
            <a:xfrm>
              <a:off x="1084" y="27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3" name="Freeform 414"/>
            <p:cNvSpPr>
              <a:spLocks/>
            </p:cNvSpPr>
            <p:nvPr/>
          </p:nvSpPr>
          <p:spPr bwMode="auto">
            <a:xfrm>
              <a:off x="1257" y="28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4" name="Freeform 415"/>
            <p:cNvSpPr>
              <a:spLocks/>
            </p:cNvSpPr>
            <p:nvPr/>
          </p:nvSpPr>
          <p:spPr bwMode="auto">
            <a:xfrm>
              <a:off x="1217" y="28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5" name="Freeform 416"/>
            <p:cNvSpPr>
              <a:spLocks/>
            </p:cNvSpPr>
            <p:nvPr/>
          </p:nvSpPr>
          <p:spPr bwMode="auto">
            <a:xfrm>
              <a:off x="1258" y="28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6" name="Freeform 417"/>
            <p:cNvSpPr>
              <a:spLocks/>
            </p:cNvSpPr>
            <p:nvPr/>
          </p:nvSpPr>
          <p:spPr bwMode="auto">
            <a:xfrm>
              <a:off x="1243" y="27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7" name="Freeform 418"/>
            <p:cNvSpPr>
              <a:spLocks/>
            </p:cNvSpPr>
            <p:nvPr/>
          </p:nvSpPr>
          <p:spPr bwMode="auto">
            <a:xfrm>
              <a:off x="1187" y="27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8" name="Freeform 419"/>
            <p:cNvSpPr>
              <a:spLocks/>
            </p:cNvSpPr>
            <p:nvPr/>
          </p:nvSpPr>
          <p:spPr bwMode="auto">
            <a:xfrm>
              <a:off x="1244" y="27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9" name="Freeform 420"/>
            <p:cNvSpPr>
              <a:spLocks/>
            </p:cNvSpPr>
            <p:nvPr/>
          </p:nvSpPr>
          <p:spPr bwMode="auto">
            <a:xfrm>
              <a:off x="1251" y="2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0" name="Freeform 421"/>
            <p:cNvSpPr>
              <a:spLocks/>
            </p:cNvSpPr>
            <p:nvPr/>
          </p:nvSpPr>
          <p:spPr bwMode="auto">
            <a:xfrm>
              <a:off x="1165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1" name="Freeform 422"/>
            <p:cNvSpPr>
              <a:spLocks/>
            </p:cNvSpPr>
            <p:nvPr/>
          </p:nvSpPr>
          <p:spPr bwMode="auto">
            <a:xfrm>
              <a:off x="1219" y="27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2" name="Freeform 423"/>
            <p:cNvSpPr>
              <a:spLocks/>
            </p:cNvSpPr>
            <p:nvPr/>
          </p:nvSpPr>
          <p:spPr bwMode="auto">
            <a:xfrm>
              <a:off x="1214" y="28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3" name="Freeform 424"/>
            <p:cNvSpPr>
              <a:spLocks/>
            </p:cNvSpPr>
            <p:nvPr/>
          </p:nvSpPr>
          <p:spPr bwMode="auto">
            <a:xfrm>
              <a:off x="1169" y="28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4" name="Freeform 425"/>
            <p:cNvSpPr>
              <a:spLocks/>
            </p:cNvSpPr>
            <p:nvPr/>
          </p:nvSpPr>
          <p:spPr bwMode="auto">
            <a:xfrm>
              <a:off x="1154" y="27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5" name="Freeform 426"/>
            <p:cNvSpPr>
              <a:spLocks/>
            </p:cNvSpPr>
            <p:nvPr/>
          </p:nvSpPr>
          <p:spPr bwMode="auto">
            <a:xfrm>
              <a:off x="1155" y="27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6" name="Freeform 427"/>
            <p:cNvSpPr>
              <a:spLocks/>
            </p:cNvSpPr>
            <p:nvPr/>
          </p:nvSpPr>
          <p:spPr bwMode="auto">
            <a:xfrm>
              <a:off x="1162" y="28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7" name="Freeform 428"/>
            <p:cNvSpPr>
              <a:spLocks/>
            </p:cNvSpPr>
            <p:nvPr/>
          </p:nvSpPr>
          <p:spPr bwMode="auto">
            <a:xfrm>
              <a:off x="959" y="21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8" name="Freeform 429"/>
            <p:cNvSpPr>
              <a:spLocks/>
            </p:cNvSpPr>
            <p:nvPr/>
          </p:nvSpPr>
          <p:spPr bwMode="auto">
            <a:xfrm>
              <a:off x="919" y="21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9" name="Freeform 430"/>
            <p:cNvSpPr>
              <a:spLocks/>
            </p:cNvSpPr>
            <p:nvPr/>
          </p:nvSpPr>
          <p:spPr bwMode="auto">
            <a:xfrm>
              <a:off x="960" y="21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0" name="Freeform 431"/>
            <p:cNvSpPr>
              <a:spLocks/>
            </p:cNvSpPr>
            <p:nvPr/>
          </p:nvSpPr>
          <p:spPr bwMode="auto">
            <a:xfrm>
              <a:off x="967" y="22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1" name="Freeform 432"/>
            <p:cNvSpPr>
              <a:spLocks/>
            </p:cNvSpPr>
            <p:nvPr/>
          </p:nvSpPr>
          <p:spPr bwMode="auto">
            <a:xfrm>
              <a:off x="935" y="21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2" name="Freeform 433"/>
            <p:cNvSpPr>
              <a:spLocks/>
            </p:cNvSpPr>
            <p:nvPr/>
          </p:nvSpPr>
          <p:spPr bwMode="auto">
            <a:xfrm>
              <a:off x="945" y="20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3" name="Freeform 434"/>
            <p:cNvSpPr>
              <a:spLocks/>
            </p:cNvSpPr>
            <p:nvPr/>
          </p:nvSpPr>
          <p:spPr bwMode="auto">
            <a:xfrm>
              <a:off x="953" y="21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4" name="Freeform 435"/>
            <p:cNvSpPr>
              <a:spLocks/>
            </p:cNvSpPr>
            <p:nvPr/>
          </p:nvSpPr>
          <p:spPr bwMode="auto">
            <a:xfrm>
              <a:off x="921" y="20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5" name="Freeform 436"/>
            <p:cNvSpPr>
              <a:spLocks/>
            </p:cNvSpPr>
            <p:nvPr/>
          </p:nvSpPr>
          <p:spPr bwMode="auto">
            <a:xfrm>
              <a:off x="916" y="21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6" name="Freeform 437"/>
            <p:cNvSpPr>
              <a:spLocks/>
            </p:cNvSpPr>
            <p:nvPr/>
          </p:nvSpPr>
          <p:spPr bwMode="auto">
            <a:xfrm>
              <a:off x="1089" y="22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7" name="Freeform 438"/>
            <p:cNvSpPr>
              <a:spLocks/>
            </p:cNvSpPr>
            <p:nvPr/>
          </p:nvSpPr>
          <p:spPr bwMode="auto">
            <a:xfrm>
              <a:off x="1049" y="21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8" name="Freeform 439"/>
            <p:cNvSpPr>
              <a:spLocks/>
            </p:cNvSpPr>
            <p:nvPr/>
          </p:nvSpPr>
          <p:spPr bwMode="auto">
            <a:xfrm>
              <a:off x="1090" y="21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9" name="Freeform 440"/>
            <p:cNvSpPr>
              <a:spLocks/>
            </p:cNvSpPr>
            <p:nvPr/>
          </p:nvSpPr>
          <p:spPr bwMode="auto">
            <a:xfrm>
              <a:off x="1075" y="21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0" name="Freeform 441"/>
            <p:cNvSpPr>
              <a:spLocks/>
            </p:cNvSpPr>
            <p:nvPr/>
          </p:nvSpPr>
          <p:spPr bwMode="auto">
            <a:xfrm>
              <a:off x="1019" y="21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1" name="Freeform 442"/>
            <p:cNvSpPr>
              <a:spLocks/>
            </p:cNvSpPr>
            <p:nvPr/>
          </p:nvSpPr>
          <p:spPr bwMode="auto">
            <a:xfrm>
              <a:off x="1076" y="20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2" name="Freeform 443"/>
            <p:cNvSpPr>
              <a:spLocks/>
            </p:cNvSpPr>
            <p:nvPr/>
          </p:nvSpPr>
          <p:spPr bwMode="auto">
            <a:xfrm>
              <a:off x="1083" y="21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3" name="Freeform 444"/>
            <p:cNvSpPr>
              <a:spLocks/>
            </p:cNvSpPr>
            <p:nvPr/>
          </p:nvSpPr>
          <p:spPr bwMode="auto">
            <a:xfrm>
              <a:off x="997" y="21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4" name="Freeform 445"/>
            <p:cNvSpPr>
              <a:spLocks/>
            </p:cNvSpPr>
            <p:nvPr/>
          </p:nvSpPr>
          <p:spPr bwMode="auto">
            <a:xfrm>
              <a:off x="1051" y="21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5" name="Freeform 446"/>
            <p:cNvSpPr>
              <a:spLocks/>
            </p:cNvSpPr>
            <p:nvPr/>
          </p:nvSpPr>
          <p:spPr bwMode="auto">
            <a:xfrm>
              <a:off x="1046" y="21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6" name="Freeform 447"/>
            <p:cNvSpPr>
              <a:spLocks/>
            </p:cNvSpPr>
            <p:nvPr/>
          </p:nvSpPr>
          <p:spPr bwMode="auto">
            <a:xfrm>
              <a:off x="1001" y="21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7" name="Freeform 448"/>
            <p:cNvSpPr>
              <a:spLocks/>
            </p:cNvSpPr>
            <p:nvPr/>
          </p:nvSpPr>
          <p:spPr bwMode="auto">
            <a:xfrm>
              <a:off x="986" y="21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8" name="Freeform 449"/>
            <p:cNvSpPr>
              <a:spLocks/>
            </p:cNvSpPr>
            <p:nvPr/>
          </p:nvSpPr>
          <p:spPr bwMode="auto">
            <a:xfrm>
              <a:off x="987" y="21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9" name="Freeform 450"/>
            <p:cNvSpPr>
              <a:spLocks/>
            </p:cNvSpPr>
            <p:nvPr/>
          </p:nvSpPr>
          <p:spPr bwMode="auto">
            <a:xfrm>
              <a:off x="994" y="21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0" name="Freeform 451"/>
            <p:cNvSpPr>
              <a:spLocks/>
            </p:cNvSpPr>
            <p:nvPr/>
          </p:nvSpPr>
          <p:spPr bwMode="auto">
            <a:xfrm>
              <a:off x="1149" y="21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1" name="Freeform 452"/>
            <p:cNvSpPr>
              <a:spLocks/>
            </p:cNvSpPr>
            <p:nvPr/>
          </p:nvSpPr>
          <p:spPr bwMode="auto">
            <a:xfrm>
              <a:off x="1109" y="21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2" name="Freeform 453"/>
            <p:cNvSpPr>
              <a:spLocks/>
            </p:cNvSpPr>
            <p:nvPr/>
          </p:nvSpPr>
          <p:spPr bwMode="auto">
            <a:xfrm>
              <a:off x="1150" y="21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3" name="Freeform 454"/>
            <p:cNvSpPr>
              <a:spLocks/>
            </p:cNvSpPr>
            <p:nvPr/>
          </p:nvSpPr>
          <p:spPr bwMode="auto">
            <a:xfrm>
              <a:off x="1157" y="22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4" name="Freeform 455"/>
            <p:cNvSpPr>
              <a:spLocks/>
            </p:cNvSpPr>
            <p:nvPr/>
          </p:nvSpPr>
          <p:spPr bwMode="auto">
            <a:xfrm>
              <a:off x="1125" y="21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5" name="Freeform 456"/>
            <p:cNvSpPr>
              <a:spLocks/>
            </p:cNvSpPr>
            <p:nvPr/>
          </p:nvSpPr>
          <p:spPr bwMode="auto">
            <a:xfrm>
              <a:off x="1135" y="20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6" name="Freeform 457"/>
            <p:cNvSpPr>
              <a:spLocks/>
            </p:cNvSpPr>
            <p:nvPr/>
          </p:nvSpPr>
          <p:spPr bwMode="auto">
            <a:xfrm>
              <a:off x="1143" y="21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7" name="Freeform 458"/>
            <p:cNvSpPr>
              <a:spLocks/>
            </p:cNvSpPr>
            <p:nvPr/>
          </p:nvSpPr>
          <p:spPr bwMode="auto">
            <a:xfrm>
              <a:off x="1111" y="20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8" name="Freeform 459"/>
            <p:cNvSpPr>
              <a:spLocks/>
            </p:cNvSpPr>
            <p:nvPr/>
          </p:nvSpPr>
          <p:spPr bwMode="auto">
            <a:xfrm>
              <a:off x="1106" y="21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9" name="Freeform 460"/>
            <p:cNvSpPr>
              <a:spLocks/>
            </p:cNvSpPr>
            <p:nvPr/>
          </p:nvSpPr>
          <p:spPr bwMode="auto">
            <a:xfrm>
              <a:off x="1279" y="22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0" name="Freeform 461"/>
            <p:cNvSpPr>
              <a:spLocks/>
            </p:cNvSpPr>
            <p:nvPr/>
          </p:nvSpPr>
          <p:spPr bwMode="auto">
            <a:xfrm>
              <a:off x="1239" y="21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1" name="Freeform 462"/>
            <p:cNvSpPr>
              <a:spLocks/>
            </p:cNvSpPr>
            <p:nvPr/>
          </p:nvSpPr>
          <p:spPr bwMode="auto">
            <a:xfrm>
              <a:off x="1280" y="21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2" name="Freeform 463"/>
            <p:cNvSpPr>
              <a:spLocks/>
            </p:cNvSpPr>
            <p:nvPr/>
          </p:nvSpPr>
          <p:spPr bwMode="auto">
            <a:xfrm>
              <a:off x="1265" y="21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3" name="Freeform 464"/>
            <p:cNvSpPr>
              <a:spLocks/>
            </p:cNvSpPr>
            <p:nvPr/>
          </p:nvSpPr>
          <p:spPr bwMode="auto">
            <a:xfrm>
              <a:off x="1209" y="21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4" name="Freeform 465"/>
            <p:cNvSpPr>
              <a:spLocks/>
            </p:cNvSpPr>
            <p:nvPr/>
          </p:nvSpPr>
          <p:spPr bwMode="auto">
            <a:xfrm>
              <a:off x="1266" y="20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5" name="Freeform 466"/>
            <p:cNvSpPr>
              <a:spLocks/>
            </p:cNvSpPr>
            <p:nvPr/>
          </p:nvSpPr>
          <p:spPr bwMode="auto">
            <a:xfrm>
              <a:off x="1273" y="21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6" name="Freeform 467"/>
            <p:cNvSpPr>
              <a:spLocks/>
            </p:cNvSpPr>
            <p:nvPr/>
          </p:nvSpPr>
          <p:spPr bwMode="auto">
            <a:xfrm>
              <a:off x="1187" y="21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7" name="Freeform 468"/>
            <p:cNvSpPr>
              <a:spLocks/>
            </p:cNvSpPr>
            <p:nvPr/>
          </p:nvSpPr>
          <p:spPr bwMode="auto">
            <a:xfrm>
              <a:off x="1241" y="21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8" name="Freeform 469"/>
            <p:cNvSpPr>
              <a:spLocks/>
            </p:cNvSpPr>
            <p:nvPr/>
          </p:nvSpPr>
          <p:spPr bwMode="auto">
            <a:xfrm>
              <a:off x="1236" y="21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9" name="Freeform 470"/>
            <p:cNvSpPr>
              <a:spLocks/>
            </p:cNvSpPr>
            <p:nvPr/>
          </p:nvSpPr>
          <p:spPr bwMode="auto">
            <a:xfrm>
              <a:off x="1191" y="21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10" name="Freeform 471"/>
            <p:cNvSpPr>
              <a:spLocks/>
            </p:cNvSpPr>
            <p:nvPr/>
          </p:nvSpPr>
          <p:spPr bwMode="auto">
            <a:xfrm>
              <a:off x="1176" y="21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11" name="Freeform 472"/>
            <p:cNvSpPr>
              <a:spLocks/>
            </p:cNvSpPr>
            <p:nvPr/>
          </p:nvSpPr>
          <p:spPr bwMode="auto">
            <a:xfrm>
              <a:off x="1177" y="20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12" name="Freeform 473"/>
            <p:cNvSpPr>
              <a:spLocks/>
            </p:cNvSpPr>
            <p:nvPr/>
          </p:nvSpPr>
          <p:spPr bwMode="auto">
            <a:xfrm>
              <a:off x="1184" y="21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629" name="Group 474"/>
          <p:cNvGrpSpPr>
            <a:grpSpLocks/>
          </p:cNvGrpSpPr>
          <p:nvPr/>
        </p:nvGrpSpPr>
        <p:grpSpPr bwMode="auto">
          <a:xfrm>
            <a:off x="5257800" y="3810000"/>
            <a:ext cx="1981200" cy="1295400"/>
            <a:chOff x="912" y="3216"/>
            <a:chExt cx="1248" cy="816"/>
          </a:xfrm>
        </p:grpSpPr>
        <p:sp>
          <p:nvSpPr>
            <p:cNvPr id="27575" name="Rectangle 475" descr="25%"/>
            <p:cNvSpPr>
              <a:spLocks noChangeArrowheads="1"/>
            </p:cNvSpPr>
            <p:nvPr/>
          </p:nvSpPr>
          <p:spPr bwMode="auto">
            <a:xfrm>
              <a:off x="912" y="3216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76" name="Rectangle 476"/>
            <p:cNvSpPr>
              <a:spLocks noChangeArrowheads="1"/>
            </p:cNvSpPr>
            <p:nvPr/>
          </p:nvSpPr>
          <p:spPr bwMode="auto">
            <a:xfrm>
              <a:off x="1536" y="3216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77" name="Rectangle 477"/>
            <p:cNvSpPr>
              <a:spLocks noChangeArrowheads="1"/>
            </p:cNvSpPr>
            <p:nvPr/>
          </p:nvSpPr>
          <p:spPr bwMode="auto">
            <a:xfrm>
              <a:off x="912" y="3216"/>
              <a:ext cx="124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78" name="Freeform 478"/>
            <p:cNvSpPr>
              <a:spLocks/>
            </p:cNvSpPr>
            <p:nvPr/>
          </p:nvSpPr>
          <p:spPr bwMode="auto">
            <a:xfrm>
              <a:off x="1216" y="33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79" name="Freeform 479"/>
            <p:cNvSpPr>
              <a:spLocks/>
            </p:cNvSpPr>
            <p:nvPr/>
          </p:nvSpPr>
          <p:spPr bwMode="auto">
            <a:xfrm>
              <a:off x="1176" y="33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0" name="Freeform 480"/>
            <p:cNvSpPr>
              <a:spLocks/>
            </p:cNvSpPr>
            <p:nvPr/>
          </p:nvSpPr>
          <p:spPr bwMode="auto">
            <a:xfrm>
              <a:off x="1217" y="33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1" name="Freeform 481"/>
            <p:cNvSpPr>
              <a:spLocks/>
            </p:cNvSpPr>
            <p:nvPr/>
          </p:nvSpPr>
          <p:spPr bwMode="auto">
            <a:xfrm>
              <a:off x="1224" y="34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2" name="Freeform 482"/>
            <p:cNvSpPr>
              <a:spLocks/>
            </p:cNvSpPr>
            <p:nvPr/>
          </p:nvSpPr>
          <p:spPr bwMode="auto">
            <a:xfrm>
              <a:off x="1138" y="34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3" name="Freeform 483"/>
            <p:cNvSpPr>
              <a:spLocks/>
            </p:cNvSpPr>
            <p:nvPr/>
          </p:nvSpPr>
          <p:spPr bwMode="auto">
            <a:xfrm>
              <a:off x="1192" y="33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4" name="Freeform 484"/>
            <p:cNvSpPr>
              <a:spLocks/>
            </p:cNvSpPr>
            <p:nvPr/>
          </p:nvSpPr>
          <p:spPr bwMode="auto">
            <a:xfrm>
              <a:off x="1187" y="34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5" name="Freeform 485"/>
            <p:cNvSpPr>
              <a:spLocks/>
            </p:cNvSpPr>
            <p:nvPr/>
          </p:nvSpPr>
          <p:spPr bwMode="auto">
            <a:xfrm>
              <a:off x="1202" y="32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6" name="Freeform 486"/>
            <p:cNvSpPr>
              <a:spLocks/>
            </p:cNvSpPr>
            <p:nvPr/>
          </p:nvSpPr>
          <p:spPr bwMode="auto">
            <a:xfrm>
              <a:off x="1146" y="32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7" name="Freeform 487"/>
            <p:cNvSpPr>
              <a:spLocks/>
            </p:cNvSpPr>
            <p:nvPr/>
          </p:nvSpPr>
          <p:spPr bwMode="auto">
            <a:xfrm>
              <a:off x="1203" y="32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8" name="Freeform 488"/>
            <p:cNvSpPr>
              <a:spLocks/>
            </p:cNvSpPr>
            <p:nvPr/>
          </p:nvSpPr>
          <p:spPr bwMode="auto">
            <a:xfrm>
              <a:off x="1210" y="33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9" name="Freeform 489"/>
            <p:cNvSpPr>
              <a:spLocks/>
            </p:cNvSpPr>
            <p:nvPr/>
          </p:nvSpPr>
          <p:spPr bwMode="auto">
            <a:xfrm>
              <a:off x="1124" y="33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0" name="Freeform 490"/>
            <p:cNvSpPr>
              <a:spLocks/>
            </p:cNvSpPr>
            <p:nvPr/>
          </p:nvSpPr>
          <p:spPr bwMode="auto">
            <a:xfrm>
              <a:off x="1178" y="32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1" name="Freeform 491"/>
            <p:cNvSpPr>
              <a:spLocks/>
            </p:cNvSpPr>
            <p:nvPr/>
          </p:nvSpPr>
          <p:spPr bwMode="auto">
            <a:xfrm>
              <a:off x="1173" y="33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2" name="Freeform 492"/>
            <p:cNvSpPr>
              <a:spLocks/>
            </p:cNvSpPr>
            <p:nvPr/>
          </p:nvSpPr>
          <p:spPr bwMode="auto">
            <a:xfrm>
              <a:off x="1325" y="33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3" name="Freeform 493"/>
            <p:cNvSpPr>
              <a:spLocks/>
            </p:cNvSpPr>
            <p:nvPr/>
          </p:nvSpPr>
          <p:spPr bwMode="auto">
            <a:xfrm>
              <a:off x="1285" y="33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4" name="Freeform 494"/>
            <p:cNvSpPr>
              <a:spLocks/>
            </p:cNvSpPr>
            <p:nvPr/>
          </p:nvSpPr>
          <p:spPr bwMode="auto">
            <a:xfrm>
              <a:off x="1326" y="33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5" name="Freeform 495"/>
            <p:cNvSpPr>
              <a:spLocks/>
            </p:cNvSpPr>
            <p:nvPr/>
          </p:nvSpPr>
          <p:spPr bwMode="auto">
            <a:xfrm>
              <a:off x="1333" y="34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6" name="Freeform 496"/>
            <p:cNvSpPr>
              <a:spLocks/>
            </p:cNvSpPr>
            <p:nvPr/>
          </p:nvSpPr>
          <p:spPr bwMode="auto">
            <a:xfrm>
              <a:off x="1263" y="34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7" name="Freeform 497"/>
            <p:cNvSpPr>
              <a:spLocks/>
            </p:cNvSpPr>
            <p:nvPr/>
          </p:nvSpPr>
          <p:spPr bwMode="auto">
            <a:xfrm>
              <a:off x="1301" y="33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8" name="Freeform 498"/>
            <p:cNvSpPr>
              <a:spLocks/>
            </p:cNvSpPr>
            <p:nvPr/>
          </p:nvSpPr>
          <p:spPr bwMode="auto">
            <a:xfrm>
              <a:off x="1296" y="34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9" name="Freeform 499"/>
            <p:cNvSpPr>
              <a:spLocks/>
            </p:cNvSpPr>
            <p:nvPr/>
          </p:nvSpPr>
          <p:spPr bwMode="auto">
            <a:xfrm>
              <a:off x="1311" y="32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0" name="Freeform 500"/>
            <p:cNvSpPr>
              <a:spLocks/>
            </p:cNvSpPr>
            <p:nvPr/>
          </p:nvSpPr>
          <p:spPr bwMode="auto">
            <a:xfrm>
              <a:off x="1271" y="32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1" name="Freeform 501"/>
            <p:cNvSpPr>
              <a:spLocks/>
            </p:cNvSpPr>
            <p:nvPr/>
          </p:nvSpPr>
          <p:spPr bwMode="auto">
            <a:xfrm>
              <a:off x="1312" y="32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2" name="Freeform 502"/>
            <p:cNvSpPr>
              <a:spLocks/>
            </p:cNvSpPr>
            <p:nvPr/>
          </p:nvSpPr>
          <p:spPr bwMode="auto">
            <a:xfrm>
              <a:off x="1319" y="33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3" name="Freeform 503"/>
            <p:cNvSpPr>
              <a:spLocks/>
            </p:cNvSpPr>
            <p:nvPr/>
          </p:nvSpPr>
          <p:spPr bwMode="auto">
            <a:xfrm>
              <a:off x="1249" y="33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4" name="Freeform 504"/>
            <p:cNvSpPr>
              <a:spLocks/>
            </p:cNvSpPr>
            <p:nvPr/>
          </p:nvSpPr>
          <p:spPr bwMode="auto">
            <a:xfrm>
              <a:off x="1287" y="33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5" name="Freeform 505"/>
            <p:cNvSpPr>
              <a:spLocks/>
            </p:cNvSpPr>
            <p:nvPr/>
          </p:nvSpPr>
          <p:spPr bwMode="auto">
            <a:xfrm>
              <a:off x="1282" y="33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6" name="Freeform 506"/>
            <p:cNvSpPr>
              <a:spLocks/>
            </p:cNvSpPr>
            <p:nvPr/>
          </p:nvSpPr>
          <p:spPr bwMode="auto">
            <a:xfrm>
              <a:off x="1018" y="33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7" name="Freeform 507"/>
            <p:cNvSpPr>
              <a:spLocks/>
            </p:cNvSpPr>
            <p:nvPr/>
          </p:nvSpPr>
          <p:spPr bwMode="auto">
            <a:xfrm>
              <a:off x="978" y="33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8" name="Freeform 508"/>
            <p:cNvSpPr>
              <a:spLocks/>
            </p:cNvSpPr>
            <p:nvPr/>
          </p:nvSpPr>
          <p:spPr bwMode="auto">
            <a:xfrm>
              <a:off x="1019" y="33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9" name="Freeform 509"/>
            <p:cNvSpPr>
              <a:spLocks/>
            </p:cNvSpPr>
            <p:nvPr/>
          </p:nvSpPr>
          <p:spPr bwMode="auto">
            <a:xfrm>
              <a:off x="1026" y="34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0" name="Freeform 510"/>
            <p:cNvSpPr>
              <a:spLocks/>
            </p:cNvSpPr>
            <p:nvPr/>
          </p:nvSpPr>
          <p:spPr bwMode="auto">
            <a:xfrm>
              <a:off x="956" y="3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1" name="Freeform 511"/>
            <p:cNvSpPr>
              <a:spLocks/>
            </p:cNvSpPr>
            <p:nvPr/>
          </p:nvSpPr>
          <p:spPr bwMode="auto">
            <a:xfrm>
              <a:off x="994" y="33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2" name="Freeform 512"/>
            <p:cNvSpPr>
              <a:spLocks/>
            </p:cNvSpPr>
            <p:nvPr/>
          </p:nvSpPr>
          <p:spPr bwMode="auto">
            <a:xfrm>
              <a:off x="989" y="34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3" name="Freeform 513"/>
            <p:cNvSpPr>
              <a:spLocks/>
            </p:cNvSpPr>
            <p:nvPr/>
          </p:nvSpPr>
          <p:spPr bwMode="auto">
            <a:xfrm>
              <a:off x="1004" y="32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4" name="Freeform 514"/>
            <p:cNvSpPr>
              <a:spLocks/>
            </p:cNvSpPr>
            <p:nvPr/>
          </p:nvSpPr>
          <p:spPr bwMode="auto">
            <a:xfrm>
              <a:off x="964" y="32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5" name="Freeform 515"/>
            <p:cNvSpPr>
              <a:spLocks/>
            </p:cNvSpPr>
            <p:nvPr/>
          </p:nvSpPr>
          <p:spPr bwMode="auto">
            <a:xfrm>
              <a:off x="1005" y="32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6" name="Freeform 516"/>
            <p:cNvSpPr>
              <a:spLocks/>
            </p:cNvSpPr>
            <p:nvPr/>
          </p:nvSpPr>
          <p:spPr bwMode="auto">
            <a:xfrm>
              <a:off x="1012" y="33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7" name="Freeform 517"/>
            <p:cNvSpPr>
              <a:spLocks/>
            </p:cNvSpPr>
            <p:nvPr/>
          </p:nvSpPr>
          <p:spPr bwMode="auto">
            <a:xfrm>
              <a:off x="942" y="32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8" name="Freeform 518"/>
            <p:cNvSpPr>
              <a:spLocks/>
            </p:cNvSpPr>
            <p:nvPr/>
          </p:nvSpPr>
          <p:spPr bwMode="auto">
            <a:xfrm>
              <a:off x="980" y="32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9" name="Freeform 519"/>
            <p:cNvSpPr>
              <a:spLocks/>
            </p:cNvSpPr>
            <p:nvPr/>
          </p:nvSpPr>
          <p:spPr bwMode="auto">
            <a:xfrm>
              <a:off x="975" y="33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0" name="Freeform 520"/>
            <p:cNvSpPr>
              <a:spLocks/>
            </p:cNvSpPr>
            <p:nvPr/>
          </p:nvSpPr>
          <p:spPr bwMode="auto">
            <a:xfrm>
              <a:off x="1127" y="33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1" name="Freeform 521"/>
            <p:cNvSpPr>
              <a:spLocks/>
            </p:cNvSpPr>
            <p:nvPr/>
          </p:nvSpPr>
          <p:spPr bwMode="auto">
            <a:xfrm>
              <a:off x="1087" y="33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2" name="Freeform 522"/>
            <p:cNvSpPr>
              <a:spLocks/>
            </p:cNvSpPr>
            <p:nvPr/>
          </p:nvSpPr>
          <p:spPr bwMode="auto">
            <a:xfrm>
              <a:off x="1128" y="33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3" name="Freeform 523"/>
            <p:cNvSpPr>
              <a:spLocks/>
            </p:cNvSpPr>
            <p:nvPr/>
          </p:nvSpPr>
          <p:spPr bwMode="auto">
            <a:xfrm>
              <a:off x="1135" y="34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4" name="Freeform 524"/>
            <p:cNvSpPr>
              <a:spLocks/>
            </p:cNvSpPr>
            <p:nvPr/>
          </p:nvSpPr>
          <p:spPr bwMode="auto">
            <a:xfrm>
              <a:off x="1065" y="34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5" name="Freeform 525"/>
            <p:cNvSpPr>
              <a:spLocks/>
            </p:cNvSpPr>
            <p:nvPr/>
          </p:nvSpPr>
          <p:spPr bwMode="auto">
            <a:xfrm>
              <a:off x="1103" y="33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6" name="Freeform 526"/>
            <p:cNvSpPr>
              <a:spLocks/>
            </p:cNvSpPr>
            <p:nvPr/>
          </p:nvSpPr>
          <p:spPr bwMode="auto">
            <a:xfrm>
              <a:off x="1098" y="34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7" name="Freeform 527"/>
            <p:cNvSpPr>
              <a:spLocks/>
            </p:cNvSpPr>
            <p:nvPr/>
          </p:nvSpPr>
          <p:spPr bwMode="auto">
            <a:xfrm>
              <a:off x="1113" y="32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8" name="Freeform 528"/>
            <p:cNvSpPr>
              <a:spLocks/>
            </p:cNvSpPr>
            <p:nvPr/>
          </p:nvSpPr>
          <p:spPr bwMode="auto">
            <a:xfrm>
              <a:off x="1073" y="32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9" name="Freeform 529"/>
            <p:cNvSpPr>
              <a:spLocks/>
            </p:cNvSpPr>
            <p:nvPr/>
          </p:nvSpPr>
          <p:spPr bwMode="auto">
            <a:xfrm>
              <a:off x="1114" y="32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0" name="Freeform 530"/>
            <p:cNvSpPr>
              <a:spLocks/>
            </p:cNvSpPr>
            <p:nvPr/>
          </p:nvSpPr>
          <p:spPr bwMode="auto">
            <a:xfrm>
              <a:off x="1121" y="33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1" name="Freeform 531"/>
            <p:cNvSpPr>
              <a:spLocks/>
            </p:cNvSpPr>
            <p:nvPr/>
          </p:nvSpPr>
          <p:spPr bwMode="auto">
            <a:xfrm>
              <a:off x="1051" y="33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2" name="Freeform 532"/>
            <p:cNvSpPr>
              <a:spLocks/>
            </p:cNvSpPr>
            <p:nvPr/>
          </p:nvSpPr>
          <p:spPr bwMode="auto">
            <a:xfrm>
              <a:off x="1089" y="32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3" name="Freeform 533"/>
            <p:cNvSpPr>
              <a:spLocks/>
            </p:cNvSpPr>
            <p:nvPr/>
          </p:nvSpPr>
          <p:spPr bwMode="auto">
            <a:xfrm>
              <a:off x="1084" y="33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4" name="Freeform 534"/>
            <p:cNvSpPr>
              <a:spLocks/>
            </p:cNvSpPr>
            <p:nvPr/>
          </p:nvSpPr>
          <p:spPr bwMode="auto">
            <a:xfrm>
              <a:off x="1049" y="35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5" name="Freeform 535"/>
            <p:cNvSpPr>
              <a:spLocks/>
            </p:cNvSpPr>
            <p:nvPr/>
          </p:nvSpPr>
          <p:spPr bwMode="auto">
            <a:xfrm>
              <a:off x="1009" y="35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6" name="Freeform 536"/>
            <p:cNvSpPr>
              <a:spLocks/>
            </p:cNvSpPr>
            <p:nvPr/>
          </p:nvSpPr>
          <p:spPr bwMode="auto">
            <a:xfrm>
              <a:off x="1050" y="35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7" name="Freeform 537"/>
            <p:cNvSpPr>
              <a:spLocks/>
            </p:cNvSpPr>
            <p:nvPr/>
          </p:nvSpPr>
          <p:spPr bwMode="auto">
            <a:xfrm>
              <a:off x="1057" y="35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8" name="Freeform 538"/>
            <p:cNvSpPr>
              <a:spLocks/>
            </p:cNvSpPr>
            <p:nvPr/>
          </p:nvSpPr>
          <p:spPr bwMode="auto">
            <a:xfrm>
              <a:off x="971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9" name="Freeform 539"/>
            <p:cNvSpPr>
              <a:spLocks/>
            </p:cNvSpPr>
            <p:nvPr/>
          </p:nvSpPr>
          <p:spPr bwMode="auto">
            <a:xfrm>
              <a:off x="1025" y="35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0" name="Freeform 540"/>
            <p:cNvSpPr>
              <a:spLocks/>
            </p:cNvSpPr>
            <p:nvPr/>
          </p:nvSpPr>
          <p:spPr bwMode="auto">
            <a:xfrm>
              <a:off x="1020" y="35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1" name="Freeform 541"/>
            <p:cNvSpPr>
              <a:spLocks/>
            </p:cNvSpPr>
            <p:nvPr/>
          </p:nvSpPr>
          <p:spPr bwMode="auto">
            <a:xfrm>
              <a:off x="1035" y="34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2" name="Freeform 542"/>
            <p:cNvSpPr>
              <a:spLocks/>
            </p:cNvSpPr>
            <p:nvPr/>
          </p:nvSpPr>
          <p:spPr bwMode="auto">
            <a:xfrm>
              <a:off x="979" y="34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3" name="Freeform 543"/>
            <p:cNvSpPr>
              <a:spLocks/>
            </p:cNvSpPr>
            <p:nvPr/>
          </p:nvSpPr>
          <p:spPr bwMode="auto">
            <a:xfrm>
              <a:off x="1036" y="34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4" name="Freeform 544"/>
            <p:cNvSpPr>
              <a:spLocks/>
            </p:cNvSpPr>
            <p:nvPr/>
          </p:nvSpPr>
          <p:spPr bwMode="auto">
            <a:xfrm>
              <a:off x="1043" y="34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5" name="Freeform 545"/>
            <p:cNvSpPr>
              <a:spLocks/>
            </p:cNvSpPr>
            <p:nvPr/>
          </p:nvSpPr>
          <p:spPr bwMode="auto">
            <a:xfrm>
              <a:off x="957" y="3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6" name="Freeform 546"/>
            <p:cNvSpPr>
              <a:spLocks/>
            </p:cNvSpPr>
            <p:nvPr/>
          </p:nvSpPr>
          <p:spPr bwMode="auto">
            <a:xfrm>
              <a:off x="1011" y="34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7" name="Freeform 547"/>
            <p:cNvSpPr>
              <a:spLocks/>
            </p:cNvSpPr>
            <p:nvPr/>
          </p:nvSpPr>
          <p:spPr bwMode="auto">
            <a:xfrm>
              <a:off x="1006" y="3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8" name="Freeform 548"/>
            <p:cNvSpPr>
              <a:spLocks/>
            </p:cNvSpPr>
            <p:nvPr/>
          </p:nvSpPr>
          <p:spPr bwMode="auto">
            <a:xfrm>
              <a:off x="1158" y="35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9" name="Freeform 549"/>
            <p:cNvSpPr>
              <a:spLocks/>
            </p:cNvSpPr>
            <p:nvPr/>
          </p:nvSpPr>
          <p:spPr bwMode="auto">
            <a:xfrm>
              <a:off x="1118" y="35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0" name="Freeform 550"/>
            <p:cNvSpPr>
              <a:spLocks/>
            </p:cNvSpPr>
            <p:nvPr/>
          </p:nvSpPr>
          <p:spPr bwMode="auto">
            <a:xfrm>
              <a:off x="1159" y="35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1" name="Freeform 551"/>
            <p:cNvSpPr>
              <a:spLocks/>
            </p:cNvSpPr>
            <p:nvPr/>
          </p:nvSpPr>
          <p:spPr bwMode="auto">
            <a:xfrm>
              <a:off x="1166" y="35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2" name="Freeform 552"/>
            <p:cNvSpPr>
              <a:spLocks/>
            </p:cNvSpPr>
            <p:nvPr/>
          </p:nvSpPr>
          <p:spPr bwMode="auto">
            <a:xfrm>
              <a:off x="1096" y="35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3" name="Freeform 553"/>
            <p:cNvSpPr>
              <a:spLocks/>
            </p:cNvSpPr>
            <p:nvPr/>
          </p:nvSpPr>
          <p:spPr bwMode="auto">
            <a:xfrm>
              <a:off x="1134" y="35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4" name="Freeform 554"/>
            <p:cNvSpPr>
              <a:spLocks/>
            </p:cNvSpPr>
            <p:nvPr/>
          </p:nvSpPr>
          <p:spPr bwMode="auto">
            <a:xfrm>
              <a:off x="1129" y="36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5" name="Freeform 555"/>
            <p:cNvSpPr>
              <a:spLocks/>
            </p:cNvSpPr>
            <p:nvPr/>
          </p:nvSpPr>
          <p:spPr bwMode="auto">
            <a:xfrm>
              <a:off x="1144" y="34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6" name="Freeform 556"/>
            <p:cNvSpPr>
              <a:spLocks/>
            </p:cNvSpPr>
            <p:nvPr/>
          </p:nvSpPr>
          <p:spPr bwMode="auto">
            <a:xfrm>
              <a:off x="1104" y="34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7" name="Freeform 557"/>
            <p:cNvSpPr>
              <a:spLocks/>
            </p:cNvSpPr>
            <p:nvPr/>
          </p:nvSpPr>
          <p:spPr bwMode="auto">
            <a:xfrm>
              <a:off x="1145" y="34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8" name="Freeform 558"/>
            <p:cNvSpPr>
              <a:spLocks/>
            </p:cNvSpPr>
            <p:nvPr/>
          </p:nvSpPr>
          <p:spPr bwMode="auto">
            <a:xfrm>
              <a:off x="1152" y="34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9" name="Freeform 559"/>
            <p:cNvSpPr>
              <a:spLocks/>
            </p:cNvSpPr>
            <p:nvPr/>
          </p:nvSpPr>
          <p:spPr bwMode="auto">
            <a:xfrm>
              <a:off x="1082" y="34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0" name="Freeform 560"/>
            <p:cNvSpPr>
              <a:spLocks/>
            </p:cNvSpPr>
            <p:nvPr/>
          </p:nvSpPr>
          <p:spPr bwMode="auto">
            <a:xfrm>
              <a:off x="1120" y="34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1" name="Freeform 561"/>
            <p:cNvSpPr>
              <a:spLocks/>
            </p:cNvSpPr>
            <p:nvPr/>
          </p:nvSpPr>
          <p:spPr bwMode="auto">
            <a:xfrm>
              <a:off x="1115" y="35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2" name="Freeform 562"/>
            <p:cNvSpPr>
              <a:spLocks/>
            </p:cNvSpPr>
            <p:nvPr/>
          </p:nvSpPr>
          <p:spPr bwMode="auto">
            <a:xfrm>
              <a:off x="960" y="35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3" name="Freeform 563"/>
            <p:cNvSpPr>
              <a:spLocks/>
            </p:cNvSpPr>
            <p:nvPr/>
          </p:nvSpPr>
          <p:spPr bwMode="auto">
            <a:xfrm>
              <a:off x="961" y="35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4" name="Freeform 564"/>
            <p:cNvSpPr>
              <a:spLocks/>
            </p:cNvSpPr>
            <p:nvPr/>
          </p:nvSpPr>
          <p:spPr bwMode="auto">
            <a:xfrm>
              <a:off x="968" y="35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5" name="Freeform 565"/>
            <p:cNvSpPr>
              <a:spLocks/>
            </p:cNvSpPr>
            <p:nvPr/>
          </p:nvSpPr>
          <p:spPr bwMode="auto">
            <a:xfrm>
              <a:off x="936" y="35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6" name="Freeform 566"/>
            <p:cNvSpPr>
              <a:spLocks/>
            </p:cNvSpPr>
            <p:nvPr/>
          </p:nvSpPr>
          <p:spPr bwMode="auto">
            <a:xfrm>
              <a:off x="931" y="35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7" name="Freeform 567"/>
            <p:cNvSpPr>
              <a:spLocks/>
            </p:cNvSpPr>
            <p:nvPr/>
          </p:nvSpPr>
          <p:spPr bwMode="auto">
            <a:xfrm>
              <a:off x="946" y="34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8" name="Freeform 568"/>
            <p:cNvSpPr>
              <a:spLocks/>
            </p:cNvSpPr>
            <p:nvPr/>
          </p:nvSpPr>
          <p:spPr bwMode="auto">
            <a:xfrm>
              <a:off x="947" y="34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9" name="Freeform 569"/>
            <p:cNvSpPr>
              <a:spLocks/>
            </p:cNvSpPr>
            <p:nvPr/>
          </p:nvSpPr>
          <p:spPr bwMode="auto">
            <a:xfrm>
              <a:off x="954" y="34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0" name="Freeform 570"/>
            <p:cNvSpPr>
              <a:spLocks/>
            </p:cNvSpPr>
            <p:nvPr/>
          </p:nvSpPr>
          <p:spPr bwMode="auto">
            <a:xfrm>
              <a:off x="1086" y="37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1" name="Freeform 571"/>
            <p:cNvSpPr>
              <a:spLocks/>
            </p:cNvSpPr>
            <p:nvPr/>
          </p:nvSpPr>
          <p:spPr bwMode="auto">
            <a:xfrm>
              <a:off x="1046" y="37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2" name="Freeform 572"/>
            <p:cNvSpPr>
              <a:spLocks/>
            </p:cNvSpPr>
            <p:nvPr/>
          </p:nvSpPr>
          <p:spPr bwMode="auto">
            <a:xfrm>
              <a:off x="1087" y="37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3" name="Freeform 573"/>
            <p:cNvSpPr>
              <a:spLocks/>
            </p:cNvSpPr>
            <p:nvPr/>
          </p:nvSpPr>
          <p:spPr bwMode="auto">
            <a:xfrm>
              <a:off x="1094" y="37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4" name="Freeform 574"/>
            <p:cNvSpPr>
              <a:spLocks/>
            </p:cNvSpPr>
            <p:nvPr/>
          </p:nvSpPr>
          <p:spPr bwMode="auto">
            <a:xfrm>
              <a:off x="1008" y="37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5" name="Freeform 575"/>
            <p:cNvSpPr>
              <a:spLocks/>
            </p:cNvSpPr>
            <p:nvPr/>
          </p:nvSpPr>
          <p:spPr bwMode="auto">
            <a:xfrm>
              <a:off x="1062" y="37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6" name="Freeform 576"/>
            <p:cNvSpPr>
              <a:spLocks/>
            </p:cNvSpPr>
            <p:nvPr/>
          </p:nvSpPr>
          <p:spPr bwMode="auto">
            <a:xfrm>
              <a:off x="1057" y="37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7" name="Freeform 577"/>
            <p:cNvSpPr>
              <a:spLocks/>
            </p:cNvSpPr>
            <p:nvPr/>
          </p:nvSpPr>
          <p:spPr bwMode="auto">
            <a:xfrm>
              <a:off x="1072" y="36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8" name="Freeform 578"/>
            <p:cNvSpPr>
              <a:spLocks/>
            </p:cNvSpPr>
            <p:nvPr/>
          </p:nvSpPr>
          <p:spPr bwMode="auto">
            <a:xfrm>
              <a:off x="1016" y="36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9" name="Freeform 579"/>
            <p:cNvSpPr>
              <a:spLocks/>
            </p:cNvSpPr>
            <p:nvPr/>
          </p:nvSpPr>
          <p:spPr bwMode="auto">
            <a:xfrm>
              <a:off x="1073" y="36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0" name="Freeform 580"/>
            <p:cNvSpPr>
              <a:spLocks/>
            </p:cNvSpPr>
            <p:nvPr/>
          </p:nvSpPr>
          <p:spPr bwMode="auto">
            <a:xfrm>
              <a:off x="1080" y="36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1" name="Freeform 581"/>
            <p:cNvSpPr>
              <a:spLocks/>
            </p:cNvSpPr>
            <p:nvPr/>
          </p:nvSpPr>
          <p:spPr bwMode="auto">
            <a:xfrm>
              <a:off x="994" y="36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2" name="Freeform 582"/>
            <p:cNvSpPr>
              <a:spLocks/>
            </p:cNvSpPr>
            <p:nvPr/>
          </p:nvSpPr>
          <p:spPr bwMode="auto">
            <a:xfrm>
              <a:off x="1048" y="36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3" name="Freeform 583"/>
            <p:cNvSpPr>
              <a:spLocks/>
            </p:cNvSpPr>
            <p:nvPr/>
          </p:nvSpPr>
          <p:spPr bwMode="auto">
            <a:xfrm>
              <a:off x="1043" y="36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4" name="Freeform 584"/>
            <p:cNvSpPr>
              <a:spLocks/>
            </p:cNvSpPr>
            <p:nvPr/>
          </p:nvSpPr>
          <p:spPr bwMode="auto">
            <a:xfrm>
              <a:off x="1195" y="37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5" name="Freeform 585"/>
            <p:cNvSpPr>
              <a:spLocks/>
            </p:cNvSpPr>
            <p:nvPr/>
          </p:nvSpPr>
          <p:spPr bwMode="auto">
            <a:xfrm>
              <a:off x="1155" y="37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6" name="Freeform 586"/>
            <p:cNvSpPr>
              <a:spLocks/>
            </p:cNvSpPr>
            <p:nvPr/>
          </p:nvSpPr>
          <p:spPr bwMode="auto">
            <a:xfrm>
              <a:off x="1196" y="37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7" name="Freeform 587"/>
            <p:cNvSpPr>
              <a:spLocks/>
            </p:cNvSpPr>
            <p:nvPr/>
          </p:nvSpPr>
          <p:spPr bwMode="auto">
            <a:xfrm>
              <a:off x="1203" y="37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8" name="Freeform 588"/>
            <p:cNvSpPr>
              <a:spLocks/>
            </p:cNvSpPr>
            <p:nvPr/>
          </p:nvSpPr>
          <p:spPr bwMode="auto">
            <a:xfrm>
              <a:off x="1133" y="37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9" name="Freeform 589"/>
            <p:cNvSpPr>
              <a:spLocks/>
            </p:cNvSpPr>
            <p:nvPr/>
          </p:nvSpPr>
          <p:spPr bwMode="auto">
            <a:xfrm>
              <a:off x="1171" y="37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0" name="Freeform 590"/>
            <p:cNvSpPr>
              <a:spLocks/>
            </p:cNvSpPr>
            <p:nvPr/>
          </p:nvSpPr>
          <p:spPr bwMode="auto">
            <a:xfrm>
              <a:off x="1166" y="37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1" name="Freeform 591"/>
            <p:cNvSpPr>
              <a:spLocks/>
            </p:cNvSpPr>
            <p:nvPr/>
          </p:nvSpPr>
          <p:spPr bwMode="auto">
            <a:xfrm>
              <a:off x="1181" y="36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2" name="Freeform 592"/>
            <p:cNvSpPr>
              <a:spLocks/>
            </p:cNvSpPr>
            <p:nvPr/>
          </p:nvSpPr>
          <p:spPr bwMode="auto">
            <a:xfrm>
              <a:off x="1141" y="36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3" name="Freeform 593"/>
            <p:cNvSpPr>
              <a:spLocks/>
            </p:cNvSpPr>
            <p:nvPr/>
          </p:nvSpPr>
          <p:spPr bwMode="auto">
            <a:xfrm>
              <a:off x="1182" y="36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4" name="Freeform 594"/>
            <p:cNvSpPr>
              <a:spLocks/>
            </p:cNvSpPr>
            <p:nvPr/>
          </p:nvSpPr>
          <p:spPr bwMode="auto">
            <a:xfrm>
              <a:off x="1189" y="36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5" name="Freeform 595"/>
            <p:cNvSpPr>
              <a:spLocks/>
            </p:cNvSpPr>
            <p:nvPr/>
          </p:nvSpPr>
          <p:spPr bwMode="auto">
            <a:xfrm>
              <a:off x="1119" y="36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6" name="Freeform 596"/>
            <p:cNvSpPr>
              <a:spLocks/>
            </p:cNvSpPr>
            <p:nvPr/>
          </p:nvSpPr>
          <p:spPr bwMode="auto">
            <a:xfrm>
              <a:off x="1157" y="36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7" name="Freeform 597"/>
            <p:cNvSpPr>
              <a:spLocks/>
            </p:cNvSpPr>
            <p:nvPr/>
          </p:nvSpPr>
          <p:spPr bwMode="auto">
            <a:xfrm>
              <a:off x="1152" y="36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8" name="Freeform 598"/>
            <p:cNvSpPr>
              <a:spLocks/>
            </p:cNvSpPr>
            <p:nvPr/>
          </p:nvSpPr>
          <p:spPr bwMode="auto">
            <a:xfrm>
              <a:off x="997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9" name="Freeform 599"/>
            <p:cNvSpPr>
              <a:spLocks/>
            </p:cNvSpPr>
            <p:nvPr/>
          </p:nvSpPr>
          <p:spPr bwMode="auto">
            <a:xfrm>
              <a:off x="957" y="37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0" name="Freeform 600"/>
            <p:cNvSpPr>
              <a:spLocks/>
            </p:cNvSpPr>
            <p:nvPr/>
          </p:nvSpPr>
          <p:spPr bwMode="auto">
            <a:xfrm>
              <a:off x="998" y="37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1" name="Freeform 601"/>
            <p:cNvSpPr>
              <a:spLocks/>
            </p:cNvSpPr>
            <p:nvPr/>
          </p:nvSpPr>
          <p:spPr bwMode="auto">
            <a:xfrm>
              <a:off x="1005" y="37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2" name="Freeform 602"/>
            <p:cNvSpPr>
              <a:spLocks/>
            </p:cNvSpPr>
            <p:nvPr/>
          </p:nvSpPr>
          <p:spPr bwMode="auto">
            <a:xfrm>
              <a:off x="935" y="37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3" name="Freeform 603"/>
            <p:cNvSpPr>
              <a:spLocks/>
            </p:cNvSpPr>
            <p:nvPr/>
          </p:nvSpPr>
          <p:spPr bwMode="auto">
            <a:xfrm>
              <a:off x="973" y="37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4" name="Freeform 604"/>
            <p:cNvSpPr>
              <a:spLocks/>
            </p:cNvSpPr>
            <p:nvPr/>
          </p:nvSpPr>
          <p:spPr bwMode="auto">
            <a:xfrm>
              <a:off x="968" y="37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5" name="Freeform 605"/>
            <p:cNvSpPr>
              <a:spLocks/>
            </p:cNvSpPr>
            <p:nvPr/>
          </p:nvSpPr>
          <p:spPr bwMode="auto">
            <a:xfrm>
              <a:off x="983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6" name="Freeform 606"/>
            <p:cNvSpPr>
              <a:spLocks/>
            </p:cNvSpPr>
            <p:nvPr/>
          </p:nvSpPr>
          <p:spPr bwMode="auto">
            <a:xfrm>
              <a:off x="943" y="36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7" name="Freeform 607"/>
            <p:cNvSpPr>
              <a:spLocks/>
            </p:cNvSpPr>
            <p:nvPr/>
          </p:nvSpPr>
          <p:spPr bwMode="auto">
            <a:xfrm>
              <a:off x="984" y="36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8" name="Freeform 608"/>
            <p:cNvSpPr>
              <a:spLocks/>
            </p:cNvSpPr>
            <p:nvPr/>
          </p:nvSpPr>
          <p:spPr bwMode="auto">
            <a:xfrm>
              <a:off x="991" y="36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9" name="Freeform 609"/>
            <p:cNvSpPr>
              <a:spLocks/>
            </p:cNvSpPr>
            <p:nvPr/>
          </p:nvSpPr>
          <p:spPr bwMode="auto">
            <a:xfrm>
              <a:off x="959" y="36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0" name="Freeform 610"/>
            <p:cNvSpPr>
              <a:spLocks/>
            </p:cNvSpPr>
            <p:nvPr/>
          </p:nvSpPr>
          <p:spPr bwMode="auto">
            <a:xfrm>
              <a:off x="954" y="36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1" name="Freeform 611"/>
            <p:cNvSpPr>
              <a:spLocks/>
            </p:cNvSpPr>
            <p:nvPr/>
          </p:nvSpPr>
          <p:spPr bwMode="auto">
            <a:xfrm>
              <a:off x="927" y="39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2" name="Freeform 612"/>
            <p:cNvSpPr>
              <a:spLocks/>
            </p:cNvSpPr>
            <p:nvPr/>
          </p:nvSpPr>
          <p:spPr bwMode="auto">
            <a:xfrm>
              <a:off x="1028" y="39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3" name="Freeform 613"/>
            <p:cNvSpPr>
              <a:spLocks/>
            </p:cNvSpPr>
            <p:nvPr/>
          </p:nvSpPr>
          <p:spPr bwMode="auto">
            <a:xfrm>
              <a:off x="988" y="39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4" name="Freeform 614"/>
            <p:cNvSpPr>
              <a:spLocks/>
            </p:cNvSpPr>
            <p:nvPr/>
          </p:nvSpPr>
          <p:spPr bwMode="auto">
            <a:xfrm>
              <a:off x="1029" y="39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5" name="Freeform 615"/>
            <p:cNvSpPr>
              <a:spLocks/>
            </p:cNvSpPr>
            <p:nvPr/>
          </p:nvSpPr>
          <p:spPr bwMode="auto">
            <a:xfrm>
              <a:off x="1036" y="39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6" name="Freeform 616"/>
            <p:cNvSpPr>
              <a:spLocks/>
            </p:cNvSpPr>
            <p:nvPr/>
          </p:nvSpPr>
          <p:spPr bwMode="auto">
            <a:xfrm>
              <a:off x="966" y="39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7" name="Freeform 617"/>
            <p:cNvSpPr>
              <a:spLocks/>
            </p:cNvSpPr>
            <p:nvPr/>
          </p:nvSpPr>
          <p:spPr bwMode="auto">
            <a:xfrm>
              <a:off x="1004" y="39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8" name="Freeform 618"/>
            <p:cNvSpPr>
              <a:spLocks/>
            </p:cNvSpPr>
            <p:nvPr/>
          </p:nvSpPr>
          <p:spPr bwMode="auto">
            <a:xfrm>
              <a:off x="999" y="39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9" name="Freeform 619"/>
            <p:cNvSpPr>
              <a:spLocks/>
            </p:cNvSpPr>
            <p:nvPr/>
          </p:nvSpPr>
          <p:spPr bwMode="auto">
            <a:xfrm>
              <a:off x="1014" y="38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0" name="Freeform 620"/>
            <p:cNvSpPr>
              <a:spLocks/>
            </p:cNvSpPr>
            <p:nvPr/>
          </p:nvSpPr>
          <p:spPr bwMode="auto">
            <a:xfrm>
              <a:off x="974" y="38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1" name="Freeform 621"/>
            <p:cNvSpPr>
              <a:spLocks/>
            </p:cNvSpPr>
            <p:nvPr/>
          </p:nvSpPr>
          <p:spPr bwMode="auto">
            <a:xfrm>
              <a:off x="1015" y="38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2" name="Freeform 622"/>
            <p:cNvSpPr>
              <a:spLocks/>
            </p:cNvSpPr>
            <p:nvPr/>
          </p:nvSpPr>
          <p:spPr bwMode="auto">
            <a:xfrm>
              <a:off x="1022" y="38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3" name="Freeform 623"/>
            <p:cNvSpPr>
              <a:spLocks/>
            </p:cNvSpPr>
            <p:nvPr/>
          </p:nvSpPr>
          <p:spPr bwMode="auto">
            <a:xfrm>
              <a:off x="952" y="38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4" name="Freeform 624"/>
            <p:cNvSpPr>
              <a:spLocks/>
            </p:cNvSpPr>
            <p:nvPr/>
          </p:nvSpPr>
          <p:spPr bwMode="auto">
            <a:xfrm>
              <a:off x="990" y="38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5" name="Freeform 625"/>
            <p:cNvSpPr>
              <a:spLocks/>
            </p:cNvSpPr>
            <p:nvPr/>
          </p:nvSpPr>
          <p:spPr bwMode="auto">
            <a:xfrm>
              <a:off x="985" y="38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6" name="Freeform 626"/>
            <p:cNvSpPr>
              <a:spLocks/>
            </p:cNvSpPr>
            <p:nvPr/>
          </p:nvSpPr>
          <p:spPr bwMode="auto">
            <a:xfrm>
              <a:off x="1490" y="35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7" name="Freeform 627"/>
            <p:cNvSpPr>
              <a:spLocks/>
            </p:cNvSpPr>
            <p:nvPr/>
          </p:nvSpPr>
          <p:spPr bwMode="auto">
            <a:xfrm>
              <a:off x="1536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8" name="Freeform 628"/>
            <p:cNvSpPr>
              <a:spLocks/>
            </p:cNvSpPr>
            <p:nvPr/>
          </p:nvSpPr>
          <p:spPr bwMode="auto">
            <a:xfrm>
              <a:off x="1632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9" name="Freeform 629"/>
            <p:cNvSpPr>
              <a:spLocks/>
            </p:cNvSpPr>
            <p:nvPr/>
          </p:nvSpPr>
          <p:spPr bwMode="auto">
            <a:xfrm>
              <a:off x="1632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0" name="Freeform 630"/>
            <p:cNvSpPr>
              <a:spLocks/>
            </p:cNvSpPr>
            <p:nvPr/>
          </p:nvSpPr>
          <p:spPr bwMode="auto">
            <a:xfrm>
              <a:off x="1332" y="35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1" name="Freeform 631"/>
            <p:cNvSpPr>
              <a:spLocks/>
            </p:cNvSpPr>
            <p:nvPr/>
          </p:nvSpPr>
          <p:spPr bwMode="auto">
            <a:xfrm>
              <a:off x="1292" y="35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2" name="Freeform 632"/>
            <p:cNvSpPr>
              <a:spLocks/>
            </p:cNvSpPr>
            <p:nvPr/>
          </p:nvSpPr>
          <p:spPr bwMode="auto">
            <a:xfrm>
              <a:off x="1333" y="35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3" name="Freeform 633"/>
            <p:cNvSpPr>
              <a:spLocks/>
            </p:cNvSpPr>
            <p:nvPr/>
          </p:nvSpPr>
          <p:spPr bwMode="auto">
            <a:xfrm>
              <a:off x="1340" y="36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4" name="Freeform 634"/>
            <p:cNvSpPr>
              <a:spLocks/>
            </p:cNvSpPr>
            <p:nvPr/>
          </p:nvSpPr>
          <p:spPr bwMode="auto">
            <a:xfrm>
              <a:off x="1270" y="35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5" name="Freeform 635"/>
            <p:cNvSpPr>
              <a:spLocks/>
            </p:cNvSpPr>
            <p:nvPr/>
          </p:nvSpPr>
          <p:spPr bwMode="auto">
            <a:xfrm>
              <a:off x="1308" y="35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6" name="Freeform 636"/>
            <p:cNvSpPr>
              <a:spLocks/>
            </p:cNvSpPr>
            <p:nvPr/>
          </p:nvSpPr>
          <p:spPr bwMode="auto">
            <a:xfrm>
              <a:off x="1303" y="36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7" name="Freeform 637"/>
            <p:cNvSpPr>
              <a:spLocks/>
            </p:cNvSpPr>
            <p:nvPr/>
          </p:nvSpPr>
          <p:spPr bwMode="auto">
            <a:xfrm>
              <a:off x="1680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8" name="Freeform 638"/>
            <p:cNvSpPr>
              <a:spLocks/>
            </p:cNvSpPr>
            <p:nvPr/>
          </p:nvSpPr>
          <p:spPr bwMode="auto">
            <a:xfrm>
              <a:off x="1401" y="35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9" name="Freeform 639"/>
            <p:cNvSpPr>
              <a:spLocks/>
            </p:cNvSpPr>
            <p:nvPr/>
          </p:nvSpPr>
          <p:spPr bwMode="auto">
            <a:xfrm>
              <a:off x="1442" y="35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0" name="Freeform 640"/>
            <p:cNvSpPr>
              <a:spLocks/>
            </p:cNvSpPr>
            <p:nvPr/>
          </p:nvSpPr>
          <p:spPr bwMode="auto">
            <a:xfrm>
              <a:off x="1449" y="36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1" name="Freeform 641"/>
            <p:cNvSpPr>
              <a:spLocks/>
            </p:cNvSpPr>
            <p:nvPr/>
          </p:nvSpPr>
          <p:spPr bwMode="auto">
            <a:xfrm>
              <a:off x="1379" y="36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2" name="Freeform 642"/>
            <p:cNvSpPr>
              <a:spLocks/>
            </p:cNvSpPr>
            <p:nvPr/>
          </p:nvSpPr>
          <p:spPr bwMode="auto">
            <a:xfrm>
              <a:off x="1417" y="35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3" name="Freeform 643"/>
            <p:cNvSpPr>
              <a:spLocks/>
            </p:cNvSpPr>
            <p:nvPr/>
          </p:nvSpPr>
          <p:spPr bwMode="auto">
            <a:xfrm>
              <a:off x="1412" y="36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4" name="Freeform 644"/>
            <p:cNvSpPr>
              <a:spLocks/>
            </p:cNvSpPr>
            <p:nvPr/>
          </p:nvSpPr>
          <p:spPr bwMode="auto">
            <a:xfrm>
              <a:off x="1363" y="37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5" name="Freeform 645"/>
            <p:cNvSpPr>
              <a:spLocks/>
            </p:cNvSpPr>
            <p:nvPr/>
          </p:nvSpPr>
          <p:spPr bwMode="auto">
            <a:xfrm>
              <a:off x="1323" y="37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6" name="Freeform 646"/>
            <p:cNvSpPr>
              <a:spLocks/>
            </p:cNvSpPr>
            <p:nvPr/>
          </p:nvSpPr>
          <p:spPr bwMode="auto">
            <a:xfrm>
              <a:off x="1364" y="37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7" name="Freeform 647"/>
            <p:cNvSpPr>
              <a:spLocks/>
            </p:cNvSpPr>
            <p:nvPr/>
          </p:nvSpPr>
          <p:spPr bwMode="auto">
            <a:xfrm>
              <a:off x="1371" y="37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8" name="Freeform 648"/>
            <p:cNvSpPr>
              <a:spLocks/>
            </p:cNvSpPr>
            <p:nvPr/>
          </p:nvSpPr>
          <p:spPr bwMode="auto">
            <a:xfrm>
              <a:off x="1285" y="3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9" name="Freeform 649"/>
            <p:cNvSpPr>
              <a:spLocks/>
            </p:cNvSpPr>
            <p:nvPr/>
          </p:nvSpPr>
          <p:spPr bwMode="auto">
            <a:xfrm>
              <a:off x="1339" y="37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0" name="Freeform 650"/>
            <p:cNvSpPr>
              <a:spLocks/>
            </p:cNvSpPr>
            <p:nvPr/>
          </p:nvSpPr>
          <p:spPr bwMode="auto">
            <a:xfrm>
              <a:off x="1334" y="37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1" name="Freeform 651"/>
            <p:cNvSpPr>
              <a:spLocks/>
            </p:cNvSpPr>
            <p:nvPr/>
          </p:nvSpPr>
          <p:spPr bwMode="auto">
            <a:xfrm>
              <a:off x="1349" y="36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2" name="Freeform 652"/>
            <p:cNvSpPr>
              <a:spLocks/>
            </p:cNvSpPr>
            <p:nvPr/>
          </p:nvSpPr>
          <p:spPr bwMode="auto">
            <a:xfrm>
              <a:off x="1293" y="36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3" name="Freeform 653"/>
            <p:cNvSpPr>
              <a:spLocks/>
            </p:cNvSpPr>
            <p:nvPr/>
          </p:nvSpPr>
          <p:spPr bwMode="auto">
            <a:xfrm>
              <a:off x="1680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4" name="Freeform 654"/>
            <p:cNvSpPr>
              <a:spLocks/>
            </p:cNvSpPr>
            <p:nvPr/>
          </p:nvSpPr>
          <p:spPr bwMode="auto">
            <a:xfrm>
              <a:off x="1357" y="36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5" name="Freeform 655"/>
            <p:cNvSpPr>
              <a:spLocks/>
            </p:cNvSpPr>
            <p:nvPr/>
          </p:nvSpPr>
          <p:spPr bwMode="auto">
            <a:xfrm>
              <a:off x="1271" y="37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6" name="Freeform 656"/>
            <p:cNvSpPr>
              <a:spLocks/>
            </p:cNvSpPr>
            <p:nvPr/>
          </p:nvSpPr>
          <p:spPr bwMode="auto">
            <a:xfrm>
              <a:off x="1325" y="36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7" name="Freeform 657"/>
            <p:cNvSpPr>
              <a:spLocks/>
            </p:cNvSpPr>
            <p:nvPr/>
          </p:nvSpPr>
          <p:spPr bwMode="auto">
            <a:xfrm>
              <a:off x="1320" y="36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8" name="Freeform 658"/>
            <p:cNvSpPr>
              <a:spLocks/>
            </p:cNvSpPr>
            <p:nvPr/>
          </p:nvSpPr>
          <p:spPr bwMode="auto">
            <a:xfrm>
              <a:off x="1472" y="37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9" name="Freeform 659"/>
            <p:cNvSpPr>
              <a:spLocks/>
            </p:cNvSpPr>
            <p:nvPr/>
          </p:nvSpPr>
          <p:spPr bwMode="auto">
            <a:xfrm>
              <a:off x="1432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0" name="Freeform 660"/>
            <p:cNvSpPr>
              <a:spLocks/>
            </p:cNvSpPr>
            <p:nvPr/>
          </p:nvSpPr>
          <p:spPr bwMode="auto">
            <a:xfrm>
              <a:off x="1536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1" name="Freeform 661"/>
            <p:cNvSpPr>
              <a:spLocks/>
            </p:cNvSpPr>
            <p:nvPr/>
          </p:nvSpPr>
          <p:spPr bwMode="auto">
            <a:xfrm>
              <a:off x="1632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2" name="Freeform 662"/>
            <p:cNvSpPr>
              <a:spLocks/>
            </p:cNvSpPr>
            <p:nvPr/>
          </p:nvSpPr>
          <p:spPr bwMode="auto">
            <a:xfrm>
              <a:off x="1410" y="37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3" name="Freeform 663"/>
            <p:cNvSpPr>
              <a:spLocks/>
            </p:cNvSpPr>
            <p:nvPr/>
          </p:nvSpPr>
          <p:spPr bwMode="auto">
            <a:xfrm>
              <a:off x="1448" y="37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4" name="Freeform 664"/>
            <p:cNvSpPr>
              <a:spLocks/>
            </p:cNvSpPr>
            <p:nvPr/>
          </p:nvSpPr>
          <p:spPr bwMode="auto">
            <a:xfrm>
              <a:off x="1443" y="38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5" name="Freeform 665"/>
            <p:cNvSpPr>
              <a:spLocks/>
            </p:cNvSpPr>
            <p:nvPr/>
          </p:nvSpPr>
          <p:spPr bwMode="auto">
            <a:xfrm>
              <a:off x="1488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6" name="Freeform 666"/>
            <p:cNvSpPr>
              <a:spLocks/>
            </p:cNvSpPr>
            <p:nvPr/>
          </p:nvSpPr>
          <p:spPr bwMode="auto">
            <a:xfrm>
              <a:off x="1418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7" name="Freeform 667"/>
            <p:cNvSpPr>
              <a:spLocks/>
            </p:cNvSpPr>
            <p:nvPr/>
          </p:nvSpPr>
          <p:spPr bwMode="auto">
            <a:xfrm>
              <a:off x="1536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8" name="Freeform 668"/>
            <p:cNvSpPr>
              <a:spLocks/>
            </p:cNvSpPr>
            <p:nvPr/>
          </p:nvSpPr>
          <p:spPr bwMode="auto">
            <a:xfrm>
              <a:off x="1466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9" name="Freeform 669"/>
            <p:cNvSpPr>
              <a:spLocks/>
            </p:cNvSpPr>
            <p:nvPr/>
          </p:nvSpPr>
          <p:spPr bwMode="auto">
            <a:xfrm>
              <a:off x="1396" y="36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0" name="Freeform 670"/>
            <p:cNvSpPr>
              <a:spLocks/>
            </p:cNvSpPr>
            <p:nvPr/>
          </p:nvSpPr>
          <p:spPr bwMode="auto">
            <a:xfrm>
              <a:off x="1776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1" name="Freeform 671"/>
            <p:cNvSpPr>
              <a:spLocks/>
            </p:cNvSpPr>
            <p:nvPr/>
          </p:nvSpPr>
          <p:spPr bwMode="auto">
            <a:xfrm>
              <a:off x="1429" y="37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2" name="Freeform 672"/>
            <p:cNvSpPr>
              <a:spLocks/>
            </p:cNvSpPr>
            <p:nvPr/>
          </p:nvSpPr>
          <p:spPr bwMode="auto">
            <a:xfrm>
              <a:off x="1824" y="38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3" name="Freeform 673"/>
            <p:cNvSpPr>
              <a:spLocks/>
            </p:cNvSpPr>
            <p:nvPr/>
          </p:nvSpPr>
          <p:spPr bwMode="auto">
            <a:xfrm>
              <a:off x="1275" y="37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4" name="Freeform 674"/>
            <p:cNvSpPr>
              <a:spLocks/>
            </p:cNvSpPr>
            <p:nvPr/>
          </p:nvSpPr>
          <p:spPr bwMode="auto">
            <a:xfrm>
              <a:off x="1282" y="37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5" name="Freeform 675"/>
            <p:cNvSpPr>
              <a:spLocks/>
            </p:cNvSpPr>
            <p:nvPr/>
          </p:nvSpPr>
          <p:spPr bwMode="auto">
            <a:xfrm>
              <a:off x="1268" y="36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6" name="Freeform 676"/>
            <p:cNvSpPr>
              <a:spLocks/>
            </p:cNvSpPr>
            <p:nvPr/>
          </p:nvSpPr>
          <p:spPr bwMode="auto">
            <a:xfrm>
              <a:off x="1400" y="39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7" name="Freeform 677"/>
            <p:cNvSpPr>
              <a:spLocks/>
            </p:cNvSpPr>
            <p:nvPr/>
          </p:nvSpPr>
          <p:spPr bwMode="auto">
            <a:xfrm>
              <a:off x="1360" y="39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8" name="Freeform 678"/>
            <p:cNvSpPr>
              <a:spLocks/>
            </p:cNvSpPr>
            <p:nvPr/>
          </p:nvSpPr>
          <p:spPr bwMode="auto">
            <a:xfrm>
              <a:off x="1680" y="39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9" name="Freeform 679"/>
            <p:cNvSpPr>
              <a:spLocks/>
            </p:cNvSpPr>
            <p:nvPr/>
          </p:nvSpPr>
          <p:spPr bwMode="auto">
            <a:xfrm>
              <a:off x="1408" y="39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0" name="Freeform 680"/>
            <p:cNvSpPr>
              <a:spLocks/>
            </p:cNvSpPr>
            <p:nvPr/>
          </p:nvSpPr>
          <p:spPr bwMode="auto">
            <a:xfrm>
              <a:off x="1322" y="39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1" name="Freeform 681"/>
            <p:cNvSpPr>
              <a:spLocks/>
            </p:cNvSpPr>
            <p:nvPr/>
          </p:nvSpPr>
          <p:spPr bwMode="auto">
            <a:xfrm>
              <a:off x="1376" y="39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2" name="Freeform 682"/>
            <p:cNvSpPr>
              <a:spLocks/>
            </p:cNvSpPr>
            <p:nvPr/>
          </p:nvSpPr>
          <p:spPr bwMode="auto">
            <a:xfrm>
              <a:off x="1371" y="39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3" name="Freeform 683"/>
            <p:cNvSpPr>
              <a:spLocks/>
            </p:cNvSpPr>
            <p:nvPr/>
          </p:nvSpPr>
          <p:spPr bwMode="auto">
            <a:xfrm>
              <a:off x="1386" y="38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4" name="Freeform 684"/>
            <p:cNvSpPr>
              <a:spLocks/>
            </p:cNvSpPr>
            <p:nvPr/>
          </p:nvSpPr>
          <p:spPr bwMode="auto">
            <a:xfrm>
              <a:off x="1330" y="38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5" name="Freeform 685"/>
            <p:cNvSpPr>
              <a:spLocks/>
            </p:cNvSpPr>
            <p:nvPr/>
          </p:nvSpPr>
          <p:spPr bwMode="auto">
            <a:xfrm>
              <a:off x="1387" y="38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6" name="Freeform 686"/>
            <p:cNvSpPr>
              <a:spLocks/>
            </p:cNvSpPr>
            <p:nvPr/>
          </p:nvSpPr>
          <p:spPr bwMode="auto">
            <a:xfrm>
              <a:off x="1394" y="38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7" name="Freeform 687"/>
            <p:cNvSpPr>
              <a:spLocks/>
            </p:cNvSpPr>
            <p:nvPr/>
          </p:nvSpPr>
          <p:spPr bwMode="auto">
            <a:xfrm>
              <a:off x="1308" y="38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8" name="Freeform 688"/>
            <p:cNvSpPr>
              <a:spLocks/>
            </p:cNvSpPr>
            <p:nvPr/>
          </p:nvSpPr>
          <p:spPr bwMode="auto">
            <a:xfrm>
              <a:off x="1362" y="38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9" name="Freeform 689"/>
            <p:cNvSpPr>
              <a:spLocks/>
            </p:cNvSpPr>
            <p:nvPr/>
          </p:nvSpPr>
          <p:spPr bwMode="auto">
            <a:xfrm>
              <a:off x="1357" y="38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0" name="Freeform 690"/>
            <p:cNvSpPr>
              <a:spLocks/>
            </p:cNvSpPr>
            <p:nvPr/>
          </p:nvSpPr>
          <p:spPr bwMode="auto">
            <a:xfrm>
              <a:off x="1536" y="39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1" name="Freeform 691"/>
            <p:cNvSpPr>
              <a:spLocks/>
            </p:cNvSpPr>
            <p:nvPr/>
          </p:nvSpPr>
          <p:spPr bwMode="auto">
            <a:xfrm>
              <a:off x="1469" y="39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2" name="Freeform 692"/>
            <p:cNvSpPr>
              <a:spLocks/>
            </p:cNvSpPr>
            <p:nvPr/>
          </p:nvSpPr>
          <p:spPr bwMode="auto">
            <a:xfrm>
              <a:off x="1536" y="38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3" name="Freeform 693"/>
            <p:cNvSpPr>
              <a:spLocks/>
            </p:cNvSpPr>
            <p:nvPr/>
          </p:nvSpPr>
          <p:spPr bwMode="auto">
            <a:xfrm>
              <a:off x="1447" y="39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4" name="Freeform 694"/>
            <p:cNvSpPr>
              <a:spLocks/>
            </p:cNvSpPr>
            <p:nvPr/>
          </p:nvSpPr>
          <p:spPr bwMode="auto">
            <a:xfrm>
              <a:off x="1485" y="39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5" name="Freeform 695"/>
            <p:cNvSpPr>
              <a:spLocks/>
            </p:cNvSpPr>
            <p:nvPr/>
          </p:nvSpPr>
          <p:spPr bwMode="auto">
            <a:xfrm>
              <a:off x="1480" y="39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6" name="Freeform 696"/>
            <p:cNvSpPr>
              <a:spLocks/>
            </p:cNvSpPr>
            <p:nvPr/>
          </p:nvSpPr>
          <p:spPr bwMode="auto">
            <a:xfrm>
              <a:off x="1495" y="38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7" name="Freeform 697"/>
            <p:cNvSpPr>
              <a:spLocks/>
            </p:cNvSpPr>
            <p:nvPr/>
          </p:nvSpPr>
          <p:spPr bwMode="auto">
            <a:xfrm>
              <a:off x="1455" y="38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8" name="Freeform 698"/>
            <p:cNvSpPr>
              <a:spLocks/>
            </p:cNvSpPr>
            <p:nvPr/>
          </p:nvSpPr>
          <p:spPr bwMode="auto">
            <a:xfrm>
              <a:off x="1536" y="38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9" name="Freeform 699"/>
            <p:cNvSpPr>
              <a:spLocks/>
            </p:cNvSpPr>
            <p:nvPr/>
          </p:nvSpPr>
          <p:spPr bwMode="auto">
            <a:xfrm>
              <a:off x="1584" y="38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0" name="Freeform 700"/>
            <p:cNvSpPr>
              <a:spLocks/>
            </p:cNvSpPr>
            <p:nvPr/>
          </p:nvSpPr>
          <p:spPr bwMode="auto">
            <a:xfrm>
              <a:off x="1433" y="38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1" name="Freeform 701"/>
            <p:cNvSpPr>
              <a:spLocks/>
            </p:cNvSpPr>
            <p:nvPr/>
          </p:nvSpPr>
          <p:spPr bwMode="auto">
            <a:xfrm>
              <a:off x="1471" y="38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2" name="Freeform 702"/>
            <p:cNvSpPr>
              <a:spLocks/>
            </p:cNvSpPr>
            <p:nvPr/>
          </p:nvSpPr>
          <p:spPr bwMode="auto">
            <a:xfrm>
              <a:off x="1466" y="38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3" name="Freeform 703"/>
            <p:cNvSpPr>
              <a:spLocks/>
            </p:cNvSpPr>
            <p:nvPr/>
          </p:nvSpPr>
          <p:spPr bwMode="auto">
            <a:xfrm>
              <a:off x="1311" y="39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4" name="Freeform 704"/>
            <p:cNvSpPr>
              <a:spLocks/>
            </p:cNvSpPr>
            <p:nvPr/>
          </p:nvSpPr>
          <p:spPr bwMode="auto">
            <a:xfrm>
              <a:off x="1271" y="39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5" name="Freeform 705"/>
            <p:cNvSpPr>
              <a:spLocks/>
            </p:cNvSpPr>
            <p:nvPr/>
          </p:nvSpPr>
          <p:spPr bwMode="auto">
            <a:xfrm>
              <a:off x="1312" y="39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6" name="Freeform 706"/>
            <p:cNvSpPr>
              <a:spLocks/>
            </p:cNvSpPr>
            <p:nvPr/>
          </p:nvSpPr>
          <p:spPr bwMode="auto">
            <a:xfrm>
              <a:off x="1319" y="39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7" name="Freeform 707"/>
            <p:cNvSpPr>
              <a:spLocks/>
            </p:cNvSpPr>
            <p:nvPr/>
          </p:nvSpPr>
          <p:spPr bwMode="auto">
            <a:xfrm>
              <a:off x="1287" y="39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8" name="Freeform 708"/>
            <p:cNvSpPr>
              <a:spLocks/>
            </p:cNvSpPr>
            <p:nvPr/>
          </p:nvSpPr>
          <p:spPr bwMode="auto">
            <a:xfrm>
              <a:off x="1282" y="39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9" name="Freeform 709"/>
            <p:cNvSpPr>
              <a:spLocks/>
            </p:cNvSpPr>
            <p:nvPr/>
          </p:nvSpPr>
          <p:spPr bwMode="auto">
            <a:xfrm>
              <a:off x="1297" y="38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0" name="Freeform 710"/>
            <p:cNvSpPr>
              <a:spLocks/>
            </p:cNvSpPr>
            <p:nvPr/>
          </p:nvSpPr>
          <p:spPr bwMode="auto">
            <a:xfrm>
              <a:off x="1298" y="38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1" name="Freeform 711"/>
            <p:cNvSpPr>
              <a:spLocks/>
            </p:cNvSpPr>
            <p:nvPr/>
          </p:nvSpPr>
          <p:spPr bwMode="auto">
            <a:xfrm>
              <a:off x="1305" y="38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2" name="Freeform 712"/>
            <p:cNvSpPr>
              <a:spLocks/>
            </p:cNvSpPr>
            <p:nvPr/>
          </p:nvSpPr>
          <p:spPr bwMode="auto">
            <a:xfrm>
              <a:off x="1273" y="38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3" name="Freeform 713"/>
            <p:cNvSpPr>
              <a:spLocks/>
            </p:cNvSpPr>
            <p:nvPr/>
          </p:nvSpPr>
          <p:spPr bwMode="auto">
            <a:xfrm>
              <a:off x="1268" y="38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4" name="Freeform 714"/>
            <p:cNvSpPr>
              <a:spLocks/>
            </p:cNvSpPr>
            <p:nvPr/>
          </p:nvSpPr>
          <p:spPr bwMode="auto">
            <a:xfrm>
              <a:off x="1288" y="40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5" name="Freeform 715"/>
            <p:cNvSpPr>
              <a:spLocks/>
            </p:cNvSpPr>
            <p:nvPr/>
          </p:nvSpPr>
          <p:spPr bwMode="auto">
            <a:xfrm>
              <a:off x="1329" y="40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6" name="Freeform 716"/>
            <p:cNvSpPr>
              <a:spLocks/>
            </p:cNvSpPr>
            <p:nvPr/>
          </p:nvSpPr>
          <p:spPr bwMode="auto">
            <a:xfrm>
              <a:off x="1377" y="33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7" name="Freeform 717"/>
            <p:cNvSpPr>
              <a:spLocks/>
            </p:cNvSpPr>
            <p:nvPr/>
          </p:nvSpPr>
          <p:spPr bwMode="auto">
            <a:xfrm>
              <a:off x="1345" y="33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8" name="Freeform 718"/>
            <p:cNvSpPr>
              <a:spLocks/>
            </p:cNvSpPr>
            <p:nvPr/>
          </p:nvSpPr>
          <p:spPr bwMode="auto">
            <a:xfrm>
              <a:off x="1340" y="33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9" name="Freeform 719"/>
            <p:cNvSpPr>
              <a:spLocks/>
            </p:cNvSpPr>
            <p:nvPr/>
          </p:nvSpPr>
          <p:spPr bwMode="auto">
            <a:xfrm>
              <a:off x="1584" y="33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0" name="Freeform 720"/>
            <p:cNvSpPr>
              <a:spLocks/>
            </p:cNvSpPr>
            <p:nvPr/>
          </p:nvSpPr>
          <p:spPr bwMode="auto">
            <a:xfrm>
              <a:off x="1680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1" name="Freeform 721"/>
            <p:cNvSpPr>
              <a:spLocks/>
            </p:cNvSpPr>
            <p:nvPr/>
          </p:nvSpPr>
          <p:spPr bwMode="auto">
            <a:xfrm>
              <a:off x="1416" y="33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2" name="Freeform 722"/>
            <p:cNvSpPr>
              <a:spLocks/>
            </p:cNvSpPr>
            <p:nvPr/>
          </p:nvSpPr>
          <p:spPr bwMode="auto">
            <a:xfrm>
              <a:off x="1454" y="33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3" name="Freeform 723"/>
            <p:cNvSpPr>
              <a:spLocks/>
            </p:cNvSpPr>
            <p:nvPr/>
          </p:nvSpPr>
          <p:spPr bwMode="auto">
            <a:xfrm>
              <a:off x="1449" y="33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4" name="Freeform 724"/>
            <p:cNvSpPr>
              <a:spLocks/>
            </p:cNvSpPr>
            <p:nvPr/>
          </p:nvSpPr>
          <p:spPr bwMode="auto">
            <a:xfrm>
              <a:off x="1680" y="35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5" name="Freeform 725"/>
            <p:cNvSpPr>
              <a:spLocks/>
            </p:cNvSpPr>
            <p:nvPr/>
          </p:nvSpPr>
          <p:spPr bwMode="auto">
            <a:xfrm>
              <a:off x="1366" y="34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6" name="Freeform 726"/>
            <p:cNvSpPr>
              <a:spLocks/>
            </p:cNvSpPr>
            <p:nvPr/>
          </p:nvSpPr>
          <p:spPr bwMode="auto">
            <a:xfrm>
              <a:off x="1407" y="34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7" name="Freeform 727"/>
            <p:cNvSpPr>
              <a:spLocks/>
            </p:cNvSpPr>
            <p:nvPr/>
          </p:nvSpPr>
          <p:spPr bwMode="auto">
            <a:xfrm>
              <a:off x="1382" y="3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8" name="Freeform 728"/>
            <p:cNvSpPr>
              <a:spLocks/>
            </p:cNvSpPr>
            <p:nvPr/>
          </p:nvSpPr>
          <p:spPr bwMode="auto">
            <a:xfrm>
              <a:off x="1392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9" name="Freeform 729"/>
            <p:cNvSpPr>
              <a:spLocks/>
            </p:cNvSpPr>
            <p:nvPr/>
          </p:nvSpPr>
          <p:spPr bwMode="auto">
            <a:xfrm>
              <a:off x="1336" y="34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0" name="Freeform 730"/>
            <p:cNvSpPr>
              <a:spLocks/>
            </p:cNvSpPr>
            <p:nvPr/>
          </p:nvSpPr>
          <p:spPr bwMode="auto">
            <a:xfrm>
              <a:off x="1393" y="33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1" name="Freeform 731"/>
            <p:cNvSpPr>
              <a:spLocks/>
            </p:cNvSpPr>
            <p:nvPr/>
          </p:nvSpPr>
          <p:spPr bwMode="auto">
            <a:xfrm>
              <a:off x="1680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2" name="Freeform 732"/>
            <p:cNvSpPr>
              <a:spLocks/>
            </p:cNvSpPr>
            <p:nvPr/>
          </p:nvSpPr>
          <p:spPr bwMode="auto">
            <a:xfrm>
              <a:off x="1314" y="34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3" name="Freeform 733"/>
            <p:cNvSpPr>
              <a:spLocks/>
            </p:cNvSpPr>
            <p:nvPr/>
          </p:nvSpPr>
          <p:spPr bwMode="auto">
            <a:xfrm>
              <a:off x="1728" y="3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4" name="Freeform 734"/>
            <p:cNvSpPr>
              <a:spLocks/>
            </p:cNvSpPr>
            <p:nvPr/>
          </p:nvSpPr>
          <p:spPr bwMode="auto">
            <a:xfrm>
              <a:off x="1363" y="34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5" name="Freeform 735"/>
            <p:cNvSpPr>
              <a:spLocks/>
            </p:cNvSpPr>
            <p:nvPr/>
          </p:nvSpPr>
          <p:spPr bwMode="auto">
            <a:xfrm>
              <a:off x="1584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6" name="Freeform 736"/>
            <p:cNvSpPr>
              <a:spLocks/>
            </p:cNvSpPr>
            <p:nvPr/>
          </p:nvSpPr>
          <p:spPr bwMode="auto">
            <a:xfrm>
              <a:off x="1475" y="34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7" name="Freeform 737"/>
            <p:cNvSpPr>
              <a:spLocks/>
            </p:cNvSpPr>
            <p:nvPr/>
          </p:nvSpPr>
          <p:spPr bwMode="auto">
            <a:xfrm>
              <a:off x="1516" y="3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8" name="Freeform 738"/>
            <p:cNvSpPr>
              <a:spLocks/>
            </p:cNvSpPr>
            <p:nvPr/>
          </p:nvSpPr>
          <p:spPr bwMode="auto">
            <a:xfrm>
              <a:off x="1632" y="35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9" name="Freeform 739"/>
            <p:cNvSpPr>
              <a:spLocks/>
            </p:cNvSpPr>
            <p:nvPr/>
          </p:nvSpPr>
          <p:spPr bwMode="auto">
            <a:xfrm>
              <a:off x="1461" y="34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0" name="Freeform 740"/>
            <p:cNvSpPr>
              <a:spLocks/>
            </p:cNvSpPr>
            <p:nvPr/>
          </p:nvSpPr>
          <p:spPr bwMode="auto">
            <a:xfrm>
              <a:off x="1502" y="33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1" name="Freeform 741"/>
            <p:cNvSpPr>
              <a:spLocks/>
            </p:cNvSpPr>
            <p:nvPr/>
          </p:nvSpPr>
          <p:spPr bwMode="auto">
            <a:xfrm>
              <a:off x="1584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2" name="Freeform 742"/>
            <p:cNvSpPr>
              <a:spLocks/>
            </p:cNvSpPr>
            <p:nvPr/>
          </p:nvSpPr>
          <p:spPr bwMode="auto">
            <a:xfrm>
              <a:off x="1439" y="34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3" name="Freeform 743"/>
            <p:cNvSpPr>
              <a:spLocks/>
            </p:cNvSpPr>
            <p:nvPr/>
          </p:nvSpPr>
          <p:spPr bwMode="auto">
            <a:xfrm>
              <a:off x="1632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4" name="Freeform 744"/>
            <p:cNvSpPr>
              <a:spLocks/>
            </p:cNvSpPr>
            <p:nvPr/>
          </p:nvSpPr>
          <p:spPr bwMode="auto">
            <a:xfrm>
              <a:off x="1632" y="33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5" name="Freeform 745"/>
            <p:cNvSpPr>
              <a:spLocks/>
            </p:cNvSpPr>
            <p:nvPr/>
          </p:nvSpPr>
          <p:spPr bwMode="auto">
            <a:xfrm>
              <a:off x="1317" y="35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6" name="Freeform 746"/>
            <p:cNvSpPr>
              <a:spLocks/>
            </p:cNvSpPr>
            <p:nvPr/>
          </p:nvSpPr>
          <p:spPr bwMode="auto">
            <a:xfrm>
              <a:off x="1318" y="34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7" name="Freeform 747"/>
            <p:cNvSpPr>
              <a:spLocks/>
            </p:cNvSpPr>
            <p:nvPr/>
          </p:nvSpPr>
          <p:spPr bwMode="auto">
            <a:xfrm>
              <a:off x="1303" y="34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8" name="Freeform 748"/>
            <p:cNvSpPr>
              <a:spLocks/>
            </p:cNvSpPr>
            <p:nvPr/>
          </p:nvSpPr>
          <p:spPr bwMode="auto">
            <a:xfrm>
              <a:off x="1304" y="33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9" name="Freeform 749"/>
            <p:cNvSpPr>
              <a:spLocks/>
            </p:cNvSpPr>
            <p:nvPr/>
          </p:nvSpPr>
          <p:spPr bwMode="auto">
            <a:xfrm>
              <a:off x="1311" y="34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0" name="Freeform 750"/>
            <p:cNvSpPr>
              <a:spLocks/>
            </p:cNvSpPr>
            <p:nvPr/>
          </p:nvSpPr>
          <p:spPr bwMode="auto">
            <a:xfrm>
              <a:off x="1184" y="34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1" name="Freeform 751"/>
            <p:cNvSpPr>
              <a:spLocks/>
            </p:cNvSpPr>
            <p:nvPr/>
          </p:nvSpPr>
          <p:spPr bwMode="auto">
            <a:xfrm>
              <a:off x="1152" y="34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2" name="Freeform 752"/>
            <p:cNvSpPr>
              <a:spLocks/>
            </p:cNvSpPr>
            <p:nvPr/>
          </p:nvSpPr>
          <p:spPr bwMode="auto">
            <a:xfrm>
              <a:off x="1147" y="34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3" name="Freeform 753"/>
            <p:cNvSpPr>
              <a:spLocks/>
            </p:cNvSpPr>
            <p:nvPr/>
          </p:nvSpPr>
          <p:spPr bwMode="auto">
            <a:xfrm>
              <a:off x="1285" y="34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4" name="Freeform 754"/>
            <p:cNvSpPr>
              <a:spLocks/>
            </p:cNvSpPr>
            <p:nvPr/>
          </p:nvSpPr>
          <p:spPr bwMode="auto">
            <a:xfrm>
              <a:off x="1293" y="34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5" name="Freeform 755"/>
            <p:cNvSpPr>
              <a:spLocks/>
            </p:cNvSpPr>
            <p:nvPr/>
          </p:nvSpPr>
          <p:spPr bwMode="auto">
            <a:xfrm>
              <a:off x="1223" y="34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6" name="Freeform 756"/>
            <p:cNvSpPr>
              <a:spLocks/>
            </p:cNvSpPr>
            <p:nvPr/>
          </p:nvSpPr>
          <p:spPr bwMode="auto">
            <a:xfrm>
              <a:off x="1261" y="34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7" name="Freeform 757"/>
            <p:cNvSpPr>
              <a:spLocks/>
            </p:cNvSpPr>
            <p:nvPr/>
          </p:nvSpPr>
          <p:spPr bwMode="auto">
            <a:xfrm>
              <a:off x="1256" y="34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8" name="Freeform 758"/>
            <p:cNvSpPr>
              <a:spLocks/>
            </p:cNvSpPr>
            <p:nvPr/>
          </p:nvSpPr>
          <p:spPr bwMode="auto">
            <a:xfrm>
              <a:off x="1213" y="36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9" name="Freeform 759"/>
            <p:cNvSpPr>
              <a:spLocks/>
            </p:cNvSpPr>
            <p:nvPr/>
          </p:nvSpPr>
          <p:spPr bwMode="auto">
            <a:xfrm>
              <a:off x="1173" y="36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0" name="Freeform 760"/>
            <p:cNvSpPr>
              <a:spLocks/>
            </p:cNvSpPr>
            <p:nvPr/>
          </p:nvSpPr>
          <p:spPr bwMode="auto">
            <a:xfrm>
              <a:off x="1214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1" name="Freeform 761"/>
            <p:cNvSpPr>
              <a:spLocks/>
            </p:cNvSpPr>
            <p:nvPr/>
          </p:nvSpPr>
          <p:spPr bwMode="auto">
            <a:xfrm>
              <a:off x="1189" y="36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2" name="Freeform 762"/>
            <p:cNvSpPr>
              <a:spLocks/>
            </p:cNvSpPr>
            <p:nvPr/>
          </p:nvSpPr>
          <p:spPr bwMode="auto">
            <a:xfrm>
              <a:off x="1199" y="35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3" name="Freeform 763"/>
            <p:cNvSpPr>
              <a:spLocks/>
            </p:cNvSpPr>
            <p:nvPr/>
          </p:nvSpPr>
          <p:spPr bwMode="auto">
            <a:xfrm>
              <a:off x="1143" y="35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4" name="Freeform 764"/>
            <p:cNvSpPr>
              <a:spLocks/>
            </p:cNvSpPr>
            <p:nvPr/>
          </p:nvSpPr>
          <p:spPr bwMode="auto">
            <a:xfrm>
              <a:off x="1200" y="3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5" name="Freeform 765"/>
            <p:cNvSpPr>
              <a:spLocks/>
            </p:cNvSpPr>
            <p:nvPr/>
          </p:nvSpPr>
          <p:spPr bwMode="auto">
            <a:xfrm>
              <a:off x="1207" y="35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6" name="Freeform 766"/>
            <p:cNvSpPr>
              <a:spLocks/>
            </p:cNvSpPr>
            <p:nvPr/>
          </p:nvSpPr>
          <p:spPr bwMode="auto">
            <a:xfrm>
              <a:off x="1121" y="35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7" name="Freeform 767"/>
            <p:cNvSpPr>
              <a:spLocks/>
            </p:cNvSpPr>
            <p:nvPr/>
          </p:nvSpPr>
          <p:spPr bwMode="auto">
            <a:xfrm>
              <a:off x="1175" y="35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8" name="Freeform 768"/>
            <p:cNvSpPr>
              <a:spLocks/>
            </p:cNvSpPr>
            <p:nvPr/>
          </p:nvSpPr>
          <p:spPr bwMode="auto">
            <a:xfrm>
              <a:off x="1170" y="35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9" name="Freeform 769"/>
            <p:cNvSpPr>
              <a:spLocks/>
            </p:cNvSpPr>
            <p:nvPr/>
          </p:nvSpPr>
          <p:spPr bwMode="auto">
            <a:xfrm>
              <a:off x="1322" y="36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0" name="Freeform 770"/>
            <p:cNvSpPr>
              <a:spLocks/>
            </p:cNvSpPr>
            <p:nvPr/>
          </p:nvSpPr>
          <p:spPr bwMode="auto">
            <a:xfrm>
              <a:off x="1282" y="36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1" name="Freeform 771"/>
            <p:cNvSpPr>
              <a:spLocks/>
            </p:cNvSpPr>
            <p:nvPr/>
          </p:nvSpPr>
          <p:spPr bwMode="auto">
            <a:xfrm>
              <a:off x="1323" y="3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2" name="Freeform 772"/>
            <p:cNvSpPr>
              <a:spLocks/>
            </p:cNvSpPr>
            <p:nvPr/>
          </p:nvSpPr>
          <p:spPr bwMode="auto">
            <a:xfrm>
              <a:off x="1308" y="35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3" name="Freeform 773"/>
            <p:cNvSpPr>
              <a:spLocks/>
            </p:cNvSpPr>
            <p:nvPr/>
          </p:nvSpPr>
          <p:spPr bwMode="auto">
            <a:xfrm>
              <a:off x="1268" y="35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4" name="Freeform 774"/>
            <p:cNvSpPr>
              <a:spLocks/>
            </p:cNvSpPr>
            <p:nvPr/>
          </p:nvSpPr>
          <p:spPr bwMode="auto">
            <a:xfrm>
              <a:off x="1309" y="3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5" name="Freeform 775"/>
            <p:cNvSpPr>
              <a:spLocks/>
            </p:cNvSpPr>
            <p:nvPr/>
          </p:nvSpPr>
          <p:spPr bwMode="auto">
            <a:xfrm>
              <a:off x="1316" y="35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6" name="Freeform 776"/>
            <p:cNvSpPr>
              <a:spLocks/>
            </p:cNvSpPr>
            <p:nvPr/>
          </p:nvSpPr>
          <p:spPr bwMode="auto">
            <a:xfrm>
              <a:off x="1246" y="35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7" name="Freeform 777"/>
            <p:cNvSpPr>
              <a:spLocks/>
            </p:cNvSpPr>
            <p:nvPr/>
          </p:nvSpPr>
          <p:spPr bwMode="auto">
            <a:xfrm>
              <a:off x="1284" y="35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8" name="Freeform 778"/>
            <p:cNvSpPr>
              <a:spLocks/>
            </p:cNvSpPr>
            <p:nvPr/>
          </p:nvSpPr>
          <p:spPr bwMode="auto">
            <a:xfrm>
              <a:off x="1279" y="35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9" name="Freeform 779"/>
            <p:cNvSpPr>
              <a:spLocks/>
            </p:cNvSpPr>
            <p:nvPr/>
          </p:nvSpPr>
          <p:spPr bwMode="auto">
            <a:xfrm>
              <a:off x="1124" y="36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0" name="Freeform 780"/>
            <p:cNvSpPr>
              <a:spLocks/>
            </p:cNvSpPr>
            <p:nvPr/>
          </p:nvSpPr>
          <p:spPr bwMode="auto">
            <a:xfrm>
              <a:off x="1125" y="36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1" name="Freeform 781"/>
            <p:cNvSpPr>
              <a:spLocks/>
            </p:cNvSpPr>
            <p:nvPr/>
          </p:nvSpPr>
          <p:spPr bwMode="auto">
            <a:xfrm>
              <a:off x="1110" y="35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2" name="Freeform 782"/>
            <p:cNvSpPr>
              <a:spLocks/>
            </p:cNvSpPr>
            <p:nvPr/>
          </p:nvSpPr>
          <p:spPr bwMode="auto">
            <a:xfrm>
              <a:off x="1111" y="35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3" name="Freeform 783"/>
            <p:cNvSpPr>
              <a:spLocks/>
            </p:cNvSpPr>
            <p:nvPr/>
          </p:nvSpPr>
          <p:spPr bwMode="auto">
            <a:xfrm>
              <a:off x="1118" y="35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4" name="Freeform 784"/>
            <p:cNvSpPr>
              <a:spLocks/>
            </p:cNvSpPr>
            <p:nvPr/>
          </p:nvSpPr>
          <p:spPr bwMode="auto">
            <a:xfrm>
              <a:off x="1129" y="37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5" name="Freeform 785"/>
            <p:cNvSpPr>
              <a:spLocks/>
            </p:cNvSpPr>
            <p:nvPr/>
          </p:nvSpPr>
          <p:spPr bwMode="auto">
            <a:xfrm>
              <a:off x="1097" y="37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6" name="Freeform 786"/>
            <p:cNvSpPr>
              <a:spLocks/>
            </p:cNvSpPr>
            <p:nvPr/>
          </p:nvSpPr>
          <p:spPr bwMode="auto">
            <a:xfrm>
              <a:off x="1092" y="38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7" name="Freeform 787"/>
            <p:cNvSpPr>
              <a:spLocks/>
            </p:cNvSpPr>
            <p:nvPr/>
          </p:nvSpPr>
          <p:spPr bwMode="auto">
            <a:xfrm>
              <a:off x="1230" y="37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8" name="Freeform 788"/>
            <p:cNvSpPr>
              <a:spLocks/>
            </p:cNvSpPr>
            <p:nvPr/>
          </p:nvSpPr>
          <p:spPr bwMode="auto">
            <a:xfrm>
              <a:off x="1238" y="38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9" name="Freeform 789"/>
            <p:cNvSpPr>
              <a:spLocks/>
            </p:cNvSpPr>
            <p:nvPr/>
          </p:nvSpPr>
          <p:spPr bwMode="auto">
            <a:xfrm>
              <a:off x="1168" y="37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0" name="Freeform 790"/>
            <p:cNvSpPr>
              <a:spLocks/>
            </p:cNvSpPr>
            <p:nvPr/>
          </p:nvSpPr>
          <p:spPr bwMode="auto">
            <a:xfrm>
              <a:off x="1206" y="37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1" name="Freeform 791"/>
            <p:cNvSpPr>
              <a:spLocks/>
            </p:cNvSpPr>
            <p:nvPr/>
          </p:nvSpPr>
          <p:spPr bwMode="auto">
            <a:xfrm>
              <a:off x="1201" y="38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2" name="Freeform 792"/>
            <p:cNvSpPr>
              <a:spLocks/>
            </p:cNvSpPr>
            <p:nvPr/>
          </p:nvSpPr>
          <p:spPr bwMode="auto">
            <a:xfrm>
              <a:off x="1158" y="39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3" name="Freeform 793"/>
            <p:cNvSpPr>
              <a:spLocks/>
            </p:cNvSpPr>
            <p:nvPr/>
          </p:nvSpPr>
          <p:spPr bwMode="auto">
            <a:xfrm>
              <a:off x="1118" y="39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4" name="Freeform 794"/>
            <p:cNvSpPr>
              <a:spLocks/>
            </p:cNvSpPr>
            <p:nvPr/>
          </p:nvSpPr>
          <p:spPr bwMode="auto">
            <a:xfrm>
              <a:off x="1159" y="39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5" name="Freeform 795"/>
            <p:cNvSpPr>
              <a:spLocks/>
            </p:cNvSpPr>
            <p:nvPr/>
          </p:nvSpPr>
          <p:spPr bwMode="auto">
            <a:xfrm>
              <a:off x="1134" y="39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6" name="Freeform 796"/>
            <p:cNvSpPr>
              <a:spLocks/>
            </p:cNvSpPr>
            <p:nvPr/>
          </p:nvSpPr>
          <p:spPr bwMode="auto">
            <a:xfrm>
              <a:off x="1144" y="38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7" name="Freeform 797"/>
            <p:cNvSpPr>
              <a:spLocks/>
            </p:cNvSpPr>
            <p:nvPr/>
          </p:nvSpPr>
          <p:spPr bwMode="auto">
            <a:xfrm>
              <a:off x="1088" y="38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8" name="Freeform 798"/>
            <p:cNvSpPr>
              <a:spLocks/>
            </p:cNvSpPr>
            <p:nvPr/>
          </p:nvSpPr>
          <p:spPr bwMode="auto">
            <a:xfrm>
              <a:off x="1145" y="38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9" name="Freeform 799"/>
            <p:cNvSpPr>
              <a:spLocks/>
            </p:cNvSpPr>
            <p:nvPr/>
          </p:nvSpPr>
          <p:spPr bwMode="auto">
            <a:xfrm>
              <a:off x="1152" y="38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0" name="Freeform 800"/>
            <p:cNvSpPr>
              <a:spLocks/>
            </p:cNvSpPr>
            <p:nvPr/>
          </p:nvSpPr>
          <p:spPr bwMode="auto">
            <a:xfrm>
              <a:off x="1066" y="39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1" name="Freeform 801"/>
            <p:cNvSpPr>
              <a:spLocks/>
            </p:cNvSpPr>
            <p:nvPr/>
          </p:nvSpPr>
          <p:spPr bwMode="auto">
            <a:xfrm>
              <a:off x="1120" y="38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2" name="Freeform 802"/>
            <p:cNvSpPr>
              <a:spLocks/>
            </p:cNvSpPr>
            <p:nvPr/>
          </p:nvSpPr>
          <p:spPr bwMode="auto">
            <a:xfrm>
              <a:off x="1115" y="39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3" name="Freeform 803"/>
            <p:cNvSpPr>
              <a:spLocks/>
            </p:cNvSpPr>
            <p:nvPr/>
          </p:nvSpPr>
          <p:spPr bwMode="auto">
            <a:xfrm>
              <a:off x="1267" y="39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4" name="Freeform 804"/>
            <p:cNvSpPr>
              <a:spLocks/>
            </p:cNvSpPr>
            <p:nvPr/>
          </p:nvSpPr>
          <p:spPr bwMode="auto">
            <a:xfrm>
              <a:off x="1227" y="39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5" name="Freeform 805"/>
            <p:cNvSpPr>
              <a:spLocks/>
            </p:cNvSpPr>
            <p:nvPr/>
          </p:nvSpPr>
          <p:spPr bwMode="auto">
            <a:xfrm>
              <a:off x="1268" y="39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6" name="Freeform 806"/>
            <p:cNvSpPr>
              <a:spLocks/>
            </p:cNvSpPr>
            <p:nvPr/>
          </p:nvSpPr>
          <p:spPr bwMode="auto">
            <a:xfrm>
              <a:off x="1253" y="38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7" name="Freeform 807"/>
            <p:cNvSpPr>
              <a:spLocks/>
            </p:cNvSpPr>
            <p:nvPr/>
          </p:nvSpPr>
          <p:spPr bwMode="auto">
            <a:xfrm>
              <a:off x="1213" y="38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8" name="Freeform 808"/>
            <p:cNvSpPr>
              <a:spLocks/>
            </p:cNvSpPr>
            <p:nvPr/>
          </p:nvSpPr>
          <p:spPr bwMode="auto">
            <a:xfrm>
              <a:off x="1254" y="38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9" name="Freeform 809"/>
            <p:cNvSpPr>
              <a:spLocks/>
            </p:cNvSpPr>
            <p:nvPr/>
          </p:nvSpPr>
          <p:spPr bwMode="auto">
            <a:xfrm>
              <a:off x="1261" y="38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0" name="Freeform 810"/>
            <p:cNvSpPr>
              <a:spLocks/>
            </p:cNvSpPr>
            <p:nvPr/>
          </p:nvSpPr>
          <p:spPr bwMode="auto">
            <a:xfrm>
              <a:off x="1191" y="38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1" name="Freeform 811"/>
            <p:cNvSpPr>
              <a:spLocks/>
            </p:cNvSpPr>
            <p:nvPr/>
          </p:nvSpPr>
          <p:spPr bwMode="auto">
            <a:xfrm>
              <a:off x="1229" y="38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2" name="Freeform 812"/>
            <p:cNvSpPr>
              <a:spLocks/>
            </p:cNvSpPr>
            <p:nvPr/>
          </p:nvSpPr>
          <p:spPr bwMode="auto">
            <a:xfrm>
              <a:off x="1224" y="39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3" name="Freeform 813"/>
            <p:cNvSpPr>
              <a:spLocks/>
            </p:cNvSpPr>
            <p:nvPr/>
          </p:nvSpPr>
          <p:spPr bwMode="auto">
            <a:xfrm>
              <a:off x="1069" y="39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4" name="Freeform 814"/>
            <p:cNvSpPr>
              <a:spLocks/>
            </p:cNvSpPr>
            <p:nvPr/>
          </p:nvSpPr>
          <p:spPr bwMode="auto">
            <a:xfrm>
              <a:off x="1070" y="39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5" name="Freeform 815"/>
            <p:cNvSpPr>
              <a:spLocks/>
            </p:cNvSpPr>
            <p:nvPr/>
          </p:nvSpPr>
          <p:spPr bwMode="auto">
            <a:xfrm>
              <a:off x="1055" y="38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6" name="Freeform 816"/>
            <p:cNvSpPr>
              <a:spLocks/>
            </p:cNvSpPr>
            <p:nvPr/>
          </p:nvSpPr>
          <p:spPr bwMode="auto">
            <a:xfrm>
              <a:off x="1056" y="38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7" name="Freeform 817"/>
            <p:cNvSpPr>
              <a:spLocks/>
            </p:cNvSpPr>
            <p:nvPr/>
          </p:nvSpPr>
          <p:spPr bwMode="auto">
            <a:xfrm>
              <a:off x="1063" y="38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8" name="Freeform 818"/>
            <p:cNvSpPr>
              <a:spLocks/>
            </p:cNvSpPr>
            <p:nvPr/>
          </p:nvSpPr>
          <p:spPr bwMode="auto">
            <a:xfrm>
              <a:off x="1353" y="32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9" name="Freeform 819"/>
            <p:cNvSpPr>
              <a:spLocks/>
            </p:cNvSpPr>
            <p:nvPr/>
          </p:nvSpPr>
          <p:spPr bwMode="auto">
            <a:xfrm>
              <a:off x="1321" y="32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0" name="Freeform 820"/>
            <p:cNvSpPr>
              <a:spLocks/>
            </p:cNvSpPr>
            <p:nvPr/>
          </p:nvSpPr>
          <p:spPr bwMode="auto">
            <a:xfrm>
              <a:off x="1316" y="32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1" name="Freeform 821"/>
            <p:cNvSpPr>
              <a:spLocks/>
            </p:cNvSpPr>
            <p:nvPr/>
          </p:nvSpPr>
          <p:spPr bwMode="auto">
            <a:xfrm>
              <a:off x="1454" y="32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2" name="Freeform 822"/>
            <p:cNvSpPr>
              <a:spLocks/>
            </p:cNvSpPr>
            <p:nvPr/>
          </p:nvSpPr>
          <p:spPr bwMode="auto">
            <a:xfrm>
              <a:off x="1462" y="32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3" name="Freeform 823"/>
            <p:cNvSpPr>
              <a:spLocks/>
            </p:cNvSpPr>
            <p:nvPr/>
          </p:nvSpPr>
          <p:spPr bwMode="auto">
            <a:xfrm>
              <a:off x="1392" y="32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4" name="Freeform 824"/>
            <p:cNvSpPr>
              <a:spLocks/>
            </p:cNvSpPr>
            <p:nvPr/>
          </p:nvSpPr>
          <p:spPr bwMode="auto">
            <a:xfrm>
              <a:off x="1430" y="3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5" name="Freeform 825"/>
            <p:cNvSpPr>
              <a:spLocks/>
            </p:cNvSpPr>
            <p:nvPr/>
          </p:nvSpPr>
          <p:spPr bwMode="auto">
            <a:xfrm>
              <a:off x="1425" y="32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6" name="Freeform 826"/>
            <p:cNvSpPr>
              <a:spLocks/>
            </p:cNvSpPr>
            <p:nvPr/>
          </p:nvSpPr>
          <p:spPr bwMode="auto">
            <a:xfrm>
              <a:off x="1382" y="33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7" name="Freeform 827"/>
            <p:cNvSpPr>
              <a:spLocks/>
            </p:cNvSpPr>
            <p:nvPr/>
          </p:nvSpPr>
          <p:spPr bwMode="auto">
            <a:xfrm>
              <a:off x="1342" y="33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8" name="Freeform 828"/>
            <p:cNvSpPr>
              <a:spLocks/>
            </p:cNvSpPr>
            <p:nvPr/>
          </p:nvSpPr>
          <p:spPr bwMode="auto">
            <a:xfrm>
              <a:off x="1383" y="33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9" name="Freeform 829"/>
            <p:cNvSpPr>
              <a:spLocks/>
            </p:cNvSpPr>
            <p:nvPr/>
          </p:nvSpPr>
          <p:spPr bwMode="auto">
            <a:xfrm>
              <a:off x="1358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0" name="Freeform 830"/>
            <p:cNvSpPr>
              <a:spLocks/>
            </p:cNvSpPr>
            <p:nvPr/>
          </p:nvSpPr>
          <p:spPr bwMode="auto">
            <a:xfrm>
              <a:off x="1368" y="33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1" name="Freeform 831"/>
            <p:cNvSpPr>
              <a:spLocks/>
            </p:cNvSpPr>
            <p:nvPr/>
          </p:nvSpPr>
          <p:spPr bwMode="auto">
            <a:xfrm>
              <a:off x="1312" y="33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2" name="Freeform 832"/>
            <p:cNvSpPr>
              <a:spLocks/>
            </p:cNvSpPr>
            <p:nvPr/>
          </p:nvSpPr>
          <p:spPr bwMode="auto">
            <a:xfrm>
              <a:off x="1369" y="32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3" name="Freeform 833"/>
            <p:cNvSpPr>
              <a:spLocks/>
            </p:cNvSpPr>
            <p:nvPr/>
          </p:nvSpPr>
          <p:spPr bwMode="auto">
            <a:xfrm>
              <a:off x="1376" y="33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4" name="Freeform 834"/>
            <p:cNvSpPr>
              <a:spLocks/>
            </p:cNvSpPr>
            <p:nvPr/>
          </p:nvSpPr>
          <p:spPr bwMode="auto">
            <a:xfrm>
              <a:off x="1290" y="3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5" name="Freeform 835"/>
            <p:cNvSpPr>
              <a:spLocks/>
            </p:cNvSpPr>
            <p:nvPr/>
          </p:nvSpPr>
          <p:spPr bwMode="auto">
            <a:xfrm>
              <a:off x="1344" y="3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6" name="Freeform 836"/>
            <p:cNvSpPr>
              <a:spLocks/>
            </p:cNvSpPr>
            <p:nvPr/>
          </p:nvSpPr>
          <p:spPr bwMode="auto">
            <a:xfrm>
              <a:off x="1339" y="33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7" name="Freeform 837"/>
            <p:cNvSpPr>
              <a:spLocks/>
            </p:cNvSpPr>
            <p:nvPr/>
          </p:nvSpPr>
          <p:spPr bwMode="auto">
            <a:xfrm>
              <a:off x="1491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8" name="Freeform 838"/>
            <p:cNvSpPr>
              <a:spLocks/>
            </p:cNvSpPr>
            <p:nvPr/>
          </p:nvSpPr>
          <p:spPr bwMode="auto">
            <a:xfrm>
              <a:off x="1451" y="3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9" name="Freeform 839"/>
            <p:cNvSpPr>
              <a:spLocks/>
            </p:cNvSpPr>
            <p:nvPr/>
          </p:nvSpPr>
          <p:spPr bwMode="auto">
            <a:xfrm>
              <a:off x="1492" y="33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0" name="Freeform 840"/>
            <p:cNvSpPr>
              <a:spLocks/>
            </p:cNvSpPr>
            <p:nvPr/>
          </p:nvSpPr>
          <p:spPr bwMode="auto">
            <a:xfrm>
              <a:off x="1536" y="32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1" name="Freeform 841"/>
            <p:cNvSpPr>
              <a:spLocks/>
            </p:cNvSpPr>
            <p:nvPr/>
          </p:nvSpPr>
          <p:spPr bwMode="auto">
            <a:xfrm>
              <a:off x="1437" y="32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2" name="Freeform 842"/>
            <p:cNvSpPr>
              <a:spLocks/>
            </p:cNvSpPr>
            <p:nvPr/>
          </p:nvSpPr>
          <p:spPr bwMode="auto">
            <a:xfrm>
              <a:off x="1632" y="32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3" name="Freeform 843"/>
            <p:cNvSpPr>
              <a:spLocks/>
            </p:cNvSpPr>
            <p:nvPr/>
          </p:nvSpPr>
          <p:spPr bwMode="auto">
            <a:xfrm>
              <a:off x="1536" y="33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4" name="Freeform 844"/>
            <p:cNvSpPr>
              <a:spLocks/>
            </p:cNvSpPr>
            <p:nvPr/>
          </p:nvSpPr>
          <p:spPr bwMode="auto">
            <a:xfrm>
              <a:off x="1415" y="33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5" name="Freeform 845"/>
            <p:cNvSpPr>
              <a:spLocks/>
            </p:cNvSpPr>
            <p:nvPr/>
          </p:nvSpPr>
          <p:spPr bwMode="auto">
            <a:xfrm>
              <a:off x="1453" y="33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6" name="Freeform 846"/>
            <p:cNvSpPr>
              <a:spLocks/>
            </p:cNvSpPr>
            <p:nvPr/>
          </p:nvSpPr>
          <p:spPr bwMode="auto">
            <a:xfrm>
              <a:off x="1448" y="33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7" name="Freeform 847"/>
            <p:cNvSpPr>
              <a:spLocks/>
            </p:cNvSpPr>
            <p:nvPr/>
          </p:nvSpPr>
          <p:spPr bwMode="auto">
            <a:xfrm>
              <a:off x="1293" y="34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8" name="Freeform 848"/>
            <p:cNvSpPr>
              <a:spLocks/>
            </p:cNvSpPr>
            <p:nvPr/>
          </p:nvSpPr>
          <p:spPr bwMode="auto">
            <a:xfrm>
              <a:off x="1294" y="33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9" name="Freeform 849"/>
            <p:cNvSpPr>
              <a:spLocks/>
            </p:cNvSpPr>
            <p:nvPr/>
          </p:nvSpPr>
          <p:spPr bwMode="auto">
            <a:xfrm>
              <a:off x="1279" y="33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0" name="Freeform 850"/>
            <p:cNvSpPr>
              <a:spLocks/>
            </p:cNvSpPr>
            <p:nvPr/>
          </p:nvSpPr>
          <p:spPr bwMode="auto">
            <a:xfrm>
              <a:off x="1280" y="32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1" name="Freeform 851"/>
            <p:cNvSpPr>
              <a:spLocks/>
            </p:cNvSpPr>
            <p:nvPr/>
          </p:nvSpPr>
          <p:spPr bwMode="auto">
            <a:xfrm>
              <a:off x="1287" y="33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2" name="Freeform 852"/>
            <p:cNvSpPr>
              <a:spLocks/>
            </p:cNvSpPr>
            <p:nvPr/>
          </p:nvSpPr>
          <p:spPr bwMode="auto">
            <a:xfrm>
              <a:off x="970" y="39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3" name="Freeform 853"/>
            <p:cNvSpPr>
              <a:spLocks/>
            </p:cNvSpPr>
            <p:nvPr/>
          </p:nvSpPr>
          <p:spPr bwMode="auto">
            <a:xfrm>
              <a:off x="930" y="39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4" name="Freeform 854"/>
            <p:cNvSpPr>
              <a:spLocks/>
            </p:cNvSpPr>
            <p:nvPr/>
          </p:nvSpPr>
          <p:spPr bwMode="auto">
            <a:xfrm>
              <a:off x="971" y="39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5" name="Freeform 855"/>
            <p:cNvSpPr>
              <a:spLocks/>
            </p:cNvSpPr>
            <p:nvPr/>
          </p:nvSpPr>
          <p:spPr bwMode="auto">
            <a:xfrm>
              <a:off x="978" y="40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6" name="Freeform 856"/>
            <p:cNvSpPr>
              <a:spLocks/>
            </p:cNvSpPr>
            <p:nvPr/>
          </p:nvSpPr>
          <p:spPr bwMode="auto">
            <a:xfrm>
              <a:off x="946" y="39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7" name="Freeform 857"/>
            <p:cNvSpPr>
              <a:spLocks/>
            </p:cNvSpPr>
            <p:nvPr/>
          </p:nvSpPr>
          <p:spPr bwMode="auto">
            <a:xfrm>
              <a:off x="956" y="38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8" name="Freeform 858"/>
            <p:cNvSpPr>
              <a:spLocks/>
            </p:cNvSpPr>
            <p:nvPr/>
          </p:nvSpPr>
          <p:spPr bwMode="auto">
            <a:xfrm>
              <a:off x="964" y="39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9" name="Freeform 859"/>
            <p:cNvSpPr>
              <a:spLocks/>
            </p:cNvSpPr>
            <p:nvPr/>
          </p:nvSpPr>
          <p:spPr bwMode="auto">
            <a:xfrm>
              <a:off x="932" y="38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0" name="Freeform 860"/>
            <p:cNvSpPr>
              <a:spLocks/>
            </p:cNvSpPr>
            <p:nvPr/>
          </p:nvSpPr>
          <p:spPr bwMode="auto">
            <a:xfrm>
              <a:off x="927" y="39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1" name="Freeform 861"/>
            <p:cNvSpPr>
              <a:spLocks/>
            </p:cNvSpPr>
            <p:nvPr/>
          </p:nvSpPr>
          <p:spPr bwMode="auto">
            <a:xfrm>
              <a:off x="1100" y="40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2" name="Freeform 862"/>
            <p:cNvSpPr>
              <a:spLocks/>
            </p:cNvSpPr>
            <p:nvPr/>
          </p:nvSpPr>
          <p:spPr bwMode="auto">
            <a:xfrm>
              <a:off x="1060" y="39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3" name="Freeform 863"/>
            <p:cNvSpPr>
              <a:spLocks/>
            </p:cNvSpPr>
            <p:nvPr/>
          </p:nvSpPr>
          <p:spPr bwMode="auto">
            <a:xfrm>
              <a:off x="1101" y="39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4" name="Freeform 864"/>
            <p:cNvSpPr>
              <a:spLocks/>
            </p:cNvSpPr>
            <p:nvPr/>
          </p:nvSpPr>
          <p:spPr bwMode="auto">
            <a:xfrm>
              <a:off x="1086" y="39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5" name="Freeform 865"/>
            <p:cNvSpPr>
              <a:spLocks/>
            </p:cNvSpPr>
            <p:nvPr/>
          </p:nvSpPr>
          <p:spPr bwMode="auto">
            <a:xfrm>
              <a:off x="1030" y="39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6" name="Freeform 866"/>
            <p:cNvSpPr>
              <a:spLocks/>
            </p:cNvSpPr>
            <p:nvPr/>
          </p:nvSpPr>
          <p:spPr bwMode="auto">
            <a:xfrm>
              <a:off x="1087" y="38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7" name="Freeform 867"/>
            <p:cNvSpPr>
              <a:spLocks/>
            </p:cNvSpPr>
            <p:nvPr/>
          </p:nvSpPr>
          <p:spPr bwMode="auto">
            <a:xfrm>
              <a:off x="1094" y="39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8" name="Freeform 868"/>
            <p:cNvSpPr>
              <a:spLocks/>
            </p:cNvSpPr>
            <p:nvPr/>
          </p:nvSpPr>
          <p:spPr bwMode="auto">
            <a:xfrm>
              <a:off x="1008" y="39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9" name="Freeform 869"/>
            <p:cNvSpPr>
              <a:spLocks/>
            </p:cNvSpPr>
            <p:nvPr/>
          </p:nvSpPr>
          <p:spPr bwMode="auto">
            <a:xfrm>
              <a:off x="1062" y="39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0" name="Freeform 870"/>
            <p:cNvSpPr>
              <a:spLocks/>
            </p:cNvSpPr>
            <p:nvPr/>
          </p:nvSpPr>
          <p:spPr bwMode="auto">
            <a:xfrm>
              <a:off x="1057" y="39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1" name="Freeform 871"/>
            <p:cNvSpPr>
              <a:spLocks/>
            </p:cNvSpPr>
            <p:nvPr/>
          </p:nvSpPr>
          <p:spPr bwMode="auto">
            <a:xfrm>
              <a:off x="1012" y="39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2" name="Freeform 872"/>
            <p:cNvSpPr>
              <a:spLocks/>
            </p:cNvSpPr>
            <p:nvPr/>
          </p:nvSpPr>
          <p:spPr bwMode="auto">
            <a:xfrm>
              <a:off x="997" y="39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3" name="Freeform 873"/>
            <p:cNvSpPr>
              <a:spLocks/>
            </p:cNvSpPr>
            <p:nvPr/>
          </p:nvSpPr>
          <p:spPr bwMode="auto">
            <a:xfrm>
              <a:off x="998" y="39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4" name="Freeform 874"/>
            <p:cNvSpPr>
              <a:spLocks/>
            </p:cNvSpPr>
            <p:nvPr/>
          </p:nvSpPr>
          <p:spPr bwMode="auto">
            <a:xfrm>
              <a:off x="1005" y="39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5" name="Freeform 875"/>
            <p:cNvSpPr>
              <a:spLocks/>
            </p:cNvSpPr>
            <p:nvPr/>
          </p:nvSpPr>
          <p:spPr bwMode="auto">
            <a:xfrm>
              <a:off x="1127" y="39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6" name="Freeform 876"/>
            <p:cNvSpPr>
              <a:spLocks/>
            </p:cNvSpPr>
            <p:nvPr/>
          </p:nvSpPr>
          <p:spPr bwMode="auto">
            <a:xfrm>
              <a:off x="1087" y="39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7" name="Freeform 877"/>
            <p:cNvSpPr>
              <a:spLocks/>
            </p:cNvSpPr>
            <p:nvPr/>
          </p:nvSpPr>
          <p:spPr bwMode="auto">
            <a:xfrm>
              <a:off x="1128" y="39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8" name="Freeform 878"/>
            <p:cNvSpPr>
              <a:spLocks/>
            </p:cNvSpPr>
            <p:nvPr/>
          </p:nvSpPr>
          <p:spPr bwMode="auto">
            <a:xfrm>
              <a:off x="1135" y="40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9" name="Freeform 879"/>
            <p:cNvSpPr>
              <a:spLocks/>
            </p:cNvSpPr>
            <p:nvPr/>
          </p:nvSpPr>
          <p:spPr bwMode="auto">
            <a:xfrm>
              <a:off x="1103" y="39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0" name="Freeform 880"/>
            <p:cNvSpPr>
              <a:spLocks/>
            </p:cNvSpPr>
            <p:nvPr/>
          </p:nvSpPr>
          <p:spPr bwMode="auto">
            <a:xfrm>
              <a:off x="1113" y="38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1" name="Freeform 881"/>
            <p:cNvSpPr>
              <a:spLocks/>
            </p:cNvSpPr>
            <p:nvPr/>
          </p:nvSpPr>
          <p:spPr bwMode="auto">
            <a:xfrm>
              <a:off x="1121" y="39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2" name="Freeform 882"/>
            <p:cNvSpPr>
              <a:spLocks/>
            </p:cNvSpPr>
            <p:nvPr/>
          </p:nvSpPr>
          <p:spPr bwMode="auto">
            <a:xfrm>
              <a:off x="1089" y="38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3" name="Freeform 883"/>
            <p:cNvSpPr>
              <a:spLocks/>
            </p:cNvSpPr>
            <p:nvPr/>
          </p:nvSpPr>
          <p:spPr bwMode="auto">
            <a:xfrm>
              <a:off x="1084" y="39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4" name="Freeform 884"/>
            <p:cNvSpPr>
              <a:spLocks/>
            </p:cNvSpPr>
            <p:nvPr/>
          </p:nvSpPr>
          <p:spPr bwMode="auto">
            <a:xfrm>
              <a:off x="1257" y="40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5" name="Freeform 885"/>
            <p:cNvSpPr>
              <a:spLocks/>
            </p:cNvSpPr>
            <p:nvPr/>
          </p:nvSpPr>
          <p:spPr bwMode="auto">
            <a:xfrm>
              <a:off x="1217" y="39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6" name="Freeform 886"/>
            <p:cNvSpPr>
              <a:spLocks/>
            </p:cNvSpPr>
            <p:nvPr/>
          </p:nvSpPr>
          <p:spPr bwMode="auto">
            <a:xfrm>
              <a:off x="1258" y="39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7" name="Freeform 887"/>
            <p:cNvSpPr>
              <a:spLocks/>
            </p:cNvSpPr>
            <p:nvPr/>
          </p:nvSpPr>
          <p:spPr bwMode="auto">
            <a:xfrm>
              <a:off x="1243" y="39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8" name="Freeform 888"/>
            <p:cNvSpPr>
              <a:spLocks/>
            </p:cNvSpPr>
            <p:nvPr/>
          </p:nvSpPr>
          <p:spPr bwMode="auto">
            <a:xfrm>
              <a:off x="1187" y="39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9" name="Freeform 889"/>
            <p:cNvSpPr>
              <a:spLocks/>
            </p:cNvSpPr>
            <p:nvPr/>
          </p:nvSpPr>
          <p:spPr bwMode="auto">
            <a:xfrm>
              <a:off x="1244" y="38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0" name="Freeform 890"/>
            <p:cNvSpPr>
              <a:spLocks/>
            </p:cNvSpPr>
            <p:nvPr/>
          </p:nvSpPr>
          <p:spPr bwMode="auto">
            <a:xfrm>
              <a:off x="1251" y="39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1" name="Freeform 891"/>
            <p:cNvSpPr>
              <a:spLocks/>
            </p:cNvSpPr>
            <p:nvPr/>
          </p:nvSpPr>
          <p:spPr bwMode="auto">
            <a:xfrm>
              <a:off x="1165" y="39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2" name="Freeform 892"/>
            <p:cNvSpPr>
              <a:spLocks/>
            </p:cNvSpPr>
            <p:nvPr/>
          </p:nvSpPr>
          <p:spPr bwMode="auto">
            <a:xfrm>
              <a:off x="1776" y="39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3" name="Freeform 893"/>
            <p:cNvSpPr>
              <a:spLocks/>
            </p:cNvSpPr>
            <p:nvPr/>
          </p:nvSpPr>
          <p:spPr bwMode="auto">
            <a:xfrm>
              <a:off x="1214" y="39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4" name="Freeform 894"/>
            <p:cNvSpPr>
              <a:spLocks/>
            </p:cNvSpPr>
            <p:nvPr/>
          </p:nvSpPr>
          <p:spPr bwMode="auto">
            <a:xfrm>
              <a:off x="1169" y="39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5" name="Freeform 895"/>
            <p:cNvSpPr>
              <a:spLocks/>
            </p:cNvSpPr>
            <p:nvPr/>
          </p:nvSpPr>
          <p:spPr bwMode="auto">
            <a:xfrm>
              <a:off x="1154" y="39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6" name="Freeform 896"/>
            <p:cNvSpPr>
              <a:spLocks/>
            </p:cNvSpPr>
            <p:nvPr/>
          </p:nvSpPr>
          <p:spPr bwMode="auto">
            <a:xfrm>
              <a:off x="1155" y="39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7" name="Freeform 897"/>
            <p:cNvSpPr>
              <a:spLocks/>
            </p:cNvSpPr>
            <p:nvPr/>
          </p:nvSpPr>
          <p:spPr bwMode="auto">
            <a:xfrm>
              <a:off x="1162" y="39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8" name="Freeform 898"/>
            <p:cNvSpPr>
              <a:spLocks/>
            </p:cNvSpPr>
            <p:nvPr/>
          </p:nvSpPr>
          <p:spPr bwMode="auto">
            <a:xfrm>
              <a:off x="959" y="33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9" name="Freeform 899"/>
            <p:cNvSpPr>
              <a:spLocks/>
            </p:cNvSpPr>
            <p:nvPr/>
          </p:nvSpPr>
          <p:spPr bwMode="auto">
            <a:xfrm>
              <a:off x="919" y="33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0" name="Freeform 900"/>
            <p:cNvSpPr>
              <a:spLocks/>
            </p:cNvSpPr>
            <p:nvPr/>
          </p:nvSpPr>
          <p:spPr bwMode="auto">
            <a:xfrm>
              <a:off x="960" y="33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1" name="Freeform 901"/>
            <p:cNvSpPr>
              <a:spLocks/>
            </p:cNvSpPr>
            <p:nvPr/>
          </p:nvSpPr>
          <p:spPr bwMode="auto">
            <a:xfrm>
              <a:off x="967" y="33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2" name="Freeform 902"/>
            <p:cNvSpPr>
              <a:spLocks/>
            </p:cNvSpPr>
            <p:nvPr/>
          </p:nvSpPr>
          <p:spPr bwMode="auto">
            <a:xfrm>
              <a:off x="935" y="33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3" name="Freeform 903"/>
            <p:cNvSpPr>
              <a:spLocks/>
            </p:cNvSpPr>
            <p:nvPr/>
          </p:nvSpPr>
          <p:spPr bwMode="auto">
            <a:xfrm>
              <a:off x="945" y="32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4" name="Freeform 904"/>
            <p:cNvSpPr>
              <a:spLocks/>
            </p:cNvSpPr>
            <p:nvPr/>
          </p:nvSpPr>
          <p:spPr bwMode="auto">
            <a:xfrm>
              <a:off x="953" y="32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5" name="Freeform 905"/>
            <p:cNvSpPr>
              <a:spLocks/>
            </p:cNvSpPr>
            <p:nvPr/>
          </p:nvSpPr>
          <p:spPr bwMode="auto">
            <a:xfrm>
              <a:off x="921" y="32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6" name="Freeform 906"/>
            <p:cNvSpPr>
              <a:spLocks/>
            </p:cNvSpPr>
            <p:nvPr/>
          </p:nvSpPr>
          <p:spPr bwMode="auto">
            <a:xfrm>
              <a:off x="916" y="32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7" name="Freeform 907"/>
            <p:cNvSpPr>
              <a:spLocks/>
            </p:cNvSpPr>
            <p:nvPr/>
          </p:nvSpPr>
          <p:spPr bwMode="auto">
            <a:xfrm>
              <a:off x="1089" y="33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8" name="Freeform 908"/>
            <p:cNvSpPr>
              <a:spLocks/>
            </p:cNvSpPr>
            <p:nvPr/>
          </p:nvSpPr>
          <p:spPr bwMode="auto">
            <a:xfrm>
              <a:off x="1049" y="33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9" name="Freeform 909"/>
            <p:cNvSpPr>
              <a:spLocks/>
            </p:cNvSpPr>
            <p:nvPr/>
          </p:nvSpPr>
          <p:spPr bwMode="auto">
            <a:xfrm>
              <a:off x="1090" y="33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0" name="Freeform 910"/>
            <p:cNvSpPr>
              <a:spLocks/>
            </p:cNvSpPr>
            <p:nvPr/>
          </p:nvSpPr>
          <p:spPr bwMode="auto">
            <a:xfrm>
              <a:off x="1075" y="32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1" name="Freeform 911"/>
            <p:cNvSpPr>
              <a:spLocks/>
            </p:cNvSpPr>
            <p:nvPr/>
          </p:nvSpPr>
          <p:spPr bwMode="auto">
            <a:xfrm>
              <a:off x="1019" y="32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2" name="Freeform 912"/>
            <p:cNvSpPr>
              <a:spLocks/>
            </p:cNvSpPr>
            <p:nvPr/>
          </p:nvSpPr>
          <p:spPr bwMode="auto">
            <a:xfrm>
              <a:off x="1076" y="32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3" name="Freeform 913"/>
            <p:cNvSpPr>
              <a:spLocks/>
            </p:cNvSpPr>
            <p:nvPr/>
          </p:nvSpPr>
          <p:spPr bwMode="auto">
            <a:xfrm>
              <a:off x="1083" y="32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4" name="Freeform 914"/>
            <p:cNvSpPr>
              <a:spLocks/>
            </p:cNvSpPr>
            <p:nvPr/>
          </p:nvSpPr>
          <p:spPr bwMode="auto">
            <a:xfrm>
              <a:off x="997" y="33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5" name="Freeform 915"/>
            <p:cNvSpPr>
              <a:spLocks/>
            </p:cNvSpPr>
            <p:nvPr/>
          </p:nvSpPr>
          <p:spPr bwMode="auto">
            <a:xfrm>
              <a:off x="1051" y="32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6" name="Freeform 916"/>
            <p:cNvSpPr>
              <a:spLocks/>
            </p:cNvSpPr>
            <p:nvPr/>
          </p:nvSpPr>
          <p:spPr bwMode="auto">
            <a:xfrm>
              <a:off x="1046" y="33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7" name="Freeform 917"/>
            <p:cNvSpPr>
              <a:spLocks/>
            </p:cNvSpPr>
            <p:nvPr/>
          </p:nvSpPr>
          <p:spPr bwMode="auto">
            <a:xfrm>
              <a:off x="1001" y="33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8" name="Freeform 918"/>
            <p:cNvSpPr>
              <a:spLocks/>
            </p:cNvSpPr>
            <p:nvPr/>
          </p:nvSpPr>
          <p:spPr bwMode="auto">
            <a:xfrm>
              <a:off x="986" y="32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9" name="Freeform 919"/>
            <p:cNvSpPr>
              <a:spLocks/>
            </p:cNvSpPr>
            <p:nvPr/>
          </p:nvSpPr>
          <p:spPr bwMode="auto">
            <a:xfrm>
              <a:off x="987" y="32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0" name="Freeform 920"/>
            <p:cNvSpPr>
              <a:spLocks/>
            </p:cNvSpPr>
            <p:nvPr/>
          </p:nvSpPr>
          <p:spPr bwMode="auto">
            <a:xfrm>
              <a:off x="994" y="33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1" name="Freeform 921"/>
            <p:cNvSpPr>
              <a:spLocks/>
            </p:cNvSpPr>
            <p:nvPr/>
          </p:nvSpPr>
          <p:spPr bwMode="auto">
            <a:xfrm>
              <a:off x="1149" y="33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2" name="Freeform 922"/>
            <p:cNvSpPr>
              <a:spLocks/>
            </p:cNvSpPr>
            <p:nvPr/>
          </p:nvSpPr>
          <p:spPr bwMode="auto">
            <a:xfrm>
              <a:off x="1109" y="33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3" name="Freeform 923"/>
            <p:cNvSpPr>
              <a:spLocks/>
            </p:cNvSpPr>
            <p:nvPr/>
          </p:nvSpPr>
          <p:spPr bwMode="auto">
            <a:xfrm>
              <a:off x="1150" y="33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4" name="Freeform 924"/>
            <p:cNvSpPr>
              <a:spLocks/>
            </p:cNvSpPr>
            <p:nvPr/>
          </p:nvSpPr>
          <p:spPr bwMode="auto">
            <a:xfrm>
              <a:off x="1157" y="3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5" name="Freeform 925"/>
            <p:cNvSpPr>
              <a:spLocks/>
            </p:cNvSpPr>
            <p:nvPr/>
          </p:nvSpPr>
          <p:spPr bwMode="auto">
            <a:xfrm>
              <a:off x="1125" y="33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6" name="Freeform 926"/>
            <p:cNvSpPr>
              <a:spLocks/>
            </p:cNvSpPr>
            <p:nvPr/>
          </p:nvSpPr>
          <p:spPr bwMode="auto">
            <a:xfrm>
              <a:off x="1135" y="32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7" name="Freeform 927"/>
            <p:cNvSpPr>
              <a:spLocks/>
            </p:cNvSpPr>
            <p:nvPr/>
          </p:nvSpPr>
          <p:spPr bwMode="auto">
            <a:xfrm>
              <a:off x="1143" y="3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8" name="Freeform 928"/>
            <p:cNvSpPr>
              <a:spLocks/>
            </p:cNvSpPr>
            <p:nvPr/>
          </p:nvSpPr>
          <p:spPr bwMode="auto">
            <a:xfrm>
              <a:off x="1111" y="32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9" name="Freeform 929"/>
            <p:cNvSpPr>
              <a:spLocks/>
            </p:cNvSpPr>
            <p:nvPr/>
          </p:nvSpPr>
          <p:spPr bwMode="auto">
            <a:xfrm>
              <a:off x="1106" y="32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0" name="Freeform 930"/>
            <p:cNvSpPr>
              <a:spLocks/>
            </p:cNvSpPr>
            <p:nvPr/>
          </p:nvSpPr>
          <p:spPr bwMode="auto">
            <a:xfrm>
              <a:off x="1279" y="33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1" name="Freeform 931"/>
            <p:cNvSpPr>
              <a:spLocks/>
            </p:cNvSpPr>
            <p:nvPr/>
          </p:nvSpPr>
          <p:spPr bwMode="auto">
            <a:xfrm>
              <a:off x="1239" y="33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2" name="Freeform 932"/>
            <p:cNvSpPr>
              <a:spLocks/>
            </p:cNvSpPr>
            <p:nvPr/>
          </p:nvSpPr>
          <p:spPr bwMode="auto">
            <a:xfrm>
              <a:off x="1280" y="33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3" name="Freeform 933"/>
            <p:cNvSpPr>
              <a:spLocks/>
            </p:cNvSpPr>
            <p:nvPr/>
          </p:nvSpPr>
          <p:spPr bwMode="auto">
            <a:xfrm>
              <a:off x="1265" y="32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4" name="Freeform 934"/>
            <p:cNvSpPr>
              <a:spLocks/>
            </p:cNvSpPr>
            <p:nvPr/>
          </p:nvSpPr>
          <p:spPr bwMode="auto">
            <a:xfrm>
              <a:off x="1209" y="32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5" name="Freeform 935"/>
            <p:cNvSpPr>
              <a:spLocks/>
            </p:cNvSpPr>
            <p:nvPr/>
          </p:nvSpPr>
          <p:spPr bwMode="auto">
            <a:xfrm>
              <a:off x="1266" y="32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6" name="Freeform 936"/>
            <p:cNvSpPr>
              <a:spLocks/>
            </p:cNvSpPr>
            <p:nvPr/>
          </p:nvSpPr>
          <p:spPr bwMode="auto">
            <a:xfrm>
              <a:off x="1273" y="32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7" name="Freeform 937"/>
            <p:cNvSpPr>
              <a:spLocks/>
            </p:cNvSpPr>
            <p:nvPr/>
          </p:nvSpPr>
          <p:spPr bwMode="auto">
            <a:xfrm>
              <a:off x="1187" y="3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8" name="Freeform 938"/>
            <p:cNvSpPr>
              <a:spLocks/>
            </p:cNvSpPr>
            <p:nvPr/>
          </p:nvSpPr>
          <p:spPr bwMode="auto">
            <a:xfrm>
              <a:off x="1241" y="32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9" name="Freeform 939"/>
            <p:cNvSpPr>
              <a:spLocks/>
            </p:cNvSpPr>
            <p:nvPr/>
          </p:nvSpPr>
          <p:spPr bwMode="auto">
            <a:xfrm>
              <a:off x="1236" y="33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40" name="Freeform 940"/>
            <p:cNvSpPr>
              <a:spLocks/>
            </p:cNvSpPr>
            <p:nvPr/>
          </p:nvSpPr>
          <p:spPr bwMode="auto">
            <a:xfrm>
              <a:off x="1191" y="33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41" name="Freeform 941"/>
            <p:cNvSpPr>
              <a:spLocks/>
            </p:cNvSpPr>
            <p:nvPr/>
          </p:nvSpPr>
          <p:spPr bwMode="auto">
            <a:xfrm>
              <a:off x="1176" y="32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42" name="Freeform 942"/>
            <p:cNvSpPr>
              <a:spLocks/>
            </p:cNvSpPr>
            <p:nvPr/>
          </p:nvSpPr>
          <p:spPr bwMode="auto">
            <a:xfrm>
              <a:off x="1177" y="32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43" name="Freeform 943"/>
            <p:cNvSpPr>
              <a:spLocks/>
            </p:cNvSpPr>
            <p:nvPr/>
          </p:nvSpPr>
          <p:spPr bwMode="auto">
            <a:xfrm>
              <a:off x="1184" y="32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630" name="Group 944"/>
          <p:cNvGrpSpPr>
            <a:grpSpLocks/>
          </p:cNvGrpSpPr>
          <p:nvPr/>
        </p:nvGrpSpPr>
        <p:grpSpPr bwMode="auto">
          <a:xfrm>
            <a:off x="5257800" y="2286000"/>
            <a:ext cx="1981200" cy="1295400"/>
            <a:chOff x="3168" y="2064"/>
            <a:chExt cx="1248" cy="816"/>
          </a:xfrm>
        </p:grpSpPr>
        <p:sp>
          <p:nvSpPr>
            <p:cNvPr id="27106" name="Rectangle 945" descr="25%"/>
            <p:cNvSpPr>
              <a:spLocks noChangeArrowheads="1"/>
            </p:cNvSpPr>
            <p:nvPr/>
          </p:nvSpPr>
          <p:spPr bwMode="auto">
            <a:xfrm>
              <a:off x="3168" y="2064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07" name="Rectangle 946"/>
            <p:cNvSpPr>
              <a:spLocks noChangeArrowheads="1"/>
            </p:cNvSpPr>
            <p:nvPr/>
          </p:nvSpPr>
          <p:spPr bwMode="auto">
            <a:xfrm>
              <a:off x="3792" y="2064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08" name="Rectangle 947"/>
            <p:cNvSpPr>
              <a:spLocks noChangeArrowheads="1"/>
            </p:cNvSpPr>
            <p:nvPr/>
          </p:nvSpPr>
          <p:spPr bwMode="auto">
            <a:xfrm>
              <a:off x="3168" y="2064"/>
              <a:ext cx="124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09" name="Freeform 948"/>
            <p:cNvSpPr>
              <a:spLocks/>
            </p:cNvSpPr>
            <p:nvPr/>
          </p:nvSpPr>
          <p:spPr bwMode="auto">
            <a:xfrm>
              <a:off x="3472" y="22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0" name="Freeform 949"/>
            <p:cNvSpPr>
              <a:spLocks/>
            </p:cNvSpPr>
            <p:nvPr/>
          </p:nvSpPr>
          <p:spPr bwMode="auto">
            <a:xfrm>
              <a:off x="3432" y="22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1" name="Freeform 950"/>
            <p:cNvSpPr>
              <a:spLocks/>
            </p:cNvSpPr>
            <p:nvPr/>
          </p:nvSpPr>
          <p:spPr bwMode="auto">
            <a:xfrm>
              <a:off x="3473" y="22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2" name="Freeform 951"/>
            <p:cNvSpPr>
              <a:spLocks/>
            </p:cNvSpPr>
            <p:nvPr/>
          </p:nvSpPr>
          <p:spPr bwMode="auto">
            <a:xfrm>
              <a:off x="3480" y="22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3" name="Freeform 952"/>
            <p:cNvSpPr>
              <a:spLocks/>
            </p:cNvSpPr>
            <p:nvPr/>
          </p:nvSpPr>
          <p:spPr bwMode="auto">
            <a:xfrm>
              <a:off x="3394" y="22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4" name="Freeform 953"/>
            <p:cNvSpPr>
              <a:spLocks/>
            </p:cNvSpPr>
            <p:nvPr/>
          </p:nvSpPr>
          <p:spPr bwMode="auto">
            <a:xfrm>
              <a:off x="3448" y="2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5" name="Freeform 954"/>
            <p:cNvSpPr>
              <a:spLocks/>
            </p:cNvSpPr>
            <p:nvPr/>
          </p:nvSpPr>
          <p:spPr bwMode="auto">
            <a:xfrm>
              <a:off x="3443" y="22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6" name="Freeform 955"/>
            <p:cNvSpPr>
              <a:spLocks/>
            </p:cNvSpPr>
            <p:nvPr/>
          </p:nvSpPr>
          <p:spPr bwMode="auto">
            <a:xfrm>
              <a:off x="3458" y="21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7" name="Freeform 956"/>
            <p:cNvSpPr>
              <a:spLocks/>
            </p:cNvSpPr>
            <p:nvPr/>
          </p:nvSpPr>
          <p:spPr bwMode="auto">
            <a:xfrm>
              <a:off x="3402" y="21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8" name="Freeform 957"/>
            <p:cNvSpPr>
              <a:spLocks/>
            </p:cNvSpPr>
            <p:nvPr/>
          </p:nvSpPr>
          <p:spPr bwMode="auto">
            <a:xfrm>
              <a:off x="3459" y="21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9" name="Freeform 958"/>
            <p:cNvSpPr>
              <a:spLocks/>
            </p:cNvSpPr>
            <p:nvPr/>
          </p:nvSpPr>
          <p:spPr bwMode="auto">
            <a:xfrm>
              <a:off x="3466" y="21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0" name="Freeform 959"/>
            <p:cNvSpPr>
              <a:spLocks/>
            </p:cNvSpPr>
            <p:nvPr/>
          </p:nvSpPr>
          <p:spPr bwMode="auto">
            <a:xfrm>
              <a:off x="3380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1" name="Freeform 960"/>
            <p:cNvSpPr>
              <a:spLocks/>
            </p:cNvSpPr>
            <p:nvPr/>
          </p:nvSpPr>
          <p:spPr bwMode="auto">
            <a:xfrm>
              <a:off x="3434" y="21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2" name="Freeform 961"/>
            <p:cNvSpPr>
              <a:spLocks/>
            </p:cNvSpPr>
            <p:nvPr/>
          </p:nvSpPr>
          <p:spPr bwMode="auto">
            <a:xfrm>
              <a:off x="3429" y="21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3" name="Freeform 962"/>
            <p:cNvSpPr>
              <a:spLocks/>
            </p:cNvSpPr>
            <p:nvPr/>
          </p:nvSpPr>
          <p:spPr bwMode="auto">
            <a:xfrm>
              <a:off x="3581" y="2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4" name="Freeform 963"/>
            <p:cNvSpPr>
              <a:spLocks/>
            </p:cNvSpPr>
            <p:nvPr/>
          </p:nvSpPr>
          <p:spPr bwMode="auto">
            <a:xfrm>
              <a:off x="3541" y="22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5" name="Freeform 964"/>
            <p:cNvSpPr>
              <a:spLocks/>
            </p:cNvSpPr>
            <p:nvPr/>
          </p:nvSpPr>
          <p:spPr bwMode="auto">
            <a:xfrm>
              <a:off x="3582" y="22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6" name="Freeform 965"/>
            <p:cNvSpPr>
              <a:spLocks/>
            </p:cNvSpPr>
            <p:nvPr/>
          </p:nvSpPr>
          <p:spPr bwMode="auto">
            <a:xfrm>
              <a:off x="3589" y="22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7" name="Freeform 966"/>
            <p:cNvSpPr>
              <a:spLocks/>
            </p:cNvSpPr>
            <p:nvPr/>
          </p:nvSpPr>
          <p:spPr bwMode="auto">
            <a:xfrm>
              <a:off x="3519" y="22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8" name="Freeform 967"/>
            <p:cNvSpPr>
              <a:spLocks/>
            </p:cNvSpPr>
            <p:nvPr/>
          </p:nvSpPr>
          <p:spPr bwMode="auto">
            <a:xfrm>
              <a:off x="3557" y="22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9" name="Freeform 968"/>
            <p:cNvSpPr>
              <a:spLocks/>
            </p:cNvSpPr>
            <p:nvPr/>
          </p:nvSpPr>
          <p:spPr bwMode="auto">
            <a:xfrm>
              <a:off x="3552" y="22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0" name="Freeform 969"/>
            <p:cNvSpPr>
              <a:spLocks/>
            </p:cNvSpPr>
            <p:nvPr/>
          </p:nvSpPr>
          <p:spPr bwMode="auto">
            <a:xfrm>
              <a:off x="3567" y="21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1" name="Freeform 970"/>
            <p:cNvSpPr>
              <a:spLocks/>
            </p:cNvSpPr>
            <p:nvPr/>
          </p:nvSpPr>
          <p:spPr bwMode="auto">
            <a:xfrm>
              <a:off x="3527" y="21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2" name="Freeform 971"/>
            <p:cNvSpPr>
              <a:spLocks/>
            </p:cNvSpPr>
            <p:nvPr/>
          </p:nvSpPr>
          <p:spPr bwMode="auto">
            <a:xfrm>
              <a:off x="3568" y="21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3" name="Freeform 972"/>
            <p:cNvSpPr>
              <a:spLocks/>
            </p:cNvSpPr>
            <p:nvPr/>
          </p:nvSpPr>
          <p:spPr bwMode="auto">
            <a:xfrm>
              <a:off x="3575" y="21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4" name="Freeform 973"/>
            <p:cNvSpPr>
              <a:spLocks/>
            </p:cNvSpPr>
            <p:nvPr/>
          </p:nvSpPr>
          <p:spPr bwMode="auto">
            <a:xfrm>
              <a:off x="3505" y="21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5" name="Freeform 974"/>
            <p:cNvSpPr>
              <a:spLocks/>
            </p:cNvSpPr>
            <p:nvPr/>
          </p:nvSpPr>
          <p:spPr bwMode="auto">
            <a:xfrm>
              <a:off x="3543" y="21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6" name="Freeform 975"/>
            <p:cNvSpPr>
              <a:spLocks/>
            </p:cNvSpPr>
            <p:nvPr/>
          </p:nvSpPr>
          <p:spPr bwMode="auto">
            <a:xfrm>
              <a:off x="3538" y="21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" name="Freeform 976"/>
            <p:cNvSpPr>
              <a:spLocks/>
            </p:cNvSpPr>
            <p:nvPr/>
          </p:nvSpPr>
          <p:spPr bwMode="auto">
            <a:xfrm>
              <a:off x="3274" y="22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" name="Freeform 977"/>
            <p:cNvSpPr>
              <a:spLocks/>
            </p:cNvSpPr>
            <p:nvPr/>
          </p:nvSpPr>
          <p:spPr bwMode="auto">
            <a:xfrm>
              <a:off x="3234" y="22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9" name="Freeform 978"/>
            <p:cNvSpPr>
              <a:spLocks/>
            </p:cNvSpPr>
            <p:nvPr/>
          </p:nvSpPr>
          <p:spPr bwMode="auto">
            <a:xfrm>
              <a:off x="3275" y="21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0" name="Freeform 979"/>
            <p:cNvSpPr>
              <a:spLocks/>
            </p:cNvSpPr>
            <p:nvPr/>
          </p:nvSpPr>
          <p:spPr bwMode="auto">
            <a:xfrm>
              <a:off x="3282" y="22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1" name="Freeform 980"/>
            <p:cNvSpPr>
              <a:spLocks/>
            </p:cNvSpPr>
            <p:nvPr/>
          </p:nvSpPr>
          <p:spPr bwMode="auto">
            <a:xfrm>
              <a:off x="3212" y="22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2" name="Freeform 981"/>
            <p:cNvSpPr>
              <a:spLocks/>
            </p:cNvSpPr>
            <p:nvPr/>
          </p:nvSpPr>
          <p:spPr bwMode="auto">
            <a:xfrm>
              <a:off x="3250" y="22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3" name="Freeform 982"/>
            <p:cNvSpPr>
              <a:spLocks/>
            </p:cNvSpPr>
            <p:nvPr/>
          </p:nvSpPr>
          <p:spPr bwMode="auto">
            <a:xfrm>
              <a:off x="3245" y="22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4" name="Freeform 983"/>
            <p:cNvSpPr>
              <a:spLocks/>
            </p:cNvSpPr>
            <p:nvPr/>
          </p:nvSpPr>
          <p:spPr bwMode="auto">
            <a:xfrm>
              <a:off x="3260" y="21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5" name="Freeform 984"/>
            <p:cNvSpPr>
              <a:spLocks/>
            </p:cNvSpPr>
            <p:nvPr/>
          </p:nvSpPr>
          <p:spPr bwMode="auto">
            <a:xfrm>
              <a:off x="3220" y="21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6" name="Freeform 985"/>
            <p:cNvSpPr>
              <a:spLocks/>
            </p:cNvSpPr>
            <p:nvPr/>
          </p:nvSpPr>
          <p:spPr bwMode="auto">
            <a:xfrm>
              <a:off x="3261" y="21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7" name="Freeform 986"/>
            <p:cNvSpPr>
              <a:spLocks/>
            </p:cNvSpPr>
            <p:nvPr/>
          </p:nvSpPr>
          <p:spPr bwMode="auto">
            <a:xfrm>
              <a:off x="3268" y="21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8" name="Freeform 987"/>
            <p:cNvSpPr>
              <a:spLocks/>
            </p:cNvSpPr>
            <p:nvPr/>
          </p:nvSpPr>
          <p:spPr bwMode="auto">
            <a:xfrm>
              <a:off x="3198" y="21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9" name="Freeform 988"/>
            <p:cNvSpPr>
              <a:spLocks/>
            </p:cNvSpPr>
            <p:nvPr/>
          </p:nvSpPr>
          <p:spPr bwMode="auto">
            <a:xfrm>
              <a:off x="3236" y="21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0" name="Freeform 989"/>
            <p:cNvSpPr>
              <a:spLocks/>
            </p:cNvSpPr>
            <p:nvPr/>
          </p:nvSpPr>
          <p:spPr bwMode="auto">
            <a:xfrm>
              <a:off x="3231" y="21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1" name="Freeform 990"/>
            <p:cNvSpPr>
              <a:spLocks/>
            </p:cNvSpPr>
            <p:nvPr/>
          </p:nvSpPr>
          <p:spPr bwMode="auto">
            <a:xfrm>
              <a:off x="3383" y="22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2" name="Freeform 991"/>
            <p:cNvSpPr>
              <a:spLocks/>
            </p:cNvSpPr>
            <p:nvPr/>
          </p:nvSpPr>
          <p:spPr bwMode="auto">
            <a:xfrm>
              <a:off x="3343" y="22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3" name="Freeform 992"/>
            <p:cNvSpPr>
              <a:spLocks/>
            </p:cNvSpPr>
            <p:nvPr/>
          </p:nvSpPr>
          <p:spPr bwMode="auto">
            <a:xfrm>
              <a:off x="3384" y="22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4" name="Freeform 993"/>
            <p:cNvSpPr>
              <a:spLocks/>
            </p:cNvSpPr>
            <p:nvPr/>
          </p:nvSpPr>
          <p:spPr bwMode="auto">
            <a:xfrm>
              <a:off x="3391" y="22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5" name="Freeform 994"/>
            <p:cNvSpPr>
              <a:spLocks/>
            </p:cNvSpPr>
            <p:nvPr/>
          </p:nvSpPr>
          <p:spPr bwMode="auto">
            <a:xfrm>
              <a:off x="3321" y="22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6" name="Freeform 995"/>
            <p:cNvSpPr>
              <a:spLocks/>
            </p:cNvSpPr>
            <p:nvPr/>
          </p:nvSpPr>
          <p:spPr bwMode="auto">
            <a:xfrm>
              <a:off x="3359" y="22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7" name="Freeform 996"/>
            <p:cNvSpPr>
              <a:spLocks/>
            </p:cNvSpPr>
            <p:nvPr/>
          </p:nvSpPr>
          <p:spPr bwMode="auto">
            <a:xfrm>
              <a:off x="3354" y="22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8" name="Freeform 997"/>
            <p:cNvSpPr>
              <a:spLocks/>
            </p:cNvSpPr>
            <p:nvPr/>
          </p:nvSpPr>
          <p:spPr bwMode="auto">
            <a:xfrm>
              <a:off x="3369" y="21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9" name="Freeform 998"/>
            <p:cNvSpPr>
              <a:spLocks/>
            </p:cNvSpPr>
            <p:nvPr/>
          </p:nvSpPr>
          <p:spPr bwMode="auto">
            <a:xfrm>
              <a:off x="3329" y="21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0" name="Freeform 999"/>
            <p:cNvSpPr>
              <a:spLocks/>
            </p:cNvSpPr>
            <p:nvPr/>
          </p:nvSpPr>
          <p:spPr bwMode="auto">
            <a:xfrm>
              <a:off x="3370" y="21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1" name="Freeform 1000"/>
            <p:cNvSpPr>
              <a:spLocks/>
            </p:cNvSpPr>
            <p:nvPr/>
          </p:nvSpPr>
          <p:spPr bwMode="auto">
            <a:xfrm>
              <a:off x="3377" y="21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2" name="Freeform 1001"/>
            <p:cNvSpPr>
              <a:spLocks/>
            </p:cNvSpPr>
            <p:nvPr/>
          </p:nvSpPr>
          <p:spPr bwMode="auto">
            <a:xfrm>
              <a:off x="3307" y="21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3" name="Freeform 1002"/>
            <p:cNvSpPr>
              <a:spLocks/>
            </p:cNvSpPr>
            <p:nvPr/>
          </p:nvSpPr>
          <p:spPr bwMode="auto">
            <a:xfrm>
              <a:off x="3345" y="21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4" name="Freeform 1003"/>
            <p:cNvSpPr>
              <a:spLocks/>
            </p:cNvSpPr>
            <p:nvPr/>
          </p:nvSpPr>
          <p:spPr bwMode="auto">
            <a:xfrm>
              <a:off x="3340" y="21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5" name="Freeform 1004"/>
            <p:cNvSpPr>
              <a:spLocks/>
            </p:cNvSpPr>
            <p:nvPr/>
          </p:nvSpPr>
          <p:spPr bwMode="auto">
            <a:xfrm>
              <a:off x="3305" y="23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6" name="Freeform 1005"/>
            <p:cNvSpPr>
              <a:spLocks/>
            </p:cNvSpPr>
            <p:nvPr/>
          </p:nvSpPr>
          <p:spPr bwMode="auto">
            <a:xfrm>
              <a:off x="3265" y="23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7" name="Freeform 1006"/>
            <p:cNvSpPr>
              <a:spLocks/>
            </p:cNvSpPr>
            <p:nvPr/>
          </p:nvSpPr>
          <p:spPr bwMode="auto">
            <a:xfrm>
              <a:off x="3306" y="23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8" name="Freeform 1007"/>
            <p:cNvSpPr>
              <a:spLocks/>
            </p:cNvSpPr>
            <p:nvPr/>
          </p:nvSpPr>
          <p:spPr bwMode="auto">
            <a:xfrm>
              <a:off x="3313" y="24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9" name="Freeform 1008"/>
            <p:cNvSpPr>
              <a:spLocks/>
            </p:cNvSpPr>
            <p:nvPr/>
          </p:nvSpPr>
          <p:spPr bwMode="auto">
            <a:xfrm>
              <a:off x="3227" y="24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0" name="Freeform 1009"/>
            <p:cNvSpPr>
              <a:spLocks/>
            </p:cNvSpPr>
            <p:nvPr/>
          </p:nvSpPr>
          <p:spPr bwMode="auto">
            <a:xfrm>
              <a:off x="3281" y="2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1" name="Freeform 1010"/>
            <p:cNvSpPr>
              <a:spLocks/>
            </p:cNvSpPr>
            <p:nvPr/>
          </p:nvSpPr>
          <p:spPr bwMode="auto">
            <a:xfrm>
              <a:off x="3276" y="24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2" name="Freeform 1011"/>
            <p:cNvSpPr>
              <a:spLocks/>
            </p:cNvSpPr>
            <p:nvPr/>
          </p:nvSpPr>
          <p:spPr bwMode="auto">
            <a:xfrm>
              <a:off x="3291" y="23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3" name="Freeform 1012"/>
            <p:cNvSpPr>
              <a:spLocks/>
            </p:cNvSpPr>
            <p:nvPr/>
          </p:nvSpPr>
          <p:spPr bwMode="auto">
            <a:xfrm>
              <a:off x="3235" y="23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4" name="Freeform 1013"/>
            <p:cNvSpPr>
              <a:spLocks/>
            </p:cNvSpPr>
            <p:nvPr/>
          </p:nvSpPr>
          <p:spPr bwMode="auto">
            <a:xfrm>
              <a:off x="3292" y="22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5" name="Freeform 1014"/>
            <p:cNvSpPr>
              <a:spLocks/>
            </p:cNvSpPr>
            <p:nvPr/>
          </p:nvSpPr>
          <p:spPr bwMode="auto">
            <a:xfrm>
              <a:off x="3299" y="23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6" name="Freeform 1015"/>
            <p:cNvSpPr>
              <a:spLocks/>
            </p:cNvSpPr>
            <p:nvPr/>
          </p:nvSpPr>
          <p:spPr bwMode="auto">
            <a:xfrm>
              <a:off x="3213" y="2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7" name="Freeform 1016"/>
            <p:cNvSpPr>
              <a:spLocks/>
            </p:cNvSpPr>
            <p:nvPr/>
          </p:nvSpPr>
          <p:spPr bwMode="auto">
            <a:xfrm>
              <a:off x="3267" y="2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8" name="Freeform 1017"/>
            <p:cNvSpPr>
              <a:spLocks/>
            </p:cNvSpPr>
            <p:nvPr/>
          </p:nvSpPr>
          <p:spPr bwMode="auto">
            <a:xfrm>
              <a:off x="3262" y="23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9" name="Freeform 1018"/>
            <p:cNvSpPr>
              <a:spLocks/>
            </p:cNvSpPr>
            <p:nvPr/>
          </p:nvSpPr>
          <p:spPr bwMode="auto">
            <a:xfrm>
              <a:off x="3414" y="2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0" name="Freeform 1019"/>
            <p:cNvSpPr>
              <a:spLocks/>
            </p:cNvSpPr>
            <p:nvPr/>
          </p:nvSpPr>
          <p:spPr bwMode="auto">
            <a:xfrm>
              <a:off x="3374" y="2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1" name="Freeform 1020"/>
            <p:cNvSpPr>
              <a:spLocks/>
            </p:cNvSpPr>
            <p:nvPr/>
          </p:nvSpPr>
          <p:spPr bwMode="auto">
            <a:xfrm>
              <a:off x="3415" y="23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2" name="Freeform 1021"/>
            <p:cNvSpPr>
              <a:spLocks/>
            </p:cNvSpPr>
            <p:nvPr/>
          </p:nvSpPr>
          <p:spPr bwMode="auto">
            <a:xfrm>
              <a:off x="3422" y="24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3" name="Freeform 1022"/>
            <p:cNvSpPr>
              <a:spLocks/>
            </p:cNvSpPr>
            <p:nvPr/>
          </p:nvSpPr>
          <p:spPr bwMode="auto">
            <a:xfrm>
              <a:off x="3352" y="24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4" name="Freeform 1023"/>
            <p:cNvSpPr>
              <a:spLocks/>
            </p:cNvSpPr>
            <p:nvPr/>
          </p:nvSpPr>
          <p:spPr bwMode="auto">
            <a:xfrm>
              <a:off x="3390" y="24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5" name="Freeform 0"/>
            <p:cNvSpPr>
              <a:spLocks/>
            </p:cNvSpPr>
            <p:nvPr/>
          </p:nvSpPr>
          <p:spPr bwMode="auto">
            <a:xfrm>
              <a:off x="3385" y="24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6" name="Freeform 1"/>
            <p:cNvSpPr>
              <a:spLocks/>
            </p:cNvSpPr>
            <p:nvPr/>
          </p:nvSpPr>
          <p:spPr bwMode="auto">
            <a:xfrm>
              <a:off x="3400" y="2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7" name="Freeform 2"/>
            <p:cNvSpPr>
              <a:spLocks/>
            </p:cNvSpPr>
            <p:nvPr/>
          </p:nvSpPr>
          <p:spPr bwMode="auto">
            <a:xfrm>
              <a:off x="3360" y="22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8" name="Freeform 3"/>
            <p:cNvSpPr>
              <a:spLocks/>
            </p:cNvSpPr>
            <p:nvPr/>
          </p:nvSpPr>
          <p:spPr bwMode="auto">
            <a:xfrm>
              <a:off x="3401" y="22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9" name="Freeform 4"/>
            <p:cNvSpPr>
              <a:spLocks/>
            </p:cNvSpPr>
            <p:nvPr/>
          </p:nvSpPr>
          <p:spPr bwMode="auto">
            <a:xfrm>
              <a:off x="3408" y="23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0" name="Freeform 5"/>
            <p:cNvSpPr>
              <a:spLocks/>
            </p:cNvSpPr>
            <p:nvPr/>
          </p:nvSpPr>
          <p:spPr bwMode="auto">
            <a:xfrm>
              <a:off x="3338" y="23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1" name="Freeform 6"/>
            <p:cNvSpPr>
              <a:spLocks/>
            </p:cNvSpPr>
            <p:nvPr/>
          </p:nvSpPr>
          <p:spPr bwMode="auto">
            <a:xfrm>
              <a:off x="3376" y="23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2" name="Freeform 7"/>
            <p:cNvSpPr>
              <a:spLocks/>
            </p:cNvSpPr>
            <p:nvPr/>
          </p:nvSpPr>
          <p:spPr bwMode="auto">
            <a:xfrm>
              <a:off x="3371" y="23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3" name="Freeform 8"/>
            <p:cNvSpPr>
              <a:spLocks/>
            </p:cNvSpPr>
            <p:nvPr/>
          </p:nvSpPr>
          <p:spPr bwMode="auto">
            <a:xfrm>
              <a:off x="3216" y="24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4" name="Freeform 9"/>
            <p:cNvSpPr>
              <a:spLocks/>
            </p:cNvSpPr>
            <p:nvPr/>
          </p:nvSpPr>
          <p:spPr bwMode="auto">
            <a:xfrm>
              <a:off x="3217" y="23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5" name="Freeform 10"/>
            <p:cNvSpPr>
              <a:spLocks/>
            </p:cNvSpPr>
            <p:nvPr/>
          </p:nvSpPr>
          <p:spPr bwMode="auto">
            <a:xfrm>
              <a:off x="3224" y="24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6" name="Freeform 11"/>
            <p:cNvSpPr>
              <a:spLocks/>
            </p:cNvSpPr>
            <p:nvPr/>
          </p:nvSpPr>
          <p:spPr bwMode="auto">
            <a:xfrm>
              <a:off x="3192" y="24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7" name="Freeform 12"/>
            <p:cNvSpPr>
              <a:spLocks/>
            </p:cNvSpPr>
            <p:nvPr/>
          </p:nvSpPr>
          <p:spPr bwMode="auto">
            <a:xfrm>
              <a:off x="3187" y="24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8" name="Freeform 13"/>
            <p:cNvSpPr>
              <a:spLocks/>
            </p:cNvSpPr>
            <p:nvPr/>
          </p:nvSpPr>
          <p:spPr bwMode="auto">
            <a:xfrm>
              <a:off x="3202" y="23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9" name="Freeform 14"/>
            <p:cNvSpPr>
              <a:spLocks/>
            </p:cNvSpPr>
            <p:nvPr/>
          </p:nvSpPr>
          <p:spPr bwMode="auto">
            <a:xfrm>
              <a:off x="3203" y="22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0" name="Freeform 15"/>
            <p:cNvSpPr>
              <a:spLocks/>
            </p:cNvSpPr>
            <p:nvPr/>
          </p:nvSpPr>
          <p:spPr bwMode="auto">
            <a:xfrm>
              <a:off x="3210" y="23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1" name="Freeform 16"/>
            <p:cNvSpPr>
              <a:spLocks/>
            </p:cNvSpPr>
            <p:nvPr/>
          </p:nvSpPr>
          <p:spPr bwMode="auto">
            <a:xfrm>
              <a:off x="3342" y="25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2" name="Freeform 17"/>
            <p:cNvSpPr>
              <a:spLocks/>
            </p:cNvSpPr>
            <p:nvPr/>
          </p:nvSpPr>
          <p:spPr bwMode="auto">
            <a:xfrm>
              <a:off x="3302" y="25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3" name="Freeform 18"/>
            <p:cNvSpPr>
              <a:spLocks/>
            </p:cNvSpPr>
            <p:nvPr/>
          </p:nvSpPr>
          <p:spPr bwMode="auto">
            <a:xfrm>
              <a:off x="3343" y="25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4" name="Freeform 19"/>
            <p:cNvSpPr>
              <a:spLocks/>
            </p:cNvSpPr>
            <p:nvPr/>
          </p:nvSpPr>
          <p:spPr bwMode="auto">
            <a:xfrm>
              <a:off x="3350" y="26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5" name="Freeform 20"/>
            <p:cNvSpPr>
              <a:spLocks/>
            </p:cNvSpPr>
            <p:nvPr/>
          </p:nvSpPr>
          <p:spPr bwMode="auto">
            <a:xfrm>
              <a:off x="3264" y="26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6" name="Freeform 21"/>
            <p:cNvSpPr>
              <a:spLocks/>
            </p:cNvSpPr>
            <p:nvPr/>
          </p:nvSpPr>
          <p:spPr bwMode="auto">
            <a:xfrm>
              <a:off x="3318" y="25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7" name="Freeform 22"/>
            <p:cNvSpPr>
              <a:spLocks/>
            </p:cNvSpPr>
            <p:nvPr/>
          </p:nvSpPr>
          <p:spPr bwMode="auto">
            <a:xfrm>
              <a:off x="3313" y="26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8" name="Freeform 23"/>
            <p:cNvSpPr>
              <a:spLocks/>
            </p:cNvSpPr>
            <p:nvPr/>
          </p:nvSpPr>
          <p:spPr bwMode="auto">
            <a:xfrm>
              <a:off x="3328" y="24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9" name="Freeform 24"/>
            <p:cNvSpPr>
              <a:spLocks/>
            </p:cNvSpPr>
            <p:nvPr/>
          </p:nvSpPr>
          <p:spPr bwMode="auto">
            <a:xfrm>
              <a:off x="3272" y="25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0" name="Freeform 25"/>
            <p:cNvSpPr>
              <a:spLocks/>
            </p:cNvSpPr>
            <p:nvPr/>
          </p:nvSpPr>
          <p:spPr bwMode="auto">
            <a:xfrm>
              <a:off x="3329" y="24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1" name="Freeform 26"/>
            <p:cNvSpPr>
              <a:spLocks/>
            </p:cNvSpPr>
            <p:nvPr/>
          </p:nvSpPr>
          <p:spPr bwMode="auto">
            <a:xfrm>
              <a:off x="3336" y="25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2" name="Freeform 27"/>
            <p:cNvSpPr>
              <a:spLocks/>
            </p:cNvSpPr>
            <p:nvPr/>
          </p:nvSpPr>
          <p:spPr bwMode="auto">
            <a:xfrm>
              <a:off x="3250" y="25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3" name="Freeform 28"/>
            <p:cNvSpPr>
              <a:spLocks/>
            </p:cNvSpPr>
            <p:nvPr/>
          </p:nvSpPr>
          <p:spPr bwMode="auto">
            <a:xfrm>
              <a:off x="3304" y="24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4" name="Freeform 29"/>
            <p:cNvSpPr>
              <a:spLocks/>
            </p:cNvSpPr>
            <p:nvPr/>
          </p:nvSpPr>
          <p:spPr bwMode="auto">
            <a:xfrm>
              <a:off x="3299" y="25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5" name="Freeform 30"/>
            <p:cNvSpPr>
              <a:spLocks/>
            </p:cNvSpPr>
            <p:nvPr/>
          </p:nvSpPr>
          <p:spPr bwMode="auto">
            <a:xfrm>
              <a:off x="3451" y="25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6" name="Freeform 31"/>
            <p:cNvSpPr>
              <a:spLocks/>
            </p:cNvSpPr>
            <p:nvPr/>
          </p:nvSpPr>
          <p:spPr bwMode="auto">
            <a:xfrm>
              <a:off x="3411" y="25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7" name="Freeform 32"/>
            <p:cNvSpPr>
              <a:spLocks/>
            </p:cNvSpPr>
            <p:nvPr/>
          </p:nvSpPr>
          <p:spPr bwMode="auto">
            <a:xfrm>
              <a:off x="3452" y="25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8" name="Freeform 33"/>
            <p:cNvSpPr>
              <a:spLocks/>
            </p:cNvSpPr>
            <p:nvPr/>
          </p:nvSpPr>
          <p:spPr bwMode="auto">
            <a:xfrm>
              <a:off x="3459" y="26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9" name="Freeform 34"/>
            <p:cNvSpPr>
              <a:spLocks/>
            </p:cNvSpPr>
            <p:nvPr/>
          </p:nvSpPr>
          <p:spPr bwMode="auto">
            <a:xfrm>
              <a:off x="3389" y="2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0" name="Freeform 35"/>
            <p:cNvSpPr>
              <a:spLocks/>
            </p:cNvSpPr>
            <p:nvPr/>
          </p:nvSpPr>
          <p:spPr bwMode="auto">
            <a:xfrm>
              <a:off x="3427" y="26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1" name="Freeform 36"/>
            <p:cNvSpPr>
              <a:spLocks/>
            </p:cNvSpPr>
            <p:nvPr/>
          </p:nvSpPr>
          <p:spPr bwMode="auto">
            <a:xfrm>
              <a:off x="3422" y="26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2" name="Freeform 37"/>
            <p:cNvSpPr>
              <a:spLocks/>
            </p:cNvSpPr>
            <p:nvPr/>
          </p:nvSpPr>
          <p:spPr bwMode="auto">
            <a:xfrm>
              <a:off x="3437" y="24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3" name="Freeform 38"/>
            <p:cNvSpPr>
              <a:spLocks/>
            </p:cNvSpPr>
            <p:nvPr/>
          </p:nvSpPr>
          <p:spPr bwMode="auto">
            <a:xfrm>
              <a:off x="3397" y="24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4" name="Freeform 39"/>
            <p:cNvSpPr>
              <a:spLocks/>
            </p:cNvSpPr>
            <p:nvPr/>
          </p:nvSpPr>
          <p:spPr bwMode="auto">
            <a:xfrm>
              <a:off x="3438" y="24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5" name="Freeform 40"/>
            <p:cNvSpPr>
              <a:spLocks/>
            </p:cNvSpPr>
            <p:nvPr/>
          </p:nvSpPr>
          <p:spPr bwMode="auto">
            <a:xfrm>
              <a:off x="3445" y="25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6" name="Freeform 41"/>
            <p:cNvSpPr>
              <a:spLocks/>
            </p:cNvSpPr>
            <p:nvPr/>
          </p:nvSpPr>
          <p:spPr bwMode="auto">
            <a:xfrm>
              <a:off x="3375" y="2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7" name="Freeform 42"/>
            <p:cNvSpPr>
              <a:spLocks/>
            </p:cNvSpPr>
            <p:nvPr/>
          </p:nvSpPr>
          <p:spPr bwMode="auto">
            <a:xfrm>
              <a:off x="3413" y="25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8" name="Freeform 43"/>
            <p:cNvSpPr>
              <a:spLocks/>
            </p:cNvSpPr>
            <p:nvPr/>
          </p:nvSpPr>
          <p:spPr bwMode="auto">
            <a:xfrm>
              <a:off x="3408" y="25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9" name="Freeform 44"/>
            <p:cNvSpPr>
              <a:spLocks/>
            </p:cNvSpPr>
            <p:nvPr/>
          </p:nvSpPr>
          <p:spPr bwMode="auto">
            <a:xfrm>
              <a:off x="3253" y="25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0" name="Freeform 45"/>
            <p:cNvSpPr>
              <a:spLocks/>
            </p:cNvSpPr>
            <p:nvPr/>
          </p:nvSpPr>
          <p:spPr bwMode="auto">
            <a:xfrm>
              <a:off x="3213" y="25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1" name="Freeform 46"/>
            <p:cNvSpPr>
              <a:spLocks/>
            </p:cNvSpPr>
            <p:nvPr/>
          </p:nvSpPr>
          <p:spPr bwMode="auto">
            <a:xfrm>
              <a:off x="3254" y="25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2" name="Freeform 47"/>
            <p:cNvSpPr>
              <a:spLocks/>
            </p:cNvSpPr>
            <p:nvPr/>
          </p:nvSpPr>
          <p:spPr bwMode="auto">
            <a:xfrm>
              <a:off x="3261" y="26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3" name="Freeform 48"/>
            <p:cNvSpPr>
              <a:spLocks/>
            </p:cNvSpPr>
            <p:nvPr/>
          </p:nvSpPr>
          <p:spPr bwMode="auto">
            <a:xfrm>
              <a:off x="3191" y="26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4" name="Freeform 49"/>
            <p:cNvSpPr>
              <a:spLocks/>
            </p:cNvSpPr>
            <p:nvPr/>
          </p:nvSpPr>
          <p:spPr bwMode="auto">
            <a:xfrm>
              <a:off x="3229" y="26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5" name="Freeform 50"/>
            <p:cNvSpPr>
              <a:spLocks/>
            </p:cNvSpPr>
            <p:nvPr/>
          </p:nvSpPr>
          <p:spPr bwMode="auto">
            <a:xfrm>
              <a:off x="3224" y="26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6" name="Freeform 51"/>
            <p:cNvSpPr>
              <a:spLocks/>
            </p:cNvSpPr>
            <p:nvPr/>
          </p:nvSpPr>
          <p:spPr bwMode="auto">
            <a:xfrm>
              <a:off x="3239" y="24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7" name="Freeform 52"/>
            <p:cNvSpPr>
              <a:spLocks/>
            </p:cNvSpPr>
            <p:nvPr/>
          </p:nvSpPr>
          <p:spPr bwMode="auto">
            <a:xfrm>
              <a:off x="3199" y="24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8" name="Freeform 53"/>
            <p:cNvSpPr>
              <a:spLocks/>
            </p:cNvSpPr>
            <p:nvPr/>
          </p:nvSpPr>
          <p:spPr bwMode="auto">
            <a:xfrm>
              <a:off x="3240" y="24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9" name="Freeform 54"/>
            <p:cNvSpPr>
              <a:spLocks/>
            </p:cNvSpPr>
            <p:nvPr/>
          </p:nvSpPr>
          <p:spPr bwMode="auto">
            <a:xfrm>
              <a:off x="3247" y="25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0" name="Freeform 55"/>
            <p:cNvSpPr>
              <a:spLocks/>
            </p:cNvSpPr>
            <p:nvPr/>
          </p:nvSpPr>
          <p:spPr bwMode="auto">
            <a:xfrm>
              <a:off x="3215" y="25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1" name="Freeform 56"/>
            <p:cNvSpPr>
              <a:spLocks/>
            </p:cNvSpPr>
            <p:nvPr/>
          </p:nvSpPr>
          <p:spPr bwMode="auto">
            <a:xfrm>
              <a:off x="3210" y="25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2" name="Freeform 57"/>
            <p:cNvSpPr>
              <a:spLocks/>
            </p:cNvSpPr>
            <p:nvPr/>
          </p:nvSpPr>
          <p:spPr bwMode="auto">
            <a:xfrm>
              <a:off x="3183" y="27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3" name="Freeform 58"/>
            <p:cNvSpPr>
              <a:spLocks/>
            </p:cNvSpPr>
            <p:nvPr/>
          </p:nvSpPr>
          <p:spPr bwMode="auto">
            <a:xfrm>
              <a:off x="3284" y="27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4" name="Freeform 59"/>
            <p:cNvSpPr>
              <a:spLocks/>
            </p:cNvSpPr>
            <p:nvPr/>
          </p:nvSpPr>
          <p:spPr bwMode="auto">
            <a:xfrm>
              <a:off x="3244" y="27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5" name="Freeform 60"/>
            <p:cNvSpPr>
              <a:spLocks/>
            </p:cNvSpPr>
            <p:nvPr/>
          </p:nvSpPr>
          <p:spPr bwMode="auto">
            <a:xfrm>
              <a:off x="3285" y="27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6" name="Freeform 61"/>
            <p:cNvSpPr>
              <a:spLocks/>
            </p:cNvSpPr>
            <p:nvPr/>
          </p:nvSpPr>
          <p:spPr bwMode="auto">
            <a:xfrm>
              <a:off x="3292" y="27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7" name="Freeform 62"/>
            <p:cNvSpPr>
              <a:spLocks/>
            </p:cNvSpPr>
            <p:nvPr/>
          </p:nvSpPr>
          <p:spPr bwMode="auto">
            <a:xfrm>
              <a:off x="3222" y="27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8" name="Freeform 63"/>
            <p:cNvSpPr>
              <a:spLocks/>
            </p:cNvSpPr>
            <p:nvPr/>
          </p:nvSpPr>
          <p:spPr bwMode="auto">
            <a:xfrm>
              <a:off x="3260" y="27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9" name="Freeform 64"/>
            <p:cNvSpPr>
              <a:spLocks/>
            </p:cNvSpPr>
            <p:nvPr/>
          </p:nvSpPr>
          <p:spPr bwMode="auto">
            <a:xfrm>
              <a:off x="3255" y="28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0" name="Freeform 65"/>
            <p:cNvSpPr>
              <a:spLocks/>
            </p:cNvSpPr>
            <p:nvPr/>
          </p:nvSpPr>
          <p:spPr bwMode="auto">
            <a:xfrm>
              <a:off x="3270" y="26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1" name="Freeform 66"/>
            <p:cNvSpPr>
              <a:spLocks/>
            </p:cNvSpPr>
            <p:nvPr/>
          </p:nvSpPr>
          <p:spPr bwMode="auto">
            <a:xfrm>
              <a:off x="3230" y="26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2" name="Freeform 67"/>
            <p:cNvSpPr>
              <a:spLocks/>
            </p:cNvSpPr>
            <p:nvPr/>
          </p:nvSpPr>
          <p:spPr bwMode="auto">
            <a:xfrm>
              <a:off x="3271" y="26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3" name="Freeform 68"/>
            <p:cNvSpPr>
              <a:spLocks/>
            </p:cNvSpPr>
            <p:nvPr/>
          </p:nvSpPr>
          <p:spPr bwMode="auto">
            <a:xfrm>
              <a:off x="3278" y="27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4" name="Freeform 69"/>
            <p:cNvSpPr>
              <a:spLocks/>
            </p:cNvSpPr>
            <p:nvPr/>
          </p:nvSpPr>
          <p:spPr bwMode="auto">
            <a:xfrm>
              <a:off x="3208" y="26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5" name="Freeform 70"/>
            <p:cNvSpPr>
              <a:spLocks/>
            </p:cNvSpPr>
            <p:nvPr/>
          </p:nvSpPr>
          <p:spPr bwMode="auto">
            <a:xfrm>
              <a:off x="3246" y="26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6" name="Freeform 71"/>
            <p:cNvSpPr>
              <a:spLocks/>
            </p:cNvSpPr>
            <p:nvPr/>
          </p:nvSpPr>
          <p:spPr bwMode="auto">
            <a:xfrm>
              <a:off x="3241" y="27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7" name="Freeform 72"/>
            <p:cNvSpPr>
              <a:spLocks/>
            </p:cNvSpPr>
            <p:nvPr/>
          </p:nvSpPr>
          <p:spPr bwMode="auto">
            <a:xfrm>
              <a:off x="3746" y="24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8" name="Freeform 73"/>
            <p:cNvSpPr>
              <a:spLocks/>
            </p:cNvSpPr>
            <p:nvPr/>
          </p:nvSpPr>
          <p:spPr bwMode="auto">
            <a:xfrm>
              <a:off x="3708" y="24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9" name="Freeform 74"/>
            <p:cNvSpPr>
              <a:spLocks/>
            </p:cNvSpPr>
            <p:nvPr/>
          </p:nvSpPr>
          <p:spPr bwMode="auto">
            <a:xfrm>
              <a:off x="3762" y="24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0" name="Freeform 75"/>
            <p:cNvSpPr>
              <a:spLocks/>
            </p:cNvSpPr>
            <p:nvPr/>
          </p:nvSpPr>
          <p:spPr bwMode="auto">
            <a:xfrm>
              <a:off x="3757" y="24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1" name="Freeform 76"/>
            <p:cNvSpPr>
              <a:spLocks/>
            </p:cNvSpPr>
            <p:nvPr/>
          </p:nvSpPr>
          <p:spPr bwMode="auto">
            <a:xfrm>
              <a:off x="3588" y="24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2" name="Freeform 77"/>
            <p:cNvSpPr>
              <a:spLocks/>
            </p:cNvSpPr>
            <p:nvPr/>
          </p:nvSpPr>
          <p:spPr bwMode="auto">
            <a:xfrm>
              <a:off x="3548" y="24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3" name="Freeform 78"/>
            <p:cNvSpPr>
              <a:spLocks/>
            </p:cNvSpPr>
            <p:nvPr/>
          </p:nvSpPr>
          <p:spPr bwMode="auto">
            <a:xfrm>
              <a:off x="3589" y="24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4" name="Freeform 79"/>
            <p:cNvSpPr>
              <a:spLocks/>
            </p:cNvSpPr>
            <p:nvPr/>
          </p:nvSpPr>
          <p:spPr bwMode="auto">
            <a:xfrm>
              <a:off x="3596" y="24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5" name="Freeform 80"/>
            <p:cNvSpPr>
              <a:spLocks/>
            </p:cNvSpPr>
            <p:nvPr/>
          </p:nvSpPr>
          <p:spPr bwMode="auto">
            <a:xfrm>
              <a:off x="3526" y="24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6" name="Freeform 81"/>
            <p:cNvSpPr>
              <a:spLocks/>
            </p:cNvSpPr>
            <p:nvPr/>
          </p:nvSpPr>
          <p:spPr bwMode="auto">
            <a:xfrm>
              <a:off x="3564" y="24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7" name="Freeform 82"/>
            <p:cNvSpPr>
              <a:spLocks/>
            </p:cNvSpPr>
            <p:nvPr/>
          </p:nvSpPr>
          <p:spPr bwMode="auto">
            <a:xfrm>
              <a:off x="3559" y="24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8" name="Freeform 83"/>
            <p:cNvSpPr>
              <a:spLocks/>
            </p:cNvSpPr>
            <p:nvPr/>
          </p:nvSpPr>
          <p:spPr bwMode="auto">
            <a:xfrm>
              <a:off x="3697" y="24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9" name="Freeform 84"/>
            <p:cNvSpPr>
              <a:spLocks/>
            </p:cNvSpPr>
            <p:nvPr/>
          </p:nvSpPr>
          <p:spPr bwMode="auto">
            <a:xfrm>
              <a:off x="3657" y="24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0" name="Freeform 85"/>
            <p:cNvSpPr>
              <a:spLocks/>
            </p:cNvSpPr>
            <p:nvPr/>
          </p:nvSpPr>
          <p:spPr bwMode="auto">
            <a:xfrm>
              <a:off x="3698" y="24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1" name="Freeform 86"/>
            <p:cNvSpPr>
              <a:spLocks/>
            </p:cNvSpPr>
            <p:nvPr/>
          </p:nvSpPr>
          <p:spPr bwMode="auto">
            <a:xfrm>
              <a:off x="3705" y="24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2" name="Freeform 87"/>
            <p:cNvSpPr>
              <a:spLocks/>
            </p:cNvSpPr>
            <p:nvPr/>
          </p:nvSpPr>
          <p:spPr bwMode="auto">
            <a:xfrm>
              <a:off x="3635" y="24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3" name="Freeform 88"/>
            <p:cNvSpPr>
              <a:spLocks/>
            </p:cNvSpPr>
            <p:nvPr/>
          </p:nvSpPr>
          <p:spPr bwMode="auto">
            <a:xfrm>
              <a:off x="3673" y="24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4" name="Freeform 89"/>
            <p:cNvSpPr>
              <a:spLocks/>
            </p:cNvSpPr>
            <p:nvPr/>
          </p:nvSpPr>
          <p:spPr bwMode="auto">
            <a:xfrm>
              <a:off x="3668" y="24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5" name="Freeform 90"/>
            <p:cNvSpPr>
              <a:spLocks/>
            </p:cNvSpPr>
            <p:nvPr/>
          </p:nvSpPr>
          <p:spPr bwMode="auto">
            <a:xfrm>
              <a:off x="3619" y="2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6" name="Freeform 91"/>
            <p:cNvSpPr>
              <a:spLocks/>
            </p:cNvSpPr>
            <p:nvPr/>
          </p:nvSpPr>
          <p:spPr bwMode="auto">
            <a:xfrm>
              <a:off x="3579" y="25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7" name="Freeform 92"/>
            <p:cNvSpPr>
              <a:spLocks/>
            </p:cNvSpPr>
            <p:nvPr/>
          </p:nvSpPr>
          <p:spPr bwMode="auto">
            <a:xfrm>
              <a:off x="3620" y="25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8" name="Freeform 93"/>
            <p:cNvSpPr>
              <a:spLocks/>
            </p:cNvSpPr>
            <p:nvPr/>
          </p:nvSpPr>
          <p:spPr bwMode="auto">
            <a:xfrm>
              <a:off x="3627" y="26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9" name="Freeform 94"/>
            <p:cNvSpPr>
              <a:spLocks/>
            </p:cNvSpPr>
            <p:nvPr/>
          </p:nvSpPr>
          <p:spPr bwMode="auto">
            <a:xfrm>
              <a:off x="3541" y="26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0" name="Freeform 95"/>
            <p:cNvSpPr>
              <a:spLocks/>
            </p:cNvSpPr>
            <p:nvPr/>
          </p:nvSpPr>
          <p:spPr bwMode="auto">
            <a:xfrm>
              <a:off x="3595" y="2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1" name="Freeform 96"/>
            <p:cNvSpPr>
              <a:spLocks/>
            </p:cNvSpPr>
            <p:nvPr/>
          </p:nvSpPr>
          <p:spPr bwMode="auto">
            <a:xfrm>
              <a:off x="3590" y="26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2" name="Freeform 97"/>
            <p:cNvSpPr>
              <a:spLocks/>
            </p:cNvSpPr>
            <p:nvPr/>
          </p:nvSpPr>
          <p:spPr bwMode="auto">
            <a:xfrm>
              <a:off x="3605" y="2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3" name="Freeform 98"/>
            <p:cNvSpPr>
              <a:spLocks/>
            </p:cNvSpPr>
            <p:nvPr/>
          </p:nvSpPr>
          <p:spPr bwMode="auto">
            <a:xfrm>
              <a:off x="3549" y="25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4" name="Freeform 99"/>
            <p:cNvSpPr>
              <a:spLocks/>
            </p:cNvSpPr>
            <p:nvPr/>
          </p:nvSpPr>
          <p:spPr bwMode="auto">
            <a:xfrm>
              <a:off x="3606" y="24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5" name="Freeform 100"/>
            <p:cNvSpPr>
              <a:spLocks/>
            </p:cNvSpPr>
            <p:nvPr/>
          </p:nvSpPr>
          <p:spPr bwMode="auto">
            <a:xfrm>
              <a:off x="3613" y="25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6" name="Freeform 101"/>
            <p:cNvSpPr>
              <a:spLocks/>
            </p:cNvSpPr>
            <p:nvPr/>
          </p:nvSpPr>
          <p:spPr bwMode="auto">
            <a:xfrm>
              <a:off x="3527" y="25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7" name="Freeform 102"/>
            <p:cNvSpPr>
              <a:spLocks/>
            </p:cNvSpPr>
            <p:nvPr/>
          </p:nvSpPr>
          <p:spPr bwMode="auto">
            <a:xfrm>
              <a:off x="3581" y="2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8" name="Freeform 103"/>
            <p:cNvSpPr>
              <a:spLocks/>
            </p:cNvSpPr>
            <p:nvPr/>
          </p:nvSpPr>
          <p:spPr bwMode="auto">
            <a:xfrm>
              <a:off x="3576" y="25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9" name="Freeform 104"/>
            <p:cNvSpPr>
              <a:spLocks/>
            </p:cNvSpPr>
            <p:nvPr/>
          </p:nvSpPr>
          <p:spPr bwMode="auto">
            <a:xfrm>
              <a:off x="3728" y="2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0" name="Freeform 105"/>
            <p:cNvSpPr>
              <a:spLocks/>
            </p:cNvSpPr>
            <p:nvPr/>
          </p:nvSpPr>
          <p:spPr bwMode="auto">
            <a:xfrm>
              <a:off x="3688" y="25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1" name="Freeform 106"/>
            <p:cNvSpPr>
              <a:spLocks/>
            </p:cNvSpPr>
            <p:nvPr/>
          </p:nvSpPr>
          <p:spPr bwMode="auto">
            <a:xfrm>
              <a:off x="3729" y="25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2" name="Freeform 107"/>
            <p:cNvSpPr>
              <a:spLocks/>
            </p:cNvSpPr>
            <p:nvPr/>
          </p:nvSpPr>
          <p:spPr bwMode="auto">
            <a:xfrm>
              <a:off x="3736" y="26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3" name="Freeform 108"/>
            <p:cNvSpPr>
              <a:spLocks/>
            </p:cNvSpPr>
            <p:nvPr/>
          </p:nvSpPr>
          <p:spPr bwMode="auto">
            <a:xfrm>
              <a:off x="3666" y="26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4" name="Freeform 109"/>
            <p:cNvSpPr>
              <a:spLocks/>
            </p:cNvSpPr>
            <p:nvPr/>
          </p:nvSpPr>
          <p:spPr bwMode="auto">
            <a:xfrm>
              <a:off x="3704" y="26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5" name="Freeform 110"/>
            <p:cNvSpPr>
              <a:spLocks/>
            </p:cNvSpPr>
            <p:nvPr/>
          </p:nvSpPr>
          <p:spPr bwMode="auto">
            <a:xfrm>
              <a:off x="3699" y="26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6" name="Freeform 111"/>
            <p:cNvSpPr>
              <a:spLocks/>
            </p:cNvSpPr>
            <p:nvPr/>
          </p:nvSpPr>
          <p:spPr bwMode="auto">
            <a:xfrm>
              <a:off x="3714" y="2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7" name="Freeform 112"/>
            <p:cNvSpPr>
              <a:spLocks/>
            </p:cNvSpPr>
            <p:nvPr/>
          </p:nvSpPr>
          <p:spPr bwMode="auto">
            <a:xfrm>
              <a:off x="3674" y="24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8" name="Freeform 113"/>
            <p:cNvSpPr>
              <a:spLocks/>
            </p:cNvSpPr>
            <p:nvPr/>
          </p:nvSpPr>
          <p:spPr bwMode="auto">
            <a:xfrm>
              <a:off x="3715" y="2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9" name="Freeform 114"/>
            <p:cNvSpPr>
              <a:spLocks/>
            </p:cNvSpPr>
            <p:nvPr/>
          </p:nvSpPr>
          <p:spPr bwMode="auto">
            <a:xfrm>
              <a:off x="3722" y="25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0" name="Freeform 115"/>
            <p:cNvSpPr>
              <a:spLocks/>
            </p:cNvSpPr>
            <p:nvPr/>
          </p:nvSpPr>
          <p:spPr bwMode="auto">
            <a:xfrm>
              <a:off x="3652" y="25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1" name="Freeform 116"/>
            <p:cNvSpPr>
              <a:spLocks/>
            </p:cNvSpPr>
            <p:nvPr/>
          </p:nvSpPr>
          <p:spPr bwMode="auto">
            <a:xfrm>
              <a:off x="3690" y="25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2" name="Freeform 117"/>
            <p:cNvSpPr>
              <a:spLocks/>
            </p:cNvSpPr>
            <p:nvPr/>
          </p:nvSpPr>
          <p:spPr bwMode="auto">
            <a:xfrm>
              <a:off x="3685" y="25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3" name="Freeform 118"/>
            <p:cNvSpPr>
              <a:spLocks/>
            </p:cNvSpPr>
            <p:nvPr/>
          </p:nvSpPr>
          <p:spPr bwMode="auto">
            <a:xfrm>
              <a:off x="3530" y="26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4" name="Freeform 119"/>
            <p:cNvSpPr>
              <a:spLocks/>
            </p:cNvSpPr>
            <p:nvPr/>
          </p:nvSpPr>
          <p:spPr bwMode="auto">
            <a:xfrm>
              <a:off x="3531" y="25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5" name="Freeform 120"/>
            <p:cNvSpPr>
              <a:spLocks/>
            </p:cNvSpPr>
            <p:nvPr/>
          </p:nvSpPr>
          <p:spPr bwMode="auto">
            <a:xfrm>
              <a:off x="3538" y="26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6" name="Freeform 121"/>
            <p:cNvSpPr>
              <a:spLocks/>
            </p:cNvSpPr>
            <p:nvPr/>
          </p:nvSpPr>
          <p:spPr bwMode="auto">
            <a:xfrm>
              <a:off x="3524" y="25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7" name="Freeform 122"/>
            <p:cNvSpPr>
              <a:spLocks/>
            </p:cNvSpPr>
            <p:nvPr/>
          </p:nvSpPr>
          <p:spPr bwMode="auto">
            <a:xfrm>
              <a:off x="3656" y="27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8" name="Freeform 123"/>
            <p:cNvSpPr>
              <a:spLocks/>
            </p:cNvSpPr>
            <p:nvPr/>
          </p:nvSpPr>
          <p:spPr bwMode="auto">
            <a:xfrm>
              <a:off x="3616" y="27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9" name="Freeform 124"/>
            <p:cNvSpPr>
              <a:spLocks/>
            </p:cNvSpPr>
            <p:nvPr/>
          </p:nvSpPr>
          <p:spPr bwMode="auto">
            <a:xfrm>
              <a:off x="3657" y="27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0" name="Freeform 125"/>
            <p:cNvSpPr>
              <a:spLocks/>
            </p:cNvSpPr>
            <p:nvPr/>
          </p:nvSpPr>
          <p:spPr bwMode="auto">
            <a:xfrm>
              <a:off x="3664" y="28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1" name="Freeform 126"/>
            <p:cNvSpPr>
              <a:spLocks/>
            </p:cNvSpPr>
            <p:nvPr/>
          </p:nvSpPr>
          <p:spPr bwMode="auto">
            <a:xfrm>
              <a:off x="3578" y="28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2" name="Freeform 127"/>
            <p:cNvSpPr>
              <a:spLocks/>
            </p:cNvSpPr>
            <p:nvPr/>
          </p:nvSpPr>
          <p:spPr bwMode="auto">
            <a:xfrm>
              <a:off x="3632" y="27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3" name="Freeform 128"/>
            <p:cNvSpPr>
              <a:spLocks/>
            </p:cNvSpPr>
            <p:nvPr/>
          </p:nvSpPr>
          <p:spPr bwMode="auto">
            <a:xfrm>
              <a:off x="3627" y="28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4" name="Freeform 129"/>
            <p:cNvSpPr>
              <a:spLocks/>
            </p:cNvSpPr>
            <p:nvPr/>
          </p:nvSpPr>
          <p:spPr bwMode="auto">
            <a:xfrm>
              <a:off x="3642" y="26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5" name="Freeform 130"/>
            <p:cNvSpPr>
              <a:spLocks/>
            </p:cNvSpPr>
            <p:nvPr/>
          </p:nvSpPr>
          <p:spPr bwMode="auto">
            <a:xfrm>
              <a:off x="3586" y="27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6" name="Freeform 131"/>
            <p:cNvSpPr>
              <a:spLocks/>
            </p:cNvSpPr>
            <p:nvPr/>
          </p:nvSpPr>
          <p:spPr bwMode="auto">
            <a:xfrm>
              <a:off x="3643" y="26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7" name="Freeform 132"/>
            <p:cNvSpPr>
              <a:spLocks/>
            </p:cNvSpPr>
            <p:nvPr/>
          </p:nvSpPr>
          <p:spPr bwMode="auto">
            <a:xfrm>
              <a:off x="3650" y="27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8" name="Freeform 133"/>
            <p:cNvSpPr>
              <a:spLocks/>
            </p:cNvSpPr>
            <p:nvPr/>
          </p:nvSpPr>
          <p:spPr bwMode="auto">
            <a:xfrm>
              <a:off x="3564" y="27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9" name="Freeform 134"/>
            <p:cNvSpPr>
              <a:spLocks/>
            </p:cNvSpPr>
            <p:nvPr/>
          </p:nvSpPr>
          <p:spPr bwMode="auto">
            <a:xfrm>
              <a:off x="3618" y="27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0" name="Freeform 135"/>
            <p:cNvSpPr>
              <a:spLocks/>
            </p:cNvSpPr>
            <p:nvPr/>
          </p:nvSpPr>
          <p:spPr bwMode="auto">
            <a:xfrm>
              <a:off x="3613" y="27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1" name="Freeform 136"/>
            <p:cNvSpPr>
              <a:spLocks/>
            </p:cNvSpPr>
            <p:nvPr/>
          </p:nvSpPr>
          <p:spPr bwMode="auto">
            <a:xfrm>
              <a:off x="3765" y="27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2" name="Freeform 137"/>
            <p:cNvSpPr>
              <a:spLocks/>
            </p:cNvSpPr>
            <p:nvPr/>
          </p:nvSpPr>
          <p:spPr bwMode="auto">
            <a:xfrm>
              <a:off x="3725" y="27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3" name="Freeform 138"/>
            <p:cNvSpPr>
              <a:spLocks/>
            </p:cNvSpPr>
            <p:nvPr/>
          </p:nvSpPr>
          <p:spPr bwMode="auto">
            <a:xfrm>
              <a:off x="3766" y="27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4" name="Freeform 139"/>
            <p:cNvSpPr>
              <a:spLocks/>
            </p:cNvSpPr>
            <p:nvPr/>
          </p:nvSpPr>
          <p:spPr bwMode="auto">
            <a:xfrm>
              <a:off x="3703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5" name="Freeform 140"/>
            <p:cNvSpPr>
              <a:spLocks/>
            </p:cNvSpPr>
            <p:nvPr/>
          </p:nvSpPr>
          <p:spPr bwMode="auto">
            <a:xfrm>
              <a:off x="3741" y="28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6" name="Freeform 141"/>
            <p:cNvSpPr>
              <a:spLocks/>
            </p:cNvSpPr>
            <p:nvPr/>
          </p:nvSpPr>
          <p:spPr bwMode="auto">
            <a:xfrm>
              <a:off x="3736" y="28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7" name="Freeform 142"/>
            <p:cNvSpPr>
              <a:spLocks/>
            </p:cNvSpPr>
            <p:nvPr/>
          </p:nvSpPr>
          <p:spPr bwMode="auto">
            <a:xfrm>
              <a:off x="3751" y="27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8" name="Freeform 143"/>
            <p:cNvSpPr>
              <a:spLocks/>
            </p:cNvSpPr>
            <p:nvPr/>
          </p:nvSpPr>
          <p:spPr bwMode="auto">
            <a:xfrm>
              <a:off x="3711" y="26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9" name="Freeform 144"/>
            <p:cNvSpPr>
              <a:spLocks/>
            </p:cNvSpPr>
            <p:nvPr/>
          </p:nvSpPr>
          <p:spPr bwMode="auto">
            <a:xfrm>
              <a:off x="3752" y="26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0" name="Freeform 145"/>
            <p:cNvSpPr>
              <a:spLocks/>
            </p:cNvSpPr>
            <p:nvPr/>
          </p:nvSpPr>
          <p:spPr bwMode="auto">
            <a:xfrm>
              <a:off x="3759" y="27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1" name="Freeform 146"/>
            <p:cNvSpPr>
              <a:spLocks/>
            </p:cNvSpPr>
            <p:nvPr/>
          </p:nvSpPr>
          <p:spPr bwMode="auto">
            <a:xfrm>
              <a:off x="3689" y="27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2" name="Freeform 147"/>
            <p:cNvSpPr>
              <a:spLocks/>
            </p:cNvSpPr>
            <p:nvPr/>
          </p:nvSpPr>
          <p:spPr bwMode="auto">
            <a:xfrm>
              <a:off x="3727" y="27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3" name="Freeform 148"/>
            <p:cNvSpPr>
              <a:spLocks/>
            </p:cNvSpPr>
            <p:nvPr/>
          </p:nvSpPr>
          <p:spPr bwMode="auto">
            <a:xfrm>
              <a:off x="3722" y="27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4" name="Freeform 149"/>
            <p:cNvSpPr>
              <a:spLocks/>
            </p:cNvSpPr>
            <p:nvPr/>
          </p:nvSpPr>
          <p:spPr bwMode="auto">
            <a:xfrm>
              <a:off x="3567" y="27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5" name="Freeform 150"/>
            <p:cNvSpPr>
              <a:spLocks/>
            </p:cNvSpPr>
            <p:nvPr/>
          </p:nvSpPr>
          <p:spPr bwMode="auto">
            <a:xfrm>
              <a:off x="3527" y="27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6" name="Freeform 151"/>
            <p:cNvSpPr>
              <a:spLocks/>
            </p:cNvSpPr>
            <p:nvPr/>
          </p:nvSpPr>
          <p:spPr bwMode="auto">
            <a:xfrm>
              <a:off x="3568" y="27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7" name="Freeform 152"/>
            <p:cNvSpPr>
              <a:spLocks/>
            </p:cNvSpPr>
            <p:nvPr/>
          </p:nvSpPr>
          <p:spPr bwMode="auto">
            <a:xfrm>
              <a:off x="3575" y="28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8" name="Freeform 153"/>
            <p:cNvSpPr>
              <a:spLocks/>
            </p:cNvSpPr>
            <p:nvPr/>
          </p:nvSpPr>
          <p:spPr bwMode="auto">
            <a:xfrm>
              <a:off x="3543" y="28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9" name="Freeform 154"/>
            <p:cNvSpPr>
              <a:spLocks/>
            </p:cNvSpPr>
            <p:nvPr/>
          </p:nvSpPr>
          <p:spPr bwMode="auto">
            <a:xfrm>
              <a:off x="3538" y="28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0" name="Freeform 155"/>
            <p:cNvSpPr>
              <a:spLocks/>
            </p:cNvSpPr>
            <p:nvPr/>
          </p:nvSpPr>
          <p:spPr bwMode="auto">
            <a:xfrm>
              <a:off x="3553" y="26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1" name="Freeform 156"/>
            <p:cNvSpPr>
              <a:spLocks/>
            </p:cNvSpPr>
            <p:nvPr/>
          </p:nvSpPr>
          <p:spPr bwMode="auto">
            <a:xfrm>
              <a:off x="3554" y="26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2" name="Freeform 157"/>
            <p:cNvSpPr>
              <a:spLocks/>
            </p:cNvSpPr>
            <p:nvPr/>
          </p:nvSpPr>
          <p:spPr bwMode="auto">
            <a:xfrm>
              <a:off x="3561" y="27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3" name="Freeform 158"/>
            <p:cNvSpPr>
              <a:spLocks/>
            </p:cNvSpPr>
            <p:nvPr/>
          </p:nvSpPr>
          <p:spPr bwMode="auto">
            <a:xfrm>
              <a:off x="3529" y="27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4" name="Freeform 159"/>
            <p:cNvSpPr>
              <a:spLocks/>
            </p:cNvSpPr>
            <p:nvPr/>
          </p:nvSpPr>
          <p:spPr bwMode="auto">
            <a:xfrm>
              <a:off x="3524" y="27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5" name="Freeform 160"/>
            <p:cNvSpPr>
              <a:spLocks/>
            </p:cNvSpPr>
            <p:nvPr/>
          </p:nvSpPr>
          <p:spPr bwMode="auto">
            <a:xfrm>
              <a:off x="3544" y="28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6" name="Freeform 161"/>
            <p:cNvSpPr>
              <a:spLocks/>
            </p:cNvSpPr>
            <p:nvPr/>
          </p:nvSpPr>
          <p:spPr bwMode="auto">
            <a:xfrm>
              <a:off x="3585" y="28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7" name="Freeform 162"/>
            <p:cNvSpPr>
              <a:spLocks/>
            </p:cNvSpPr>
            <p:nvPr/>
          </p:nvSpPr>
          <p:spPr bwMode="auto">
            <a:xfrm>
              <a:off x="3633" y="21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8" name="Freeform 163"/>
            <p:cNvSpPr>
              <a:spLocks/>
            </p:cNvSpPr>
            <p:nvPr/>
          </p:nvSpPr>
          <p:spPr bwMode="auto">
            <a:xfrm>
              <a:off x="3601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9" name="Freeform 164"/>
            <p:cNvSpPr>
              <a:spLocks/>
            </p:cNvSpPr>
            <p:nvPr/>
          </p:nvSpPr>
          <p:spPr bwMode="auto">
            <a:xfrm>
              <a:off x="3596" y="22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0" name="Freeform 165"/>
            <p:cNvSpPr>
              <a:spLocks/>
            </p:cNvSpPr>
            <p:nvPr/>
          </p:nvSpPr>
          <p:spPr bwMode="auto">
            <a:xfrm>
              <a:off x="3734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1" name="Freeform 166"/>
            <p:cNvSpPr>
              <a:spLocks/>
            </p:cNvSpPr>
            <p:nvPr/>
          </p:nvSpPr>
          <p:spPr bwMode="auto">
            <a:xfrm>
              <a:off x="3742" y="22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2" name="Freeform 167"/>
            <p:cNvSpPr>
              <a:spLocks/>
            </p:cNvSpPr>
            <p:nvPr/>
          </p:nvSpPr>
          <p:spPr bwMode="auto">
            <a:xfrm>
              <a:off x="3672" y="21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3" name="Freeform 168"/>
            <p:cNvSpPr>
              <a:spLocks/>
            </p:cNvSpPr>
            <p:nvPr/>
          </p:nvSpPr>
          <p:spPr bwMode="auto">
            <a:xfrm>
              <a:off x="3710" y="21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4" name="Freeform 169"/>
            <p:cNvSpPr>
              <a:spLocks/>
            </p:cNvSpPr>
            <p:nvPr/>
          </p:nvSpPr>
          <p:spPr bwMode="auto">
            <a:xfrm>
              <a:off x="3705" y="22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5" name="Freeform 170"/>
            <p:cNvSpPr>
              <a:spLocks/>
            </p:cNvSpPr>
            <p:nvPr/>
          </p:nvSpPr>
          <p:spPr bwMode="auto">
            <a:xfrm>
              <a:off x="3662" y="2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6" name="Freeform 171"/>
            <p:cNvSpPr>
              <a:spLocks/>
            </p:cNvSpPr>
            <p:nvPr/>
          </p:nvSpPr>
          <p:spPr bwMode="auto">
            <a:xfrm>
              <a:off x="3622" y="23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7" name="Freeform 172"/>
            <p:cNvSpPr>
              <a:spLocks/>
            </p:cNvSpPr>
            <p:nvPr/>
          </p:nvSpPr>
          <p:spPr bwMode="auto">
            <a:xfrm>
              <a:off x="3663" y="23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8" name="Freeform 173"/>
            <p:cNvSpPr>
              <a:spLocks/>
            </p:cNvSpPr>
            <p:nvPr/>
          </p:nvSpPr>
          <p:spPr bwMode="auto">
            <a:xfrm>
              <a:off x="3638" y="23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9" name="Freeform 174"/>
            <p:cNvSpPr>
              <a:spLocks/>
            </p:cNvSpPr>
            <p:nvPr/>
          </p:nvSpPr>
          <p:spPr bwMode="auto">
            <a:xfrm>
              <a:off x="3648" y="2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0" name="Freeform 175"/>
            <p:cNvSpPr>
              <a:spLocks/>
            </p:cNvSpPr>
            <p:nvPr/>
          </p:nvSpPr>
          <p:spPr bwMode="auto">
            <a:xfrm>
              <a:off x="3592" y="22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1" name="Freeform 176"/>
            <p:cNvSpPr>
              <a:spLocks/>
            </p:cNvSpPr>
            <p:nvPr/>
          </p:nvSpPr>
          <p:spPr bwMode="auto">
            <a:xfrm>
              <a:off x="3649" y="22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2" name="Freeform 177"/>
            <p:cNvSpPr>
              <a:spLocks/>
            </p:cNvSpPr>
            <p:nvPr/>
          </p:nvSpPr>
          <p:spPr bwMode="auto">
            <a:xfrm>
              <a:off x="3656" y="22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3" name="Freeform 178"/>
            <p:cNvSpPr>
              <a:spLocks/>
            </p:cNvSpPr>
            <p:nvPr/>
          </p:nvSpPr>
          <p:spPr bwMode="auto">
            <a:xfrm>
              <a:off x="3570" y="23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4" name="Freeform 179"/>
            <p:cNvSpPr>
              <a:spLocks/>
            </p:cNvSpPr>
            <p:nvPr/>
          </p:nvSpPr>
          <p:spPr bwMode="auto">
            <a:xfrm>
              <a:off x="3624" y="22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5" name="Freeform 180"/>
            <p:cNvSpPr>
              <a:spLocks/>
            </p:cNvSpPr>
            <p:nvPr/>
          </p:nvSpPr>
          <p:spPr bwMode="auto">
            <a:xfrm>
              <a:off x="3619" y="22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6" name="Freeform 181"/>
            <p:cNvSpPr>
              <a:spLocks/>
            </p:cNvSpPr>
            <p:nvPr/>
          </p:nvSpPr>
          <p:spPr bwMode="auto">
            <a:xfrm>
              <a:off x="3771" y="23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7" name="Freeform 182"/>
            <p:cNvSpPr>
              <a:spLocks/>
            </p:cNvSpPr>
            <p:nvPr/>
          </p:nvSpPr>
          <p:spPr bwMode="auto">
            <a:xfrm>
              <a:off x="3731" y="23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8" name="Freeform 183"/>
            <p:cNvSpPr>
              <a:spLocks/>
            </p:cNvSpPr>
            <p:nvPr/>
          </p:nvSpPr>
          <p:spPr bwMode="auto">
            <a:xfrm>
              <a:off x="3772" y="23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9" name="Freeform 184"/>
            <p:cNvSpPr>
              <a:spLocks/>
            </p:cNvSpPr>
            <p:nvPr/>
          </p:nvSpPr>
          <p:spPr bwMode="auto">
            <a:xfrm>
              <a:off x="3757" y="22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0" name="Freeform 185"/>
            <p:cNvSpPr>
              <a:spLocks/>
            </p:cNvSpPr>
            <p:nvPr/>
          </p:nvSpPr>
          <p:spPr bwMode="auto">
            <a:xfrm>
              <a:off x="3717" y="22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1" name="Freeform 186"/>
            <p:cNvSpPr>
              <a:spLocks/>
            </p:cNvSpPr>
            <p:nvPr/>
          </p:nvSpPr>
          <p:spPr bwMode="auto">
            <a:xfrm>
              <a:off x="3758" y="22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2" name="Freeform 187"/>
            <p:cNvSpPr>
              <a:spLocks/>
            </p:cNvSpPr>
            <p:nvPr/>
          </p:nvSpPr>
          <p:spPr bwMode="auto">
            <a:xfrm>
              <a:off x="3765" y="22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3" name="Freeform 188"/>
            <p:cNvSpPr>
              <a:spLocks/>
            </p:cNvSpPr>
            <p:nvPr/>
          </p:nvSpPr>
          <p:spPr bwMode="auto">
            <a:xfrm>
              <a:off x="3695" y="22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4" name="Freeform 189"/>
            <p:cNvSpPr>
              <a:spLocks/>
            </p:cNvSpPr>
            <p:nvPr/>
          </p:nvSpPr>
          <p:spPr bwMode="auto">
            <a:xfrm>
              <a:off x="3733" y="22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5" name="Freeform 190"/>
            <p:cNvSpPr>
              <a:spLocks/>
            </p:cNvSpPr>
            <p:nvPr/>
          </p:nvSpPr>
          <p:spPr bwMode="auto">
            <a:xfrm>
              <a:off x="3728" y="23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6" name="Freeform 191"/>
            <p:cNvSpPr>
              <a:spLocks/>
            </p:cNvSpPr>
            <p:nvPr/>
          </p:nvSpPr>
          <p:spPr bwMode="auto">
            <a:xfrm>
              <a:off x="3573" y="23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7" name="Freeform 192"/>
            <p:cNvSpPr>
              <a:spLocks/>
            </p:cNvSpPr>
            <p:nvPr/>
          </p:nvSpPr>
          <p:spPr bwMode="auto">
            <a:xfrm>
              <a:off x="3574" y="23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8" name="Freeform 193"/>
            <p:cNvSpPr>
              <a:spLocks/>
            </p:cNvSpPr>
            <p:nvPr/>
          </p:nvSpPr>
          <p:spPr bwMode="auto">
            <a:xfrm>
              <a:off x="3559" y="22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9" name="Freeform 194"/>
            <p:cNvSpPr>
              <a:spLocks/>
            </p:cNvSpPr>
            <p:nvPr/>
          </p:nvSpPr>
          <p:spPr bwMode="auto">
            <a:xfrm>
              <a:off x="3560" y="22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0" name="Freeform 195"/>
            <p:cNvSpPr>
              <a:spLocks/>
            </p:cNvSpPr>
            <p:nvPr/>
          </p:nvSpPr>
          <p:spPr bwMode="auto">
            <a:xfrm>
              <a:off x="3567" y="2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1" name="Freeform 196"/>
            <p:cNvSpPr>
              <a:spLocks/>
            </p:cNvSpPr>
            <p:nvPr/>
          </p:nvSpPr>
          <p:spPr bwMode="auto">
            <a:xfrm>
              <a:off x="3440" y="2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2" name="Freeform 197"/>
            <p:cNvSpPr>
              <a:spLocks/>
            </p:cNvSpPr>
            <p:nvPr/>
          </p:nvSpPr>
          <p:spPr bwMode="auto">
            <a:xfrm>
              <a:off x="3408" y="2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3" name="Freeform 198"/>
            <p:cNvSpPr>
              <a:spLocks/>
            </p:cNvSpPr>
            <p:nvPr/>
          </p:nvSpPr>
          <p:spPr bwMode="auto">
            <a:xfrm>
              <a:off x="3403" y="23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4" name="Freeform 199"/>
            <p:cNvSpPr>
              <a:spLocks/>
            </p:cNvSpPr>
            <p:nvPr/>
          </p:nvSpPr>
          <p:spPr bwMode="auto">
            <a:xfrm>
              <a:off x="3541" y="2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5" name="Freeform 200"/>
            <p:cNvSpPr>
              <a:spLocks/>
            </p:cNvSpPr>
            <p:nvPr/>
          </p:nvSpPr>
          <p:spPr bwMode="auto">
            <a:xfrm>
              <a:off x="3549" y="23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6" name="Freeform 201"/>
            <p:cNvSpPr>
              <a:spLocks/>
            </p:cNvSpPr>
            <p:nvPr/>
          </p:nvSpPr>
          <p:spPr bwMode="auto">
            <a:xfrm>
              <a:off x="3479" y="23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7" name="Freeform 202"/>
            <p:cNvSpPr>
              <a:spLocks/>
            </p:cNvSpPr>
            <p:nvPr/>
          </p:nvSpPr>
          <p:spPr bwMode="auto">
            <a:xfrm>
              <a:off x="3517" y="23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8" name="Freeform 203"/>
            <p:cNvSpPr>
              <a:spLocks/>
            </p:cNvSpPr>
            <p:nvPr/>
          </p:nvSpPr>
          <p:spPr bwMode="auto">
            <a:xfrm>
              <a:off x="3512" y="23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9" name="Freeform 204"/>
            <p:cNvSpPr>
              <a:spLocks/>
            </p:cNvSpPr>
            <p:nvPr/>
          </p:nvSpPr>
          <p:spPr bwMode="auto">
            <a:xfrm>
              <a:off x="3469" y="24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0" name="Freeform 205"/>
            <p:cNvSpPr>
              <a:spLocks/>
            </p:cNvSpPr>
            <p:nvPr/>
          </p:nvSpPr>
          <p:spPr bwMode="auto">
            <a:xfrm>
              <a:off x="3429" y="24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1" name="Freeform 206"/>
            <p:cNvSpPr>
              <a:spLocks/>
            </p:cNvSpPr>
            <p:nvPr/>
          </p:nvSpPr>
          <p:spPr bwMode="auto">
            <a:xfrm>
              <a:off x="3470" y="24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2" name="Freeform 207"/>
            <p:cNvSpPr>
              <a:spLocks/>
            </p:cNvSpPr>
            <p:nvPr/>
          </p:nvSpPr>
          <p:spPr bwMode="auto">
            <a:xfrm>
              <a:off x="3445" y="24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3" name="Freeform 208"/>
            <p:cNvSpPr>
              <a:spLocks/>
            </p:cNvSpPr>
            <p:nvPr/>
          </p:nvSpPr>
          <p:spPr bwMode="auto">
            <a:xfrm>
              <a:off x="3455" y="23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4" name="Freeform 209"/>
            <p:cNvSpPr>
              <a:spLocks/>
            </p:cNvSpPr>
            <p:nvPr/>
          </p:nvSpPr>
          <p:spPr bwMode="auto">
            <a:xfrm>
              <a:off x="3399" y="23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5" name="Freeform 210"/>
            <p:cNvSpPr>
              <a:spLocks/>
            </p:cNvSpPr>
            <p:nvPr/>
          </p:nvSpPr>
          <p:spPr bwMode="auto">
            <a:xfrm>
              <a:off x="3456" y="2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6" name="Freeform 211"/>
            <p:cNvSpPr>
              <a:spLocks/>
            </p:cNvSpPr>
            <p:nvPr/>
          </p:nvSpPr>
          <p:spPr bwMode="auto">
            <a:xfrm>
              <a:off x="3463" y="24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7" name="Freeform 212"/>
            <p:cNvSpPr>
              <a:spLocks/>
            </p:cNvSpPr>
            <p:nvPr/>
          </p:nvSpPr>
          <p:spPr bwMode="auto">
            <a:xfrm>
              <a:off x="3377" y="24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8" name="Freeform 213"/>
            <p:cNvSpPr>
              <a:spLocks/>
            </p:cNvSpPr>
            <p:nvPr/>
          </p:nvSpPr>
          <p:spPr bwMode="auto">
            <a:xfrm>
              <a:off x="3431" y="23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9" name="Freeform 214"/>
            <p:cNvSpPr>
              <a:spLocks/>
            </p:cNvSpPr>
            <p:nvPr/>
          </p:nvSpPr>
          <p:spPr bwMode="auto">
            <a:xfrm>
              <a:off x="3426" y="24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0" name="Freeform 215"/>
            <p:cNvSpPr>
              <a:spLocks/>
            </p:cNvSpPr>
            <p:nvPr/>
          </p:nvSpPr>
          <p:spPr bwMode="auto">
            <a:xfrm>
              <a:off x="3578" y="24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1" name="Freeform 216"/>
            <p:cNvSpPr>
              <a:spLocks/>
            </p:cNvSpPr>
            <p:nvPr/>
          </p:nvSpPr>
          <p:spPr bwMode="auto">
            <a:xfrm>
              <a:off x="3538" y="24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2" name="Freeform 217"/>
            <p:cNvSpPr>
              <a:spLocks/>
            </p:cNvSpPr>
            <p:nvPr/>
          </p:nvSpPr>
          <p:spPr bwMode="auto">
            <a:xfrm>
              <a:off x="3579" y="24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3" name="Freeform 218"/>
            <p:cNvSpPr>
              <a:spLocks/>
            </p:cNvSpPr>
            <p:nvPr/>
          </p:nvSpPr>
          <p:spPr bwMode="auto">
            <a:xfrm>
              <a:off x="3564" y="23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4" name="Freeform 219"/>
            <p:cNvSpPr>
              <a:spLocks/>
            </p:cNvSpPr>
            <p:nvPr/>
          </p:nvSpPr>
          <p:spPr bwMode="auto">
            <a:xfrm>
              <a:off x="3524" y="23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5" name="Freeform 220"/>
            <p:cNvSpPr>
              <a:spLocks/>
            </p:cNvSpPr>
            <p:nvPr/>
          </p:nvSpPr>
          <p:spPr bwMode="auto">
            <a:xfrm>
              <a:off x="3565" y="23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6" name="Freeform 221"/>
            <p:cNvSpPr>
              <a:spLocks/>
            </p:cNvSpPr>
            <p:nvPr/>
          </p:nvSpPr>
          <p:spPr bwMode="auto">
            <a:xfrm>
              <a:off x="3572" y="24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7" name="Freeform 222"/>
            <p:cNvSpPr>
              <a:spLocks/>
            </p:cNvSpPr>
            <p:nvPr/>
          </p:nvSpPr>
          <p:spPr bwMode="auto">
            <a:xfrm>
              <a:off x="3502" y="24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8" name="Freeform 223"/>
            <p:cNvSpPr>
              <a:spLocks/>
            </p:cNvSpPr>
            <p:nvPr/>
          </p:nvSpPr>
          <p:spPr bwMode="auto">
            <a:xfrm>
              <a:off x="3540" y="23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9" name="Freeform 224"/>
            <p:cNvSpPr>
              <a:spLocks/>
            </p:cNvSpPr>
            <p:nvPr/>
          </p:nvSpPr>
          <p:spPr bwMode="auto">
            <a:xfrm>
              <a:off x="3535" y="24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0" name="Freeform 225"/>
            <p:cNvSpPr>
              <a:spLocks/>
            </p:cNvSpPr>
            <p:nvPr/>
          </p:nvSpPr>
          <p:spPr bwMode="auto">
            <a:xfrm>
              <a:off x="3380" y="24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1" name="Freeform 226"/>
            <p:cNvSpPr>
              <a:spLocks/>
            </p:cNvSpPr>
            <p:nvPr/>
          </p:nvSpPr>
          <p:spPr bwMode="auto">
            <a:xfrm>
              <a:off x="3381" y="24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2" name="Freeform 227"/>
            <p:cNvSpPr>
              <a:spLocks/>
            </p:cNvSpPr>
            <p:nvPr/>
          </p:nvSpPr>
          <p:spPr bwMode="auto">
            <a:xfrm>
              <a:off x="3366" y="23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3" name="Freeform 228"/>
            <p:cNvSpPr>
              <a:spLocks/>
            </p:cNvSpPr>
            <p:nvPr/>
          </p:nvSpPr>
          <p:spPr bwMode="auto">
            <a:xfrm>
              <a:off x="3367" y="23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4" name="Freeform 229"/>
            <p:cNvSpPr>
              <a:spLocks/>
            </p:cNvSpPr>
            <p:nvPr/>
          </p:nvSpPr>
          <p:spPr bwMode="auto">
            <a:xfrm>
              <a:off x="3374" y="24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5" name="Freeform 230"/>
            <p:cNvSpPr>
              <a:spLocks/>
            </p:cNvSpPr>
            <p:nvPr/>
          </p:nvSpPr>
          <p:spPr bwMode="auto">
            <a:xfrm>
              <a:off x="3385" y="26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6" name="Freeform 231"/>
            <p:cNvSpPr>
              <a:spLocks/>
            </p:cNvSpPr>
            <p:nvPr/>
          </p:nvSpPr>
          <p:spPr bwMode="auto">
            <a:xfrm>
              <a:off x="3353" y="26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7" name="Freeform 232"/>
            <p:cNvSpPr>
              <a:spLocks/>
            </p:cNvSpPr>
            <p:nvPr/>
          </p:nvSpPr>
          <p:spPr bwMode="auto">
            <a:xfrm>
              <a:off x="3348" y="26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8" name="Freeform 233"/>
            <p:cNvSpPr>
              <a:spLocks/>
            </p:cNvSpPr>
            <p:nvPr/>
          </p:nvSpPr>
          <p:spPr bwMode="auto">
            <a:xfrm>
              <a:off x="3486" y="26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9" name="Freeform 234"/>
            <p:cNvSpPr>
              <a:spLocks/>
            </p:cNvSpPr>
            <p:nvPr/>
          </p:nvSpPr>
          <p:spPr bwMode="auto">
            <a:xfrm>
              <a:off x="3494" y="26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0" name="Freeform 235"/>
            <p:cNvSpPr>
              <a:spLocks/>
            </p:cNvSpPr>
            <p:nvPr/>
          </p:nvSpPr>
          <p:spPr bwMode="auto">
            <a:xfrm>
              <a:off x="3424" y="26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1" name="Freeform 236"/>
            <p:cNvSpPr>
              <a:spLocks/>
            </p:cNvSpPr>
            <p:nvPr/>
          </p:nvSpPr>
          <p:spPr bwMode="auto">
            <a:xfrm>
              <a:off x="3462" y="26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2" name="Freeform 237"/>
            <p:cNvSpPr>
              <a:spLocks/>
            </p:cNvSpPr>
            <p:nvPr/>
          </p:nvSpPr>
          <p:spPr bwMode="auto">
            <a:xfrm>
              <a:off x="3457" y="26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3" name="Freeform 238"/>
            <p:cNvSpPr>
              <a:spLocks/>
            </p:cNvSpPr>
            <p:nvPr/>
          </p:nvSpPr>
          <p:spPr bwMode="auto">
            <a:xfrm>
              <a:off x="3414" y="2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4" name="Freeform 239"/>
            <p:cNvSpPr>
              <a:spLocks/>
            </p:cNvSpPr>
            <p:nvPr/>
          </p:nvSpPr>
          <p:spPr bwMode="auto">
            <a:xfrm>
              <a:off x="3374" y="27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5" name="Freeform 240"/>
            <p:cNvSpPr>
              <a:spLocks/>
            </p:cNvSpPr>
            <p:nvPr/>
          </p:nvSpPr>
          <p:spPr bwMode="auto">
            <a:xfrm>
              <a:off x="3415" y="27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6" name="Freeform 241"/>
            <p:cNvSpPr>
              <a:spLocks/>
            </p:cNvSpPr>
            <p:nvPr/>
          </p:nvSpPr>
          <p:spPr bwMode="auto">
            <a:xfrm>
              <a:off x="3390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7" name="Freeform 242"/>
            <p:cNvSpPr>
              <a:spLocks/>
            </p:cNvSpPr>
            <p:nvPr/>
          </p:nvSpPr>
          <p:spPr bwMode="auto">
            <a:xfrm>
              <a:off x="3400" y="27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8" name="Freeform 243"/>
            <p:cNvSpPr>
              <a:spLocks/>
            </p:cNvSpPr>
            <p:nvPr/>
          </p:nvSpPr>
          <p:spPr bwMode="auto">
            <a:xfrm>
              <a:off x="3344" y="27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9" name="Freeform 244"/>
            <p:cNvSpPr>
              <a:spLocks/>
            </p:cNvSpPr>
            <p:nvPr/>
          </p:nvSpPr>
          <p:spPr bwMode="auto">
            <a:xfrm>
              <a:off x="3401" y="26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0" name="Freeform 245"/>
            <p:cNvSpPr>
              <a:spLocks/>
            </p:cNvSpPr>
            <p:nvPr/>
          </p:nvSpPr>
          <p:spPr bwMode="auto">
            <a:xfrm>
              <a:off x="3408" y="27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1" name="Freeform 246"/>
            <p:cNvSpPr>
              <a:spLocks/>
            </p:cNvSpPr>
            <p:nvPr/>
          </p:nvSpPr>
          <p:spPr bwMode="auto">
            <a:xfrm>
              <a:off x="3322" y="27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2" name="Freeform 247"/>
            <p:cNvSpPr>
              <a:spLocks/>
            </p:cNvSpPr>
            <p:nvPr/>
          </p:nvSpPr>
          <p:spPr bwMode="auto">
            <a:xfrm>
              <a:off x="3376" y="27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3" name="Freeform 248"/>
            <p:cNvSpPr>
              <a:spLocks/>
            </p:cNvSpPr>
            <p:nvPr/>
          </p:nvSpPr>
          <p:spPr bwMode="auto">
            <a:xfrm>
              <a:off x="3371" y="27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4" name="Freeform 249"/>
            <p:cNvSpPr>
              <a:spLocks/>
            </p:cNvSpPr>
            <p:nvPr/>
          </p:nvSpPr>
          <p:spPr bwMode="auto">
            <a:xfrm>
              <a:off x="3523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5" name="Freeform 250"/>
            <p:cNvSpPr>
              <a:spLocks/>
            </p:cNvSpPr>
            <p:nvPr/>
          </p:nvSpPr>
          <p:spPr bwMode="auto">
            <a:xfrm>
              <a:off x="3483" y="27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6" name="Freeform 251"/>
            <p:cNvSpPr>
              <a:spLocks/>
            </p:cNvSpPr>
            <p:nvPr/>
          </p:nvSpPr>
          <p:spPr bwMode="auto">
            <a:xfrm>
              <a:off x="3524" y="27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7" name="Freeform 252"/>
            <p:cNvSpPr>
              <a:spLocks/>
            </p:cNvSpPr>
            <p:nvPr/>
          </p:nvSpPr>
          <p:spPr bwMode="auto">
            <a:xfrm>
              <a:off x="3509" y="27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8" name="Freeform 253"/>
            <p:cNvSpPr>
              <a:spLocks/>
            </p:cNvSpPr>
            <p:nvPr/>
          </p:nvSpPr>
          <p:spPr bwMode="auto">
            <a:xfrm>
              <a:off x="3469" y="26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9" name="Freeform 254"/>
            <p:cNvSpPr>
              <a:spLocks/>
            </p:cNvSpPr>
            <p:nvPr/>
          </p:nvSpPr>
          <p:spPr bwMode="auto">
            <a:xfrm>
              <a:off x="3510" y="26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0" name="Freeform 255"/>
            <p:cNvSpPr>
              <a:spLocks/>
            </p:cNvSpPr>
            <p:nvPr/>
          </p:nvSpPr>
          <p:spPr bwMode="auto">
            <a:xfrm>
              <a:off x="3517" y="27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1" name="Freeform 256"/>
            <p:cNvSpPr>
              <a:spLocks/>
            </p:cNvSpPr>
            <p:nvPr/>
          </p:nvSpPr>
          <p:spPr bwMode="auto">
            <a:xfrm>
              <a:off x="3447" y="27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2" name="Freeform 257"/>
            <p:cNvSpPr>
              <a:spLocks/>
            </p:cNvSpPr>
            <p:nvPr/>
          </p:nvSpPr>
          <p:spPr bwMode="auto">
            <a:xfrm>
              <a:off x="3485" y="27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3" name="Freeform 258"/>
            <p:cNvSpPr>
              <a:spLocks/>
            </p:cNvSpPr>
            <p:nvPr/>
          </p:nvSpPr>
          <p:spPr bwMode="auto">
            <a:xfrm>
              <a:off x="3480" y="27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4" name="Freeform 259"/>
            <p:cNvSpPr>
              <a:spLocks/>
            </p:cNvSpPr>
            <p:nvPr/>
          </p:nvSpPr>
          <p:spPr bwMode="auto">
            <a:xfrm>
              <a:off x="3325" y="28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5" name="Freeform 260"/>
            <p:cNvSpPr>
              <a:spLocks/>
            </p:cNvSpPr>
            <p:nvPr/>
          </p:nvSpPr>
          <p:spPr bwMode="auto">
            <a:xfrm>
              <a:off x="3326" y="27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6" name="Freeform 261"/>
            <p:cNvSpPr>
              <a:spLocks/>
            </p:cNvSpPr>
            <p:nvPr/>
          </p:nvSpPr>
          <p:spPr bwMode="auto">
            <a:xfrm>
              <a:off x="3311" y="27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7" name="Freeform 262"/>
            <p:cNvSpPr>
              <a:spLocks/>
            </p:cNvSpPr>
            <p:nvPr/>
          </p:nvSpPr>
          <p:spPr bwMode="auto">
            <a:xfrm>
              <a:off x="3312" y="26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8" name="Freeform 263"/>
            <p:cNvSpPr>
              <a:spLocks/>
            </p:cNvSpPr>
            <p:nvPr/>
          </p:nvSpPr>
          <p:spPr bwMode="auto">
            <a:xfrm>
              <a:off x="3319" y="27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9" name="Freeform 264"/>
            <p:cNvSpPr>
              <a:spLocks/>
            </p:cNvSpPr>
            <p:nvPr/>
          </p:nvSpPr>
          <p:spPr bwMode="auto">
            <a:xfrm>
              <a:off x="3609" y="20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0" name="Freeform 265"/>
            <p:cNvSpPr>
              <a:spLocks/>
            </p:cNvSpPr>
            <p:nvPr/>
          </p:nvSpPr>
          <p:spPr bwMode="auto">
            <a:xfrm>
              <a:off x="3577" y="20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1" name="Freeform 266"/>
            <p:cNvSpPr>
              <a:spLocks/>
            </p:cNvSpPr>
            <p:nvPr/>
          </p:nvSpPr>
          <p:spPr bwMode="auto">
            <a:xfrm>
              <a:off x="3572" y="21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2" name="Freeform 267"/>
            <p:cNvSpPr>
              <a:spLocks/>
            </p:cNvSpPr>
            <p:nvPr/>
          </p:nvSpPr>
          <p:spPr bwMode="auto">
            <a:xfrm>
              <a:off x="3710" y="20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3" name="Freeform 268"/>
            <p:cNvSpPr>
              <a:spLocks/>
            </p:cNvSpPr>
            <p:nvPr/>
          </p:nvSpPr>
          <p:spPr bwMode="auto">
            <a:xfrm>
              <a:off x="3718" y="20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4" name="Freeform 269"/>
            <p:cNvSpPr>
              <a:spLocks/>
            </p:cNvSpPr>
            <p:nvPr/>
          </p:nvSpPr>
          <p:spPr bwMode="auto">
            <a:xfrm>
              <a:off x="3648" y="20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5" name="Freeform 270"/>
            <p:cNvSpPr>
              <a:spLocks/>
            </p:cNvSpPr>
            <p:nvPr/>
          </p:nvSpPr>
          <p:spPr bwMode="auto">
            <a:xfrm>
              <a:off x="3686" y="20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6" name="Freeform 271"/>
            <p:cNvSpPr>
              <a:spLocks/>
            </p:cNvSpPr>
            <p:nvPr/>
          </p:nvSpPr>
          <p:spPr bwMode="auto">
            <a:xfrm>
              <a:off x="3681" y="21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7" name="Freeform 272"/>
            <p:cNvSpPr>
              <a:spLocks/>
            </p:cNvSpPr>
            <p:nvPr/>
          </p:nvSpPr>
          <p:spPr bwMode="auto">
            <a:xfrm>
              <a:off x="3638" y="22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8" name="Freeform 273"/>
            <p:cNvSpPr>
              <a:spLocks/>
            </p:cNvSpPr>
            <p:nvPr/>
          </p:nvSpPr>
          <p:spPr bwMode="auto">
            <a:xfrm>
              <a:off x="3598" y="22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9" name="Freeform 274"/>
            <p:cNvSpPr>
              <a:spLocks/>
            </p:cNvSpPr>
            <p:nvPr/>
          </p:nvSpPr>
          <p:spPr bwMode="auto">
            <a:xfrm>
              <a:off x="3639" y="22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0" name="Freeform 275"/>
            <p:cNvSpPr>
              <a:spLocks/>
            </p:cNvSpPr>
            <p:nvPr/>
          </p:nvSpPr>
          <p:spPr bwMode="auto">
            <a:xfrm>
              <a:off x="3614" y="2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1" name="Freeform 276"/>
            <p:cNvSpPr>
              <a:spLocks/>
            </p:cNvSpPr>
            <p:nvPr/>
          </p:nvSpPr>
          <p:spPr bwMode="auto">
            <a:xfrm>
              <a:off x="3624" y="21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2" name="Freeform 277"/>
            <p:cNvSpPr>
              <a:spLocks/>
            </p:cNvSpPr>
            <p:nvPr/>
          </p:nvSpPr>
          <p:spPr bwMode="auto">
            <a:xfrm>
              <a:off x="3568" y="21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3" name="Freeform 278"/>
            <p:cNvSpPr>
              <a:spLocks/>
            </p:cNvSpPr>
            <p:nvPr/>
          </p:nvSpPr>
          <p:spPr bwMode="auto">
            <a:xfrm>
              <a:off x="3625" y="21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4" name="Freeform 279"/>
            <p:cNvSpPr>
              <a:spLocks/>
            </p:cNvSpPr>
            <p:nvPr/>
          </p:nvSpPr>
          <p:spPr bwMode="auto">
            <a:xfrm>
              <a:off x="3632" y="21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5" name="Freeform 280"/>
            <p:cNvSpPr>
              <a:spLocks/>
            </p:cNvSpPr>
            <p:nvPr/>
          </p:nvSpPr>
          <p:spPr bwMode="auto">
            <a:xfrm>
              <a:off x="3546" y="22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6" name="Freeform 281"/>
            <p:cNvSpPr>
              <a:spLocks/>
            </p:cNvSpPr>
            <p:nvPr/>
          </p:nvSpPr>
          <p:spPr bwMode="auto">
            <a:xfrm>
              <a:off x="3600" y="21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7" name="Freeform 282"/>
            <p:cNvSpPr>
              <a:spLocks/>
            </p:cNvSpPr>
            <p:nvPr/>
          </p:nvSpPr>
          <p:spPr bwMode="auto">
            <a:xfrm>
              <a:off x="3595" y="21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8" name="Freeform 283"/>
            <p:cNvSpPr>
              <a:spLocks/>
            </p:cNvSpPr>
            <p:nvPr/>
          </p:nvSpPr>
          <p:spPr bwMode="auto">
            <a:xfrm>
              <a:off x="3747" y="2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9" name="Freeform 284"/>
            <p:cNvSpPr>
              <a:spLocks/>
            </p:cNvSpPr>
            <p:nvPr/>
          </p:nvSpPr>
          <p:spPr bwMode="auto">
            <a:xfrm>
              <a:off x="3707" y="22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0" name="Freeform 285"/>
            <p:cNvSpPr>
              <a:spLocks/>
            </p:cNvSpPr>
            <p:nvPr/>
          </p:nvSpPr>
          <p:spPr bwMode="auto">
            <a:xfrm>
              <a:off x="3748" y="22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1" name="Freeform 286"/>
            <p:cNvSpPr>
              <a:spLocks/>
            </p:cNvSpPr>
            <p:nvPr/>
          </p:nvSpPr>
          <p:spPr bwMode="auto">
            <a:xfrm>
              <a:off x="3733" y="21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2" name="Freeform 287"/>
            <p:cNvSpPr>
              <a:spLocks/>
            </p:cNvSpPr>
            <p:nvPr/>
          </p:nvSpPr>
          <p:spPr bwMode="auto">
            <a:xfrm>
              <a:off x="3693" y="21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3" name="Freeform 288"/>
            <p:cNvSpPr>
              <a:spLocks/>
            </p:cNvSpPr>
            <p:nvPr/>
          </p:nvSpPr>
          <p:spPr bwMode="auto">
            <a:xfrm>
              <a:off x="3734" y="21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4" name="Freeform 289"/>
            <p:cNvSpPr>
              <a:spLocks/>
            </p:cNvSpPr>
            <p:nvPr/>
          </p:nvSpPr>
          <p:spPr bwMode="auto">
            <a:xfrm>
              <a:off x="3741" y="21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5" name="Freeform 290"/>
            <p:cNvSpPr>
              <a:spLocks/>
            </p:cNvSpPr>
            <p:nvPr/>
          </p:nvSpPr>
          <p:spPr bwMode="auto">
            <a:xfrm>
              <a:off x="3671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6" name="Freeform 291"/>
            <p:cNvSpPr>
              <a:spLocks/>
            </p:cNvSpPr>
            <p:nvPr/>
          </p:nvSpPr>
          <p:spPr bwMode="auto">
            <a:xfrm>
              <a:off x="3709" y="21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7" name="Freeform 292"/>
            <p:cNvSpPr>
              <a:spLocks/>
            </p:cNvSpPr>
            <p:nvPr/>
          </p:nvSpPr>
          <p:spPr bwMode="auto">
            <a:xfrm>
              <a:off x="3704" y="22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8" name="Freeform 293"/>
            <p:cNvSpPr>
              <a:spLocks/>
            </p:cNvSpPr>
            <p:nvPr/>
          </p:nvSpPr>
          <p:spPr bwMode="auto">
            <a:xfrm>
              <a:off x="3549" y="22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9" name="Freeform 294"/>
            <p:cNvSpPr>
              <a:spLocks/>
            </p:cNvSpPr>
            <p:nvPr/>
          </p:nvSpPr>
          <p:spPr bwMode="auto">
            <a:xfrm>
              <a:off x="3550" y="2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0" name="Freeform 295"/>
            <p:cNvSpPr>
              <a:spLocks/>
            </p:cNvSpPr>
            <p:nvPr/>
          </p:nvSpPr>
          <p:spPr bwMode="auto">
            <a:xfrm>
              <a:off x="3535" y="21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1" name="Freeform 296"/>
            <p:cNvSpPr>
              <a:spLocks/>
            </p:cNvSpPr>
            <p:nvPr/>
          </p:nvSpPr>
          <p:spPr bwMode="auto">
            <a:xfrm>
              <a:off x="3536" y="21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2" name="Freeform 297"/>
            <p:cNvSpPr>
              <a:spLocks/>
            </p:cNvSpPr>
            <p:nvPr/>
          </p:nvSpPr>
          <p:spPr bwMode="auto">
            <a:xfrm>
              <a:off x="3543" y="21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3" name="Freeform 298"/>
            <p:cNvSpPr>
              <a:spLocks/>
            </p:cNvSpPr>
            <p:nvPr/>
          </p:nvSpPr>
          <p:spPr bwMode="auto">
            <a:xfrm>
              <a:off x="3226" y="28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4" name="Freeform 299"/>
            <p:cNvSpPr>
              <a:spLocks/>
            </p:cNvSpPr>
            <p:nvPr/>
          </p:nvSpPr>
          <p:spPr bwMode="auto">
            <a:xfrm>
              <a:off x="3186" y="28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5" name="Freeform 300"/>
            <p:cNvSpPr>
              <a:spLocks/>
            </p:cNvSpPr>
            <p:nvPr/>
          </p:nvSpPr>
          <p:spPr bwMode="auto">
            <a:xfrm>
              <a:off x="3227" y="2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6" name="Freeform 301"/>
            <p:cNvSpPr>
              <a:spLocks/>
            </p:cNvSpPr>
            <p:nvPr/>
          </p:nvSpPr>
          <p:spPr bwMode="auto">
            <a:xfrm>
              <a:off x="3234" y="28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7" name="Freeform 302"/>
            <p:cNvSpPr>
              <a:spLocks/>
            </p:cNvSpPr>
            <p:nvPr/>
          </p:nvSpPr>
          <p:spPr bwMode="auto">
            <a:xfrm>
              <a:off x="3202" y="28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8" name="Freeform 303"/>
            <p:cNvSpPr>
              <a:spLocks/>
            </p:cNvSpPr>
            <p:nvPr/>
          </p:nvSpPr>
          <p:spPr bwMode="auto">
            <a:xfrm>
              <a:off x="3212" y="27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9" name="Freeform 304"/>
            <p:cNvSpPr>
              <a:spLocks/>
            </p:cNvSpPr>
            <p:nvPr/>
          </p:nvSpPr>
          <p:spPr bwMode="auto">
            <a:xfrm>
              <a:off x="3220" y="27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0" name="Freeform 305"/>
            <p:cNvSpPr>
              <a:spLocks/>
            </p:cNvSpPr>
            <p:nvPr/>
          </p:nvSpPr>
          <p:spPr bwMode="auto">
            <a:xfrm>
              <a:off x="3188" y="27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1" name="Freeform 306"/>
            <p:cNvSpPr>
              <a:spLocks/>
            </p:cNvSpPr>
            <p:nvPr/>
          </p:nvSpPr>
          <p:spPr bwMode="auto">
            <a:xfrm>
              <a:off x="3183" y="27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2" name="Freeform 307"/>
            <p:cNvSpPr>
              <a:spLocks/>
            </p:cNvSpPr>
            <p:nvPr/>
          </p:nvSpPr>
          <p:spPr bwMode="auto">
            <a:xfrm>
              <a:off x="3356" y="28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3" name="Freeform 308"/>
            <p:cNvSpPr>
              <a:spLocks/>
            </p:cNvSpPr>
            <p:nvPr/>
          </p:nvSpPr>
          <p:spPr bwMode="auto">
            <a:xfrm>
              <a:off x="3316" y="28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4" name="Freeform 309"/>
            <p:cNvSpPr>
              <a:spLocks/>
            </p:cNvSpPr>
            <p:nvPr/>
          </p:nvSpPr>
          <p:spPr bwMode="auto">
            <a:xfrm>
              <a:off x="3357" y="28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5" name="Freeform 310"/>
            <p:cNvSpPr>
              <a:spLocks/>
            </p:cNvSpPr>
            <p:nvPr/>
          </p:nvSpPr>
          <p:spPr bwMode="auto">
            <a:xfrm>
              <a:off x="3342" y="27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6" name="Freeform 311"/>
            <p:cNvSpPr>
              <a:spLocks/>
            </p:cNvSpPr>
            <p:nvPr/>
          </p:nvSpPr>
          <p:spPr bwMode="auto">
            <a:xfrm>
              <a:off x="3286" y="27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7" name="Freeform 312"/>
            <p:cNvSpPr>
              <a:spLocks/>
            </p:cNvSpPr>
            <p:nvPr/>
          </p:nvSpPr>
          <p:spPr bwMode="auto">
            <a:xfrm>
              <a:off x="3343" y="27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8" name="Freeform 313"/>
            <p:cNvSpPr>
              <a:spLocks/>
            </p:cNvSpPr>
            <p:nvPr/>
          </p:nvSpPr>
          <p:spPr bwMode="auto">
            <a:xfrm>
              <a:off x="3350" y="27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9" name="Freeform 314"/>
            <p:cNvSpPr>
              <a:spLocks/>
            </p:cNvSpPr>
            <p:nvPr/>
          </p:nvSpPr>
          <p:spPr bwMode="auto">
            <a:xfrm>
              <a:off x="3264" y="28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0" name="Freeform 315"/>
            <p:cNvSpPr>
              <a:spLocks/>
            </p:cNvSpPr>
            <p:nvPr/>
          </p:nvSpPr>
          <p:spPr bwMode="auto">
            <a:xfrm>
              <a:off x="3318" y="27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1" name="Freeform 316"/>
            <p:cNvSpPr>
              <a:spLocks/>
            </p:cNvSpPr>
            <p:nvPr/>
          </p:nvSpPr>
          <p:spPr bwMode="auto">
            <a:xfrm>
              <a:off x="3313" y="2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2" name="Freeform 317"/>
            <p:cNvSpPr>
              <a:spLocks/>
            </p:cNvSpPr>
            <p:nvPr/>
          </p:nvSpPr>
          <p:spPr bwMode="auto">
            <a:xfrm>
              <a:off x="3268" y="28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3" name="Freeform 318"/>
            <p:cNvSpPr>
              <a:spLocks/>
            </p:cNvSpPr>
            <p:nvPr/>
          </p:nvSpPr>
          <p:spPr bwMode="auto">
            <a:xfrm>
              <a:off x="3253" y="27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4" name="Freeform 319"/>
            <p:cNvSpPr>
              <a:spLocks/>
            </p:cNvSpPr>
            <p:nvPr/>
          </p:nvSpPr>
          <p:spPr bwMode="auto">
            <a:xfrm>
              <a:off x="3254" y="27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5" name="Freeform 320"/>
            <p:cNvSpPr>
              <a:spLocks/>
            </p:cNvSpPr>
            <p:nvPr/>
          </p:nvSpPr>
          <p:spPr bwMode="auto">
            <a:xfrm>
              <a:off x="3261" y="28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6" name="Freeform 321"/>
            <p:cNvSpPr>
              <a:spLocks/>
            </p:cNvSpPr>
            <p:nvPr/>
          </p:nvSpPr>
          <p:spPr bwMode="auto">
            <a:xfrm>
              <a:off x="3383" y="28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7" name="Freeform 322"/>
            <p:cNvSpPr>
              <a:spLocks/>
            </p:cNvSpPr>
            <p:nvPr/>
          </p:nvSpPr>
          <p:spPr bwMode="auto">
            <a:xfrm>
              <a:off x="3343" y="28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8" name="Freeform 323"/>
            <p:cNvSpPr>
              <a:spLocks/>
            </p:cNvSpPr>
            <p:nvPr/>
          </p:nvSpPr>
          <p:spPr bwMode="auto">
            <a:xfrm>
              <a:off x="3384" y="28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9" name="Freeform 324"/>
            <p:cNvSpPr>
              <a:spLocks/>
            </p:cNvSpPr>
            <p:nvPr/>
          </p:nvSpPr>
          <p:spPr bwMode="auto">
            <a:xfrm>
              <a:off x="3391" y="28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0" name="Freeform 325"/>
            <p:cNvSpPr>
              <a:spLocks/>
            </p:cNvSpPr>
            <p:nvPr/>
          </p:nvSpPr>
          <p:spPr bwMode="auto">
            <a:xfrm>
              <a:off x="3359" y="28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1" name="Freeform 326"/>
            <p:cNvSpPr>
              <a:spLocks/>
            </p:cNvSpPr>
            <p:nvPr/>
          </p:nvSpPr>
          <p:spPr bwMode="auto">
            <a:xfrm>
              <a:off x="3369" y="27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2" name="Freeform 327"/>
            <p:cNvSpPr>
              <a:spLocks/>
            </p:cNvSpPr>
            <p:nvPr/>
          </p:nvSpPr>
          <p:spPr bwMode="auto">
            <a:xfrm>
              <a:off x="3377" y="27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3" name="Freeform 328"/>
            <p:cNvSpPr>
              <a:spLocks/>
            </p:cNvSpPr>
            <p:nvPr/>
          </p:nvSpPr>
          <p:spPr bwMode="auto">
            <a:xfrm>
              <a:off x="3345" y="27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4" name="Freeform 329"/>
            <p:cNvSpPr>
              <a:spLocks/>
            </p:cNvSpPr>
            <p:nvPr/>
          </p:nvSpPr>
          <p:spPr bwMode="auto">
            <a:xfrm>
              <a:off x="3340" y="27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5" name="Freeform 330"/>
            <p:cNvSpPr>
              <a:spLocks/>
            </p:cNvSpPr>
            <p:nvPr/>
          </p:nvSpPr>
          <p:spPr bwMode="auto">
            <a:xfrm>
              <a:off x="3513" y="28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6" name="Freeform 331"/>
            <p:cNvSpPr>
              <a:spLocks/>
            </p:cNvSpPr>
            <p:nvPr/>
          </p:nvSpPr>
          <p:spPr bwMode="auto">
            <a:xfrm>
              <a:off x="3473" y="28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7" name="Freeform 332"/>
            <p:cNvSpPr>
              <a:spLocks/>
            </p:cNvSpPr>
            <p:nvPr/>
          </p:nvSpPr>
          <p:spPr bwMode="auto">
            <a:xfrm>
              <a:off x="3514" y="28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8" name="Freeform 333"/>
            <p:cNvSpPr>
              <a:spLocks/>
            </p:cNvSpPr>
            <p:nvPr/>
          </p:nvSpPr>
          <p:spPr bwMode="auto">
            <a:xfrm>
              <a:off x="3499" y="27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9" name="Freeform 334"/>
            <p:cNvSpPr>
              <a:spLocks/>
            </p:cNvSpPr>
            <p:nvPr/>
          </p:nvSpPr>
          <p:spPr bwMode="auto">
            <a:xfrm>
              <a:off x="3443" y="27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0" name="Freeform 335"/>
            <p:cNvSpPr>
              <a:spLocks/>
            </p:cNvSpPr>
            <p:nvPr/>
          </p:nvSpPr>
          <p:spPr bwMode="auto">
            <a:xfrm>
              <a:off x="3500" y="27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1" name="Freeform 336"/>
            <p:cNvSpPr>
              <a:spLocks/>
            </p:cNvSpPr>
            <p:nvPr/>
          </p:nvSpPr>
          <p:spPr bwMode="auto">
            <a:xfrm>
              <a:off x="3507" y="2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2" name="Freeform 337"/>
            <p:cNvSpPr>
              <a:spLocks/>
            </p:cNvSpPr>
            <p:nvPr/>
          </p:nvSpPr>
          <p:spPr bwMode="auto">
            <a:xfrm>
              <a:off x="3421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3" name="Freeform 338"/>
            <p:cNvSpPr>
              <a:spLocks/>
            </p:cNvSpPr>
            <p:nvPr/>
          </p:nvSpPr>
          <p:spPr bwMode="auto">
            <a:xfrm>
              <a:off x="3475" y="27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4" name="Freeform 339"/>
            <p:cNvSpPr>
              <a:spLocks/>
            </p:cNvSpPr>
            <p:nvPr/>
          </p:nvSpPr>
          <p:spPr bwMode="auto">
            <a:xfrm>
              <a:off x="3470" y="28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5" name="Freeform 340"/>
            <p:cNvSpPr>
              <a:spLocks/>
            </p:cNvSpPr>
            <p:nvPr/>
          </p:nvSpPr>
          <p:spPr bwMode="auto">
            <a:xfrm>
              <a:off x="3425" y="28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6" name="Freeform 341"/>
            <p:cNvSpPr>
              <a:spLocks/>
            </p:cNvSpPr>
            <p:nvPr/>
          </p:nvSpPr>
          <p:spPr bwMode="auto">
            <a:xfrm>
              <a:off x="3410" y="27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7" name="Freeform 342"/>
            <p:cNvSpPr>
              <a:spLocks/>
            </p:cNvSpPr>
            <p:nvPr/>
          </p:nvSpPr>
          <p:spPr bwMode="auto">
            <a:xfrm>
              <a:off x="3411" y="27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8" name="Freeform 343"/>
            <p:cNvSpPr>
              <a:spLocks/>
            </p:cNvSpPr>
            <p:nvPr/>
          </p:nvSpPr>
          <p:spPr bwMode="auto">
            <a:xfrm>
              <a:off x="3418" y="28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9" name="Freeform 344"/>
            <p:cNvSpPr>
              <a:spLocks/>
            </p:cNvSpPr>
            <p:nvPr/>
          </p:nvSpPr>
          <p:spPr bwMode="auto">
            <a:xfrm>
              <a:off x="3215" y="21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0" name="Freeform 345"/>
            <p:cNvSpPr>
              <a:spLocks/>
            </p:cNvSpPr>
            <p:nvPr/>
          </p:nvSpPr>
          <p:spPr bwMode="auto">
            <a:xfrm>
              <a:off x="3175" y="21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1" name="Freeform 346"/>
            <p:cNvSpPr>
              <a:spLocks/>
            </p:cNvSpPr>
            <p:nvPr/>
          </p:nvSpPr>
          <p:spPr bwMode="auto">
            <a:xfrm>
              <a:off x="3216" y="21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2" name="Freeform 347"/>
            <p:cNvSpPr>
              <a:spLocks/>
            </p:cNvSpPr>
            <p:nvPr/>
          </p:nvSpPr>
          <p:spPr bwMode="auto">
            <a:xfrm>
              <a:off x="3223" y="22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3" name="Freeform 348"/>
            <p:cNvSpPr>
              <a:spLocks/>
            </p:cNvSpPr>
            <p:nvPr/>
          </p:nvSpPr>
          <p:spPr bwMode="auto">
            <a:xfrm>
              <a:off x="3191" y="21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4" name="Freeform 349"/>
            <p:cNvSpPr>
              <a:spLocks/>
            </p:cNvSpPr>
            <p:nvPr/>
          </p:nvSpPr>
          <p:spPr bwMode="auto">
            <a:xfrm>
              <a:off x="3201" y="20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5" name="Freeform 350"/>
            <p:cNvSpPr>
              <a:spLocks/>
            </p:cNvSpPr>
            <p:nvPr/>
          </p:nvSpPr>
          <p:spPr bwMode="auto">
            <a:xfrm>
              <a:off x="3209" y="21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6" name="Freeform 351"/>
            <p:cNvSpPr>
              <a:spLocks/>
            </p:cNvSpPr>
            <p:nvPr/>
          </p:nvSpPr>
          <p:spPr bwMode="auto">
            <a:xfrm>
              <a:off x="3177" y="20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7" name="Freeform 352"/>
            <p:cNvSpPr>
              <a:spLocks/>
            </p:cNvSpPr>
            <p:nvPr/>
          </p:nvSpPr>
          <p:spPr bwMode="auto">
            <a:xfrm>
              <a:off x="3172" y="21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8" name="Freeform 353"/>
            <p:cNvSpPr>
              <a:spLocks/>
            </p:cNvSpPr>
            <p:nvPr/>
          </p:nvSpPr>
          <p:spPr bwMode="auto">
            <a:xfrm>
              <a:off x="3345" y="22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9" name="Freeform 354"/>
            <p:cNvSpPr>
              <a:spLocks/>
            </p:cNvSpPr>
            <p:nvPr/>
          </p:nvSpPr>
          <p:spPr bwMode="auto">
            <a:xfrm>
              <a:off x="3305" y="21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0" name="Freeform 355"/>
            <p:cNvSpPr>
              <a:spLocks/>
            </p:cNvSpPr>
            <p:nvPr/>
          </p:nvSpPr>
          <p:spPr bwMode="auto">
            <a:xfrm>
              <a:off x="3346" y="21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1" name="Freeform 356"/>
            <p:cNvSpPr>
              <a:spLocks/>
            </p:cNvSpPr>
            <p:nvPr/>
          </p:nvSpPr>
          <p:spPr bwMode="auto">
            <a:xfrm>
              <a:off x="3331" y="21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2" name="Freeform 357"/>
            <p:cNvSpPr>
              <a:spLocks/>
            </p:cNvSpPr>
            <p:nvPr/>
          </p:nvSpPr>
          <p:spPr bwMode="auto">
            <a:xfrm>
              <a:off x="3275" y="21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3" name="Freeform 358"/>
            <p:cNvSpPr>
              <a:spLocks/>
            </p:cNvSpPr>
            <p:nvPr/>
          </p:nvSpPr>
          <p:spPr bwMode="auto">
            <a:xfrm>
              <a:off x="3332" y="20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4" name="Freeform 359"/>
            <p:cNvSpPr>
              <a:spLocks/>
            </p:cNvSpPr>
            <p:nvPr/>
          </p:nvSpPr>
          <p:spPr bwMode="auto">
            <a:xfrm>
              <a:off x="3339" y="21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5" name="Freeform 360"/>
            <p:cNvSpPr>
              <a:spLocks/>
            </p:cNvSpPr>
            <p:nvPr/>
          </p:nvSpPr>
          <p:spPr bwMode="auto">
            <a:xfrm>
              <a:off x="3253" y="21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6" name="Freeform 361"/>
            <p:cNvSpPr>
              <a:spLocks/>
            </p:cNvSpPr>
            <p:nvPr/>
          </p:nvSpPr>
          <p:spPr bwMode="auto">
            <a:xfrm>
              <a:off x="3307" y="21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7" name="Freeform 362"/>
            <p:cNvSpPr>
              <a:spLocks/>
            </p:cNvSpPr>
            <p:nvPr/>
          </p:nvSpPr>
          <p:spPr bwMode="auto">
            <a:xfrm>
              <a:off x="3302" y="21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8" name="Freeform 363"/>
            <p:cNvSpPr>
              <a:spLocks/>
            </p:cNvSpPr>
            <p:nvPr/>
          </p:nvSpPr>
          <p:spPr bwMode="auto">
            <a:xfrm>
              <a:off x="3257" y="21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9" name="Freeform 364"/>
            <p:cNvSpPr>
              <a:spLocks/>
            </p:cNvSpPr>
            <p:nvPr/>
          </p:nvSpPr>
          <p:spPr bwMode="auto">
            <a:xfrm>
              <a:off x="3242" y="21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0" name="Freeform 365"/>
            <p:cNvSpPr>
              <a:spLocks/>
            </p:cNvSpPr>
            <p:nvPr/>
          </p:nvSpPr>
          <p:spPr bwMode="auto">
            <a:xfrm>
              <a:off x="3243" y="21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1" name="Freeform 366"/>
            <p:cNvSpPr>
              <a:spLocks/>
            </p:cNvSpPr>
            <p:nvPr/>
          </p:nvSpPr>
          <p:spPr bwMode="auto">
            <a:xfrm>
              <a:off x="3250" y="21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2" name="Freeform 367"/>
            <p:cNvSpPr>
              <a:spLocks/>
            </p:cNvSpPr>
            <p:nvPr/>
          </p:nvSpPr>
          <p:spPr bwMode="auto">
            <a:xfrm>
              <a:off x="3405" y="21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3" name="Freeform 368"/>
            <p:cNvSpPr>
              <a:spLocks/>
            </p:cNvSpPr>
            <p:nvPr/>
          </p:nvSpPr>
          <p:spPr bwMode="auto">
            <a:xfrm>
              <a:off x="3365" y="21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4" name="Freeform 369"/>
            <p:cNvSpPr>
              <a:spLocks/>
            </p:cNvSpPr>
            <p:nvPr/>
          </p:nvSpPr>
          <p:spPr bwMode="auto">
            <a:xfrm>
              <a:off x="3406" y="21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5" name="Freeform 370"/>
            <p:cNvSpPr>
              <a:spLocks/>
            </p:cNvSpPr>
            <p:nvPr/>
          </p:nvSpPr>
          <p:spPr bwMode="auto">
            <a:xfrm>
              <a:off x="3413" y="22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6" name="Freeform 371"/>
            <p:cNvSpPr>
              <a:spLocks/>
            </p:cNvSpPr>
            <p:nvPr/>
          </p:nvSpPr>
          <p:spPr bwMode="auto">
            <a:xfrm>
              <a:off x="3381" y="21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7" name="Freeform 372"/>
            <p:cNvSpPr>
              <a:spLocks/>
            </p:cNvSpPr>
            <p:nvPr/>
          </p:nvSpPr>
          <p:spPr bwMode="auto">
            <a:xfrm>
              <a:off x="3391" y="20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8" name="Freeform 373"/>
            <p:cNvSpPr>
              <a:spLocks/>
            </p:cNvSpPr>
            <p:nvPr/>
          </p:nvSpPr>
          <p:spPr bwMode="auto">
            <a:xfrm>
              <a:off x="3399" y="21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9" name="Freeform 374"/>
            <p:cNvSpPr>
              <a:spLocks/>
            </p:cNvSpPr>
            <p:nvPr/>
          </p:nvSpPr>
          <p:spPr bwMode="auto">
            <a:xfrm>
              <a:off x="3367" y="20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0" name="Freeform 375"/>
            <p:cNvSpPr>
              <a:spLocks/>
            </p:cNvSpPr>
            <p:nvPr/>
          </p:nvSpPr>
          <p:spPr bwMode="auto">
            <a:xfrm>
              <a:off x="3362" y="21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1" name="Freeform 376"/>
            <p:cNvSpPr>
              <a:spLocks/>
            </p:cNvSpPr>
            <p:nvPr/>
          </p:nvSpPr>
          <p:spPr bwMode="auto">
            <a:xfrm>
              <a:off x="3535" y="22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2" name="Freeform 377"/>
            <p:cNvSpPr>
              <a:spLocks/>
            </p:cNvSpPr>
            <p:nvPr/>
          </p:nvSpPr>
          <p:spPr bwMode="auto">
            <a:xfrm>
              <a:off x="3495" y="21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3" name="Freeform 378"/>
            <p:cNvSpPr>
              <a:spLocks/>
            </p:cNvSpPr>
            <p:nvPr/>
          </p:nvSpPr>
          <p:spPr bwMode="auto">
            <a:xfrm>
              <a:off x="3536" y="21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4" name="Freeform 379"/>
            <p:cNvSpPr>
              <a:spLocks/>
            </p:cNvSpPr>
            <p:nvPr/>
          </p:nvSpPr>
          <p:spPr bwMode="auto">
            <a:xfrm>
              <a:off x="3521" y="21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5" name="Freeform 380"/>
            <p:cNvSpPr>
              <a:spLocks/>
            </p:cNvSpPr>
            <p:nvPr/>
          </p:nvSpPr>
          <p:spPr bwMode="auto">
            <a:xfrm>
              <a:off x="3465" y="21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6" name="Freeform 381"/>
            <p:cNvSpPr>
              <a:spLocks/>
            </p:cNvSpPr>
            <p:nvPr/>
          </p:nvSpPr>
          <p:spPr bwMode="auto">
            <a:xfrm>
              <a:off x="3522" y="20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7" name="Freeform 382"/>
            <p:cNvSpPr>
              <a:spLocks/>
            </p:cNvSpPr>
            <p:nvPr/>
          </p:nvSpPr>
          <p:spPr bwMode="auto">
            <a:xfrm>
              <a:off x="3529" y="21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8" name="Freeform 383"/>
            <p:cNvSpPr>
              <a:spLocks/>
            </p:cNvSpPr>
            <p:nvPr/>
          </p:nvSpPr>
          <p:spPr bwMode="auto">
            <a:xfrm>
              <a:off x="3443" y="21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9" name="Freeform 384"/>
            <p:cNvSpPr>
              <a:spLocks/>
            </p:cNvSpPr>
            <p:nvPr/>
          </p:nvSpPr>
          <p:spPr bwMode="auto">
            <a:xfrm>
              <a:off x="3497" y="21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70" name="Freeform 385"/>
            <p:cNvSpPr>
              <a:spLocks/>
            </p:cNvSpPr>
            <p:nvPr/>
          </p:nvSpPr>
          <p:spPr bwMode="auto">
            <a:xfrm>
              <a:off x="3492" y="21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71" name="Freeform 386"/>
            <p:cNvSpPr>
              <a:spLocks/>
            </p:cNvSpPr>
            <p:nvPr/>
          </p:nvSpPr>
          <p:spPr bwMode="auto">
            <a:xfrm>
              <a:off x="3447" y="21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72" name="Freeform 387"/>
            <p:cNvSpPr>
              <a:spLocks/>
            </p:cNvSpPr>
            <p:nvPr/>
          </p:nvSpPr>
          <p:spPr bwMode="auto">
            <a:xfrm>
              <a:off x="3432" y="21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73" name="Freeform 388"/>
            <p:cNvSpPr>
              <a:spLocks/>
            </p:cNvSpPr>
            <p:nvPr/>
          </p:nvSpPr>
          <p:spPr bwMode="auto">
            <a:xfrm>
              <a:off x="3433" y="20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74" name="Freeform 389"/>
            <p:cNvSpPr>
              <a:spLocks/>
            </p:cNvSpPr>
            <p:nvPr/>
          </p:nvSpPr>
          <p:spPr bwMode="auto">
            <a:xfrm>
              <a:off x="3440" y="21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631" name="Group 390"/>
          <p:cNvGrpSpPr>
            <a:grpSpLocks/>
          </p:cNvGrpSpPr>
          <p:nvPr/>
        </p:nvGrpSpPr>
        <p:grpSpPr bwMode="auto">
          <a:xfrm>
            <a:off x="5257800" y="5334000"/>
            <a:ext cx="1981200" cy="1308100"/>
            <a:chOff x="3168" y="3264"/>
            <a:chExt cx="1248" cy="824"/>
          </a:xfrm>
        </p:grpSpPr>
        <p:sp>
          <p:nvSpPr>
            <p:cNvPr id="26637" name="Rectangle 391" descr="25%"/>
            <p:cNvSpPr>
              <a:spLocks noChangeArrowheads="1"/>
            </p:cNvSpPr>
            <p:nvPr/>
          </p:nvSpPr>
          <p:spPr bwMode="auto">
            <a:xfrm>
              <a:off x="3168" y="3264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Rectangle 392"/>
            <p:cNvSpPr>
              <a:spLocks noChangeArrowheads="1"/>
            </p:cNvSpPr>
            <p:nvPr/>
          </p:nvSpPr>
          <p:spPr bwMode="auto">
            <a:xfrm>
              <a:off x="3792" y="3264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393"/>
            <p:cNvSpPr>
              <a:spLocks noChangeArrowheads="1"/>
            </p:cNvSpPr>
            <p:nvPr/>
          </p:nvSpPr>
          <p:spPr bwMode="auto">
            <a:xfrm>
              <a:off x="3168" y="3264"/>
              <a:ext cx="124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Freeform 394"/>
            <p:cNvSpPr>
              <a:spLocks/>
            </p:cNvSpPr>
            <p:nvPr/>
          </p:nvSpPr>
          <p:spPr bwMode="auto">
            <a:xfrm>
              <a:off x="3472" y="34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1" name="Freeform 395"/>
            <p:cNvSpPr>
              <a:spLocks/>
            </p:cNvSpPr>
            <p:nvPr/>
          </p:nvSpPr>
          <p:spPr bwMode="auto">
            <a:xfrm>
              <a:off x="3895" y="34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2" name="Freeform 396"/>
            <p:cNvSpPr>
              <a:spLocks/>
            </p:cNvSpPr>
            <p:nvPr/>
          </p:nvSpPr>
          <p:spPr bwMode="auto">
            <a:xfrm>
              <a:off x="3936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3" name="Freeform 397"/>
            <p:cNvSpPr>
              <a:spLocks/>
            </p:cNvSpPr>
            <p:nvPr/>
          </p:nvSpPr>
          <p:spPr bwMode="auto">
            <a:xfrm>
              <a:off x="3480" y="34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4" name="Freeform 398"/>
            <p:cNvSpPr>
              <a:spLocks/>
            </p:cNvSpPr>
            <p:nvPr/>
          </p:nvSpPr>
          <p:spPr bwMode="auto">
            <a:xfrm>
              <a:off x="4021" y="38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5" name="Freeform 399"/>
            <p:cNvSpPr>
              <a:spLocks/>
            </p:cNvSpPr>
            <p:nvPr/>
          </p:nvSpPr>
          <p:spPr bwMode="auto">
            <a:xfrm>
              <a:off x="3950" y="34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6" name="Freeform 400"/>
            <p:cNvSpPr>
              <a:spLocks/>
            </p:cNvSpPr>
            <p:nvPr/>
          </p:nvSpPr>
          <p:spPr bwMode="auto">
            <a:xfrm>
              <a:off x="3443" y="34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7" name="Freeform 401"/>
            <p:cNvSpPr>
              <a:spLocks/>
            </p:cNvSpPr>
            <p:nvPr/>
          </p:nvSpPr>
          <p:spPr bwMode="auto">
            <a:xfrm>
              <a:off x="3458" y="33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8" name="Freeform 402"/>
            <p:cNvSpPr>
              <a:spLocks/>
            </p:cNvSpPr>
            <p:nvPr/>
          </p:nvSpPr>
          <p:spPr bwMode="auto">
            <a:xfrm>
              <a:off x="3865" y="33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9" name="Freeform 403"/>
            <p:cNvSpPr>
              <a:spLocks/>
            </p:cNvSpPr>
            <p:nvPr/>
          </p:nvSpPr>
          <p:spPr bwMode="auto">
            <a:xfrm>
              <a:off x="3459" y="33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0" name="Freeform 404"/>
            <p:cNvSpPr>
              <a:spLocks/>
            </p:cNvSpPr>
            <p:nvPr/>
          </p:nvSpPr>
          <p:spPr bwMode="auto">
            <a:xfrm>
              <a:off x="3466" y="33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1" name="Freeform 405"/>
            <p:cNvSpPr>
              <a:spLocks/>
            </p:cNvSpPr>
            <p:nvPr/>
          </p:nvSpPr>
          <p:spPr bwMode="auto">
            <a:xfrm>
              <a:off x="4141" y="33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2" name="Freeform 406"/>
            <p:cNvSpPr>
              <a:spLocks/>
            </p:cNvSpPr>
            <p:nvPr/>
          </p:nvSpPr>
          <p:spPr bwMode="auto">
            <a:xfrm>
              <a:off x="3936" y="33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3" name="Freeform 407"/>
            <p:cNvSpPr>
              <a:spLocks/>
            </p:cNvSpPr>
            <p:nvPr/>
          </p:nvSpPr>
          <p:spPr bwMode="auto">
            <a:xfrm>
              <a:off x="3429" y="33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4" name="Freeform 408"/>
            <p:cNvSpPr>
              <a:spLocks/>
            </p:cNvSpPr>
            <p:nvPr/>
          </p:nvSpPr>
          <p:spPr bwMode="auto">
            <a:xfrm>
              <a:off x="3581" y="34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5" name="Freeform 409"/>
            <p:cNvSpPr>
              <a:spLocks/>
            </p:cNvSpPr>
            <p:nvPr/>
          </p:nvSpPr>
          <p:spPr bwMode="auto">
            <a:xfrm>
              <a:off x="4056" y="34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6" name="Freeform 410"/>
            <p:cNvSpPr>
              <a:spLocks/>
            </p:cNvSpPr>
            <p:nvPr/>
          </p:nvSpPr>
          <p:spPr bwMode="auto">
            <a:xfrm>
              <a:off x="3582" y="34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7" name="Freeform 411"/>
            <p:cNvSpPr>
              <a:spLocks/>
            </p:cNvSpPr>
            <p:nvPr/>
          </p:nvSpPr>
          <p:spPr bwMode="auto">
            <a:xfrm>
              <a:off x="4030" y="37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8" name="Freeform 412"/>
            <p:cNvSpPr>
              <a:spLocks/>
            </p:cNvSpPr>
            <p:nvPr/>
          </p:nvSpPr>
          <p:spPr bwMode="auto">
            <a:xfrm>
              <a:off x="4272" y="33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9" name="Freeform 413"/>
            <p:cNvSpPr>
              <a:spLocks/>
            </p:cNvSpPr>
            <p:nvPr/>
          </p:nvSpPr>
          <p:spPr bwMode="auto">
            <a:xfrm>
              <a:off x="4072" y="34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0" name="Freeform 414"/>
            <p:cNvSpPr>
              <a:spLocks/>
            </p:cNvSpPr>
            <p:nvPr/>
          </p:nvSpPr>
          <p:spPr bwMode="auto">
            <a:xfrm>
              <a:off x="4067" y="34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1" name="Freeform 415"/>
            <p:cNvSpPr>
              <a:spLocks/>
            </p:cNvSpPr>
            <p:nvPr/>
          </p:nvSpPr>
          <p:spPr bwMode="auto">
            <a:xfrm>
              <a:off x="3567" y="33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2" name="Freeform 416"/>
            <p:cNvSpPr>
              <a:spLocks/>
            </p:cNvSpPr>
            <p:nvPr/>
          </p:nvSpPr>
          <p:spPr bwMode="auto">
            <a:xfrm>
              <a:off x="4042" y="33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3" name="Freeform 417"/>
            <p:cNvSpPr>
              <a:spLocks/>
            </p:cNvSpPr>
            <p:nvPr/>
          </p:nvSpPr>
          <p:spPr bwMode="auto">
            <a:xfrm>
              <a:off x="3568" y="33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4" name="Freeform 418"/>
            <p:cNvSpPr>
              <a:spLocks/>
            </p:cNvSpPr>
            <p:nvPr/>
          </p:nvSpPr>
          <p:spPr bwMode="auto">
            <a:xfrm>
              <a:off x="3575" y="33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5" name="Freeform 419"/>
            <p:cNvSpPr>
              <a:spLocks/>
            </p:cNvSpPr>
            <p:nvPr/>
          </p:nvSpPr>
          <p:spPr bwMode="auto">
            <a:xfrm>
              <a:off x="3505" y="33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6" name="Freeform 420"/>
            <p:cNvSpPr>
              <a:spLocks/>
            </p:cNvSpPr>
            <p:nvPr/>
          </p:nvSpPr>
          <p:spPr bwMode="auto">
            <a:xfrm>
              <a:off x="4058" y="33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7" name="Freeform 421"/>
            <p:cNvSpPr>
              <a:spLocks/>
            </p:cNvSpPr>
            <p:nvPr/>
          </p:nvSpPr>
          <p:spPr bwMode="auto">
            <a:xfrm>
              <a:off x="4053" y="3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8" name="Freeform 422"/>
            <p:cNvSpPr>
              <a:spLocks/>
            </p:cNvSpPr>
            <p:nvPr/>
          </p:nvSpPr>
          <p:spPr bwMode="auto">
            <a:xfrm>
              <a:off x="3274" y="34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9" name="Freeform 423"/>
            <p:cNvSpPr>
              <a:spLocks/>
            </p:cNvSpPr>
            <p:nvPr/>
          </p:nvSpPr>
          <p:spPr bwMode="auto">
            <a:xfrm>
              <a:off x="4255" y="35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0" name="Freeform 424"/>
            <p:cNvSpPr>
              <a:spLocks/>
            </p:cNvSpPr>
            <p:nvPr/>
          </p:nvSpPr>
          <p:spPr bwMode="auto">
            <a:xfrm>
              <a:off x="3902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1" name="Freeform 425"/>
            <p:cNvSpPr>
              <a:spLocks/>
            </p:cNvSpPr>
            <p:nvPr/>
          </p:nvSpPr>
          <p:spPr bwMode="auto">
            <a:xfrm>
              <a:off x="3909" y="37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2" name="Freeform 426"/>
            <p:cNvSpPr>
              <a:spLocks/>
            </p:cNvSpPr>
            <p:nvPr/>
          </p:nvSpPr>
          <p:spPr bwMode="auto">
            <a:xfrm>
              <a:off x="4233" y="35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3" name="Freeform 427"/>
            <p:cNvSpPr>
              <a:spLocks/>
            </p:cNvSpPr>
            <p:nvPr/>
          </p:nvSpPr>
          <p:spPr bwMode="auto">
            <a:xfrm>
              <a:off x="3250" y="34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4" name="Freeform 428"/>
            <p:cNvSpPr>
              <a:spLocks/>
            </p:cNvSpPr>
            <p:nvPr/>
          </p:nvSpPr>
          <p:spPr bwMode="auto">
            <a:xfrm>
              <a:off x="3984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5" name="Freeform 429"/>
            <p:cNvSpPr>
              <a:spLocks/>
            </p:cNvSpPr>
            <p:nvPr/>
          </p:nvSpPr>
          <p:spPr bwMode="auto">
            <a:xfrm>
              <a:off x="3260" y="33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6" name="Freeform 430"/>
            <p:cNvSpPr>
              <a:spLocks/>
            </p:cNvSpPr>
            <p:nvPr/>
          </p:nvSpPr>
          <p:spPr bwMode="auto">
            <a:xfrm>
              <a:off x="3220" y="33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7" name="Freeform 431"/>
            <p:cNvSpPr>
              <a:spLocks/>
            </p:cNvSpPr>
            <p:nvPr/>
          </p:nvSpPr>
          <p:spPr bwMode="auto">
            <a:xfrm>
              <a:off x="3888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8" name="Freeform 432"/>
            <p:cNvSpPr>
              <a:spLocks/>
            </p:cNvSpPr>
            <p:nvPr/>
          </p:nvSpPr>
          <p:spPr bwMode="auto">
            <a:xfrm>
              <a:off x="3268" y="33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9" name="Freeform 433"/>
            <p:cNvSpPr>
              <a:spLocks/>
            </p:cNvSpPr>
            <p:nvPr/>
          </p:nvSpPr>
          <p:spPr bwMode="auto">
            <a:xfrm>
              <a:off x="4213" y="33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0" name="Freeform 434"/>
            <p:cNvSpPr>
              <a:spLocks/>
            </p:cNvSpPr>
            <p:nvPr/>
          </p:nvSpPr>
          <p:spPr bwMode="auto">
            <a:xfrm>
              <a:off x="3236" y="33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1" name="Freeform 435"/>
            <p:cNvSpPr>
              <a:spLocks/>
            </p:cNvSpPr>
            <p:nvPr/>
          </p:nvSpPr>
          <p:spPr bwMode="auto">
            <a:xfrm>
              <a:off x="3231" y="33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2" name="Freeform 436"/>
            <p:cNvSpPr>
              <a:spLocks/>
            </p:cNvSpPr>
            <p:nvPr/>
          </p:nvSpPr>
          <p:spPr bwMode="auto">
            <a:xfrm>
              <a:off x="4010" y="37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3" name="Freeform 437"/>
            <p:cNvSpPr>
              <a:spLocks/>
            </p:cNvSpPr>
            <p:nvPr/>
          </p:nvSpPr>
          <p:spPr bwMode="auto">
            <a:xfrm>
              <a:off x="3343" y="34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4" name="Freeform 438"/>
            <p:cNvSpPr>
              <a:spLocks/>
            </p:cNvSpPr>
            <p:nvPr/>
          </p:nvSpPr>
          <p:spPr bwMode="auto">
            <a:xfrm>
              <a:off x="4145" y="33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5" name="Freeform 439"/>
            <p:cNvSpPr>
              <a:spLocks/>
            </p:cNvSpPr>
            <p:nvPr/>
          </p:nvSpPr>
          <p:spPr bwMode="auto">
            <a:xfrm>
              <a:off x="3391" y="34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6" name="Freeform 440"/>
            <p:cNvSpPr>
              <a:spLocks/>
            </p:cNvSpPr>
            <p:nvPr/>
          </p:nvSpPr>
          <p:spPr bwMode="auto">
            <a:xfrm>
              <a:off x="3321" y="34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7" name="Freeform 441"/>
            <p:cNvSpPr>
              <a:spLocks/>
            </p:cNvSpPr>
            <p:nvPr/>
          </p:nvSpPr>
          <p:spPr bwMode="auto">
            <a:xfrm>
              <a:off x="4127" y="34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8" name="Freeform 442"/>
            <p:cNvSpPr>
              <a:spLocks/>
            </p:cNvSpPr>
            <p:nvPr/>
          </p:nvSpPr>
          <p:spPr bwMode="auto">
            <a:xfrm>
              <a:off x="3354" y="34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9" name="Freeform 443"/>
            <p:cNvSpPr>
              <a:spLocks/>
            </p:cNvSpPr>
            <p:nvPr/>
          </p:nvSpPr>
          <p:spPr bwMode="auto">
            <a:xfrm>
              <a:off x="3871" y="33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0" name="Freeform 444"/>
            <p:cNvSpPr>
              <a:spLocks/>
            </p:cNvSpPr>
            <p:nvPr/>
          </p:nvSpPr>
          <p:spPr bwMode="auto">
            <a:xfrm>
              <a:off x="3329" y="33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1" name="Freeform 445"/>
            <p:cNvSpPr>
              <a:spLocks/>
            </p:cNvSpPr>
            <p:nvPr/>
          </p:nvSpPr>
          <p:spPr bwMode="auto">
            <a:xfrm>
              <a:off x="3370" y="33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2" name="Freeform 446"/>
            <p:cNvSpPr>
              <a:spLocks/>
            </p:cNvSpPr>
            <p:nvPr/>
          </p:nvSpPr>
          <p:spPr bwMode="auto">
            <a:xfrm>
              <a:off x="3377" y="33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3" name="Freeform 447"/>
            <p:cNvSpPr>
              <a:spLocks/>
            </p:cNvSpPr>
            <p:nvPr/>
          </p:nvSpPr>
          <p:spPr bwMode="auto">
            <a:xfrm>
              <a:off x="3307" y="3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4" name="Freeform 448"/>
            <p:cNvSpPr>
              <a:spLocks/>
            </p:cNvSpPr>
            <p:nvPr/>
          </p:nvSpPr>
          <p:spPr bwMode="auto">
            <a:xfrm>
              <a:off x="3345" y="33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5" name="Freeform 449"/>
            <p:cNvSpPr>
              <a:spLocks/>
            </p:cNvSpPr>
            <p:nvPr/>
          </p:nvSpPr>
          <p:spPr bwMode="auto">
            <a:xfrm>
              <a:off x="3340" y="33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6" name="Freeform 450"/>
            <p:cNvSpPr>
              <a:spLocks/>
            </p:cNvSpPr>
            <p:nvPr/>
          </p:nvSpPr>
          <p:spPr bwMode="auto">
            <a:xfrm>
              <a:off x="4320" y="36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7" name="Freeform 451"/>
            <p:cNvSpPr>
              <a:spLocks/>
            </p:cNvSpPr>
            <p:nvPr/>
          </p:nvSpPr>
          <p:spPr bwMode="auto">
            <a:xfrm>
              <a:off x="3265" y="35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8" name="Freeform 452"/>
            <p:cNvSpPr>
              <a:spLocks/>
            </p:cNvSpPr>
            <p:nvPr/>
          </p:nvSpPr>
          <p:spPr bwMode="auto">
            <a:xfrm>
              <a:off x="3306" y="35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9" name="Freeform 453"/>
            <p:cNvSpPr>
              <a:spLocks/>
            </p:cNvSpPr>
            <p:nvPr/>
          </p:nvSpPr>
          <p:spPr bwMode="auto">
            <a:xfrm>
              <a:off x="3313" y="36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0" name="Freeform 454"/>
            <p:cNvSpPr>
              <a:spLocks/>
            </p:cNvSpPr>
            <p:nvPr/>
          </p:nvSpPr>
          <p:spPr bwMode="auto">
            <a:xfrm>
              <a:off x="3227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1" name="Freeform 455"/>
            <p:cNvSpPr>
              <a:spLocks/>
            </p:cNvSpPr>
            <p:nvPr/>
          </p:nvSpPr>
          <p:spPr bwMode="auto">
            <a:xfrm>
              <a:off x="3281" y="36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2" name="Freeform 456"/>
            <p:cNvSpPr>
              <a:spLocks/>
            </p:cNvSpPr>
            <p:nvPr/>
          </p:nvSpPr>
          <p:spPr bwMode="auto">
            <a:xfrm>
              <a:off x="3276" y="36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3" name="Freeform 457"/>
            <p:cNvSpPr>
              <a:spLocks/>
            </p:cNvSpPr>
            <p:nvPr/>
          </p:nvSpPr>
          <p:spPr bwMode="auto">
            <a:xfrm>
              <a:off x="3291" y="35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4" name="Freeform 458"/>
            <p:cNvSpPr>
              <a:spLocks/>
            </p:cNvSpPr>
            <p:nvPr/>
          </p:nvSpPr>
          <p:spPr bwMode="auto">
            <a:xfrm>
              <a:off x="3235" y="35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5" name="Freeform 459"/>
            <p:cNvSpPr>
              <a:spLocks/>
            </p:cNvSpPr>
            <p:nvPr/>
          </p:nvSpPr>
          <p:spPr bwMode="auto">
            <a:xfrm>
              <a:off x="4307" y="35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6" name="Freeform 460"/>
            <p:cNvSpPr>
              <a:spLocks/>
            </p:cNvSpPr>
            <p:nvPr/>
          </p:nvSpPr>
          <p:spPr bwMode="auto">
            <a:xfrm>
              <a:off x="4314" y="35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7" name="Freeform 461"/>
            <p:cNvSpPr>
              <a:spLocks/>
            </p:cNvSpPr>
            <p:nvPr/>
          </p:nvSpPr>
          <p:spPr bwMode="auto">
            <a:xfrm>
              <a:off x="3213" y="35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8" name="Freeform 462"/>
            <p:cNvSpPr>
              <a:spLocks/>
            </p:cNvSpPr>
            <p:nvPr/>
          </p:nvSpPr>
          <p:spPr bwMode="auto">
            <a:xfrm>
              <a:off x="3267" y="35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9" name="Freeform 463"/>
            <p:cNvSpPr>
              <a:spLocks/>
            </p:cNvSpPr>
            <p:nvPr/>
          </p:nvSpPr>
          <p:spPr bwMode="auto">
            <a:xfrm>
              <a:off x="3262" y="35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0" name="Freeform 464"/>
            <p:cNvSpPr>
              <a:spLocks/>
            </p:cNvSpPr>
            <p:nvPr/>
          </p:nvSpPr>
          <p:spPr bwMode="auto">
            <a:xfrm>
              <a:off x="4175" y="35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1" name="Freeform 465"/>
            <p:cNvSpPr>
              <a:spLocks/>
            </p:cNvSpPr>
            <p:nvPr/>
          </p:nvSpPr>
          <p:spPr bwMode="auto">
            <a:xfrm>
              <a:off x="4142" y="35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2" name="Freeform 466"/>
            <p:cNvSpPr>
              <a:spLocks/>
            </p:cNvSpPr>
            <p:nvPr/>
          </p:nvSpPr>
          <p:spPr bwMode="auto">
            <a:xfrm>
              <a:off x="3415" y="35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3" name="Freeform 467"/>
            <p:cNvSpPr>
              <a:spLocks/>
            </p:cNvSpPr>
            <p:nvPr/>
          </p:nvSpPr>
          <p:spPr bwMode="auto">
            <a:xfrm>
              <a:off x="4183" y="36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4" name="Freeform 468"/>
            <p:cNvSpPr>
              <a:spLocks/>
            </p:cNvSpPr>
            <p:nvPr/>
          </p:nvSpPr>
          <p:spPr bwMode="auto">
            <a:xfrm>
              <a:off x="3352" y="36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5" name="Freeform 469"/>
            <p:cNvSpPr>
              <a:spLocks/>
            </p:cNvSpPr>
            <p:nvPr/>
          </p:nvSpPr>
          <p:spPr bwMode="auto">
            <a:xfrm>
              <a:off x="3390" y="36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6" name="Freeform 470"/>
            <p:cNvSpPr>
              <a:spLocks/>
            </p:cNvSpPr>
            <p:nvPr/>
          </p:nvSpPr>
          <p:spPr bwMode="auto">
            <a:xfrm>
              <a:off x="3385" y="36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7" name="Freeform 471"/>
            <p:cNvSpPr>
              <a:spLocks/>
            </p:cNvSpPr>
            <p:nvPr/>
          </p:nvSpPr>
          <p:spPr bwMode="auto">
            <a:xfrm>
              <a:off x="4161" y="34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8" name="Freeform 472"/>
            <p:cNvSpPr>
              <a:spLocks/>
            </p:cNvSpPr>
            <p:nvPr/>
          </p:nvSpPr>
          <p:spPr bwMode="auto">
            <a:xfrm>
              <a:off x="3987" y="38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9" name="Freeform 473"/>
            <p:cNvSpPr>
              <a:spLocks/>
            </p:cNvSpPr>
            <p:nvPr/>
          </p:nvSpPr>
          <p:spPr bwMode="auto">
            <a:xfrm>
              <a:off x="4162" y="34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0" name="Freeform 474"/>
            <p:cNvSpPr>
              <a:spLocks/>
            </p:cNvSpPr>
            <p:nvPr/>
          </p:nvSpPr>
          <p:spPr bwMode="auto">
            <a:xfrm>
              <a:off x="4169" y="35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1" name="Freeform 475"/>
            <p:cNvSpPr>
              <a:spLocks/>
            </p:cNvSpPr>
            <p:nvPr/>
          </p:nvSpPr>
          <p:spPr bwMode="auto">
            <a:xfrm>
              <a:off x="3338" y="35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2" name="Freeform 476"/>
            <p:cNvSpPr>
              <a:spLocks/>
            </p:cNvSpPr>
            <p:nvPr/>
          </p:nvSpPr>
          <p:spPr bwMode="auto">
            <a:xfrm>
              <a:off x="4144" y="35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3" name="Freeform 477"/>
            <p:cNvSpPr>
              <a:spLocks/>
            </p:cNvSpPr>
            <p:nvPr/>
          </p:nvSpPr>
          <p:spPr bwMode="auto">
            <a:xfrm>
              <a:off x="3371" y="35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4" name="Freeform 478"/>
            <p:cNvSpPr>
              <a:spLocks/>
            </p:cNvSpPr>
            <p:nvPr/>
          </p:nvSpPr>
          <p:spPr bwMode="auto">
            <a:xfrm>
              <a:off x="3216" y="36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5" name="Freeform 479"/>
            <p:cNvSpPr>
              <a:spLocks/>
            </p:cNvSpPr>
            <p:nvPr/>
          </p:nvSpPr>
          <p:spPr bwMode="auto">
            <a:xfrm>
              <a:off x="4057" y="36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6" name="Freeform 480"/>
            <p:cNvSpPr>
              <a:spLocks/>
            </p:cNvSpPr>
            <p:nvPr/>
          </p:nvSpPr>
          <p:spPr bwMode="auto">
            <a:xfrm>
              <a:off x="4064" y="36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7" name="Freeform 481"/>
            <p:cNvSpPr>
              <a:spLocks/>
            </p:cNvSpPr>
            <p:nvPr/>
          </p:nvSpPr>
          <p:spPr bwMode="auto">
            <a:xfrm>
              <a:off x="3192" y="36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8" name="Freeform 482"/>
            <p:cNvSpPr>
              <a:spLocks/>
            </p:cNvSpPr>
            <p:nvPr/>
          </p:nvSpPr>
          <p:spPr bwMode="auto">
            <a:xfrm>
              <a:off x="3187" y="36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9" name="Freeform 483"/>
            <p:cNvSpPr>
              <a:spLocks/>
            </p:cNvSpPr>
            <p:nvPr/>
          </p:nvSpPr>
          <p:spPr bwMode="auto">
            <a:xfrm>
              <a:off x="3202" y="35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0" name="Freeform 484"/>
            <p:cNvSpPr>
              <a:spLocks/>
            </p:cNvSpPr>
            <p:nvPr/>
          </p:nvSpPr>
          <p:spPr bwMode="auto">
            <a:xfrm>
              <a:off x="4224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1" name="Freeform 485"/>
            <p:cNvSpPr>
              <a:spLocks/>
            </p:cNvSpPr>
            <p:nvPr/>
          </p:nvSpPr>
          <p:spPr bwMode="auto">
            <a:xfrm>
              <a:off x="4050" y="35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2" name="Freeform 486"/>
            <p:cNvSpPr>
              <a:spLocks/>
            </p:cNvSpPr>
            <p:nvPr/>
          </p:nvSpPr>
          <p:spPr bwMode="auto">
            <a:xfrm>
              <a:off x="3342" y="37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3" name="Freeform 487"/>
            <p:cNvSpPr>
              <a:spLocks/>
            </p:cNvSpPr>
            <p:nvPr/>
          </p:nvSpPr>
          <p:spPr bwMode="auto">
            <a:xfrm>
              <a:off x="3302" y="37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4" name="Freeform 488"/>
            <p:cNvSpPr>
              <a:spLocks/>
            </p:cNvSpPr>
            <p:nvPr/>
          </p:nvSpPr>
          <p:spPr bwMode="auto">
            <a:xfrm>
              <a:off x="3343" y="37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5" name="Freeform 489"/>
            <p:cNvSpPr>
              <a:spLocks/>
            </p:cNvSpPr>
            <p:nvPr/>
          </p:nvSpPr>
          <p:spPr bwMode="auto">
            <a:xfrm>
              <a:off x="3350" y="38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6" name="Freeform 490"/>
            <p:cNvSpPr>
              <a:spLocks/>
            </p:cNvSpPr>
            <p:nvPr/>
          </p:nvSpPr>
          <p:spPr bwMode="auto">
            <a:xfrm>
              <a:off x="3264" y="38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7" name="Freeform 491"/>
            <p:cNvSpPr>
              <a:spLocks/>
            </p:cNvSpPr>
            <p:nvPr/>
          </p:nvSpPr>
          <p:spPr bwMode="auto">
            <a:xfrm>
              <a:off x="4333" y="38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8" name="Freeform 492"/>
            <p:cNvSpPr>
              <a:spLocks/>
            </p:cNvSpPr>
            <p:nvPr/>
          </p:nvSpPr>
          <p:spPr bwMode="auto">
            <a:xfrm>
              <a:off x="3313" y="38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9" name="Freeform 493"/>
            <p:cNvSpPr>
              <a:spLocks/>
            </p:cNvSpPr>
            <p:nvPr/>
          </p:nvSpPr>
          <p:spPr bwMode="auto">
            <a:xfrm>
              <a:off x="3328" y="36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0" name="Freeform 494"/>
            <p:cNvSpPr>
              <a:spLocks/>
            </p:cNvSpPr>
            <p:nvPr/>
          </p:nvSpPr>
          <p:spPr bwMode="auto">
            <a:xfrm>
              <a:off x="3272" y="37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1" name="Freeform 495"/>
            <p:cNvSpPr>
              <a:spLocks/>
            </p:cNvSpPr>
            <p:nvPr/>
          </p:nvSpPr>
          <p:spPr bwMode="auto">
            <a:xfrm>
              <a:off x="3329" y="36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2" name="Freeform 496"/>
            <p:cNvSpPr>
              <a:spLocks/>
            </p:cNvSpPr>
            <p:nvPr/>
          </p:nvSpPr>
          <p:spPr bwMode="auto">
            <a:xfrm>
              <a:off x="3336" y="37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3" name="Freeform 497"/>
            <p:cNvSpPr>
              <a:spLocks/>
            </p:cNvSpPr>
            <p:nvPr/>
          </p:nvSpPr>
          <p:spPr bwMode="auto">
            <a:xfrm>
              <a:off x="3250" y="37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4" name="Freeform 498"/>
            <p:cNvSpPr>
              <a:spLocks/>
            </p:cNvSpPr>
            <p:nvPr/>
          </p:nvSpPr>
          <p:spPr bwMode="auto">
            <a:xfrm>
              <a:off x="4319" y="37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5" name="Freeform 499"/>
            <p:cNvSpPr>
              <a:spLocks/>
            </p:cNvSpPr>
            <p:nvPr/>
          </p:nvSpPr>
          <p:spPr bwMode="auto">
            <a:xfrm>
              <a:off x="3299" y="37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6" name="Freeform 500"/>
            <p:cNvSpPr>
              <a:spLocks/>
            </p:cNvSpPr>
            <p:nvPr/>
          </p:nvSpPr>
          <p:spPr bwMode="auto">
            <a:xfrm>
              <a:off x="3451" y="37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7" name="Freeform 501"/>
            <p:cNvSpPr>
              <a:spLocks/>
            </p:cNvSpPr>
            <p:nvPr/>
          </p:nvSpPr>
          <p:spPr bwMode="auto">
            <a:xfrm>
              <a:off x="3411" y="37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8" name="Freeform 502"/>
            <p:cNvSpPr>
              <a:spLocks/>
            </p:cNvSpPr>
            <p:nvPr/>
          </p:nvSpPr>
          <p:spPr bwMode="auto">
            <a:xfrm>
              <a:off x="4213" y="37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9" name="Freeform 503"/>
            <p:cNvSpPr>
              <a:spLocks/>
            </p:cNvSpPr>
            <p:nvPr/>
          </p:nvSpPr>
          <p:spPr bwMode="auto">
            <a:xfrm>
              <a:off x="4220" y="38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0" name="Freeform 504"/>
            <p:cNvSpPr>
              <a:spLocks/>
            </p:cNvSpPr>
            <p:nvPr/>
          </p:nvSpPr>
          <p:spPr bwMode="auto">
            <a:xfrm>
              <a:off x="3389" y="38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1" name="Freeform 505"/>
            <p:cNvSpPr>
              <a:spLocks/>
            </p:cNvSpPr>
            <p:nvPr/>
          </p:nvSpPr>
          <p:spPr bwMode="auto">
            <a:xfrm>
              <a:off x="3427" y="38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2" name="Freeform 506"/>
            <p:cNvSpPr>
              <a:spLocks/>
            </p:cNvSpPr>
            <p:nvPr/>
          </p:nvSpPr>
          <p:spPr bwMode="auto">
            <a:xfrm>
              <a:off x="3422" y="38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3" name="Freeform 507"/>
            <p:cNvSpPr>
              <a:spLocks/>
            </p:cNvSpPr>
            <p:nvPr/>
          </p:nvSpPr>
          <p:spPr bwMode="auto">
            <a:xfrm>
              <a:off x="4198" y="36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4" name="Freeform 508"/>
            <p:cNvSpPr>
              <a:spLocks/>
            </p:cNvSpPr>
            <p:nvPr/>
          </p:nvSpPr>
          <p:spPr bwMode="auto">
            <a:xfrm>
              <a:off x="3397" y="36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5" name="Freeform 509"/>
            <p:cNvSpPr>
              <a:spLocks/>
            </p:cNvSpPr>
            <p:nvPr/>
          </p:nvSpPr>
          <p:spPr bwMode="auto">
            <a:xfrm>
              <a:off x="4199" y="36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6" name="Freeform 510"/>
            <p:cNvSpPr>
              <a:spLocks/>
            </p:cNvSpPr>
            <p:nvPr/>
          </p:nvSpPr>
          <p:spPr bwMode="auto">
            <a:xfrm>
              <a:off x="3445" y="37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7" name="Freeform 511"/>
            <p:cNvSpPr>
              <a:spLocks/>
            </p:cNvSpPr>
            <p:nvPr/>
          </p:nvSpPr>
          <p:spPr bwMode="auto">
            <a:xfrm>
              <a:off x="3375" y="37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8" name="Freeform 512"/>
            <p:cNvSpPr>
              <a:spLocks/>
            </p:cNvSpPr>
            <p:nvPr/>
          </p:nvSpPr>
          <p:spPr bwMode="auto">
            <a:xfrm>
              <a:off x="4181" y="37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9" name="Freeform 513"/>
            <p:cNvSpPr>
              <a:spLocks/>
            </p:cNvSpPr>
            <p:nvPr/>
          </p:nvSpPr>
          <p:spPr bwMode="auto">
            <a:xfrm>
              <a:off x="3408" y="37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0" name="Freeform 514"/>
            <p:cNvSpPr>
              <a:spLocks/>
            </p:cNvSpPr>
            <p:nvPr/>
          </p:nvSpPr>
          <p:spPr bwMode="auto">
            <a:xfrm>
              <a:off x="3253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1" name="Freeform 515"/>
            <p:cNvSpPr>
              <a:spLocks/>
            </p:cNvSpPr>
            <p:nvPr/>
          </p:nvSpPr>
          <p:spPr bwMode="auto">
            <a:xfrm>
              <a:off x="3213" y="37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2" name="Freeform 516"/>
            <p:cNvSpPr>
              <a:spLocks/>
            </p:cNvSpPr>
            <p:nvPr/>
          </p:nvSpPr>
          <p:spPr bwMode="auto">
            <a:xfrm>
              <a:off x="4094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3" name="Freeform 517"/>
            <p:cNvSpPr>
              <a:spLocks/>
            </p:cNvSpPr>
            <p:nvPr/>
          </p:nvSpPr>
          <p:spPr bwMode="auto">
            <a:xfrm>
              <a:off x="4101" y="38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4" name="Freeform 518"/>
            <p:cNvSpPr>
              <a:spLocks/>
            </p:cNvSpPr>
            <p:nvPr/>
          </p:nvSpPr>
          <p:spPr bwMode="auto">
            <a:xfrm>
              <a:off x="3191" y="38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5" name="Freeform 519"/>
            <p:cNvSpPr>
              <a:spLocks/>
            </p:cNvSpPr>
            <p:nvPr/>
          </p:nvSpPr>
          <p:spPr bwMode="auto">
            <a:xfrm>
              <a:off x="3229" y="3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6" name="Freeform 520"/>
            <p:cNvSpPr>
              <a:spLocks/>
            </p:cNvSpPr>
            <p:nvPr/>
          </p:nvSpPr>
          <p:spPr bwMode="auto">
            <a:xfrm>
              <a:off x="3963" y="38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7" name="Freeform 521"/>
            <p:cNvSpPr>
              <a:spLocks/>
            </p:cNvSpPr>
            <p:nvPr/>
          </p:nvSpPr>
          <p:spPr bwMode="auto">
            <a:xfrm>
              <a:off x="3239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8" name="Freeform 522"/>
            <p:cNvSpPr>
              <a:spLocks/>
            </p:cNvSpPr>
            <p:nvPr/>
          </p:nvSpPr>
          <p:spPr bwMode="auto">
            <a:xfrm>
              <a:off x="3199" y="36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9" name="Freeform 523"/>
            <p:cNvSpPr>
              <a:spLocks/>
            </p:cNvSpPr>
            <p:nvPr/>
          </p:nvSpPr>
          <p:spPr bwMode="auto">
            <a:xfrm>
              <a:off x="4080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0" name="Freeform 524"/>
            <p:cNvSpPr>
              <a:spLocks/>
            </p:cNvSpPr>
            <p:nvPr/>
          </p:nvSpPr>
          <p:spPr bwMode="auto">
            <a:xfrm>
              <a:off x="4087" y="37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1" name="Freeform 525"/>
            <p:cNvSpPr>
              <a:spLocks/>
            </p:cNvSpPr>
            <p:nvPr/>
          </p:nvSpPr>
          <p:spPr bwMode="auto">
            <a:xfrm>
              <a:off x="3954" y="37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2" name="Freeform 526"/>
            <p:cNvSpPr>
              <a:spLocks/>
            </p:cNvSpPr>
            <p:nvPr/>
          </p:nvSpPr>
          <p:spPr bwMode="auto">
            <a:xfrm>
              <a:off x="3210" y="37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3" name="Freeform 527"/>
            <p:cNvSpPr>
              <a:spLocks/>
            </p:cNvSpPr>
            <p:nvPr/>
          </p:nvSpPr>
          <p:spPr bwMode="auto">
            <a:xfrm>
              <a:off x="3183" y="39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4" name="Freeform 528"/>
            <p:cNvSpPr>
              <a:spLocks/>
            </p:cNvSpPr>
            <p:nvPr/>
          </p:nvSpPr>
          <p:spPr bwMode="auto">
            <a:xfrm>
              <a:off x="3284" y="39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5" name="Freeform 529"/>
            <p:cNvSpPr>
              <a:spLocks/>
            </p:cNvSpPr>
            <p:nvPr/>
          </p:nvSpPr>
          <p:spPr bwMode="auto">
            <a:xfrm>
              <a:off x="3244" y="39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6" name="Freeform 530"/>
            <p:cNvSpPr>
              <a:spLocks/>
            </p:cNvSpPr>
            <p:nvPr/>
          </p:nvSpPr>
          <p:spPr bwMode="auto">
            <a:xfrm>
              <a:off x="3285" y="39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7" name="Freeform 531"/>
            <p:cNvSpPr>
              <a:spLocks/>
            </p:cNvSpPr>
            <p:nvPr/>
          </p:nvSpPr>
          <p:spPr bwMode="auto">
            <a:xfrm>
              <a:off x="3292" y="39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8" name="Freeform 532"/>
            <p:cNvSpPr>
              <a:spLocks/>
            </p:cNvSpPr>
            <p:nvPr/>
          </p:nvSpPr>
          <p:spPr bwMode="auto">
            <a:xfrm>
              <a:off x="3222" y="39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9" name="Freeform 533"/>
            <p:cNvSpPr>
              <a:spLocks/>
            </p:cNvSpPr>
            <p:nvPr/>
          </p:nvSpPr>
          <p:spPr bwMode="auto">
            <a:xfrm>
              <a:off x="3260" y="39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0" name="Freeform 534"/>
            <p:cNvSpPr>
              <a:spLocks/>
            </p:cNvSpPr>
            <p:nvPr/>
          </p:nvSpPr>
          <p:spPr bwMode="auto">
            <a:xfrm>
              <a:off x="3994" y="40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1" name="Freeform 535"/>
            <p:cNvSpPr>
              <a:spLocks/>
            </p:cNvSpPr>
            <p:nvPr/>
          </p:nvSpPr>
          <p:spPr bwMode="auto">
            <a:xfrm>
              <a:off x="3270" y="38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2" name="Freeform 536"/>
            <p:cNvSpPr>
              <a:spLocks/>
            </p:cNvSpPr>
            <p:nvPr/>
          </p:nvSpPr>
          <p:spPr bwMode="auto">
            <a:xfrm>
              <a:off x="3230" y="38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3" name="Freeform 537"/>
            <p:cNvSpPr>
              <a:spLocks/>
            </p:cNvSpPr>
            <p:nvPr/>
          </p:nvSpPr>
          <p:spPr bwMode="auto">
            <a:xfrm>
              <a:off x="3271" y="38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4" name="Freeform 538"/>
            <p:cNvSpPr>
              <a:spLocks/>
            </p:cNvSpPr>
            <p:nvPr/>
          </p:nvSpPr>
          <p:spPr bwMode="auto">
            <a:xfrm>
              <a:off x="3278" y="39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5" name="Freeform 539"/>
            <p:cNvSpPr>
              <a:spLocks/>
            </p:cNvSpPr>
            <p:nvPr/>
          </p:nvSpPr>
          <p:spPr bwMode="auto">
            <a:xfrm>
              <a:off x="3208" y="38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6" name="Freeform 540"/>
            <p:cNvSpPr>
              <a:spLocks/>
            </p:cNvSpPr>
            <p:nvPr/>
          </p:nvSpPr>
          <p:spPr bwMode="auto">
            <a:xfrm>
              <a:off x="4086" y="39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7" name="Freeform 541"/>
            <p:cNvSpPr>
              <a:spLocks/>
            </p:cNvSpPr>
            <p:nvPr/>
          </p:nvSpPr>
          <p:spPr bwMode="auto">
            <a:xfrm>
              <a:off x="3980" y="39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8" name="Freeform 542"/>
            <p:cNvSpPr>
              <a:spLocks/>
            </p:cNvSpPr>
            <p:nvPr/>
          </p:nvSpPr>
          <p:spPr bwMode="auto">
            <a:xfrm>
              <a:off x="3746" y="36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9" name="Freeform 543"/>
            <p:cNvSpPr>
              <a:spLocks/>
            </p:cNvSpPr>
            <p:nvPr/>
          </p:nvSpPr>
          <p:spPr bwMode="auto">
            <a:xfrm>
              <a:off x="3792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0" name="Freeform 544"/>
            <p:cNvSpPr>
              <a:spLocks/>
            </p:cNvSpPr>
            <p:nvPr/>
          </p:nvSpPr>
          <p:spPr bwMode="auto">
            <a:xfrm>
              <a:off x="3888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1" name="Freeform 545"/>
            <p:cNvSpPr>
              <a:spLocks/>
            </p:cNvSpPr>
            <p:nvPr/>
          </p:nvSpPr>
          <p:spPr bwMode="auto">
            <a:xfrm>
              <a:off x="3888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2" name="Freeform 546"/>
            <p:cNvSpPr>
              <a:spLocks/>
            </p:cNvSpPr>
            <p:nvPr/>
          </p:nvSpPr>
          <p:spPr bwMode="auto">
            <a:xfrm>
              <a:off x="4103" y="36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3" name="Freeform 547"/>
            <p:cNvSpPr>
              <a:spLocks/>
            </p:cNvSpPr>
            <p:nvPr/>
          </p:nvSpPr>
          <p:spPr bwMode="auto">
            <a:xfrm>
              <a:off x="3888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4" name="Freeform 548"/>
            <p:cNvSpPr>
              <a:spLocks/>
            </p:cNvSpPr>
            <p:nvPr/>
          </p:nvSpPr>
          <p:spPr bwMode="auto">
            <a:xfrm>
              <a:off x="3589" y="36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5" name="Freeform 549"/>
            <p:cNvSpPr>
              <a:spLocks/>
            </p:cNvSpPr>
            <p:nvPr/>
          </p:nvSpPr>
          <p:spPr bwMode="auto">
            <a:xfrm>
              <a:off x="3596" y="36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6" name="Freeform 550"/>
            <p:cNvSpPr>
              <a:spLocks/>
            </p:cNvSpPr>
            <p:nvPr/>
          </p:nvSpPr>
          <p:spPr bwMode="auto">
            <a:xfrm>
              <a:off x="3526" y="36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7" name="Freeform 551"/>
            <p:cNvSpPr>
              <a:spLocks/>
            </p:cNvSpPr>
            <p:nvPr/>
          </p:nvSpPr>
          <p:spPr bwMode="auto">
            <a:xfrm>
              <a:off x="4191" y="39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8" name="Freeform 552"/>
            <p:cNvSpPr>
              <a:spLocks/>
            </p:cNvSpPr>
            <p:nvPr/>
          </p:nvSpPr>
          <p:spPr bwMode="auto">
            <a:xfrm>
              <a:off x="3559" y="36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9" name="Freeform 553"/>
            <p:cNvSpPr>
              <a:spLocks/>
            </p:cNvSpPr>
            <p:nvPr/>
          </p:nvSpPr>
          <p:spPr bwMode="auto">
            <a:xfrm>
              <a:off x="3936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0" name="Freeform 554"/>
            <p:cNvSpPr>
              <a:spLocks/>
            </p:cNvSpPr>
            <p:nvPr/>
          </p:nvSpPr>
          <p:spPr bwMode="auto">
            <a:xfrm>
              <a:off x="3657" y="36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1" name="Freeform 555"/>
            <p:cNvSpPr>
              <a:spLocks/>
            </p:cNvSpPr>
            <p:nvPr/>
          </p:nvSpPr>
          <p:spPr bwMode="auto">
            <a:xfrm>
              <a:off x="3698" y="36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2" name="Freeform 556"/>
            <p:cNvSpPr>
              <a:spLocks/>
            </p:cNvSpPr>
            <p:nvPr/>
          </p:nvSpPr>
          <p:spPr bwMode="auto">
            <a:xfrm>
              <a:off x="3705" y="36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3" name="Freeform 557"/>
            <p:cNvSpPr>
              <a:spLocks/>
            </p:cNvSpPr>
            <p:nvPr/>
          </p:nvSpPr>
          <p:spPr bwMode="auto">
            <a:xfrm>
              <a:off x="3635" y="36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4" name="Freeform 558"/>
            <p:cNvSpPr>
              <a:spLocks/>
            </p:cNvSpPr>
            <p:nvPr/>
          </p:nvSpPr>
          <p:spPr bwMode="auto">
            <a:xfrm>
              <a:off x="3673" y="36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5" name="Freeform 559"/>
            <p:cNvSpPr>
              <a:spLocks/>
            </p:cNvSpPr>
            <p:nvPr/>
          </p:nvSpPr>
          <p:spPr bwMode="auto">
            <a:xfrm>
              <a:off x="3668" y="36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6" name="Freeform 560"/>
            <p:cNvSpPr>
              <a:spLocks/>
            </p:cNvSpPr>
            <p:nvPr/>
          </p:nvSpPr>
          <p:spPr bwMode="auto">
            <a:xfrm>
              <a:off x="3619" y="38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7" name="Freeform 561"/>
            <p:cNvSpPr>
              <a:spLocks/>
            </p:cNvSpPr>
            <p:nvPr/>
          </p:nvSpPr>
          <p:spPr bwMode="auto">
            <a:xfrm>
              <a:off x="3579" y="37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8" name="Freeform 562"/>
            <p:cNvSpPr>
              <a:spLocks/>
            </p:cNvSpPr>
            <p:nvPr/>
          </p:nvSpPr>
          <p:spPr bwMode="auto">
            <a:xfrm>
              <a:off x="3620" y="37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9" name="Freeform 563"/>
            <p:cNvSpPr>
              <a:spLocks/>
            </p:cNvSpPr>
            <p:nvPr/>
          </p:nvSpPr>
          <p:spPr bwMode="auto">
            <a:xfrm>
              <a:off x="3627" y="38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0" name="Freeform 564"/>
            <p:cNvSpPr>
              <a:spLocks/>
            </p:cNvSpPr>
            <p:nvPr/>
          </p:nvSpPr>
          <p:spPr bwMode="auto">
            <a:xfrm>
              <a:off x="3541" y="38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1" name="Freeform 565"/>
            <p:cNvSpPr>
              <a:spLocks/>
            </p:cNvSpPr>
            <p:nvPr/>
          </p:nvSpPr>
          <p:spPr bwMode="auto">
            <a:xfrm>
              <a:off x="3595" y="38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2" name="Freeform 566"/>
            <p:cNvSpPr>
              <a:spLocks/>
            </p:cNvSpPr>
            <p:nvPr/>
          </p:nvSpPr>
          <p:spPr bwMode="auto">
            <a:xfrm>
              <a:off x="3590" y="38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3" name="Freeform 567"/>
            <p:cNvSpPr>
              <a:spLocks/>
            </p:cNvSpPr>
            <p:nvPr/>
          </p:nvSpPr>
          <p:spPr bwMode="auto">
            <a:xfrm>
              <a:off x="3605" y="37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4" name="Freeform 568"/>
            <p:cNvSpPr>
              <a:spLocks/>
            </p:cNvSpPr>
            <p:nvPr/>
          </p:nvSpPr>
          <p:spPr bwMode="auto">
            <a:xfrm>
              <a:off x="3549" y="37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5" name="Freeform 569"/>
            <p:cNvSpPr>
              <a:spLocks/>
            </p:cNvSpPr>
            <p:nvPr/>
          </p:nvSpPr>
          <p:spPr bwMode="auto">
            <a:xfrm>
              <a:off x="3936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6" name="Freeform 570"/>
            <p:cNvSpPr>
              <a:spLocks/>
            </p:cNvSpPr>
            <p:nvPr/>
          </p:nvSpPr>
          <p:spPr bwMode="auto">
            <a:xfrm>
              <a:off x="4128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7" name="Freeform 571"/>
            <p:cNvSpPr>
              <a:spLocks/>
            </p:cNvSpPr>
            <p:nvPr/>
          </p:nvSpPr>
          <p:spPr bwMode="auto">
            <a:xfrm>
              <a:off x="3867" y="37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8" name="Freeform 572"/>
            <p:cNvSpPr>
              <a:spLocks/>
            </p:cNvSpPr>
            <p:nvPr/>
          </p:nvSpPr>
          <p:spPr bwMode="auto">
            <a:xfrm>
              <a:off x="3581" y="37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9" name="Freeform 573"/>
            <p:cNvSpPr>
              <a:spLocks/>
            </p:cNvSpPr>
            <p:nvPr/>
          </p:nvSpPr>
          <p:spPr bwMode="auto">
            <a:xfrm>
              <a:off x="3576" y="37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0" name="Freeform 574"/>
            <p:cNvSpPr>
              <a:spLocks/>
            </p:cNvSpPr>
            <p:nvPr/>
          </p:nvSpPr>
          <p:spPr bwMode="auto">
            <a:xfrm>
              <a:off x="3728" y="38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1" name="Freeform 575"/>
            <p:cNvSpPr>
              <a:spLocks/>
            </p:cNvSpPr>
            <p:nvPr/>
          </p:nvSpPr>
          <p:spPr bwMode="auto">
            <a:xfrm>
              <a:off x="3688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2" name="Freeform 576"/>
            <p:cNvSpPr>
              <a:spLocks/>
            </p:cNvSpPr>
            <p:nvPr/>
          </p:nvSpPr>
          <p:spPr bwMode="auto">
            <a:xfrm>
              <a:off x="3792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3" name="Freeform 577"/>
            <p:cNvSpPr>
              <a:spLocks/>
            </p:cNvSpPr>
            <p:nvPr/>
          </p:nvSpPr>
          <p:spPr bwMode="auto">
            <a:xfrm>
              <a:off x="3888" y="38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4" name="Freeform 578"/>
            <p:cNvSpPr>
              <a:spLocks/>
            </p:cNvSpPr>
            <p:nvPr/>
          </p:nvSpPr>
          <p:spPr bwMode="auto">
            <a:xfrm>
              <a:off x="3666" y="38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5" name="Freeform 579"/>
            <p:cNvSpPr>
              <a:spLocks/>
            </p:cNvSpPr>
            <p:nvPr/>
          </p:nvSpPr>
          <p:spPr bwMode="auto">
            <a:xfrm>
              <a:off x="3704" y="38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6" name="Freeform 580"/>
            <p:cNvSpPr>
              <a:spLocks/>
            </p:cNvSpPr>
            <p:nvPr/>
          </p:nvSpPr>
          <p:spPr bwMode="auto">
            <a:xfrm>
              <a:off x="4224" y="38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7" name="Freeform 581"/>
            <p:cNvSpPr>
              <a:spLocks/>
            </p:cNvSpPr>
            <p:nvPr/>
          </p:nvSpPr>
          <p:spPr bwMode="auto">
            <a:xfrm>
              <a:off x="3744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8" name="Freeform 582"/>
            <p:cNvSpPr>
              <a:spLocks/>
            </p:cNvSpPr>
            <p:nvPr/>
          </p:nvSpPr>
          <p:spPr bwMode="auto">
            <a:xfrm>
              <a:off x="3674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9" name="Freeform 583"/>
            <p:cNvSpPr>
              <a:spLocks/>
            </p:cNvSpPr>
            <p:nvPr/>
          </p:nvSpPr>
          <p:spPr bwMode="auto">
            <a:xfrm>
              <a:off x="3792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0" name="Freeform 584"/>
            <p:cNvSpPr>
              <a:spLocks/>
            </p:cNvSpPr>
            <p:nvPr/>
          </p:nvSpPr>
          <p:spPr bwMode="auto">
            <a:xfrm>
              <a:off x="4224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1" name="Freeform 585"/>
            <p:cNvSpPr>
              <a:spLocks/>
            </p:cNvSpPr>
            <p:nvPr/>
          </p:nvSpPr>
          <p:spPr bwMode="auto">
            <a:xfrm>
              <a:off x="3652" y="37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2" name="Freeform 586"/>
            <p:cNvSpPr>
              <a:spLocks/>
            </p:cNvSpPr>
            <p:nvPr/>
          </p:nvSpPr>
          <p:spPr bwMode="auto">
            <a:xfrm>
              <a:off x="4032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3" name="Freeform 587"/>
            <p:cNvSpPr>
              <a:spLocks/>
            </p:cNvSpPr>
            <p:nvPr/>
          </p:nvSpPr>
          <p:spPr bwMode="auto">
            <a:xfrm>
              <a:off x="3685" y="37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4" name="Freeform 588"/>
            <p:cNvSpPr>
              <a:spLocks/>
            </p:cNvSpPr>
            <p:nvPr/>
          </p:nvSpPr>
          <p:spPr bwMode="auto">
            <a:xfrm>
              <a:off x="4080" y="38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5" name="Freeform 589"/>
            <p:cNvSpPr>
              <a:spLocks/>
            </p:cNvSpPr>
            <p:nvPr/>
          </p:nvSpPr>
          <p:spPr bwMode="auto">
            <a:xfrm>
              <a:off x="3531" y="37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6" name="Freeform 590"/>
            <p:cNvSpPr>
              <a:spLocks/>
            </p:cNvSpPr>
            <p:nvPr/>
          </p:nvSpPr>
          <p:spPr bwMode="auto">
            <a:xfrm>
              <a:off x="3878" y="38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7" name="Freeform 591"/>
            <p:cNvSpPr>
              <a:spLocks/>
            </p:cNvSpPr>
            <p:nvPr/>
          </p:nvSpPr>
          <p:spPr bwMode="auto">
            <a:xfrm>
              <a:off x="3524" y="37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8" name="Freeform 592"/>
            <p:cNvSpPr>
              <a:spLocks/>
            </p:cNvSpPr>
            <p:nvPr/>
          </p:nvSpPr>
          <p:spPr bwMode="auto">
            <a:xfrm>
              <a:off x="3656" y="39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9" name="Freeform 593"/>
            <p:cNvSpPr>
              <a:spLocks/>
            </p:cNvSpPr>
            <p:nvPr/>
          </p:nvSpPr>
          <p:spPr bwMode="auto">
            <a:xfrm>
              <a:off x="3616" y="39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0" name="Freeform 594"/>
            <p:cNvSpPr>
              <a:spLocks/>
            </p:cNvSpPr>
            <p:nvPr/>
          </p:nvSpPr>
          <p:spPr bwMode="auto">
            <a:xfrm>
              <a:off x="3936" y="39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1" name="Freeform 595"/>
            <p:cNvSpPr>
              <a:spLocks/>
            </p:cNvSpPr>
            <p:nvPr/>
          </p:nvSpPr>
          <p:spPr bwMode="auto">
            <a:xfrm>
              <a:off x="3664" y="40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2" name="Freeform 596"/>
            <p:cNvSpPr>
              <a:spLocks/>
            </p:cNvSpPr>
            <p:nvPr/>
          </p:nvSpPr>
          <p:spPr bwMode="auto">
            <a:xfrm>
              <a:off x="3578" y="40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3" name="Freeform 597"/>
            <p:cNvSpPr>
              <a:spLocks/>
            </p:cNvSpPr>
            <p:nvPr/>
          </p:nvSpPr>
          <p:spPr bwMode="auto">
            <a:xfrm>
              <a:off x="3632" y="39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4" name="Freeform 598"/>
            <p:cNvSpPr>
              <a:spLocks/>
            </p:cNvSpPr>
            <p:nvPr/>
          </p:nvSpPr>
          <p:spPr bwMode="auto">
            <a:xfrm>
              <a:off x="3627" y="40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5" name="Freeform 599"/>
            <p:cNvSpPr>
              <a:spLocks/>
            </p:cNvSpPr>
            <p:nvPr/>
          </p:nvSpPr>
          <p:spPr bwMode="auto">
            <a:xfrm>
              <a:off x="3642" y="38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6" name="Freeform 600"/>
            <p:cNvSpPr>
              <a:spLocks/>
            </p:cNvSpPr>
            <p:nvPr/>
          </p:nvSpPr>
          <p:spPr bwMode="auto">
            <a:xfrm>
              <a:off x="3586" y="39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7" name="Freeform 601"/>
            <p:cNvSpPr>
              <a:spLocks/>
            </p:cNvSpPr>
            <p:nvPr/>
          </p:nvSpPr>
          <p:spPr bwMode="auto">
            <a:xfrm>
              <a:off x="3643" y="38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8" name="Freeform 602"/>
            <p:cNvSpPr>
              <a:spLocks/>
            </p:cNvSpPr>
            <p:nvPr/>
          </p:nvSpPr>
          <p:spPr bwMode="auto">
            <a:xfrm>
              <a:off x="3650" y="39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9" name="Freeform 603"/>
            <p:cNvSpPr>
              <a:spLocks/>
            </p:cNvSpPr>
            <p:nvPr/>
          </p:nvSpPr>
          <p:spPr bwMode="auto">
            <a:xfrm>
              <a:off x="3564" y="39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0" name="Freeform 604"/>
            <p:cNvSpPr>
              <a:spLocks/>
            </p:cNvSpPr>
            <p:nvPr/>
          </p:nvSpPr>
          <p:spPr bwMode="auto">
            <a:xfrm>
              <a:off x="3618" y="39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1" name="Freeform 605"/>
            <p:cNvSpPr>
              <a:spLocks/>
            </p:cNvSpPr>
            <p:nvPr/>
          </p:nvSpPr>
          <p:spPr bwMode="auto">
            <a:xfrm>
              <a:off x="3613" y="39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2" name="Freeform 606"/>
            <p:cNvSpPr>
              <a:spLocks/>
            </p:cNvSpPr>
            <p:nvPr/>
          </p:nvSpPr>
          <p:spPr bwMode="auto">
            <a:xfrm>
              <a:off x="3792" y="39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3" name="Freeform 607"/>
            <p:cNvSpPr>
              <a:spLocks/>
            </p:cNvSpPr>
            <p:nvPr/>
          </p:nvSpPr>
          <p:spPr bwMode="auto">
            <a:xfrm>
              <a:off x="3725" y="39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4" name="Freeform 608"/>
            <p:cNvSpPr>
              <a:spLocks/>
            </p:cNvSpPr>
            <p:nvPr/>
          </p:nvSpPr>
          <p:spPr bwMode="auto">
            <a:xfrm>
              <a:off x="3792" y="39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5" name="Freeform 609"/>
            <p:cNvSpPr>
              <a:spLocks/>
            </p:cNvSpPr>
            <p:nvPr/>
          </p:nvSpPr>
          <p:spPr bwMode="auto">
            <a:xfrm>
              <a:off x="3703" y="40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6" name="Freeform 610"/>
            <p:cNvSpPr>
              <a:spLocks/>
            </p:cNvSpPr>
            <p:nvPr/>
          </p:nvSpPr>
          <p:spPr bwMode="auto">
            <a:xfrm>
              <a:off x="3741" y="40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7" name="Freeform 611"/>
            <p:cNvSpPr>
              <a:spLocks/>
            </p:cNvSpPr>
            <p:nvPr/>
          </p:nvSpPr>
          <p:spPr bwMode="auto">
            <a:xfrm>
              <a:off x="3736" y="40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8" name="Freeform 612"/>
            <p:cNvSpPr>
              <a:spLocks/>
            </p:cNvSpPr>
            <p:nvPr/>
          </p:nvSpPr>
          <p:spPr bwMode="auto">
            <a:xfrm>
              <a:off x="3751" y="39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9" name="Freeform 613"/>
            <p:cNvSpPr>
              <a:spLocks/>
            </p:cNvSpPr>
            <p:nvPr/>
          </p:nvSpPr>
          <p:spPr bwMode="auto">
            <a:xfrm>
              <a:off x="3711" y="38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0" name="Freeform 614"/>
            <p:cNvSpPr>
              <a:spLocks/>
            </p:cNvSpPr>
            <p:nvPr/>
          </p:nvSpPr>
          <p:spPr bwMode="auto">
            <a:xfrm>
              <a:off x="3792" y="38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1" name="Freeform 615"/>
            <p:cNvSpPr>
              <a:spLocks/>
            </p:cNvSpPr>
            <p:nvPr/>
          </p:nvSpPr>
          <p:spPr bwMode="auto">
            <a:xfrm>
              <a:off x="3840" y="39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2" name="Freeform 616"/>
            <p:cNvSpPr>
              <a:spLocks/>
            </p:cNvSpPr>
            <p:nvPr/>
          </p:nvSpPr>
          <p:spPr bwMode="auto">
            <a:xfrm>
              <a:off x="3689" y="39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3" name="Freeform 617"/>
            <p:cNvSpPr>
              <a:spLocks/>
            </p:cNvSpPr>
            <p:nvPr/>
          </p:nvSpPr>
          <p:spPr bwMode="auto">
            <a:xfrm>
              <a:off x="3727" y="39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4" name="Freeform 618"/>
            <p:cNvSpPr>
              <a:spLocks/>
            </p:cNvSpPr>
            <p:nvPr/>
          </p:nvSpPr>
          <p:spPr bwMode="auto">
            <a:xfrm>
              <a:off x="3722" y="39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5" name="Freeform 619"/>
            <p:cNvSpPr>
              <a:spLocks/>
            </p:cNvSpPr>
            <p:nvPr/>
          </p:nvSpPr>
          <p:spPr bwMode="auto">
            <a:xfrm>
              <a:off x="3567" y="39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6" name="Freeform 620"/>
            <p:cNvSpPr>
              <a:spLocks/>
            </p:cNvSpPr>
            <p:nvPr/>
          </p:nvSpPr>
          <p:spPr bwMode="auto">
            <a:xfrm>
              <a:off x="4025" y="34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7" name="Freeform 621"/>
            <p:cNvSpPr>
              <a:spLocks/>
            </p:cNvSpPr>
            <p:nvPr/>
          </p:nvSpPr>
          <p:spPr bwMode="auto">
            <a:xfrm>
              <a:off x="3908" y="39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8" name="Freeform 622"/>
            <p:cNvSpPr>
              <a:spLocks/>
            </p:cNvSpPr>
            <p:nvPr/>
          </p:nvSpPr>
          <p:spPr bwMode="auto">
            <a:xfrm>
              <a:off x="3915" y="40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9" name="Freeform 623"/>
            <p:cNvSpPr>
              <a:spLocks/>
            </p:cNvSpPr>
            <p:nvPr/>
          </p:nvSpPr>
          <p:spPr bwMode="auto">
            <a:xfrm>
              <a:off x="3543" y="40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0" name="Freeform 624"/>
            <p:cNvSpPr>
              <a:spLocks/>
            </p:cNvSpPr>
            <p:nvPr/>
          </p:nvSpPr>
          <p:spPr bwMode="auto">
            <a:xfrm>
              <a:off x="3538" y="40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1" name="Freeform 625"/>
            <p:cNvSpPr>
              <a:spLocks/>
            </p:cNvSpPr>
            <p:nvPr/>
          </p:nvSpPr>
          <p:spPr bwMode="auto">
            <a:xfrm>
              <a:off x="3553" y="38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2" name="Freeform 626"/>
            <p:cNvSpPr>
              <a:spLocks/>
            </p:cNvSpPr>
            <p:nvPr/>
          </p:nvSpPr>
          <p:spPr bwMode="auto">
            <a:xfrm>
              <a:off x="3894" y="38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3" name="Freeform 627"/>
            <p:cNvSpPr>
              <a:spLocks/>
            </p:cNvSpPr>
            <p:nvPr/>
          </p:nvSpPr>
          <p:spPr bwMode="auto">
            <a:xfrm>
              <a:off x="3901" y="39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4" name="Freeform 628"/>
            <p:cNvSpPr>
              <a:spLocks/>
            </p:cNvSpPr>
            <p:nvPr/>
          </p:nvSpPr>
          <p:spPr bwMode="auto">
            <a:xfrm>
              <a:off x="3529" y="39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5" name="Freeform 629"/>
            <p:cNvSpPr>
              <a:spLocks/>
            </p:cNvSpPr>
            <p:nvPr/>
          </p:nvSpPr>
          <p:spPr bwMode="auto">
            <a:xfrm>
              <a:off x="4022" y="34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6" name="Freeform 630"/>
            <p:cNvSpPr>
              <a:spLocks/>
            </p:cNvSpPr>
            <p:nvPr/>
          </p:nvSpPr>
          <p:spPr bwMode="auto">
            <a:xfrm>
              <a:off x="4042" y="35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7" name="Freeform 631"/>
            <p:cNvSpPr>
              <a:spLocks/>
            </p:cNvSpPr>
            <p:nvPr/>
          </p:nvSpPr>
          <p:spPr bwMode="auto">
            <a:xfrm>
              <a:off x="3925" y="40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8" name="Freeform 632"/>
            <p:cNvSpPr>
              <a:spLocks/>
            </p:cNvSpPr>
            <p:nvPr/>
          </p:nvSpPr>
          <p:spPr bwMode="auto">
            <a:xfrm>
              <a:off x="4074" y="36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9" name="Freeform 633"/>
            <p:cNvSpPr>
              <a:spLocks/>
            </p:cNvSpPr>
            <p:nvPr/>
          </p:nvSpPr>
          <p:spPr bwMode="auto">
            <a:xfrm>
              <a:off x="4042" y="36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0" name="Freeform 634"/>
            <p:cNvSpPr>
              <a:spLocks/>
            </p:cNvSpPr>
            <p:nvPr/>
          </p:nvSpPr>
          <p:spPr bwMode="auto">
            <a:xfrm>
              <a:off x="4037" y="36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1" name="Freeform 635"/>
            <p:cNvSpPr>
              <a:spLocks/>
            </p:cNvSpPr>
            <p:nvPr/>
          </p:nvSpPr>
          <p:spPr bwMode="auto">
            <a:xfrm>
              <a:off x="3840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2" name="Freeform 636"/>
            <p:cNvSpPr>
              <a:spLocks/>
            </p:cNvSpPr>
            <p:nvPr/>
          </p:nvSpPr>
          <p:spPr bwMode="auto">
            <a:xfrm>
              <a:off x="3936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3" name="Freeform 637"/>
            <p:cNvSpPr>
              <a:spLocks/>
            </p:cNvSpPr>
            <p:nvPr/>
          </p:nvSpPr>
          <p:spPr bwMode="auto">
            <a:xfrm>
              <a:off x="3672" y="33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4" name="Freeform 638"/>
            <p:cNvSpPr>
              <a:spLocks/>
            </p:cNvSpPr>
            <p:nvPr/>
          </p:nvSpPr>
          <p:spPr bwMode="auto">
            <a:xfrm>
              <a:off x="3710" y="33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5" name="Freeform 639"/>
            <p:cNvSpPr>
              <a:spLocks/>
            </p:cNvSpPr>
            <p:nvPr/>
          </p:nvSpPr>
          <p:spPr bwMode="auto">
            <a:xfrm>
              <a:off x="3705" y="34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6" name="Freeform 640"/>
            <p:cNvSpPr>
              <a:spLocks/>
            </p:cNvSpPr>
            <p:nvPr/>
          </p:nvSpPr>
          <p:spPr bwMode="auto">
            <a:xfrm>
              <a:off x="3936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7" name="Freeform 641"/>
            <p:cNvSpPr>
              <a:spLocks/>
            </p:cNvSpPr>
            <p:nvPr/>
          </p:nvSpPr>
          <p:spPr bwMode="auto">
            <a:xfrm>
              <a:off x="3622" y="35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8" name="Freeform 642"/>
            <p:cNvSpPr>
              <a:spLocks/>
            </p:cNvSpPr>
            <p:nvPr/>
          </p:nvSpPr>
          <p:spPr bwMode="auto">
            <a:xfrm>
              <a:off x="3663" y="35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9" name="Freeform 643"/>
            <p:cNvSpPr>
              <a:spLocks/>
            </p:cNvSpPr>
            <p:nvPr/>
          </p:nvSpPr>
          <p:spPr bwMode="auto">
            <a:xfrm>
              <a:off x="4265" y="39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0" name="Freeform 644"/>
            <p:cNvSpPr>
              <a:spLocks/>
            </p:cNvSpPr>
            <p:nvPr/>
          </p:nvSpPr>
          <p:spPr bwMode="auto">
            <a:xfrm>
              <a:off x="3648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1" name="Freeform 645"/>
            <p:cNvSpPr>
              <a:spLocks/>
            </p:cNvSpPr>
            <p:nvPr/>
          </p:nvSpPr>
          <p:spPr bwMode="auto">
            <a:xfrm>
              <a:off x="3592" y="34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2" name="Freeform 646"/>
            <p:cNvSpPr>
              <a:spLocks/>
            </p:cNvSpPr>
            <p:nvPr/>
          </p:nvSpPr>
          <p:spPr bwMode="auto">
            <a:xfrm>
              <a:off x="3649" y="34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3" name="Freeform 647"/>
            <p:cNvSpPr>
              <a:spLocks/>
            </p:cNvSpPr>
            <p:nvPr/>
          </p:nvSpPr>
          <p:spPr bwMode="auto">
            <a:xfrm>
              <a:off x="3936" y="3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4" name="Freeform 648"/>
            <p:cNvSpPr>
              <a:spLocks/>
            </p:cNvSpPr>
            <p:nvPr/>
          </p:nvSpPr>
          <p:spPr bwMode="auto">
            <a:xfrm>
              <a:off x="4085" y="35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5" name="Freeform 649"/>
            <p:cNvSpPr>
              <a:spLocks/>
            </p:cNvSpPr>
            <p:nvPr/>
          </p:nvSpPr>
          <p:spPr bwMode="auto">
            <a:xfrm>
              <a:off x="3984" y="35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6" name="Freeform 650"/>
            <p:cNvSpPr>
              <a:spLocks/>
            </p:cNvSpPr>
            <p:nvPr/>
          </p:nvSpPr>
          <p:spPr bwMode="auto">
            <a:xfrm>
              <a:off x="3619" y="34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7" name="Freeform 651"/>
            <p:cNvSpPr>
              <a:spLocks/>
            </p:cNvSpPr>
            <p:nvPr/>
          </p:nvSpPr>
          <p:spPr bwMode="auto">
            <a:xfrm>
              <a:off x="3840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8" name="Freeform 652"/>
            <p:cNvSpPr>
              <a:spLocks/>
            </p:cNvSpPr>
            <p:nvPr/>
          </p:nvSpPr>
          <p:spPr bwMode="auto">
            <a:xfrm>
              <a:off x="3731" y="35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9" name="Freeform 653"/>
            <p:cNvSpPr>
              <a:spLocks/>
            </p:cNvSpPr>
            <p:nvPr/>
          </p:nvSpPr>
          <p:spPr bwMode="auto">
            <a:xfrm>
              <a:off x="3772" y="35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0" name="Freeform 654"/>
            <p:cNvSpPr>
              <a:spLocks/>
            </p:cNvSpPr>
            <p:nvPr/>
          </p:nvSpPr>
          <p:spPr bwMode="auto">
            <a:xfrm>
              <a:off x="3888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1" name="Freeform 655"/>
            <p:cNvSpPr>
              <a:spLocks/>
            </p:cNvSpPr>
            <p:nvPr/>
          </p:nvSpPr>
          <p:spPr bwMode="auto">
            <a:xfrm>
              <a:off x="4158" y="37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2" name="Freeform 656"/>
            <p:cNvSpPr>
              <a:spLocks/>
            </p:cNvSpPr>
            <p:nvPr/>
          </p:nvSpPr>
          <p:spPr bwMode="auto">
            <a:xfrm>
              <a:off x="3758" y="34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3" name="Freeform 657"/>
            <p:cNvSpPr>
              <a:spLocks/>
            </p:cNvSpPr>
            <p:nvPr/>
          </p:nvSpPr>
          <p:spPr bwMode="auto">
            <a:xfrm>
              <a:off x="3840" y="3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4" name="Freeform 658"/>
            <p:cNvSpPr>
              <a:spLocks/>
            </p:cNvSpPr>
            <p:nvPr/>
          </p:nvSpPr>
          <p:spPr bwMode="auto">
            <a:xfrm>
              <a:off x="3695" y="34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5" name="Freeform 659"/>
            <p:cNvSpPr>
              <a:spLocks/>
            </p:cNvSpPr>
            <p:nvPr/>
          </p:nvSpPr>
          <p:spPr bwMode="auto">
            <a:xfrm>
              <a:off x="3888" y="3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6" name="Freeform 660"/>
            <p:cNvSpPr>
              <a:spLocks/>
            </p:cNvSpPr>
            <p:nvPr/>
          </p:nvSpPr>
          <p:spPr bwMode="auto">
            <a:xfrm>
              <a:off x="3888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7" name="Freeform 661"/>
            <p:cNvSpPr>
              <a:spLocks/>
            </p:cNvSpPr>
            <p:nvPr/>
          </p:nvSpPr>
          <p:spPr bwMode="auto">
            <a:xfrm>
              <a:off x="4088" y="35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8" name="Freeform 662"/>
            <p:cNvSpPr>
              <a:spLocks/>
            </p:cNvSpPr>
            <p:nvPr/>
          </p:nvSpPr>
          <p:spPr bwMode="auto">
            <a:xfrm>
              <a:off x="3574" y="35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9" name="Freeform 663"/>
            <p:cNvSpPr>
              <a:spLocks/>
            </p:cNvSpPr>
            <p:nvPr/>
          </p:nvSpPr>
          <p:spPr bwMode="auto">
            <a:xfrm>
              <a:off x="3559" y="34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0" name="Freeform 664"/>
            <p:cNvSpPr>
              <a:spLocks/>
            </p:cNvSpPr>
            <p:nvPr/>
          </p:nvSpPr>
          <p:spPr bwMode="auto">
            <a:xfrm>
              <a:off x="4080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1" name="Freeform 665"/>
            <p:cNvSpPr>
              <a:spLocks/>
            </p:cNvSpPr>
            <p:nvPr/>
          </p:nvSpPr>
          <p:spPr bwMode="auto">
            <a:xfrm>
              <a:off x="3567" y="3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2" name="Freeform 666"/>
            <p:cNvSpPr>
              <a:spLocks/>
            </p:cNvSpPr>
            <p:nvPr/>
          </p:nvSpPr>
          <p:spPr bwMode="auto">
            <a:xfrm>
              <a:off x="3440" y="35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3" name="Freeform 667"/>
            <p:cNvSpPr>
              <a:spLocks/>
            </p:cNvSpPr>
            <p:nvPr/>
          </p:nvSpPr>
          <p:spPr bwMode="auto">
            <a:xfrm>
              <a:off x="3408" y="3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4" name="Freeform 668"/>
            <p:cNvSpPr>
              <a:spLocks/>
            </p:cNvSpPr>
            <p:nvPr/>
          </p:nvSpPr>
          <p:spPr bwMode="auto">
            <a:xfrm>
              <a:off x="3403" y="35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5" name="Freeform 669"/>
            <p:cNvSpPr>
              <a:spLocks/>
            </p:cNvSpPr>
            <p:nvPr/>
          </p:nvSpPr>
          <p:spPr bwMode="auto">
            <a:xfrm>
              <a:off x="3541" y="3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6" name="Freeform 670"/>
            <p:cNvSpPr>
              <a:spLocks/>
            </p:cNvSpPr>
            <p:nvPr/>
          </p:nvSpPr>
          <p:spPr bwMode="auto">
            <a:xfrm>
              <a:off x="3549" y="35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7" name="Freeform 671"/>
            <p:cNvSpPr>
              <a:spLocks/>
            </p:cNvSpPr>
            <p:nvPr/>
          </p:nvSpPr>
          <p:spPr bwMode="auto">
            <a:xfrm>
              <a:off x="3479" y="35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8" name="Freeform 672"/>
            <p:cNvSpPr>
              <a:spLocks/>
            </p:cNvSpPr>
            <p:nvPr/>
          </p:nvSpPr>
          <p:spPr bwMode="auto">
            <a:xfrm>
              <a:off x="4144" y="38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9" name="Freeform 673"/>
            <p:cNvSpPr>
              <a:spLocks/>
            </p:cNvSpPr>
            <p:nvPr/>
          </p:nvSpPr>
          <p:spPr bwMode="auto">
            <a:xfrm>
              <a:off x="3512" y="35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0" name="Freeform 674"/>
            <p:cNvSpPr>
              <a:spLocks/>
            </p:cNvSpPr>
            <p:nvPr/>
          </p:nvSpPr>
          <p:spPr bwMode="auto">
            <a:xfrm>
              <a:off x="3469" y="36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1" name="Freeform 675"/>
            <p:cNvSpPr>
              <a:spLocks/>
            </p:cNvSpPr>
            <p:nvPr/>
          </p:nvSpPr>
          <p:spPr bwMode="auto">
            <a:xfrm>
              <a:off x="3429" y="36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2" name="Freeform 676"/>
            <p:cNvSpPr>
              <a:spLocks/>
            </p:cNvSpPr>
            <p:nvPr/>
          </p:nvSpPr>
          <p:spPr bwMode="auto">
            <a:xfrm>
              <a:off x="4080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3" name="Freeform 677"/>
            <p:cNvSpPr>
              <a:spLocks/>
            </p:cNvSpPr>
            <p:nvPr/>
          </p:nvSpPr>
          <p:spPr bwMode="auto">
            <a:xfrm>
              <a:off x="3445" y="36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4" name="Freeform 678"/>
            <p:cNvSpPr>
              <a:spLocks/>
            </p:cNvSpPr>
            <p:nvPr/>
          </p:nvSpPr>
          <p:spPr bwMode="auto">
            <a:xfrm>
              <a:off x="3455" y="35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5" name="Freeform 679"/>
            <p:cNvSpPr>
              <a:spLocks/>
            </p:cNvSpPr>
            <p:nvPr/>
          </p:nvSpPr>
          <p:spPr bwMode="auto">
            <a:xfrm>
              <a:off x="3399" y="35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6" name="Freeform 680"/>
            <p:cNvSpPr>
              <a:spLocks/>
            </p:cNvSpPr>
            <p:nvPr/>
          </p:nvSpPr>
          <p:spPr bwMode="auto">
            <a:xfrm>
              <a:off x="3456" y="35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7" name="Freeform 681"/>
            <p:cNvSpPr>
              <a:spLocks/>
            </p:cNvSpPr>
            <p:nvPr/>
          </p:nvSpPr>
          <p:spPr bwMode="auto">
            <a:xfrm>
              <a:off x="3463" y="36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8" name="Freeform 682"/>
            <p:cNvSpPr>
              <a:spLocks/>
            </p:cNvSpPr>
            <p:nvPr/>
          </p:nvSpPr>
          <p:spPr bwMode="auto">
            <a:xfrm>
              <a:off x="4145" y="36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9" name="Freeform 683"/>
            <p:cNvSpPr>
              <a:spLocks/>
            </p:cNvSpPr>
            <p:nvPr/>
          </p:nvSpPr>
          <p:spPr bwMode="auto">
            <a:xfrm>
              <a:off x="3431" y="35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0" name="Freeform 684"/>
            <p:cNvSpPr>
              <a:spLocks/>
            </p:cNvSpPr>
            <p:nvPr/>
          </p:nvSpPr>
          <p:spPr bwMode="auto">
            <a:xfrm>
              <a:off x="3426" y="36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1" name="Freeform 685"/>
            <p:cNvSpPr>
              <a:spLocks/>
            </p:cNvSpPr>
            <p:nvPr/>
          </p:nvSpPr>
          <p:spPr bwMode="auto">
            <a:xfrm>
              <a:off x="4176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2" name="Freeform 686"/>
            <p:cNvSpPr>
              <a:spLocks/>
            </p:cNvSpPr>
            <p:nvPr/>
          </p:nvSpPr>
          <p:spPr bwMode="auto">
            <a:xfrm>
              <a:off x="3538" y="36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3" name="Freeform 687"/>
            <p:cNvSpPr>
              <a:spLocks/>
            </p:cNvSpPr>
            <p:nvPr/>
          </p:nvSpPr>
          <p:spPr bwMode="auto">
            <a:xfrm>
              <a:off x="4094" y="36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4" name="Freeform 688"/>
            <p:cNvSpPr>
              <a:spLocks/>
            </p:cNvSpPr>
            <p:nvPr/>
          </p:nvSpPr>
          <p:spPr bwMode="auto">
            <a:xfrm>
              <a:off x="4079" y="35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5" name="Freeform 689"/>
            <p:cNvSpPr>
              <a:spLocks/>
            </p:cNvSpPr>
            <p:nvPr/>
          </p:nvSpPr>
          <p:spPr bwMode="auto">
            <a:xfrm>
              <a:off x="4151" y="39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6" name="Freeform 690"/>
            <p:cNvSpPr>
              <a:spLocks/>
            </p:cNvSpPr>
            <p:nvPr/>
          </p:nvSpPr>
          <p:spPr bwMode="auto">
            <a:xfrm>
              <a:off x="3565" y="35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7" name="Freeform 691"/>
            <p:cNvSpPr>
              <a:spLocks/>
            </p:cNvSpPr>
            <p:nvPr/>
          </p:nvSpPr>
          <p:spPr bwMode="auto">
            <a:xfrm>
              <a:off x="3572" y="36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8" name="Freeform 692"/>
            <p:cNvSpPr>
              <a:spLocks/>
            </p:cNvSpPr>
            <p:nvPr/>
          </p:nvSpPr>
          <p:spPr bwMode="auto">
            <a:xfrm>
              <a:off x="3502" y="36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9" name="Freeform 693"/>
            <p:cNvSpPr>
              <a:spLocks/>
            </p:cNvSpPr>
            <p:nvPr/>
          </p:nvSpPr>
          <p:spPr bwMode="auto">
            <a:xfrm>
              <a:off x="3540" y="35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0" name="Freeform 694"/>
            <p:cNvSpPr>
              <a:spLocks/>
            </p:cNvSpPr>
            <p:nvPr/>
          </p:nvSpPr>
          <p:spPr bwMode="auto">
            <a:xfrm>
              <a:off x="3535" y="36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1" name="Freeform 695"/>
            <p:cNvSpPr>
              <a:spLocks/>
            </p:cNvSpPr>
            <p:nvPr/>
          </p:nvSpPr>
          <p:spPr bwMode="auto">
            <a:xfrm>
              <a:off x="4148" y="36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2" name="Freeform 696"/>
            <p:cNvSpPr>
              <a:spLocks/>
            </p:cNvSpPr>
            <p:nvPr/>
          </p:nvSpPr>
          <p:spPr bwMode="auto">
            <a:xfrm>
              <a:off x="3381" y="36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3" name="Freeform 697"/>
            <p:cNvSpPr>
              <a:spLocks/>
            </p:cNvSpPr>
            <p:nvPr/>
          </p:nvSpPr>
          <p:spPr bwMode="auto">
            <a:xfrm>
              <a:off x="3366" y="35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4" name="Freeform 698"/>
            <p:cNvSpPr>
              <a:spLocks/>
            </p:cNvSpPr>
            <p:nvPr/>
          </p:nvSpPr>
          <p:spPr bwMode="auto">
            <a:xfrm>
              <a:off x="4135" y="35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5" name="Freeform 699"/>
            <p:cNvSpPr>
              <a:spLocks/>
            </p:cNvSpPr>
            <p:nvPr/>
          </p:nvSpPr>
          <p:spPr bwMode="auto">
            <a:xfrm>
              <a:off x="3374" y="3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6" name="Freeform 700"/>
            <p:cNvSpPr>
              <a:spLocks/>
            </p:cNvSpPr>
            <p:nvPr/>
          </p:nvSpPr>
          <p:spPr bwMode="auto">
            <a:xfrm>
              <a:off x="3385" y="38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7" name="Freeform 701"/>
            <p:cNvSpPr>
              <a:spLocks/>
            </p:cNvSpPr>
            <p:nvPr/>
          </p:nvSpPr>
          <p:spPr bwMode="auto">
            <a:xfrm>
              <a:off x="3353" y="38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8" name="Freeform 702"/>
            <p:cNvSpPr>
              <a:spLocks/>
            </p:cNvSpPr>
            <p:nvPr/>
          </p:nvSpPr>
          <p:spPr bwMode="auto">
            <a:xfrm>
              <a:off x="3348" y="38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9" name="Freeform 703"/>
            <p:cNvSpPr>
              <a:spLocks/>
            </p:cNvSpPr>
            <p:nvPr/>
          </p:nvSpPr>
          <p:spPr bwMode="auto">
            <a:xfrm>
              <a:off x="3984" y="3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0" name="Freeform 704"/>
            <p:cNvSpPr>
              <a:spLocks/>
            </p:cNvSpPr>
            <p:nvPr/>
          </p:nvSpPr>
          <p:spPr bwMode="auto">
            <a:xfrm>
              <a:off x="3494" y="38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1" name="Freeform 705"/>
            <p:cNvSpPr>
              <a:spLocks/>
            </p:cNvSpPr>
            <p:nvPr/>
          </p:nvSpPr>
          <p:spPr bwMode="auto">
            <a:xfrm>
              <a:off x="3424" y="38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2" name="Freeform 706"/>
            <p:cNvSpPr>
              <a:spLocks/>
            </p:cNvSpPr>
            <p:nvPr/>
          </p:nvSpPr>
          <p:spPr bwMode="auto">
            <a:xfrm>
              <a:off x="3462" y="38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3" name="Freeform 707"/>
            <p:cNvSpPr>
              <a:spLocks/>
            </p:cNvSpPr>
            <p:nvPr/>
          </p:nvSpPr>
          <p:spPr bwMode="auto">
            <a:xfrm>
              <a:off x="4218" y="38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4" name="Freeform 708"/>
            <p:cNvSpPr>
              <a:spLocks/>
            </p:cNvSpPr>
            <p:nvPr/>
          </p:nvSpPr>
          <p:spPr bwMode="auto">
            <a:xfrm>
              <a:off x="4182" y="40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5" name="Freeform 709"/>
            <p:cNvSpPr>
              <a:spLocks/>
            </p:cNvSpPr>
            <p:nvPr/>
          </p:nvSpPr>
          <p:spPr bwMode="auto">
            <a:xfrm>
              <a:off x="3374" y="39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6" name="Freeform 710"/>
            <p:cNvSpPr>
              <a:spLocks/>
            </p:cNvSpPr>
            <p:nvPr/>
          </p:nvSpPr>
          <p:spPr bwMode="auto">
            <a:xfrm>
              <a:off x="3415" y="39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7" name="Freeform 711"/>
            <p:cNvSpPr>
              <a:spLocks/>
            </p:cNvSpPr>
            <p:nvPr/>
          </p:nvSpPr>
          <p:spPr bwMode="auto">
            <a:xfrm>
              <a:off x="3390" y="40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8" name="Freeform 712"/>
            <p:cNvSpPr>
              <a:spLocks/>
            </p:cNvSpPr>
            <p:nvPr/>
          </p:nvSpPr>
          <p:spPr bwMode="auto">
            <a:xfrm>
              <a:off x="3400" y="39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9" name="Freeform 713"/>
            <p:cNvSpPr>
              <a:spLocks/>
            </p:cNvSpPr>
            <p:nvPr/>
          </p:nvSpPr>
          <p:spPr bwMode="auto">
            <a:xfrm>
              <a:off x="3344" y="39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0" name="Freeform 714"/>
            <p:cNvSpPr>
              <a:spLocks/>
            </p:cNvSpPr>
            <p:nvPr/>
          </p:nvSpPr>
          <p:spPr bwMode="auto">
            <a:xfrm>
              <a:off x="4169" y="38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1" name="Freeform 715"/>
            <p:cNvSpPr>
              <a:spLocks/>
            </p:cNvSpPr>
            <p:nvPr/>
          </p:nvSpPr>
          <p:spPr bwMode="auto">
            <a:xfrm>
              <a:off x="4176" y="39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2" name="Freeform 716"/>
            <p:cNvSpPr>
              <a:spLocks/>
            </p:cNvSpPr>
            <p:nvPr/>
          </p:nvSpPr>
          <p:spPr bwMode="auto">
            <a:xfrm>
              <a:off x="3322" y="39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3" name="Freeform 717"/>
            <p:cNvSpPr>
              <a:spLocks/>
            </p:cNvSpPr>
            <p:nvPr/>
          </p:nvSpPr>
          <p:spPr bwMode="auto">
            <a:xfrm>
              <a:off x="3376" y="39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4" name="Freeform 718"/>
            <p:cNvSpPr>
              <a:spLocks/>
            </p:cNvSpPr>
            <p:nvPr/>
          </p:nvSpPr>
          <p:spPr bwMode="auto">
            <a:xfrm>
              <a:off x="3371" y="39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5" name="Freeform 719"/>
            <p:cNvSpPr>
              <a:spLocks/>
            </p:cNvSpPr>
            <p:nvPr/>
          </p:nvSpPr>
          <p:spPr bwMode="auto">
            <a:xfrm>
              <a:off x="4021" y="34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6" name="Freeform 720"/>
            <p:cNvSpPr>
              <a:spLocks/>
            </p:cNvSpPr>
            <p:nvPr/>
          </p:nvSpPr>
          <p:spPr bwMode="auto">
            <a:xfrm>
              <a:off x="3483" y="39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7" name="Freeform 721"/>
            <p:cNvSpPr>
              <a:spLocks/>
            </p:cNvSpPr>
            <p:nvPr/>
          </p:nvSpPr>
          <p:spPr bwMode="auto">
            <a:xfrm>
              <a:off x="3524" y="39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8" name="Freeform 722"/>
            <p:cNvSpPr>
              <a:spLocks/>
            </p:cNvSpPr>
            <p:nvPr/>
          </p:nvSpPr>
          <p:spPr bwMode="auto">
            <a:xfrm>
              <a:off x="3509" y="39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9" name="Freeform 723"/>
            <p:cNvSpPr>
              <a:spLocks/>
            </p:cNvSpPr>
            <p:nvPr/>
          </p:nvSpPr>
          <p:spPr bwMode="auto">
            <a:xfrm>
              <a:off x="3469" y="38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0" name="Freeform 724"/>
            <p:cNvSpPr>
              <a:spLocks/>
            </p:cNvSpPr>
            <p:nvPr/>
          </p:nvSpPr>
          <p:spPr bwMode="auto">
            <a:xfrm>
              <a:off x="4008" y="33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1" name="Freeform 725"/>
            <p:cNvSpPr>
              <a:spLocks/>
            </p:cNvSpPr>
            <p:nvPr/>
          </p:nvSpPr>
          <p:spPr bwMode="auto">
            <a:xfrm>
              <a:off x="3517" y="39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2" name="Freeform 726"/>
            <p:cNvSpPr>
              <a:spLocks/>
            </p:cNvSpPr>
            <p:nvPr/>
          </p:nvSpPr>
          <p:spPr bwMode="auto">
            <a:xfrm>
              <a:off x="3447" y="39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3" name="Freeform 727"/>
            <p:cNvSpPr>
              <a:spLocks/>
            </p:cNvSpPr>
            <p:nvPr/>
          </p:nvSpPr>
          <p:spPr bwMode="auto">
            <a:xfrm>
              <a:off x="4246" y="39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4" name="Freeform 728"/>
            <p:cNvSpPr>
              <a:spLocks/>
            </p:cNvSpPr>
            <p:nvPr/>
          </p:nvSpPr>
          <p:spPr bwMode="auto">
            <a:xfrm>
              <a:off x="3480" y="39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5" name="Freeform 729"/>
            <p:cNvSpPr>
              <a:spLocks/>
            </p:cNvSpPr>
            <p:nvPr/>
          </p:nvSpPr>
          <p:spPr bwMode="auto">
            <a:xfrm>
              <a:off x="4340" y="40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6" name="Freeform 730"/>
            <p:cNvSpPr>
              <a:spLocks/>
            </p:cNvSpPr>
            <p:nvPr/>
          </p:nvSpPr>
          <p:spPr bwMode="auto">
            <a:xfrm>
              <a:off x="3326" y="39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7" name="Freeform 731"/>
            <p:cNvSpPr>
              <a:spLocks/>
            </p:cNvSpPr>
            <p:nvPr/>
          </p:nvSpPr>
          <p:spPr bwMode="auto">
            <a:xfrm>
              <a:off x="3311" y="39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8" name="Freeform 732"/>
            <p:cNvSpPr>
              <a:spLocks/>
            </p:cNvSpPr>
            <p:nvPr/>
          </p:nvSpPr>
          <p:spPr bwMode="auto">
            <a:xfrm>
              <a:off x="4327" y="39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9" name="Freeform 733"/>
            <p:cNvSpPr>
              <a:spLocks/>
            </p:cNvSpPr>
            <p:nvPr/>
          </p:nvSpPr>
          <p:spPr bwMode="auto">
            <a:xfrm>
              <a:off x="4334" y="40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0" name="Freeform 734"/>
            <p:cNvSpPr>
              <a:spLocks/>
            </p:cNvSpPr>
            <p:nvPr/>
          </p:nvSpPr>
          <p:spPr bwMode="auto">
            <a:xfrm>
              <a:off x="3609" y="32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1" name="Freeform 735"/>
            <p:cNvSpPr>
              <a:spLocks/>
            </p:cNvSpPr>
            <p:nvPr/>
          </p:nvSpPr>
          <p:spPr bwMode="auto">
            <a:xfrm>
              <a:off x="3577" y="32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2" name="Freeform 736"/>
            <p:cNvSpPr>
              <a:spLocks/>
            </p:cNvSpPr>
            <p:nvPr/>
          </p:nvSpPr>
          <p:spPr bwMode="auto">
            <a:xfrm>
              <a:off x="3572" y="33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3" name="Freeform 737"/>
            <p:cNvSpPr>
              <a:spLocks/>
            </p:cNvSpPr>
            <p:nvPr/>
          </p:nvSpPr>
          <p:spPr bwMode="auto">
            <a:xfrm>
              <a:off x="3710" y="32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4" name="Freeform 738"/>
            <p:cNvSpPr>
              <a:spLocks/>
            </p:cNvSpPr>
            <p:nvPr/>
          </p:nvSpPr>
          <p:spPr bwMode="auto">
            <a:xfrm>
              <a:off x="3718" y="32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5" name="Freeform 739"/>
            <p:cNvSpPr>
              <a:spLocks/>
            </p:cNvSpPr>
            <p:nvPr/>
          </p:nvSpPr>
          <p:spPr bwMode="auto">
            <a:xfrm>
              <a:off x="3648" y="32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6" name="Freeform 740"/>
            <p:cNvSpPr>
              <a:spLocks/>
            </p:cNvSpPr>
            <p:nvPr/>
          </p:nvSpPr>
          <p:spPr bwMode="auto">
            <a:xfrm>
              <a:off x="3686" y="32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7" name="Freeform 741"/>
            <p:cNvSpPr>
              <a:spLocks/>
            </p:cNvSpPr>
            <p:nvPr/>
          </p:nvSpPr>
          <p:spPr bwMode="auto">
            <a:xfrm>
              <a:off x="3681" y="33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8" name="Freeform 742"/>
            <p:cNvSpPr>
              <a:spLocks/>
            </p:cNvSpPr>
            <p:nvPr/>
          </p:nvSpPr>
          <p:spPr bwMode="auto">
            <a:xfrm>
              <a:off x="3638" y="34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9" name="Freeform 743"/>
            <p:cNvSpPr>
              <a:spLocks/>
            </p:cNvSpPr>
            <p:nvPr/>
          </p:nvSpPr>
          <p:spPr bwMode="auto">
            <a:xfrm>
              <a:off x="3598" y="34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0" name="Freeform 744"/>
            <p:cNvSpPr>
              <a:spLocks/>
            </p:cNvSpPr>
            <p:nvPr/>
          </p:nvSpPr>
          <p:spPr bwMode="auto">
            <a:xfrm>
              <a:off x="3639" y="34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1" name="Freeform 745"/>
            <p:cNvSpPr>
              <a:spLocks/>
            </p:cNvSpPr>
            <p:nvPr/>
          </p:nvSpPr>
          <p:spPr bwMode="auto">
            <a:xfrm>
              <a:off x="3614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2" name="Freeform 746"/>
            <p:cNvSpPr>
              <a:spLocks/>
            </p:cNvSpPr>
            <p:nvPr/>
          </p:nvSpPr>
          <p:spPr bwMode="auto">
            <a:xfrm>
              <a:off x="3624" y="33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3" name="Freeform 747"/>
            <p:cNvSpPr>
              <a:spLocks/>
            </p:cNvSpPr>
            <p:nvPr/>
          </p:nvSpPr>
          <p:spPr bwMode="auto">
            <a:xfrm>
              <a:off x="3568" y="33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4" name="Freeform 748"/>
            <p:cNvSpPr>
              <a:spLocks/>
            </p:cNvSpPr>
            <p:nvPr/>
          </p:nvSpPr>
          <p:spPr bwMode="auto">
            <a:xfrm>
              <a:off x="3625" y="33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5" name="Freeform 749"/>
            <p:cNvSpPr>
              <a:spLocks/>
            </p:cNvSpPr>
            <p:nvPr/>
          </p:nvSpPr>
          <p:spPr bwMode="auto">
            <a:xfrm>
              <a:off x="3632" y="33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6" name="Freeform 750"/>
            <p:cNvSpPr>
              <a:spLocks/>
            </p:cNvSpPr>
            <p:nvPr/>
          </p:nvSpPr>
          <p:spPr bwMode="auto">
            <a:xfrm>
              <a:off x="4061" y="34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7" name="Freeform 751"/>
            <p:cNvSpPr>
              <a:spLocks/>
            </p:cNvSpPr>
            <p:nvPr/>
          </p:nvSpPr>
          <p:spPr bwMode="auto">
            <a:xfrm>
              <a:off x="3600" y="33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8" name="Freeform 752"/>
            <p:cNvSpPr>
              <a:spLocks/>
            </p:cNvSpPr>
            <p:nvPr/>
          </p:nvSpPr>
          <p:spPr bwMode="auto">
            <a:xfrm>
              <a:off x="3595" y="33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9" name="Freeform 753"/>
            <p:cNvSpPr>
              <a:spLocks/>
            </p:cNvSpPr>
            <p:nvPr/>
          </p:nvSpPr>
          <p:spPr bwMode="auto">
            <a:xfrm>
              <a:off x="3747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0" name="Freeform 754"/>
            <p:cNvSpPr>
              <a:spLocks/>
            </p:cNvSpPr>
            <p:nvPr/>
          </p:nvSpPr>
          <p:spPr bwMode="auto">
            <a:xfrm>
              <a:off x="3707" y="34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1" name="Freeform 755"/>
            <p:cNvSpPr>
              <a:spLocks/>
            </p:cNvSpPr>
            <p:nvPr/>
          </p:nvSpPr>
          <p:spPr bwMode="auto">
            <a:xfrm>
              <a:off x="3748" y="34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2" name="Freeform 756"/>
            <p:cNvSpPr>
              <a:spLocks/>
            </p:cNvSpPr>
            <p:nvPr/>
          </p:nvSpPr>
          <p:spPr bwMode="auto">
            <a:xfrm>
              <a:off x="3792" y="3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3" name="Freeform 757"/>
            <p:cNvSpPr>
              <a:spLocks/>
            </p:cNvSpPr>
            <p:nvPr/>
          </p:nvSpPr>
          <p:spPr bwMode="auto">
            <a:xfrm>
              <a:off x="3693" y="33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4" name="Freeform 758"/>
            <p:cNvSpPr>
              <a:spLocks/>
            </p:cNvSpPr>
            <p:nvPr/>
          </p:nvSpPr>
          <p:spPr bwMode="auto">
            <a:xfrm>
              <a:off x="3888" y="3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5" name="Freeform 759"/>
            <p:cNvSpPr>
              <a:spLocks/>
            </p:cNvSpPr>
            <p:nvPr/>
          </p:nvSpPr>
          <p:spPr bwMode="auto">
            <a:xfrm>
              <a:off x="3792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6" name="Freeform 760"/>
            <p:cNvSpPr>
              <a:spLocks/>
            </p:cNvSpPr>
            <p:nvPr/>
          </p:nvSpPr>
          <p:spPr bwMode="auto">
            <a:xfrm>
              <a:off x="3671" y="33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7" name="Freeform 761"/>
            <p:cNvSpPr>
              <a:spLocks/>
            </p:cNvSpPr>
            <p:nvPr/>
          </p:nvSpPr>
          <p:spPr bwMode="auto">
            <a:xfrm>
              <a:off x="4150" y="36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8" name="Freeform 762"/>
            <p:cNvSpPr>
              <a:spLocks/>
            </p:cNvSpPr>
            <p:nvPr/>
          </p:nvSpPr>
          <p:spPr bwMode="auto">
            <a:xfrm>
              <a:off x="4145" y="36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9" name="Freeform 763"/>
            <p:cNvSpPr>
              <a:spLocks/>
            </p:cNvSpPr>
            <p:nvPr/>
          </p:nvSpPr>
          <p:spPr bwMode="auto">
            <a:xfrm>
              <a:off x="3990" y="37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0" name="Freeform 764"/>
            <p:cNvSpPr>
              <a:spLocks/>
            </p:cNvSpPr>
            <p:nvPr/>
          </p:nvSpPr>
          <p:spPr bwMode="auto">
            <a:xfrm>
              <a:off x="3550" y="34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1" name="Freeform 765"/>
            <p:cNvSpPr>
              <a:spLocks/>
            </p:cNvSpPr>
            <p:nvPr/>
          </p:nvSpPr>
          <p:spPr bwMode="auto">
            <a:xfrm>
              <a:off x="3535" y="33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2" name="Freeform 766"/>
            <p:cNvSpPr>
              <a:spLocks/>
            </p:cNvSpPr>
            <p:nvPr/>
          </p:nvSpPr>
          <p:spPr bwMode="auto">
            <a:xfrm>
              <a:off x="3536" y="33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3" name="Freeform 767"/>
            <p:cNvSpPr>
              <a:spLocks/>
            </p:cNvSpPr>
            <p:nvPr/>
          </p:nvSpPr>
          <p:spPr bwMode="auto">
            <a:xfrm>
              <a:off x="3984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4" name="Freeform 768"/>
            <p:cNvSpPr>
              <a:spLocks/>
            </p:cNvSpPr>
            <p:nvPr/>
          </p:nvSpPr>
          <p:spPr bwMode="auto">
            <a:xfrm>
              <a:off x="3226" y="40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5" name="Freeform 769"/>
            <p:cNvSpPr>
              <a:spLocks/>
            </p:cNvSpPr>
            <p:nvPr/>
          </p:nvSpPr>
          <p:spPr bwMode="auto">
            <a:xfrm>
              <a:off x="3186" y="40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6" name="Freeform 770"/>
            <p:cNvSpPr>
              <a:spLocks/>
            </p:cNvSpPr>
            <p:nvPr/>
          </p:nvSpPr>
          <p:spPr bwMode="auto">
            <a:xfrm>
              <a:off x="4067" y="40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7" name="Freeform 771"/>
            <p:cNvSpPr>
              <a:spLocks/>
            </p:cNvSpPr>
            <p:nvPr/>
          </p:nvSpPr>
          <p:spPr bwMode="auto">
            <a:xfrm>
              <a:off x="4074" y="40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8" name="Freeform 772"/>
            <p:cNvSpPr>
              <a:spLocks/>
            </p:cNvSpPr>
            <p:nvPr/>
          </p:nvSpPr>
          <p:spPr bwMode="auto">
            <a:xfrm>
              <a:off x="3202" y="40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9" name="Freeform 773"/>
            <p:cNvSpPr>
              <a:spLocks/>
            </p:cNvSpPr>
            <p:nvPr/>
          </p:nvSpPr>
          <p:spPr bwMode="auto">
            <a:xfrm>
              <a:off x="3212" y="39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0" name="Freeform 774"/>
            <p:cNvSpPr>
              <a:spLocks/>
            </p:cNvSpPr>
            <p:nvPr/>
          </p:nvSpPr>
          <p:spPr bwMode="auto">
            <a:xfrm>
              <a:off x="4060" y="39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1" name="Freeform 775"/>
            <p:cNvSpPr>
              <a:spLocks/>
            </p:cNvSpPr>
            <p:nvPr/>
          </p:nvSpPr>
          <p:spPr bwMode="auto">
            <a:xfrm>
              <a:off x="3188" y="39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2" name="Freeform 776"/>
            <p:cNvSpPr>
              <a:spLocks/>
            </p:cNvSpPr>
            <p:nvPr/>
          </p:nvSpPr>
          <p:spPr bwMode="auto">
            <a:xfrm>
              <a:off x="3183" y="39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3" name="Freeform 777"/>
            <p:cNvSpPr>
              <a:spLocks/>
            </p:cNvSpPr>
            <p:nvPr/>
          </p:nvSpPr>
          <p:spPr bwMode="auto">
            <a:xfrm>
              <a:off x="3356" y="40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4" name="Freeform 778"/>
            <p:cNvSpPr>
              <a:spLocks/>
            </p:cNvSpPr>
            <p:nvPr/>
          </p:nvSpPr>
          <p:spPr bwMode="auto">
            <a:xfrm>
              <a:off x="3316" y="40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5" name="Freeform 779"/>
            <p:cNvSpPr>
              <a:spLocks/>
            </p:cNvSpPr>
            <p:nvPr/>
          </p:nvSpPr>
          <p:spPr bwMode="auto">
            <a:xfrm>
              <a:off x="3357" y="40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6" name="Freeform 780"/>
            <p:cNvSpPr>
              <a:spLocks/>
            </p:cNvSpPr>
            <p:nvPr/>
          </p:nvSpPr>
          <p:spPr bwMode="auto">
            <a:xfrm>
              <a:off x="3342" y="39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7" name="Freeform 781"/>
            <p:cNvSpPr>
              <a:spLocks/>
            </p:cNvSpPr>
            <p:nvPr/>
          </p:nvSpPr>
          <p:spPr bwMode="auto">
            <a:xfrm>
              <a:off x="3286" y="39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8" name="Freeform 782"/>
            <p:cNvSpPr>
              <a:spLocks/>
            </p:cNvSpPr>
            <p:nvPr/>
          </p:nvSpPr>
          <p:spPr bwMode="auto">
            <a:xfrm>
              <a:off x="3343" y="39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9" name="Freeform 783"/>
            <p:cNvSpPr>
              <a:spLocks/>
            </p:cNvSpPr>
            <p:nvPr/>
          </p:nvSpPr>
          <p:spPr bwMode="auto">
            <a:xfrm>
              <a:off x="3350" y="39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0" name="Freeform 784"/>
            <p:cNvSpPr>
              <a:spLocks/>
            </p:cNvSpPr>
            <p:nvPr/>
          </p:nvSpPr>
          <p:spPr bwMode="auto">
            <a:xfrm>
              <a:off x="3264" y="40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1" name="Freeform 785"/>
            <p:cNvSpPr>
              <a:spLocks/>
            </p:cNvSpPr>
            <p:nvPr/>
          </p:nvSpPr>
          <p:spPr bwMode="auto">
            <a:xfrm>
              <a:off x="4333" y="40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2" name="Freeform 786"/>
            <p:cNvSpPr>
              <a:spLocks/>
            </p:cNvSpPr>
            <p:nvPr/>
          </p:nvSpPr>
          <p:spPr bwMode="auto">
            <a:xfrm>
              <a:off x="3313" y="40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3" name="Freeform 787"/>
            <p:cNvSpPr>
              <a:spLocks/>
            </p:cNvSpPr>
            <p:nvPr/>
          </p:nvSpPr>
          <p:spPr bwMode="auto">
            <a:xfrm>
              <a:off x="4007" y="40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" name="Freeform 788"/>
            <p:cNvSpPr>
              <a:spLocks/>
            </p:cNvSpPr>
            <p:nvPr/>
          </p:nvSpPr>
          <p:spPr bwMode="auto">
            <a:xfrm>
              <a:off x="3992" y="39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5" name="Freeform 789"/>
            <p:cNvSpPr>
              <a:spLocks/>
            </p:cNvSpPr>
            <p:nvPr/>
          </p:nvSpPr>
          <p:spPr bwMode="auto">
            <a:xfrm>
              <a:off x="3254" y="39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6" name="Freeform 790"/>
            <p:cNvSpPr>
              <a:spLocks/>
            </p:cNvSpPr>
            <p:nvPr/>
          </p:nvSpPr>
          <p:spPr bwMode="auto">
            <a:xfrm>
              <a:off x="3261" y="40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7" name="Freeform 791"/>
            <p:cNvSpPr>
              <a:spLocks/>
            </p:cNvSpPr>
            <p:nvPr/>
          </p:nvSpPr>
          <p:spPr bwMode="auto">
            <a:xfrm>
              <a:off x="3383" y="40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8" name="Freeform 792"/>
            <p:cNvSpPr>
              <a:spLocks/>
            </p:cNvSpPr>
            <p:nvPr/>
          </p:nvSpPr>
          <p:spPr bwMode="auto">
            <a:xfrm>
              <a:off x="3343" y="40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9" name="Freeform 793"/>
            <p:cNvSpPr>
              <a:spLocks/>
            </p:cNvSpPr>
            <p:nvPr/>
          </p:nvSpPr>
          <p:spPr bwMode="auto">
            <a:xfrm>
              <a:off x="3384" y="40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0" name="Freeform 794"/>
            <p:cNvSpPr>
              <a:spLocks/>
            </p:cNvSpPr>
            <p:nvPr/>
          </p:nvSpPr>
          <p:spPr bwMode="auto">
            <a:xfrm>
              <a:off x="3391" y="40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1" name="Freeform 795"/>
            <p:cNvSpPr>
              <a:spLocks/>
            </p:cNvSpPr>
            <p:nvPr/>
          </p:nvSpPr>
          <p:spPr bwMode="auto">
            <a:xfrm>
              <a:off x="3359" y="40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2" name="Freeform 796"/>
            <p:cNvSpPr>
              <a:spLocks/>
            </p:cNvSpPr>
            <p:nvPr/>
          </p:nvSpPr>
          <p:spPr bwMode="auto">
            <a:xfrm>
              <a:off x="3369" y="39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3" name="Freeform 797"/>
            <p:cNvSpPr>
              <a:spLocks/>
            </p:cNvSpPr>
            <p:nvPr/>
          </p:nvSpPr>
          <p:spPr bwMode="auto">
            <a:xfrm>
              <a:off x="3377" y="39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4" name="Freeform 798"/>
            <p:cNvSpPr>
              <a:spLocks/>
            </p:cNvSpPr>
            <p:nvPr/>
          </p:nvSpPr>
          <p:spPr bwMode="auto">
            <a:xfrm>
              <a:off x="3345" y="39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5" name="Freeform 799"/>
            <p:cNvSpPr>
              <a:spLocks/>
            </p:cNvSpPr>
            <p:nvPr/>
          </p:nvSpPr>
          <p:spPr bwMode="auto">
            <a:xfrm>
              <a:off x="3340" y="39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6" name="Freeform 800"/>
            <p:cNvSpPr>
              <a:spLocks/>
            </p:cNvSpPr>
            <p:nvPr/>
          </p:nvSpPr>
          <p:spPr bwMode="auto">
            <a:xfrm>
              <a:off x="4274" y="40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7" name="Freeform 801"/>
            <p:cNvSpPr>
              <a:spLocks/>
            </p:cNvSpPr>
            <p:nvPr/>
          </p:nvSpPr>
          <p:spPr bwMode="auto">
            <a:xfrm>
              <a:off x="3473" y="40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8" name="Freeform 802"/>
            <p:cNvSpPr>
              <a:spLocks/>
            </p:cNvSpPr>
            <p:nvPr/>
          </p:nvSpPr>
          <p:spPr bwMode="auto">
            <a:xfrm>
              <a:off x="3514" y="40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9" name="Freeform 803"/>
            <p:cNvSpPr>
              <a:spLocks/>
            </p:cNvSpPr>
            <p:nvPr/>
          </p:nvSpPr>
          <p:spPr bwMode="auto">
            <a:xfrm>
              <a:off x="3499" y="39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0" name="Freeform 804"/>
            <p:cNvSpPr>
              <a:spLocks/>
            </p:cNvSpPr>
            <p:nvPr/>
          </p:nvSpPr>
          <p:spPr bwMode="auto">
            <a:xfrm>
              <a:off x="3443" y="39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1" name="Freeform 805"/>
            <p:cNvSpPr>
              <a:spLocks/>
            </p:cNvSpPr>
            <p:nvPr/>
          </p:nvSpPr>
          <p:spPr bwMode="auto">
            <a:xfrm>
              <a:off x="3500" y="39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2" name="Freeform 806"/>
            <p:cNvSpPr>
              <a:spLocks/>
            </p:cNvSpPr>
            <p:nvPr/>
          </p:nvSpPr>
          <p:spPr bwMode="auto">
            <a:xfrm>
              <a:off x="4268" y="39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3" name="Freeform 807"/>
            <p:cNvSpPr>
              <a:spLocks/>
            </p:cNvSpPr>
            <p:nvPr/>
          </p:nvSpPr>
          <p:spPr bwMode="auto">
            <a:xfrm>
              <a:off x="3421" y="40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4" name="Freeform 808"/>
            <p:cNvSpPr>
              <a:spLocks/>
            </p:cNvSpPr>
            <p:nvPr/>
          </p:nvSpPr>
          <p:spPr bwMode="auto">
            <a:xfrm>
              <a:off x="4032" y="40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5" name="Freeform 809"/>
            <p:cNvSpPr>
              <a:spLocks/>
            </p:cNvSpPr>
            <p:nvPr/>
          </p:nvSpPr>
          <p:spPr bwMode="auto">
            <a:xfrm>
              <a:off x="3470" y="40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6" name="Freeform 810"/>
            <p:cNvSpPr>
              <a:spLocks/>
            </p:cNvSpPr>
            <p:nvPr/>
          </p:nvSpPr>
          <p:spPr bwMode="auto">
            <a:xfrm>
              <a:off x="4193" y="40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7" name="Freeform 811"/>
            <p:cNvSpPr>
              <a:spLocks/>
            </p:cNvSpPr>
            <p:nvPr/>
          </p:nvSpPr>
          <p:spPr bwMode="auto">
            <a:xfrm>
              <a:off x="4178" y="39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8" name="Freeform 812"/>
            <p:cNvSpPr>
              <a:spLocks/>
            </p:cNvSpPr>
            <p:nvPr/>
          </p:nvSpPr>
          <p:spPr bwMode="auto">
            <a:xfrm>
              <a:off x="3411" y="39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9" name="Freeform 813"/>
            <p:cNvSpPr>
              <a:spLocks/>
            </p:cNvSpPr>
            <p:nvPr/>
          </p:nvSpPr>
          <p:spPr bwMode="auto">
            <a:xfrm>
              <a:off x="3418" y="40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0" name="Freeform 814"/>
            <p:cNvSpPr>
              <a:spLocks/>
            </p:cNvSpPr>
            <p:nvPr/>
          </p:nvSpPr>
          <p:spPr bwMode="auto">
            <a:xfrm>
              <a:off x="3954" y="33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1" name="Freeform 815"/>
            <p:cNvSpPr>
              <a:spLocks/>
            </p:cNvSpPr>
            <p:nvPr/>
          </p:nvSpPr>
          <p:spPr bwMode="auto">
            <a:xfrm>
              <a:off x="3175" y="33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2" name="Freeform 816"/>
            <p:cNvSpPr>
              <a:spLocks/>
            </p:cNvSpPr>
            <p:nvPr/>
          </p:nvSpPr>
          <p:spPr bwMode="auto">
            <a:xfrm>
              <a:off x="3843" y="37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3" name="Freeform 817"/>
            <p:cNvSpPr>
              <a:spLocks/>
            </p:cNvSpPr>
            <p:nvPr/>
          </p:nvSpPr>
          <p:spPr bwMode="auto">
            <a:xfrm>
              <a:off x="4244" y="35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4" name="Freeform 818"/>
            <p:cNvSpPr>
              <a:spLocks/>
            </p:cNvSpPr>
            <p:nvPr/>
          </p:nvSpPr>
          <p:spPr bwMode="auto">
            <a:xfrm>
              <a:off x="4212" y="34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5" name="Freeform 819"/>
            <p:cNvSpPr>
              <a:spLocks/>
            </p:cNvSpPr>
            <p:nvPr/>
          </p:nvSpPr>
          <p:spPr bwMode="auto">
            <a:xfrm>
              <a:off x="3201" y="32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6" name="Freeform 820"/>
            <p:cNvSpPr>
              <a:spLocks/>
            </p:cNvSpPr>
            <p:nvPr/>
          </p:nvSpPr>
          <p:spPr bwMode="auto">
            <a:xfrm>
              <a:off x="3836" y="36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7" name="Freeform 821"/>
            <p:cNvSpPr>
              <a:spLocks/>
            </p:cNvSpPr>
            <p:nvPr/>
          </p:nvSpPr>
          <p:spPr bwMode="auto">
            <a:xfrm>
              <a:off x="4192" y="33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8" name="Freeform 822"/>
            <p:cNvSpPr>
              <a:spLocks/>
            </p:cNvSpPr>
            <p:nvPr/>
          </p:nvSpPr>
          <p:spPr bwMode="auto">
            <a:xfrm>
              <a:off x="3172" y="33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9" name="Freeform 823"/>
            <p:cNvSpPr>
              <a:spLocks/>
            </p:cNvSpPr>
            <p:nvPr/>
          </p:nvSpPr>
          <p:spPr bwMode="auto">
            <a:xfrm>
              <a:off x="3345" y="34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0" name="Freeform 824"/>
            <p:cNvSpPr>
              <a:spLocks/>
            </p:cNvSpPr>
            <p:nvPr/>
          </p:nvSpPr>
          <p:spPr bwMode="auto">
            <a:xfrm>
              <a:off x="3305" y="33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1" name="Freeform 825"/>
            <p:cNvSpPr>
              <a:spLocks/>
            </p:cNvSpPr>
            <p:nvPr/>
          </p:nvSpPr>
          <p:spPr bwMode="auto">
            <a:xfrm>
              <a:off x="4114" y="3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2" name="Freeform 826"/>
            <p:cNvSpPr>
              <a:spLocks/>
            </p:cNvSpPr>
            <p:nvPr/>
          </p:nvSpPr>
          <p:spPr bwMode="auto">
            <a:xfrm>
              <a:off x="3331" y="33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3" name="Freeform 827"/>
            <p:cNvSpPr>
              <a:spLocks/>
            </p:cNvSpPr>
            <p:nvPr/>
          </p:nvSpPr>
          <p:spPr bwMode="auto">
            <a:xfrm>
              <a:off x="3777" y="33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4" name="Freeform 828"/>
            <p:cNvSpPr>
              <a:spLocks/>
            </p:cNvSpPr>
            <p:nvPr/>
          </p:nvSpPr>
          <p:spPr bwMode="auto">
            <a:xfrm>
              <a:off x="4100" y="32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5" name="Freeform 829"/>
            <p:cNvSpPr>
              <a:spLocks/>
            </p:cNvSpPr>
            <p:nvPr/>
          </p:nvSpPr>
          <p:spPr bwMode="auto">
            <a:xfrm>
              <a:off x="4107" y="33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6" name="Freeform 830"/>
            <p:cNvSpPr>
              <a:spLocks/>
            </p:cNvSpPr>
            <p:nvPr/>
          </p:nvSpPr>
          <p:spPr bwMode="auto">
            <a:xfrm>
              <a:off x="3880" y="37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7" name="Freeform 831"/>
            <p:cNvSpPr>
              <a:spLocks/>
            </p:cNvSpPr>
            <p:nvPr/>
          </p:nvSpPr>
          <p:spPr bwMode="auto">
            <a:xfrm>
              <a:off x="3307" y="33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8" name="Freeform 832"/>
            <p:cNvSpPr>
              <a:spLocks/>
            </p:cNvSpPr>
            <p:nvPr/>
          </p:nvSpPr>
          <p:spPr bwMode="auto">
            <a:xfrm>
              <a:off x="3804" y="33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9" name="Freeform 833"/>
            <p:cNvSpPr>
              <a:spLocks/>
            </p:cNvSpPr>
            <p:nvPr/>
          </p:nvSpPr>
          <p:spPr bwMode="auto">
            <a:xfrm>
              <a:off x="4272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0" name="Freeform 834"/>
            <p:cNvSpPr>
              <a:spLocks/>
            </p:cNvSpPr>
            <p:nvPr/>
          </p:nvSpPr>
          <p:spPr bwMode="auto">
            <a:xfrm>
              <a:off x="3744" y="33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1" name="Freeform 835"/>
            <p:cNvSpPr>
              <a:spLocks/>
            </p:cNvSpPr>
            <p:nvPr/>
          </p:nvSpPr>
          <p:spPr bwMode="auto">
            <a:xfrm>
              <a:off x="3243" y="33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2" name="Freeform 836"/>
            <p:cNvSpPr>
              <a:spLocks/>
            </p:cNvSpPr>
            <p:nvPr/>
          </p:nvSpPr>
          <p:spPr bwMode="auto">
            <a:xfrm>
              <a:off x="3752" y="3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3" name="Freeform 837"/>
            <p:cNvSpPr>
              <a:spLocks/>
            </p:cNvSpPr>
            <p:nvPr/>
          </p:nvSpPr>
          <p:spPr bwMode="auto">
            <a:xfrm>
              <a:off x="3405" y="33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4" name="Freeform 838"/>
            <p:cNvSpPr>
              <a:spLocks/>
            </p:cNvSpPr>
            <p:nvPr/>
          </p:nvSpPr>
          <p:spPr bwMode="auto">
            <a:xfrm>
              <a:off x="4126" y="33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5" name="Freeform 839"/>
            <p:cNvSpPr>
              <a:spLocks/>
            </p:cNvSpPr>
            <p:nvPr/>
          </p:nvSpPr>
          <p:spPr bwMode="auto">
            <a:xfrm>
              <a:off x="3406" y="33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6" name="Freeform 840"/>
            <p:cNvSpPr>
              <a:spLocks/>
            </p:cNvSpPr>
            <p:nvPr/>
          </p:nvSpPr>
          <p:spPr bwMode="auto">
            <a:xfrm>
              <a:off x="4040" y="37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7" name="Freeform 841"/>
            <p:cNvSpPr>
              <a:spLocks/>
            </p:cNvSpPr>
            <p:nvPr/>
          </p:nvSpPr>
          <p:spPr bwMode="auto">
            <a:xfrm>
              <a:off x="3883" y="34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8" name="Freeform 842"/>
            <p:cNvSpPr>
              <a:spLocks/>
            </p:cNvSpPr>
            <p:nvPr/>
          </p:nvSpPr>
          <p:spPr bwMode="auto">
            <a:xfrm>
              <a:off x="3854" y="33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9" name="Freeform 843"/>
            <p:cNvSpPr>
              <a:spLocks/>
            </p:cNvSpPr>
            <p:nvPr/>
          </p:nvSpPr>
          <p:spPr bwMode="auto">
            <a:xfrm>
              <a:off x="3399" y="33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0" name="Freeform 844"/>
            <p:cNvSpPr>
              <a:spLocks/>
            </p:cNvSpPr>
            <p:nvPr/>
          </p:nvSpPr>
          <p:spPr bwMode="auto">
            <a:xfrm>
              <a:off x="4128" y="32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1" name="Freeform 845"/>
            <p:cNvSpPr>
              <a:spLocks/>
            </p:cNvSpPr>
            <p:nvPr/>
          </p:nvSpPr>
          <p:spPr bwMode="auto">
            <a:xfrm>
              <a:off x="4123" y="3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2" name="Freeform 846"/>
            <p:cNvSpPr>
              <a:spLocks/>
            </p:cNvSpPr>
            <p:nvPr/>
          </p:nvSpPr>
          <p:spPr bwMode="auto">
            <a:xfrm>
              <a:off x="3535" y="34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3" name="Freeform 847"/>
            <p:cNvSpPr>
              <a:spLocks/>
            </p:cNvSpPr>
            <p:nvPr/>
          </p:nvSpPr>
          <p:spPr bwMode="auto">
            <a:xfrm>
              <a:off x="4272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4" name="Freeform 848"/>
            <p:cNvSpPr>
              <a:spLocks/>
            </p:cNvSpPr>
            <p:nvPr/>
          </p:nvSpPr>
          <p:spPr bwMode="auto">
            <a:xfrm>
              <a:off x="3536" y="33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5" name="Freeform 849"/>
            <p:cNvSpPr>
              <a:spLocks/>
            </p:cNvSpPr>
            <p:nvPr/>
          </p:nvSpPr>
          <p:spPr bwMode="auto">
            <a:xfrm>
              <a:off x="3521" y="33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6" name="Freeform 850"/>
            <p:cNvSpPr>
              <a:spLocks/>
            </p:cNvSpPr>
            <p:nvPr/>
          </p:nvSpPr>
          <p:spPr bwMode="auto">
            <a:xfrm>
              <a:off x="3465" y="33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7" name="Freeform 851"/>
            <p:cNvSpPr>
              <a:spLocks/>
            </p:cNvSpPr>
            <p:nvPr/>
          </p:nvSpPr>
          <p:spPr bwMode="auto">
            <a:xfrm>
              <a:off x="4037" y="32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8" name="Freeform 852"/>
            <p:cNvSpPr>
              <a:spLocks/>
            </p:cNvSpPr>
            <p:nvPr/>
          </p:nvSpPr>
          <p:spPr bwMode="auto">
            <a:xfrm>
              <a:off x="3529" y="33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9" name="Freeform 853"/>
            <p:cNvSpPr>
              <a:spLocks/>
            </p:cNvSpPr>
            <p:nvPr/>
          </p:nvSpPr>
          <p:spPr bwMode="auto">
            <a:xfrm>
              <a:off x="3945" y="33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00" name="Freeform 854"/>
            <p:cNvSpPr>
              <a:spLocks/>
            </p:cNvSpPr>
            <p:nvPr/>
          </p:nvSpPr>
          <p:spPr bwMode="auto">
            <a:xfrm>
              <a:off x="3497" y="33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01" name="Freeform 855"/>
            <p:cNvSpPr>
              <a:spLocks/>
            </p:cNvSpPr>
            <p:nvPr/>
          </p:nvSpPr>
          <p:spPr bwMode="auto">
            <a:xfrm>
              <a:off x="3492" y="33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02" name="Freeform 856"/>
            <p:cNvSpPr>
              <a:spLocks/>
            </p:cNvSpPr>
            <p:nvPr/>
          </p:nvSpPr>
          <p:spPr bwMode="auto">
            <a:xfrm>
              <a:off x="3447" y="33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03" name="Freeform 857"/>
            <p:cNvSpPr>
              <a:spLocks/>
            </p:cNvSpPr>
            <p:nvPr/>
          </p:nvSpPr>
          <p:spPr bwMode="auto">
            <a:xfrm>
              <a:off x="3432" y="33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04" name="Freeform 858"/>
            <p:cNvSpPr>
              <a:spLocks/>
            </p:cNvSpPr>
            <p:nvPr/>
          </p:nvSpPr>
          <p:spPr bwMode="auto">
            <a:xfrm>
              <a:off x="3935" y="33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05" name="Freeform 859"/>
            <p:cNvSpPr>
              <a:spLocks/>
            </p:cNvSpPr>
            <p:nvPr/>
          </p:nvSpPr>
          <p:spPr bwMode="auto">
            <a:xfrm>
              <a:off x="3440" y="33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632" name="Text Box 861"/>
          <p:cNvSpPr txBox="1">
            <a:spLocks noChangeArrowheads="1"/>
          </p:cNvSpPr>
          <p:nvPr/>
        </p:nvSpPr>
        <p:spPr bwMode="auto">
          <a:xfrm>
            <a:off x="6537325" y="2698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26633" name="Text Box 862"/>
          <p:cNvSpPr txBox="1">
            <a:spLocks noChangeArrowheads="1"/>
          </p:cNvSpPr>
          <p:nvPr/>
        </p:nvSpPr>
        <p:spPr bwMode="auto">
          <a:xfrm>
            <a:off x="7315200" y="838200"/>
            <a:ext cx="1828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(A) Container with saline water and distilled water separated by a glass plate</a:t>
            </a:r>
          </a:p>
        </p:txBody>
      </p:sp>
      <p:sp>
        <p:nvSpPr>
          <p:cNvPr id="26634" name="Text Box 863"/>
          <p:cNvSpPr txBox="1">
            <a:spLocks noChangeArrowheads="1"/>
          </p:cNvSpPr>
          <p:nvPr/>
        </p:nvSpPr>
        <p:spPr bwMode="auto">
          <a:xfrm>
            <a:off x="7315200" y="2209800"/>
            <a:ext cx="16764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(B) Ionic distribution after removal of glass plate</a:t>
            </a:r>
          </a:p>
        </p:txBody>
      </p:sp>
      <p:sp>
        <p:nvSpPr>
          <p:cNvPr id="26635" name="Text Box 864"/>
          <p:cNvSpPr txBox="1">
            <a:spLocks noChangeArrowheads="1"/>
          </p:cNvSpPr>
          <p:nvPr/>
        </p:nvSpPr>
        <p:spPr bwMode="auto">
          <a:xfrm>
            <a:off x="7315200" y="3810000"/>
            <a:ext cx="152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(C) Ionic distribution at time t1 after removal of plate</a:t>
            </a:r>
          </a:p>
        </p:txBody>
      </p:sp>
      <p:sp>
        <p:nvSpPr>
          <p:cNvPr id="26636" name="Text Box 865"/>
          <p:cNvSpPr txBox="1">
            <a:spLocks noChangeArrowheads="1"/>
          </p:cNvSpPr>
          <p:nvPr/>
        </p:nvSpPr>
        <p:spPr bwMode="auto">
          <a:xfrm>
            <a:off x="73914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(D) Final ionic distribution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Fick’s Law of Diffusion</a:t>
            </a:r>
          </a:p>
        </p:txBody>
      </p:sp>
      <p:graphicFrame>
        <p:nvGraphicFramePr>
          <p:cNvPr id="5122" name="Object 1024"/>
          <p:cNvGraphicFramePr>
            <a:graphicFrameLocks noChangeAspect="1"/>
          </p:cNvGraphicFramePr>
          <p:nvPr/>
        </p:nvGraphicFramePr>
        <p:xfrm>
          <a:off x="3200400" y="2057400"/>
          <a:ext cx="1438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825480" imgH="393480" progId="Equation.3">
                  <p:embed/>
                </p:oleObj>
              </mc:Choice>
              <mc:Fallback>
                <p:oleObj name="Equation" r:id="rId3" imgW="825480" imgH="39348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057400"/>
                        <a:ext cx="1438275" cy="685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514600" y="2895600"/>
            <a:ext cx="51196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F: diffusion mass flux</a:t>
            </a:r>
          </a:p>
          <a:p>
            <a:r>
              <a:rPr lang="en-US" sz="2400"/>
              <a:t>D</a:t>
            </a:r>
            <a:r>
              <a:rPr lang="en-US" sz="2400" baseline="30000"/>
              <a:t>*</a:t>
            </a:r>
            <a:r>
              <a:rPr lang="en-US" sz="2400"/>
              <a:t>: effective diffusion coefficient [L</a:t>
            </a:r>
            <a:r>
              <a:rPr lang="en-US" sz="2400" baseline="30000"/>
              <a:t>2</a:t>
            </a:r>
            <a:r>
              <a:rPr lang="en-US" sz="2400"/>
              <a:t>/T]</a:t>
            </a:r>
          </a:p>
        </p:txBody>
      </p:sp>
      <p:graphicFrame>
        <p:nvGraphicFramePr>
          <p:cNvPr id="5123" name="Object 1025"/>
          <p:cNvGraphicFramePr>
            <a:graphicFrameLocks noChangeAspect="1"/>
          </p:cNvGraphicFramePr>
          <p:nvPr/>
        </p:nvGraphicFramePr>
        <p:xfrm>
          <a:off x="3657600" y="4648200"/>
          <a:ext cx="10620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5" imgW="609480" imgH="241200" progId="Equation.3">
                  <p:embed/>
                </p:oleObj>
              </mc:Choice>
              <mc:Fallback>
                <p:oleObj name="Equation" r:id="rId5" imgW="609480" imgH="2412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648200"/>
                        <a:ext cx="1062038" cy="4206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7"/>
          <p:cNvSpPr txBox="1">
            <a:spLocks noChangeArrowheads="1"/>
          </p:cNvSpPr>
          <p:nvPr/>
        </p:nvSpPr>
        <p:spPr bwMode="auto">
          <a:xfrm>
            <a:off x="1143000" y="5181600"/>
            <a:ext cx="6400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  <a:r>
              <a:rPr lang="en-US" sz="2400" baseline="-25000"/>
              <a:t>0</a:t>
            </a:r>
            <a:r>
              <a:rPr lang="en-US" sz="2400"/>
              <a:t>: molecular diffusion coefficient in open water</a:t>
            </a:r>
          </a:p>
          <a:p>
            <a:r>
              <a:rPr lang="en-US" sz="2400">
                <a:latin typeface="Symbol" pitchFamily="18" charset="2"/>
              </a:rPr>
              <a:t>t</a:t>
            </a:r>
            <a:r>
              <a:rPr lang="en-US" sz="2400"/>
              <a:t>: is the tortuosity, defined as the length of a sample divided by the length of a flow path through a sample (</a:t>
            </a:r>
            <a:r>
              <a:rPr lang="en-US" sz="2400">
                <a:latin typeface="Symbol" pitchFamily="18" charset="2"/>
              </a:rPr>
              <a:t>t</a:t>
            </a:r>
            <a:r>
              <a:rPr lang="en-US" sz="2400"/>
              <a:t> &lt; 1)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Mechanical Dispersion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Spreading of solute as a result of differences in actual velocity and average velocity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066800" y="4114800"/>
            <a:ext cx="30480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1447800" y="44958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2362200" y="4114800"/>
            <a:ext cx="10668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905000" y="5486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2514600" y="53340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10668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3200400" y="48006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1660525" y="3470275"/>
            <a:ext cx="1477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Pore Scale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4876800" y="3962400"/>
            <a:ext cx="3657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5486400" y="45720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6400800" y="4191000"/>
            <a:ext cx="10668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5943600" y="5562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6553200" y="54102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Oval 17"/>
          <p:cNvSpPr>
            <a:spLocks noChangeArrowheads="1"/>
          </p:cNvSpPr>
          <p:nvPr/>
        </p:nvSpPr>
        <p:spPr bwMode="auto">
          <a:xfrm>
            <a:off x="5105400" y="4343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Oval 18"/>
          <p:cNvSpPr>
            <a:spLocks noChangeArrowheads="1"/>
          </p:cNvSpPr>
          <p:nvPr/>
        </p:nvSpPr>
        <p:spPr bwMode="auto">
          <a:xfrm>
            <a:off x="7239000" y="48768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Freeform 19"/>
          <p:cNvSpPr>
            <a:spLocks/>
          </p:cNvSpPr>
          <p:nvPr/>
        </p:nvSpPr>
        <p:spPr bwMode="auto">
          <a:xfrm>
            <a:off x="4953000" y="4129088"/>
            <a:ext cx="3276600" cy="366712"/>
          </a:xfrm>
          <a:custGeom>
            <a:avLst/>
            <a:gdLst>
              <a:gd name="T0" fmla="*/ 0 w 2064"/>
              <a:gd name="T1" fmla="*/ 135 h 231"/>
              <a:gd name="T2" fmla="*/ 132 w 2064"/>
              <a:gd name="T3" fmla="*/ 117 h 231"/>
              <a:gd name="T4" fmla="*/ 310 w 2064"/>
              <a:gd name="T5" fmla="*/ 111 h 231"/>
              <a:gd name="T6" fmla="*/ 446 w 2064"/>
              <a:gd name="T7" fmla="*/ 148 h 231"/>
              <a:gd name="T8" fmla="*/ 561 w 2064"/>
              <a:gd name="T9" fmla="*/ 180 h 231"/>
              <a:gd name="T10" fmla="*/ 718 w 2064"/>
              <a:gd name="T11" fmla="*/ 180 h 231"/>
              <a:gd name="T12" fmla="*/ 813 w 2064"/>
              <a:gd name="T13" fmla="*/ 111 h 231"/>
              <a:gd name="T14" fmla="*/ 1006 w 2064"/>
              <a:gd name="T15" fmla="*/ 80 h 231"/>
              <a:gd name="T16" fmla="*/ 1163 w 2064"/>
              <a:gd name="T17" fmla="*/ 17 h 231"/>
              <a:gd name="T18" fmla="*/ 1430 w 2064"/>
              <a:gd name="T19" fmla="*/ 17 h 231"/>
              <a:gd name="T20" fmla="*/ 1567 w 2064"/>
              <a:gd name="T21" fmla="*/ 117 h 231"/>
              <a:gd name="T22" fmla="*/ 1755 w 2064"/>
              <a:gd name="T23" fmla="*/ 195 h 231"/>
              <a:gd name="T24" fmla="*/ 2064 w 2064"/>
              <a:gd name="T25" fmla="*/ 231 h 23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064"/>
              <a:gd name="T40" fmla="*/ 0 h 231"/>
              <a:gd name="T41" fmla="*/ 2064 w 2064"/>
              <a:gd name="T42" fmla="*/ 231 h 23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064" h="231">
                <a:moveTo>
                  <a:pt x="0" y="135"/>
                </a:moveTo>
                <a:cubicBezTo>
                  <a:pt x="40" y="128"/>
                  <a:pt x="80" y="121"/>
                  <a:pt x="132" y="117"/>
                </a:cubicBezTo>
                <a:cubicBezTo>
                  <a:pt x="184" y="113"/>
                  <a:pt x="258" y="106"/>
                  <a:pt x="310" y="111"/>
                </a:cubicBezTo>
                <a:cubicBezTo>
                  <a:pt x="362" y="116"/>
                  <a:pt x="404" y="137"/>
                  <a:pt x="446" y="148"/>
                </a:cubicBezTo>
                <a:cubicBezTo>
                  <a:pt x="488" y="159"/>
                  <a:pt x="516" y="175"/>
                  <a:pt x="561" y="180"/>
                </a:cubicBezTo>
                <a:cubicBezTo>
                  <a:pt x="606" y="185"/>
                  <a:pt x="676" y="191"/>
                  <a:pt x="718" y="180"/>
                </a:cubicBezTo>
                <a:cubicBezTo>
                  <a:pt x="760" y="169"/>
                  <a:pt x="765" y="128"/>
                  <a:pt x="813" y="111"/>
                </a:cubicBezTo>
                <a:cubicBezTo>
                  <a:pt x="861" y="94"/>
                  <a:pt x="948" y="96"/>
                  <a:pt x="1006" y="80"/>
                </a:cubicBezTo>
                <a:cubicBezTo>
                  <a:pt x="1064" y="64"/>
                  <a:pt x="1092" y="27"/>
                  <a:pt x="1163" y="17"/>
                </a:cubicBezTo>
                <a:cubicBezTo>
                  <a:pt x="1234" y="7"/>
                  <a:pt x="1363" y="0"/>
                  <a:pt x="1430" y="17"/>
                </a:cubicBezTo>
                <a:cubicBezTo>
                  <a:pt x="1497" y="34"/>
                  <a:pt x="1513" y="87"/>
                  <a:pt x="1567" y="117"/>
                </a:cubicBezTo>
                <a:cubicBezTo>
                  <a:pt x="1621" y="147"/>
                  <a:pt x="1672" y="176"/>
                  <a:pt x="1755" y="195"/>
                </a:cubicBezTo>
                <a:cubicBezTo>
                  <a:pt x="1838" y="214"/>
                  <a:pt x="1951" y="222"/>
                  <a:pt x="2064" y="23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2" name="Freeform 20"/>
          <p:cNvSpPr>
            <a:spLocks/>
          </p:cNvSpPr>
          <p:nvPr/>
        </p:nvSpPr>
        <p:spPr bwMode="auto">
          <a:xfrm>
            <a:off x="4953000" y="4521200"/>
            <a:ext cx="3276600" cy="742950"/>
          </a:xfrm>
          <a:custGeom>
            <a:avLst/>
            <a:gdLst>
              <a:gd name="T0" fmla="*/ 0 w 2064"/>
              <a:gd name="T1" fmla="*/ 320 h 468"/>
              <a:gd name="T2" fmla="*/ 195 w 2064"/>
              <a:gd name="T3" fmla="*/ 304 h 468"/>
              <a:gd name="T4" fmla="*/ 294 w 2064"/>
              <a:gd name="T5" fmla="*/ 262 h 468"/>
              <a:gd name="T6" fmla="*/ 394 w 2064"/>
              <a:gd name="T7" fmla="*/ 184 h 468"/>
              <a:gd name="T8" fmla="*/ 451 w 2064"/>
              <a:gd name="T9" fmla="*/ 53 h 468"/>
              <a:gd name="T10" fmla="*/ 661 w 2064"/>
              <a:gd name="T11" fmla="*/ 11 h 468"/>
              <a:gd name="T12" fmla="*/ 833 w 2064"/>
              <a:gd name="T13" fmla="*/ 27 h 468"/>
              <a:gd name="T14" fmla="*/ 917 w 2064"/>
              <a:gd name="T15" fmla="*/ 173 h 468"/>
              <a:gd name="T16" fmla="*/ 985 w 2064"/>
              <a:gd name="T17" fmla="*/ 346 h 468"/>
              <a:gd name="T18" fmla="*/ 1169 w 2064"/>
              <a:gd name="T19" fmla="*/ 414 h 468"/>
              <a:gd name="T20" fmla="*/ 1383 w 2064"/>
              <a:gd name="T21" fmla="*/ 451 h 468"/>
              <a:gd name="T22" fmla="*/ 1498 w 2064"/>
              <a:gd name="T23" fmla="*/ 310 h 468"/>
              <a:gd name="T24" fmla="*/ 1708 w 2064"/>
              <a:gd name="T25" fmla="*/ 179 h 468"/>
              <a:gd name="T26" fmla="*/ 1970 w 2064"/>
              <a:gd name="T27" fmla="*/ 168 h 468"/>
              <a:gd name="T28" fmla="*/ 2064 w 2064"/>
              <a:gd name="T29" fmla="*/ 176 h 46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64"/>
              <a:gd name="T46" fmla="*/ 0 h 468"/>
              <a:gd name="T47" fmla="*/ 2064 w 2064"/>
              <a:gd name="T48" fmla="*/ 468 h 46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64" h="468">
                <a:moveTo>
                  <a:pt x="0" y="320"/>
                </a:moveTo>
                <a:cubicBezTo>
                  <a:pt x="73" y="317"/>
                  <a:pt x="146" y="314"/>
                  <a:pt x="195" y="304"/>
                </a:cubicBezTo>
                <a:cubicBezTo>
                  <a:pt x="244" y="294"/>
                  <a:pt x="261" y="282"/>
                  <a:pt x="294" y="262"/>
                </a:cubicBezTo>
                <a:cubicBezTo>
                  <a:pt x="327" y="242"/>
                  <a:pt x="368" y="219"/>
                  <a:pt x="394" y="184"/>
                </a:cubicBezTo>
                <a:cubicBezTo>
                  <a:pt x="420" y="149"/>
                  <a:pt x="407" y="82"/>
                  <a:pt x="451" y="53"/>
                </a:cubicBezTo>
                <a:cubicBezTo>
                  <a:pt x="495" y="24"/>
                  <a:pt x="597" y="15"/>
                  <a:pt x="661" y="11"/>
                </a:cubicBezTo>
                <a:cubicBezTo>
                  <a:pt x="725" y="7"/>
                  <a:pt x="791" y="0"/>
                  <a:pt x="833" y="27"/>
                </a:cubicBezTo>
                <a:cubicBezTo>
                  <a:pt x="875" y="54"/>
                  <a:pt x="892" y="120"/>
                  <a:pt x="917" y="173"/>
                </a:cubicBezTo>
                <a:cubicBezTo>
                  <a:pt x="942" y="226"/>
                  <a:pt x="943" y="306"/>
                  <a:pt x="985" y="346"/>
                </a:cubicBezTo>
                <a:cubicBezTo>
                  <a:pt x="1027" y="386"/>
                  <a:pt x="1103" y="397"/>
                  <a:pt x="1169" y="414"/>
                </a:cubicBezTo>
                <a:cubicBezTo>
                  <a:pt x="1235" y="431"/>
                  <a:pt x="1328" y="468"/>
                  <a:pt x="1383" y="451"/>
                </a:cubicBezTo>
                <a:cubicBezTo>
                  <a:pt x="1438" y="434"/>
                  <a:pt x="1444" y="355"/>
                  <a:pt x="1498" y="310"/>
                </a:cubicBezTo>
                <a:cubicBezTo>
                  <a:pt x="1552" y="265"/>
                  <a:pt x="1629" y="203"/>
                  <a:pt x="1708" y="179"/>
                </a:cubicBezTo>
                <a:cubicBezTo>
                  <a:pt x="1787" y="155"/>
                  <a:pt x="1911" y="168"/>
                  <a:pt x="1970" y="168"/>
                </a:cubicBezTo>
                <a:cubicBezTo>
                  <a:pt x="2029" y="168"/>
                  <a:pt x="2046" y="172"/>
                  <a:pt x="2064" y="1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3" name="Freeform 21"/>
          <p:cNvSpPr>
            <a:spLocks/>
          </p:cNvSpPr>
          <p:nvPr/>
        </p:nvSpPr>
        <p:spPr bwMode="auto">
          <a:xfrm>
            <a:off x="5045075" y="5270500"/>
            <a:ext cx="3184525" cy="690563"/>
          </a:xfrm>
          <a:custGeom>
            <a:avLst/>
            <a:gdLst>
              <a:gd name="T0" fmla="*/ 38 w 2006"/>
              <a:gd name="T1" fmla="*/ 280 h 435"/>
              <a:gd name="T2" fmla="*/ 69 w 2006"/>
              <a:gd name="T3" fmla="*/ 293 h 435"/>
              <a:gd name="T4" fmla="*/ 451 w 2006"/>
              <a:gd name="T5" fmla="*/ 230 h 435"/>
              <a:gd name="T6" fmla="*/ 608 w 2006"/>
              <a:gd name="T7" fmla="*/ 209 h 435"/>
              <a:gd name="T8" fmla="*/ 864 w 2006"/>
              <a:gd name="T9" fmla="*/ 162 h 435"/>
              <a:gd name="T10" fmla="*/ 964 w 2006"/>
              <a:gd name="T11" fmla="*/ 126 h 435"/>
              <a:gd name="T12" fmla="*/ 1095 w 2006"/>
              <a:gd name="T13" fmla="*/ 10 h 435"/>
              <a:gd name="T14" fmla="*/ 1289 w 2006"/>
              <a:gd name="T15" fmla="*/ 63 h 435"/>
              <a:gd name="T16" fmla="*/ 1399 w 2006"/>
              <a:gd name="T17" fmla="*/ 188 h 435"/>
              <a:gd name="T18" fmla="*/ 1655 w 2006"/>
              <a:gd name="T19" fmla="*/ 398 h 435"/>
              <a:gd name="T20" fmla="*/ 1854 w 2006"/>
              <a:gd name="T21" fmla="*/ 408 h 435"/>
              <a:gd name="T22" fmla="*/ 2006 w 2006"/>
              <a:gd name="T23" fmla="*/ 376 h 4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06"/>
              <a:gd name="T37" fmla="*/ 0 h 435"/>
              <a:gd name="T38" fmla="*/ 2006 w 2006"/>
              <a:gd name="T39" fmla="*/ 435 h 4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06" h="435">
                <a:moveTo>
                  <a:pt x="38" y="280"/>
                </a:moveTo>
                <a:cubicBezTo>
                  <a:pt x="19" y="290"/>
                  <a:pt x="0" y="301"/>
                  <a:pt x="69" y="293"/>
                </a:cubicBezTo>
                <a:cubicBezTo>
                  <a:pt x="138" y="285"/>
                  <a:pt x="361" y="244"/>
                  <a:pt x="451" y="230"/>
                </a:cubicBezTo>
                <a:cubicBezTo>
                  <a:pt x="541" y="216"/>
                  <a:pt x="539" y="220"/>
                  <a:pt x="608" y="209"/>
                </a:cubicBezTo>
                <a:cubicBezTo>
                  <a:pt x="677" y="198"/>
                  <a:pt x="805" y="176"/>
                  <a:pt x="864" y="162"/>
                </a:cubicBezTo>
                <a:cubicBezTo>
                  <a:pt x="923" y="148"/>
                  <a:pt x="926" y="151"/>
                  <a:pt x="964" y="126"/>
                </a:cubicBezTo>
                <a:cubicBezTo>
                  <a:pt x="1002" y="101"/>
                  <a:pt x="1041" y="20"/>
                  <a:pt x="1095" y="10"/>
                </a:cubicBezTo>
                <a:cubicBezTo>
                  <a:pt x="1149" y="0"/>
                  <a:pt x="1238" y="33"/>
                  <a:pt x="1289" y="63"/>
                </a:cubicBezTo>
                <a:cubicBezTo>
                  <a:pt x="1340" y="93"/>
                  <a:pt x="1338" y="132"/>
                  <a:pt x="1399" y="188"/>
                </a:cubicBezTo>
                <a:cubicBezTo>
                  <a:pt x="1460" y="244"/>
                  <a:pt x="1579" y="361"/>
                  <a:pt x="1655" y="398"/>
                </a:cubicBezTo>
                <a:cubicBezTo>
                  <a:pt x="1731" y="435"/>
                  <a:pt x="1796" y="412"/>
                  <a:pt x="1854" y="408"/>
                </a:cubicBezTo>
                <a:cubicBezTo>
                  <a:pt x="1912" y="404"/>
                  <a:pt x="1959" y="390"/>
                  <a:pt x="2006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5867400" y="3505200"/>
            <a:ext cx="171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Macro Scale</a:t>
            </a:r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2628900" y="5230813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>
            <a:off x="2632075" y="51736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>
            <a:off x="2632075" y="5129213"/>
            <a:ext cx="11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2630488" y="528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2636838" y="5322888"/>
            <a:ext cx="11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Representation of Mechanical Dispersion in Transport Model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By detailed (complete) description of hydraulic conductivity field</a:t>
            </a:r>
          </a:p>
          <a:p>
            <a:pPr eaLnBrk="1" hangingPunct="1">
              <a:defRPr/>
            </a:pPr>
            <a:r>
              <a:rPr lang="en-US"/>
              <a:t>By analogy to Fick’s second law of diffusion, i.e., mass flux (F) due to dispersion is proportional to concentration gradients</a:t>
            </a:r>
          </a:p>
        </p:txBody>
      </p:sp>
      <p:graphicFrame>
        <p:nvGraphicFramePr>
          <p:cNvPr id="6146" name="Object 1024"/>
          <p:cNvGraphicFramePr>
            <a:graphicFrameLocks noChangeAspect="1"/>
          </p:cNvGraphicFramePr>
          <p:nvPr/>
        </p:nvGraphicFramePr>
        <p:xfrm>
          <a:off x="2955925" y="5208588"/>
          <a:ext cx="21653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3" imgW="838080" imgH="431640" progId="Equation.3">
                  <p:embed/>
                </p:oleObj>
              </mc:Choice>
              <mc:Fallback>
                <p:oleObj name="Equation" r:id="rId3" imgW="838080" imgH="4316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5" y="5208588"/>
                        <a:ext cx="2165350" cy="11160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Dispersion Coefficients for 1-D Flow in X direction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048000" y="2667000"/>
          <a:ext cx="242887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939600" imgH="241200" progId="Equation.3">
                  <p:embed/>
                </p:oleObj>
              </mc:Choice>
              <mc:Fallback>
                <p:oleObj name="Equation" r:id="rId3" imgW="9396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667000"/>
                        <a:ext cx="2428875" cy="6238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3048000" y="4022725"/>
          <a:ext cx="24288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5" imgW="939600" imgH="253800" progId="Equation.3">
                  <p:embed/>
                </p:oleObj>
              </mc:Choice>
              <mc:Fallback>
                <p:oleObj name="Equation" r:id="rId5" imgW="93960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022725"/>
                        <a:ext cx="2428875" cy="6572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Dispersion Coefficients</a:t>
            </a:r>
          </a:p>
        </p:txBody>
      </p:sp>
      <p:graphicFrame>
        <p:nvGraphicFramePr>
          <p:cNvPr id="8194" name="Object 1024"/>
          <p:cNvGraphicFramePr>
            <a:graphicFrameLocks noChangeAspect="1"/>
          </p:cNvGraphicFramePr>
          <p:nvPr/>
        </p:nvGraphicFramePr>
        <p:xfrm>
          <a:off x="304800" y="1828800"/>
          <a:ext cx="4086225" cy="466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2273040" imgH="2590560" progId="Equation.3">
                  <p:embed/>
                </p:oleObj>
              </mc:Choice>
              <mc:Fallback>
                <p:oleObj name="Equation" r:id="rId3" imgW="2273040" imgH="25905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828800"/>
                        <a:ext cx="4086225" cy="46640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1028"/>
          <p:cNvSpPr txBox="1">
            <a:spLocks noChangeArrowheads="1"/>
          </p:cNvSpPr>
          <p:nvPr/>
        </p:nvSpPr>
        <p:spPr bwMode="auto">
          <a:xfrm>
            <a:off x="4572000" y="3041650"/>
            <a:ext cx="44196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Symbol" pitchFamily="18" charset="2"/>
              </a:rPr>
              <a:t>a</a:t>
            </a:r>
            <a:r>
              <a:rPr lang="en-US" sz="2000" baseline="-25000"/>
              <a:t>L</a:t>
            </a:r>
            <a:r>
              <a:rPr lang="en-US" sz="2000"/>
              <a:t> = longitudinal dispersivity</a:t>
            </a:r>
          </a:p>
          <a:p>
            <a:r>
              <a:rPr lang="en-US" sz="2000">
                <a:latin typeface="Symbol" pitchFamily="18" charset="2"/>
              </a:rPr>
              <a:t>a</a:t>
            </a:r>
            <a:r>
              <a:rPr lang="en-US" sz="2000" baseline="-25000"/>
              <a:t>TH</a:t>
            </a:r>
            <a:r>
              <a:rPr lang="en-US" sz="2000"/>
              <a:t> = horizontal transverse dispersivity</a:t>
            </a:r>
          </a:p>
          <a:p>
            <a:r>
              <a:rPr lang="en-US" sz="2000">
                <a:latin typeface="Symbol" pitchFamily="18" charset="2"/>
              </a:rPr>
              <a:t>a</a:t>
            </a:r>
            <a:r>
              <a:rPr lang="en-US" sz="2000" baseline="-25000"/>
              <a:t>TV</a:t>
            </a:r>
            <a:r>
              <a:rPr lang="en-US" sz="2000"/>
              <a:t> = vertical transverse dispersivity</a:t>
            </a:r>
          </a:p>
          <a:p>
            <a:r>
              <a:rPr lang="en-US" sz="2000"/>
              <a:t>D* = molecular diffusion coefficent</a:t>
            </a:r>
          </a:p>
          <a:p>
            <a:endParaRPr lang="en-US" sz="2000"/>
          </a:p>
          <a:p>
            <a:r>
              <a:rPr lang="en-US" sz="2000"/>
              <a:t>Originally from Burnett and Frind (1987), and currently used in MT3DMS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Values of Longitudinal Dispersivity</a:t>
            </a:r>
          </a:p>
        </p:txBody>
      </p:sp>
      <p:pic>
        <p:nvPicPr>
          <p:cNvPr id="9220" name="Picture 3" descr="gelh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81200"/>
            <a:ext cx="4343400" cy="40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048000" y="6248400"/>
            <a:ext cx="1885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Source: Gelhar et al. (1992)</a:t>
            </a:r>
          </a:p>
        </p:txBody>
      </p:sp>
      <p:graphicFrame>
        <p:nvGraphicFramePr>
          <p:cNvPr id="9218" name="Object 1024"/>
          <p:cNvGraphicFramePr>
            <a:graphicFrameLocks noChangeAspect="1"/>
          </p:cNvGraphicFramePr>
          <p:nvPr/>
        </p:nvGraphicFramePr>
        <p:xfrm>
          <a:off x="4816475" y="1981200"/>
          <a:ext cx="43275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Bitmap Image" r:id="rId4" imgW="10240804" imgH="9619048" progId="PBrush">
                  <p:embed/>
                </p:oleObj>
              </mc:Choice>
              <mc:Fallback>
                <p:oleObj name="Bitmap Image" r:id="rId4" imgW="10240804" imgH="9619048" progId="PBrush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1981200"/>
                        <a:ext cx="4327525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Dispersivity Ratios</a:t>
            </a:r>
          </a:p>
        </p:txBody>
      </p:sp>
      <p:sp>
        <p:nvSpPr>
          <p:cNvPr id="10244" name="Text Box 1027"/>
          <p:cNvSpPr txBox="1">
            <a:spLocks noChangeArrowheads="1"/>
          </p:cNvSpPr>
          <p:nvPr/>
        </p:nvSpPr>
        <p:spPr bwMode="auto">
          <a:xfrm>
            <a:off x="228600" y="6477000"/>
            <a:ext cx="1885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Source: Gelhar et al. (1992)</a:t>
            </a:r>
          </a:p>
        </p:txBody>
      </p:sp>
      <p:graphicFrame>
        <p:nvGraphicFramePr>
          <p:cNvPr id="10242" name="Object 1028"/>
          <p:cNvGraphicFramePr>
            <a:graphicFrameLocks noChangeAspect="1"/>
          </p:cNvGraphicFramePr>
          <p:nvPr/>
        </p:nvGraphicFramePr>
        <p:xfrm>
          <a:off x="1143000" y="1828800"/>
          <a:ext cx="6629400" cy="463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Bitmap Image" r:id="rId3" imgW="7838095" imgH="5477640" progId="PBrush">
                  <p:embed/>
                </p:oleObj>
              </mc:Choice>
              <mc:Fallback>
                <p:oleObj name="Bitmap Image" r:id="rId3" imgW="7838095" imgH="5477640" progId="PBrush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28800"/>
                        <a:ext cx="6629400" cy="463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Derivation of Equation for Dispersive Transport</a:t>
            </a:r>
          </a:p>
        </p:txBody>
      </p:sp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990600" y="2286000"/>
            <a:ext cx="2514600" cy="1828800"/>
            <a:chOff x="1200" y="2208"/>
            <a:chExt cx="1584" cy="1152"/>
          </a:xfrm>
        </p:grpSpPr>
        <p:sp>
          <p:nvSpPr>
            <p:cNvPr id="11278" name="Rectangle 4"/>
            <p:cNvSpPr>
              <a:spLocks noChangeArrowheads="1"/>
            </p:cNvSpPr>
            <p:nvPr/>
          </p:nvSpPr>
          <p:spPr bwMode="auto">
            <a:xfrm>
              <a:off x="1200" y="2400"/>
              <a:ext cx="105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Line 5"/>
            <p:cNvSpPr>
              <a:spLocks noChangeShapeType="1"/>
            </p:cNvSpPr>
            <p:nvPr/>
          </p:nvSpPr>
          <p:spPr bwMode="auto">
            <a:xfrm flipV="1">
              <a:off x="1200" y="2208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0" name="Line 6"/>
            <p:cNvSpPr>
              <a:spLocks noChangeShapeType="1"/>
            </p:cNvSpPr>
            <p:nvPr/>
          </p:nvSpPr>
          <p:spPr bwMode="auto">
            <a:xfrm flipV="1">
              <a:off x="2256" y="2208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1" name="Line 7"/>
            <p:cNvSpPr>
              <a:spLocks noChangeShapeType="1"/>
            </p:cNvSpPr>
            <p:nvPr/>
          </p:nvSpPr>
          <p:spPr bwMode="auto">
            <a:xfrm flipV="1">
              <a:off x="2256" y="3168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2" name="Line 8"/>
            <p:cNvSpPr>
              <a:spLocks noChangeShapeType="1"/>
            </p:cNvSpPr>
            <p:nvPr/>
          </p:nvSpPr>
          <p:spPr bwMode="auto">
            <a:xfrm>
              <a:off x="1728" y="220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3" name="Line 9"/>
            <p:cNvSpPr>
              <a:spLocks noChangeShapeType="1"/>
            </p:cNvSpPr>
            <p:nvPr/>
          </p:nvSpPr>
          <p:spPr bwMode="auto">
            <a:xfrm>
              <a:off x="1728" y="316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4" name="Line 10"/>
            <p:cNvSpPr>
              <a:spLocks noChangeShapeType="1"/>
            </p:cNvSpPr>
            <p:nvPr/>
          </p:nvSpPr>
          <p:spPr bwMode="auto">
            <a:xfrm>
              <a:off x="1728" y="22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5" name="Line 11"/>
            <p:cNvSpPr>
              <a:spLocks noChangeShapeType="1"/>
            </p:cNvSpPr>
            <p:nvPr/>
          </p:nvSpPr>
          <p:spPr bwMode="auto">
            <a:xfrm flipV="1">
              <a:off x="1200" y="3168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6" name="Line 12"/>
            <p:cNvSpPr>
              <a:spLocks noChangeShapeType="1"/>
            </p:cNvSpPr>
            <p:nvPr/>
          </p:nvSpPr>
          <p:spPr bwMode="auto">
            <a:xfrm>
              <a:off x="2784" y="22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269" name="Text Box 13"/>
          <p:cNvSpPr txBox="1">
            <a:spLocks noChangeArrowheads="1"/>
          </p:cNvSpPr>
          <p:nvPr/>
        </p:nvSpPr>
        <p:spPr bwMode="auto">
          <a:xfrm>
            <a:off x="1508125" y="4073525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x</a:t>
            </a:r>
            <a:endParaRPr lang="en-US" sz="2400"/>
          </a:p>
        </p:txBody>
      </p:sp>
      <p:sp>
        <p:nvSpPr>
          <p:cNvPr id="11270" name="Text Box 14"/>
          <p:cNvSpPr txBox="1">
            <a:spLocks noChangeArrowheads="1"/>
          </p:cNvSpPr>
          <p:nvPr/>
        </p:nvSpPr>
        <p:spPr bwMode="auto">
          <a:xfrm>
            <a:off x="2971800" y="38862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y</a:t>
            </a:r>
            <a:endParaRPr lang="en-US" sz="2400"/>
          </a:p>
        </p:txBody>
      </p:sp>
      <p:sp>
        <p:nvSpPr>
          <p:cNvPr id="11271" name="Text Box 15"/>
          <p:cNvSpPr txBox="1">
            <a:spLocks noChangeArrowheads="1"/>
          </p:cNvSpPr>
          <p:nvPr/>
        </p:nvSpPr>
        <p:spPr bwMode="auto">
          <a:xfrm>
            <a:off x="3505200" y="33528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z</a:t>
            </a:r>
            <a:endParaRPr lang="en-US" sz="2400"/>
          </a:p>
        </p:txBody>
      </p:sp>
      <p:sp>
        <p:nvSpPr>
          <p:cNvPr id="11272" name="Line 16"/>
          <p:cNvSpPr>
            <a:spLocks noChangeShapeType="1"/>
          </p:cNvSpPr>
          <p:nvPr/>
        </p:nvSpPr>
        <p:spPr bwMode="auto">
          <a:xfrm flipV="1">
            <a:off x="457200" y="3276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3" name="Text Box 17"/>
          <p:cNvSpPr txBox="1">
            <a:spLocks noChangeArrowheads="1"/>
          </p:cNvSpPr>
          <p:nvPr/>
        </p:nvSpPr>
        <p:spPr bwMode="auto">
          <a:xfrm>
            <a:off x="457200" y="28194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F</a:t>
            </a:r>
            <a:r>
              <a:rPr lang="en-US" sz="2400" baseline="-25000">
                <a:sym typeface="Symbol" pitchFamily="18" charset="2"/>
              </a:rPr>
              <a:t>x</a:t>
            </a:r>
          </a:p>
        </p:txBody>
      </p:sp>
      <p:sp>
        <p:nvSpPr>
          <p:cNvPr id="11274" name="Text Box 18"/>
          <p:cNvSpPr txBox="1">
            <a:spLocks noChangeArrowheads="1"/>
          </p:cNvSpPr>
          <p:nvPr/>
        </p:nvSpPr>
        <p:spPr bwMode="auto">
          <a:xfrm>
            <a:off x="3505200" y="2743200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F</a:t>
            </a:r>
            <a:r>
              <a:rPr lang="en-US" sz="2400" baseline="-25000">
                <a:sym typeface="Symbol" pitchFamily="18" charset="2"/>
              </a:rPr>
              <a:t>x+x</a:t>
            </a:r>
          </a:p>
        </p:txBody>
      </p:sp>
      <p:sp>
        <p:nvSpPr>
          <p:cNvPr id="11275" name="Line 19"/>
          <p:cNvSpPr>
            <a:spLocks noChangeShapeType="1"/>
          </p:cNvSpPr>
          <p:nvPr/>
        </p:nvSpPr>
        <p:spPr bwMode="auto">
          <a:xfrm flipV="1">
            <a:off x="3124200" y="3276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6" name="Text Box 20"/>
          <p:cNvSpPr txBox="1">
            <a:spLocks noChangeArrowheads="1"/>
          </p:cNvSpPr>
          <p:nvPr/>
        </p:nvSpPr>
        <p:spPr bwMode="auto">
          <a:xfrm>
            <a:off x="5257800" y="1752600"/>
            <a:ext cx="27162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Inflow=F</a:t>
            </a:r>
            <a:r>
              <a:rPr lang="en-US" sz="2400" baseline="-25000">
                <a:sym typeface="Symbol" pitchFamily="18" charset="2"/>
              </a:rPr>
              <a:t>x</a:t>
            </a:r>
            <a:r>
              <a:rPr lang="en-US" sz="2400">
                <a:latin typeface="Symbol" pitchFamily="18" charset="2"/>
                <a:sym typeface="Symbol" pitchFamily="18" charset="2"/>
              </a:rPr>
              <a:t>q</a:t>
            </a:r>
          </a:p>
          <a:p>
            <a:r>
              <a:rPr lang="en-US" sz="2400">
                <a:sym typeface="Symbol" pitchFamily="18" charset="2"/>
              </a:rPr>
              <a:t>Outflow=F</a:t>
            </a:r>
            <a:r>
              <a:rPr lang="en-US" sz="2400" baseline="-25000">
                <a:sym typeface="Symbol" pitchFamily="18" charset="2"/>
              </a:rPr>
              <a:t>x+</a:t>
            </a:r>
            <a:r>
              <a:rPr lang="en-US" sz="2400" baseline="-25000">
                <a:latin typeface="Symbol" pitchFamily="18" charset="2"/>
                <a:sym typeface="Symbol" pitchFamily="18" charset="2"/>
              </a:rPr>
              <a:t>D</a:t>
            </a:r>
            <a:r>
              <a:rPr lang="en-US" sz="2400" baseline="-25000">
                <a:sym typeface="Symbol" pitchFamily="18" charset="2"/>
              </a:rPr>
              <a:t>x</a:t>
            </a:r>
            <a:r>
              <a:rPr lang="en-US" sz="2400">
                <a:latin typeface="Symbol" pitchFamily="18" charset="2"/>
                <a:sym typeface="Symbol" pitchFamily="18" charset="2"/>
              </a:rPr>
              <a:t>q</a:t>
            </a:r>
          </a:p>
          <a:p>
            <a:r>
              <a:rPr lang="en-US" sz="2400">
                <a:sym typeface="Symbol" pitchFamily="18" charset="2"/>
              </a:rPr>
              <a:t>Storage= C/ t</a:t>
            </a:r>
          </a:p>
          <a:p>
            <a:r>
              <a:rPr lang="en-US" sz="2400">
                <a:sym typeface="Symbol" pitchFamily="18" charset="2"/>
              </a:rPr>
              <a:t>In – Out = Storage </a:t>
            </a:r>
          </a:p>
        </p:txBody>
      </p:sp>
      <p:graphicFrame>
        <p:nvGraphicFramePr>
          <p:cNvPr id="11266" name="Object 0"/>
          <p:cNvGraphicFramePr>
            <a:graphicFrameLocks noChangeAspect="1"/>
          </p:cNvGraphicFramePr>
          <p:nvPr/>
        </p:nvGraphicFramePr>
        <p:xfrm>
          <a:off x="5073650" y="3711575"/>
          <a:ext cx="2922588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3" imgW="1638000" imgH="1676160" progId="Equation.3">
                  <p:embed/>
                </p:oleObj>
              </mc:Choice>
              <mc:Fallback>
                <p:oleObj name="Equation" r:id="rId3" imgW="1638000" imgH="16761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3711575"/>
                        <a:ext cx="2922588" cy="2946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Text Box 23"/>
          <p:cNvSpPr txBox="1">
            <a:spLocks noChangeArrowheads="1"/>
          </p:cNvSpPr>
          <p:nvPr/>
        </p:nvSpPr>
        <p:spPr bwMode="auto">
          <a:xfrm>
            <a:off x="609600" y="4876800"/>
            <a:ext cx="396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1D and v is aligned with x axis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Advection-Dispersion Equation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Assumptions</a:t>
            </a:r>
          </a:p>
          <a:p>
            <a:pPr lvl="1" eaLnBrk="1" hangingPunct="1">
              <a:defRPr/>
            </a:pPr>
            <a:r>
              <a:rPr lang="en-US"/>
              <a:t>v and D are spatially uniform</a:t>
            </a:r>
          </a:p>
          <a:p>
            <a:pPr lvl="1" eaLnBrk="1" hangingPunct="1">
              <a:defRPr/>
            </a:pPr>
            <a:r>
              <a:rPr lang="en-US"/>
              <a:t>v is aligned with x axis</a:t>
            </a:r>
          </a:p>
          <a:p>
            <a:pPr lvl="1" eaLnBrk="1" hangingPunct="1">
              <a:defRPr/>
            </a:pPr>
            <a:r>
              <a:rPr lang="en-US"/>
              <a:t>no sinks/sources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609600" y="5105400"/>
          <a:ext cx="746760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3" imgW="2755800" imgH="444240" progId="Equation.3">
                  <p:embed/>
                </p:oleObj>
              </mc:Choice>
              <mc:Fallback>
                <p:oleObj name="Equation" r:id="rId3" imgW="27558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05400"/>
                        <a:ext cx="7467600" cy="11858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AutoShape 5"/>
          <p:cNvSpPr>
            <a:spLocks/>
          </p:cNvSpPr>
          <p:nvPr/>
        </p:nvSpPr>
        <p:spPr bwMode="auto">
          <a:xfrm rot="5400000">
            <a:off x="5562600" y="2667000"/>
            <a:ext cx="304800" cy="4572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/>
          </p:cNvSpPr>
          <p:nvPr/>
        </p:nvSpPr>
        <p:spPr bwMode="auto">
          <a:xfrm rot="5400000">
            <a:off x="2286000" y="4191000"/>
            <a:ext cx="304800" cy="1524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334000" y="4267200"/>
            <a:ext cx="74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DSP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981200" y="4419600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ADV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Solute and Heat Transport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Need to represent solute transport because density is a function of concentration, and concentration may change in response to flow field</a:t>
            </a:r>
          </a:p>
          <a:p>
            <a:pPr eaLnBrk="1" hangingPunct="1">
              <a:defRPr/>
            </a:pPr>
            <a:r>
              <a:rPr lang="en-US" dirty="0"/>
              <a:t>Density is also a function of temperature.  As temperature increases, density decreases.  Temperature may change in response to flow field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Governing Equation for Solute Transport</a:t>
            </a:r>
          </a:p>
        </p:txBody>
      </p:sp>
      <p:graphicFrame>
        <p:nvGraphicFramePr>
          <p:cNvPr id="13314" name="Object 0"/>
          <p:cNvGraphicFramePr>
            <a:graphicFrameLocks noChangeAspect="1"/>
          </p:cNvGraphicFramePr>
          <p:nvPr/>
        </p:nvGraphicFramePr>
        <p:xfrm>
          <a:off x="871538" y="3048000"/>
          <a:ext cx="747712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3" imgW="2819160" imgH="431640" progId="Equation.3">
                  <p:embed/>
                </p:oleObj>
              </mc:Choice>
              <mc:Fallback>
                <p:oleObj name="Equation" r:id="rId3" imgW="2819160" imgH="4316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3048000"/>
                        <a:ext cx="7477125" cy="11445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AutoShape 4"/>
          <p:cNvSpPr>
            <a:spLocks/>
          </p:cNvSpPr>
          <p:nvPr/>
        </p:nvSpPr>
        <p:spPr bwMode="auto">
          <a:xfrm rot="5400000">
            <a:off x="2514600" y="2133600"/>
            <a:ext cx="304800" cy="1524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AutoShape 5"/>
          <p:cNvSpPr>
            <a:spLocks/>
          </p:cNvSpPr>
          <p:nvPr/>
        </p:nvSpPr>
        <p:spPr bwMode="auto">
          <a:xfrm rot="5400000">
            <a:off x="4495800" y="1905000"/>
            <a:ext cx="304800" cy="19812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6"/>
          <p:cNvSpPr>
            <a:spLocks/>
          </p:cNvSpPr>
          <p:nvPr/>
        </p:nvSpPr>
        <p:spPr bwMode="auto">
          <a:xfrm rot="5400000">
            <a:off x="6324600" y="2362200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AutoShape 7"/>
          <p:cNvSpPr>
            <a:spLocks/>
          </p:cNvSpPr>
          <p:nvPr/>
        </p:nvSpPr>
        <p:spPr bwMode="auto">
          <a:xfrm rot="5400000">
            <a:off x="7620000" y="24384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362200" y="2362200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ADV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343400" y="2362200"/>
            <a:ext cx="74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DSP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096000" y="2362200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SSM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7315200" y="2362200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RCT</a:t>
            </a:r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609600" y="5715000"/>
          <a:ext cx="7904163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5" imgW="4419360" imgH="482400" progId="Equation.3">
                  <p:embed/>
                </p:oleObj>
              </mc:Choice>
              <mc:Fallback>
                <p:oleObj name="Equation" r:id="rId5" imgW="4419360" imgH="4824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715000"/>
                        <a:ext cx="7904163" cy="8683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057400" y="388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Or, as in MT3DMS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AutoShape 4"/>
          <p:cNvSpPr>
            <a:spLocks/>
          </p:cNvSpPr>
          <p:nvPr/>
        </p:nvSpPr>
        <p:spPr bwMode="auto">
          <a:xfrm rot="5400000">
            <a:off x="6210300" y="5143500"/>
            <a:ext cx="304800" cy="8382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943600" y="4999037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ADV</a:t>
            </a:r>
          </a:p>
        </p:txBody>
      </p:sp>
      <p:sp>
        <p:nvSpPr>
          <p:cNvPr id="16" name="AutoShape 5"/>
          <p:cNvSpPr>
            <a:spLocks/>
          </p:cNvSpPr>
          <p:nvPr/>
        </p:nvSpPr>
        <p:spPr bwMode="auto">
          <a:xfrm rot="5400000">
            <a:off x="4191000" y="4495800"/>
            <a:ext cx="304800" cy="2133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962400" y="5029200"/>
            <a:ext cx="74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DSP</a:t>
            </a:r>
          </a:p>
        </p:txBody>
      </p:sp>
      <p:sp>
        <p:nvSpPr>
          <p:cNvPr id="18" name="AutoShape 6"/>
          <p:cNvSpPr>
            <a:spLocks/>
          </p:cNvSpPr>
          <p:nvPr/>
        </p:nvSpPr>
        <p:spPr bwMode="auto">
          <a:xfrm rot="5400000">
            <a:off x="7124700" y="5143500"/>
            <a:ext cx="304800" cy="8382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858000" y="4999037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SSM</a:t>
            </a:r>
          </a:p>
        </p:txBody>
      </p:sp>
      <p:sp>
        <p:nvSpPr>
          <p:cNvPr id="24" name="AutoShape 7"/>
          <p:cNvSpPr>
            <a:spLocks/>
          </p:cNvSpPr>
          <p:nvPr/>
        </p:nvSpPr>
        <p:spPr bwMode="auto">
          <a:xfrm rot="5400000">
            <a:off x="7924800" y="5181600"/>
            <a:ext cx="304800" cy="7620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696200" y="5029200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RCT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Validity of the Advection-Dispersion Model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Dispersion should only be used to account for solute spreading caused by small-scale, randomly distributed heterogeneities in the hydraulic conductivity field.  Larger K trends should be explicitly delineated and included in the flow model.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Alternative to Advection-Dispersion Model</a:t>
            </a:r>
          </a:p>
        </p:txBody>
      </p:sp>
      <p:sp>
        <p:nvSpPr>
          <p:cNvPr id="143375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Dual-domain (dual-porosity) mass transfer</a:t>
            </a:r>
          </a:p>
        </p:txBody>
      </p:sp>
      <p:sp>
        <p:nvSpPr>
          <p:cNvPr id="30724" name="Rectangle 12"/>
          <p:cNvSpPr>
            <a:spLocks noChangeArrowheads="1"/>
          </p:cNvSpPr>
          <p:nvPr/>
        </p:nvSpPr>
        <p:spPr bwMode="auto">
          <a:xfrm>
            <a:off x="228600" y="3505200"/>
            <a:ext cx="3962400" cy="2438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479425" y="3778250"/>
            <a:ext cx="3467100" cy="172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726" name="Freeform 8"/>
          <p:cNvSpPr>
            <a:spLocks/>
          </p:cNvSpPr>
          <p:nvPr/>
        </p:nvSpPr>
        <p:spPr bwMode="auto">
          <a:xfrm>
            <a:off x="354013" y="3657600"/>
            <a:ext cx="3379787" cy="1431925"/>
          </a:xfrm>
          <a:custGeom>
            <a:avLst/>
            <a:gdLst>
              <a:gd name="T0" fmla="*/ 0 w 2740"/>
              <a:gd name="T1" fmla="*/ 1198 h 1198"/>
              <a:gd name="T2" fmla="*/ 480 w 2740"/>
              <a:gd name="T3" fmla="*/ 718 h 1198"/>
              <a:gd name="T4" fmla="*/ 1152 w 2740"/>
              <a:gd name="T5" fmla="*/ 670 h 1198"/>
              <a:gd name="T6" fmla="*/ 1920 w 2740"/>
              <a:gd name="T7" fmla="*/ 334 h 1198"/>
              <a:gd name="T8" fmla="*/ 2740 w 2740"/>
              <a:gd name="T9" fmla="*/ 0 h 11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40"/>
              <a:gd name="T16" fmla="*/ 0 h 1198"/>
              <a:gd name="T17" fmla="*/ 2740 w 2740"/>
              <a:gd name="T18" fmla="*/ 1198 h 11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40" h="1198">
                <a:moveTo>
                  <a:pt x="0" y="1198"/>
                </a:moveTo>
                <a:lnTo>
                  <a:pt x="480" y="718"/>
                </a:lnTo>
                <a:lnTo>
                  <a:pt x="1152" y="670"/>
                </a:lnTo>
                <a:lnTo>
                  <a:pt x="1920" y="334"/>
                </a:lnTo>
                <a:lnTo>
                  <a:pt x="2740" y="0"/>
                </a:lnTo>
              </a:path>
            </a:pathLst>
          </a:custGeom>
          <a:noFill/>
          <a:ln w="1905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7" name="Freeform 9"/>
          <p:cNvSpPr>
            <a:spLocks/>
          </p:cNvSpPr>
          <p:nvPr/>
        </p:nvSpPr>
        <p:spPr bwMode="auto">
          <a:xfrm>
            <a:off x="668338" y="4800600"/>
            <a:ext cx="3314700" cy="965200"/>
          </a:xfrm>
          <a:custGeom>
            <a:avLst/>
            <a:gdLst>
              <a:gd name="T0" fmla="*/ 0 w 2842"/>
              <a:gd name="T1" fmla="*/ 795 h 795"/>
              <a:gd name="T2" fmla="*/ 384 w 2842"/>
              <a:gd name="T3" fmla="*/ 315 h 795"/>
              <a:gd name="T4" fmla="*/ 1440 w 2842"/>
              <a:gd name="T5" fmla="*/ 123 h 795"/>
              <a:gd name="T6" fmla="*/ 2842 w 2842"/>
              <a:gd name="T7" fmla="*/ 0 h 795"/>
              <a:gd name="T8" fmla="*/ 0 60000 65536"/>
              <a:gd name="T9" fmla="*/ 0 60000 65536"/>
              <a:gd name="T10" fmla="*/ 0 60000 65536"/>
              <a:gd name="T11" fmla="*/ 0 60000 65536"/>
              <a:gd name="T12" fmla="*/ 0 w 2842"/>
              <a:gd name="T13" fmla="*/ 0 h 795"/>
              <a:gd name="T14" fmla="*/ 2842 w 2842"/>
              <a:gd name="T15" fmla="*/ 795 h 7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42" h="795">
                <a:moveTo>
                  <a:pt x="0" y="795"/>
                </a:moveTo>
                <a:lnTo>
                  <a:pt x="384" y="315"/>
                </a:lnTo>
                <a:lnTo>
                  <a:pt x="1440" y="123"/>
                </a:lnTo>
                <a:lnTo>
                  <a:pt x="2842" y="0"/>
                </a:lnTo>
              </a:path>
            </a:pathLst>
          </a:custGeom>
          <a:noFill/>
          <a:ln w="1905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8" name="Freeform 10"/>
          <p:cNvSpPr>
            <a:spLocks/>
          </p:cNvSpPr>
          <p:nvPr/>
        </p:nvSpPr>
        <p:spPr bwMode="auto">
          <a:xfrm>
            <a:off x="479425" y="3717925"/>
            <a:ext cx="2311400" cy="1828800"/>
          </a:xfrm>
          <a:custGeom>
            <a:avLst/>
            <a:gdLst>
              <a:gd name="T0" fmla="*/ 0 w 1920"/>
              <a:gd name="T1" fmla="*/ 0 h 1632"/>
              <a:gd name="T2" fmla="*/ 240 w 1920"/>
              <a:gd name="T3" fmla="*/ 432 h 1632"/>
              <a:gd name="T4" fmla="*/ 1008 w 1920"/>
              <a:gd name="T5" fmla="*/ 624 h 1632"/>
              <a:gd name="T6" fmla="*/ 1584 w 1920"/>
              <a:gd name="T7" fmla="*/ 1008 h 1632"/>
              <a:gd name="T8" fmla="*/ 1920 w 1920"/>
              <a:gd name="T9" fmla="*/ 1632 h 1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0"/>
              <a:gd name="T16" fmla="*/ 0 h 1632"/>
              <a:gd name="T17" fmla="*/ 1920 w 1920"/>
              <a:gd name="T18" fmla="*/ 1632 h 1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0" h="1632">
                <a:moveTo>
                  <a:pt x="0" y="0"/>
                </a:moveTo>
                <a:lnTo>
                  <a:pt x="240" y="432"/>
                </a:lnTo>
                <a:lnTo>
                  <a:pt x="1008" y="624"/>
                </a:lnTo>
                <a:lnTo>
                  <a:pt x="1584" y="1008"/>
                </a:lnTo>
                <a:lnTo>
                  <a:pt x="1920" y="1632"/>
                </a:lnTo>
              </a:path>
            </a:pathLst>
          </a:custGeom>
          <a:noFill/>
          <a:ln w="1905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9" name="Freeform 11"/>
          <p:cNvSpPr>
            <a:spLocks/>
          </p:cNvSpPr>
          <p:nvPr/>
        </p:nvSpPr>
        <p:spPr bwMode="auto">
          <a:xfrm>
            <a:off x="1600200" y="3657600"/>
            <a:ext cx="2362200" cy="1600200"/>
          </a:xfrm>
          <a:custGeom>
            <a:avLst/>
            <a:gdLst>
              <a:gd name="T0" fmla="*/ 0 w 2018"/>
              <a:gd name="T1" fmla="*/ 0 h 1246"/>
              <a:gd name="T2" fmla="*/ 565 w 2018"/>
              <a:gd name="T3" fmla="*/ 276 h 1246"/>
              <a:gd name="T4" fmla="*/ 1250 w 2018"/>
              <a:gd name="T5" fmla="*/ 1150 h 1246"/>
              <a:gd name="T6" fmla="*/ 2018 w 2018"/>
              <a:gd name="T7" fmla="*/ 1246 h 1246"/>
              <a:gd name="T8" fmla="*/ 0 60000 65536"/>
              <a:gd name="T9" fmla="*/ 0 60000 65536"/>
              <a:gd name="T10" fmla="*/ 0 60000 65536"/>
              <a:gd name="T11" fmla="*/ 0 60000 65536"/>
              <a:gd name="T12" fmla="*/ 0 w 2018"/>
              <a:gd name="T13" fmla="*/ 0 h 1246"/>
              <a:gd name="T14" fmla="*/ 2018 w 2018"/>
              <a:gd name="T15" fmla="*/ 1246 h 12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8" h="1246">
                <a:moveTo>
                  <a:pt x="0" y="0"/>
                </a:moveTo>
                <a:lnTo>
                  <a:pt x="565" y="276"/>
                </a:lnTo>
                <a:lnTo>
                  <a:pt x="1250" y="1150"/>
                </a:lnTo>
                <a:lnTo>
                  <a:pt x="2018" y="1246"/>
                </a:lnTo>
              </a:path>
            </a:pathLst>
          </a:custGeom>
          <a:noFill/>
          <a:ln w="1905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0" name="Text Box 14"/>
          <p:cNvSpPr txBox="1">
            <a:spLocks noChangeArrowheads="1"/>
          </p:cNvSpPr>
          <p:nvPr/>
        </p:nvSpPr>
        <p:spPr bwMode="auto">
          <a:xfrm>
            <a:off x="517525" y="5984875"/>
            <a:ext cx="3289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1.  Fractured flow system</a:t>
            </a:r>
          </a:p>
        </p:txBody>
      </p:sp>
      <p:sp>
        <p:nvSpPr>
          <p:cNvPr id="30731" name="Text Box 22"/>
          <p:cNvSpPr txBox="1">
            <a:spLocks noChangeArrowheads="1"/>
          </p:cNvSpPr>
          <p:nvPr/>
        </p:nvSpPr>
        <p:spPr bwMode="auto">
          <a:xfrm>
            <a:off x="4800600" y="5943600"/>
            <a:ext cx="411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2.  Heterogeneous porous media</a:t>
            </a:r>
          </a:p>
        </p:txBody>
      </p:sp>
      <p:sp>
        <p:nvSpPr>
          <p:cNvPr id="30732" name="Freeform 23" descr="25%"/>
          <p:cNvSpPr>
            <a:spLocks/>
          </p:cNvSpPr>
          <p:nvPr/>
        </p:nvSpPr>
        <p:spPr bwMode="auto">
          <a:xfrm>
            <a:off x="5019675" y="3505200"/>
            <a:ext cx="3590925" cy="1143000"/>
          </a:xfrm>
          <a:custGeom>
            <a:avLst/>
            <a:gdLst>
              <a:gd name="T0" fmla="*/ 0 w 2262"/>
              <a:gd name="T1" fmla="*/ 56 h 720"/>
              <a:gd name="T2" fmla="*/ 342 w 2262"/>
              <a:gd name="T3" fmla="*/ 96 h 720"/>
              <a:gd name="T4" fmla="*/ 1062 w 2262"/>
              <a:gd name="T5" fmla="*/ 48 h 720"/>
              <a:gd name="T6" fmla="*/ 1542 w 2262"/>
              <a:gd name="T7" fmla="*/ 0 h 720"/>
              <a:gd name="T8" fmla="*/ 2070 w 2262"/>
              <a:gd name="T9" fmla="*/ 48 h 720"/>
              <a:gd name="T10" fmla="*/ 2262 w 2262"/>
              <a:gd name="T11" fmla="*/ 48 h 720"/>
              <a:gd name="T12" fmla="*/ 2262 w 2262"/>
              <a:gd name="T13" fmla="*/ 672 h 720"/>
              <a:gd name="T14" fmla="*/ 1686 w 2262"/>
              <a:gd name="T15" fmla="*/ 624 h 720"/>
              <a:gd name="T16" fmla="*/ 1158 w 2262"/>
              <a:gd name="T17" fmla="*/ 624 h 720"/>
              <a:gd name="T18" fmla="*/ 438 w 2262"/>
              <a:gd name="T19" fmla="*/ 720 h 720"/>
              <a:gd name="T20" fmla="*/ 6 w 2262"/>
              <a:gd name="T21" fmla="*/ 720 h 720"/>
              <a:gd name="T22" fmla="*/ 0 w 2262"/>
              <a:gd name="T23" fmla="*/ 56 h 72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262"/>
              <a:gd name="T37" fmla="*/ 0 h 720"/>
              <a:gd name="T38" fmla="*/ 2262 w 2262"/>
              <a:gd name="T39" fmla="*/ 720 h 72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262" h="720">
                <a:moveTo>
                  <a:pt x="0" y="56"/>
                </a:moveTo>
                <a:lnTo>
                  <a:pt x="342" y="96"/>
                </a:lnTo>
                <a:lnTo>
                  <a:pt x="1062" y="48"/>
                </a:lnTo>
                <a:lnTo>
                  <a:pt x="1542" y="0"/>
                </a:lnTo>
                <a:lnTo>
                  <a:pt x="2070" y="48"/>
                </a:lnTo>
                <a:lnTo>
                  <a:pt x="2262" y="48"/>
                </a:lnTo>
                <a:lnTo>
                  <a:pt x="2262" y="672"/>
                </a:lnTo>
                <a:lnTo>
                  <a:pt x="1686" y="624"/>
                </a:lnTo>
                <a:lnTo>
                  <a:pt x="1158" y="624"/>
                </a:lnTo>
                <a:lnTo>
                  <a:pt x="438" y="720"/>
                </a:lnTo>
                <a:lnTo>
                  <a:pt x="6" y="720"/>
                </a:lnTo>
                <a:lnTo>
                  <a:pt x="0" y="56"/>
                </a:lnTo>
                <a:close/>
              </a:path>
            </a:pathLst>
          </a:custGeom>
          <a:pattFill prst="pct25">
            <a:fgClr>
              <a:schemeClr val="bg2"/>
            </a:fgClr>
            <a:bgClr>
              <a:schemeClr val="tx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3" name="Freeform 24" descr="5%"/>
          <p:cNvSpPr>
            <a:spLocks/>
          </p:cNvSpPr>
          <p:nvPr/>
        </p:nvSpPr>
        <p:spPr bwMode="auto">
          <a:xfrm>
            <a:off x="5029200" y="4495800"/>
            <a:ext cx="3581400" cy="533400"/>
          </a:xfrm>
          <a:custGeom>
            <a:avLst/>
            <a:gdLst>
              <a:gd name="T0" fmla="*/ 0 w 2256"/>
              <a:gd name="T1" fmla="*/ 96 h 336"/>
              <a:gd name="T2" fmla="*/ 0 w 2256"/>
              <a:gd name="T3" fmla="*/ 288 h 336"/>
              <a:gd name="T4" fmla="*/ 336 w 2256"/>
              <a:gd name="T5" fmla="*/ 336 h 336"/>
              <a:gd name="T6" fmla="*/ 720 w 2256"/>
              <a:gd name="T7" fmla="*/ 288 h 336"/>
              <a:gd name="T8" fmla="*/ 960 w 2256"/>
              <a:gd name="T9" fmla="*/ 336 h 336"/>
              <a:gd name="T10" fmla="*/ 1440 w 2256"/>
              <a:gd name="T11" fmla="*/ 288 h 336"/>
              <a:gd name="T12" fmla="*/ 2064 w 2256"/>
              <a:gd name="T13" fmla="*/ 240 h 336"/>
              <a:gd name="T14" fmla="*/ 2256 w 2256"/>
              <a:gd name="T15" fmla="*/ 240 h 336"/>
              <a:gd name="T16" fmla="*/ 2256 w 2256"/>
              <a:gd name="T17" fmla="*/ 48 h 336"/>
              <a:gd name="T18" fmla="*/ 1728 w 2256"/>
              <a:gd name="T19" fmla="*/ 0 h 336"/>
              <a:gd name="T20" fmla="*/ 1152 w 2256"/>
              <a:gd name="T21" fmla="*/ 0 h 336"/>
              <a:gd name="T22" fmla="*/ 432 w 2256"/>
              <a:gd name="T23" fmla="*/ 96 h 336"/>
              <a:gd name="T24" fmla="*/ 0 w 2256"/>
              <a:gd name="T25" fmla="*/ 96 h 3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56"/>
              <a:gd name="T40" fmla="*/ 0 h 336"/>
              <a:gd name="T41" fmla="*/ 2256 w 2256"/>
              <a:gd name="T42" fmla="*/ 336 h 3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56" h="336">
                <a:moveTo>
                  <a:pt x="0" y="96"/>
                </a:moveTo>
                <a:lnTo>
                  <a:pt x="0" y="288"/>
                </a:lnTo>
                <a:lnTo>
                  <a:pt x="336" y="336"/>
                </a:lnTo>
                <a:lnTo>
                  <a:pt x="720" y="288"/>
                </a:lnTo>
                <a:lnTo>
                  <a:pt x="960" y="336"/>
                </a:lnTo>
                <a:lnTo>
                  <a:pt x="1440" y="288"/>
                </a:lnTo>
                <a:lnTo>
                  <a:pt x="2064" y="240"/>
                </a:lnTo>
                <a:lnTo>
                  <a:pt x="2256" y="240"/>
                </a:lnTo>
                <a:lnTo>
                  <a:pt x="2256" y="48"/>
                </a:lnTo>
                <a:lnTo>
                  <a:pt x="1728" y="0"/>
                </a:lnTo>
                <a:lnTo>
                  <a:pt x="1152" y="0"/>
                </a:lnTo>
                <a:lnTo>
                  <a:pt x="432" y="96"/>
                </a:lnTo>
                <a:lnTo>
                  <a:pt x="0" y="96"/>
                </a:lnTo>
                <a:close/>
              </a:path>
            </a:pathLst>
          </a:custGeom>
          <a:pattFill prst="pct5">
            <a:fgClr>
              <a:schemeClr val="bg2"/>
            </a:fgClr>
            <a:bgClr>
              <a:schemeClr val="tx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4" name="Freeform 25" descr="Dashed horizontal"/>
          <p:cNvSpPr>
            <a:spLocks/>
          </p:cNvSpPr>
          <p:nvPr/>
        </p:nvSpPr>
        <p:spPr bwMode="auto">
          <a:xfrm>
            <a:off x="5029200" y="4876800"/>
            <a:ext cx="3581400" cy="1066800"/>
          </a:xfrm>
          <a:custGeom>
            <a:avLst/>
            <a:gdLst>
              <a:gd name="T0" fmla="*/ 0 w 2256"/>
              <a:gd name="T1" fmla="*/ 48 h 672"/>
              <a:gd name="T2" fmla="*/ 0 w 2256"/>
              <a:gd name="T3" fmla="*/ 672 h 672"/>
              <a:gd name="T4" fmla="*/ 2256 w 2256"/>
              <a:gd name="T5" fmla="*/ 672 h 672"/>
              <a:gd name="T6" fmla="*/ 2256 w 2256"/>
              <a:gd name="T7" fmla="*/ 0 h 672"/>
              <a:gd name="T8" fmla="*/ 2016 w 2256"/>
              <a:gd name="T9" fmla="*/ 0 h 672"/>
              <a:gd name="T10" fmla="*/ 960 w 2256"/>
              <a:gd name="T11" fmla="*/ 96 h 672"/>
              <a:gd name="T12" fmla="*/ 720 w 2256"/>
              <a:gd name="T13" fmla="*/ 48 h 672"/>
              <a:gd name="T14" fmla="*/ 336 w 2256"/>
              <a:gd name="T15" fmla="*/ 96 h 672"/>
              <a:gd name="T16" fmla="*/ 0 w 2256"/>
              <a:gd name="T17" fmla="*/ 48 h 6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56"/>
              <a:gd name="T28" fmla="*/ 0 h 672"/>
              <a:gd name="T29" fmla="*/ 2256 w 2256"/>
              <a:gd name="T30" fmla="*/ 672 h 6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56" h="672">
                <a:moveTo>
                  <a:pt x="0" y="48"/>
                </a:moveTo>
                <a:lnTo>
                  <a:pt x="0" y="672"/>
                </a:lnTo>
                <a:lnTo>
                  <a:pt x="2256" y="672"/>
                </a:lnTo>
                <a:lnTo>
                  <a:pt x="2256" y="0"/>
                </a:lnTo>
                <a:lnTo>
                  <a:pt x="2016" y="0"/>
                </a:lnTo>
                <a:lnTo>
                  <a:pt x="960" y="96"/>
                </a:lnTo>
                <a:lnTo>
                  <a:pt x="720" y="48"/>
                </a:lnTo>
                <a:lnTo>
                  <a:pt x="336" y="96"/>
                </a:lnTo>
                <a:lnTo>
                  <a:pt x="0" y="48"/>
                </a:lnTo>
                <a:close/>
              </a:path>
            </a:pathLst>
          </a:custGeom>
          <a:pattFill prst="dashHorz">
            <a:fgClr>
              <a:schemeClr val="bg2"/>
            </a:fgClr>
            <a:bgClr>
              <a:schemeClr val="tx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5" name="Line 27"/>
          <p:cNvSpPr>
            <a:spLocks noChangeShapeType="1"/>
          </p:cNvSpPr>
          <p:nvPr/>
        </p:nvSpPr>
        <p:spPr bwMode="auto">
          <a:xfrm rot="-2678177">
            <a:off x="457200" y="4724400"/>
            <a:ext cx="533400" cy="15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6" name="Line 28"/>
          <p:cNvSpPr>
            <a:spLocks noChangeShapeType="1"/>
          </p:cNvSpPr>
          <p:nvPr/>
        </p:nvSpPr>
        <p:spPr bwMode="auto">
          <a:xfrm rot="-1279995">
            <a:off x="2641600" y="3971925"/>
            <a:ext cx="533400" cy="15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7" name="Line 29"/>
          <p:cNvSpPr>
            <a:spLocks noChangeShapeType="1"/>
          </p:cNvSpPr>
          <p:nvPr/>
        </p:nvSpPr>
        <p:spPr bwMode="auto">
          <a:xfrm rot="1706492">
            <a:off x="609600" y="4191000"/>
            <a:ext cx="533400" cy="15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8" name="Line 30"/>
          <p:cNvSpPr>
            <a:spLocks noChangeShapeType="1"/>
          </p:cNvSpPr>
          <p:nvPr/>
        </p:nvSpPr>
        <p:spPr bwMode="auto">
          <a:xfrm rot="-652676">
            <a:off x="1392238" y="5078413"/>
            <a:ext cx="533400" cy="158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9" name="Line 31"/>
          <p:cNvSpPr>
            <a:spLocks noChangeShapeType="1"/>
          </p:cNvSpPr>
          <p:nvPr/>
        </p:nvSpPr>
        <p:spPr bwMode="auto">
          <a:xfrm rot="-324309">
            <a:off x="3236913" y="4848225"/>
            <a:ext cx="533400" cy="15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0" name="Line 32"/>
          <p:cNvSpPr>
            <a:spLocks noChangeShapeType="1"/>
          </p:cNvSpPr>
          <p:nvPr/>
        </p:nvSpPr>
        <p:spPr bwMode="auto">
          <a:xfrm rot="443035">
            <a:off x="3260725" y="5194300"/>
            <a:ext cx="533400" cy="15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1" name="Line 33"/>
          <p:cNvSpPr>
            <a:spLocks noChangeShapeType="1"/>
          </p:cNvSpPr>
          <p:nvPr/>
        </p:nvSpPr>
        <p:spPr bwMode="auto">
          <a:xfrm rot="3375747">
            <a:off x="2370932" y="4533106"/>
            <a:ext cx="533400" cy="158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2" name="Line 34"/>
          <p:cNvSpPr>
            <a:spLocks noChangeShapeType="1"/>
          </p:cNvSpPr>
          <p:nvPr/>
        </p:nvSpPr>
        <p:spPr bwMode="auto">
          <a:xfrm rot="1706492">
            <a:off x="1858963" y="4664075"/>
            <a:ext cx="533400" cy="15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3" name="Line 35"/>
          <p:cNvSpPr>
            <a:spLocks noChangeShapeType="1"/>
          </p:cNvSpPr>
          <p:nvPr/>
        </p:nvSpPr>
        <p:spPr bwMode="auto">
          <a:xfrm rot="30835">
            <a:off x="5715000" y="4800600"/>
            <a:ext cx="533400" cy="15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4" name="Line 36"/>
          <p:cNvSpPr>
            <a:spLocks noChangeShapeType="1"/>
          </p:cNvSpPr>
          <p:nvPr/>
        </p:nvSpPr>
        <p:spPr bwMode="auto">
          <a:xfrm rot="53584">
            <a:off x="7239000" y="4724400"/>
            <a:ext cx="533400" cy="15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5" name="Text Box 38"/>
          <p:cNvSpPr txBox="1">
            <a:spLocks noChangeArrowheads="1"/>
          </p:cNvSpPr>
          <p:nvPr/>
        </p:nvSpPr>
        <p:spPr bwMode="auto">
          <a:xfrm>
            <a:off x="2971800" y="4191000"/>
            <a:ext cx="584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matrix</a:t>
            </a:r>
          </a:p>
        </p:txBody>
      </p:sp>
      <p:sp>
        <p:nvSpPr>
          <p:cNvPr id="30746" name="Text Box 39"/>
          <p:cNvSpPr txBox="1">
            <a:spLocks noChangeArrowheads="1"/>
          </p:cNvSpPr>
          <p:nvPr/>
        </p:nvSpPr>
        <p:spPr bwMode="auto">
          <a:xfrm>
            <a:off x="1066800" y="4343400"/>
            <a:ext cx="660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fracture</a:t>
            </a:r>
          </a:p>
        </p:txBody>
      </p:sp>
      <p:sp>
        <p:nvSpPr>
          <p:cNvPr id="30747" name="Text Box 40"/>
          <p:cNvSpPr txBox="1">
            <a:spLocks noChangeArrowheads="1"/>
          </p:cNvSpPr>
          <p:nvPr/>
        </p:nvSpPr>
        <p:spPr bwMode="auto">
          <a:xfrm>
            <a:off x="5029200" y="4648200"/>
            <a:ext cx="463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sand</a:t>
            </a:r>
          </a:p>
        </p:txBody>
      </p:sp>
      <p:sp>
        <p:nvSpPr>
          <p:cNvPr id="30748" name="Text Box 41"/>
          <p:cNvSpPr txBox="1">
            <a:spLocks noChangeArrowheads="1"/>
          </p:cNvSpPr>
          <p:nvPr/>
        </p:nvSpPr>
        <p:spPr bwMode="auto">
          <a:xfrm>
            <a:off x="5029200" y="5105400"/>
            <a:ext cx="4397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clay</a:t>
            </a:r>
          </a:p>
        </p:txBody>
      </p:sp>
      <p:sp>
        <p:nvSpPr>
          <p:cNvPr id="30749" name="Text Box 42"/>
          <p:cNvSpPr txBox="1">
            <a:spLocks noChangeArrowheads="1"/>
          </p:cNvSpPr>
          <p:nvPr/>
        </p:nvSpPr>
        <p:spPr bwMode="auto">
          <a:xfrm>
            <a:off x="5105400" y="4267200"/>
            <a:ext cx="3714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silt</a:t>
            </a:r>
          </a:p>
        </p:txBody>
      </p:sp>
      <p:sp>
        <p:nvSpPr>
          <p:cNvPr id="30750" name="Line 43"/>
          <p:cNvSpPr>
            <a:spLocks noChangeShapeType="1"/>
          </p:cNvSpPr>
          <p:nvPr/>
        </p:nvSpPr>
        <p:spPr bwMode="auto">
          <a:xfrm flipV="1">
            <a:off x="1219200" y="4038600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1" name="Line 44"/>
          <p:cNvSpPr>
            <a:spLocks noChangeShapeType="1"/>
          </p:cNvSpPr>
          <p:nvPr/>
        </p:nvSpPr>
        <p:spPr bwMode="auto">
          <a:xfrm rot="1981432" flipV="1">
            <a:off x="533400" y="4191000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2" name="Line 45"/>
          <p:cNvSpPr>
            <a:spLocks noChangeShapeType="1"/>
          </p:cNvSpPr>
          <p:nvPr/>
        </p:nvSpPr>
        <p:spPr bwMode="auto">
          <a:xfrm rot="6238958" flipV="1">
            <a:off x="604838" y="4479925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3" name="Line 46"/>
          <p:cNvSpPr>
            <a:spLocks noChangeShapeType="1"/>
          </p:cNvSpPr>
          <p:nvPr/>
        </p:nvSpPr>
        <p:spPr bwMode="auto">
          <a:xfrm rot="17439967" flipV="1">
            <a:off x="739775" y="4864100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4" name="Line 47"/>
          <p:cNvSpPr>
            <a:spLocks noChangeShapeType="1"/>
          </p:cNvSpPr>
          <p:nvPr/>
        </p:nvSpPr>
        <p:spPr bwMode="auto">
          <a:xfrm rot="21246064" flipV="1">
            <a:off x="1635125" y="4144963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5" name="Line 48"/>
          <p:cNvSpPr>
            <a:spLocks noChangeShapeType="1"/>
          </p:cNvSpPr>
          <p:nvPr/>
        </p:nvSpPr>
        <p:spPr bwMode="auto">
          <a:xfrm rot="19975520" flipV="1">
            <a:off x="1270000" y="4594225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6" name="Line 49"/>
          <p:cNvSpPr>
            <a:spLocks noChangeShapeType="1"/>
          </p:cNvSpPr>
          <p:nvPr/>
        </p:nvSpPr>
        <p:spPr bwMode="auto">
          <a:xfrm rot="19161294" flipV="1">
            <a:off x="1346200" y="5230813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7" name="Line 50"/>
          <p:cNvSpPr>
            <a:spLocks noChangeShapeType="1"/>
          </p:cNvSpPr>
          <p:nvPr/>
        </p:nvSpPr>
        <p:spPr bwMode="auto">
          <a:xfrm rot="8824604" flipV="1">
            <a:off x="1376363" y="4872038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8" name="Line 51"/>
          <p:cNvSpPr>
            <a:spLocks noChangeShapeType="1"/>
          </p:cNvSpPr>
          <p:nvPr/>
        </p:nvSpPr>
        <p:spPr bwMode="auto">
          <a:xfrm rot="8824604" flipV="1">
            <a:off x="2084388" y="5095875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9" name="Line 52"/>
          <p:cNvSpPr>
            <a:spLocks noChangeShapeType="1"/>
          </p:cNvSpPr>
          <p:nvPr/>
        </p:nvSpPr>
        <p:spPr bwMode="auto">
          <a:xfrm rot="8824604" flipV="1">
            <a:off x="1779588" y="4794250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0" name="Line 53"/>
          <p:cNvSpPr>
            <a:spLocks noChangeShapeType="1"/>
          </p:cNvSpPr>
          <p:nvPr/>
        </p:nvSpPr>
        <p:spPr bwMode="auto">
          <a:xfrm rot="10893642" flipV="1">
            <a:off x="1809750" y="3911600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1" name="Line 54"/>
          <p:cNvSpPr>
            <a:spLocks noChangeShapeType="1"/>
          </p:cNvSpPr>
          <p:nvPr/>
        </p:nvSpPr>
        <p:spPr bwMode="auto">
          <a:xfrm rot="10893642" flipV="1">
            <a:off x="2933700" y="5221288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2" name="Line 55"/>
          <p:cNvSpPr>
            <a:spLocks noChangeShapeType="1"/>
          </p:cNvSpPr>
          <p:nvPr/>
        </p:nvSpPr>
        <p:spPr bwMode="auto">
          <a:xfrm rot="8856576" flipV="1">
            <a:off x="3246438" y="4627563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3" name="Line 56"/>
          <p:cNvSpPr>
            <a:spLocks noChangeShapeType="1"/>
          </p:cNvSpPr>
          <p:nvPr/>
        </p:nvSpPr>
        <p:spPr bwMode="auto">
          <a:xfrm rot="7650202" flipV="1">
            <a:off x="2811463" y="4110038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4" name="Line 57"/>
          <p:cNvSpPr>
            <a:spLocks noChangeShapeType="1"/>
          </p:cNvSpPr>
          <p:nvPr/>
        </p:nvSpPr>
        <p:spPr bwMode="auto">
          <a:xfrm rot="7650202" flipV="1">
            <a:off x="3375025" y="3900488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5" name="Line 58"/>
          <p:cNvSpPr>
            <a:spLocks noChangeShapeType="1"/>
          </p:cNvSpPr>
          <p:nvPr/>
        </p:nvSpPr>
        <p:spPr bwMode="auto">
          <a:xfrm rot="7650202" flipV="1">
            <a:off x="2628900" y="3824288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6" name="Line 59"/>
          <p:cNvSpPr>
            <a:spLocks noChangeShapeType="1"/>
          </p:cNvSpPr>
          <p:nvPr/>
        </p:nvSpPr>
        <p:spPr bwMode="auto">
          <a:xfrm rot="9206051" flipV="1">
            <a:off x="5562600" y="4495800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7" name="Line 60"/>
          <p:cNvSpPr>
            <a:spLocks noChangeShapeType="1"/>
          </p:cNvSpPr>
          <p:nvPr/>
        </p:nvSpPr>
        <p:spPr bwMode="auto">
          <a:xfrm rot="9206051" flipV="1">
            <a:off x="6343650" y="4403725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8" name="Line 61"/>
          <p:cNvSpPr>
            <a:spLocks noChangeShapeType="1"/>
          </p:cNvSpPr>
          <p:nvPr/>
        </p:nvSpPr>
        <p:spPr bwMode="auto">
          <a:xfrm rot="20092698" flipV="1">
            <a:off x="7073900" y="4319588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9" name="Line 62"/>
          <p:cNvSpPr>
            <a:spLocks noChangeShapeType="1"/>
          </p:cNvSpPr>
          <p:nvPr/>
        </p:nvSpPr>
        <p:spPr bwMode="auto">
          <a:xfrm rot="20092698" flipV="1">
            <a:off x="7950200" y="4352925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70" name="Line 63"/>
          <p:cNvSpPr>
            <a:spLocks noChangeShapeType="1"/>
          </p:cNvSpPr>
          <p:nvPr/>
        </p:nvSpPr>
        <p:spPr bwMode="auto">
          <a:xfrm rot="9206051" flipV="1">
            <a:off x="5551488" y="5029200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71" name="Line 64"/>
          <p:cNvSpPr>
            <a:spLocks noChangeShapeType="1"/>
          </p:cNvSpPr>
          <p:nvPr/>
        </p:nvSpPr>
        <p:spPr bwMode="auto">
          <a:xfrm rot="9206051" flipV="1">
            <a:off x="6346825" y="5016500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72" name="Line 65"/>
          <p:cNvSpPr>
            <a:spLocks noChangeShapeType="1"/>
          </p:cNvSpPr>
          <p:nvPr/>
        </p:nvSpPr>
        <p:spPr bwMode="auto">
          <a:xfrm rot="19804065" flipV="1">
            <a:off x="7121525" y="4992688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73" name="Line 66"/>
          <p:cNvSpPr>
            <a:spLocks noChangeShapeType="1"/>
          </p:cNvSpPr>
          <p:nvPr/>
        </p:nvSpPr>
        <p:spPr bwMode="auto">
          <a:xfrm rot="19804065" flipV="1">
            <a:off x="7993063" y="4921250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9" name="Freeform 11"/>
          <p:cNvSpPr>
            <a:spLocks/>
          </p:cNvSpPr>
          <p:nvPr/>
        </p:nvSpPr>
        <p:spPr bwMode="auto">
          <a:xfrm>
            <a:off x="2895600" y="5105400"/>
            <a:ext cx="865188" cy="158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88" y="2"/>
              </a:cxn>
              <a:cxn ang="0">
                <a:pos x="545" y="0"/>
              </a:cxn>
            </a:cxnLst>
            <a:rect l="0" t="0" r="r" b="b"/>
            <a:pathLst>
              <a:path w="545" h="10">
                <a:moveTo>
                  <a:pt x="0" y="2"/>
                </a:moveTo>
                <a:cubicBezTo>
                  <a:pt x="108" y="10"/>
                  <a:pt x="197" y="2"/>
                  <a:pt x="288" y="2"/>
                </a:cubicBezTo>
                <a:cubicBezTo>
                  <a:pt x="379" y="2"/>
                  <a:pt x="492" y="0"/>
                  <a:pt x="545" y="0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5420" name="Freeform 12"/>
          <p:cNvSpPr>
            <a:spLocks/>
          </p:cNvSpPr>
          <p:nvPr/>
        </p:nvSpPr>
        <p:spPr bwMode="auto">
          <a:xfrm>
            <a:off x="3124200" y="5486400"/>
            <a:ext cx="865188" cy="158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88" y="2"/>
              </a:cxn>
              <a:cxn ang="0">
                <a:pos x="545" y="0"/>
              </a:cxn>
            </a:cxnLst>
            <a:rect l="0" t="0" r="r" b="b"/>
            <a:pathLst>
              <a:path w="545" h="10">
                <a:moveTo>
                  <a:pt x="0" y="2"/>
                </a:moveTo>
                <a:cubicBezTo>
                  <a:pt x="108" y="10"/>
                  <a:pt x="197" y="2"/>
                  <a:pt x="288" y="2"/>
                </a:cubicBezTo>
                <a:cubicBezTo>
                  <a:pt x="379" y="2"/>
                  <a:pt x="492" y="0"/>
                  <a:pt x="545" y="0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5421" name="Freeform 13"/>
          <p:cNvSpPr>
            <a:spLocks/>
          </p:cNvSpPr>
          <p:nvPr/>
        </p:nvSpPr>
        <p:spPr bwMode="auto">
          <a:xfrm>
            <a:off x="2895600" y="5715000"/>
            <a:ext cx="865188" cy="158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88" y="2"/>
              </a:cxn>
              <a:cxn ang="0">
                <a:pos x="545" y="0"/>
              </a:cxn>
            </a:cxnLst>
            <a:rect l="0" t="0" r="r" b="b"/>
            <a:pathLst>
              <a:path w="545" h="10">
                <a:moveTo>
                  <a:pt x="0" y="2"/>
                </a:moveTo>
                <a:cubicBezTo>
                  <a:pt x="108" y="10"/>
                  <a:pt x="197" y="2"/>
                  <a:pt x="288" y="2"/>
                </a:cubicBezTo>
                <a:cubicBezTo>
                  <a:pt x="379" y="2"/>
                  <a:pt x="492" y="0"/>
                  <a:pt x="545" y="0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5422" name="Freeform 14"/>
          <p:cNvSpPr>
            <a:spLocks/>
          </p:cNvSpPr>
          <p:nvPr/>
        </p:nvSpPr>
        <p:spPr bwMode="auto">
          <a:xfrm>
            <a:off x="3048000" y="5257800"/>
            <a:ext cx="865188" cy="158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88" y="2"/>
              </a:cxn>
              <a:cxn ang="0">
                <a:pos x="545" y="0"/>
              </a:cxn>
            </a:cxnLst>
            <a:rect l="0" t="0" r="r" b="b"/>
            <a:pathLst>
              <a:path w="545" h="10">
                <a:moveTo>
                  <a:pt x="0" y="2"/>
                </a:moveTo>
                <a:cubicBezTo>
                  <a:pt x="108" y="10"/>
                  <a:pt x="197" y="2"/>
                  <a:pt x="288" y="2"/>
                </a:cubicBezTo>
                <a:cubicBezTo>
                  <a:pt x="379" y="2"/>
                  <a:pt x="492" y="0"/>
                  <a:pt x="545" y="0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5423" name="Freeform 15"/>
          <p:cNvSpPr>
            <a:spLocks/>
          </p:cNvSpPr>
          <p:nvPr/>
        </p:nvSpPr>
        <p:spPr bwMode="auto">
          <a:xfrm>
            <a:off x="3048000" y="5943600"/>
            <a:ext cx="865188" cy="158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88" y="2"/>
              </a:cxn>
              <a:cxn ang="0">
                <a:pos x="545" y="0"/>
              </a:cxn>
            </a:cxnLst>
            <a:rect l="0" t="0" r="r" b="b"/>
            <a:pathLst>
              <a:path w="545" h="10">
                <a:moveTo>
                  <a:pt x="0" y="2"/>
                </a:moveTo>
                <a:cubicBezTo>
                  <a:pt x="108" y="10"/>
                  <a:pt x="197" y="2"/>
                  <a:pt x="288" y="2"/>
                </a:cubicBezTo>
                <a:cubicBezTo>
                  <a:pt x="379" y="2"/>
                  <a:pt x="492" y="0"/>
                  <a:pt x="545" y="0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Dual-Domain Mass Transfer Approach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27432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/>
              <a:t>Aquifer is conceptualized as consisting of two distinctive and overlapping domains: </a:t>
            </a:r>
          </a:p>
          <a:p>
            <a:pPr lvl="1" eaLnBrk="1" hangingPunct="1">
              <a:defRPr/>
            </a:pPr>
            <a:r>
              <a:rPr lang="en-US" sz="2000"/>
              <a:t>a mobile (or fast) domain where transport is mainly by advection, and</a:t>
            </a:r>
          </a:p>
          <a:p>
            <a:pPr lvl="1" eaLnBrk="1" hangingPunct="1">
              <a:defRPr/>
            </a:pPr>
            <a:r>
              <a:rPr lang="en-US" sz="2000"/>
              <a:t>an immobile (or slow) domain where transport is mostly by diffusion</a:t>
            </a:r>
          </a:p>
          <a:p>
            <a:pPr eaLnBrk="1" hangingPunct="1">
              <a:defRPr/>
            </a:pPr>
            <a:r>
              <a:rPr lang="en-US" sz="2000"/>
              <a:t>Interaction between the two domains is characterized by kinetic mass transfer</a:t>
            </a:r>
          </a:p>
        </p:txBody>
      </p:sp>
      <p:sp>
        <p:nvSpPr>
          <p:cNvPr id="31753" name="Rectangle 4"/>
          <p:cNvSpPr>
            <a:spLocks noChangeArrowheads="1"/>
          </p:cNvSpPr>
          <p:nvPr/>
        </p:nvSpPr>
        <p:spPr bwMode="auto">
          <a:xfrm>
            <a:off x="3505200" y="5181600"/>
            <a:ext cx="1524000" cy="1219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36306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5414" name="Freeform 6"/>
          <p:cNvSpPr>
            <a:spLocks/>
          </p:cNvSpPr>
          <p:nvPr/>
        </p:nvSpPr>
        <p:spPr bwMode="auto">
          <a:xfrm>
            <a:off x="5257800" y="4953000"/>
            <a:ext cx="685800" cy="177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288" y="96"/>
              </a:cxn>
              <a:cxn ang="0">
                <a:pos x="432" y="0"/>
              </a:cxn>
            </a:cxnLst>
            <a:rect l="0" t="0" r="r" b="b"/>
            <a:pathLst>
              <a:path w="432" h="112">
                <a:moveTo>
                  <a:pt x="0" y="96"/>
                </a:moveTo>
                <a:cubicBezTo>
                  <a:pt x="108" y="104"/>
                  <a:pt x="216" y="112"/>
                  <a:pt x="288" y="96"/>
                </a:cubicBezTo>
                <a:cubicBezTo>
                  <a:pt x="360" y="80"/>
                  <a:pt x="396" y="40"/>
                  <a:pt x="432" y="0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5415" name="Freeform 7"/>
          <p:cNvSpPr>
            <a:spLocks/>
          </p:cNvSpPr>
          <p:nvPr/>
        </p:nvSpPr>
        <p:spPr bwMode="auto">
          <a:xfrm>
            <a:off x="5105400" y="5715000"/>
            <a:ext cx="811213" cy="9207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288" y="8"/>
              </a:cxn>
              <a:cxn ang="0">
                <a:pos x="511" y="58"/>
              </a:cxn>
            </a:cxnLst>
            <a:rect l="0" t="0" r="r" b="b"/>
            <a:pathLst>
              <a:path w="511" h="58">
                <a:moveTo>
                  <a:pt x="0" y="8"/>
                </a:moveTo>
                <a:cubicBezTo>
                  <a:pt x="108" y="16"/>
                  <a:pt x="203" y="0"/>
                  <a:pt x="288" y="8"/>
                </a:cubicBezTo>
                <a:cubicBezTo>
                  <a:pt x="373" y="16"/>
                  <a:pt x="465" y="48"/>
                  <a:pt x="511" y="58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5416" name="Freeform 8"/>
          <p:cNvSpPr>
            <a:spLocks/>
          </p:cNvSpPr>
          <p:nvPr/>
        </p:nvSpPr>
        <p:spPr bwMode="auto">
          <a:xfrm>
            <a:off x="5105400" y="5257800"/>
            <a:ext cx="774700" cy="52388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288" y="5"/>
              </a:cxn>
              <a:cxn ang="0">
                <a:pos x="488" y="33"/>
              </a:cxn>
            </a:cxnLst>
            <a:rect l="0" t="0" r="r" b="b"/>
            <a:pathLst>
              <a:path w="488" h="33">
                <a:moveTo>
                  <a:pt x="0" y="5"/>
                </a:moveTo>
                <a:cubicBezTo>
                  <a:pt x="108" y="13"/>
                  <a:pt x="207" y="0"/>
                  <a:pt x="288" y="5"/>
                </a:cubicBezTo>
                <a:cubicBezTo>
                  <a:pt x="369" y="10"/>
                  <a:pt x="446" y="27"/>
                  <a:pt x="488" y="33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5417" name="Freeform 9"/>
          <p:cNvSpPr>
            <a:spLocks/>
          </p:cNvSpPr>
          <p:nvPr/>
        </p:nvSpPr>
        <p:spPr bwMode="auto">
          <a:xfrm>
            <a:off x="5029200" y="5867400"/>
            <a:ext cx="533400" cy="236538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288" y="21"/>
              </a:cxn>
              <a:cxn ang="0">
                <a:pos x="465" y="149"/>
              </a:cxn>
            </a:cxnLst>
            <a:rect l="0" t="0" r="r" b="b"/>
            <a:pathLst>
              <a:path w="465" h="149">
                <a:moveTo>
                  <a:pt x="0" y="21"/>
                </a:moveTo>
                <a:cubicBezTo>
                  <a:pt x="108" y="29"/>
                  <a:pt x="210" y="0"/>
                  <a:pt x="288" y="21"/>
                </a:cubicBezTo>
                <a:cubicBezTo>
                  <a:pt x="366" y="42"/>
                  <a:pt x="428" y="122"/>
                  <a:pt x="465" y="149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5418" name="Freeform 10"/>
          <p:cNvSpPr>
            <a:spLocks/>
          </p:cNvSpPr>
          <p:nvPr/>
        </p:nvSpPr>
        <p:spPr bwMode="auto">
          <a:xfrm>
            <a:off x="5257800" y="5486400"/>
            <a:ext cx="811213" cy="9207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288" y="8"/>
              </a:cxn>
              <a:cxn ang="0">
                <a:pos x="511" y="58"/>
              </a:cxn>
            </a:cxnLst>
            <a:rect l="0" t="0" r="r" b="b"/>
            <a:pathLst>
              <a:path w="511" h="58">
                <a:moveTo>
                  <a:pt x="0" y="8"/>
                </a:moveTo>
                <a:cubicBezTo>
                  <a:pt x="108" y="16"/>
                  <a:pt x="203" y="0"/>
                  <a:pt x="288" y="8"/>
                </a:cubicBezTo>
                <a:cubicBezTo>
                  <a:pt x="373" y="16"/>
                  <a:pt x="465" y="48"/>
                  <a:pt x="511" y="58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3641725" y="6362700"/>
            <a:ext cx="1816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Immobile domain</a:t>
            </a:r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2514600" y="4495800"/>
            <a:ext cx="158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Mobile domain</a:t>
            </a:r>
          </a:p>
        </p:txBody>
      </p:sp>
      <p:sp>
        <p:nvSpPr>
          <p:cNvPr id="31761" name="Line 18"/>
          <p:cNvSpPr>
            <a:spLocks noChangeShapeType="1"/>
          </p:cNvSpPr>
          <p:nvPr/>
        </p:nvSpPr>
        <p:spPr bwMode="auto">
          <a:xfrm flipV="1">
            <a:off x="4038600" y="6096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2" name="Line 19"/>
          <p:cNvSpPr>
            <a:spLocks noChangeShapeType="1"/>
          </p:cNvSpPr>
          <p:nvPr/>
        </p:nvSpPr>
        <p:spPr bwMode="auto">
          <a:xfrm>
            <a:off x="2743200" y="48768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Dual Domain Equations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609600" y="2209800"/>
          <a:ext cx="556260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3" imgW="3403440" imgH="812520" progId="Equation.3">
                  <p:embed/>
                </p:oleObj>
              </mc:Choice>
              <mc:Fallback>
                <p:oleObj name="Equation" r:id="rId3" imgW="3403440" imgH="812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09800"/>
                        <a:ext cx="5562600" cy="13271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81000" y="4114800"/>
            <a:ext cx="8229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Symbol" pitchFamily="18" charset="2"/>
              </a:rPr>
              <a:t>q</a:t>
            </a:r>
            <a:r>
              <a:rPr lang="en-US" sz="2400" baseline="-25000"/>
              <a:t>m</a:t>
            </a:r>
            <a:r>
              <a:rPr lang="en-US" sz="2400"/>
              <a:t> = porosity of mobile domain</a:t>
            </a:r>
          </a:p>
          <a:p>
            <a:r>
              <a:rPr lang="en-US" sz="2400">
                <a:latin typeface="Symbol" pitchFamily="18" charset="2"/>
              </a:rPr>
              <a:t>q</a:t>
            </a:r>
            <a:r>
              <a:rPr lang="en-US" sz="2400" baseline="-25000"/>
              <a:t>m</a:t>
            </a:r>
            <a:r>
              <a:rPr lang="en-US" sz="2400"/>
              <a:t> = porosity of the immobile domain</a:t>
            </a:r>
          </a:p>
          <a:p>
            <a:pPr>
              <a:buFont typeface="Symbol" pitchFamily="18" charset="2"/>
              <a:buChar char="q"/>
            </a:pPr>
            <a:r>
              <a:rPr lang="en-US" sz="2400"/>
              <a:t> =  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 baseline="-25000"/>
              <a:t>m</a:t>
            </a:r>
            <a:r>
              <a:rPr lang="en-US" sz="2400"/>
              <a:t> + 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 baseline="-25000"/>
              <a:t>im</a:t>
            </a:r>
            <a:r>
              <a:rPr lang="en-US" sz="2400"/>
              <a:t> = total porosity</a:t>
            </a:r>
          </a:p>
          <a:p>
            <a:pPr>
              <a:buFont typeface="Symbol" pitchFamily="18" charset="2"/>
              <a:buChar char="b"/>
            </a:pPr>
            <a:r>
              <a:rPr lang="en-US" sz="2400"/>
              <a:t>= first-order mass transfer rate between the mobile and</a:t>
            </a:r>
          </a:p>
          <a:p>
            <a:pPr>
              <a:buFont typeface="Symbol" pitchFamily="18" charset="2"/>
              <a:buNone/>
            </a:pPr>
            <a:r>
              <a:rPr lang="en-US" sz="2400"/>
              <a:t>     immobile domains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Single-Species Chemical Reactions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Sorption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Mass transfer (or partitioning) process between the contaminants dissolved in groundwater (solution phase) and the contaminants sorbed on porous media (solid phase) including absorption (incorporation into the interior of a solid); adsorption (attraction to a surface); and ion exchange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First-order rate reactions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Radioactive decay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Biodegradation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Hydrolysis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Equilibrium-Controlled Sorption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Key assumptions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LEA (local equilibrium assumption)—mass transfer (partitioning) process is instantaneous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Reversible—total mass is not changed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Retardation concept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Advancing contaminant plume appears “retarded” because dissolved contaminants are sorbed on to porous materials, leaving less solute for transport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Retreating contaminant plume appears “retarded” because sorbed contaminants are de-sorbed into the dissolved phase, leaving more solute behind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Sorption Isotherms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Linear sorption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Freundlich sorption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Langmuir sorption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Nonequilibrium sorption</a:t>
            </a:r>
          </a:p>
        </p:txBody>
      </p:sp>
      <p:graphicFrame>
        <p:nvGraphicFramePr>
          <p:cNvPr id="15362" name="Object 0"/>
          <p:cNvGraphicFramePr>
            <a:graphicFrameLocks noChangeAspect="1"/>
          </p:cNvGraphicFramePr>
          <p:nvPr/>
        </p:nvGraphicFramePr>
        <p:xfrm>
          <a:off x="3962400" y="2057400"/>
          <a:ext cx="10175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3" imgW="622080" imgH="241200" progId="Equation.3">
                  <p:embed/>
                </p:oleObj>
              </mc:Choice>
              <mc:Fallback>
                <p:oleObj name="Equation" r:id="rId3" imgW="622080" imgH="241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057400"/>
                        <a:ext cx="1017588" cy="3937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1"/>
          <p:cNvGraphicFramePr>
            <a:graphicFrameLocks noChangeAspect="1"/>
          </p:cNvGraphicFramePr>
          <p:nvPr/>
        </p:nvGraphicFramePr>
        <p:xfrm>
          <a:off x="4648200" y="3276600"/>
          <a:ext cx="11223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5" imgW="685800" imgH="253800" progId="Equation.3">
                  <p:embed/>
                </p:oleObj>
              </mc:Choice>
              <mc:Fallback>
                <p:oleObj name="Equation" r:id="rId5" imgW="685800" imgH="253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276600"/>
                        <a:ext cx="1122363" cy="4143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2"/>
          <p:cNvGraphicFramePr>
            <a:graphicFrameLocks noChangeAspect="1"/>
          </p:cNvGraphicFramePr>
          <p:nvPr/>
        </p:nvGraphicFramePr>
        <p:xfrm>
          <a:off x="4495800" y="4419600"/>
          <a:ext cx="135096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7" imgW="825480" imgH="444240" progId="Equation.3">
                  <p:embed/>
                </p:oleObj>
              </mc:Choice>
              <mc:Fallback>
                <p:oleObj name="Equation" r:id="rId7" imgW="82548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419600"/>
                        <a:ext cx="1350963" cy="7254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3"/>
          <p:cNvGraphicFramePr>
            <a:graphicFrameLocks noChangeAspect="1"/>
          </p:cNvGraphicFramePr>
          <p:nvPr/>
        </p:nvGraphicFramePr>
        <p:xfrm>
          <a:off x="5562600" y="5562600"/>
          <a:ext cx="22034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9" imgW="1346040" imgH="482400" progId="Equation.3">
                  <p:embed/>
                </p:oleObj>
              </mc:Choice>
              <mc:Fallback>
                <p:oleObj name="Equation" r:id="rId9" imgW="134604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562600"/>
                        <a:ext cx="2203450" cy="787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7"/>
          <p:cNvGrpSpPr>
            <a:grpSpLocks/>
          </p:cNvGrpSpPr>
          <p:nvPr/>
        </p:nvGrpSpPr>
        <p:grpSpPr bwMode="auto">
          <a:xfrm>
            <a:off x="685800" y="2971800"/>
            <a:ext cx="3429000" cy="3200400"/>
            <a:chOff x="432" y="1872"/>
            <a:chExt cx="2160" cy="2016"/>
          </a:xfrm>
        </p:grpSpPr>
        <p:sp>
          <p:nvSpPr>
            <p:cNvPr id="34834" name="Rectangle 2"/>
            <p:cNvSpPr>
              <a:spLocks noChangeArrowheads="1"/>
            </p:cNvSpPr>
            <p:nvPr/>
          </p:nvSpPr>
          <p:spPr bwMode="auto">
            <a:xfrm>
              <a:off x="432" y="1872"/>
              <a:ext cx="2160" cy="20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5" name="Freeform 3"/>
            <p:cNvSpPr>
              <a:spLocks/>
            </p:cNvSpPr>
            <p:nvPr/>
          </p:nvSpPr>
          <p:spPr bwMode="auto">
            <a:xfrm>
              <a:off x="432" y="2688"/>
              <a:ext cx="2160" cy="1200"/>
            </a:xfrm>
            <a:custGeom>
              <a:avLst/>
              <a:gdLst>
                <a:gd name="T0" fmla="*/ 0 w 2160"/>
                <a:gd name="T1" fmla="*/ 1200 h 1200"/>
                <a:gd name="T2" fmla="*/ 2160 w 2160"/>
                <a:gd name="T3" fmla="*/ 0 h 1200"/>
                <a:gd name="T4" fmla="*/ 0 60000 65536"/>
                <a:gd name="T5" fmla="*/ 0 60000 65536"/>
                <a:gd name="T6" fmla="*/ 0 w 2160"/>
                <a:gd name="T7" fmla="*/ 0 h 1200"/>
                <a:gd name="T8" fmla="*/ 2160 w 2160"/>
                <a:gd name="T9" fmla="*/ 1200 h 12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" h="1200">
                  <a:moveTo>
                    <a:pt x="0" y="1200"/>
                  </a:moveTo>
                  <a:cubicBezTo>
                    <a:pt x="0" y="1200"/>
                    <a:pt x="1080" y="600"/>
                    <a:pt x="216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6" name="Freeform 4"/>
            <p:cNvSpPr>
              <a:spLocks/>
            </p:cNvSpPr>
            <p:nvPr/>
          </p:nvSpPr>
          <p:spPr bwMode="auto">
            <a:xfrm>
              <a:off x="432" y="2880"/>
              <a:ext cx="2160" cy="1008"/>
            </a:xfrm>
            <a:custGeom>
              <a:avLst/>
              <a:gdLst>
                <a:gd name="T0" fmla="*/ 0 w 2160"/>
                <a:gd name="T1" fmla="*/ 1008 h 1008"/>
                <a:gd name="T2" fmla="*/ 426 w 2160"/>
                <a:gd name="T3" fmla="*/ 492 h 1008"/>
                <a:gd name="T4" fmla="*/ 1048 w 2160"/>
                <a:gd name="T5" fmla="*/ 146 h 1008"/>
                <a:gd name="T6" fmla="*/ 2160 w 2160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"/>
                <a:gd name="T13" fmla="*/ 0 h 1008"/>
                <a:gd name="T14" fmla="*/ 2160 w 2160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" h="1008">
                  <a:moveTo>
                    <a:pt x="0" y="1008"/>
                  </a:moveTo>
                  <a:cubicBezTo>
                    <a:pt x="71" y="922"/>
                    <a:pt x="251" y="636"/>
                    <a:pt x="426" y="492"/>
                  </a:cubicBezTo>
                  <a:cubicBezTo>
                    <a:pt x="601" y="348"/>
                    <a:pt x="759" y="228"/>
                    <a:pt x="1048" y="146"/>
                  </a:cubicBezTo>
                  <a:cubicBezTo>
                    <a:pt x="1337" y="64"/>
                    <a:pt x="1928" y="30"/>
                    <a:pt x="216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7" name="Freeform 6"/>
            <p:cNvSpPr>
              <a:spLocks/>
            </p:cNvSpPr>
            <p:nvPr/>
          </p:nvSpPr>
          <p:spPr bwMode="auto">
            <a:xfrm>
              <a:off x="432" y="1872"/>
              <a:ext cx="1920" cy="2016"/>
            </a:xfrm>
            <a:custGeom>
              <a:avLst/>
              <a:gdLst>
                <a:gd name="T0" fmla="*/ 0 w 1920"/>
                <a:gd name="T1" fmla="*/ 2016 h 2016"/>
                <a:gd name="T2" fmla="*/ 916 w 1920"/>
                <a:gd name="T3" fmla="*/ 1822 h 2016"/>
                <a:gd name="T4" fmla="*/ 1653 w 1920"/>
                <a:gd name="T5" fmla="*/ 1298 h 2016"/>
                <a:gd name="T6" fmla="*/ 1920 w 1920"/>
                <a:gd name="T7" fmla="*/ 0 h 20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0"/>
                <a:gd name="T13" fmla="*/ 0 h 2016"/>
                <a:gd name="T14" fmla="*/ 1920 w 1920"/>
                <a:gd name="T15" fmla="*/ 2016 h 20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0" h="2016">
                  <a:moveTo>
                    <a:pt x="0" y="2016"/>
                  </a:moveTo>
                  <a:cubicBezTo>
                    <a:pt x="153" y="1984"/>
                    <a:pt x="641" y="1942"/>
                    <a:pt x="916" y="1822"/>
                  </a:cubicBezTo>
                  <a:cubicBezTo>
                    <a:pt x="1191" y="1702"/>
                    <a:pt x="1486" y="1602"/>
                    <a:pt x="1653" y="1298"/>
                  </a:cubicBezTo>
                  <a:cubicBezTo>
                    <a:pt x="1820" y="994"/>
                    <a:pt x="1865" y="270"/>
                    <a:pt x="192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4819" name="Text Box 8"/>
          <p:cNvSpPr txBox="1">
            <a:spLocks noChangeArrowheads="1"/>
          </p:cNvSpPr>
          <p:nvPr/>
        </p:nvSpPr>
        <p:spPr bwMode="auto">
          <a:xfrm>
            <a:off x="1371600" y="6248400"/>
            <a:ext cx="1698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Dissolved Concentration</a:t>
            </a:r>
          </a:p>
        </p:txBody>
      </p:sp>
      <p:sp>
        <p:nvSpPr>
          <p:cNvPr id="34820" name="Text Box 9"/>
          <p:cNvSpPr txBox="1">
            <a:spLocks noChangeArrowheads="1"/>
          </p:cNvSpPr>
          <p:nvPr/>
        </p:nvSpPr>
        <p:spPr bwMode="auto">
          <a:xfrm rot="-5400000">
            <a:off x="-240506" y="4609307"/>
            <a:ext cx="15208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Sorbed Concentration</a:t>
            </a:r>
          </a:p>
        </p:txBody>
      </p:sp>
      <p:sp>
        <p:nvSpPr>
          <p:cNvPr id="34821" name="Text Box 10"/>
          <p:cNvSpPr txBox="1">
            <a:spLocks noChangeArrowheads="1"/>
          </p:cNvSpPr>
          <p:nvPr/>
        </p:nvSpPr>
        <p:spPr bwMode="auto">
          <a:xfrm rot="-1807979">
            <a:off x="1333500" y="4737100"/>
            <a:ext cx="528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a&lt;1</a:t>
            </a:r>
          </a:p>
        </p:txBody>
      </p:sp>
      <p:sp>
        <p:nvSpPr>
          <p:cNvPr id="34822" name="Text Box 11"/>
          <p:cNvSpPr txBox="1">
            <a:spLocks noChangeArrowheads="1"/>
          </p:cNvSpPr>
          <p:nvPr/>
        </p:nvSpPr>
        <p:spPr bwMode="auto">
          <a:xfrm rot="-1807979">
            <a:off x="1752600" y="5105400"/>
            <a:ext cx="528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a=1</a:t>
            </a:r>
          </a:p>
        </p:txBody>
      </p:sp>
      <p:sp>
        <p:nvSpPr>
          <p:cNvPr id="34823" name="Text Box 12"/>
          <p:cNvSpPr txBox="1">
            <a:spLocks noChangeArrowheads="1"/>
          </p:cNvSpPr>
          <p:nvPr/>
        </p:nvSpPr>
        <p:spPr bwMode="auto">
          <a:xfrm rot="-1807979">
            <a:off x="2286000" y="5334000"/>
            <a:ext cx="528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a&gt;1</a:t>
            </a:r>
          </a:p>
        </p:txBody>
      </p:sp>
      <p:sp>
        <p:nvSpPr>
          <p:cNvPr id="34824" name="Text Box 13"/>
          <p:cNvSpPr txBox="1">
            <a:spLocks noChangeArrowheads="1"/>
          </p:cNvSpPr>
          <p:nvPr/>
        </p:nvSpPr>
        <p:spPr bwMode="auto">
          <a:xfrm>
            <a:off x="685800" y="1981200"/>
            <a:ext cx="34448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Freundlich isotherm.  A linear isotherm is a special case for which the exponent, a, is equal to 1.</a:t>
            </a:r>
          </a:p>
        </p:txBody>
      </p:sp>
      <p:sp>
        <p:nvSpPr>
          <p:cNvPr id="34825" name="Rectangle 15"/>
          <p:cNvSpPr>
            <a:spLocks noChangeArrowheads="1"/>
          </p:cNvSpPr>
          <p:nvPr/>
        </p:nvSpPr>
        <p:spPr bwMode="auto">
          <a:xfrm>
            <a:off x="5029200" y="2971800"/>
            <a:ext cx="3429000" cy="320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Freeform 17"/>
          <p:cNvSpPr>
            <a:spLocks/>
          </p:cNvSpPr>
          <p:nvPr/>
        </p:nvSpPr>
        <p:spPr bwMode="auto">
          <a:xfrm>
            <a:off x="5029200" y="4425950"/>
            <a:ext cx="3419475" cy="1746250"/>
          </a:xfrm>
          <a:custGeom>
            <a:avLst/>
            <a:gdLst>
              <a:gd name="T0" fmla="*/ 0 w 2154"/>
              <a:gd name="T1" fmla="*/ 1100 h 1100"/>
              <a:gd name="T2" fmla="*/ 403 w 2154"/>
              <a:gd name="T3" fmla="*/ 345 h 1100"/>
              <a:gd name="T4" fmla="*/ 1267 w 2154"/>
              <a:gd name="T5" fmla="*/ 52 h 1100"/>
              <a:gd name="T6" fmla="*/ 2154 w 2154"/>
              <a:gd name="T7" fmla="*/ 34 h 1100"/>
              <a:gd name="T8" fmla="*/ 0 60000 65536"/>
              <a:gd name="T9" fmla="*/ 0 60000 65536"/>
              <a:gd name="T10" fmla="*/ 0 60000 65536"/>
              <a:gd name="T11" fmla="*/ 0 60000 65536"/>
              <a:gd name="T12" fmla="*/ 0 w 2154"/>
              <a:gd name="T13" fmla="*/ 0 h 1100"/>
              <a:gd name="T14" fmla="*/ 2154 w 2154"/>
              <a:gd name="T15" fmla="*/ 1100 h 11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4" h="1100">
                <a:moveTo>
                  <a:pt x="0" y="1100"/>
                </a:moveTo>
                <a:cubicBezTo>
                  <a:pt x="67" y="974"/>
                  <a:pt x="192" y="520"/>
                  <a:pt x="403" y="345"/>
                </a:cubicBezTo>
                <a:cubicBezTo>
                  <a:pt x="614" y="170"/>
                  <a:pt x="975" y="104"/>
                  <a:pt x="1267" y="52"/>
                </a:cubicBezTo>
                <a:cubicBezTo>
                  <a:pt x="1559" y="0"/>
                  <a:pt x="1969" y="38"/>
                  <a:pt x="2154" y="3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27" name="Text Box 19"/>
          <p:cNvSpPr txBox="1">
            <a:spLocks noChangeArrowheads="1"/>
          </p:cNvSpPr>
          <p:nvPr/>
        </p:nvSpPr>
        <p:spPr bwMode="auto">
          <a:xfrm>
            <a:off x="5715000" y="6248400"/>
            <a:ext cx="1698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Dissolved Concentration</a:t>
            </a:r>
          </a:p>
        </p:txBody>
      </p:sp>
      <p:sp>
        <p:nvSpPr>
          <p:cNvPr id="34828" name="Text Box 20"/>
          <p:cNvSpPr txBox="1">
            <a:spLocks noChangeArrowheads="1"/>
          </p:cNvSpPr>
          <p:nvPr/>
        </p:nvSpPr>
        <p:spPr bwMode="auto">
          <a:xfrm rot="-5400000">
            <a:off x="4102894" y="4609307"/>
            <a:ext cx="15208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Sorbed Concentration</a:t>
            </a:r>
          </a:p>
        </p:txBody>
      </p:sp>
      <p:sp>
        <p:nvSpPr>
          <p:cNvPr id="34829" name="Text Box 22"/>
          <p:cNvSpPr txBox="1">
            <a:spLocks noChangeArrowheads="1"/>
          </p:cNvSpPr>
          <p:nvPr/>
        </p:nvSpPr>
        <p:spPr bwMode="auto">
          <a:xfrm rot="-1807979">
            <a:off x="6096000" y="5105400"/>
            <a:ext cx="528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a=1</a:t>
            </a:r>
          </a:p>
        </p:txBody>
      </p:sp>
      <p:sp>
        <p:nvSpPr>
          <p:cNvPr id="34830" name="Text Box 24"/>
          <p:cNvSpPr txBox="1">
            <a:spLocks noChangeArrowheads="1"/>
          </p:cNvSpPr>
          <p:nvPr/>
        </p:nvSpPr>
        <p:spPr bwMode="auto">
          <a:xfrm>
            <a:off x="5029200" y="2286000"/>
            <a:ext cx="34448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 Langmuir isotherm where S is the maximum sorption capacity</a:t>
            </a:r>
          </a:p>
        </p:txBody>
      </p:sp>
      <p:sp>
        <p:nvSpPr>
          <p:cNvPr id="34831" name="Line 25"/>
          <p:cNvSpPr>
            <a:spLocks noChangeShapeType="1"/>
          </p:cNvSpPr>
          <p:nvPr/>
        </p:nvSpPr>
        <p:spPr bwMode="auto">
          <a:xfrm>
            <a:off x="5029200" y="4419600"/>
            <a:ext cx="34290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32" name="Text Box 26"/>
          <p:cNvSpPr txBox="1">
            <a:spLocks noChangeArrowheads="1"/>
          </p:cNvSpPr>
          <p:nvPr/>
        </p:nvSpPr>
        <p:spPr bwMode="auto">
          <a:xfrm>
            <a:off x="5318125" y="4151313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15157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Freundlich and Langmuir Isotherms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Method for Including Sorption into Transport Model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Retardation Coefficient</a:t>
            </a:r>
          </a:p>
        </p:txBody>
      </p:sp>
      <p:graphicFrame>
        <p:nvGraphicFramePr>
          <p:cNvPr id="16386" name="Object 0"/>
          <p:cNvGraphicFramePr>
            <a:graphicFrameLocks noChangeAspect="1"/>
          </p:cNvGraphicFramePr>
          <p:nvPr/>
        </p:nvGraphicFramePr>
        <p:xfrm>
          <a:off x="2514600" y="3124200"/>
          <a:ext cx="32004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3" imgW="1320480" imgH="393480" progId="Equation.3">
                  <p:embed/>
                </p:oleObj>
              </mc:Choice>
              <mc:Fallback>
                <p:oleObj name="Equation" r:id="rId3" imgW="1320480" imgH="3934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124200"/>
                        <a:ext cx="3200400" cy="9493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Solute Transport Processes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Physical Transport of solute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Advection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Diffusion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Mechanical Dispersion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Reactive Transport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Geochemical reactions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Biological reactions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-Order Irreversible Rate Reactions</a:t>
            </a:r>
          </a:p>
        </p:txBody>
      </p:sp>
      <p:graphicFrame>
        <p:nvGraphicFramePr>
          <p:cNvPr id="17410" name="Object 1028"/>
          <p:cNvGraphicFramePr>
            <a:graphicFrameLocks noChangeAspect="1"/>
          </p:cNvGraphicFramePr>
          <p:nvPr/>
        </p:nvGraphicFramePr>
        <p:xfrm>
          <a:off x="1371600" y="2819400"/>
          <a:ext cx="6032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3" imgW="2489040" imgH="431640" progId="Equation.3">
                  <p:embed/>
                </p:oleObj>
              </mc:Choice>
              <mc:Fallback>
                <p:oleObj name="Equation" r:id="rId3" imgW="2489040" imgH="4316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19400"/>
                        <a:ext cx="6032500" cy="1041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1029"/>
          <p:cNvGraphicFramePr>
            <a:graphicFrameLocks noChangeAspect="1"/>
          </p:cNvGraphicFramePr>
          <p:nvPr/>
        </p:nvGraphicFramePr>
        <p:xfrm>
          <a:off x="2819400" y="5257800"/>
          <a:ext cx="25860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5" imgW="1066680" imgH="431640" progId="Equation.3">
                  <p:embed/>
                </p:oleObj>
              </mc:Choice>
              <mc:Fallback>
                <p:oleObj name="Equation" r:id="rId5" imgW="1066680" imgH="43164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257800"/>
                        <a:ext cx="2586038" cy="1041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1030"/>
          <p:cNvSpPr txBox="1">
            <a:spLocks noChangeArrowheads="1"/>
          </p:cNvSpPr>
          <p:nvPr/>
        </p:nvSpPr>
        <p:spPr bwMode="auto">
          <a:xfrm>
            <a:off x="1752600" y="4876800"/>
            <a:ext cx="4592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relation between rate coefficient [T</a:t>
            </a:r>
            <a:r>
              <a:rPr lang="en-US" sz="1600" baseline="30000"/>
              <a:t>-1</a:t>
            </a:r>
            <a:r>
              <a:rPr lang="en-US" sz="1600"/>
              <a:t>] and half life [T]</a:t>
            </a:r>
          </a:p>
        </p:txBody>
      </p:sp>
      <p:sp>
        <p:nvSpPr>
          <p:cNvPr id="17414" name="Line 1031"/>
          <p:cNvSpPr>
            <a:spLocks noChangeShapeType="1"/>
          </p:cNvSpPr>
          <p:nvPr/>
        </p:nvSpPr>
        <p:spPr bwMode="auto">
          <a:xfrm flipH="1">
            <a:off x="5181600" y="23622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5" name="Text Box 1032"/>
          <p:cNvSpPr txBox="1">
            <a:spLocks noChangeArrowheads="1"/>
          </p:cNvSpPr>
          <p:nvPr/>
        </p:nvSpPr>
        <p:spPr bwMode="auto">
          <a:xfrm>
            <a:off x="5394325" y="1890713"/>
            <a:ext cx="3230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Rate coefficient for dissolved species</a:t>
            </a:r>
          </a:p>
        </p:txBody>
      </p:sp>
      <p:sp>
        <p:nvSpPr>
          <p:cNvPr id="17416" name="Line 1033"/>
          <p:cNvSpPr>
            <a:spLocks noChangeShapeType="1"/>
          </p:cNvSpPr>
          <p:nvPr/>
        </p:nvSpPr>
        <p:spPr bwMode="auto">
          <a:xfrm flipH="1" flipV="1">
            <a:off x="6172200" y="3581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7" name="Text Box 1034"/>
          <p:cNvSpPr txBox="1">
            <a:spLocks noChangeArrowheads="1"/>
          </p:cNvSpPr>
          <p:nvPr/>
        </p:nvSpPr>
        <p:spPr bwMode="auto">
          <a:xfrm>
            <a:off x="5486400" y="4267200"/>
            <a:ext cx="3003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Rate coefficient for sorbed species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Zero-Order Reactions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1801813" y="2865438"/>
          <a:ext cx="51704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3" imgW="2133360" imgH="393480" progId="Equation.3">
                  <p:embed/>
                </p:oleObj>
              </mc:Choice>
              <mc:Fallback>
                <p:oleObj name="Equation" r:id="rId3" imgW="21333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2865438"/>
                        <a:ext cx="5170487" cy="9493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Line 5"/>
          <p:cNvSpPr>
            <a:spLocks noChangeShapeType="1"/>
          </p:cNvSpPr>
          <p:nvPr/>
        </p:nvSpPr>
        <p:spPr bwMode="auto">
          <a:xfrm flipH="1">
            <a:off x="5181600" y="23622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5394325" y="1890713"/>
            <a:ext cx="3230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Rate coefficient for dissolved species</a:t>
            </a:r>
          </a:p>
        </p:txBody>
      </p:sp>
      <p:sp>
        <p:nvSpPr>
          <p:cNvPr id="18438" name="Line 7"/>
          <p:cNvSpPr>
            <a:spLocks noChangeShapeType="1"/>
          </p:cNvSpPr>
          <p:nvPr/>
        </p:nvSpPr>
        <p:spPr bwMode="auto">
          <a:xfrm flipH="1" flipV="1">
            <a:off x="6172200" y="3581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5486400" y="4267200"/>
            <a:ext cx="3003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Rate coefficient for sorbed species</a:t>
            </a:r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533400" y="5029200"/>
            <a:ext cx="80168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Symbol" pitchFamily="18" charset="2"/>
              </a:rPr>
              <a:t>g</a:t>
            </a:r>
            <a:r>
              <a:rPr lang="en-US" sz="2400" baseline="-25000"/>
              <a:t>1</a:t>
            </a:r>
            <a:r>
              <a:rPr lang="en-US" sz="2400"/>
              <a:t> [ML</a:t>
            </a:r>
            <a:r>
              <a:rPr lang="en-US" sz="2400" baseline="30000"/>
              <a:t>-3</a:t>
            </a:r>
            <a:r>
              <a:rPr lang="en-US" sz="2400"/>
              <a:t>T</a:t>
            </a:r>
            <a:r>
              <a:rPr lang="en-US" sz="2400" baseline="30000"/>
              <a:t>-1</a:t>
            </a:r>
            <a:r>
              <a:rPr lang="en-US" sz="2400"/>
              <a:t>] and </a:t>
            </a:r>
            <a:r>
              <a:rPr lang="en-US" sz="2400">
                <a:latin typeface="Symbol" pitchFamily="18" charset="2"/>
              </a:rPr>
              <a:t>g</a:t>
            </a:r>
            <a:r>
              <a:rPr lang="en-US" sz="2400" baseline="-25000"/>
              <a:t>2</a:t>
            </a:r>
            <a:r>
              <a:rPr lang="en-US" sz="2400"/>
              <a:t> [MM</a:t>
            </a:r>
            <a:r>
              <a:rPr lang="en-US" sz="2400" baseline="30000"/>
              <a:t>-1</a:t>
            </a:r>
            <a:r>
              <a:rPr lang="en-US" sz="2400"/>
              <a:t>T</a:t>
            </a:r>
            <a:r>
              <a:rPr lang="en-US" sz="2400" baseline="30000"/>
              <a:t>-1</a:t>
            </a:r>
            <a:r>
              <a:rPr lang="en-US" sz="2400"/>
              <a:t>] are the zeroth-order rate coefficients for the dissolved and sorbed phase.  Positive rate coefficients indicate decay; negative values indicate growth.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Heat/Energy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Stored</a:t>
            </a:r>
          </a:p>
          <a:p>
            <a:r>
              <a:rPr lang="en-US" dirty="0"/>
              <a:t>Conducted</a:t>
            </a:r>
          </a:p>
          <a:p>
            <a:r>
              <a:rPr lang="en-US" dirty="0"/>
              <a:t>Dispersed</a:t>
            </a:r>
          </a:p>
          <a:p>
            <a:r>
              <a:rPr lang="en-US" dirty="0" err="1"/>
              <a:t>Convected</a:t>
            </a:r>
            <a:endParaRPr lang="en-US" dirty="0"/>
          </a:p>
          <a:p>
            <a:r>
              <a:rPr lang="en-US" dirty="0"/>
              <a:t>Produced/Lost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Key parameters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Thermal conductivity (</a:t>
            </a:r>
            <a:r>
              <a:rPr lang="en-US" dirty="0" err="1"/>
              <a:t>k</a:t>
            </a:r>
            <a:r>
              <a:rPr lang="en-US" baseline="-25000" dirty="0" err="1"/>
              <a:t>T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Specific heat capacity (</a:t>
            </a:r>
            <a:r>
              <a:rPr lang="en-US" dirty="0" err="1"/>
              <a:t>c</a:t>
            </a:r>
            <a:r>
              <a:rPr lang="en-US" baseline="-25000" dirty="0" err="1"/>
              <a:t>P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Capacity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r>
              <a:rPr lang="en-US" dirty="0"/>
              <a:t>Heat is stored in the fluid </a:t>
            </a:r>
            <a:r>
              <a:rPr lang="en-US" i="1" dirty="0"/>
              <a:t>and solid</a:t>
            </a:r>
          </a:p>
          <a:p>
            <a:r>
              <a:rPr lang="en-US" dirty="0"/>
              <a:t>Heat capacity of the fluid and solid represented as:             &amp;</a:t>
            </a:r>
          </a:p>
          <a:p>
            <a:endParaRPr lang="en-US" dirty="0"/>
          </a:p>
          <a:p>
            <a:r>
              <a:rPr lang="en-US" dirty="0"/>
              <a:t>Energy stored in fluid:</a:t>
            </a:r>
          </a:p>
          <a:p>
            <a:endParaRPr lang="en-US" dirty="0"/>
          </a:p>
          <a:p>
            <a:r>
              <a:rPr lang="en-US" dirty="0"/>
              <a:t>Energy stored in the solid:  </a:t>
            </a:r>
          </a:p>
        </p:txBody>
      </p:sp>
      <p:graphicFrame>
        <p:nvGraphicFramePr>
          <p:cNvPr id="52226" name="Object 1024"/>
          <p:cNvGraphicFramePr>
            <a:graphicFrameLocks noChangeAspect="1"/>
          </p:cNvGraphicFramePr>
          <p:nvPr/>
        </p:nvGraphicFramePr>
        <p:xfrm>
          <a:off x="4343400" y="3124200"/>
          <a:ext cx="88582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" name="Equation" r:id="rId3" imgW="342720" imgH="241200" progId="Equation.3">
                  <p:embed/>
                </p:oleObj>
              </mc:Choice>
              <mc:Fallback>
                <p:oleObj name="Equation" r:id="rId3" imgW="342720" imgH="241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24200"/>
                        <a:ext cx="885825" cy="6238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1024"/>
          <p:cNvGraphicFramePr>
            <a:graphicFrameLocks noChangeAspect="1"/>
          </p:cNvGraphicFramePr>
          <p:nvPr/>
        </p:nvGraphicFramePr>
        <p:xfrm>
          <a:off x="6248400" y="3124200"/>
          <a:ext cx="91916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9" name="Equation" r:id="rId5" imgW="355320" imgH="228600" progId="Equation.3">
                  <p:embed/>
                </p:oleObj>
              </mc:Choice>
              <mc:Fallback>
                <p:oleObj name="Equation" r:id="rId5" imgW="35532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124200"/>
                        <a:ext cx="919163" cy="5921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1024"/>
          <p:cNvGraphicFramePr>
            <a:graphicFrameLocks noChangeAspect="1"/>
          </p:cNvGraphicFramePr>
          <p:nvPr/>
        </p:nvGraphicFramePr>
        <p:xfrm>
          <a:off x="5486400" y="4191000"/>
          <a:ext cx="15748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0" name="Equation" r:id="rId7" imgW="609480" imgH="241200" progId="Equation.3">
                  <p:embed/>
                </p:oleObj>
              </mc:Choice>
              <mc:Fallback>
                <p:oleObj name="Equation" r:id="rId7" imgW="60948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91000"/>
                        <a:ext cx="1574800" cy="6238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1024"/>
          <p:cNvGraphicFramePr>
            <a:graphicFrameLocks noChangeAspect="1"/>
          </p:cNvGraphicFramePr>
          <p:nvPr/>
        </p:nvGraphicFramePr>
        <p:xfrm>
          <a:off x="5943600" y="5410200"/>
          <a:ext cx="24939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1" name="Equation" r:id="rId9" imgW="965160" imgH="228600" progId="Equation.3">
                  <p:embed/>
                </p:oleObj>
              </mc:Choice>
              <mc:Fallback>
                <p:oleObj name="Equation" r:id="rId9" imgW="96516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410200"/>
                        <a:ext cx="2493962" cy="590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Heat/Energy Transport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8610600" cy="4114800"/>
          </a:xfrm>
        </p:spPr>
        <p:txBody>
          <a:bodyPr/>
          <a:lstStyle/>
          <a:p>
            <a:r>
              <a:rPr lang="en-US" dirty="0"/>
              <a:t>Fourier’s law for heat transport: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Heat is conducted through fluid </a:t>
            </a:r>
            <a:r>
              <a:rPr lang="en-US" i="1" dirty="0"/>
              <a:t>and solid</a:t>
            </a:r>
          </a:p>
          <a:p>
            <a:r>
              <a:rPr lang="en-US" dirty="0"/>
              <a:t>Thermal conductivity of the fluid and solid represented as:            &amp;</a:t>
            </a:r>
          </a:p>
          <a:p>
            <a:r>
              <a:rPr lang="en-US" dirty="0"/>
              <a:t>Bulk thermal conductivity: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</p:txBody>
      </p:sp>
      <p:graphicFrame>
        <p:nvGraphicFramePr>
          <p:cNvPr id="50178" name="Object 1024"/>
          <p:cNvGraphicFramePr>
            <a:graphicFrameLocks noChangeAspect="1"/>
          </p:cNvGraphicFramePr>
          <p:nvPr/>
        </p:nvGraphicFramePr>
        <p:xfrm>
          <a:off x="3200400" y="2362200"/>
          <a:ext cx="2100263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2" name="Equation" r:id="rId3" imgW="812520" imgH="444240" progId="Equation.3">
                  <p:embed/>
                </p:oleObj>
              </mc:Choice>
              <mc:Fallback>
                <p:oleObj name="Equation" r:id="rId3" imgW="812520" imgH="4442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362200"/>
                        <a:ext cx="2100263" cy="11493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1024"/>
          <p:cNvGraphicFramePr>
            <a:graphicFrameLocks noChangeAspect="1"/>
          </p:cNvGraphicFramePr>
          <p:nvPr/>
        </p:nvGraphicFramePr>
        <p:xfrm>
          <a:off x="3657600" y="4648200"/>
          <a:ext cx="88582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3" name="Equation" r:id="rId5" imgW="342720" imgH="241200" progId="Equation.3">
                  <p:embed/>
                </p:oleObj>
              </mc:Choice>
              <mc:Fallback>
                <p:oleObj name="Equation" r:id="rId5" imgW="34272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648200"/>
                        <a:ext cx="885825" cy="6238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1024"/>
          <p:cNvGraphicFramePr>
            <a:graphicFrameLocks noChangeAspect="1"/>
          </p:cNvGraphicFramePr>
          <p:nvPr/>
        </p:nvGraphicFramePr>
        <p:xfrm>
          <a:off x="5410200" y="4648200"/>
          <a:ext cx="9191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4" name="Equation" r:id="rId7" imgW="355320" imgH="228600" progId="Equation.3">
                  <p:embed/>
                </p:oleObj>
              </mc:Choice>
              <mc:Fallback>
                <p:oleObj name="Equation" r:id="rId7" imgW="35532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648200"/>
                        <a:ext cx="919163" cy="590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1024"/>
          <p:cNvGraphicFramePr>
            <a:graphicFrameLocks noChangeAspect="1"/>
          </p:cNvGraphicFramePr>
          <p:nvPr/>
        </p:nvGraphicFramePr>
        <p:xfrm>
          <a:off x="2133600" y="5867400"/>
          <a:ext cx="43307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5" name="Equation" r:id="rId9" imgW="1676160" imgH="241200" progId="Equation.3">
                  <p:embed/>
                </p:oleObj>
              </mc:Choice>
              <mc:Fallback>
                <p:oleObj name="Equation" r:id="rId9" imgW="167616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867400"/>
                        <a:ext cx="4330700" cy="6238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Flux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Dispersive heat flux: </a:t>
            </a:r>
          </a:p>
          <a:p>
            <a:endParaRPr lang="en-US" dirty="0"/>
          </a:p>
          <a:p>
            <a:r>
              <a:rPr lang="en-US" dirty="0"/>
              <a:t>Convective heat flux:</a:t>
            </a:r>
          </a:p>
          <a:p>
            <a:endParaRPr lang="en-US" dirty="0"/>
          </a:p>
          <a:p>
            <a:r>
              <a:rPr lang="en-US" dirty="0"/>
              <a:t>Produced/Lost (reaction):</a:t>
            </a:r>
          </a:p>
          <a:p>
            <a:endParaRPr lang="en-US" dirty="0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56" name="Object 0"/>
          <p:cNvGraphicFramePr>
            <a:graphicFrameLocks noChangeAspect="1"/>
          </p:cNvGraphicFramePr>
          <p:nvPr/>
        </p:nvGraphicFramePr>
        <p:xfrm>
          <a:off x="5105400" y="1981200"/>
          <a:ext cx="256063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3" name="Equation" r:id="rId3" imgW="1434960" imgH="431640" progId="Equation.3">
                  <p:embed/>
                </p:oleObj>
              </mc:Choice>
              <mc:Fallback>
                <p:oleObj name="Equation" r:id="rId3" imgW="1434960" imgH="4316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981200"/>
                        <a:ext cx="2560638" cy="7588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25"/>
          <p:cNvGraphicFramePr>
            <a:graphicFrameLocks noChangeAspect="1"/>
          </p:cNvGraphicFramePr>
          <p:nvPr/>
        </p:nvGraphicFramePr>
        <p:xfrm>
          <a:off x="5334000" y="3124200"/>
          <a:ext cx="222091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4" name="Equation" r:id="rId5" imgW="1244520" imgH="419040" progId="Equation.3">
                  <p:embed/>
                </p:oleObj>
              </mc:Choice>
              <mc:Fallback>
                <p:oleObj name="Equation" r:id="rId5" imgW="1244520" imgH="41904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124200"/>
                        <a:ext cx="2220912" cy="7397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2" name="Object 14"/>
          <p:cNvGraphicFramePr>
            <a:graphicFrameLocks noChangeAspect="1"/>
          </p:cNvGraphicFramePr>
          <p:nvPr/>
        </p:nvGraphicFramePr>
        <p:xfrm>
          <a:off x="5791200" y="4419600"/>
          <a:ext cx="27828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5" name="Equation" r:id="rId7" imgW="1384200" imgH="241200" progId="Equation.3">
                  <p:embed/>
                </p:oleObj>
              </mc:Choice>
              <mc:Fallback>
                <p:oleObj name="Equation" r:id="rId7" imgW="138420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419600"/>
                        <a:ext cx="2782888" cy="482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2057400" y="1066800"/>
            <a:ext cx="54102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AutoShape 5"/>
          <p:cNvSpPr>
            <a:spLocks/>
          </p:cNvSpPr>
          <p:nvPr/>
        </p:nvSpPr>
        <p:spPr bwMode="auto">
          <a:xfrm rot="5400000">
            <a:off x="3924300" y="47625"/>
            <a:ext cx="304800" cy="29718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581400" y="1000125"/>
            <a:ext cx="9877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Stored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2057400" y="1685925"/>
          <a:ext cx="5389563" cy="501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1" name="Equation" r:id="rId3" imgW="2679480" imgH="2514600" progId="Equation.3">
                  <p:embed/>
                </p:oleObj>
              </mc:Choice>
              <mc:Fallback>
                <p:oleObj name="Equation" r:id="rId3" imgW="2679480" imgH="2514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85925"/>
                        <a:ext cx="5389563" cy="50196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5"/>
          <p:cNvSpPr>
            <a:spLocks/>
          </p:cNvSpPr>
          <p:nvPr/>
        </p:nvSpPr>
        <p:spPr bwMode="auto">
          <a:xfrm rot="5400000">
            <a:off x="4610100" y="1114425"/>
            <a:ext cx="304800" cy="41910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200400" y="2676525"/>
            <a:ext cx="33457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Conducted and Dispersed</a:t>
            </a:r>
          </a:p>
        </p:txBody>
      </p:sp>
      <p:sp>
        <p:nvSpPr>
          <p:cNvPr id="19" name="AutoShape 4"/>
          <p:cNvSpPr>
            <a:spLocks/>
          </p:cNvSpPr>
          <p:nvPr/>
        </p:nvSpPr>
        <p:spPr bwMode="auto">
          <a:xfrm rot="5400000">
            <a:off x="3276600" y="3971925"/>
            <a:ext cx="304800" cy="13716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667000" y="4124325"/>
            <a:ext cx="1499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/>
              <a:t>Convected</a:t>
            </a:r>
            <a:endParaRPr lang="en-US" sz="2400" dirty="0"/>
          </a:p>
        </p:txBody>
      </p:sp>
      <p:sp>
        <p:nvSpPr>
          <p:cNvPr id="10" name="AutoShape 6"/>
          <p:cNvSpPr>
            <a:spLocks/>
          </p:cNvSpPr>
          <p:nvPr/>
        </p:nvSpPr>
        <p:spPr bwMode="auto">
          <a:xfrm rot="5400000">
            <a:off x="4914900" y="4086225"/>
            <a:ext cx="304800" cy="1295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343400" y="4200525"/>
            <a:ext cx="16882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Sink/Source</a:t>
            </a: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 rot="5400000">
            <a:off x="3276600" y="4810125"/>
            <a:ext cx="304800" cy="27432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438400" y="5648325"/>
            <a:ext cx="26613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RCT(produced/lost)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152400" y="-76200"/>
            <a:ext cx="8991600" cy="1143000"/>
          </a:xfrm>
        </p:spPr>
        <p:txBody>
          <a:bodyPr/>
          <a:lstStyle/>
          <a:p>
            <a:r>
              <a:rPr lang="en-US" dirty="0"/>
              <a:t>Heat/Energy Transport </a:t>
            </a:r>
            <a:r>
              <a:rPr lang="en-US" sz="2000" dirty="0"/>
              <a:t>(conserve Energy/Mass)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1143000"/>
          </a:xfrm>
        </p:spPr>
        <p:txBody>
          <a:bodyPr/>
          <a:lstStyle/>
          <a:p>
            <a:r>
              <a:rPr lang="en-US" sz="2800" dirty="0"/>
              <a:t>Factor out            for minimal change in density</a:t>
            </a:r>
            <a:r>
              <a:rPr lang="en-US" dirty="0"/>
              <a:t> 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1092200" y="1981200"/>
          <a:ext cx="6845300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7" name="Equation" r:id="rId3" imgW="3403440" imgH="990360" progId="Equation.3">
                  <p:embed/>
                </p:oleObj>
              </mc:Choice>
              <mc:Fallback>
                <p:oleObj name="Equation" r:id="rId3" imgW="3403440" imgH="990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1981200"/>
                        <a:ext cx="6845300" cy="19796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1024"/>
          <p:cNvGraphicFramePr>
            <a:graphicFrameLocks noChangeAspect="1"/>
          </p:cNvGraphicFramePr>
          <p:nvPr/>
        </p:nvGraphicFramePr>
        <p:xfrm>
          <a:off x="2062163" y="838200"/>
          <a:ext cx="1116012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8" name="Equation" r:id="rId5" imgW="431640" imgH="241200" progId="Equation.3">
                  <p:embed/>
                </p:oleObj>
              </mc:Choice>
              <mc:Fallback>
                <p:oleObj name="Equation" r:id="rId5" imgW="431640" imgH="241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838200"/>
                        <a:ext cx="1116012" cy="6238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3"/>
          <p:cNvGraphicFramePr>
            <a:graphicFrameLocks noChangeAspect="1"/>
          </p:cNvGraphicFramePr>
          <p:nvPr/>
        </p:nvGraphicFramePr>
        <p:xfrm>
          <a:off x="3733800" y="4191000"/>
          <a:ext cx="8382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9" name="Equation" r:id="rId7" imgW="469800" imgH="393480" progId="Equation.3">
                  <p:embed/>
                </p:oleObj>
              </mc:Choice>
              <mc:Fallback>
                <p:oleObj name="Equation" r:id="rId7" imgW="4698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91000"/>
                        <a:ext cx="838200" cy="6937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4"/>
          <p:cNvGraphicFramePr>
            <a:graphicFrameLocks noChangeAspect="1"/>
          </p:cNvGraphicFramePr>
          <p:nvPr/>
        </p:nvGraphicFramePr>
        <p:xfrm>
          <a:off x="5181600" y="4191000"/>
          <a:ext cx="154305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0" name="Equation" r:id="rId9" imgW="596880" imgH="241200" progId="Equation.3">
                  <p:embed/>
                </p:oleObj>
              </mc:Choice>
              <mc:Fallback>
                <p:oleObj name="Equation" r:id="rId9" imgW="5968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191000"/>
                        <a:ext cx="1543050" cy="6238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4"/>
          <p:cNvGraphicFramePr>
            <a:graphicFrameLocks noChangeAspect="1"/>
          </p:cNvGraphicFramePr>
          <p:nvPr/>
        </p:nvGraphicFramePr>
        <p:xfrm>
          <a:off x="4267200" y="5257800"/>
          <a:ext cx="4729162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1" name="Equation" r:id="rId11" imgW="1828800" imgH="469800" progId="Equation.3">
                  <p:embed/>
                </p:oleObj>
              </mc:Choice>
              <mc:Fallback>
                <p:oleObj name="Equation" r:id="rId11" imgW="1828800" imgH="469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257800"/>
                        <a:ext cx="4729162" cy="12144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 bwMode="auto">
          <a:xfrm>
            <a:off x="685800" y="3657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…and remember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228600" y="5181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Production and decay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are distributed sources/sinks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simplified to…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28600" y="3124200"/>
            <a:ext cx="9601200" cy="4114800"/>
          </a:xfrm>
        </p:spPr>
        <p:txBody>
          <a:bodyPr/>
          <a:lstStyle/>
          <a:p>
            <a:r>
              <a:rPr lang="en-US" sz="2800" dirty="0"/>
              <a:t>Substitute:</a:t>
            </a:r>
          </a:p>
          <a:p>
            <a:r>
              <a:rPr lang="en-US" sz="2800" dirty="0"/>
              <a:t>And substitute the Thermal Distribution Factor: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And substitute the Molecular Diffusion Coefficient: </a:t>
            </a:r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0" y="1905000"/>
          <a:ext cx="9018588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8" name="Equation" r:id="rId3" imgW="4483080" imgH="533160" progId="Equation.3">
                  <p:embed/>
                </p:oleObj>
              </mc:Choice>
              <mc:Fallback>
                <p:oleObj name="Equation" r:id="rId3" imgW="4483080" imgH="533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00"/>
                        <a:ext cx="9018588" cy="10652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4"/>
          <p:cNvGraphicFramePr>
            <a:graphicFrameLocks noChangeAspect="1"/>
          </p:cNvGraphicFramePr>
          <p:nvPr/>
        </p:nvGraphicFramePr>
        <p:xfrm>
          <a:off x="3048000" y="3276600"/>
          <a:ext cx="1524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9" name="Equation" r:id="rId5" imgW="863280" imgH="228600" progId="Equation.3">
                  <p:embed/>
                </p:oleObj>
              </mc:Choice>
              <mc:Fallback>
                <p:oleObj name="Equation" r:id="rId5" imgW="8632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76600"/>
                        <a:ext cx="1524000" cy="4048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3" name="Object 11"/>
          <p:cNvGraphicFramePr>
            <a:graphicFrameLocks noChangeAspect="1"/>
          </p:cNvGraphicFramePr>
          <p:nvPr/>
        </p:nvGraphicFramePr>
        <p:xfrm>
          <a:off x="2895600" y="4267200"/>
          <a:ext cx="20701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0" name="Equation" r:id="rId7" imgW="1028520" imgH="444240" progId="Equation.3">
                  <p:embed/>
                </p:oleObj>
              </mc:Choice>
              <mc:Fallback>
                <p:oleObj name="Equation" r:id="rId7" imgW="102852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267200"/>
                        <a:ext cx="2070100" cy="8874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2819400" y="5715000"/>
          <a:ext cx="2249488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1" name="Equation" r:id="rId9" imgW="1117440" imgH="444240" progId="Equation.3">
                  <p:embed/>
                </p:oleObj>
              </mc:Choice>
              <mc:Fallback>
                <p:oleObj name="Equation" r:id="rId9" imgW="111744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715000"/>
                        <a:ext cx="2249488" cy="8874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990600" y="4191000"/>
          <a:ext cx="7018337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6" name="Equation" r:id="rId3" imgW="3924000" imgH="482400" progId="Equation.3">
                  <p:embed/>
                </p:oleObj>
              </mc:Choice>
              <mc:Fallback>
                <p:oleObj name="Equation" r:id="rId3" imgW="392400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91000"/>
                        <a:ext cx="7018337" cy="8683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280988" y="1981200"/>
          <a:ext cx="845502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7" name="Equation" r:id="rId5" imgW="4203360" imgH="457200" progId="Equation.3">
                  <p:embed/>
                </p:oleObj>
              </mc:Choice>
              <mc:Fallback>
                <p:oleObj name="Equation" r:id="rId5" imgW="420336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1981200"/>
                        <a:ext cx="8455025" cy="9128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en-US" dirty="0"/>
              <a:t>Heat transport…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28600" y="2971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Solute transport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Advection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Transport of solute in flowing groundwater with average groundwater velocity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In most cases, advection is primary process for solute transport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Advective Velocity and Mass Flux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914400" y="3048000"/>
          <a:ext cx="8382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469800" imgH="393480" progId="Equation.3">
                  <p:embed/>
                </p:oleObj>
              </mc:Choice>
              <mc:Fallback>
                <p:oleObj name="Equation" r:id="rId3" imgW="4698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838200" cy="6937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1673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advective velocity</a:t>
            </a: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381000" y="4572000"/>
          <a:ext cx="3805238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5" imgW="2133360" imgH="507960" progId="Equation.3">
                  <p:embed/>
                </p:oleObj>
              </mc:Choice>
              <mc:Fallback>
                <p:oleObj name="Equation" r:id="rId5" imgW="2133360" imgH="507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72000"/>
                        <a:ext cx="3805238" cy="8937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1828800" y="3048000"/>
            <a:ext cx="175736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interstitial velocity</a:t>
            </a:r>
          </a:p>
          <a:p>
            <a:r>
              <a:rPr lang="en-US" sz="1600"/>
              <a:t>pore water velocity</a:t>
            </a:r>
          </a:p>
          <a:p>
            <a:r>
              <a:rPr lang="en-US" sz="1600"/>
              <a:t>seepage velocity</a:t>
            </a: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228600" y="4191000"/>
            <a:ext cx="428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q: specific discharge (Darcy flux; Darcy velocity) 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533400" y="6015038"/>
            <a:ext cx="201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18" charset="2"/>
              </a:rPr>
              <a:t>: “effective”</a:t>
            </a:r>
            <a:r>
              <a:rPr lang="en-US" sz="1600"/>
              <a:t> porosity</a:t>
            </a:r>
          </a:p>
        </p:txBody>
      </p:sp>
      <p:sp>
        <p:nvSpPr>
          <p:cNvPr id="1034" name="Text Box 9"/>
          <p:cNvSpPr txBox="1">
            <a:spLocks noChangeArrowheads="1"/>
          </p:cNvSpPr>
          <p:nvPr/>
        </p:nvSpPr>
        <p:spPr bwMode="auto">
          <a:xfrm>
            <a:off x="0" y="1981200"/>
            <a:ext cx="414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Velocity of Advective Transport</a:t>
            </a:r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152400" y="2514600"/>
            <a:ext cx="44958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Text Box 11"/>
          <p:cNvSpPr txBox="1">
            <a:spLocks noChangeArrowheads="1"/>
          </p:cNvSpPr>
          <p:nvPr/>
        </p:nvSpPr>
        <p:spPr bwMode="auto">
          <a:xfrm>
            <a:off x="5562600" y="1981200"/>
            <a:ext cx="2790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Advective Mass Flux</a:t>
            </a:r>
          </a:p>
        </p:txBody>
      </p:sp>
      <p:graphicFrame>
        <p:nvGraphicFramePr>
          <p:cNvPr id="1028" name="Object 12"/>
          <p:cNvGraphicFramePr>
            <a:graphicFrameLocks noChangeAspect="1"/>
          </p:cNvGraphicFramePr>
          <p:nvPr/>
        </p:nvGraphicFramePr>
        <p:xfrm>
          <a:off x="6172200" y="3276600"/>
          <a:ext cx="18796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7" imgW="1054080" imgH="393480" progId="Equation.3">
                  <p:embed/>
                </p:oleObj>
              </mc:Choice>
              <mc:Fallback>
                <p:oleObj name="Equation" r:id="rId7" imgW="105408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276600"/>
                        <a:ext cx="1879600" cy="6937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6172200" y="4572000"/>
            <a:ext cx="2133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Mass per unit time per unit </a:t>
            </a:r>
            <a:r>
              <a:rPr lang="en-US" sz="1600" u="sng"/>
              <a:t>bulk</a:t>
            </a:r>
            <a:r>
              <a:rPr lang="en-US" sz="1600"/>
              <a:t> area</a:t>
            </a: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4953000" y="2514600"/>
            <a:ext cx="40386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Derivation of Equation for Advective Transport</a:t>
            </a:r>
          </a:p>
        </p:txBody>
      </p:sp>
      <p:grpSp>
        <p:nvGrpSpPr>
          <p:cNvPr id="2053" name="Group 14"/>
          <p:cNvGrpSpPr>
            <a:grpSpLocks/>
          </p:cNvGrpSpPr>
          <p:nvPr/>
        </p:nvGrpSpPr>
        <p:grpSpPr bwMode="auto">
          <a:xfrm>
            <a:off x="2971800" y="1981200"/>
            <a:ext cx="2514600" cy="1828800"/>
            <a:chOff x="1200" y="2208"/>
            <a:chExt cx="1584" cy="1152"/>
          </a:xfrm>
        </p:grpSpPr>
        <p:sp>
          <p:nvSpPr>
            <p:cNvPr id="2063" name="Rectangle 3"/>
            <p:cNvSpPr>
              <a:spLocks noChangeArrowheads="1"/>
            </p:cNvSpPr>
            <p:nvPr/>
          </p:nvSpPr>
          <p:spPr bwMode="auto">
            <a:xfrm>
              <a:off x="1200" y="2400"/>
              <a:ext cx="105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Line 4"/>
            <p:cNvSpPr>
              <a:spLocks noChangeShapeType="1"/>
            </p:cNvSpPr>
            <p:nvPr/>
          </p:nvSpPr>
          <p:spPr bwMode="auto">
            <a:xfrm flipV="1">
              <a:off x="1200" y="2208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5" name="Line 7"/>
            <p:cNvSpPr>
              <a:spLocks noChangeShapeType="1"/>
            </p:cNvSpPr>
            <p:nvPr/>
          </p:nvSpPr>
          <p:spPr bwMode="auto">
            <a:xfrm flipV="1">
              <a:off x="2256" y="2208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6" name="Line 8"/>
            <p:cNvSpPr>
              <a:spLocks noChangeShapeType="1"/>
            </p:cNvSpPr>
            <p:nvPr/>
          </p:nvSpPr>
          <p:spPr bwMode="auto">
            <a:xfrm flipV="1">
              <a:off x="2256" y="3168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7" name="Line 9"/>
            <p:cNvSpPr>
              <a:spLocks noChangeShapeType="1"/>
            </p:cNvSpPr>
            <p:nvPr/>
          </p:nvSpPr>
          <p:spPr bwMode="auto">
            <a:xfrm>
              <a:off x="1728" y="220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8" name="Line 10"/>
            <p:cNvSpPr>
              <a:spLocks noChangeShapeType="1"/>
            </p:cNvSpPr>
            <p:nvPr/>
          </p:nvSpPr>
          <p:spPr bwMode="auto">
            <a:xfrm>
              <a:off x="1728" y="316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9" name="Line 11"/>
            <p:cNvSpPr>
              <a:spLocks noChangeShapeType="1"/>
            </p:cNvSpPr>
            <p:nvPr/>
          </p:nvSpPr>
          <p:spPr bwMode="auto">
            <a:xfrm>
              <a:off x="1728" y="22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0" name="Line 12"/>
            <p:cNvSpPr>
              <a:spLocks noChangeShapeType="1"/>
            </p:cNvSpPr>
            <p:nvPr/>
          </p:nvSpPr>
          <p:spPr bwMode="auto">
            <a:xfrm flipV="1">
              <a:off x="1200" y="3168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1" name="Line 13"/>
            <p:cNvSpPr>
              <a:spLocks noChangeShapeType="1"/>
            </p:cNvSpPr>
            <p:nvPr/>
          </p:nvSpPr>
          <p:spPr bwMode="auto">
            <a:xfrm>
              <a:off x="2784" y="22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054" name="Text Box 15"/>
          <p:cNvSpPr txBox="1">
            <a:spLocks noChangeArrowheads="1"/>
          </p:cNvSpPr>
          <p:nvPr/>
        </p:nvSpPr>
        <p:spPr bwMode="auto">
          <a:xfrm>
            <a:off x="3489325" y="3768725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x</a:t>
            </a:r>
            <a:endParaRPr lang="en-US" sz="2400"/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4953000" y="35814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y</a:t>
            </a:r>
            <a:endParaRPr lang="en-US" sz="2400"/>
          </a:p>
        </p:txBody>
      </p:sp>
      <p:sp>
        <p:nvSpPr>
          <p:cNvPr id="2056" name="Text Box 17"/>
          <p:cNvSpPr txBox="1">
            <a:spLocks noChangeArrowheads="1"/>
          </p:cNvSpPr>
          <p:nvPr/>
        </p:nvSpPr>
        <p:spPr bwMode="auto">
          <a:xfrm>
            <a:off x="5486400" y="21336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z</a:t>
            </a:r>
            <a:endParaRPr lang="en-US" sz="2400"/>
          </a:p>
        </p:txBody>
      </p:sp>
      <p:sp>
        <p:nvSpPr>
          <p:cNvPr id="2057" name="Line 18"/>
          <p:cNvSpPr>
            <a:spLocks noChangeShapeType="1"/>
          </p:cNvSpPr>
          <p:nvPr/>
        </p:nvSpPr>
        <p:spPr bwMode="auto">
          <a:xfrm flipV="1">
            <a:off x="2438400" y="2971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8" name="Text Box 19"/>
          <p:cNvSpPr txBox="1">
            <a:spLocks noChangeArrowheads="1"/>
          </p:cNvSpPr>
          <p:nvPr/>
        </p:nvSpPr>
        <p:spPr bwMode="auto">
          <a:xfrm>
            <a:off x="1828800" y="267335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q</a:t>
            </a:r>
            <a:r>
              <a:rPr lang="en-US" sz="2400" baseline="-25000">
                <a:sym typeface="Symbol" pitchFamily="18" charset="2"/>
              </a:rPr>
              <a:t>x</a:t>
            </a:r>
            <a:r>
              <a:rPr lang="en-US" sz="2400">
                <a:sym typeface="Symbol" pitchFamily="18" charset="2"/>
              </a:rPr>
              <a:t>C</a:t>
            </a:r>
            <a:r>
              <a:rPr lang="en-US" sz="2400" baseline="-25000">
                <a:sym typeface="Symbol" pitchFamily="18" charset="2"/>
              </a:rPr>
              <a:t>x</a:t>
            </a:r>
          </a:p>
        </p:txBody>
      </p:sp>
      <p:sp>
        <p:nvSpPr>
          <p:cNvPr id="2059" name="Text Box 20"/>
          <p:cNvSpPr txBox="1">
            <a:spLocks noChangeArrowheads="1"/>
          </p:cNvSpPr>
          <p:nvPr/>
        </p:nvSpPr>
        <p:spPr bwMode="auto">
          <a:xfrm>
            <a:off x="6248400" y="2743200"/>
            <a:ext cx="142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q</a:t>
            </a:r>
            <a:r>
              <a:rPr lang="en-US" sz="2400" baseline="-25000">
                <a:sym typeface="Symbol" pitchFamily="18" charset="2"/>
              </a:rPr>
              <a:t>x+x</a:t>
            </a:r>
            <a:r>
              <a:rPr lang="en-US" sz="2400">
                <a:sym typeface="Symbol" pitchFamily="18" charset="2"/>
              </a:rPr>
              <a:t>C</a:t>
            </a:r>
            <a:r>
              <a:rPr lang="en-US" sz="2400" baseline="-25000">
                <a:sym typeface="Symbol" pitchFamily="18" charset="2"/>
              </a:rPr>
              <a:t>x+x</a:t>
            </a:r>
          </a:p>
        </p:txBody>
      </p:sp>
      <p:sp>
        <p:nvSpPr>
          <p:cNvPr id="2060" name="Line 21"/>
          <p:cNvSpPr>
            <a:spLocks noChangeShapeType="1"/>
          </p:cNvSpPr>
          <p:nvPr/>
        </p:nvSpPr>
        <p:spPr bwMode="auto">
          <a:xfrm flipV="1">
            <a:off x="5105400" y="2971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61" name="Text Box 22"/>
          <p:cNvSpPr txBox="1">
            <a:spLocks noChangeArrowheads="1"/>
          </p:cNvSpPr>
          <p:nvPr/>
        </p:nvSpPr>
        <p:spPr bwMode="auto">
          <a:xfrm>
            <a:off x="2819400" y="4191000"/>
            <a:ext cx="27162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Storage= C/ t</a:t>
            </a:r>
          </a:p>
          <a:p>
            <a:r>
              <a:rPr lang="en-US" sz="2400">
                <a:sym typeface="Symbol" pitchFamily="18" charset="2"/>
              </a:rPr>
              <a:t>In – Out = Storage </a:t>
            </a:r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1219200" y="5486400"/>
          <a:ext cx="41227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2311200" imgH="393480" progId="Equation.3">
                  <p:embed/>
                </p:oleObj>
              </mc:Choice>
              <mc:Fallback>
                <p:oleObj name="Equation" r:id="rId3" imgW="2311200" imgH="39348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86400"/>
                        <a:ext cx="4122738" cy="6921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025"/>
          <p:cNvGraphicFramePr>
            <a:graphicFrameLocks noChangeAspect="1"/>
          </p:cNvGraphicFramePr>
          <p:nvPr/>
        </p:nvGraphicFramePr>
        <p:xfrm>
          <a:off x="6477000" y="5334000"/>
          <a:ext cx="160813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901440" imgH="609480" progId="Equation.3">
                  <p:embed/>
                </p:oleObj>
              </mc:Choice>
              <mc:Fallback>
                <p:oleObj name="Equation" r:id="rId5" imgW="901440" imgH="6094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334000"/>
                        <a:ext cx="1608138" cy="10731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Text Box 26"/>
          <p:cNvSpPr txBox="1">
            <a:spLocks noChangeArrowheads="1"/>
          </p:cNvSpPr>
          <p:nvPr/>
        </p:nvSpPr>
        <p:spPr bwMode="auto">
          <a:xfrm>
            <a:off x="533400" y="4876800"/>
            <a:ext cx="174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 Dimension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Equation for Advective Transport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2286000" y="3429000"/>
          <a:ext cx="3760788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2108160" imgH="444240" progId="Equation.3">
                  <p:embed/>
                </p:oleObj>
              </mc:Choice>
              <mc:Fallback>
                <p:oleObj name="Equation" r:id="rId3" imgW="210816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429000"/>
                        <a:ext cx="3760788" cy="7826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08325" y="2784475"/>
            <a:ext cx="186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3 Dimensions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Dispersion</a:t>
            </a:r>
          </a:p>
        </p:txBody>
      </p:sp>
      <p:sp>
        <p:nvSpPr>
          <p:cNvPr id="4101" name="Oval 3"/>
          <p:cNvSpPr>
            <a:spLocks noChangeArrowheads="1"/>
          </p:cNvSpPr>
          <p:nvPr/>
        </p:nvSpPr>
        <p:spPr bwMode="auto">
          <a:xfrm>
            <a:off x="11430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Oval 4"/>
          <p:cNvSpPr>
            <a:spLocks noChangeArrowheads="1"/>
          </p:cNvSpPr>
          <p:nvPr/>
        </p:nvSpPr>
        <p:spPr bwMode="auto">
          <a:xfrm>
            <a:off x="2514600" y="4267200"/>
            <a:ext cx="1524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Oval 5"/>
          <p:cNvSpPr>
            <a:spLocks noChangeArrowheads="1"/>
          </p:cNvSpPr>
          <p:nvPr/>
        </p:nvSpPr>
        <p:spPr bwMode="auto">
          <a:xfrm>
            <a:off x="5105400" y="3733800"/>
            <a:ext cx="32766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Line 6"/>
          <p:cNvSpPr>
            <a:spLocks noChangeShapeType="1"/>
          </p:cNvSpPr>
          <p:nvPr/>
        </p:nvSpPr>
        <p:spPr bwMode="auto">
          <a:xfrm>
            <a:off x="1295400" y="33528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05" name="Text Box 7"/>
          <p:cNvSpPr txBox="1">
            <a:spLocks noChangeArrowheads="1"/>
          </p:cNvSpPr>
          <p:nvPr/>
        </p:nvSpPr>
        <p:spPr bwMode="auto">
          <a:xfrm>
            <a:off x="3429000" y="2889250"/>
            <a:ext cx="86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v </a:t>
            </a:r>
            <a:r>
              <a:rPr lang="en-US" sz="2400">
                <a:sym typeface="Symbol" pitchFamily="18" charset="2"/>
              </a:rPr>
              <a:t></a:t>
            </a:r>
            <a:r>
              <a:rPr lang="en-US" sz="2400"/>
              <a:t> t</a:t>
            </a:r>
            <a:r>
              <a:rPr lang="en-US" sz="2400" baseline="-25000"/>
              <a:t>2</a:t>
            </a:r>
          </a:p>
        </p:txBody>
      </p:sp>
      <p:sp>
        <p:nvSpPr>
          <p:cNvPr id="4106" name="Line 8"/>
          <p:cNvSpPr>
            <a:spLocks noChangeShapeType="1"/>
          </p:cNvSpPr>
          <p:nvPr/>
        </p:nvSpPr>
        <p:spPr bwMode="auto">
          <a:xfrm>
            <a:off x="1295400" y="40386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07" name="Text Box 9"/>
          <p:cNvSpPr txBox="1">
            <a:spLocks noChangeArrowheads="1"/>
          </p:cNvSpPr>
          <p:nvPr/>
        </p:nvSpPr>
        <p:spPr bwMode="auto">
          <a:xfrm>
            <a:off x="1905000" y="3575050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v</a:t>
            </a:r>
            <a:r>
              <a:rPr lang="en-US" sz="2400">
                <a:sym typeface="Symbol" pitchFamily="18" charset="2"/>
              </a:rPr>
              <a:t></a:t>
            </a:r>
            <a:r>
              <a:rPr lang="en-US" sz="2400"/>
              <a:t>t</a:t>
            </a:r>
            <a:r>
              <a:rPr lang="en-US" sz="2400" baseline="-25000"/>
              <a:t>1</a:t>
            </a:r>
          </a:p>
        </p:txBody>
      </p:sp>
      <p:sp>
        <p:nvSpPr>
          <p:cNvPr id="4108" name="Text Box 10"/>
          <p:cNvSpPr txBox="1">
            <a:spLocks noChangeArrowheads="1"/>
          </p:cNvSpPr>
          <p:nvPr/>
        </p:nvSpPr>
        <p:spPr bwMode="auto">
          <a:xfrm>
            <a:off x="898525" y="1946275"/>
            <a:ext cx="6950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Spreading of a solute over a greater area than would be predicted solely from average groundwater velocity</a:t>
            </a:r>
          </a:p>
        </p:txBody>
      </p:sp>
      <p:sp>
        <p:nvSpPr>
          <p:cNvPr id="4109" name="Line 11"/>
          <p:cNvSpPr>
            <a:spLocks noChangeShapeType="1"/>
          </p:cNvSpPr>
          <p:nvPr/>
        </p:nvSpPr>
        <p:spPr bwMode="auto">
          <a:xfrm>
            <a:off x="6705600" y="4572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10" name="Line 12"/>
          <p:cNvSpPr>
            <a:spLocks noChangeShapeType="1"/>
          </p:cNvSpPr>
          <p:nvPr/>
        </p:nvSpPr>
        <p:spPr bwMode="auto">
          <a:xfrm flipH="1">
            <a:off x="5105400" y="4495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11" name="Text Box 13"/>
          <p:cNvSpPr txBox="1">
            <a:spLocks noChangeArrowheads="1"/>
          </p:cNvSpPr>
          <p:nvPr/>
        </p:nvSpPr>
        <p:spPr bwMode="auto">
          <a:xfrm>
            <a:off x="2286000" y="5334000"/>
            <a:ext cx="308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Longitudinal dispersion</a:t>
            </a:r>
          </a:p>
        </p:txBody>
      </p:sp>
      <p:sp>
        <p:nvSpPr>
          <p:cNvPr id="4112" name="Line 14"/>
          <p:cNvSpPr>
            <a:spLocks noChangeShapeType="1"/>
          </p:cNvSpPr>
          <p:nvPr/>
        </p:nvSpPr>
        <p:spPr bwMode="auto">
          <a:xfrm flipV="1">
            <a:off x="4572000" y="44958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4098" name="Object 0"/>
          <p:cNvGraphicFramePr>
            <a:graphicFrameLocks noChangeAspect="1"/>
          </p:cNvGraphicFramePr>
          <p:nvPr/>
        </p:nvGraphicFramePr>
        <p:xfrm>
          <a:off x="3048000" y="5791200"/>
          <a:ext cx="9366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647640" imgH="253800" progId="Equation.3">
                  <p:embed/>
                </p:oleObj>
              </mc:Choice>
              <mc:Fallback>
                <p:oleObj name="Equation" r:id="rId3" imgW="647640" imgH="2538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91200"/>
                        <a:ext cx="936625" cy="3667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Text Box 16"/>
          <p:cNvSpPr txBox="1">
            <a:spLocks noChangeArrowheads="1"/>
          </p:cNvSpPr>
          <p:nvPr/>
        </p:nvSpPr>
        <p:spPr bwMode="auto">
          <a:xfrm>
            <a:off x="5867400" y="5486400"/>
            <a:ext cx="2849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Transverse dispersion</a:t>
            </a:r>
          </a:p>
        </p:txBody>
      </p:sp>
      <p:graphicFrame>
        <p:nvGraphicFramePr>
          <p:cNvPr id="4099" name="Object 1"/>
          <p:cNvGraphicFramePr>
            <a:graphicFrameLocks noChangeAspect="1"/>
          </p:cNvGraphicFramePr>
          <p:nvPr/>
        </p:nvGraphicFramePr>
        <p:xfrm>
          <a:off x="6621463" y="5943600"/>
          <a:ext cx="9540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5" imgW="660240" imgH="253800" progId="Equation.3">
                  <p:embed/>
                </p:oleObj>
              </mc:Choice>
              <mc:Fallback>
                <p:oleObj name="Equation" r:id="rId5" imgW="660240" imgH="253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463" y="5943600"/>
                        <a:ext cx="954087" cy="3667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Hydrodynamic Dispersion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Molecular Diffusion</a:t>
            </a:r>
          </a:p>
          <a:p>
            <a:pPr eaLnBrk="1" hangingPunct="1">
              <a:defRPr/>
            </a:pPr>
            <a:r>
              <a:rPr lang="en-US"/>
              <a:t>Mechanical Dispersion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rlpool">
  <a:themeElements>
    <a:clrScheme name="Whirlpool 1">
      <a:dk1>
        <a:srgbClr val="000066"/>
      </a:dk1>
      <a:lt1>
        <a:srgbClr val="FFFF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DADA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Whirlpoo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Whirlpool 1">
        <a:dk1>
          <a:srgbClr val="000066"/>
        </a:dk1>
        <a:lt1>
          <a:srgbClr val="FFFF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2">
        <a:dk1>
          <a:srgbClr val="000066"/>
        </a:dk1>
        <a:lt1>
          <a:srgbClr val="FFFF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3">
        <a:dk1>
          <a:srgbClr val="393939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868686"/>
        </a:accent2>
        <a:accent3>
          <a:srgbClr val="AAAAAA"/>
        </a:accent3>
        <a:accent4>
          <a:srgbClr val="DADADA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Designs\Whirlpool.pot</Template>
  <TotalTime>2541</TotalTime>
  <Words>1157</Words>
  <Application>Microsoft Macintosh PowerPoint</Application>
  <PresentationFormat>On-screen Show (4:3)</PresentationFormat>
  <Paragraphs>224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Symbol</vt:lpstr>
      <vt:lpstr>Tahoma</vt:lpstr>
      <vt:lpstr>Times New Roman</vt:lpstr>
      <vt:lpstr>Wingdings</vt:lpstr>
      <vt:lpstr>Whirlpool</vt:lpstr>
      <vt:lpstr>Equation</vt:lpstr>
      <vt:lpstr>Bitmap Image</vt:lpstr>
      <vt:lpstr>Lecture 7</vt:lpstr>
      <vt:lpstr>Solute and Heat Transport</vt:lpstr>
      <vt:lpstr>Solute Transport Processes</vt:lpstr>
      <vt:lpstr>Advection</vt:lpstr>
      <vt:lpstr>Advective Velocity and Mass Flux</vt:lpstr>
      <vt:lpstr>Derivation of Equation for Advective Transport</vt:lpstr>
      <vt:lpstr>Equation for Advective Transport</vt:lpstr>
      <vt:lpstr>Dispersion</vt:lpstr>
      <vt:lpstr>Hydrodynamic Dispersion</vt:lpstr>
      <vt:lpstr>Molecular Diffusion</vt:lpstr>
      <vt:lpstr>Fick’s Law of Diffusion</vt:lpstr>
      <vt:lpstr>Mechanical Dispersion</vt:lpstr>
      <vt:lpstr>Representation of Mechanical Dispersion in Transport Model</vt:lpstr>
      <vt:lpstr>Dispersion Coefficients for 1-D Flow in X direction</vt:lpstr>
      <vt:lpstr>Dispersion Coefficients</vt:lpstr>
      <vt:lpstr>Values of Longitudinal Dispersivity</vt:lpstr>
      <vt:lpstr>Dispersivity Ratios</vt:lpstr>
      <vt:lpstr>Derivation of Equation for Dispersive Transport</vt:lpstr>
      <vt:lpstr>Advection-Dispersion Equation</vt:lpstr>
      <vt:lpstr>Governing Equation for Solute Transport</vt:lpstr>
      <vt:lpstr>Validity of the Advection-Dispersion Model</vt:lpstr>
      <vt:lpstr>Alternative to Advection-Dispersion Model</vt:lpstr>
      <vt:lpstr>Dual-Domain Mass Transfer Approach</vt:lpstr>
      <vt:lpstr>Dual Domain Equations</vt:lpstr>
      <vt:lpstr>Single-Species Chemical Reactions</vt:lpstr>
      <vt:lpstr>Equilibrium-Controlled Sorption</vt:lpstr>
      <vt:lpstr>Sorption Isotherms</vt:lpstr>
      <vt:lpstr>Freundlich and Langmuir Isotherms</vt:lpstr>
      <vt:lpstr>Method for Including Sorption into Transport Model</vt:lpstr>
      <vt:lpstr>1st-Order Irreversible Rate Reactions</vt:lpstr>
      <vt:lpstr>Zero-Order Reactions</vt:lpstr>
      <vt:lpstr>Heat/Energy</vt:lpstr>
      <vt:lpstr>Heat Capacity</vt:lpstr>
      <vt:lpstr>Heat/Energy Transport</vt:lpstr>
      <vt:lpstr>Heat Flux</vt:lpstr>
      <vt:lpstr>Heat/Energy Transport (conserve Energy/Mass)</vt:lpstr>
      <vt:lpstr>Factor out            for minimal change in density </vt:lpstr>
      <vt:lpstr>Equation simplified to…</vt:lpstr>
      <vt:lpstr>Heat transport…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Langevin, Christian D</cp:lastModifiedBy>
  <cp:revision>75</cp:revision>
  <dcterms:created xsi:type="dcterms:W3CDTF">1601-01-01T00:00:00Z</dcterms:created>
  <dcterms:modified xsi:type="dcterms:W3CDTF">2018-08-13T15:17:38Z</dcterms:modified>
</cp:coreProperties>
</file>