
<file path=[Content_Types].xml><?xml version="1.0" encoding="utf-8"?>
<Types xmlns="http://schemas.openxmlformats.org/package/2006/content-types">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38"/>
  </p:notesMasterIdLst>
  <p:handoutMasterIdLst>
    <p:handoutMasterId r:id="rId39"/>
  </p:handoutMasterIdLst>
  <p:sldIdLst>
    <p:sldId id="298" r:id="rId2"/>
    <p:sldId id="357" r:id="rId3"/>
    <p:sldId id="358" r:id="rId4"/>
    <p:sldId id="359" r:id="rId5"/>
    <p:sldId id="360" r:id="rId6"/>
    <p:sldId id="361" r:id="rId7"/>
    <p:sldId id="362" r:id="rId8"/>
    <p:sldId id="363" r:id="rId9"/>
    <p:sldId id="364" r:id="rId10"/>
    <p:sldId id="365" r:id="rId11"/>
    <p:sldId id="366" r:id="rId12"/>
    <p:sldId id="367" r:id="rId13"/>
    <p:sldId id="368" r:id="rId14"/>
    <p:sldId id="369" r:id="rId15"/>
    <p:sldId id="370" r:id="rId16"/>
    <p:sldId id="371" r:id="rId17"/>
    <p:sldId id="372" r:id="rId18"/>
    <p:sldId id="373" r:id="rId19"/>
    <p:sldId id="374" r:id="rId20"/>
    <p:sldId id="375" r:id="rId21"/>
    <p:sldId id="376" r:id="rId22"/>
    <p:sldId id="377" r:id="rId23"/>
    <p:sldId id="378" r:id="rId24"/>
    <p:sldId id="379" r:id="rId25"/>
    <p:sldId id="380" r:id="rId26"/>
    <p:sldId id="381" r:id="rId27"/>
    <p:sldId id="382" r:id="rId28"/>
    <p:sldId id="383" r:id="rId29"/>
    <p:sldId id="384" r:id="rId30"/>
    <p:sldId id="385" r:id="rId31"/>
    <p:sldId id="386" r:id="rId32"/>
    <p:sldId id="387" r:id="rId33"/>
    <p:sldId id="388" r:id="rId34"/>
    <p:sldId id="389" r:id="rId35"/>
    <p:sldId id="390" r:id="rId36"/>
    <p:sldId id="391" r:id="rId37"/>
  </p:sldIdLst>
  <p:sldSz cx="9144000" cy="6858000" type="screen4x3"/>
  <p:notesSz cx="6858000" cy="9144000"/>
  <p:defaultTextStyle>
    <a:defPPr>
      <a:defRPr lang="en-US"/>
    </a:defPPr>
    <a:lvl1pPr algn="l" rtl="0" fontAlgn="base">
      <a:spcBef>
        <a:spcPct val="0"/>
      </a:spcBef>
      <a:spcAft>
        <a:spcPct val="0"/>
      </a:spcAft>
      <a:defRPr sz="1200" kern="1200">
        <a:solidFill>
          <a:schemeClr val="tx1"/>
        </a:solidFill>
        <a:latin typeface="Times New Roman" pitchFamily="18" charset="0"/>
        <a:ea typeface="+mn-ea"/>
        <a:cs typeface="+mn-cs"/>
      </a:defRPr>
    </a:lvl1pPr>
    <a:lvl2pPr marL="457200" algn="l" rtl="0" fontAlgn="base">
      <a:spcBef>
        <a:spcPct val="0"/>
      </a:spcBef>
      <a:spcAft>
        <a:spcPct val="0"/>
      </a:spcAft>
      <a:defRPr sz="1200" kern="1200">
        <a:solidFill>
          <a:schemeClr val="tx1"/>
        </a:solidFill>
        <a:latin typeface="Times New Roman" pitchFamily="18" charset="0"/>
        <a:ea typeface="+mn-ea"/>
        <a:cs typeface="+mn-cs"/>
      </a:defRPr>
    </a:lvl2pPr>
    <a:lvl3pPr marL="914400" algn="l" rtl="0" fontAlgn="base">
      <a:spcBef>
        <a:spcPct val="0"/>
      </a:spcBef>
      <a:spcAft>
        <a:spcPct val="0"/>
      </a:spcAft>
      <a:defRPr sz="1200" kern="1200">
        <a:solidFill>
          <a:schemeClr val="tx1"/>
        </a:solidFill>
        <a:latin typeface="Times New Roman" pitchFamily="18" charset="0"/>
        <a:ea typeface="+mn-ea"/>
        <a:cs typeface="+mn-cs"/>
      </a:defRPr>
    </a:lvl3pPr>
    <a:lvl4pPr marL="1371600" algn="l" rtl="0" fontAlgn="base">
      <a:spcBef>
        <a:spcPct val="0"/>
      </a:spcBef>
      <a:spcAft>
        <a:spcPct val="0"/>
      </a:spcAft>
      <a:defRPr sz="1200" kern="1200">
        <a:solidFill>
          <a:schemeClr val="tx1"/>
        </a:solidFill>
        <a:latin typeface="Times New Roman" pitchFamily="18" charset="0"/>
        <a:ea typeface="+mn-ea"/>
        <a:cs typeface="+mn-cs"/>
      </a:defRPr>
    </a:lvl4pPr>
    <a:lvl5pPr marL="1828800" algn="l" rtl="0" fontAlgn="base">
      <a:spcBef>
        <a:spcPct val="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Times New Roman" pitchFamily="18" charset="0"/>
        <a:ea typeface="+mn-ea"/>
        <a:cs typeface="+mn-cs"/>
      </a:defRPr>
    </a:lvl6pPr>
    <a:lvl7pPr marL="2743200" algn="l" defTabSz="914400" rtl="0" eaLnBrk="1" latinLnBrk="0" hangingPunct="1">
      <a:defRPr sz="1200" kern="1200">
        <a:solidFill>
          <a:schemeClr val="tx1"/>
        </a:solidFill>
        <a:latin typeface="Times New Roman" pitchFamily="18" charset="0"/>
        <a:ea typeface="+mn-ea"/>
        <a:cs typeface="+mn-cs"/>
      </a:defRPr>
    </a:lvl7pPr>
    <a:lvl8pPr marL="3200400" algn="l" defTabSz="914400" rtl="0" eaLnBrk="1" latinLnBrk="0" hangingPunct="1">
      <a:defRPr sz="1200" kern="1200">
        <a:solidFill>
          <a:schemeClr val="tx1"/>
        </a:solidFill>
        <a:latin typeface="Times New Roman" pitchFamily="18" charset="0"/>
        <a:ea typeface="+mn-ea"/>
        <a:cs typeface="+mn-cs"/>
      </a:defRPr>
    </a:lvl8pPr>
    <a:lvl9pPr marL="3657600" algn="l" defTabSz="914400" rtl="0" eaLnBrk="1" latinLnBrk="0" hangingPunct="1">
      <a:defRPr sz="12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7710" autoAdjust="0"/>
    <p:restoredTop sz="92216" autoAdjust="0"/>
  </p:normalViewPr>
  <p:slideViewPr>
    <p:cSldViewPr>
      <p:cViewPr varScale="1">
        <p:scale>
          <a:sx n="164" d="100"/>
          <a:sy n="164" d="100"/>
        </p:scale>
        <p:origin x="1120" y="16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40" d="100"/>
        <a:sy n="14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589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mtClean="0"/>
            </a:lvl1pPr>
          </a:lstStyle>
          <a:p>
            <a:pPr>
              <a:defRPr/>
            </a:pPr>
            <a:r>
              <a:rPr lang="en-US"/>
              <a:t>SEAWAT Training Course</a:t>
            </a:r>
          </a:p>
        </p:txBody>
      </p:sp>
      <p:sp>
        <p:nvSpPr>
          <p:cNvPr id="165891"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mtClean="0"/>
            </a:lvl1pPr>
          </a:lstStyle>
          <a:p>
            <a:pPr>
              <a:defRPr/>
            </a:pPr>
            <a:endParaRPr lang="en-US"/>
          </a:p>
        </p:txBody>
      </p:sp>
      <p:sp>
        <p:nvSpPr>
          <p:cNvPr id="165892"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mtClean="0"/>
            </a:lvl1pPr>
          </a:lstStyle>
          <a:p>
            <a:pPr>
              <a:defRPr/>
            </a:pPr>
            <a:r>
              <a:rPr lang="en-US"/>
              <a:t>Lecture 5</a:t>
            </a:r>
          </a:p>
        </p:txBody>
      </p:sp>
      <p:sp>
        <p:nvSpPr>
          <p:cNvPr id="165893"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mtClean="0"/>
            </a:lvl1pPr>
          </a:lstStyle>
          <a:p>
            <a:pPr>
              <a:defRPr/>
            </a:pPr>
            <a:fld id="{9F35A609-89D8-4662-8044-3508D24EADD6}" type="slidenum">
              <a:rPr lang="en-US"/>
              <a:pPr>
                <a:defRPr/>
              </a:pPr>
              <a:t>‹#›</a:t>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17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mtClean="0"/>
            </a:lvl1pPr>
          </a:lstStyle>
          <a:p>
            <a:pPr>
              <a:defRPr/>
            </a:pPr>
            <a:r>
              <a:rPr lang="en-US"/>
              <a:t>SEAWAT Training Course</a:t>
            </a:r>
          </a:p>
        </p:txBody>
      </p:sp>
      <p:sp>
        <p:nvSpPr>
          <p:cNvPr id="161795"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mtClean="0"/>
            </a:lvl1pPr>
          </a:lstStyle>
          <a:p>
            <a:pPr>
              <a:defRPr/>
            </a:pPr>
            <a:endParaRPr lang="en-US"/>
          </a:p>
        </p:txBody>
      </p:sp>
      <p:sp>
        <p:nvSpPr>
          <p:cNvPr id="3584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61797"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61798"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mtClean="0"/>
            </a:lvl1pPr>
          </a:lstStyle>
          <a:p>
            <a:pPr>
              <a:defRPr/>
            </a:pPr>
            <a:r>
              <a:rPr lang="en-US"/>
              <a:t>Lecture 5</a:t>
            </a:r>
          </a:p>
        </p:txBody>
      </p:sp>
      <p:sp>
        <p:nvSpPr>
          <p:cNvPr id="161799"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mtClean="0"/>
            </a:lvl1pPr>
          </a:lstStyle>
          <a:p>
            <a:pPr>
              <a:defRPr/>
            </a:pPr>
            <a:fld id="{BF69C7D1-38C0-437E-8CF2-B84C1A962A9C}" type="slidenum">
              <a:rPr lang="en-US"/>
              <a:pPr>
                <a:defRPr/>
              </a:pPr>
              <a:t>‹#›</a:t>
            </a:fld>
            <a:endParaRPr lang="en-US"/>
          </a:p>
        </p:txBody>
      </p:sp>
    </p:spTree>
  </p:cSld>
  <p:clrMap bg1="lt1" tx1="dk1" bg2="lt2" tx2="dk2" accent1="accent1" accent2="accent2" accent3="accent3" accent4="accent4" accent5="accent5" accent6="accent6" hlink="hlink" folHlink="folHlink"/>
  <p:hf dt="0"/>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hdr" sz="quarter"/>
          </p:nvPr>
        </p:nvSpPr>
        <p:spPr>
          <a:noFill/>
        </p:spPr>
        <p:txBody>
          <a:bodyPr/>
          <a:lstStyle/>
          <a:p>
            <a:r>
              <a:rPr lang="en-US"/>
              <a:t>SEAWAT Training Course</a:t>
            </a:r>
          </a:p>
        </p:txBody>
      </p:sp>
      <p:sp>
        <p:nvSpPr>
          <p:cNvPr id="36867" name="Rectangle 6"/>
          <p:cNvSpPr>
            <a:spLocks noGrp="1" noChangeArrowheads="1"/>
          </p:cNvSpPr>
          <p:nvPr>
            <p:ph type="ftr" sz="quarter" idx="4"/>
          </p:nvPr>
        </p:nvSpPr>
        <p:spPr>
          <a:noFill/>
        </p:spPr>
        <p:txBody>
          <a:bodyPr/>
          <a:lstStyle/>
          <a:p>
            <a:r>
              <a:rPr lang="en-US"/>
              <a:t>Lecture 5</a:t>
            </a:r>
          </a:p>
        </p:txBody>
      </p:sp>
      <p:sp>
        <p:nvSpPr>
          <p:cNvPr id="36868" name="Rectangle 7"/>
          <p:cNvSpPr>
            <a:spLocks noGrp="1" noChangeArrowheads="1"/>
          </p:cNvSpPr>
          <p:nvPr>
            <p:ph type="sldNum" sz="quarter" idx="5"/>
          </p:nvPr>
        </p:nvSpPr>
        <p:spPr>
          <a:noFill/>
        </p:spPr>
        <p:txBody>
          <a:bodyPr/>
          <a:lstStyle/>
          <a:p>
            <a:fld id="{1AF45605-7E8F-45C0-BD81-352FDEB56CC7}" type="slidenum">
              <a:rPr lang="en-US"/>
              <a:pPr/>
              <a:t>1</a:t>
            </a:fld>
            <a:endParaRPr lang="en-US"/>
          </a:p>
        </p:txBody>
      </p:sp>
      <p:sp>
        <p:nvSpPr>
          <p:cNvPr id="36869" name="Rectangle 2"/>
          <p:cNvSpPr>
            <a:spLocks noGrp="1" noRot="1" noChangeAspect="1" noChangeArrowheads="1" noTextEdit="1"/>
          </p:cNvSpPr>
          <p:nvPr>
            <p:ph type="sldImg"/>
          </p:nvPr>
        </p:nvSpPr>
        <p:spPr>
          <a:ln/>
        </p:spPr>
      </p:sp>
      <p:sp>
        <p:nvSpPr>
          <p:cNvPr id="36870" name="Rectangle 3"/>
          <p:cNvSpPr>
            <a:spLocks noGrp="1" noChangeArrowheads="1"/>
          </p:cNvSpPr>
          <p:nvPr>
            <p:ph type="body" idx="1"/>
          </p:nvPr>
        </p:nvSpPr>
        <p:spPr>
          <a:noFill/>
          <a:ln/>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p:nvSpPr>
        <p:spPr bwMode="ltGray">
          <a:xfrm>
            <a:off x="0" y="0"/>
            <a:ext cx="825500" cy="6858000"/>
          </a:xfrm>
          <a:prstGeom prst="rect">
            <a:avLst/>
          </a:prstGeom>
          <a:solidFill>
            <a:schemeClr val="tx2">
              <a:alpha val="50000"/>
            </a:schemeClr>
          </a:solidFill>
          <a:ln w="9525">
            <a:noFill/>
            <a:miter lim="800000"/>
            <a:headEnd/>
            <a:tailEnd/>
          </a:ln>
        </p:spPr>
        <p:txBody>
          <a:bodyPr wrap="none" anchor="ctr"/>
          <a:lstStyle/>
          <a:p>
            <a:pPr algn="ctr">
              <a:defRPr/>
            </a:pPr>
            <a:endParaRPr kumimoji="1" lang="en-US" sz="2400"/>
          </a:p>
        </p:txBody>
      </p:sp>
      <p:sp>
        <p:nvSpPr>
          <p:cNvPr id="5" name="Rectangle 4"/>
          <p:cNvSpPr>
            <a:spLocks noChangeArrowheads="1"/>
          </p:cNvSpPr>
          <p:nvPr/>
        </p:nvSpPr>
        <p:spPr bwMode="ltGray">
          <a:xfrm>
            <a:off x="0" y="3543300"/>
            <a:ext cx="3343275" cy="122238"/>
          </a:xfrm>
          <a:prstGeom prst="rect">
            <a:avLst/>
          </a:prstGeom>
          <a:solidFill>
            <a:schemeClr val="bg2">
              <a:alpha val="50000"/>
            </a:schemeClr>
          </a:solidFill>
          <a:ln w="9525">
            <a:noFill/>
            <a:miter lim="800000"/>
            <a:headEnd/>
            <a:tailEnd/>
          </a:ln>
        </p:spPr>
        <p:txBody>
          <a:bodyPr wrap="none" anchor="ctr"/>
          <a:lstStyle/>
          <a:p>
            <a:pPr algn="ctr">
              <a:defRPr/>
            </a:pPr>
            <a:endParaRPr kumimoji="1" lang="en-US" sz="2400"/>
          </a:p>
        </p:txBody>
      </p:sp>
      <p:sp>
        <p:nvSpPr>
          <p:cNvPr id="49155" name="Rectangle 3"/>
          <p:cNvSpPr>
            <a:spLocks noGrp="1" noChangeArrowheads="1"/>
          </p:cNvSpPr>
          <p:nvPr>
            <p:ph type="ctrTitle"/>
          </p:nvPr>
        </p:nvSpPr>
        <p:spPr>
          <a:xfrm>
            <a:off x="990600" y="1171575"/>
            <a:ext cx="7467600" cy="2105025"/>
          </a:xfrm>
        </p:spPr>
        <p:txBody>
          <a:bodyPr>
            <a:spAutoFit/>
          </a:bodyPr>
          <a:lstStyle>
            <a:lvl1pPr>
              <a:defRPr sz="6600">
                <a:solidFill>
                  <a:srgbClr val="CCFFFF"/>
                </a:solidFill>
              </a:defRPr>
            </a:lvl1pPr>
          </a:lstStyle>
          <a:p>
            <a:r>
              <a:rPr lang="en-US"/>
              <a:t>Click to edit Master title style</a:t>
            </a:r>
          </a:p>
        </p:txBody>
      </p:sp>
      <p:sp>
        <p:nvSpPr>
          <p:cNvPr id="49156" name="Rectangle 4"/>
          <p:cNvSpPr>
            <a:spLocks noGrp="1" noChangeArrowheads="1"/>
          </p:cNvSpPr>
          <p:nvPr>
            <p:ph type="subTitle" idx="1"/>
          </p:nvPr>
        </p:nvSpPr>
        <p:spPr>
          <a:xfrm>
            <a:off x="1447800" y="3886200"/>
            <a:ext cx="6400800" cy="1752600"/>
          </a:xfrm>
        </p:spPr>
        <p:txBody>
          <a:bodyPr/>
          <a:lstStyle>
            <a:lvl1pPr marL="0" indent="0" algn="ctr">
              <a:buFont typeface="Wingdings" pitchFamily="2" charset="2"/>
              <a:buNone/>
              <a:defRPr sz="4000">
                <a:solidFill>
                  <a:srgbClr val="CCECFF"/>
                </a:solidFill>
              </a:defRPr>
            </a:lvl1pPr>
          </a:lstStyle>
          <a:p>
            <a:r>
              <a:rPr lang="en-US"/>
              <a:t>Click to edit Master subtitle style</a:t>
            </a:r>
          </a:p>
        </p:txBody>
      </p:sp>
      <p:sp>
        <p:nvSpPr>
          <p:cNvPr id="6" name="Rectangle 5"/>
          <p:cNvSpPr>
            <a:spLocks noGrp="1" noChangeArrowheads="1"/>
          </p:cNvSpPr>
          <p:nvPr>
            <p:ph type="dt" sz="half" idx="10"/>
          </p:nvPr>
        </p:nvSpPr>
        <p:spPr>
          <a:xfrm>
            <a:off x="838200" y="6248400"/>
            <a:ext cx="1752600" cy="457200"/>
          </a:xfrm>
        </p:spPr>
        <p:txBody>
          <a:bodyPr/>
          <a:lstStyle>
            <a:lvl1pPr>
              <a:defRPr smtClean="0">
                <a:solidFill>
                  <a:srgbClr val="CCECFF"/>
                </a:solidFill>
              </a:defRPr>
            </a:lvl1pPr>
          </a:lstStyle>
          <a:p>
            <a:pPr>
              <a:defRPr/>
            </a:pPr>
            <a:endParaRPr lang="en-US"/>
          </a:p>
        </p:txBody>
      </p:sp>
      <p:sp>
        <p:nvSpPr>
          <p:cNvPr id="7" name="Rectangle 6"/>
          <p:cNvSpPr>
            <a:spLocks noGrp="1" noChangeArrowheads="1"/>
          </p:cNvSpPr>
          <p:nvPr>
            <p:ph type="ftr" sz="quarter" idx="11"/>
          </p:nvPr>
        </p:nvSpPr>
        <p:spPr>
          <a:xfrm>
            <a:off x="3276600" y="6248400"/>
            <a:ext cx="2895600" cy="457200"/>
          </a:xfrm>
        </p:spPr>
        <p:txBody>
          <a:bodyPr/>
          <a:lstStyle>
            <a:lvl1pPr>
              <a:defRPr smtClean="0">
                <a:solidFill>
                  <a:srgbClr val="CCECFF"/>
                </a:solidFill>
              </a:defRPr>
            </a:lvl1pPr>
          </a:lstStyle>
          <a:p>
            <a:pPr>
              <a:defRPr/>
            </a:pPr>
            <a:endParaRPr lang="en-US"/>
          </a:p>
        </p:txBody>
      </p:sp>
      <p:sp>
        <p:nvSpPr>
          <p:cNvPr id="8" name="Rectangle 7"/>
          <p:cNvSpPr>
            <a:spLocks noGrp="1" noChangeArrowheads="1"/>
          </p:cNvSpPr>
          <p:nvPr>
            <p:ph type="sldNum" sz="quarter" idx="12"/>
          </p:nvPr>
        </p:nvSpPr>
        <p:spPr>
          <a:xfrm>
            <a:off x="6934200" y="6248400"/>
            <a:ext cx="1905000" cy="457200"/>
          </a:xfrm>
        </p:spPr>
        <p:txBody>
          <a:bodyPr/>
          <a:lstStyle>
            <a:lvl1pPr>
              <a:defRPr smtClean="0">
                <a:solidFill>
                  <a:srgbClr val="CCECFF"/>
                </a:solidFill>
              </a:defRPr>
            </a:lvl1pPr>
          </a:lstStyle>
          <a:p>
            <a:pPr>
              <a:defRPr/>
            </a:pPr>
            <a:fld id="{1F31234D-CB59-4EBF-A1A1-2B79679CDAC3}"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B8652F7-38E2-489E-BF09-242C6A0BAEC4}"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00800" y="457200"/>
            <a:ext cx="2057400" cy="5638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28600" y="457200"/>
            <a:ext cx="60198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2616FAA-89E1-41DD-98F4-8948CD85BA9A}"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776C91DC-2B6C-437A-9DBB-9BB9258D60D1}"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FF2ED3E-3DDF-472A-B0BD-DA3059F8D1D3}"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82361E8F-7F86-42F4-BB07-AA108061290D}"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EF90DD9F-3764-4002-A311-7DB83505E10B}"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190B3BF2-22C2-44BD-99DC-767DB6ADCDDB}"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FE857403-5D00-4D2E-A3BA-B1328B5F5FE3}"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89289ACD-5903-43CC-A000-9946D3FAB1A5}"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4BF48A6B-B05B-4574-879C-106F87207063}"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bwMode="auto">
          <a:xfrm>
            <a:off x="228600" y="457200"/>
            <a:ext cx="7772400" cy="1143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48131"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8132"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spcBef>
                <a:spcPct val="50000"/>
              </a:spcBef>
              <a:defRPr sz="1400" smtClean="0"/>
            </a:lvl1pPr>
          </a:lstStyle>
          <a:p>
            <a:pPr>
              <a:defRPr/>
            </a:pPr>
            <a:endParaRPr lang="en-US"/>
          </a:p>
        </p:txBody>
      </p:sp>
      <p:sp>
        <p:nvSpPr>
          <p:cNvPr id="48133"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a:spcBef>
                <a:spcPct val="50000"/>
              </a:spcBef>
              <a:defRPr sz="1400" smtClean="0"/>
            </a:lvl1pPr>
          </a:lstStyle>
          <a:p>
            <a:pPr>
              <a:defRPr/>
            </a:pPr>
            <a:endParaRPr lang="en-US"/>
          </a:p>
        </p:txBody>
      </p:sp>
      <p:sp>
        <p:nvSpPr>
          <p:cNvPr id="48134"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spcBef>
                <a:spcPct val="50000"/>
              </a:spcBef>
              <a:defRPr sz="1400" smtClean="0"/>
            </a:lvl1pPr>
          </a:lstStyle>
          <a:p>
            <a:pPr>
              <a:defRPr/>
            </a:pPr>
            <a:fld id="{93A713A5-1B6C-4A36-BA62-DDEC2C2BF72A}" type="slidenum">
              <a:rPr lang="en-US"/>
              <a:pPr>
                <a:defRPr/>
              </a:pPr>
              <a:t>‹#›</a:t>
            </a:fld>
            <a:endParaRPr lang="en-US"/>
          </a:p>
        </p:txBody>
      </p:sp>
      <p:sp>
        <p:nvSpPr>
          <p:cNvPr id="48135" name="Rectangle 7"/>
          <p:cNvSpPr>
            <a:spLocks noChangeArrowheads="1"/>
          </p:cNvSpPr>
          <p:nvPr/>
        </p:nvSpPr>
        <p:spPr bwMode="gray">
          <a:xfrm>
            <a:off x="0" y="1638300"/>
            <a:ext cx="3343275" cy="122238"/>
          </a:xfrm>
          <a:prstGeom prst="rect">
            <a:avLst/>
          </a:prstGeom>
          <a:solidFill>
            <a:schemeClr val="bg2">
              <a:alpha val="50000"/>
            </a:schemeClr>
          </a:solidFill>
          <a:ln w="9525">
            <a:noFill/>
            <a:miter lim="800000"/>
            <a:headEnd/>
            <a:tailEnd/>
          </a:ln>
        </p:spPr>
        <p:txBody>
          <a:bodyPr wrap="none" anchor="ctr"/>
          <a:lstStyle/>
          <a:p>
            <a:pPr algn="ctr">
              <a:defRPr/>
            </a:pPr>
            <a:endParaRPr kumimoji="1" lang="en-US" sz="2400"/>
          </a:p>
        </p:txBody>
      </p:sp>
    </p:spTree>
  </p:cSld>
  <p:clrMap bg1="dk2" tx1="lt1" bg2="dk1" tx2="lt2" accent1="accent1" accent2="accent2" accent3="accent3" accent4="accent4" accent5="accent5" accent6="accent6" hlink="hlink" folHlink="folHlink"/>
  <p:sldLayoutIdLst>
    <p:sldLayoutId id="2147483672"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0" fontAlgn="base" hangingPunct="0">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l"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itchFamily="34" charset="0"/>
        </a:defRPr>
      </a:lvl2pPr>
      <a:lvl3pPr algn="l"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itchFamily="34" charset="0"/>
        </a:defRPr>
      </a:lvl3pPr>
      <a:lvl4pPr algn="l"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itchFamily="34" charset="0"/>
        </a:defRPr>
      </a:lvl4pPr>
      <a:lvl5pPr algn="l"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itchFamily="34" charset="0"/>
        </a:defRPr>
      </a:lvl5pPr>
      <a:lvl6pPr marL="457200" algn="l" rtl="0" fontAlgn="base">
        <a:spcBef>
          <a:spcPct val="0"/>
        </a:spcBef>
        <a:spcAft>
          <a:spcPct val="0"/>
        </a:spcAft>
        <a:defRPr sz="4400">
          <a:solidFill>
            <a:schemeClr val="tx2"/>
          </a:solidFill>
          <a:effectLst>
            <a:outerShdw blurRad="38100" dist="38100" dir="2700000" algn="tl">
              <a:srgbClr val="000000"/>
            </a:outerShdw>
          </a:effectLst>
          <a:latin typeface="Tahoma" pitchFamily="34" charset="0"/>
        </a:defRPr>
      </a:lvl6pPr>
      <a:lvl7pPr marL="914400" algn="l" rtl="0" fontAlgn="base">
        <a:spcBef>
          <a:spcPct val="0"/>
        </a:spcBef>
        <a:spcAft>
          <a:spcPct val="0"/>
        </a:spcAft>
        <a:defRPr sz="4400">
          <a:solidFill>
            <a:schemeClr val="tx2"/>
          </a:solidFill>
          <a:effectLst>
            <a:outerShdw blurRad="38100" dist="38100" dir="2700000" algn="tl">
              <a:srgbClr val="000000"/>
            </a:outerShdw>
          </a:effectLst>
          <a:latin typeface="Tahoma" pitchFamily="34" charset="0"/>
        </a:defRPr>
      </a:lvl7pPr>
      <a:lvl8pPr marL="1371600" algn="l" rtl="0" fontAlgn="base">
        <a:spcBef>
          <a:spcPct val="0"/>
        </a:spcBef>
        <a:spcAft>
          <a:spcPct val="0"/>
        </a:spcAft>
        <a:defRPr sz="4400">
          <a:solidFill>
            <a:schemeClr val="tx2"/>
          </a:solidFill>
          <a:effectLst>
            <a:outerShdw blurRad="38100" dist="38100" dir="2700000" algn="tl">
              <a:srgbClr val="000000"/>
            </a:outerShdw>
          </a:effectLst>
          <a:latin typeface="Tahoma" pitchFamily="34" charset="0"/>
        </a:defRPr>
      </a:lvl8pPr>
      <a:lvl9pPr marL="1828800" algn="l" rtl="0" fontAlgn="base">
        <a:spcBef>
          <a:spcPct val="0"/>
        </a:spcBef>
        <a:spcAft>
          <a:spcPct val="0"/>
        </a:spcAft>
        <a:defRPr sz="4400">
          <a:solidFill>
            <a:schemeClr val="tx2"/>
          </a:solidFill>
          <a:effectLst>
            <a:outerShdw blurRad="38100" dist="38100" dir="2700000" algn="tl">
              <a:srgbClr val="000000"/>
            </a:outerShdw>
          </a:effectLst>
          <a:latin typeface="Tahoma" pitchFamily="34" charset="0"/>
        </a:defRPr>
      </a:lvl9pPr>
    </p:titleStyle>
    <p:bodyStyle>
      <a:lvl1pPr marL="342900" indent="-342900" algn="l" rtl="0" eaLnBrk="0" fontAlgn="base" hangingPunct="0">
        <a:spcBef>
          <a:spcPct val="20000"/>
        </a:spcBef>
        <a:spcAft>
          <a:spcPct val="0"/>
        </a:spcAft>
        <a:buClr>
          <a:schemeClr val="accent1"/>
        </a:buClr>
        <a:buSzPct val="80000"/>
        <a:buFont typeface="Wingdings"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tx2"/>
        </a:buClr>
        <a:buSzPct val="70000"/>
        <a:buFont typeface="Wingdings" pitchFamily="2" charset="2"/>
        <a:buChar char="n"/>
        <a:defRPr sz="2800">
          <a:solidFill>
            <a:schemeClr val="tx1"/>
          </a:solidFill>
          <a:effectLst>
            <a:outerShdw blurRad="38100" dist="38100" dir="2700000" algn="tl">
              <a:srgbClr val="000000"/>
            </a:outerShdw>
          </a:effectLst>
          <a:latin typeface="+mn-lt"/>
        </a:defRPr>
      </a:lvl2pPr>
      <a:lvl3pPr marL="1143000" indent="-228600" algn="l" rtl="0" eaLnBrk="0" fontAlgn="base" hangingPunct="0">
        <a:spcBef>
          <a:spcPct val="20000"/>
        </a:spcBef>
        <a:spcAft>
          <a:spcPct val="0"/>
        </a:spcAft>
        <a:buClr>
          <a:schemeClr val="accent1"/>
        </a:buClr>
        <a:buSzPct val="65000"/>
        <a:buFont typeface="Wingdings" pitchFamily="2" charset="2"/>
        <a:buChar char="n"/>
        <a:defRPr sz="2400">
          <a:solidFill>
            <a:schemeClr val="tx1"/>
          </a:solidFill>
          <a:effectLst>
            <a:outerShdw blurRad="38100" dist="38100" dir="2700000" algn="tl">
              <a:srgbClr val="000000"/>
            </a:outerShdw>
          </a:effectLst>
          <a:latin typeface="+mn-lt"/>
        </a:defRPr>
      </a:lvl3pPr>
      <a:lvl4pPr marL="1600200" indent="-228600" algn="l" rtl="0" eaLnBrk="0" fontAlgn="base" hangingPunct="0">
        <a:spcBef>
          <a:spcPct val="20000"/>
        </a:spcBef>
        <a:spcAft>
          <a:spcPct val="0"/>
        </a:spcAft>
        <a:buChar char="–"/>
        <a:defRPr sz="2000">
          <a:solidFill>
            <a:schemeClr val="tx1"/>
          </a:solidFill>
          <a:effectLst>
            <a:outerShdw blurRad="38100" dist="38100" dir="2700000" algn="tl">
              <a:srgbClr val="000000"/>
            </a:outerShdw>
          </a:effectLst>
          <a:latin typeface="+mn-lt"/>
        </a:defRPr>
      </a:lvl4pPr>
      <a:lvl5pPr marL="2057400" indent="-228600" algn="l" rtl="0" eaLnBrk="0" fontAlgn="base" hangingPunct="0">
        <a:spcBef>
          <a:spcPct val="20000"/>
        </a:spcBef>
        <a:spcAft>
          <a:spcPct val="0"/>
        </a:spcAft>
        <a:buClr>
          <a:schemeClr val="tx2"/>
        </a:buClr>
        <a:buSzPct val="55000"/>
        <a:buFont typeface="Wingdings" pitchFamily="2" charset="2"/>
        <a:buChar char="n"/>
        <a:defRPr sz="2000">
          <a:solidFill>
            <a:schemeClr val="tx1"/>
          </a:solidFill>
          <a:effectLst>
            <a:outerShdw blurRad="38100" dist="38100" dir="2700000" algn="tl">
              <a:srgbClr val="000000"/>
            </a:outerShdw>
          </a:effectLst>
          <a:latin typeface="+mn-lt"/>
        </a:defRPr>
      </a:lvl5pPr>
      <a:lvl6pPr marL="2514600" indent="-228600" algn="l" rtl="0" fontAlgn="base">
        <a:spcBef>
          <a:spcPct val="20000"/>
        </a:spcBef>
        <a:spcAft>
          <a:spcPct val="0"/>
        </a:spcAft>
        <a:buClr>
          <a:schemeClr val="tx2"/>
        </a:buClr>
        <a:buSzPct val="55000"/>
        <a:buFont typeface="Wingdings" pitchFamily="2" charset="2"/>
        <a:buChar char="n"/>
        <a:defRPr sz="2000">
          <a:solidFill>
            <a:schemeClr val="tx1"/>
          </a:solidFill>
          <a:effectLst>
            <a:outerShdw blurRad="38100" dist="38100" dir="2700000" algn="tl">
              <a:srgbClr val="000000"/>
            </a:outerShdw>
          </a:effectLst>
          <a:latin typeface="+mn-lt"/>
        </a:defRPr>
      </a:lvl6pPr>
      <a:lvl7pPr marL="2971800" indent="-228600" algn="l" rtl="0" fontAlgn="base">
        <a:spcBef>
          <a:spcPct val="20000"/>
        </a:spcBef>
        <a:spcAft>
          <a:spcPct val="0"/>
        </a:spcAft>
        <a:buClr>
          <a:schemeClr val="tx2"/>
        </a:buClr>
        <a:buSzPct val="55000"/>
        <a:buFont typeface="Wingdings" pitchFamily="2" charset="2"/>
        <a:buChar char="n"/>
        <a:defRPr sz="2000">
          <a:solidFill>
            <a:schemeClr val="tx1"/>
          </a:solidFill>
          <a:effectLst>
            <a:outerShdw blurRad="38100" dist="38100" dir="2700000" algn="tl">
              <a:srgbClr val="000000"/>
            </a:outerShdw>
          </a:effectLst>
          <a:latin typeface="+mn-lt"/>
        </a:defRPr>
      </a:lvl7pPr>
      <a:lvl8pPr marL="3429000" indent="-228600" algn="l" rtl="0" fontAlgn="base">
        <a:spcBef>
          <a:spcPct val="20000"/>
        </a:spcBef>
        <a:spcAft>
          <a:spcPct val="0"/>
        </a:spcAft>
        <a:buClr>
          <a:schemeClr val="tx2"/>
        </a:buClr>
        <a:buSzPct val="55000"/>
        <a:buFont typeface="Wingdings" pitchFamily="2" charset="2"/>
        <a:buChar char="n"/>
        <a:defRPr sz="2000">
          <a:solidFill>
            <a:schemeClr val="tx1"/>
          </a:solidFill>
          <a:effectLst>
            <a:outerShdw blurRad="38100" dist="38100" dir="2700000" algn="tl">
              <a:srgbClr val="000000"/>
            </a:outerShdw>
          </a:effectLst>
          <a:latin typeface="+mn-lt"/>
        </a:defRPr>
      </a:lvl8pPr>
      <a:lvl9pPr marL="3886200" indent="-228600" algn="l" rtl="0" fontAlgn="base">
        <a:spcBef>
          <a:spcPct val="20000"/>
        </a:spcBef>
        <a:spcAft>
          <a:spcPct val="0"/>
        </a:spcAft>
        <a:buClr>
          <a:schemeClr val="tx2"/>
        </a:buClr>
        <a:buSzPct val="55000"/>
        <a:buFont typeface="Wingdings" pitchFamily="2" charset="2"/>
        <a:buChar char="n"/>
        <a:defRPr sz="2000">
          <a:solidFill>
            <a:schemeClr val="tx1"/>
          </a:solidFill>
          <a:effectLst>
            <a:outerShdw blurRad="38100" dist="38100" dir="2700000" algn="tl">
              <a:srgbClr val="000000"/>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e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3.e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4.e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ctrTitle"/>
          </p:nvPr>
        </p:nvSpPr>
        <p:spPr>
          <a:xfrm>
            <a:off x="990600" y="2178050"/>
            <a:ext cx="7467600" cy="1098550"/>
          </a:xfrm>
        </p:spPr>
        <p:txBody>
          <a:bodyPr/>
          <a:lstStyle/>
          <a:p>
            <a:pPr algn="ctr" eaLnBrk="1" hangingPunct="1">
              <a:defRPr/>
            </a:pPr>
            <a:r>
              <a:rPr lang="en-US" dirty="0"/>
              <a:t>Lecture 8</a:t>
            </a:r>
          </a:p>
        </p:txBody>
      </p:sp>
      <p:sp>
        <p:nvSpPr>
          <p:cNvPr id="79875" name="Rectangle 3"/>
          <p:cNvSpPr>
            <a:spLocks noGrp="1" noChangeArrowheads="1"/>
          </p:cNvSpPr>
          <p:nvPr>
            <p:ph type="subTitle" idx="1"/>
          </p:nvPr>
        </p:nvSpPr>
        <p:spPr/>
        <p:txBody>
          <a:bodyPr/>
          <a:lstStyle/>
          <a:p>
            <a:pPr eaLnBrk="1" hangingPunct="1">
              <a:defRPr/>
            </a:pPr>
            <a:r>
              <a:rPr lang="en-US" dirty="0"/>
              <a:t>Introduction to MT3D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ChangeArrowheads="1"/>
          </p:cNvSpPr>
          <p:nvPr>
            <p:ph type="title"/>
          </p:nvPr>
        </p:nvSpPr>
        <p:spPr/>
        <p:txBody>
          <a:bodyPr/>
          <a:lstStyle/>
          <a:p>
            <a:pPr eaLnBrk="1" hangingPunct="1">
              <a:defRPr/>
            </a:pPr>
            <a:r>
              <a:rPr lang="en-US"/>
              <a:t>BTN Package (cont.)</a:t>
            </a:r>
          </a:p>
        </p:txBody>
      </p:sp>
      <p:sp>
        <p:nvSpPr>
          <p:cNvPr id="177155" name="Rectangle 3"/>
          <p:cNvSpPr>
            <a:spLocks noGrp="1" noChangeArrowheads="1"/>
          </p:cNvSpPr>
          <p:nvPr>
            <p:ph type="body" idx="1"/>
          </p:nvPr>
        </p:nvSpPr>
        <p:spPr/>
        <p:txBody>
          <a:bodyPr/>
          <a:lstStyle/>
          <a:p>
            <a:pPr eaLnBrk="1" hangingPunct="1">
              <a:lnSpc>
                <a:spcPct val="90000"/>
              </a:lnSpc>
              <a:defRPr/>
            </a:pPr>
            <a:r>
              <a:rPr lang="en-US"/>
              <a:t>Model Layer Type (Laycon):</a:t>
            </a:r>
          </a:p>
          <a:p>
            <a:pPr lvl="1" eaLnBrk="1" hangingPunct="1">
              <a:lnSpc>
                <a:spcPct val="90000"/>
              </a:lnSpc>
              <a:defRPr/>
            </a:pPr>
            <a:r>
              <a:rPr lang="en-US"/>
              <a:t>=0: confined layer</a:t>
            </a:r>
          </a:p>
          <a:p>
            <a:pPr lvl="1" eaLnBrk="1" hangingPunct="1">
              <a:lnSpc>
                <a:spcPct val="90000"/>
              </a:lnSpc>
              <a:defRPr/>
            </a:pPr>
            <a:r>
              <a:rPr lang="en-US">
                <a:sym typeface="Symbol" pitchFamily="18" charset="2"/>
              </a:rPr>
              <a:t> 0: unconfined or convertible</a:t>
            </a:r>
          </a:p>
          <a:p>
            <a:pPr eaLnBrk="1" hangingPunct="1">
              <a:lnSpc>
                <a:spcPct val="90000"/>
              </a:lnSpc>
              <a:defRPr/>
            </a:pPr>
            <a:r>
              <a:rPr lang="en-US"/>
              <a:t>Implications</a:t>
            </a:r>
          </a:p>
          <a:p>
            <a:pPr lvl="1" eaLnBrk="1" hangingPunct="1">
              <a:lnSpc>
                <a:spcPct val="90000"/>
              </a:lnSpc>
              <a:defRPr/>
            </a:pPr>
            <a:r>
              <a:rPr lang="en-US"/>
              <a:t>LAYCON=0: user-specified DZ used as saturated thickness</a:t>
            </a:r>
          </a:p>
          <a:p>
            <a:pPr lvl="1" eaLnBrk="1" hangingPunct="1">
              <a:lnSpc>
                <a:spcPct val="90000"/>
              </a:lnSpc>
              <a:defRPr/>
            </a:pPr>
            <a:r>
              <a:rPr lang="en-US"/>
              <a:t>LAYCON </a:t>
            </a:r>
            <a:r>
              <a:rPr lang="en-US">
                <a:sym typeface="Symbol" pitchFamily="18" charset="2"/>
              </a:rPr>
              <a:t> 0: MT3D determines saturated thickness internally (using MODFLOW approach)</a:t>
            </a:r>
          </a:p>
        </p:txBody>
      </p:sp>
      <p:sp>
        <p:nvSpPr>
          <p:cNvPr id="15364" name="Text Box 4"/>
          <p:cNvSpPr txBox="1">
            <a:spLocks noChangeArrowheads="1"/>
          </p:cNvSpPr>
          <p:nvPr/>
        </p:nvSpPr>
        <p:spPr bwMode="auto">
          <a:xfrm>
            <a:off x="6934200" y="6400800"/>
            <a:ext cx="2111375" cy="304800"/>
          </a:xfrm>
          <a:prstGeom prst="rect">
            <a:avLst/>
          </a:prstGeom>
          <a:noFill/>
          <a:ln w="9525">
            <a:noFill/>
            <a:miter lim="800000"/>
            <a:headEnd/>
            <a:tailEnd/>
          </a:ln>
        </p:spPr>
        <p:txBody>
          <a:bodyPr wrap="none">
            <a:spAutoFit/>
          </a:bodyPr>
          <a:lstStyle/>
          <a:p>
            <a:r>
              <a:rPr lang="en-US"/>
              <a:t>Courtesy Chunmiao Zheng</a:t>
            </a:r>
          </a:p>
        </p:txBody>
      </p:sp>
    </p:spTree>
    <p:extLst>
      <p:ext uri="{BB962C8B-B14F-4D97-AF65-F5344CB8AC3E}">
        <p14:creationId xmlns:p14="http://schemas.microsoft.com/office/powerpoint/2010/main" val="23305408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ChangeArrowheads="1"/>
          </p:cNvSpPr>
          <p:nvPr>
            <p:ph type="title"/>
          </p:nvPr>
        </p:nvSpPr>
        <p:spPr/>
        <p:txBody>
          <a:bodyPr/>
          <a:lstStyle/>
          <a:p>
            <a:pPr eaLnBrk="1" hangingPunct="1">
              <a:defRPr/>
            </a:pPr>
            <a:r>
              <a:rPr lang="en-US"/>
              <a:t>BTN Package (cont.)</a:t>
            </a:r>
          </a:p>
        </p:txBody>
      </p:sp>
      <p:sp>
        <p:nvSpPr>
          <p:cNvPr id="178179" name="Rectangle 3"/>
          <p:cNvSpPr>
            <a:spLocks noGrp="1" noChangeArrowheads="1"/>
          </p:cNvSpPr>
          <p:nvPr>
            <p:ph type="body" idx="1"/>
          </p:nvPr>
        </p:nvSpPr>
        <p:spPr/>
        <p:txBody>
          <a:bodyPr/>
          <a:lstStyle/>
          <a:p>
            <a:pPr eaLnBrk="1" hangingPunct="1">
              <a:lnSpc>
                <a:spcPct val="90000"/>
              </a:lnSpc>
              <a:defRPr/>
            </a:pPr>
            <a:r>
              <a:rPr lang="en-US"/>
              <a:t>HTOP: top elevation of 1</a:t>
            </a:r>
            <a:r>
              <a:rPr lang="en-US" baseline="30000"/>
              <a:t>st</a:t>
            </a:r>
            <a:r>
              <a:rPr lang="en-US"/>
              <a:t> model layer</a:t>
            </a:r>
          </a:p>
          <a:p>
            <a:pPr lvl="1" eaLnBrk="1" hangingPunct="1">
              <a:lnSpc>
                <a:spcPct val="90000"/>
              </a:lnSpc>
              <a:defRPr/>
            </a:pPr>
            <a:r>
              <a:rPr lang="en-US"/>
              <a:t>If top layer is confined, the HTOP values correspond to the actual top elevations of layer 1</a:t>
            </a:r>
          </a:p>
          <a:p>
            <a:pPr lvl="1" eaLnBrk="1" hangingPunct="1">
              <a:lnSpc>
                <a:spcPct val="90000"/>
              </a:lnSpc>
              <a:defRPr/>
            </a:pPr>
            <a:r>
              <a:rPr lang="en-US"/>
              <a:t>If top layer is unconfined, HTOP can be set to arbitrary values, but keep in mind:</a:t>
            </a:r>
          </a:p>
          <a:p>
            <a:pPr lvl="2" eaLnBrk="1" hangingPunct="1">
              <a:lnSpc>
                <a:spcPct val="90000"/>
              </a:lnSpc>
              <a:defRPr/>
            </a:pPr>
            <a:r>
              <a:rPr lang="en-US"/>
              <a:t>(HTOP – DZ1) = BOT1 (bottom elevation of layer 1 as specified in MODFLOW)</a:t>
            </a:r>
          </a:p>
          <a:p>
            <a:pPr lvl="2" eaLnBrk="1" hangingPunct="1">
              <a:lnSpc>
                <a:spcPct val="90000"/>
              </a:lnSpc>
              <a:defRPr/>
            </a:pPr>
            <a:r>
              <a:rPr lang="en-US"/>
              <a:t>Concentration for top layer is calculated midway between HTOP and BOT1</a:t>
            </a:r>
          </a:p>
        </p:txBody>
      </p:sp>
      <p:sp>
        <p:nvSpPr>
          <p:cNvPr id="16388" name="Text Box 4"/>
          <p:cNvSpPr txBox="1">
            <a:spLocks noChangeArrowheads="1"/>
          </p:cNvSpPr>
          <p:nvPr/>
        </p:nvSpPr>
        <p:spPr bwMode="auto">
          <a:xfrm>
            <a:off x="6934200" y="6400800"/>
            <a:ext cx="2111375" cy="304800"/>
          </a:xfrm>
          <a:prstGeom prst="rect">
            <a:avLst/>
          </a:prstGeom>
          <a:noFill/>
          <a:ln w="9525">
            <a:noFill/>
            <a:miter lim="800000"/>
            <a:headEnd/>
            <a:tailEnd/>
          </a:ln>
        </p:spPr>
        <p:txBody>
          <a:bodyPr wrap="none">
            <a:spAutoFit/>
          </a:bodyPr>
          <a:lstStyle/>
          <a:p>
            <a:r>
              <a:rPr lang="en-US"/>
              <a:t>Courtesy Chunmiao Zheng</a:t>
            </a:r>
          </a:p>
        </p:txBody>
      </p:sp>
    </p:spTree>
    <p:extLst>
      <p:ext uri="{BB962C8B-B14F-4D97-AF65-F5344CB8AC3E}">
        <p14:creationId xmlns:p14="http://schemas.microsoft.com/office/powerpoint/2010/main" val="18621672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p:cNvSpPr>
            <a:spLocks noGrp="1" noChangeArrowheads="1"/>
          </p:cNvSpPr>
          <p:nvPr>
            <p:ph type="title"/>
          </p:nvPr>
        </p:nvSpPr>
        <p:spPr/>
        <p:txBody>
          <a:bodyPr/>
          <a:lstStyle/>
          <a:p>
            <a:pPr eaLnBrk="1" hangingPunct="1">
              <a:defRPr/>
            </a:pPr>
            <a:r>
              <a:rPr lang="en-US"/>
              <a:t>BTN Package (cont.)</a:t>
            </a:r>
          </a:p>
        </p:txBody>
      </p:sp>
      <p:sp>
        <p:nvSpPr>
          <p:cNvPr id="179203" name="Rectangle 3"/>
          <p:cNvSpPr>
            <a:spLocks noGrp="1" noChangeArrowheads="1"/>
          </p:cNvSpPr>
          <p:nvPr>
            <p:ph type="body" idx="1"/>
          </p:nvPr>
        </p:nvSpPr>
        <p:spPr/>
        <p:txBody>
          <a:bodyPr/>
          <a:lstStyle/>
          <a:p>
            <a:pPr eaLnBrk="1" hangingPunct="1">
              <a:defRPr/>
            </a:pPr>
            <a:r>
              <a:rPr lang="en-US" dirty="0"/>
              <a:t>IBOUND vs. ICBUND</a:t>
            </a:r>
          </a:p>
          <a:p>
            <a:pPr lvl="1" eaLnBrk="1" hangingPunct="1">
              <a:defRPr/>
            </a:pPr>
            <a:r>
              <a:rPr lang="en-US" dirty="0"/>
              <a:t>Active cells in MODFLOW (IBOUND &gt; 0) may be defined as inactive cells in MT3D</a:t>
            </a:r>
          </a:p>
          <a:p>
            <a:pPr lvl="1" eaLnBrk="1" hangingPunct="1">
              <a:defRPr/>
            </a:pPr>
            <a:r>
              <a:rPr lang="en-US" dirty="0"/>
              <a:t>Inactive cells in MT3D – set ICBUND=0</a:t>
            </a:r>
          </a:p>
          <a:p>
            <a:pPr lvl="1" eaLnBrk="1" hangingPunct="1">
              <a:defRPr/>
            </a:pPr>
            <a:r>
              <a:rPr lang="en-US" dirty="0"/>
              <a:t>IBOUND≠ICBUND to exclude active flow cells from transport calculations and speed up transport computation</a:t>
            </a:r>
          </a:p>
        </p:txBody>
      </p:sp>
      <p:sp>
        <p:nvSpPr>
          <p:cNvPr id="17412" name="Text Box 4"/>
          <p:cNvSpPr txBox="1">
            <a:spLocks noChangeArrowheads="1"/>
          </p:cNvSpPr>
          <p:nvPr/>
        </p:nvSpPr>
        <p:spPr bwMode="auto">
          <a:xfrm>
            <a:off x="6934200" y="6400800"/>
            <a:ext cx="2111375" cy="304800"/>
          </a:xfrm>
          <a:prstGeom prst="rect">
            <a:avLst/>
          </a:prstGeom>
          <a:noFill/>
          <a:ln w="9525">
            <a:noFill/>
            <a:miter lim="800000"/>
            <a:headEnd/>
            <a:tailEnd/>
          </a:ln>
        </p:spPr>
        <p:txBody>
          <a:bodyPr wrap="none">
            <a:spAutoFit/>
          </a:bodyPr>
          <a:lstStyle/>
          <a:p>
            <a:r>
              <a:rPr lang="en-US"/>
              <a:t>Courtesy Chunmiao Zheng</a:t>
            </a:r>
          </a:p>
        </p:txBody>
      </p:sp>
    </p:spTree>
    <p:extLst>
      <p:ext uri="{BB962C8B-B14F-4D97-AF65-F5344CB8AC3E}">
        <p14:creationId xmlns:p14="http://schemas.microsoft.com/office/powerpoint/2010/main" val="2176195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p:cNvSpPr>
            <a:spLocks noGrp="1" noChangeArrowheads="1"/>
          </p:cNvSpPr>
          <p:nvPr>
            <p:ph type="title"/>
          </p:nvPr>
        </p:nvSpPr>
        <p:spPr/>
        <p:txBody>
          <a:bodyPr/>
          <a:lstStyle/>
          <a:p>
            <a:pPr eaLnBrk="1" hangingPunct="1">
              <a:defRPr/>
            </a:pPr>
            <a:r>
              <a:rPr lang="en-US"/>
              <a:t>BTN Package (cont.)</a:t>
            </a:r>
          </a:p>
        </p:txBody>
      </p:sp>
      <p:sp>
        <p:nvSpPr>
          <p:cNvPr id="180227" name="Rectangle 3"/>
          <p:cNvSpPr>
            <a:spLocks noGrp="1" noChangeArrowheads="1"/>
          </p:cNvSpPr>
          <p:nvPr>
            <p:ph type="body" idx="1"/>
          </p:nvPr>
        </p:nvSpPr>
        <p:spPr/>
        <p:txBody>
          <a:bodyPr/>
          <a:lstStyle/>
          <a:p>
            <a:pPr eaLnBrk="1" hangingPunct="1">
              <a:defRPr/>
            </a:pPr>
            <a:r>
              <a:rPr lang="en-US" sz="2800"/>
              <a:t>Temporal Discretization</a:t>
            </a:r>
          </a:p>
          <a:p>
            <a:pPr lvl="1" eaLnBrk="1" hangingPunct="1">
              <a:defRPr/>
            </a:pPr>
            <a:r>
              <a:rPr lang="en-US" sz="2400"/>
              <a:t>If flow model is steady-state and has ONLY one stress period, transport model can have as many stress periods as necessary, with any desired length for each stress period</a:t>
            </a:r>
          </a:p>
          <a:p>
            <a:pPr lvl="1" eaLnBrk="1" hangingPunct="1">
              <a:defRPr/>
            </a:pPr>
            <a:r>
              <a:rPr lang="en-US" sz="2400"/>
              <a:t>For all other situations, the number of stress periods (NPER), the number of flow timesteps in each stress period (NSTP), and the timestep multiplier (TSMULT) must be identical in flow and transport models</a:t>
            </a:r>
          </a:p>
        </p:txBody>
      </p:sp>
      <p:sp>
        <p:nvSpPr>
          <p:cNvPr id="18436" name="Text Box 4"/>
          <p:cNvSpPr txBox="1">
            <a:spLocks noChangeArrowheads="1"/>
          </p:cNvSpPr>
          <p:nvPr/>
        </p:nvSpPr>
        <p:spPr bwMode="auto">
          <a:xfrm>
            <a:off x="6934200" y="6400800"/>
            <a:ext cx="2111375" cy="304800"/>
          </a:xfrm>
          <a:prstGeom prst="rect">
            <a:avLst/>
          </a:prstGeom>
          <a:noFill/>
          <a:ln w="9525">
            <a:noFill/>
            <a:miter lim="800000"/>
            <a:headEnd/>
            <a:tailEnd/>
          </a:ln>
        </p:spPr>
        <p:txBody>
          <a:bodyPr wrap="none">
            <a:spAutoFit/>
          </a:bodyPr>
          <a:lstStyle/>
          <a:p>
            <a:r>
              <a:rPr lang="en-US"/>
              <a:t>Courtesy Chunmiao Zheng</a:t>
            </a:r>
          </a:p>
        </p:txBody>
      </p:sp>
    </p:spTree>
    <p:extLst>
      <p:ext uri="{BB962C8B-B14F-4D97-AF65-F5344CB8AC3E}">
        <p14:creationId xmlns:p14="http://schemas.microsoft.com/office/powerpoint/2010/main" val="4778114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p:cNvSpPr>
            <a:spLocks noGrp="1" noChangeArrowheads="1"/>
          </p:cNvSpPr>
          <p:nvPr>
            <p:ph type="title"/>
          </p:nvPr>
        </p:nvSpPr>
        <p:spPr/>
        <p:txBody>
          <a:bodyPr/>
          <a:lstStyle/>
          <a:p>
            <a:pPr eaLnBrk="1" hangingPunct="1">
              <a:defRPr/>
            </a:pPr>
            <a:r>
              <a:rPr lang="en-US"/>
              <a:t>Basic Transport (cont.)</a:t>
            </a:r>
          </a:p>
        </p:txBody>
      </p:sp>
      <p:sp>
        <p:nvSpPr>
          <p:cNvPr id="181251" name="Rectangle 3"/>
          <p:cNvSpPr>
            <a:spLocks noGrp="1" noChangeArrowheads="1"/>
          </p:cNvSpPr>
          <p:nvPr>
            <p:ph type="body" idx="1"/>
          </p:nvPr>
        </p:nvSpPr>
        <p:spPr>
          <a:xfrm>
            <a:off x="152400" y="1828800"/>
            <a:ext cx="7772400" cy="4114800"/>
          </a:xfrm>
        </p:spPr>
        <p:txBody>
          <a:bodyPr/>
          <a:lstStyle/>
          <a:p>
            <a:pPr eaLnBrk="1" hangingPunct="1">
              <a:lnSpc>
                <a:spcPct val="90000"/>
              </a:lnSpc>
              <a:defRPr/>
            </a:pPr>
            <a:r>
              <a:rPr lang="en-US" sz="2800"/>
              <a:t>For each stress period</a:t>
            </a:r>
          </a:p>
          <a:p>
            <a:pPr lvl="1" eaLnBrk="1" hangingPunct="1">
              <a:lnSpc>
                <a:spcPct val="90000"/>
              </a:lnSpc>
              <a:defRPr/>
            </a:pPr>
            <a:r>
              <a:rPr lang="en-US" sz="2400"/>
              <a:t>PERLEN (same as in MODFLOW)</a:t>
            </a:r>
          </a:p>
          <a:p>
            <a:pPr lvl="1" eaLnBrk="1" hangingPunct="1">
              <a:lnSpc>
                <a:spcPct val="90000"/>
              </a:lnSpc>
              <a:defRPr/>
            </a:pPr>
            <a:r>
              <a:rPr lang="en-US" sz="2400"/>
              <a:t>NSTP  (same as in MODFLOW)</a:t>
            </a:r>
          </a:p>
          <a:p>
            <a:pPr lvl="1" eaLnBrk="1" hangingPunct="1">
              <a:lnSpc>
                <a:spcPct val="90000"/>
              </a:lnSpc>
              <a:defRPr/>
            </a:pPr>
            <a:r>
              <a:rPr lang="en-US" sz="2400"/>
              <a:t>TSMULT  (same as in MODFLOW)</a:t>
            </a:r>
          </a:p>
          <a:p>
            <a:pPr lvl="1" eaLnBrk="1" hangingPunct="1">
              <a:lnSpc>
                <a:spcPct val="90000"/>
              </a:lnSpc>
              <a:defRPr/>
            </a:pPr>
            <a:r>
              <a:rPr lang="en-US" sz="2400"/>
              <a:t>TSLNGTH(NSTP) (only for flow model other than MODFLOW)</a:t>
            </a:r>
          </a:p>
          <a:p>
            <a:pPr lvl="1" eaLnBrk="1" hangingPunct="1">
              <a:lnSpc>
                <a:spcPct val="90000"/>
              </a:lnSpc>
              <a:defRPr/>
            </a:pPr>
            <a:r>
              <a:rPr lang="en-US" sz="2400"/>
              <a:t>DT0: maximum allowable transport stepsize</a:t>
            </a:r>
          </a:p>
          <a:p>
            <a:pPr lvl="1" eaLnBrk="1" hangingPunct="1">
              <a:lnSpc>
                <a:spcPct val="90000"/>
              </a:lnSpc>
              <a:defRPr/>
            </a:pPr>
            <a:r>
              <a:rPr lang="en-US" sz="2400"/>
              <a:t>MXSTRN: maximum number of transport steps within one flow timestep</a:t>
            </a:r>
          </a:p>
          <a:p>
            <a:pPr lvl="1" eaLnBrk="1" hangingPunct="1">
              <a:lnSpc>
                <a:spcPct val="90000"/>
              </a:lnSpc>
              <a:defRPr/>
            </a:pPr>
            <a:r>
              <a:rPr lang="en-US" sz="2400"/>
              <a:t>TTSMULT: transport stepsize multiplier within a flow-model timestep</a:t>
            </a:r>
          </a:p>
          <a:p>
            <a:pPr lvl="1" eaLnBrk="1" hangingPunct="1">
              <a:lnSpc>
                <a:spcPct val="90000"/>
              </a:lnSpc>
              <a:defRPr/>
            </a:pPr>
            <a:r>
              <a:rPr lang="en-US" sz="2400"/>
              <a:t>TTSMAX: maximum transport stepsize within a flow model timestep (set to zero for no limit)</a:t>
            </a:r>
          </a:p>
        </p:txBody>
      </p:sp>
      <p:sp>
        <p:nvSpPr>
          <p:cNvPr id="19460" name="Text Box 4"/>
          <p:cNvSpPr txBox="1">
            <a:spLocks noChangeArrowheads="1"/>
          </p:cNvSpPr>
          <p:nvPr/>
        </p:nvSpPr>
        <p:spPr bwMode="auto">
          <a:xfrm>
            <a:off x="7772400" y="6553200"/>
            <a:ext cx="1284288" cy="214313"/>
          </a:xfrm>
          <a:prstGeom prst="rect">
            <a:avLst/>
          </a:prstGeom>
          <a:noFill/>
          <a:ln w="9525">
            <a:noFill/>
            <a:miter lim="800000"/>
            <a:headEnd/>
            <a:tailEnd/>
          </a:ln>
        </p:spPr>
        <p:txBody>
          <a:bodyPr wrap="none">
            <a:spAutoFit/>
          </a:bodyPr>
          <a:lstStyle/>
          <a:p>
            <a:r>
              <a:rPr lang="en-US" sz="800"/>
              <a:t>Courtesy Chunmiao Zheng</a:t>
            </a:r>
          </a:p>
        </p:txBody>
      </p:sp>
    </p:spTree>
    <p:extLst>
      <p:ext uri="{BB962C8B-B14F-4D97-AF65-F5344CB8AC3E}">
        <p14:creationId xmlns:p14="http://schemas.microsoft.com/office/powerpoint/2010/main" val="18464600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noChangeArrowheads="1"/>
          </p:cNvSpPr>
          <p:nvPr>
            <p:ph type="title"/>
          </p:nvPr>
        </p:nvSpPr>
        <p:spPr/>
        <p:txBody>
          <a:bodyPr/>
          <a:lstStyle/>
          <a:p>
            <a:pPr eaLnBrk="1" hangingPunct="1">
              <a:defRPr/>
            </a:pPr>
            <a:r>
              <a:rPr lang="en-US"/>
              <a:t>ADV Package</a:t>
            </a:r>
          </a:p>
        </p:txBody>
      </p:sp>
      <p:sp>
        <p:nvSpPr>
          <p:cNvPr id="182275" name="Rectangle 3"/>
          <p:cNvSpPr>
            <a:spLocks noGrp="1" noChangeArrowheads="1"/>
          </p:cNvSpPr>
          <p:nvPr>
            <p:ph type="body" idx="1"/>
          </p:nvPr>
        </p:nvSpPr>
        <p:spPr/>
        <p:txBody>
          <a:bodyPr/>
          <a:lstStyle/>
          <a:p>
            <a:pPr eaLnBrk="1" hangingPunct="1">
              <a:lnSpc>
                <a:spcPct val="90000"/>
              </a:lnSpc>
              <a:defRPr/>
            </a:pPr>
            <a:r>
              <a:rPr lang="en-US" sz="2800"/>
              <a:t>Purpose</a:t>
            </a:r>
          </a:p>
          <a:p>
            <a:pPr lvl="1" eaLnBrk="1" hangingPunct="1">
              <a:lnSpc>
                <a:spcPct val="90000"/>
              </a:lnSpc>
              <a:defRPr/>
            </a:pPr>
            <a:r>
              <a:rPr lang="en-US" sz="2400"/>
              <a:t>To solve the advection components of the transport equation using one of the following options (through input variable </a:t>
            </a:r>
            <a:r>
              <a:rPr lang="en-US" sz="2400">
                <a:latin typeface="Courier New" pitchFamily="49" charset="0"/>
              </a:rPr>
              <a:t>MIXELM</a:t>
            </a:r>
            <a:r>
              <a:rPr lang="en-US" sz="2400"/>
              <a:t>)</a:t>
            </a:r>
          </a:p>
          <a:p>
            <a:pPr lvl="2" eaLnBrk="1" hangingPunct="1">
              <a:lnSpc>
                <a:spcPct val="90000"/>
              </a:lnSpc>
              <a:defRPr/>
            </a:pPr>
            <a:r>
              <a:rPr lang="en-US" sz="2000"/>
              <a:t>Finite Difference</a:t>
            </a:r>
          </a:p>
          <a:p>
            <a:pPr lvl="3" eaLnBrk="1" hangingPunct="1">
              <a:lnSpc>
                <a:spcPct val="90000"/>
              </a:lnSpc>
              <a:defRPr/>
            </a:pPr>
            <a:r>
              <a:rPr lang="en-US" sz="1800"/>
              <a:t>Upstream weighting</a:t>
            </a:r>
          </a:p>
          <a:p>
            <a:pPr lvl="3" eaLnBrk="1" hangingPunct="1">
              <a:lnSpc>
                <a:spcPct val="90000"/>
              </a:lnSpc>
              <a:defRPr/>
            </a:pPr>
            <a:r>
              <a:rPr lang="en-US" sz="1800"/>
              <a:t>Central-in-space weighting</a:t>
            </a:r>
          </a:p>
          <a:p>
            <a:pPr lvl="2" eaLnBrk="1" hangingPunct="1">
              <a:lnSpc>
                <a:spcPct val="90000"/>
              </a:lnSpc>
              <a:defRPr/>
            </a:pPr>
            <a:r>
              <a:rPr lang="en-US" sz="2000"/>
              <a:t>Particle-Based Methods</a:t>
            </a:r>
          </a:p>
          <a:p>
            <a:pPr lvl="3" eaLnBrk="1" hangingPunct="1">
              <a:lnSpc>
                <a:spcPct val="90000"/>
              </a:lnSpc>
              <a:defRPr/>
            </a:pPr>
            <a:r>
              <a:rPr lang="en-US" sz="1800"/>
              <a:t>MOC</a:t>
            </a:r>
          </a:p>
          <a:p>
            <a:pPr lvl="3" eaLnBrk="1" hangingPunct="1">
              <a:lnSpc>
                <a:spcPct val="90000"/>
              </a:lnSpc>
              <a:defRPr/>
            </a:pPr>
            <a:r>
              <a:rPr lang="en-US" sz="1800"/>
              <a:t>MMOC</a:t>
            </a:r>
          </a:p>
          <a:p>
            <a:pPr lvl="3" eaLnBrk="1" hangingPunct="1">
              <a:lnSpc>
                <a:spcPct val="90000"/>
              </a:lnSpc>
              <a:defRPr/>
            </a:pPr>
            <a:r>
              <a:rPr lang="en-US" sz="1800"/>
              <a:t>HMOC</a:t>
            </a:r>
          </a:p>
          <a:p>
            <a:pPr lvl="2" eaLnBrk="1" hangingPunct="1">
              <a:lnSpc>
                <a:spcPct val="90000"/>
              </a:lnSpc>
              <a:defRPr/>
            </a:pPr>
            <a:r>
              <a:rPr lang="en-US" sz="2000"/>
              <a:t>TVD</a:t>
            </a:r>
          </a:p>
        </p:txBody>
      </p:sp>
      <p:sp>
        <p:nvSpPr>
          <p:cNvPr id="20484" name="Text Box 4"/>
          <p:cNvSpPr txBox="1">
            <a:spLocks noChangeArrowheads="1"/>
          </p:cNvSpPr>
          <p:nvPr/>
        </p:nvSpPr>
        <p:spPr bwMode="auto">
          <a:xfrm>
            <a:off x="6934200" y="6400800"/>
            <a:ext cx="2111375" cy="304800"/>
          </a:xfrm>
          <a:prstGeom prst="rect">
            <a:avLst/>
          </a:prstGeom>
          <a:noFill/>
          <a:ln w="9525">
            <a:noFill/>
            <a:miter lim="800000"/>
            <a:headEnd/>
            <a:tailEnd/>
          </a:ln>
        </p:spPr>
        <p:txBody>
          <a:bodyPr wrap="none">
            <a:spAutoFit/>
          </a:bodyPr>
          <a:lstStyle/>
          <a:p>
            <a:r>
              <a:rPr lang="en-US"/>
              <a:t>Courtesy Chunmiao Zheng</a:t>
            </a:r>
          </a:p>
        </p:txBody>
      </p:sp>
    </p:spTree>
    <p:extLst>
      <p:ext uri="{BB962C8B-B14F-4D97-AF65-F5344CB8AC3E}">
        <p14:creationId xmlns:p14="http://schemas.microsoft.com/office/powerpoint/2010/main" val="3217612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1026"/>
          <p:cNvSpPr>
            <a:spLocks noGrp="1" noChangeArrowheads="1"/>
          </p:cNvSpPr>
          <p:nvPr>
            <p:ph type="title"/>
          </p:nvPr>
        </p:nvSpPr>
        <p:spPr/>
        <p:txBody>
          <a:bodyPr/>
          <a:lstStyle/>
          <a:p>
            <a:pPr eaLnBrk="1" hangingPunct="1">
              <a:defRPr/>
            </a:pPr>
            <a:r>
              <a:rPr lang="en-US"/>
              <a:t>Selection of Solution for ADV</a:t>
            </a:r>
          </a:p>
        </p:txBody>
      </p:sp>
      <p:sp>
        <p:nvSpPr>
          <p:cNvPr id="190467" name="Rectangle 1027"/>
          <p:cNvSpPr>
            <a:spLocks noGrp="1" noChangeArrowheads="1"/>
          </p:cNvSpPr>
          <p:nvPr>
            <p:ph type="body" idx="1"/>
          </p:nvPr>
        </p:nvSpPr>
        <p:spPr/>
        <p:txBody>
          <a:bodyPr/>
          <a:lstStyle/>
          <a:p>
            <a:pPr eaLnBrk="1" hangingPunct="1">
              <a:lnSpc>
                <a:spcPct val="90000"/>
              </a:lnSpc>
              <a:defRPr/>
            </a:pPr>
            <a:r>
              <a:rPr lang="en-US" sz="1800"/>
              <a:t>Finite-Difference Method</a:t>
            </a:r>
          </a:p>
          <a:p>
            <a:pPr lvl="1" eaLnBrk="1" hangingPunct="1">
              <a:lnSpc>
                <a:spcPct val="90000"/>
              </a:lnSpc>
              <a:defRPr/>
            </a:pPr>
            <a:r>
              <a:rPr lang="en-US" sz="1800"/>
              <a:t>Efficient and sufficiently accurate for problems with Pe &lt; 2 to 4</a:t>
            </a:r>
          </a:p>
          <a:p>
            <a:pPr lvl="1" eaLnBrk="1" hangingPunct="1">
              <a:lnSpc>
                <a:spcPct val="90000"/>
              </a:lnSpc>
              <a:defRPr/>
            </a:pPr>
            <a:r>
              <a:rPr lang="en-US" sz="1800"/>
              <a:t>For problems with Pe &gt; 4, lead to numerical dispersion (upstream weighting) or artificial oscillation (central-in-space weighting)</a:t>
            </a:r>
          </a:p>
          <a:p>
            <a:pPr lvl="1" eaLnBrk="1" hangingPunct="1">
              <a:lnSpc>
                <a:spcPct val="90000"/>
              </a:lnSpc>
              <a:defRPr/>
            </a:pPr>
            <a:r>
              <a:rPr lang="en-US" sz="1800"/>
              <a:t>Good option for initial test runs to make sure input/output all set properly; should produce negligible mass balance error (&lt;0.1%)</a:t>
            </a:r>
          </a:p>
          <a:p>
            <a:pPr eaLnBrk="1" hangingPunct="1">
              <a:lnSpc>
                <a:spcPct val="90000"/>
              </a:lnSpc>
              <a:defRPr/>
            </a:pPr>
            <a:r>
              <a:rPr lang="en-US" sz="1800"/>
              <a:t>Particle Based Methods</a:t>
            </a:r>
          </a:p>
          <a:p>
            <a:pPr lvl="1" eaLnBrk="1" hangingPunct="1">
              <a:lnSpc>
                <a:spcPct val="90000"/>
              </a:lnSpc>
              <a:defRPr/>
            </a:pPr>
            <a:r>
              <a:rPr lang="en-US" sz="1800"/>
              <a:t>For problems with Pe &gt; 4 and relatively uniform grid</a:t>
            </a:r>
          </a:p>
          <a:p>
            <a:pPr lvl="1" eaLnBrk="1" hangingPunct="1">
              <a:lnSpc>
                <a:spcPct val="90000"/>
              </a:lnSpc>
              <a:defRPr/>
            </a:pPr>
            <a:r>
              <a:rPr lang="en-US" sz="1800"/>
              <a:t>Select MOC for pure advection or strongly advection-dominated problems; otherwise, select HMOC</a:t>
            </a:r>
          </a:p>
          <a:p>
            <a:pPr lvl="1" eaLnBrk="1" hangingPunct="1">
              <a:lnSpc>
                <a:spcPct val="90000"/>
              </a:lnSpc>
              <a:defRPr/>
            </a:pPr>
            <a:r>
              <a:rPr lang="en-US" sz="1800"/>
              <a:t>Mass balance error within 10%</a:t>
            </a:r>
          </a:p>
          <a:p>
            <a:pPr eaLnBrk="1" hangingPunct="1">
              <a:lnSpc>
                <a:spcPct val="90000"/>
              </a:lnSpc>
              <a:defRPr/>
            </a:pPr>
            <a:r>
              <a:rPr lang="en-US" sz="1800"/>
              <a:t>TVD</a:t>
            </a:r>
          </a:p>
          <a:p>
            <a:pPr lvl="1" eaLnBrk="1" hangingPunct="1">
              <a:lnSpc>
                <a:spcPct val="90000"/>
              </a:lnSpc>
              <a:defRPr/>
            </a:pPr>
            <a:r>
              <a:rPr lang="en-US" sz="1800"/>
              <a:t>For problems with Pe &gt; 4 and for which MOC/HMOC cannot produce satisfactory results (too large mass balance errors or too ‘rough’ breakthrough curves)</a:t>
            </a:r>
          </a:p>
        </p:txBody>
      </p:sp>
      <p:sp>
        <p:nvSpPr>
          <p:cNvPr id="21508" name="Text Box 1028"/>
          <p:cNvSpPr txBox="1">
            <a:spLocks noChangeArrowheads="1"/>
          </p:cNvSpPr>
          <p:nvPr/>
        </p:nvSpPr>
        <p:spPr bwMode="auto">
          <a:xfrm>
            <a:off x="6934200" y="6400800"/>
            <a:ext cx="2111375" cy="304800"/>
          </a:xfrm>
          <a:prstGeom prst="rect">
            <a:avLst/>
          </a:prstGeom>
          <a:noFill/>
          <a:ln w="9525">
            <a:noFill/>
            <a:miter lim="800000"/>
            <a:headEnd/>
            <a:tailEnd/>
          </a:ln>
        </p:spPr>
        <p:txBody>
          <a:bodyPr wrap="none">
            <a:spAutoFit/>
          </a:bodyPr>
          <a:lstStyle/>
          <a:p>
            <a:r>
              <a:rPr lang="en-US"/>
              <a:t>Courtesy Chunmiao Zheng</a:t>
            </a:r>
          </a:p>
        </p:txBody>
      </p:sp>
    </p:spTree>
    <p:extLst>
      <p:ext uri="{BB962C8B-B14F-4D97-AF65-F5344CB8AC3E}">
        <p14:creationId xmlns:p14="http://schemas.microsoft.com/office/powerpoint/2010/main" val="41348283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p:txBody>
          <a:bodyPr/>
          <a:lstStyle/>
          <a:p>
            <a:pPr eaLnBrk="1" hangingPunct="1">
              <a:defRPr/>
            </a:pPr>
            <a:r>
              <a:rPr lang="en-US"/>
              <a:t>ADV Package (cont.)</a:t>
            </a:r>
          </a:p>
        </p:txBody>
      </p:sp>
      <p:sp>
        <p:nvSpPr>
          <p:cNvPr id="183299" name="Rectangle 3"/>
          <p:cNvSpPr>
            <a:spLocks noGrp="1" noChangeArrowheads="1"/>
          </p:cNvSpPr>
          <p:nvPr>
            <p:ph type="body" idx="1"/>
          </p:nvPr>
        </p:nvSpPr>
        <p:spPr/>
        <p:txBody>
          <a:bodyPr/>
          <a:lstStyle/>
          <a:p>
            <a:pPr eaLnBrk="1" hangingPunct="1">
              <a:lnSpc>
                <a:spcPct val="90000"/>
              </a:lnSpc>
              <a:defRPr/>
            </a:pPr>
            <a:r>
              <a:rPr lang="en-US" sz="2800"/>
              <a:t>Allowable stepsize for advection</a:t>
            </a:r>
          </a:p>
          <a:p>
            <a:pPr lvl="1" eaLnBrk="1" hangingPunct="1">
              <a:lnSpc>
                <a:spcPct val="90000"/>
              </a:lnSpc>
              <a:defRPr/>
            </a:pPr>
            <a:r>
              <a:rPr lang="en-US" sz="2400"/>
              <a:t>The courant number, C</a:t>
            </a:r>
            <a:r>
              <a:rPr lang="en-US" sz="2400" baseline="-25000"/>
              <a:t>r</a:t>
            </a:r>
            <a:r>
              <a:rPr lang="en-US" sz="2400"/>
              <a:t> (input variable PERCEL) controls the number of cells any particle is allowed to move during one transport step:</a:t>
            </a:r>
          </a:p>
          <a:p>
            <a:pPr lvl="1" eaLnBrk="1" hangingPunct="1">
              <a:lnSpc>
                <a:spcPct val="90000"/>
              </a:lnSpc>
              <a:defRPr/>
            </a:pPr>
            <a:endParaRPr lang="en-US" sz="2400"/>
          </a:p>
          <a:p>
            <a:pPr lvl="1" eaLnBrk="1" hangingPunct="1">
              <a:lnSpc>
                <a:spcPct val="90000"/>
              </a:lnSpc>
              <a:defRPr/>
            </a:pPr>
            <a:endParaRPr lang="en-US" sz="2400"/>
          </a:p>
          <a:p>
            <a:pPr lvl="1" eaLnBrk="1" hangingPunct="1">
              <a:lnSpc>
                <a:spcPct val="90000"/>
              </a:lnSpc>
              <a:defRPr/>
            </a:pPr>
            <a:endParaRPr lang="en-US" sz="2400"/>
          </a:p>
          <a:p>
            <a:pPr lvl="1" eaLnBrk="1" hangingPunct="1">
              <a:lnSpc>
                <a:spcPct val="90000"/>
              </a:lnSpc>
              <a:defRPr/>
            </a:pPr>
            <a:r>
              <a:rPr lang="en-US" sz="2400"/>
              <a:t>MOC, MMOC, HMOC: C</a:t>
            </a:r>
            <a:r>
              <a:rPr lang="en-US" sz="2400" baseline="-25000"/>
              <a:t>r</a:t>
            </a:r>
            <a:r>
              <a:rPr lang="en-US" sz="2400">
                <a:sym typeface="Symbol" pitchFamily="18" charset="2"/>
              </a:rPr>
              <a:t></a:t>
            </a:r>
            <a:r>
              <a:rPr lang="en-US" sz="2400"/>
              <a:t>1 (generally set to 1.0)</a:t>
            </a:r>
          </a:p>
          <a:p>
            <a:pPr lvl="1" eaLnBrk="1" hangingPunct="1">
              <a:lnSpc>
                <a:spcPct val="90000"/>
              </a:lnSpc>
              <a:defRPr/>
            </a:pPr>
            <a:r>
              <a:rPr lang="en-US" sz="2400"/>
              <a:t>Explicit Finite Difference, or TVD C</a:t>
            </a:r>
            <a:r>
              <a:rPr lang="en-US" sz="2400" baseline="-25000"/>
              <a:t>r</a:t>
            </a:r>
            <a:r>
              <a:rPr lang="en-US" sz="2400"/>
              <a:t> </a:t>
            </a:r>
            <a:r>
              <a:rPr lang="en-US" sz="2400">
                <a:sym typeface="Symbol" pitchFamily="18" charset="2"/>
              </a:rPr>
              <a:t></a:t>
            </a:r>
            <a:r>
              <a:rPr lang="en-US" sz="2400"/>
              <a:t>1 (generally set between 0.5 and 1.0)</a:t>
            </a:r>
          </a:p>
        </p:txBody>
      </p:sp>
      <p:graphicFrame>
        <p:nvGraphicFramePr>
          <p:cNvPr id="1026" name="Object 4"/>
          <p:cNvGraphicFramePr>
            <a:graphicFrameLocks noChangeAspect="1"/>
          </p:cNvGraphicFramePr>
          <p:nvPr/>
        </p:nvGraphicFramePr>
        <p:xfrm>
          <a:off x="2971800" y="3724275"/>
          <a:ext cx="2590800" cy="746125"/>
        </p:xfrm>
        <a:graphic>
          <a:graphicData uri="http://schemas.openxmlformats.org/presentationml/2006/ole">
            <mc:AlternateContent xmlns:mc="http://schemas.openxmlformats.org/markup-compatibility/2006">
              <mc:Choice xmlns:v="urn:schemas-microsoft-com:vml" Requires="v">
                <p:oleObj spid="_x0000_s90115" name="Equation" r:id="rId3" imgW="1765080" imgH="507960" progId="Equation.3">
                  <p:embed/>
                </p:oleObj>
              </mc:Choice>
              <mc:Fallback>
                <p:oleObj name="Equation" r:id="rId3" imgW="1765080" imgH="507960" progId="Equation.3">
                  <p:embed/>
                  <p:pic>
                    <p:nvPicPr>
                      <p:cNvPr id="1026"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71800" y="3724275"/>
                        <a:ext cx="2590800" cy="746125"/>
                      </a:xfrm>
                      <a:prstGeom prst="rect">
                        <a:avLst/>
                      </a:prstGeom>
                      <a:solidFill>
                        <a:schemeClr val="accent1"/>
                      </a:solidFill>
                    </p:spPr>
                  </p:pic>
                </p:oleObj>
              </mc:Fallback>
            </mc:AlternateContent>
          </a:graphicData>
        </a:graphic>
      </p:graphicFrame>
      <p:sp>
        <p:nvSpPr>
          <p:cNvPr id="1029" name="Text Box 5"/>
          <p:cNvSpPr txBox="1">
            <a:spLocks noChangeArrowheads="1"/>
          </p:cNvSpPr>
          <p:nvPr/>
        </p:nvSpPr>
        <p:spPr bwMode="auto">
          <a:xfrm>
            <a:off x="6934200" y="6400800"/>
            <a:ext cx="2111375" cy="304800"/>
          </a:xfrm>
          <a:prstGeom prst="rect">
            <a:avLst/>
          </a:prstGeom>
          <a:noFill/>
          <a:ln w="9525">
            <a:noFill/>
            <a:miter lim="800000"/>
            <a:headEnd/>
            <a:tailEnd/>
          </a:ln>
        </p:spPr>
        <p:txBody>
          <a:bodyPr wrap="none">
            <a:spAutoFit/>
          </a:bodyPr>
          <a:lstStyle/>
          <a:p>
            <a:r>
              <a:rPr lang="en-US"/>
              <a:t>Courtesy Chunmiao Zheng</a:t>
            </a:r>
          </a:p>
        </p:txBody>
      </p:sp>
    </p:spTree>
    <p:extLst>
      <p:ext uri="{BB962C8B-B14F-4D97-AF65-F5344CB8AC3E}">
        <p14:creationId xmlns:p14="http://schemas.microsoft.com/office/powerpoint/2010/main" val="9639651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ChangeArrowheads="1"/>
          </p:cNvSpPr>
          <p:nvPr>
            <p:ph type="title"/>
          </p:nvPr>
        </p:nvSpPr>
        <p:spPr/>
        <p:txBody>
          <a:bodyPr/>
          <a:lstStyle/>
          <a:p>
            <a:pPr eaLnBrk="1" hangingPunct="1">
              <a:defRPr/>
            </a:pPr>
            <a:r>
              <a:rPr lang="en-US"/>
              <a:t>ADV Package (cont.)</a:t>
            </a:r>
          </a:p>
        </p:txBody>
      </p:sp>
      <p:sp>
        <p:nvSpPr>
          <p:cNvPr id="184323" name="Rectangle 3"/>
          <p:cNvSpPr>
            <a:spLocks noGrp="1" noChangeArrowheads="1"/>
          </p:cNvSpPr>
          <p:nvPr>
            <p:ph type="body" idx="1"/>
          </p:nvPr>
        </p:nvSpPr>
        <p:spPr/>
        <p:txBody>
          <a:bodyPr/>
          <a:lstStyle/>
          <a:p>
            <a:pPr eaLnBrk="1" hangingPunct="1">
              <a:lnSpc>
                <a:spcPct val="90000"/>
              </a:lnSpc>
              <a:defRPr/>
            </a:pPr>
            <a:r>
              <a:rPr lang="en-US" sz="2800" dirty="0"/>
              <a:t>In MT3DMS, a fully implicit finite-difference option is available to solve the advection term without any </a:t>
            </a:r>
            <a:r>
              <a:rPr lang="en-US" sz="2800" dirty="0" err="1"/>
              <a:t>stepsize</a:t>
            </a:r>
            <a:r>
              <a:rPr lang="en-US" sz="2800" dirty="0"/>
              <a:t> limitation.  However, for accuracy reasons, the Courant number should not be much greater than one, if the problem is advection dominated.</a:t>
            </a:r>
          </a:p>
          <a:p>
            <a:pPr eaLnBrk="1" hangingPunct="1">
              <a:lnSpc>
                <a:spcPct val="90000"/>
              </a:lnSpc>
              <a:defRPr/>
            </a:pPr>
            <a:r>
              <a:rPr lang="en-US" sz="2800" dirty="0"/>
              <a:t>Only when the implicit finite-difference option is used for advection do the following two input variables take effect:</a:t>
            </a:r>
          </a:p>
          <a:p>
            <a:pPr lvl="1" eaLnBrk="1" hangingPunct="1">
              <a:lnSpc>
                <a:spcPct val="90000"/>
              </a:lnSpc>
              <a:defRPr/>
            </a:pPr>
            <a:r>
              <a:rPr lang="en-US" sz="2400" dirty="0"/>
              <a:t>TTSMULT: transport </a:t>
            </a:r>
            <a:r>
              <a:rPr lang="en-US" sz="2400" dirty="0" err="1"/>
              <a:t>stepsize</a:t>
            </a:r>
            <a:r>
              <a:rPr lang="en-US" sz="2400" dirty="0"/>
              <a:t> multiplier</a:t>
            </a:r>
          </a:p>
          <a:p>
            <a:pPr lvl="1" eaLnBrk="1" hangingPunct="1">
              <a:lnSpc>
                <a:spcPct val="90000"/>
              </a:lnSpc>
              <a:defRPr/>
            </a:pPr>
            <a:r>
              <a:rPr lang="en-US" sz="2400" dirty="0"/>
              <a:t>TTSMAX: maximum transport </a:t>
            </a:r>
            <a:r>
              <a:rPr lang="en-US" sz="2400" dirty="0" err="1"/>
              <a:t>stepsize</a:t>
            </a:r>
            <a:endParaRPr lang="en-US" sz="2400" dirty="0"/>
          </a:p>
        </p:txBody>
      </p:sp>
      <p:sp>
        <p:nvSpPr>
          <p:cNvPr id="22532" name="Text Box 4"/>
          <p:cNvSpPr txBox="1">
            <a:spLocks noChangeArrowheads="1"/>
          </p:cNvSpPr>
          <p:nvPr/>
        </p:nvSpPr>
        <p:spPr bwMode="auto">
          <a:xfrm>
            <a:off x="6934200" y="6400800"/>
            <a:ext cx="2111375" cy="304800"/>
          </a:xfrm>
          <a:prstGeom prst="rect">
            <a:avLst/>
          </a:prstGeom>
          <a:noFill/>
          <a:ln w="9525">
            <a:noFill/>
            <a:miter lim="800000"/>
            <a:headEnd/>
            <a:tailEnd/>
          </a:ln>
        </p:spPr>
        <p:txBody>
          <a:bodyPr wrap="none">
            <a:spAutoFit/>
          </a:bodyPr>
          <a:lstStyle/>
          <a:p>
            <a:r>
              <a:rPr lang="en-US"/>
              <a:t>Courtesy Chunmiao Zheng</a:t>
            </a:r>
          </a:p>
        </p:txBody>
      </p:sp>
    </p:spTree>
    <p:extLst>
      <p:ext uri="{BB962C8B-B14F-4D97-AF65-F5344CB8AC3E}">
        <p14:creationId xmlns:p14="http://schemas.microsoft.com/office/powerpoint/2010/main" val="37060481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a:spLocks noGrp="1" noChangeArrowheads="1"/>
          </p:cNvSpPr>
          <p:nvPr>
            <p:ph type="title"/>
          </p:nvPr>
        </p:nvSpPr>
        <p:spPr/>
        <p:txBody>
          <a:bodyPr/>
          <a:lstStyle/>
          <a:p>
            <a:pPr eaLnBrk="1" hangingPunct="1">
              <a:defRPr/>
            </a:pPr>
            <a:r>
              <a:rPr lang="en-US"/>
              <a:t>ADV Package (cont.)</a:t>
            </a:r>
          </a:p>
        </p:txBody>
      </p:sp>
      <p:sp>
        <p:nvSpPr>
          <p:cNvPr id="185347" name="Rectangle 3"/>
          <p:cNvSpPr>
            <a:spLocks noGrp="1" noChangeArrowheads="1"/>
          </p:cNvSpPr>
          <p:nvPr>
            <p:ph type="body" idx="1"/>
          </p:nvPr>
        </p:nvSpPr>
        <p:spPr>
          <a:xfrm>
            <a:off x="762000" y="1676400"/>
            <a:ext cx="7772400" cy="4114800"/>
          </a:xfrm>
        </p:spPr>
        <p:txBody>
          <a:bodyPr/>
          <a:lstStyle/>
          <a:p>
            <a:pPr eaLnBrk="1" hangingPunct="1">
              <a:lnSpc>
                <a:spcPct val="90000"/>
              </a:lnSpc>
              <a:defRPr/>
            </a:pPr>
            <a:r>
              <a:rPr lang="en-US" sz="2400"/>
              <a:t>MOC</a:t>
            </a:r>
          </a:p>
          <a:p>
            <a:pPr lvl="1" eaLnBrk="1" hangingPunct="1">
              <a:lnSpc>
                <a:spcPct val="90000"/>
              </a:lnSpc>
              <a:defRPr/>
            </a:pPr>
            <a:r>
              <a:rPr lang="en-US" sz="1200"/>
              <a:t>ITRACK	=1 generally ok (1</a:t>
            </a:r>
            <a:r>
              <a:rPr lang="en-US" sz="1200" baseline="30000"/>
              <a:t>st</a:t>
            </a:r>
            <a:r>
              <a:rPr lang="en-US" sz="1200"/>
              <a:t> order)</a:t>
            </a:r>
          </a:p>
          <a:p>
            <a:pPr lvl="1" eaLnBrk="1" hangingPunct="1">
              <a:lnSpc>
                <a:spcPct val="90000"/>
              </a:lnSpc>
              <a:buFont typeface="Wingdings" pitchFamily="2" charset="2"/>
              <a:buNone/>
              <a:defRPr/>
            </a:pPr>
            <a:r>
              <a:rPr lang="en-US" sz="1200"/>
              <a:t>			=2 generally overkill (RK4)</a:t>
            </a:r>
          </a:p>
          <a:p>
            <a:pPr lvl="1" eaLnBrk="1" hangingPunct="1">
              <a:lnSpc>
                <a:spcPct val="90000"/>
              </a:lnSpc>
              <a:buFont typeface="Wingdings" pitchFamily="2" charset="2"/>
              <a:buNone/>
              <a:defRPr/>
            </a:pPr>
            <a:r>
              <a:rPr lang="en-US" sz="1200"/>
              <a:t>			=3 suggested (combination)</a:t>
            </a:r>
          </a:p>
          <a:p>
            <a:pPr lvl="1" eaLnBrk="1" hangingPunct="1">
              <a:lnSpc>
                <a:spcPct val="90000"/>
              </a:lnSpc>
              <a:defRPr/>
            </a:pPr>
            <a:r>
              <a:rPr lang="en-US" sz="1200"/>
              <a:t>WD	0.5 </a:t>
            </a:r>
            <a:r>
              <a:rPr lang="en-US" sz="1200">
                <a:sym typeface="Symbol" pitchFamily="18" charset="2"/>
              </a:rPr>
              <a:t> WD  1.0</a:t>
            </a:r>
          </a:p>
          <a:p>
            <a:pPr lvl="1" eaLnBrk="1" hangingPunct="1">
              <a:lnSpc>
                <a:spcPct val="90000"/>
              </a:lnSpc>
              <a:buFont typeface="Wingdings" pitchFamily="2" charset="2"/>
              <a:buNone/>
              <a:defRPr/>
            </a:pPr>
            <a:r>
              <a:rPr lang="en-US" sz="1200"/>
              <a:t>			= 0.5 generally ok</a:t>
            </a:r>
          </a:p>
          <a:p>
            <a:pPr lvl="1" eaLnBrk="1" hangingPunct="1">
              <a:lnSpc>
                <a:spcPct val="90000"/>
              </a:lnSpc>
              <a:buFont typeface="Wingdings" pitchFamily="2" charset="2"/>
              <a:buNone/>
              <a:defRPr/>
            </a:pPr>
            <a:r>
              <a:rPr lang="en-US" sz="1200"/>
              <a:t>			=1.0 for purely advective transport</a:t>
            </a:r>
          </a:p>
          <a:p>
            <a:pPr lvl="1" eaLnBrk="1" hangingPunct="1">
              <a:lnSpc>
                <a:spcPct val="90000"/>
              </a:lnSpc>
              <a:defRPr/>
            </a:pPr>
            <a:r>
              <a:rPr lang="en-US" sz="1200"/>
              <a:t>DCEPS	=10</a:t>
            </a:r>
            <a:r>
              <a:rPr lang="en-US" sz="1200" baseline="30000"/>
              <a:t>-5</a:t>
            </a:r>
            <a:r>
              <a:rPr lang="en-US" sz="1200"/>
              <a:t> generally ok</a:t>
            </a:r>
          </a:p>
          <a:p>
            <a:pPr lvl="1" eaLnBrk="1" hangingPunct="1">
              <a:lnSpc>
                <a:spcPct val="90000"/>
              </a:lnSpc>
              <a:defRPr/>
            </a:pPr>
            <a:r>
              <a:rPr lang="en-US" sz="1200"/>
              <a:t>NPLANE	=0 (random pattern) generally ok</a:t>
            </a:r>
          </a:p>
          <a:p>
            <a:pPr lvl="1" eaLnBrk="1" hangingPunct="1">
              <a:lnSpc>
                <a:spcPct val="90000"/>
              </a:lnSpc>
              <a:buFont typeface="Wingdings" pitchFamily="2" charset="2"/>
              <a:buNone/>
              <a:defRPr/>
            </a:pPr>
            <a:r>
              <a:rPr lang="en-US" sz="1200"/>
              <a:t>			=1 for 2D plan</a:t>
            </a:r>
          </a:p>
          <a:p>
            <a:pPr lvl="1" eaLnBrk="1" hangingPunct="1">
              <a:lnSpc>
                <a:spcPct val="90000"/>
              </a:lnSpc>
              <a:buFont typeface="Wingdings" pitchFamily="2" charset="2"/>
              <a:buNone/>
              <a:defRPr/>
            </a:pPr>
            <a:r>
              <a:rPr lang="en-US" sz="1200"/>
              <a:t>			=2 or 3: cross section or 3D</a:t>
            </a:r>
          </a:p>
          <a:p>
            <a:pPr lvl="1" eaLnBrk="1" hangingPunct="1">
              <a:lnSpc>
                <a:spcPct val="90000"/>
              </a:lnSpc>
              <a:defRPr/>
            </a:pPr>
            <a:r>
              <a:rPr lang="en-US" sz="1200"/>
              <a:t>NPL	=0 generally ok, may be as many as NPH</a:t>
            </a:r>
          </a:p>
          <a:p>
            <a:pPr lvl="1" eaLnBrk="1" hangingPunct="1">
              <a:lnSpc>
                <a:spcPct val="90000"/>
              </a:lnSpc>
              <a:defRPr/>
            </a:pPr>
            <a:r>
              <a:rPr lang="en-US" sz="1200"/>
              <a:t>NPH	 </a:t>
            </a:r>
            <a:r>
              <a:rPr lang="en-US" sz="1200">
                <a:sym typeface="Symbol" pitchFamily="18" charset="2"/>
              </a:rPr>
              <a:t>16 generally ok for 2D</a:t>
            </a:r>
            <a:endParaRPr lang="en-US" sz="1200"/>
          </a:p>
          <a:p>
            <a:pPr lvl="1" eaLnBrk="1" hangingPunct="1">
              <a:lnSpc>
                <a:spcPct val="90000"/>
              </a:lnSpc>
              <a:defRPr/>
            </a:pPr>
            <a:r>
              <a:rPr lang="en-US" sz="1200"/>
              <a:t>NPMIN	 </a:t>
            </a:r>
            <a:r>
              <a:rPr lang="en-US" sz="1200">
                <a:sym typeface="Symbol" pitchFamily="18" charset="2"/>
              </a:rPr>
              <a:t>32 generally ok for 3D</a:t>
            </a:r>
            <a:endParaRPr lang="en-US" sz="1200"/>
          </a:p>
          <a:p>
            <a:pPr lvl="1" eaLnBrk="1" hangingPunct="1">
              <a:lnSpc>
                <a:spcPct val="90000"/>
              </a:lnSpc>
              <a:defRPr/>
            </a:pPr>
            <a:r>
              <a:rPr lang="en-US" sz="1200"/>
              <a:t>NPMAX	set about 2 x NPH</a:t>
            </a:r>
          </a:p>
          <a:p>
            <a:pPr lvl="1" eaLnBrk="1" hangingPunct="1">
              <a:lnSpc>
                <a:spcPct val="90000"/>
              </a:lnSpc>
              <a:defRPr/>
            </a:pPr>
            <a:r>
              <a:rPr lang="en-US" sz="1200"/>
              <a:t>SRMULT	=1</a:t>
            </a:r>
          </a:p>
          <a:p>
            <a:pPr eaLnBrk="1" hangingPunct="1">
              <a:lnSpc>
                <a:spcPct val="90000"/>
              </a:lnSpc>
              <a:defRPr/>
            </a:pPr>
            <a:r>
              <a:rPr lang="en-US" sz="2400"/>
              <a:t>MMOC</a:t>
            </a:r>
          </a:p>
          <a:p>
            <a:pPr lvl="1" eaLnBrk="1" hangingPunct="1">
              <a:lnSpc>
                <a:spcPct val="90000"/>
              </a:lnSpc>
              <a:defRPr/>
            </a:pPr>
            <a:r>
              <a:rPr lang="en-US" sz="1200"/>
              <a:t>INTERP	=1 only option available</a:t>
            </a:r>
          </a:p>
          <a:p>
            <a:pPr lvl="1" eaLnBrk="1" hangingPunct="1">
              <a:lnSpc>
                <a:spcPct val="90000"/>
              </a:lnSpc>
              <a:defRPr/>
            </a:pPr>
            <a:r>
              <a:rPr lang="en-US" sz="1200"/>
              <a:t>NLSINK	=NPLANE generally ok</a:t>
            </a:r>
          </a:p>
          <a:p>
            <a:pPr lvl="1" eaLnBrk="1" hangingPunct="1">
              <a:lnSpc>
                <a:spcPct val="90000"/>
              </a:lnSpc>
              <a:defRPr/>
            </a:pPr>
            <a:r>
              <a:rPr lang="en-US" sz="1200"/>
              <a:t>NPSINK	=NPH generally ok</a:t>
            </a:r>
          </a:p>
          <a:p>
            <a:pPr eaLnBrk="1" hangingPunct="1">
              <a:lnSpc>
                <a:spcPct val="90000"/>
              </a:lnSpc>
              <a:defRPr/>
            </a:pPr>
            <a:r>
              <a:rPr lang="en-US" sz="2400"/>
              <a:t>HMOC</a:t>
            </a:r>
          </a:p>
          <a:p>
            <a:pPr lvl="1" eaLnBrk="1" hangingPunct="1">
              <a:lnSpc>
                <a:spcPct val="90000"/>
              </a:lnSpc>
              <a:defRPr/>
            </a:pPr>
            <a:r>
              <a:rPr lang="en-US" sz="1200"/>
              <a:t>DCHMOC	=1x10</a:t>
            </a:r>
            <a:r>
              <a:rPr lang="en-US" sz="1200" baseline="30000"/>
              <a:t>-3</a:t>
            </a:r>
            <a:r>
              <a:rPr lang="en-US" sz="1200"/>
              <a:t> generally ok</a:t>
            </a:r>
          </a:p>
        </p:txBody>
      </p:sp>
      <p:sp>
        <p:nvSpPr>
          <p:cNvPr id="23556" name="Text Box 4"/>
          <p:cNvSpPr txBox="1">
            <a:spLocks noChangeArrowheads="1"/>
          </p:cNvSpPr>
          <p:nvPr/>
        </p:nvSpPr>
        <p:spPr bwMode="auto">
          <a:xfrm>
            <a:off x="6934200" y="6400800"/>
            <a:ext cx="2111375" cy="304800"/>
          </a:xfrm>
          <a:prstGeom prst="rect">
            <a:avLst/>
          </a:prstGeom>
          <a:noFill/>
          <a:ln w="9525">
            <a:noFill/>
            <a:miter lim="800000"/>
            <a:headEnd/>
            <a:tailEnd/>
          </a:ln>
        </p:spPr>
        <p:txBody>
          <a:bodyPr wrap="none">
            <a:spAutoFit/>
          </a:bodyPr>
          <a:lstStyle/>
          <a:p>
            <a:r>
              <a:rPr lang="en-US"/>
              <a:t>Courtesy Chunmiao Zheng</a:t>
            </a:r>
          </a:p>
        </p:txBody>
      </p:sp>
    </p:spTree>
    <p:extLst>
      <p:ext uri="{BB962C8B-B14F-4D97-AF65-F5344CB8AC3E}">
        <p14:creationId xmlns:p14="http://schemas.microsoft.com/office/powerpoint/2010/main" val="27780641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ChangeArrowheads="1"/>
          </p:cNvSpPr>
          <p:nvPr>
            <p:ph type="title"/>
          </p:nvPr>
        </p:nvSpPr>
        <p:spPr/>
        <p:txBody>
          <a:bodyPr/>
          <a:lstStyle/>
          <a:p>
            <a:pPr eaLnBrk="1" hangingPunct="1">
              <a:defRPr/>
            </a:pPr>
            <a:r>
              <a:rPr lang="en-US"/>
              <a:t>MT3DMS File Structure</a:t>
            </a:r>
          </a:p>
        </p:txBody>
      </p:sp>
      <p:sp>
        <p:nvSpPr>
          <p:cNvPr id="7171" name="Rectangle 3"/>
          <p:cNvSpPr>
            <a:spLocks noChangeArrowheads="1"/>
          </p:cNvSpPr>
          <p:nvPr/>
        </p:nvSpPr>
        <p:spPr bwMode="auto">
          <a:xfrm>
            <a:off x="1676400" y="2286000"/>
            <a:ext cx="1447800" cy="533400"/>
          </a:xfrm>
          <a:prstGeom prst="rect">
            <a:avLst/>
          </a:prstGeom>
          <a:noFill/>
          <a:ln w="9525">
            <a:solidFill>
              <a:schemeClr val="tx1"/>
            </a:solidFill>
            <a:miter lim="800000"/>
            <a:headEnd/>
            <a:tailEnd/>
          </a:ln>
        </p:spPr>
        <p:txBody>
          <a:bodyPr wrap="none" anchor="ctr"/>
          <a:lstStyle/>
          <a:p>
            <a:endParaRPr lang="en-US"/>
          </a:p>
        </p:txBody>
      </p:sp>
      <p:sp>
        <p:nvSpPr>
          <p:cNvPr id="7172" name="Text Box 6"/>
          <p:cNvSpPr txBox="1">
            <a:spLocks noChangeArrowheads="1"/>
          </p:cNvSpPr>
          <p:nvPr/>
        </p:nvSpPr>
        <p:spPr bwMode="auto">
          <a:xfrm>
            <a:off x="1676400" y="2286000"/>
            <a:ext cx="1539875" cy="517525"/>
          </a:xfrm>
          <a:prstGeom prst="rect">
            <a:avLst/>
          </a:prstGeom>
          <a:noFill/>
          <a:ln w="9525">
            <a:noFill/>
            <a:miter lim="800000"/>
            <a:headEnd/>
            <a:tailEnd/>
          </a:ln>
        </p:spPr>
        <p:txBody>
          <a:bodyPr>
            <a:spAutoFit/>
          </a:bodyPr>
          <a:lstStyle/>
          <a:p>
            <a:r>
              <a:rPr lang="en-US"/>
              <a:t>Basic Transport Package</a:t>
            </a:r>
          </a:p>
        </p:txBody>
      </p:sp>
      <p:sp>
        <p:nvSpPr>
          <p:cNvPr id="7173" name="Rectangle 7"/>
          <p:cNvSpPr>
            <a:spLocks noChangeArrowheads="1"/>
          </p:cNvSpPr>
          <p:nvPr/>
        </p:nvSpPr>
        <p:spPr bwMode="auto">
          <a:xfrm>
            <a:off x="1676400" y="3048000"/>
            <a:ext cx="1447800" cy="533400"/>
          </a:xfrm>
          <a:prstGeom prst="rect">
            <a:avLst/>
          </a:prstGeom>
          <a:noFill/>
          <a:ln w="9525">
            <a:solidFill>
              <a:schemeClr val="tx1"/>
            </a:solidFill>
            <a:miter lim="800000"/>
            <a:headEnd/>
            <a:tailEnd/>
          </a:ln>
        </p:spPr>
        <p:txBody>
          <a:bodyPr wrap="none" anchor="ctr"/>
          <a:lstStyle/>
          <a:p>
            <a:endParaRPr lang="en-US"/>
          </a:p>
        </p:txBody>
      </p:sp>
      <p:sp>
        <p:nvSpPr>
          <p:cNvPr id="7174" name="Text Box 8"/>
          <p:cNvSpPr txBox="1">
            <a:spLocks noChangeArrowheads="1"/>
          </p:cNvSpPr>
          <p:nvPr/>
        </p:nvSpPr>
        <p:spPr bwMode="auto">
          <a:xfrm>
            <a:off x="1676400" y="3048000"/>
            <a:ext cx="1539875" cy="517525"/>
          </a:xfrm>
          <a:prstGeom prst="rect">
            <a:avLst/>
          </a:prstGeom>
          <a:noFill/>
          <a:ln w="9525">
            <a:noFill/>
            <a:miter lim="800000"/>
            <a:headEnd/>
            <a:tailEnd/>
          </a:ln>
        </p:spPr>
        <p:txBody>
          <a:bodyPr>
            <a:spAutoFit/>
          </a:bodyPr>
          <a:lstStyle/>
          <a:p>
            <a:r>
              <a:rPr lang="en-US"/>
              <a:t>Advection Package</a:t>
            </a:r>
          </a:p>
        </p:txBody>
      </p:sp>
      <p:sp>
        <p:nvSpPr>
          <p:cNvPr id="7175" name="Rectangle 9"/>
          <p:cNvSpPr>
            <a:spLocks noChangeArrowheads="1"/>
          </p:cNvSpPr>
          <p:nvPr/>
        </p:nvSpPr>
        <p:spPr bwMode="auto">
          <a:xfrm>
            <a:off x="1676400" y="3810000"/>
            <a:ext cx="1447800" cy="533400"/>
          </a:xfrm>
          <a:prstGeom prst="rect">
            <a:avLst/>
          </a:prstGeom>
          <a:noFill/>
          <a:ln w="9525">
            <a:solidFill>
              <a:schemeClr val="tx1"/>
            </a:solidFill>
            <a:miter lim="800000"/>
            <a:headEnd/>
            <a:tailEnd/>
          </a:ln>
        </p:spPr>
        <p:txBody>
          <a:bodyPr wrap="none" anchor="ctr"/>
          <a:lstStyle/>
          <a:p>
            <a:endParaRPr lang="en-US"/>
          </a:p>
        </p:txBody>
      </p:sp>
      <p:sp>
        <p:nvSpPr>
          <p:cNvPr id="7176" name="Text Box 10"/>
          <p:cNvSpPr txBox="1">
            <a:spLocks noChangeArrowheads="1"/>
          </p:cNvSpPr>
          <p:nvPr/>
        </p:nvSpPr>
        <p:spPr bwMode="auto">
          <a:xfrm>
            <a:off x="1676400" y="3810000"/>
            <a:ext cx="1539875" cy="517525"/>
          </a:xfrm>
          <a:prstGeom prst="rect">
            <a:avLst/>
          </a:prstGeom>
          <a:noFill/>
          <a:ln w="9525">
            <a:noFill/>
            <a:miter lim="800000"/>
            <a:headEnd/>
            <a:tailEnd/>
          </a:ln>
        </p:spPr>
        <p:txBody>
          <a:bodyPr>
            <a:spAutoFit/>
          </a:bodyPr>
          <a:lstStyle/>
          <a:p>
            <a:r>
              <a:rPr lang="en-US"/>
              <a:t>Dispersion Package</a:t>
            </a:r>
          </a:p>
        </p:txBody>
      </p:sp>
      <p:sp>
        <p:nvSpPr>
          <p:cNvPr id="7177" name="Rectangle 11"/>
          <p:cNvSpPr>
            <a:spLocks noChangeArrowheads="1"/>
          </p:cNvSpPr>
          <p:nvPr/>
        </p:nvSpPr>
        <p:spPr bwMode="auto">
          <a:xfrm>
            <a:off x="1676400" y="4572000"/>
            <a:ext cx="1447800" cy="533400"/>
          </a:xfrm>
          <a:prstGeom prst="rect">
            <a:avLst/>
          </a:prstGeom>
          <a:noFill/>
          <a:ln w="9525">
            <a:solidFill>
              <a:schemeClr val="tx1"/>
            </a:solidFill>
            <a:miter lim="800000"/>
            <a:headEnd/>
            <a:tailEnd/>
          </a:ln>
        </p:spPr>
        <p:txBody>
          <a:bodyPr wrap="none" anchor="ctr"/>
          <a:lstStyle/>
          <a:p>
            <a:endParaRPr lang="en-US"/>
          </a:p>
        </p:txBody>
      </p:sp>
      <p:sp>
        <p:nvSpPr>
          <p:cNvPr id="7178" name="Text Box 12"/>
          <p:cNvSpPr txBox="1">
            <a:spLocks noChangeArrowheads="1"/>
          </p:cNvSpPr>
          <p:nvPr/>
        </p:nvSpPr>
        <p:spPr bwMode="auto">
          <a:xfrm>
            <a:off x="1676400" y="4572000"/>
            <a:ext cx="1539875" cy="517525"/>
          </a:xfrm>
          <a:prstGeom prst="rect">
            <a:avLst/>
          </a:prstGeom>
          <a:noFill/>
          <a:ln w="9525">
            <a:noFill/>
            <a:miter lim="800000"/>
            <a:headEnd/>
            <a:tailEnd/>
          </a:ln>
        </p:spPr>
        <p:txBody>
          <a:bodyPr>
            <a:spAutoFit/>
          </a:bodyPr>
          <a:lstStyle/>
          <a:p>
            <a:r>
              <a:rPr lang="en-US"/>
              <a:t>Sink/Source Mixing Package</a:t>
            </a:r>
          </a:p>
        </p:txBody>
      </p:sp>
      <p:sp>
        <p:nvSpPr>
          <p:cNvPr id="7179" name="Rectangle 13"/>
          <p:cNvSpPr>
            <a:spLocks noChangeArrowheads="1"/>
          </p:cNvSpPr>
          <p:nvPr/>
        </p:nvSpPr>
        <p:spPr bwMode="auto">
          <a:xfrm>
            <a:off x="1676400" y="5334000"/>
            <a:ext cx="1447800" cy="533400"/>
          </a:xfrm>
          <a:prstGeom prst="rect">
            <a:avLst/>
          </a:prstGeom>
          <a:noFill/>
          <a:ln w="9525">
            <a:solidFill>
              <a:schemeClr val="tx1"/>
            </a:solidFill>
            <a:miter lim="800000"/>
            <a:headEnd/>
            <a:tailEnd/>
          </a:ln>
        </p:spPr>
        <p:txBody>
          <a:bodyPr wrap="none" anchor="ctr"/>
          <a:lstStyle/>
          <a:p>
            <a:endParaRPr lang="en-US"/>
          </a:p>
        </p:txBody>
      </p:sp>
      <p:sp>
        <p:nvSpPr>
          <p:cNvPr id="7180" name="Text Box 14"/>
          <p:cNvSpPr txBox="1">
            <a:spLocks noChangeArrowheads="1"/>
          </p:cNvSpPr>
          <p:nvPr/>
        </p:nvSpPr>
        <p:spPr bwMode="auto">
          <a:xfrm>
            <a:off x="1676400" y="5334000"/>
            <a:ext cx="1539875" cy="517525"/>
          </a:xfrm>
          <a:prstGeom prst="rect">
            <a:avLst/>
          </a:prstGeom>
          <a:noFill/>
          <a:ln w="9525">
            <a:noFill/>
            <a:miter lim="800000"/>
            <a:headEnd/>
            <a:tailEnd/>
          </a:ln>
        </p:spPr>
        <p:txBody>
          <a:bodyPr>
            <a:spAutoFit/>
          </a:bodyPr>
          <a:lstStyle/>
          <a:p>
            <a:r>
              <a:rPr lang="en-US"/>
              <a:t>Reaction   Package</a:t>
            </a:r>
          </a:p>
        </p:txBody>
      </p:sp>
      <p:sp>
        <p:nvSpPr>
          <p:cNvPr id="7181" name="Rectangle 15"/>
          <p:cNvSpPr>
            <a:spLocks noChangeArrowheads="1"/>
          </p:cNvSpPr>
          <p:nvPr/>
        </p:nvSpPr>
        <p:spPr bwMode="auto">
          <a:xfrm>
            <a:off x="1676400" y="6096000"/>
            <a:ext cx="1447800" cy="533400"/>
          </a:xfrm>
          <a:prstGeom prst="rect">
            <a:avLst/>
          </a:prstGeom>
          <a:noFill/>
          <a:ln w="9525">
            <a:solidFill>
              <a:schemeClr val="tx1"/>
            </a:solidFill>
            <a:miter lim="800000"/>
            <a:headEnd/>
            <a:tailEnd/>
          </a:ln>
        </p:spPr>
        <p:txBody>
          <a:bodyPr wrap="none" anchor="ctr"/>
          <a:lstStyle/>
          <a:p>
            <a:endParaRPr lang="en-US"/>
          </a:p>
        </p:txBody>
      </p:sp>
      <p:sp>
        <p:nvSpPr>
          <p:cNvPr id="7182" name="Text Box 16"/>
          <p:cNvSpPr txBox="1">
            <a:spLocks noChangeArrowheads="1"/>
          </p:cNvSpPr>
          <p:nvPr/>
        </p:nvSpPr>
        <p:spPr bwMode="auto">
          <a:xfrm>
            <a:off x="1676400" y="6096000"/>
            <a:ext cx="1539875" cy="517525"/>
          </a:xfrm>
          <a:prstGeom prst="rect">
            <a:avLst/>
          </a:prstGeom>
          <a:noFill/>
          <a:ln w="9525">
            <a:noFill/>
            <a:miter lim="800000"/>
            <a:headEnd/>
            <a:tailEnd/>
          </a:ln>
        </p:spPr>
        <p:txBody>
          <a:bodyPr>
            <a:spAutoFit/>
          </a:bodyPr>
          <a:lstStyle/>
          <a:p>
            <a:r>
              <a:rPr lang="en-US" dirty="0"/>
              <a:t>MODFLOW to MT3DMS link file</a:t>
            </a:r>
          </a:p>
        </p:txBody>
      </p:sp>
      <p:sp>
        <p:nvSpPr>
          <p:cNvPr id="7183" name="Rectangle 17"/>
          <p:cNvSpPr>
            <a:spLocks noChangeArrowheads="1"/>
          </p:cNvSpPr>
          <p:nvPr/>
        </p:nvSpPr>
        <p:spPr bwMode="auto">
          <a:xfrm>
            <a:off x="152400" y="5715000"/>
            <a:ext cx="1447800" cy="533400"/>
          </a:xfrm>
          <a:prstGeom prst="rect">
            <a:avLst/>
          </a:prstGeom>
          <a:noFill/>
          <a:ln w="9525">
            <a:solidFill>
              <a:schemeClr val="tx1"/>
            </a:solidFill>
            <a:miter lim="800000"/>
            <a:headEnd/>
            <a:tailEnd/>
          </a:ln>
        </p:spPr>
        <p:txBody>
          <a:bodyPr wrap="none" anchor="ctr"/>
          <a:lstStyle/>
          <a:p>
            <a:endParaRPr lang="en-US"/>
          </a:p>
        </p:txBody>
      </p:sp>
      <p:sp>
        <p:nvSpPr>
          <p:cNvPr id="7184" name="Text Box 18"/>
          <p:cNvSpPr txBox="1">
            <a:spLocks noChangeArrowheads="1"/>
          </p:cNvSpPr>
          <p:nvPr/>
        </p:nvSpPr>
        <p:spPr bwMode="auto">
          <a:xfrm>
            <a:off x="152400" y="5715000"/>
            <a:ext cx="1539875" cy="517525"/>
          </a:xfrm>
          <a:prstGeom prst="rect">
            <a:avLst/>
          </a:prstGeom>
          <a:noFill/>
          <a:ln w="9525">
            <a:noFill/>
            <a:miter lim="800000"/>
            <a:headEnd/>
            <a:tailEnd/>
          </a:ln>
        </p:spPr>
        <p:txBody>
          <a:bodyPr>
            <a:spAutoFit/>
          </a:bodyPr>
          <a:lstStyle/>
          <a:p>
            <a:r>
              <a:rPr lang="en-US"/>
              <a:t>GCG Solver Package</a:t>
            </a:r>
          </a:p>
        </p:txBody>
      </p:sp>
      <p:sp>
        <p:nvSpPr>
          <p:cNvPr id="7185" name="Rectangle 19"/>
          <p:cNvSpPr>
            <a:spLocks noChangeArrowheads="1"/>
          </p:cNvSpPr>
          <p:nvPr/>
        </p:nvSpPr>
        <p:spPr bwMode="auto">
          <a:xfrm>
            <a:off x="6553200" y="2438400"/>
            <a:ext cx="1447800" cy="533400"/>
          </a:xfrm>
          <a:prstGeom prst="rect">
            <a:avLst/>
          </a:prstGeom>
          <a:noFill/>
          <a:ln w="9525">
            <a:solidFill>
              <a:schemeClr val="tx1"/>
            </a:solidFill>
            <a:miter lim="800000"/>
            <a:headEnd/>
            <a:tailEnd/>
          </a:ln>
        </p:spPr>
        <p:txBody>
          <a:bodyPr wrap="none" anchor="ctr"/>
          <a:lstStyle/>
          <a:p>
            <a:endParaRPr lang="en-US"/>
          </a:p>
        </p:txBody>
      </p:sp>
      <p:sp>
        <p:nvSpPr>
          <p:cNvPr id="7186" name="Text Box 20"/>
          <p:cNvSpPr txBox="1">
            <a:spLocks noChangeArrowheads="1"/>
          </p:cNvSpPr>
          <p:nvPr/>
        </p:nvSpPr>
        <p:spPr bwMode="auto">
          <a:xfrm>
            <a:off x="6553200" y="2438400"/>
            <a:ext cx="1539875" cy="517525"/>
          </a:xfrm>
          <a:prstGeom prst="rect">
            <a:avLst/>
          </a:prstGeom>
          <a:noFill/>
          <a:ln w="9525">
            <a:noFill/>
            <a:miter lim="800000"/>
            <a:headEnd/>
            <a:tailEnd/>
          </a:ln>
        </p:spPr>
        <p:txBody>
          <a:bodyPr>
            <a:spAutoFit/>
          </a:bodyPr>
          <a:lstStyle/>
          <a:p>
            <a:r>
              <a:rPr lang="en-US"/>
              <a:t>Basic Output    File</a:t>
            </a:r>
          </a:p>
        </p:txBody>
      </p:sp>
      <p:sp>
        <p:nvSpPr>
          <p:cNvPr id="7187" name="Rectangle 21"/>
          <p:cNvSpPr>
            <a:spLocks noChangeArrowheads="1"/>
          </p:cNvSpPr>
          <p:nvPr/>
        </p:nvSpPr>
        <p:spPr bwMode="auto">
          <a:xfrm>
            <a:off x="6553200" y="3200400"/>
            <a:ext cx="1447800" cy="685800"/>
          </a:xfrm>
          <a:prstGeom prst="rect">
            <a:avLst/>
          </a:prstGeom>
          <a:noFill/>
          <a:ln w="9525">
            <a:solidFill>
              <a:schemeClr val="tx1"/>
            </a:solidFill>
            <a:miter lim="800000"/>
            <a:headEnd/>
            <a:tailEnd/>
          </a:ln>
        </p:spPr>
        <p:txBody>
          <a:bodyPr wrap="none" anchor="ctr"/>
          <a:lstStyle/>
          <a:p>
            <a:endParaRPr lang="en-US"/>
          </a:p>
        </p:txBody>
      </p:sp>
      <p:sp>
        <p:nvSpPr>
          <p:cNvPr id="7188" name="Text Box 22"/>
          <p:cNvSpPr txBox="1">
            <a:spLocks noChangeArrowheads="1"/>
          </p:cNvSpPr>
          <p:nvPr/>
        </p:nvSpPr>
        <p:spPr bwMode="auto">
          <a:xfrm>
            <a:off x="6553200" y="3200400"/>
            <a:ext cx="1539875" cy="730250"/>
          </a:xfrm>
          <a:prstGeom prst="rect">
            <a:avLst/>
          </a:prstGeom>
          <a:noFill/>
          <a:ln w="9525">
            <a:noFill/>
            <a:miter lim="800000"/>
            <a:headEnd/>
            <a:tailEnd/>
          </a:ln>
        </p:spPr>
        <p:txBody>
          <a:bodyPr>
            <a:spAutoFit/>
          </a:bodyPr>
          <a:lstStyle/>
          <a:p>
            <a:r>
              <a:rPr lang="en-US"/>
              <a:t>Model Configuration File [mt3d.cnf]</a:t>
            </a:r>
          </a:p>
        </p:txBody>
      </p:sp>
      <p:sp>
        <p:nvSpPr>
          <p:cNvPr id="7189" name="Rectangle 31"/>
          <p:cNvSpPr>
            <a:spLocks noChangeArrowheads="1"/>
          </p:cNvSpPr>
          <p:nvPr/>
        </p:nvSpPr>
        <p:spPr bwMode="auto">
          <a:xfrm>
            <a:off x="6553200" y="4114800"/>
            <a:ext cx="1447800" cy="685800"/>
          </a:xfrm>
          <a:prstGeom prst="rect">
            <a:avLst/>
          </a:prstGeom>
          <a:noFill/>
          <a:ln w="9525">
            <a:solidFill>
              <a:schemeClr val="tx1"/>
            </a:solidFill>
            <a:miter lim="800000"/>
            <a:headEnd/>
            <a:tailEnd/>
          </a:ln>
        </p:spPr>
        <p:txBody>
          <a:bodyPr wrap="none" anchor="ctr"/>
          <a:lstStyle/>
          <a:p>
            <a:endParaRPr lang="en-US"/>
          </a:p>
        </p:txBody>
      </p:sp>
      <p:sp>
        <p:nvSpPr>
          <p:cNvPr id="7190" name="Text Box 32"/>
          <p:cNvSpPr txBox="1">
            <a:spLocks noChangeArrowheads="1"/>
          </p:cNvSpPr>
          <p:nvPr/>
        </p:nvSpPr>
        <p:spPr bwMode="auto">
          <a:xfrm>
            <a:off x="6553200" y="4114800"/>
            <a:ext cx="1539875" cy="730250"/>
          </a:xfrm>
          <a:prstGeom prst="rect">
            <a:avLst/>
          </a:prstGeom>
          <a:noFill/>
          <a:ln w="9525">
            <a:noFill/>
            <a:miter lim="800000"/>
            <a:headEnd/>
            <a:tailEnd/>
          </a:ln>
        </p:spPr>
        <p:txBody>
          <a:bodyPr>
            <a:spAutoFit/>
          </a:bodyPr>
          <a:lstStyle/>
          <a:p>
            <a:r>
              <a:rPr lang="en-US"/>
              <a:t>Unformatted Concentration File [mt3d001.ucn]</a:t>
            </a:r>
          </a:p>
        </p:txBody>
      </p:sp>
      <p:sp>
        <p:nvSpPr>
          <p:cNvPr id="7191" name="Rectangle 33"/>
          <p:cNvSpPr>
            <a:spLocks noChangeArrowheads="1"/>
          </p:cNvSpPr>
          <p:nvPr/>
        </p:nvSpPr>
        <p:spPr bwMode="auto">
          <a:xfrm>
            <a:off x="6553200" y="5029200"/>
            <a:ext cx="1447800" cy="685800"/>
          </a:xfrm>
          <a:prstGeom prst="rect">
            <a:avLst/>
          </a:prstGeom>
          <a:noFill/>
          <a:ln w="9525">
            <a:solidFill>
              <a:schemeClr val="tx1"/>
            </a:solidFill>
            <a:miter lim="800000"/>
            <a:headEnd/>
            <a:tailEnd/>
          </a:ln>
        </p:spPr>
        <p:txBody>
          <a:bodyPr wrap="none" anchor="ctr"/>
          <a:lstStyle/>
          <a:p>
            <a:endParaRPr lang="en-US"/>
          </a:p>
        </p:txBody>
      </p:sp>
      <p:sp>
        <p:nvSpPr>
          <p:cNvPr id="7192" name="Text Box 34"/>
          <p:cNvSpPr txBox="1">
            <a:spLocks noChangeArrowheads="1"/>
          </p:cNvSpPr>
          <p:nvPr/>
        </p:nvSpPr>
        <p:spPr bwMode="auto">
          <a:xfrm>
            <a:off x="6553200" y="5029200"/>
            <a:ext cx="1539875" cy="517525"/>
          </a:xfrm>
          <a:prstGeom prst="rect">
            <a:avLst/>
          </a:prstGeom>
          <a:noFill/>
          <a:ln w="9525">
            <a:noFill/>
            <a:miter lim="800000"/>
            <a:headEnd/>
            <a:tailEnd/>
          </a:ln>
        </p:spPr>
        <p:txBody>
          <a:bodyPr>
            <a:spAutoFit/>
          </a:bodyPr>
          <a:lstStyle/>
          <a:p>
            <a:r>
              <a:rPr lang="en-US"/>
              <a:t>Observation File [mt3d001.obs]</a:t>
            </a:r>
          </a:p>
        </p:txBody>
      </p:sp>
      <p:sp>
        <p:nvSpPr>
          <p:cNvPr id="7193" name="Rectangle 35"/>
          <p:cNvSpPr>
            <a:spLocks noChangeArrowheads="1"/>
          </p:cNvSpPr>
          <p:nvPr/>
        </p:nvSpPr>
        <p:spPr bwMode="auto">
          <a:xfrm>
            <a:off x="6553200" y="5867400"/>
            <a:ext cx="1447800" cy="685800"/>
          </a:xfrm>
          <a:prstGeom prst="rect">
            <a:avLst/>
          </a:prstGeom>
          <a:noFill/>
          <a:ln w="9525">
            <a:solidFill>
              <a:schemeClr val="tx1"/>
            </a:solidFill>
            <a:miter lim="800000"/>
            <a:headEnd/>
            <a:tailEnd/>
          </a:ln>
        </p:spPr>
        <p:txBody>
          <a:bodyPr wrap="none" anchor="ctr"/>
          <a:lstStyle/>
          <a:p>
            <a:endParaRPr lang="en-US"/>
          </a:p>
        </p:txBody>
      </p:sp>
      <p:sp>
        <p:nvSpPr>
          <p:cNvPr id="7194" name="Text Box 36"/>
          <p:cNvSpPr txBox="1">
            <a:spLocks noChangeArrowheads="1"/>
          </p:cNvSpPr>
          <p:nvPr/>
        </p:nvSpPr>
        <p:spPr bwMode="auto">
          <a:xfrm>
            <a:off x="6553200" y="5867400"/>
            <a:ext cx="1539875" cy="730250"/>
          </a:xfrm>
          <a:prstGeom prst="rect">
            <a:avLst/>
          </a:prstGeom>
          <a:noFill/>
          <a:ln w="9525">
            <a:noFill/>
            <a:miter lim="800000"/>
            <a:headEnd/>
            <a:tailEnd/>
          </a:ln>
        </p:spPr>
        <p:txBody>
          <a:bodyPr>
            <a:spAutoFit/>
          </a:bodyPr>
          <a:lstStyle/>
          <a:p>
            <a:r>
              <a:rPr lang="en-US"/>
              <a:t>Mass Summary File [mt3d001.mas]</a:t>
            </a:r>
          </a:p>
        </p:txBody>
      </p:sp>
      <p:sp>
        <p:nvSpPr>
          <p:cNvPr id="7195" name="AutoShape 37"/>
          <p:cNvSpPr>
            <a:spLocks noChangeArrowheads="1"/>
          </p:cNvSpPr>
          <p:nvPr/>
        </p:nvSpPr>
        <p:spPr bwMode="auto">
          <a:xfrm>
            <a:off x="3733800" y="4114800"/>
            <a:ext cx="2362200" cy="838200"/>
          </a:xfrm>
          <a:custGeom>
            <a:avLst/>
            <a:gdLst>
              <a:gd name="T0" fmla="*/ 1771650 w 21600"/>
              <a:gd name="T1" fmla="*/ 0 h 21600"/>
              <a:gd name="T2" fmla="*/ 0 w 21600"/>
              <a:gd name="T3" fmla="*/ 419100 h 21600"/>
              <a:gd name="T4" fmla="*/ 1771650 w 21600"/>
              <a:gd name="T5" fmla="*/ 838200 h 21600"/>
              <a:gd name="T6" fmla="*/ 2362200 w 21600"/>
              <a:gd name="T7" fmla="*/ 419100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accent1"/>
          </a:solidFill>
          <a:ln w="9525">
            <a:solidFill>
              <a:schemeClr val="tx1"/>
            </a:solidFill>
            <a:miter lim="800000"/>
            <a:headEnd/>
            <a:tailEnd/>
          </a:ln>
        </p:spPr>
        <p:txBody>
          <a:bodyPr wrap="none" anchor="ctr"/>
          <a:lstStyle/>
          <a:p>
            <a:pPr algn="ctr"/>
            <a:r>
              <a:rPr lang="en-US"/>
              <a:t>MT3DMS</a:t>
            </a:r>
          </a:p>
        </p:txBody>
      </p:sp>
      <p:sp>
        <p:nvSpPr>
          <p:cNvPr id="7196" name="AutoShape 38"/>
          <p:cNvSpPr>
            <a:spLocks/>
          </p:cNvSpPr>
          <p:nvPr/>
        </p:nvSpPr>
        <p:spPr bwMode="auto">
          <a:xfrm>
            <a:off x="3200400" y="2209800"/>
            <a:ext cx="457200" cy="4572000"/>
          </a:xfrm>
          <a:prstGeom prst="rightBrace">
            <a:avLst>
              <a:gd name="adj1" fmla="val 83333"/>
              <a:gd name="adj2" fmla="val 50000"/>
            </a:avLst>
          </a:prstGeom>
          <a:noFill/>
          <a:ln w="9525">
            <a:solidFill>
              <a:schemeClr val="tx1"/>
            </a:solidFill>
            <a:round/>
            <a:headEnd/>
            <a:tailEnd/>
          </a:ln>
        </p:spPr>
        <p:txBody>
          <a:bodyPr wrap="none" anchor="ctr"/>
          <a:lstStyle/>
          <a:p>
            <a:endParaRPr lang="en-US"/>
          </a:p>
        </p:txBody>
      </p:sp>
      <p:sp>
        <p:nvSpPr>
          <p:cNvPr id="7197" name="Text Box 40"/>
          <p:cNvSpPr txBox="1">
            <a:spLocks noChangeArrowheads="1"/>
          </p:cNvSpPr>
          <p:nvPr/>
        </p:nvSpPr>
        <p:spPr bwMode="auto">
          <a:xfrm>
            <a:off x="1143000" y="1752600"/>
            <a:ext cx="1290638" cy="519113"/>
          </a:xfrm>
          <a:prstGeom prst="rect">
            <a:avLst/>
          </a:prstGeom>
          <a:noFill/>
          <a:ln w="9525">
            <a:noFill/>
            <a:miter lim="800000"/>
            <a:headEnd/>
            <a:tailEnd/>
          </a:ln>
        </p:spPr>
        <p:txBody>
          <a:bodyPr wrap="none">
            <a:spAutoFit/>
          </a:bodyPr>
          <a:lstStyle/>
          <a:p>
            <a:r>
              <a:rPr lang="en-US" sz="2800" b="1"/>
              <a:t>INPUT</a:t>
            </a:r>
          </a:p>
        </p:txBody>
      </p:sp>
      <p:sp>
        <p:nvSpPr>
          <p:cNvPr id="7198" name="Text Box 41"/>
          <p:cNvSpPr txBox="1">
            <a:spLocks noChangeArrowheads="1"/>
          </p:cNvSpPr>
          <p:nvPr/>
        </p:nvSpPr>
        <p:spPr bwMode="auto">
          <a:xfrm>
            <a:off x="6400800" y="1676400"/>
            <a:ext cx="1665288" cy="519113"/>
          </a:xfrm>
          <a:prstGeom prst="rect">
            <a:avLst/>
          </a:prstGeom>
          <a:noFill/>
          <a:ln w="9525">
            <a:noFill/>
            <a:miter lim="800000"/>
            <a:headEnd/>
            <a:tailEnd/>
          </a:ln>
        </p:spPr>
        <p:txBody>
          <a:bodyPr wrap="none">
            <a:spAutoFit/>
          </a:bodyPr>
          <a:lstStyle/>
          <a:p>
            <a:r>
              <a:rPr lang="en-US" sz="2800" b="1"/>
              <a:t>OUTPUT</a:t>
            </a:r>
          </a:p>
        </p:txBody>
      </p:sp>
      <p:sp>
        <p:nvSpPr>
          <p:cNvPr id="7199" name="Text Box 42"/>
          <p:cNvSpPr txBox="1">
            <a:spLocks noChangeArrowheads="1"/>
          </p:cNvSpPr>
          <p:nvPr/>
        </p:nvSpPr>
        <p:spPr bwMode="auto">
          <a:xfrm>
            <a:off x="7696200" y="6553200"/>
            <a:ext cx="1284288" cy="214313"/>
          </a:xfrm>
          <a:prstGeom prst="rect">
            <a:avLst/>
          </a:prstGeom>
          <a:noFill/>
          <a:ln w="9525">
            <a:noFill/>
            <a:miter lim="800000"/>
            <a:headEnd/>
            <a:tailEnd/>
          </a:ln>
        </p:spPr>
        <p:txBody>
          <a:bodyPr wrap="none">
            <a:spAutoFit/>
          </a:bodyPr>
          <a:lstStyle/>
          <a:p>
            <a:r>
              <a:rPr lang="en-US" sz="800"/>
              <a:t>Courtesy Chunmiao Zheng</a:t>
            </a:r>
          </a:p>
        </p:txBody>
      </p:sp>
      <p:sp>
        <p:nvSpPr>
          <p:cNvPr id="7200" name="Text Box 18"/>
          <p:cNvSpPr txBox="1">
            <a:spLocks noChangeArrowheads="1"/>
          </p:cNvSpPr>
          <p:nvPr/>
        </p:nvSpPr>
        <p:spPr bwMode="auto">
          <a:xfrm>
            <a:off x="76200" y="4800600"/>
            <a:ext cx="1539875" cy="738188"/>
          </a:xfrm>
          <a:prstGeom prst="rect">
            <a:avLst/>
          </a:prstGeom>
          <a:noFill/>
          <a:ln w="9525">
            <a:solidFill>
              <a:schemeClr val="accent1"/>
            </a:solidFill>
            <a:miter lim="800000"/>
            <a:headEnd/>
            <a:tailEnd/>
          </a:ln>
        </p:spPr>
        <p:txBody>
          <a:bodyPr>
            <a:spAutoFit/>
          </a:bodyPr>
          <a:lstStyle/>
          <a:p>
            <a:r>
              <a:rPr lang="en-US"/>
              <a:t>Transport Observations Package</a:t>
            </a:r>
          </a:p>
        </p:txBody>
      </p:sp>
      <p:sp>
        <p:nvSpPr>
          <p:cNvPr id="33" name="Text Box 18"/>
          <p:cNvSpPr txBox="1">
            <a:spLocks noChangeArrowheads="1"/>
          </p:cNvSpPr>
          <p:nvPr/>
        </p:nvSpPr>
        <p:spPr bwMode="auto">
          <a:xfrm>
            <a:off x="76200" y="4114800"/>
            <a:ext cx="1539875" cy="523220"/>
          </a:xfrm>
          <a:prstGeom prst="rect">
            <a:avLst/>
          </a:prstGeom>
          <a:noFill/>
          <a:ln w="9525">
            <a:solidFill>
              <a:schemeClr val="accent1"/>
            </a:solidFill>
            <a:miter lim="800000"/>
            <a:headEnd/>
            <a:tailEnd/>
          </a:ln>
        </p:spPr>
        <p:txBody>
          <a:bodyPr>
            <a:spAutoFit/>
          </a:bodyPr>
          <a:lstStyle/>
          <a:p>
            <a:r>
              <a:rPr lang="en-US" dirty="0"/>
              <a:t>Hydrocarbon Spill Source – v. 5.3</a:t>
            </a:r>
          </a:p>
        </p:txBody>
      </p:sp>
    </p:spTree>
    <p:extLst>
      <p:ext uri="{BB962C8B-B14F-4D97-AF65-F5344CB8AC3E}">
        <p14:creationId xmlns:p14="http://schemas.microsoft.com/office/powerpoint/2010/main" val="5250971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2" name="Rectangle 4"/>
          <p:cNvSpPr>
            <a:spLocks noGrp="1" noChangeArrowheads="1"/>
          </p:cNvSpPr>
          <p:nvPr>
            <p:ph type="title"/>
          </p:nvPr>
        </p:nvSpPr>
        <p:spPr/>
        <p:txBody>
          <a:bodyPr/>
          <a:lstStyle/>
          <a:p>
            <a:pPr eaLnBrk="1" hangingPunct="1">
              <a:defRPr/>
            </a:pPr>
            <a:r>
              <a:rPr lang="en-US"/>
              <a:t>DSP Package</a:t>
            </a:r>
          </a:p>
        </p:txBody>
      </p:sp>
      <p:sp>
        <p:nvSpPr>
          <p:cNvPr id="186373" name="Rectangle 5"/>
          <p:cNvSpPr>
            <a:spLocks noGrp="1" noChangeArrowheads="1"/>
          </p:cNvSpPr>
          <p:nvPr>
            <p:ph type="body" idx="1"/>
          </p:nvPr>
        </p:nvSpPr>
        <p:spPr/>
        <p:txBody>
          <a:bodyPr/>
          <a:lstStyle/>
          <a:p>
            <a:pPr eaLnBrk="1" hangingPunct="1">
              <a:defRPr/>
            </a:pPr>
            <a:r>
              <a:rPr lang="en-US" sz="2800"/>
              <a:t>Purpose: to solve the dispersion component of the transport equation, using the finite-difference technique</a:t>
            </a:r>
          </a:p>
          <a:p>
            <a:pPr eaLnBrk="1" hangingPunct="1">
              <a:defRPr/>
            </a:pPr>
            <a:r>
              <a:rPr lang="en-US" sz="2800"/>
              <a:t>Explicit scheme is subject to a maximum transport stepsize of</a:t>
            </a:r>
          </a:p>
          <a:p>
            <a:pPr eaLnBrk="1" hangingPunct="1">
              <a:defRPr/>
            </a:pPr>
            <a:endParaRPr lang="en-US" sz="2800"/>
          </a:p>
          <a:p>
            <a:pPr eaLnBrk="1" hangingPunct="1">
              <a:defRPr/>
            </a:pPr>
            <a:endParaRPr lang="en-US" sz="2800"/>
          </a:p>
          <a:p>
            <a:pPr eaLnBrk="1" hangingPunct="1">
              <a:defRPr/>
            </a:pPr>
            <a:r>
              <a:rPr lang="en-US" sz="2800"/>
              <a:t>Implicit scheme has no stepsize limitation</a:t>
            </a:r>
          </a:p>
        </p:txBody>
      </p:sp>
      <p:graphicFrame>
        <p:nvGraphicFramePr>
          <p:cNvPr id="2050" name="Object 6"/>
          <p:cNvGraphicFramePr>
            <a:graphicFrameLocks noChangeAspect="1"/>
          </p:cNvGraphicFramePr>
          <p:nvPr/>
        </p:nvGraphicFramePr>
        <p:xfrm>
          <a:off x="2743200" y="4343400"/>
          <a:ext cx="2722563" cy="952500"/>
        </p:xfrm>
        <a:graphic>
          <a:graphicData uri="http://schemas.openxmlformats.org/presentationml/2006/ole">
            <mc:AlternateContent xmlns:mc="http://schemas.openxmlformats.org/markup-compatibility/2006">
              <mc:Choice xmlns:v="urn:schemas-microsoft-com:vml" Requires="v">
                <p:oleObj spid="_x0000_s91139" name="Equation" r:id="rId3" imgW="1854000" imgH="647640" progId="Equation.3">
                  <p:embed/>
                </p:oleObj>
              </mc:Choice>
              <mc:Fallback>
                <p:oleObj name="Equation" r:id="rId3" imgW="1854000" imgH="647640" progId="Equation.3">
                  <p:embed/>
                  <p:pic>
                    <p:nvPicPr>
                      <p:cNvPr id="205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3200" y="4343400"/>
                        <a:ext cx="2722563" cy="952500"/>
                      </a:xfrm>
                      <a:prstGeom prst="rect">
                        <a:avLst/>
                      </a:prstGeom>
                      <a:solidFill>
                        <a:schemeClr val="accent1"/>
                      </a:solidFill>
                    </p:spPr>
                  </p:pic>
                </p:oleObj>
              </mc:Fallback>
            </mc:AlternateContent>
          </a:graphicData>
        </a:graphic>
      </p:graphicFrame>
      <p:sp>
        <p:nvSpPr>
          <p:cNvPr id="2053" name="Text Box 7"/>
          <p:cNvSpPr txBox="1">
            <a:spLocks noChangeArrowheads="1"/>
          </p:cNvSpPr>
          <p:nvPr/>
        </p:nvSpPr>
        <p:spPr bwMode="auto">
          <a:xfrm>
            <a:off x="6934200" y="6400800"/>
            <a:ext cx="2111375" cy="304800"/>
          </a:xfrm>
          <a:prstGeom prst="rect">
            <a:avLst/>
          </a:prstGeom>
          <a:noFill/>
          <a:ln w="9525">
            <a:noFill/>
            <a:miter lim="800000"/>
            <a:headEnd/>
            <a:tailEnd/>
          </a:ln>
        </p:spPr>
        <p:txBody>
          <a:bodyPr wrap="none">
            <a:spAutoFit/>
          </a:bodyPr>
          <a:lstStyle/>
          <a:p>
            <a:r>
              <a:rPr lang="en-US"/>
              <a:t>Courtesy Chunmiao Zheng</a:t>
            </a:r>
          </a:p>
        </p:txBody>
      </p:sp>
    </p:spTree>
    <p:extLst>
      <p:ext uri="{BB962C8B-B14F-4D97-AF65-F5344CB8AC3E}">
        <p14:creationId xmlns:p14="http://schemas.microsoft.com/office/powerpoint/2010/main" val="814702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ChangeArrowheads="1"/>
          </p:cNvSpPr>
          <p:nvPr>
            <p:ph type="title"/>
          </p:nvPr>
        </p:nvSpPr>
        <p:spPr/>
        <p:txBody>
          <a:bodyPr/>
          <a:lstStyle/>
          <a:p>
            <a:pPr eaLnBrk="1" hangingPunct="1">
              <a:defRPr/>
            </a:pPr>
            <a:r>
              <a:rPr lang="en-US" dirty="0"/>
              <a:t>DSP Package (cont.)</a:t>
            </a:r>
          </a:p>
        </p:txBody>
      </p:sp>
      <p:sp>
        <p:nvSpPr>
          <p:cNvPr id="187395" name="Rectangle 3"/>
          <p:cNvSpPr>
            <a:spLocks noGrp="1" noChangeArrowheads="1"/>
          </p:cNvSpPr>
          <p:nvPr>
            <p:ph type="body" idx="1"/>
          </p:nvPr>
        </p:nvSpPr>
        <p:spPr/>
        <p:txBody>
          <a:bodyPr/>
          <a:lstStyle/>
          <a:p>
            <a:pPr eaLnBrk="1" hangingPunct="1">
              <a:lnSpc>
                <a:spcPct val="90000"/>
              </a:lnSpc>
              <a:defRPr/>
            </a:pPr>
            <a:r>
              <a:rPr lang="en-US" sz="2000" dirty="0"/>
              <a:t>AL (longitudinal </a:t>
            </a:r>
            <a:r>
              <a:rPr lang="en-US" sz="2000" dirty="0" err="1"/>
              <a:t>dispersivity</a:t>
            </a:r>
            <a:r>
              <a:rPr lang="en-US" sz="2000" dirty="0"/>
              <a:t>, unit L)</a:t>
            </a:r>
          </a:p>
          <a:p>
            <a:pPr lvl="1" eaLnBrk="1" hangingPunct="1">
              <a:lnSpc>
                <a:spcPct val="90000"/>
              </a:lnSpc>
              <a:defRPr/>
            </a:pPr>
            <a:r>
              <a:rPr lang="en-US" sz="2000" dirty="0"/>
              <a:t>Cell-by-cell</a:t>
            </a:r>
          </a:p>
          <a:p>
            <a:pPr lvl="1" eaLnBrk="1" hangingPunct="1">
              <a:lnSpc>
                <a:spcPct val="90000"/>
              </a:lnSpc>
              <a:defRPr/>
            </a:pPr>
            <a:r>
              <a:rPr lang="en-US" sz="2000" dirty="0"/>
              <a:t>2D array for each model layer</a:t>
            </a:r>
          </a:p>
          <a:p>
            <a:pPr eaLnBrk="1" hangingPunct="1">
              <a:lnSpc>
                <a:spcPct val="90000"/>
              </a:lnSpc>
              <a:defRPr/>
            </a:pPr>
            <a:r>
              <a:rPr lang="en-US" sz="2000" dirty="0"/>
              <a:t>TRPT (ratio of horizontal transverse </a:t>
            </a:r>
            <a:r>
              <a:rPr lang="en-US" sz="2000" dirty="0" err="1"/>
              <a:t>dispersivity</a:t>
            </a:r>
            <a:r>
              <a:rPr lang="en-US" sz="2000" dirty="0"/>
              <a:t> to longitudinal </a:t>
            </a:r>
            <a:r>
              <a:rPr lang="en-US" sz="2000" dirty="0" err="1"/>
              <a:t>dispersivity</a:t>
            </a:r>
            <a:r>
              <a:rPr lang="en-US" sz="2000" dirty="0"/>
              <a:t>)</a:t>
            </a:r>
          </a:p>
          <a:p>
            <a:pPr lvl="1" eaLnBrk="1" hangingPunct="1">
              <a:lnSpc>
                <a:spcPct val="90000"/>
              </a:lnSpc>
              <a:defRPr/>
            </a:pPr>
            <a:r>
              <a:rPr lang="en-US" sz="2000" dirty="0"/>
              <a:t>One value per model layer</a:t>
            </a:r>
          </a:p>
          <a:p>
            <a:pPr lvl="1" eaLnBrk="1" hangingPunct="1">
              <a:lnSpc>
                <a:spcPct val="90000"/>
              </a:lnSpc>
              <a:defRPr/>
            </a:pPr>
            <a:r>
              <a:rPr lang="en-US" sz="2000" dirty="0"/>
              <a:t>Input as 1D array for all layers</a:t>
            </a:r>
          </a:p>
          <a:p>
            <a:pPr eaLnBrk="1" hangingPunct="1">
              <a:lnSpc>
                <a:spcPct val="90000"/>
              </a:lnSpc>
              <a:defRPr/>
            </a:pPr>
            <a:r>
              <a:rPr lang="en-US" sz="2000" dirty="0"/>
              <a:t>TRPV</a:t>
            </a:r>
          </a:p>
          <a:p>
            <a:pPr lvl="1" eaLnBrk="1" hangingPunct="1">
              <a:lnSpc>
                <a:spcPct val="90000"/>
              </a:lnSpc>
              <a:defRPr/>
            </a:pPr>
            <a:r>
              <a:rPr lang="en-US" sz="2000" dirty="0"/>
              <a:t>One value per model layer</a:t>
            </a:r>
          </a:p>
          <a:p>
            <a:pPr lvl="1" eaLnBrk="1" hangingPunct="1">
              <a:lnSpc>
                <a:spcPct val="90000"/>
              </a:lnSpc>
              <a:defRPr/>
            </a:pPr>
            <a:r>
              <a:rPr lang="en-US" sz="2000" dirty="0"/>
              <a:t>Input as 1D array for all layers</a:t>
            </a:r>
          </a:p>
          <a:p>
            <a:pPr eaLnBrk="1" hangingPunct="1">
              <a:lnSpc>
                <a:spcPct val="90000"/>
              </a:lnSpc>
              <a:defRPr/>
            </a:pPr>
            <a:r>
              <a:rPr lang="en-US" sz="2000" dirty="0"/>
              <a:t>DMCOEF</a:t>
            </a:r>
          </a:p>
          <a:p>
            <a:pPr lvl="1" eaLnBrk="1" hangingPunct="1">
              <a:lnSpc>
                <a:spcPct val="90000"/>
              </a:lnSpc>
              <a:defRPr/>
            </a:pPr>
            <a:r>
              <a:rPr lang="en-US" sz="2000" dirty="0"/>
              <a:t>One value per model layer</a:t>
            </a:r>
          </a:p>
          <a:p>
            <a:pPr lvl="1" eaLnBrk="1" hangingPunct="1">
              <a:lnSpc>
                <a:spcPct val="90000"/>
              </a:lnSpc>
              <a:defRPr/>
            </a:pPr>
            <a:r>
              <a:rPr lang="en-US" sz="2000" dirty="0"/>
              <a:t>Input as 1D array for all layers</a:t>
            </a:r>
          </a:p>
          <a:p>
            <a:pPr lvl="1" eaLnBrk="1" hangingPunct="1">
              <a:lnSpc>
                <a:spcPct val="90000"/>
              </a:lnSpc>
              <a:defRPr/>
            </a:pPr>
            <a:r>
              <a:rPr lang="en-US" sz="2000" dirty="0"/>
              <a:t>D*=</a:t>
            </a:r>
            <a:r>
              <a:rPr lang="en-US" sz="2000" dirty="0">
                <a:latin typeface="Symbol" pitchFamily="18" charset="2"/>
              </a:rPr>
              <a:t>t</a:t>
            </a:r>
            <a:r>
              <a:rPr lang="en-US" sz="2000" dirty="0"/>
              <a:t>D</a:t>
            </a:r>
            <a:r>
              <a:rPr lang="en-US" sz="2000" baseline="-25000" dirty="0"/>
              <a:t>0</a:t>
            </a:r>
          </a:p>
        </p:txBody>
      </p:sp>
      <p:sp>
        <p:nvSpPr>
          <p:cNvPr id="24580" name="Text Box 4"/>
          <p:cNvSpPr txBox="1">
            <a:spLocks noChangeArrowheads="1"/>
          </p:cNvSpPr>
          <p:nvPr/>
        </p:nvSpPr>
        <p:spPr bwMode="auto">
          <a:xfrm>
            <a:off x="6934200" y="6400800"/>
            <a:ext cx="2111375" cy="304800"/>
          </a:xfrm>
          <a:prstGeom prst="rect">
            <a:avLst/>
          </a:prstGeom>
          <a:noFill/>
          <a:ln w="9525">
            <a:noFill/>
            <a:miter lim="800000"/>
            <a:headEnd/>
            <a:tailEnd/>
          </a:ln>
        </p:spPr>
        <p:txBody>
          <a:bodyPr wrap="none">
            <a:spAutoFit/>
          </a:bodyPr>
          <a:lstStyle/>
          <a:p>
            <a:r>
              <a:rPr lang="en-US"/>
              <a:t>Courtesy Chunmiao Zheng</a:t>
            </a:r>
          </a:p>
        </p:txBody>
      </p:sp>
      <p:sp>
        <p:nvSpPr>
          <p:cNvPr id="24581" name="Right Brace 6"/>
          <p:cNvSpPr>
            <a:spLocks/>
          </p:cNvSpPr>
          <p:nvPr/>
        </p:nvSpPr>
        <p:spPr bwMode="auto">
          <a:xfrm>
            <a:off x="4953000" y="5638800"/>
            <a:ext cx="381000" cy="1066800"/>
          </a:xfrm>
          <a:prstGeom prst="rightBrace">
            <a:avLst>
              <a:gd name="adj1" fmla="val 8335"/>
              <a:gd name="adj2" fmla="val 50000"/>
            </a:avLst>
          </a:prstGeom>
          <a:noFill/>
          <a:ln w="9525" algn="ctr">
            <a:solidFill>
              <a:schemeClr val="tx1"/>
            </a:solidFill>
            <a:round/>
            <a:headEnd/>
            <a:tailEnd/>
          </a:ln>
        </p:spPr>
        <p:txBody>
          <a:bodyPr wrap="none"/>
          <a:lstStyle/>
          <a:p>
            <a:endParaRPr lang="en-US"/>
          </a:p>
        </p:txBody>
      </p:sp>
      <p:sp>
        <p:nvSpPr>
          <p:cNvPr id="24582" name="TextBox 7"/>
          <p:cNvSpPr txBox="1">
            <a:spLocks noChangeArrowheads="1"/>
          </p:cNvSpPr>
          <p:nvPr/>
        </p:nvSpPr>
        <p:spPr bwMode="auto">
          <a:xfrm>
            <a:off x="5334000" y="5943600"/>
            <a:ext cx="3124200" cy="523875"/>
          </a:xfrm>
          <a:prstGeom prst="rect">
            <a:avLst/>
          </a:prstGeom>
          <a:noFill/>
          <a:ln w="9525">
            <a:noFill/>
            <a:miter lim="800000"/>
            <a:headEnd/>
            <a:tailEnd/>
          </a:ln>
        </p:spPr>
        <p:txBody>
          <a:bodyPr>
            <a:spAutoFit/>
          </a:bodyPr>
          <a:lstStyle/>
          <a:p>
            <a:r>
              <a:rPr lang="en-US"/>
              <a:t>Can now enter different DMCOEFF for each species (starting in version 5.2)</a:t>
            </a:r>
          </a:p>
        </p:txBody>
      </p:sp>
    </p:spTree>
    <p:extLst>
      <p:ext uri="{BB962C8B-B14F-4D97-AF65-F5344CB8AC3E}">
        <p14:creationId xmlns:p14="http://schemas.microsoft.com/office/powerpoint/2010/main" val="30613430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p:cNvSpPr>
            <a:spLocks noGrp="1" noChangeArrowheads="1"/>
          </p:cNvSpPr>
          <p:nvPr>
            <p:ph type="title"/>
          </p:nvPr>
        </p:nvSpPr>
        <p:spPr/>
        <p:txBody>
          <a:bodyPr/>
          <a:lstStyle/>
          <a:p>
            <a:pPr eaLnBrk="1" hangingPunct="1">
              <a:defRPr/>
            </a:pPr>
            <a:r>
              <a:rPr lang="en-US"/>
              <a:t>DSP Package (cont.)</a:t>
            </a:r>
          </a:p>
        </p:txBody>
      </p:sp>
      <p:sp>
        <p:nvSpPr>
          <p:cNvPr id="188419" name="Rectangle 3"/>
          <p:cNvSpPr>
            <a:spLocks noGrp="1" noChangeArrowheads="1"/>
          </p:cNvSpPr>
          <p:nvPr>
            <p:ph type="body" idx="1"/>
          </p:nvPr>
        </p:nvSpPr>
        <p:spPr/>
        <p:txBody>
          <a:bodyPr/>
          <a:lstStyle/>
          <a:p>
            <a:pPr eaLnBrk="1" hangingPunct="1">
              <a:lnSpc>
                <a:spcPct val="90000"/>
              </a:lnSpc>
              <a:defRPr/>
            </a:pPr>
            <a:r>
              <a:rPr lang="en-US" sz="2800"/>
              <a:t>Literature review (see Zheng and Bennett, Chap. 9)</a:t>
            </a:r>
          </a:p>
          <a:p>
            <a:pPr eaLnBrk="1" hangingPunct="1">
              <a:lnSpc>
                <a:spcPct val="90000"/>
              </a:lnSpc>
              <a:defRPr/>
            </a:pPr>
            <a:r>
              <a:rPr lang="en-US" sz="2800"/>
              <a:t>Things to consider</a:t>
            </a:r>
          </a:p>
          <a:p>
            <a:pPr lvl="1" eaLnBrk="1" hangingPunct="1">
              <a:lnSpc>
                <a:spcPct val="90000"/>
              </a:lnSpc>
              <a:defRPr/>
            </a:pPr>
            <a:r>
              <a:rPr lang="en-US" sz="2400"/>
              <a:t>More heterogeneity in flow model, smaller dispersivities in transport model</a:t>
            </a:r>
          </a:p>
          <a:p>
            <a:pPr lvl="1" eaLnBrk="1" hangingPunct="1">
              <a:lnSpc>
                <a:spcPct val="90000"/>
              </a:lnSpc>
              <a:defRPr/>
            </a:pPr>
            <a:r>
              <a:rPr lang="en-US" sz="2400"/>
              <a:t>Scale dependent</a:t>
            </a:r>
          </a:p>
          <a:p>
            <a:pPr lvl="1" eaLnBrk="1" hangingPunct="1">
              <a:lnSpc>
                <a:spcPct val="90000"/>
              </a:lnSpc>
              <a:defRPr/>
            </a:pPr>
            <a:r>
              <a:rPr lang="en-US" sz="2400"/>
              <a:t>Rule of thumb:</a:t>
            </a:r>
          </a:p>
          <a:p>
            <a:pPr lvl="2" eaLnBrk="1" hangingPunct="1">
              <a:lnSpc>
                <a:spcPct val="90000"/>
              </a:lnSpc>
              <a:defRPr/>
            </a:pPr>
            <a:r>
              <a:rPr lang="en-US" sz="2000"/>
              <a:t>TRPT: 0.1 – 0.01</a:t>
            </a:r>
          </a:p>
          <a:p>
            <a:pPr lvl="2" eaLnBrk="1" hangingPunct="1">
              <a:lnSpc>
                <a:spcPct val="90000"/>
              </a:lnSpc>
              <a:defRPr/>
            </a:pPr>
            <a:r>
              <a:rPr lang="en-US" sz="2000"/>
              <a:t>TRPV: 0.01 – 0.001</a:t>
            </a:r>
          </a:p>
          <a:p>
            <a:pPr lvl="1" eaLnBrk="1" hangingPunct="1">
              <a:lnSpc>
                <a:spcPct val="90000"/>
              </a:lnSpc>
              <a:defRPr/>
            </a:pPr>
            <a:r>
              <a:rPr lang="en-US" sz="2400"/>
              <a:t>Temporal variations can account for significant amount of dispersion</a:t>
            </a:r>
          </a:p>
          <a:p>
            <a:pPr lvl="1" eaLnBrk="1" hangingPunct="1">
              <a:lnSpc>
                <a:spcPct val="90000"/>
              </a:lnSpc>
              <a:defRPr/>
            </a:pPr>
            <a:r>
              <a:rPr lang="en-US" sz="2400"/>
              <a:t>Is dual domain more appropriate?</a:t>
            </a:r>
          </a:p>
        </p:txBody>
      </p:sp>
      <p:sp>
        <p:nvSpPr>
          <p:cNvPr id="25604" name="Text Box 4"/>
          <p:cNvSpPr txBox="1">
            <a:spLocks noChangeArrowheads="1"/>
          </p:cNvSpPr>
          <p:nvPr/>
        </p:nvSpPr>
        <p:spPr bwMode="auto">
          <a:xfrm>
            <a:off x="6934200" y="6400800"/>
            <a:ext cx="2111375" cy="304800"/>
          </a:xfrm>
          <a:prstGeom prst="rect">
            <a:avLst/>
          </a:prstGeom>
          <a:noFill/>
          <a:ln w="9525">
            <a:noFill/>
            <a:miter lim="800000"/>
            <a:headEnd/>
            <a:tailEnd/>
          </a:ln>
        </p:spPr>
        <p:txBody>
          <a:bodyPr wrap="none">
            <a:spAutoFit/>
          </a:bodyPr>
          <a:lstStyle/>
          <a:p>
            <a:r>
              <a:rPr lang="en-US"/>
              <a:t>Courtesy Chunmiao Zheng</a:t>
            </a:r>
          </a:p>
        </p:txBody>
      </p:sp>
    </p:spTree>
    <p:extLst>
      <p:ext uri="{BB962C8B-B14F-4D97-AF65-F5344CB8AC3E}">
        <p14:creationId xmlns:p14="http://schemas.microsoft.com/office/powerpoint/2010/main" val="16670570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p:cNvSpPr>
            <a:spLocks noGrp="1" noChangeArrowheads="1"/>
          </p:cNvSpPr>
          <p:nvPr>
            <p:ph type="title"/>
          </p:nvPr>
        </p:nvSpPr>
        <p:spPr/>
        <p:txBody>
          <a:bodyPr/>
          <a:lstStyle/>
          <a:p>
            <a:pPr eaLnBrk="1" hangingPunct="1">
              <a:defRPr/>
            </a:pPr>
            <a:r>
              <a:rPr lang="en-US"/>
              <a:t>SSM Package</a:t>
            </a:r>
          </a:p>
        </p:txBody>
      </p:sp>
      <p:sp>
        <p:nvSpPr>
          <p:cNvPr id="189443" name="Rectangle 3"/>
          <p:cNvSpPr>
            <a:spLocks noGrp="1" noChangeArrowheads="1"/>
          </p:cNvSpPr>
          <p:nvPr>
            <p:ph type="body" idx="1"/>
          </p:nvPr>
        </p:nvSpPr>
        <p:spPr/>
        <p:txBody>
          <a:bodyPr/>
          <a:lstStyle/>
          <a:p>
            <a:pPr eaLnBrk="1" hangingPunct="1">
              <a:lnSpc>
                <a:spcPct val="90000"/>
              </a:lnSpc>
              <a:defRPr/>
            </a:pPr>
            <a:r>
              <a:rPr lang="en-US" sz="2800"/>
              <a:t>Purpose: to solve the source and sink components of the transport equation</a:t>
            </a:r>
          </a:p>
          <a:p>
            <a:pPr eaLnBrk="1" hangingPunct="1">
              <a:lnSpc>
                <a:spcPct val="90000"/>
              </a:lnSpc>
              <a:defRPr/>
            </a:pPr>
            <a:r>
              <a:rPr lang="en-US" sz="2800"/>
              <a:t>With explicit finite difference method, subject to stepsize stability constraint</a:t>
            </a:r>
          </a:p>
          <a:p>
            <a:pPr eaLnBrk="1" hangingPunct="1">
              <a:lnSpc>
                <a:spcPct val="90000"/>
              </a:lnSpc>
              <a:defRPr/>
            </a:pPr>
            <a:endParaRPr lang="en-US" sz="2800"/>
          </a:p>
          <a:p>
            <a:pPr eaLnBrk="1" hangingPunct="1">
              <a:lnSpc>
                <a:spcPct val="90000"/>
              </a:lnSpc>
              <a:defRPr/>
            </a:pPr>
            <a:endParaRPr lang="en-US" sz="2800"/>
          </a:p>
          <a:p>
            <a:pPr eaLnBrk="1" hangingPunct="1">
              <a:lnSpc>
                <a:spcPct val="90000"/>
              </a:lnSpc>
              <a:buFont typeface="Wingdings" pitchFamily="2" charset="2"/>
              <a:buNone/>
              <a:defRPr/>
            </a:pPr>
            <a:r>
              <a:rPr lang="en-US" sz="2800"/>
              <a:t>	Note: q</a:t>
            </a:r>
            <a:r>
              <a:rPr lang="en-US" sz="2800" baseline="-25000"/>
              <a:t>s</a:t>
            </a:r>
            <a:r>
              <a:rPr lang="en-US" sz="2800"/>
              <a:t> is sink/source volumetric flow rate divided by cell volume</a:t>
            </a:r>
          </a:p>
          <a:p>
            <a:pPr eaLnBrk="1" hangingPunct="1">
              <a:lnSpc>
                <a:spcPct val="90000"/>
              </a:lnSpc>
              <a:defRPr/>
            </a:pPr>
            <a:r>
              <a:rPr lang="en-US" sz="2800"/>
              <a:t>Implicit scheme can be used to solve SSM component without stability constraint</a:t>
            </a:r>
          </a:p>
        </p:txBody>
      </p:sp>
      <p:graphicFrame>
        <p:nvGraphicFramePr>
          <p:cNvPr id="3074" name="Object 4"/>
          <p:cNvGraphicFramePr>
            <a:graphicFrameLocks noChangeAspect="1"/>
          </p:cNvGraphicFramePr>
          <p:nvPr/>
        </p:nvGraphicFramePr>
        <p:xfrm>
          <a:off x="3352800" y="3886200"/>
          <a:ext cx="1677988" cy="709613"/>
        </p:xfrm>
        <a:graphic>
          <a:graphicData uri="http://schemas.openxmlformats.org/presentationml/2006/ole">
            <mc:AlternateContent xmlns:mc="http://schemas.openxmlformats.org/markup-compatibility/2006">
              <mc:Choice xmlns:v="urn:schemas-microsoft-com:vml" Requires="v">
                <p:oleObj spid="_x0000_s92163" name="Equation" r:id="rId3" imgW="1143000" imgH="482400" progId="Equation.3">
                  <p:embed/>
                </p:oleObj>
              </mc:Choice>
              <mc:Fallback>
                <p:oleObj name="Equation" r:id="rId3" imgW="1143000" imgH="482400" progId="Equation.3">
                  <p:embed/>
                  <p:pic>
                    <p:nvPicPr>
                      <p:cNvPr id="3074"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52800" y="3886200"/>
                        <a:ext cx="1677988" cy="709613"/>
                      </a:xfrm>
                      <a:prstGeom prst="rect">
                        <a:avLst/>
                      </a:prstGeom>
                      <a:solidFill>
                        <a:schemeClr val="accent1"/>
                      </a:solidFill>
                    </p:spPr>
                  </p:pic>
                </p:oleObj>
              </mc:Fallback>
            </mc:AlternateContent>
          </a:graphicData>
        </a:graphic>
      </p:graphicFrame>
      <p:sp>
        <p:nvSpPr>
          <p:cNvPr id="3077" name="Text Box 5"/>
          <p:cNvSpPr txBox="1">
            <a:spLocks noChangeArrowheads="1"/>
          </p:cNvSpPr>
          <p:nvPr/>
        </p:nvSpPr>
        <p:spPr bwMode="auto">
          <a:xfrm>
            <a:off x="6934200" y="6400800"/>
            <a:ext cx="2111375" cy="304800"/>
          </a:xfrm>
          <a:prstGeom prst="rect">
            <a:avLst/>
          </a:prstGeom>
          <a:noFill/>
          <a:ln w="9525">
            <a:noFill/>
            <a:miter lim="800000"/>
            <a:headEnd/>
            <a:tailEnd/>
          </a:ln>
        </p:spPr>
        <p:txBody>
          <a:bodyPr wrap="none">
            <a:spAutoFit/>
          </a:bodyPr>
          <a:lstStyle/>
          <a:p>
            <a:r>
              <a:rPr lang="en-US"/>
              <a:t>Courtesy Chunmiao Zheng</a:t>
            </a:r>
          </a:p>
        </p:txBody>
      </p:sp>
    </p:spTree>
    <p:extLst>
      <p:ext uri="{BB962C8B-B14F-4D97-AF65-F5344CB8AC3E}">
        <p14:creationId xmlns:p14="http://schemas.microsoft.com/office/powerpoint/2010/main" val="28158161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ChangeArrowheads="1"/>
          </p:cNvSpPr>
          <p:nvPr>
            <p:ph type="title"/>
          </p:nvPr>
        </p:nvSpPr>
        <p:spPr/>
        <p:txBody>
          <a:bodyPr/>
          <a:lstStyle/>
          <a:p>
            <a:pPr eaLnBrk="1" hangingPunct="1">
              <a:defRPr/>
            </a:pPr>
            <a:r>
              <a:rPr lang="en-US" dirty="0"/>
              <a:t>SSM Package (cont.)</a:t>
            </a:r>
          </a:p>
        </p:txBody>
      </p:sp>
      <p:sp>
        <p:nvSpPr>
          <p:cNvPr id="192515" name="Rectangle 3"/>
          <p:cNvSpPr>
            <a:spLocks noGrp="1" noChangeArrowheads="1"/>
          </p:cNvSpPr>
          <p:nvPr>
            <p:ph type="body" idx="1"/>
          </p:nvPr>
        </p:nvSpPr>
        <p:spPr/>
        <p:txBody>
          <a:bodyPr/>
          <a:lstStyle/>
          <a:p>
            <a:pPr eaLnBrk="1" hangingPunct="1">
              <a:lnSpc>
                <a:spcPct val="90000"/>
              </a:lnSpc>
              <a:defRPr/>
            </a:pPr>
            <a:r>
              <a:rPr lang="en-US" sz="2800" dirty="0"/>
              <a:t>Specify hydraulic sinks/sources</a:t>
            </a:r>
          </a:p>
          <a:p>
            <a:pPr lvl="1" eaLnBrk="1" hangingPunct="1">
              <a:lnSpc>
                <a:spcPct val="90000"/>
              </a:lnSpc>
              <a:defRPr/>
            </a:pPr>
            <a:r>
              <a:rPr lang="en-US" sz="2400" dirty="0"/>
              <a:t>Point sinks/sources</a:t>
            </a:r>
          </a:p>
          <a:p>
            <a:pPr lvl="2" eaLnBrk="1" hangingPunct="1">
              <a:lnSpc>
                <a:spcPct val="90000"/>
              </a:lnSpc>
              <a:defRPr/>
            </a:pPr>
            <a:r>
              <a:rPr lang="en-US" sz="2000" dirty="0"/>
              <a:t>Constant-head cells (ITYPE=1)</a:t>
            </a:r>
          </a:p>
          <a:p>
            <a:pPr lvl="2" eaLnBrk="1" hangingPunct="1">
              <a:lnSpc>
                <a:spcPct val="90000"/>
              </a:lnSpc>
              <a:defRPr/>
            </a:pPr>
            <a:r>
              <a:rPr lang="en-US" sz="2000" dirty="0"/>
              <a:t>Wells (ITYPE=2)</a:t>
            </a:r>
          </a:p>
          <a:p>
            <a:pPr lvl="2" eaLnBrk="1" hangingPunct="1">
              <a:lnSpc>
                <a:spcPct val="90000"/>
              </a:lnSpc>
              <a:defRPr/>
            </a:pPr>
            <a:r>
              <a:rPr lang="en-US" sz="2000" dirty="0"/>
              <a:t>Drains (ITYPE=3)</a:t>
            </a:r>
          </a:p>
          <a:p>
            <a:pPr lvl="2" eaLnBrk="1" hangingPunct="1">
              <a:lnSpc>
                <a:spcPct val="90000"/>
              </a:lnSpc>
              <a:defRPr/>
            </a:pPr>
            <a:r>
              <a:rPr lang="en-US" sz="2000" dirty="0"/>
              <a:t>Rivers (ITYPE=4)</a:t>
            </a:r>
          </a:p>
          <a:p>
            <a:pPr lvl="2" eaLnBrk="1" hangingPunct="1">
              <a:lnSpc>
                <a:spcPct val="90000"/>
              </a:lnSpc>
              <a:defRPr/>
            </a:pPr>
            <a:r>
              <a:rPr lang="en-US" sz="2000" dirty="0"/>
              <a:t>General-head boundaries (ITYPE=5)</a:t>
            </a:r>
          </a:p>
          <a:p>
            <a:pPr lvl="2" eaLnBrk="1" hangingPunct="1">
              <a:lnSpc>
                <a:spcPct val="90000"/>
              </a:lnSpc>
              <a:defRPr/>
            </a:pPr>
            <a:r>
              <a:rPr lang="en-US" sz="2000" dirty="0"/>
              <a:t>…</a:t>
            </a:r>
          </a:p>
          <a:p>
            <a:pPr lvl="2" eaLnBrk="1" hangingPunct="1">
              <a:lnSpc>
                <a:spcPct val="90000"/>
              </a:lnSpc>
              <a:defRPr/>
            </a:pPr>
            <a:r>
              <a:rPr lang="en-US" sz="2000" dirty="0"/>
              <a:t>Mass loading (ITYPE=15)</a:t>
            </a:r>
          </a:p>
          <a:p>
            <a:pPr lvl="1" eaLnBrk="1" hangingPunct="1">
              <a:lnSpc>
                <a:spcPct val="90000"/>
              </a:lnSpc>
              <a:defRPr/>
            </a:pPr>
            <a:r>
              <a:rPr lang="en-US" sz="2400" dirty="0"/>
              <a:t>Distributed sinks/sources</a:t>
            </a:r>
          </a:p>
          <a:p>
            <a:pPr lvl="2" eaLnBrk="1" hangingPunct="1">
              <a:lnSpc>
                <a:spcPct val="90000"/>
              </a:lnSpc>
              <a:defRPr/>
            </a:pPr>
            <a:r>
              <a:rPr lang="en-US" sz="2000" dirty="0"/>
              <a:t>Recharge</a:t>
            </a:r>
          </a:p>
          <a:p>
            <a:pPr lvl="2" eaLnBrk="1" hangingPunct="1">
              <a:lnSpc>
                <a:spcPct val="90000"/>
              </a:lnSpc>
              <a:defRPr/>
            </a:pPr>
            <a:r>
              <a:rPr lang="en-US" sz="2000" dirty="0" err="1"/>
              <a:t>Evapotranspiration</a:t>
            </a:r>
            <a:endParaRPr lang="en-US" sz="2000" dirty="0"/>
          </a:p>
        </p:txBody>
      </p:sp>
      <p:sp>
        <p:nvSpPr>
          <p:cNvPr id="26628" name="Text Box 4"/>
          <p:cNvSpPr txBox="1">
            <a:spLocks noChangeArrowheads="1"/>
          </p:cNvSpPr>
          <p:nvPr/>
        </p:nvSpPr>
        <p:spPr bwMode="auto">
          <a:xfrm>
            <a:off x="6934200" y="6400800"/>
            <a:ext cx="2111375" cy="304800"/>
          </a:xfrm>
          <a:prstGeom prst="rect">
            <a:avLst/>
          </a:prstGeom>
          <a:noFill/>
          <a:ln w="9525">
            <a:noFill/>
            <a:miter lim="800000"/>
            <a:headEnd/>
            <a:tailEnd/>
          </a:ln>
        </p:spPr>
        <p:txBody>
          <a:bodyPr wrap="none">
            <a:spAutoFit/>
          </a:bodyPr>
          <a:lstStyle/>
          <a:p>
            <a:r>
              <a:rPr lang="en-US"/>
              <a:t>Courtesy Chunmiao Zheng</a:t>
            </a:r>
          </a:p>
        </p:txBody>
      </p:sp>
    </p:spTree>
    <p:extLst>
      <p:ext uri="{BB962C8B-B14F-4D97-AF65-F5344CB8AC3E}">
        <p14:creationId xmlns:p14="http://schemas.microsoft.com/office/powerpoint/2010/main" val="11073105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p:cNvSpPr>
            <a:spLocks noGrp="1" noChangeArrowheads="1"/>
          </p:cNvSpPr>
          <p:nvPr>
            <p:ph type="title"/>
          </p:nvPr>
        </p:nvSpPr>
        <p:spPr/>
        <p:txBody>
          <a:bodyPr/>
          <a:lstStyle/>
          <a:p>
            <a:pPr eaLnBrk="1" hangingPunct="1">
              <a:defRPr/>
            </a:pPr>
            <a:r>
              <a:rPr lang="en-US"/>
              <a:t>SSM Package (cont.)</a:t>
            </a:r>
          </a:p>
        </p:txBody>
      </p:sp>
      <p:sp>
        <p:nvSpPr>
          <p:cNvPr id="193539" name="Rectangle 3"/>
          <p:cNvSpPr>
            <a:spLocks noGrp="1" noChangeArrowheads="1"/>
          </p:cNvSpPr>
          <p:nvPr>
            <p:ph type="body" idx="1"/>
          </p:nvPr>
        </p:nvSpPr>
        <p:spPr/>
        <p:txBody>
          <a:bodyPr/>
          <a:lstStyle/>
          <a:p>
            <a:pPr eaLnBrk="1" hangingPunct="1">
              <a:defRPr/>
            </a:pPr>
            <a:r>
              <a:rPr lang="en-US" sz="2800" dirty="0"/>
              <a:t>What is MXSS?</a:t>
            </a:r>
          </a:p>
          <a:p>
            <a:pPr lvl="1" eaLnBrk="1" hangingPunct="1">
              <a:defRPr/>
            </a:pPr>
            <a:r>
              <a:rPr lang="en-US" sz="2400" dirty="0"/>
              <a:t>The maximum number of POINT sink/source cells (including constant-head cells) used in the flow model.  It is only used for memory allocation purposes</a:t>
            </a:r>
          </a:p>
          <a:p>
            <a:pPr eaLnBrk="1" hangingPunct="1">
              <a:defRPr/>
            </a:pPr>
            <a:r>
              <a:rPr lang="en-US" sz="2800" dirty="0"/>
              <a:t>How does MT3D know about the cell locations and flow rates of sinks/sources</a:t>
            </a:r>
          </a:p>
          <a:p>
            <a:pPr lvl="1" eaLnBrk="1" hangingPunct="1">
              <a:defRPr/>
            </a:pPr>
            <a:r>
              <a:rPr lang="en-US" sz="2400" dirty="0"/>
              <a:t>Through the flow-transport link file saved by the LMT package in MODFLOW</a:t>
            </a:r>
          </a:p>
        </p:txBody>
      </p:sp>
      <p:sp>
        <p:nvSpPr>
          <p:cNvPr id="27652" name="Text Box 4"/>
          <p:cNvSpPr txBox="1">
            <a:spLocks noChangeArrowheads="1"/>
          </p:cNvSpPr>
          <p:nvPr/>
        </p:nvSpPr>
        <p:spPr bwMode="auto">
          <a:xfrm>
            <a:off x="6934200" y="6400800"/>
            <a:ext cx="2111375" cy="304800"/>
          </a:xfrm>
          <a:prstGeom prst="rect">
            <a:avLst/>
          </a:prstGeom>
          <a:noFill/>
          <a:ln w="9525">
            <a:noFill/>
            <a:miter lim="800000"/>
            <a:headEnd/>
            <a:tailEnd/>
          </a:ln>
        </p:spPr>
        <p:txBody>
          <a:bodyPr wrap="none">
            <a:spAutoFit/>
          </a:bodyPr>
          <a:lstStyle/>
          <a:p>
            <a:r>
              <a:rPr lang="en-US"/>
              <a:t>Courtesy Chunmiao Zheng</a:t>
            </a:r>
          </a:p>
        </p:txBody>
      </p:sp>
    </p:spTree>
    <p:extLst>
      <p:ext uri="{BB962C8B-B14F-4D97-AF65-F5344CB8AC3E}">
        <p14:creationId xmlns:p14="http://schemas.microsoft.com/office/powerpoint/2010/main" val="24611746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p:cNvSpPr>
            <a:spLocks noGrp="1" noChangeArrowheads="1"/>
          </p:cNvSpPr>
          <p:nvPr>
            <p:ph type="title"/>
          </p:nvPr>
        </p:nvSpPr>
        <p:spPr/>
        <p:txBody>
          <a:bodyPr/>
          <a:lstStyle/>
          <a:p>
            <a:pPr eaLnBrk="1" hangingPunct="1">
              <a:defRPr/>
            </a:pPr>
            <a:r>
              <a:rPr lang="en-US"/>
              <a:t>SSM Package (cont.)</a:t>
            </a:r>
          </a:p>
        </p:txBody>
      </p:sp>
      <p:sp>
        <p:nvSpPr>
          <p:cNvPr id="194563" name="Rectangle 3"/>
          <p:cNvSpPr>
            <a:spLocks noGrp="1" noChangeArrowheads="1"/>
          </p:cNvSpPr>
          <p:nvPr>
            <p:ph type="body" idx="1"/>
          </p:nvPr>
        </p:nvSpPr>
        <p:spPr/>
        <p:txBody>
          <a:bodyPr/>
          <a:lstStyle/>
          <a:p>
            <a:pPr eaLnBrk="1" hangingPunct="1">
              <a:lnSpc>
                <a:spcPct val="90000"/>
              </a:lnSpc>
              <a:defRPr/>
            </a:pPr>
            <a:r>
              <a:rPr lang="en-US" sz="2800"/>
              <a:t>Time-varying constant-concentration cell (ITYPE=-1)</a:t>
            </a:r>
          </a:p>
          <a:p>
            <a:pPr lvl="1" eaLnBrk="1" hangingPunct="1">
              <a:lnSpc>
                <a:spcPct val="90000"/>
              </a:lnSpc>
              <a:defRPr/>
            </a:pPr>
            <a:r>
              <a:rPr lang="en-US" sz="2400"/>
              <a:t>This overrides constant-concentration condition as defined in the BTN input (ICBUND&lt;0)</a:t>
            </a:r>
          </a:p>
          <a:p>
            <a:pPr lvl="1" eaLnBrk="1" hangingPunct="1">
              <a:lnSpc>
                <a:spcPct val="90000"/>
              </a:lnSpc>
              <a:defRPr/>
            </a:pPr>
            <a:r>
              <a:rPr lang="en-US" sz="2400"/>
              <a:t>Once a cell is defined as ITYPE=-1 it remains a constant concentration cell, but a new concentration value can be specified in different stress periods</a:t>
            </a:r>
          </a:p>
          <a:p>
            <a:pPr eaLnBrk="1" hangingPunct="1">
              <a:lnSpc>
                <a:spcPct val="90000"/>
              </a:lnSpc>
              <a:defRPr/>
            </a:pPr>
            <a:r>
              <a:rPr lang="en-US" sz="2800"/>
              <a:t>Mass-loading source cell (ITYPE=-15)</a:t>
            </a:r>
          </a:p>
          <a:p>
            <a:pPr lvl="1" eaLnBrk="1" hangingPunct="1">
              <a:lnSpc>
                <a:spcPct val="90000"/>
              </a:lnSpc>
              <a:defRPr/>
            </a:pPr>
            <a:r>
              <a:rPr lang="en-US" sz="2400"/>
              <a:t>Users specify Q*C directly (MT</a:t>
            </a:r>
            <a:r>
              <a:rPr lang="en-US" sz="2400" baseline="30000"/>
              <a:t>-1</a:t>
            </a:r>
            <a:r>
              <a:rPr lang="en-US" sz="2400"/>
              <a:t>)</a:t>
            </a:r>
          </a:p>
        </p:txBody>
      </p:sp>
      <p:sp>
        <p:nvSpPr>
          <p:cNvPr id="28676" name="Text Box 4"/>
          <p:cNvSpPr txBox="1">
            <a:spLocks noChangeArrowheads="1"/>
          </p:cNvSpPr>
          <p:nvPr/>
        </p:nvSpPr>
        <p:spPr bwMode="auto">
          <a:xfrm>
            <a:off x="6934200" y="6400800"/>
            <a:ext cx="2111375" cy="304800"/>
          </a:xfrm>
          <a:prstGeom prst="rect">
            <a:avLst/>
          </a:prstGeom>
          <a:noFill/>
          <a:ln w="9525">
            <a:noFill/>
            <a:miter lim="800000"/>
            <a:headEnd/>
            <a:tailEnd/>
          </a:ln>
        </p:spPr>
        <p:txBody>
          <a:bodyPr wrap="none">
            <a:spAutoFit/>
          </a:bodyPr>
          <a:lstStyle/>
          <a:p>
            <a:r>
              <a:rPr lang="en-US"/>
              <a:t>Courtesy Chunmiao Zheng</a:t>
            </a:r>
          </a:p>
        </p:txBody>
      </p:sp>
    </p:spTree>
    <p:extLst>
      <p:ext uri="{BB962C8B-B14F-4D97-AF65-F5344CB8AC3E}">
        <p14:creationId xmlns:p14="http://schemas.microsoft.com/office/powerpoint/2010/main" val="7947613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p:txBody>
          <a:bodyPr/>
          <a:lstStyle/>
          <a:p>
            <a:pPr eaLnBrk="1" hangingPunct="1">
              <a:defRPr/>
            </a:pPr>
            <a:r>
              <a:rPr lang="en-US"/>
              <a:t>SSM Package (cont.)</a:t>
            </a:r>
          </a:p>
        </p:txBody>
      </p:sp>
      <p:sp>
        <p:nvSpPr>
          <p:cNvPr id="195587" name="Rectangle 3"/>
          <p:cNvSpPr>
            <a:spLocks noGrp="1" noChangeArrowheads="1"/>
          </p:cNvSpPr>
          <p:nvPr>
            <p:ph type="body" idx="1"/>
          </p:nvPr>
        </p:nvSpPr>
        <p:spPr/>
        <p:txBody>
          <a:bodyPr/>
          <a:lstStyle/>
          <a:p>
            <a:pPr eaLnBrk="1" hangingPunct="1">
              <a:defRPr/>
            </a:pPr>
            <a:r>
              <a:rPr lang="en-US"/>
              <a:t>Specify concentrations of sinks/sources</a:t>
            </a:r>
          </a:p>
          <a:p>
            <a:pPr lvl="1" eaLnBrk="1" hangingPunct="1">
              <a:defRPr/>
            </a:pPr>
            <a:r>
              <a:rPr lang="en-US"/>
              <a:t>Sinks</a:t>
            </a:r>
          </a:p>
          <a:p>
            <a:pPr lvl="2" eaLnBrk="1" hangingPunct="1">
              <a:defRPr/>
            </a:pPr>
            <a:r>
              <a:rPr lang="en-US"/>
              <a:t>By default, concentration of all sinks set equal to that of aquifer at sink/cell locations</a:t>
            </a:r>
          </a:p>
          <a:p>
            <a:pPr lvl="2" eaLnBrk="1" hangingPunct="1">
              <a:defRPr/>
            </a:pPr>
            <a:r>
              <a:rPr lang="en-US"/>
              <a:t>Default concentration of all sinks cannot be changed except for evapotranspiration</a:t>
            </a:r>
          </a:p>
          <a:p>
            <a:pPr lvl="1" eaLnBrk="1" hangingPunct="1">
              <a:defRPr/>
            </a:pPr>
            <a:r>
              <a:rPr lang="en-US"/>
              <a:t>Sources</a:t>
            </a:r>
          </a:p>
          <a:p>
            <a:pPr lvl="2" eaLnBrk="1" hangingPunct="1">
              <a:defRPr/>
            </a:pPr>
            <a:r>
              <a:rPr lang="en-US"/>
              <a:t>By default, concentration of all sources set equal to ZERO unless specified by user</a:t>
            </a:r>
          </a:p>
        </p:txBody>
      </p:sp>
      <p:sp>
        <p:nvSpPr>
          <p:cNvPr id="29700" name="Text Box 4"/>
          <p:cNvSpPr txBox="1">
            <a:spLocks noChangeArrowheads="1"/>
          </p:cNvSpPr>
          <p:nvPr/>
        </p:nvSpPr>
        <p:spPr bwMode="auto">
          <a:xfrm>
            <a:off x="6934200" y="6400800"/>
            <a:ext cx="2111375" cy="304800"/>
          </a:xfrm>
          <a:prstGeom prst="rect">
            <a:avLst/>
          </a:prstGeom>
          <a:noFill/>
          <a:ln w="9525">
            <a:noFill/>
            <a:miter lim="800000"/>
            <a:headEnd/>
            <a:tailEnd/>
          </a:ln>
        </p:spPr>
        <p:txBody>
          <a:bodyPr wrap="none">
            <a:spAutoFit/>
          </a:bodyPr>
          <a:lstStyle/>
          <a:p>
            <a:r>
              <a:rPr lang="en-US"/>
              <a:t>Courtesy Chunmiao Zheng</a:t>
            </a:r>
          </a:p>
        </p:txBody>
      </p:sp>
    </p:spTree>
    <p:extLst>
      <p:ext uri="{BB962C8B-B14F-4D97-AF65-F5344CB8AC3E}">
        <p14:creationId xmlns:p14="http://schemas.microsoft.com/office/powerpoint/2010/main" val="36982581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Grp="1" noChangeArrowheads="1"/>
          </p:cNvSpPr>
          <p:nvPr>
            <p:ph type="title"/>
          </p:nvPr>
        </p:nvSpPr>
        <p:spPr/>
        <p:txBody>
          <a:bodyPr/>
          <a:lstStyle/>
          <a:p>
            <a:pPr eaLnBrk="1" hangingPunct="1">
              <a:defRPr/>
            </a:pPr>
            <a:r>
              <a:rPr lang="en-US"/>
              <a:t>SSM Package</a:t>
            </a:r>
          </a:p>
        </p:txBody>
      </p:sp>
      <p:sp>
        <p:nvSpPr>
          <p:cNvPr id="196611" name="Rectangle 3"/>
          <p:cNvSpPr>
            <a:spLocks noGrp="1" noChangeArrowheads="1"/>
          </p:cNvSpPr>
          <p:nvPr>
            <p:ph type="body" idx="1"/>
          </p:nvPr>
        </p:nvSpPr>
        <p:spPr/>
        <p:txBody>
          <a:bodyPr/>
          <a:lstStyle/>
          <a:p>
            <a:pPr eaLnBrk="1" hangingPunct="1">
              <a:lnSpc>
                <a:spcPct val="90000"/>
              </a:lnSpc>
              <a:defRPr/>
            </a:pPr>
            <a:r>
              <a:rPr lang="en-US" sz="2800"/>
              <a:t>Constant-head vs. constant concentration</a:t>
            </a:r>
          </a:p>
          <a:p>
            <a:pPr lvl="1" eaLnBrk="1" hangingPunct="1">
              <a:lnSpc>
                <a:spcPct val="90000"/>
              </a:lnSpc>
              <a:defRPr/>
            </a:pPr>
            <a:r>
              <a:rPr lang="en-US" sz="2400"/>
              <a:t>A constant-head cell in MODFLOW is treated as a regular fluid sink/source (like a well). The new inflow/outflow rate through the constant-head cell is determined internally by MODFLOW</a:t>
            </a:r>
          </a:p>
          <a:p>
            <a:pPr lvl="1" eaLnBrk="1" hangingPunct="1">
              <a:lnSpc>
                <a:spcPct val="90000"/>
              </a:lnSpc>
              <a:defRPr/>
            </a:pPr>
            <a:r>
              <a:rPr lang="en-US" sz="2400"/>
              <a:t>If the constant-head cell acts as a source (inflow), the source concentration is zero unless specified by the user in SSM input.  If it acts as a sink (outflow), the sink concentration is always equal to that of the aquifer</a:t>
            </a:r>
          </a:p>
          <a:p>
            <a:pPr lvl="1" eaLnBrk="1" hangingPunct="1">
              <a:lnSpc>
                <a:spcPct val="90000"/>
              </a:lnSpc>
              <a:defRPr/>
            </a:pPr>
            <a:r>
              <a:rPr lang="en-US" sz="2400"/>
              <a:t>A constant-head cell can be specified as a constant-concentration if so desired</a:t>
            </a:r>
          </a:p>
        </p:txBody>
      </p:sp>
      <p:sp>
        <p:nvSpPr>
          <p:cNvPr id="30724" name="Text Box 4"/>
          <p:cNvSpPr txBox="1">
            <a:spLocks noChangeArrowheads="1"/>
          </p:cNvSpPr>
          <p:nvPr/>
        </p:nvSpPr>
        <p:spPr bwMode="auto">
          <a:xfrm>
            <a:off x="6934200" y="6400800"/>
            <a:ext cx="2111375" cy="304800"/>
          </a:xfrm>
          <a:prstGeom prst="rect">
            <a:avLst/>
          </a:prstGeom>
          <a:noFill/>
          <a:ln w="9525">
            <a:noFill/>
            <a:miter lim="800000"/>
            <a:headEnd/>
            <a:tailEnd/>
          </a:ln>
        </p:spPr>
        <p:txBody>
          <a:bodyPr wrap="none">
            <a:spAutoFit/>
          </a:bodyPr>
          <a:lstStyle/>
          <a:p>
            <a:r>
              <a:rPr lang="en-US"/>
              <a:t>Courtesy Chunmiao Zheng</a:t>
            </a:r>
          </a:p>
        </p:txBody>
      </p:sp>
    </p:spTree>
    <p:extLst>
      <p:ext uri="{BB962C8B-B14F-4D97-AF65-F5344CB8AC3E}">
        <p14:creationId xmlns:p14="http://schemas.microsoft.com/office/powerpoint/2010/main" val="6534311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p:cNvSpPr>
            <a:spLocks noGrp="1" noChangeArrowheads="1"/>
          </p:cNvSpPr>
          <p:nvPr>
            <p:ph type="title"/>
          </p:nvPr>
        </p:nvSpPr>
        <p:spPr/>
        <p:txBody>
          <a:bodyPr/>
          <a:lstStyle/>
          <a:p>
            <a:pPr eaLnBrk="1" hangingPunct="1">
              <a:defRPr/>
            </a:pPr>
            <a:r>
              <a:rPr lang="en-US" dirty="0"/>
              <a:t>RCT Package</a:t>
            </a:r>
          </a:p>
        </p:txBody>
      </p:sp>
      <p:sp>
        <p:nvSpPr>
          <p:cNvPr id="191491" name="Rectangle 3"/>
          <p:cNvSpPr>
            <a:spLocks noGrp="1" noChangeArrowheads="1"/>
          </p:cNvSpPr>
          <p:nvPr>
            <p:ph type="body" idx="1"/>
          </p:nvPr>
        </p:nvSpPr>
        <p:spPr/>
        <p:txBody>
          <a:bodyPr/>
          <a:lstStyle/>
          <a:p>
            <a:pPr eaLnBrk="1" hangingPunct="1">
              <a:lnSpc>
                <a:spcPct val="90000"/>
              </a:lnSpc>
              <a:defRPr/>
            </a:pPr>
            <a:r>
              <a:rPr lang="en-US" sz="2800" dirty="0"/>
              <a:t>Equilibrium-controlled linear and non-linear sorption </a:t>
            </a:r>
          </a:p>
          <a:p>
            <a:pPr lvl="1" eaLnBrk="1" hangingPunct="1">
              <a:lnSpc>
                <a:spcPct val="90000"/>
              </a:lnSpc>
              <a:defRPr/>
            </a:pPr>
            <a:r>
              <a:rPr lang="en-US" sz="2400" dirty="0"/>
              <a:t>Linear Isotherm</a:t>
            </a:r>
          </a:p>
          <a:p>
            <a:pPr lvl="1" eaLnBrk="1" hangingPunct="1">
              <a:lnSpc>
                <a:spcPct val="90000"/>
              </a:lnSpc>
              <a:defRPr/>
            </a:pPr>
            <a:r>
              <a:rPr lang="en-US" sz="2400" dirty="0" err="1"/>
              <a:t>Freundlich</a:t>
            </a:r>
            <a:r>
              <a:rPr lang="en-US" sz="2400" dirty="0"/>
              <a:t> Non-Linear Isotherm</a:t>
            </a:r>
          </a:p>
          <a:p>
            <a:pPr lvl="1" eaLnBrk="1" hangingPunct="1">
              <a:lnSpc>
                <a:spcPct val="90000"/>
              </a:lnSpc>
              <a:defRPr/>
            </a:pPr>
            <a:r>
              <a:rPr lang="en-US" sz="2400" dirty="0"/>
              <a:t>Langmuir Non-Linear Isotherm</a:t>
            </a:r>
          </a:p>
          <a:p>
            <a:pPr eaLnBrk="1" hangingPunct="1">
              <a:lnSpc>
                <a:spcPct val="90000"/>
              </a:lnSpc>
              <a:defRPr/>
            </a:pPr>
            <a:r>
              <a:rPr lang="en-US" sz="2800" dirty="0"/>
              <a:t>Non-equilibrium sorption </a:t>
            </a:r>
          </a:p>
          <a:p>
            <a:pPr lvl="1" eaLnBrk="1" hangingPunct="1">
              <a:lnSpc>
                <a:spcPct val="90000"/>
              </a:lnSpc>
              <a:defRPr/>
            </a:pPr>
            <a:r>
              <a:rPr lang="en-US" sz="2400" dirty="0"/>
              <a:t>1</a:t>
            </a:r>
            <a:r>
              <a:rPr lang="en-US" sz="2400" baseline="30000" dirty="0"/>
              <a:t>st</a:t>
            </a:r>
            <a:r>
              <a:rPr lang="en-US" sz="2400" dirty="0"/>
              <a:t> order reversible kinetic reaction</a:t>
            </a:r>
          </a:p>
          <a:p>
            <a:pPr eaLnBrk="1" hangingPunct="1">
              <a:lnSpc>
                <a:spcPct val="90000"/>
              </a:lnSpc>
              <a:defRPr/>
            </a:pPr>
            <a:r>
              <a:rPr lang="en-US" sz="2800" dirty="0"/>
              <a:t>Linear Isotherm can be used to simulate thermal exchange between water and solid matrix (see Chapter 11 of v 5.3 manual)</a:t>
            </a:r>
          </a:p>
        </p:txBody>
      </p:sp>
    </p:spTree>
    <p:extLst>
      <p:ext uri="{BB962C8B-B14F-4D97-AF65-F5344CB8AC3E}">
        <p14:creationId xmlns:p14="http://schemas.microsoft.com/office/powerpoint/2010/main" val="8393176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ChangeArrowheads="1"/>
          </p:cNvSpPr>
          <p:nvPr>
            <p:ph type="title"/>
          </p:nvPr>
        </p:nvSpPr>
        <p:spPr/>
        <p:txBody>
          <a:bodyPr/>
          <a:lstStyle/>
          <a:p>
            <a:pPr eaLnBrk="1" hangingPunct="1">
              <a:defRPr/>
            </a:pPr>
            <a:r>
              <a:rPr lang="en-US"/>
              <a:t>Measurement Units in MT3DMS</a:t>
            </a:r>
          </a:p>
        </p:txBody>
      </p:sp>
      <p:sp>
        <p:nvSpPr>
          <p:cNvPr id="164867" name="Rectangle 3"/>
          <p:cNvSpPr>
            <a:spLocks noGrp="1" noChangeArrowheads="1"/>
          </p:cNvSpPr>
          <p:nvPr>
            <p:ph type="body" idx="1"/>
          </p:nvPr>
        </p:nvSpPr>
        <p:spPr/>
        <p:txBody>
          <a:bodyPr/>
          <a:lstStyle/>
          <a:p>
            <a:pPr eaLnBrk="1" hangingPunct="1">
              <a:lnSpc>
                <a:spcPct val="90000"/>
              </a:lnSpc>
              <a:defRPr/>
            </a:pPr>
            <a:r>
              <a:rPr lang="en-US" sz="2800"/>
              <a:t>Length and time units must be consistent with MODFLOW</a:t>
            </a:r>
          </a:p>
          <a:p>
            <a:pPr eaLnBrk="1" hangingPunct="1">
              <a:lnSpc>
                <a:spcPct val="90000"/>
              </a:lnSpc>
              <a:defRPr/>
            </a:pPr>
            <a:r>
              <a:rPr lang="en-US" sz="2800"/>
              <a:t>Concentration units are arbitrary as long as the following points are kept in mind:</a:t>
            </a:r>
          </a:p>
          <a:p>
            <a:pPr lvl="1" eaLnBrk="1" hangingPunct="1">
              <a:lnSpc>
                <a:spcPct val="90000"/>
              </a:lnSpc>
              <a:defRPr/>
            </a:pPr>
            <a:r>
              <a:rPr lang="en-US" sz="2400"/>
              <a:t>Output concentration unit is the same as the input concentration unit</a:t>
            </a:r>
          </a:p>
          <a:p>
            <a:pPr lvl="1" eaLnBrk="1" hangingPunct="1">
              <a:lnSpc>
                <a:spcPct val="90000"/>
              </a:lnSpc>
              <a:defRPr/>
            </a:pPr>
            <a:r>
              <a:rPr lang="en-US" sz="2400"/>
              <a:t>The mass budgets calculated by MT3DMS based on inconsistent concentration unit must be converted if absolute mass value is important</a:t>
            </a:r>
          </a:p>
          <a:p>
            <a:pPr lvl="1" eaLnBrk="1" hangingPunct="1">
              <a:lnSpc>
                <a:spcPct val="90000"/>
              </a:lnSpc>
              <a:defRPr/>
            </a:pPr>
            <a:r>
              <a:rPr lang="en-US" sz="2400"/>
              <a:t>Consistent units must be used if nonlinear reaction is simulated</a:t>
            </a:r>
          </a:p>
        </p:txBody>
      </p:sp>
      <p:sp>
        <p:nvSpPr>
          <p:cNvPr id="8196" name="Text Box 4"/>
          <p:cNvSpPr txBox="1">
            <a:spLocks noChangeArrowheads="1"/>
          </p:cNvSpPr>
          <p:nvPr/>
        </p:nvSpPr>
        <p:spPr bwMode="auto">
          <a:xfrm>
            <a:off x="6934200" y="6400800"/>
            <a:ext cx="2111375" cy="304800"/>
          </a:xfrm>
          <a:prstGeom prst="rect">
            <a:avLst/>
          </a:prstGeom>
          <a:noFill/>
          <a:ln w="9525">
            <a:noFill/>
            <a:miter lim="800000"/>
            <a:headEnd/>
            <a:tailEnd/>
          </a:ln>
        </p:spPr>
        <p:txBody>
          <a:bodyPr wrap="none">
            <a:spAutoFit/>
          </a:bodyPr>
          <a:lstStyle/>
          <a:p>
            <a:r>
              <a:rPr lang="en-US"/>
              <a:t>Courtesy Chunmiao Zheng</a:t>
            </a:r>
          </a:p>
        </p:txBody>
      </p:sp>
    </p:spTree>
    <p:extLst>
      <p:ext uri="{BB962C8B-B14F-4D97-AF65-F5344CB8AC3E}">
        <p14:creationId xmlns:p14="http://schemas.microsoft.com/office/powerpoint/2010/main" val="8014215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p:cNvSpPr>
            <a:spLocks noGrp="1" noChangeArrowheads="1"/>
          </p:cNvSpPr>
          <p:nvPr>
            <p:ph type="title"/>
          </p:nvPr>
        </p:nvSpPr>
        <p:spPr/>
        <p:txBody>
          <a:bodyPr/>
          <a:lstStyle/>
          <a:p>
            <a:pPr eaLnBrk="1" hangingPunct="1">
              <a:defRPr/>
            </a:pPr>
            <a:r>
              <a:rPr lang="en-US" dirty="0"/>
              <a:t>RCT Package</a:t>
            </a:r>
          </a:p>
        </p:txBody>
      </p:sp>
      <p:sp>
        <p:nvSpPr>
          <p:cNvPr id="191491" name="Rectangle 3"/>
          <p:cNvSpPr>
            <a:spLocks noGrp="1" noChangeArrowheads="1"/>
          </p:cNvSpPr>
          <p:nvPr>
            <p:ph type="body" idx="1"/>
          </p:nvPr>
        </p:nvSpPr>
        <p:spPr/>
        <p:txBody>
          <a:bodyPr/>
          <a:lstStyle/>
          <a:p>
            <a:pPr eaLnBrk="1" hangingPunct="1">
              <a:lnSpc>
                <a:spcPct val="90000"/>
              </a:lnSpc>
              <a:defRPr/>
            </a:pPr>
            <a:r>
              <a:rPr lang="en-US" sz="2800" dirty="0"/>
              <a:t>Radioactive decay or biodegradation</a:t>
            </a:r>
          </a:p>
          <a:p>
            <a:pPr lvl="1" eaLnBrk="1" hangingPunct="1">
              <a:lnSpc>
                <a:spcPct val="90000"/>
              </a:lnSpc>
              <a:defRPr/>
            </a:pPr>
            <a:r>
              <a:rPr lang="en-US" sz="2400" dirty="0"/>
              <a:t>First-order irreversible rate reactions</a:t>
            </a:r>
          </a:p>
          <a:p>
            <a:pPr eaLnBrk="1" hangingPunct="1">
              <a:lnSpc>
                <a:spcPct val="90000"/>
              </a:lnSpc>
              <a:defRPr/>
            </a:pPr>
            <a:r>
              <a:rPr lang="en-US" sz="2800" dirty="0"/>
              <a:t>Dual-domain Mass Transfer</a:t>
            </a:r>
          </a:p>
          <a:p>
            <a:pPr lvl="1" eaLnBrk="1" hangingPunct="1">
              <a:lnSpc>
                <a:spcPct val="90000"/>
              </a:lnSpc>
              <a:defRPr/>
            </a:pPr>
            <a:r>
              <a:rPr lang="en-US" sz="2400" dirty="0"/>
              <a:t>Advection dominated transport in fractures and/or high hydraulic conductivity zones (mobile domain)</a:t>
            </a:r>
          </a:p>
          <a:p>
            <a:pPr lvl="1" eaLnBrk="1" hangingPunct="1">
              <a:lnSpc>
                <a:spcPct val="90000"/>
              </a:lnSpc>
              <a:defRPr/>
            </a:pPr>
            <a:r>
              <a:rPr lang="en-US" sz="2400" dirty="0"/>
              <a:t>Diffusion dominated in low hydraulic conductivity zones filled with immobile or relatively stagnant water (immobile domain)</a:t>
            </a:r>
          </a:p>
          <a:p>
            <a:pPr eaLnBrk="1" hangingPunct="1">
              <a:lnSpc>
                <a:spcPct val="90000"/>
              </a:lnSpc>
              <a:defRPr/>
            </a:pPr>
            <a:r>
              <a:rPr lang="en-US" sz="2800" dirty="0"/>
              <a:t>Zero-order reactions</a:t>
            </a:r>
          </a:p>
          <a:p>
            <a:pPr lvl="1" eaLnBrk="1" hangingPunct="1">
              <a:lnSpc>
                <a:spcPct val="90000"/>
              </a:lnSpc>
              <a:defRPr/>
            </a:pPr>
            <a:r>
              <a:rPr lang="en-US" sz="2400" dirty="0"/>
              <a:t>Simulation of groundwater age and parameter sensitivities (v. 5.1)</a:t>
            </a:r>
          </a:p>
        </p:txBody>
      </p:sp>
    </p:spTree>
    <p:extLst>
      <p:ext uri="{BB962C8B-B14F-4D97-AF65-F5344CB8AC3E}">
        <p14:creationId xmlns:p14="http://schemas.microsoft.com/office/powerpoint/2010/main" val="4916965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p:cNvSpPr>
            <a:spLocks noGrp="1" noChangeArrowheads="1"/>
          </p:cNvSpPr>
          <p:nvPr>
            <p:ph type="title"/>
          </p:nvPr>
        </p:nvSpPr>
        <p:spPr/>
        <p:txBody>
          <a:bodyPr/>
          <a:lstStyle/>
          <a:p>
            <a:pPr eaLnBrk="1" hangingPunct="1">
              <a:defRPr/>
            </a:pPr>
            <a:r>
              <a:rPr lang="en-US"/>
              <a:t>GCG Solver Package</a:t>
            </a:r>
          </a:p>
        </p:txBody>
      </p:sp>
      <p:sp>
        <p:nvSpPr>
          <p:cNvPr id="191491" name="Rectangle 3"/>
          <p:cNvSpPr>
            <a:spLocks noGrp="1" noChangeArrowheads="1"/>
          </p:cNvSpPr>
          <p:nvPr>
            <p:ph type="body" idx="1"/>
          </p:nvPr>
        </p:nvSpPr>
        <p:spPr/>
        <p:txBody>
          <a:bodyPr/>
          <a:lstStyle/>
          <a:p>
            <a:pPr eaLnBrk="1" hangingPunct="1">
              <a:lnSpc>
                <a:spcPct val="90000"/>
              </a:lnSpc>
              <a:defRPr/>
            </a:pPr>
            <a:r>
              <a:rPr lang="en-US" sz="2800"/>
              <a:t>Solve the linear equations resulting from the finite-difference formulation of </a:t>
            </a:r>
          </a:p>
          <a:p>
            <a:pPr lvl="1" eaLnBrk="1" hangingPunct="1">
              <a:lnSpc>
                <a:spcPct val="90000"/>
              </a:lnSpc>
              <a:defRPr/>
            </a:pPr>
            <a:r>
              <a:rPr lang="en-US" sz="2400"/>
              <a:t>Dispersion, sink/source, and reaction terms</a:t>
            </a:r>
          </a:p>
          <a:p>
            <a:pPr lvl="1" eaLnBrk="1" hangingPunct="1">
              <a:lnSpc>
                <a:spcPct val="90000"/>
              </a:lnSpc>
              <a:defRPr/>
            </a:pPr>
            <a:r>
              <a:rPr lang="en-US" sz="2400"/>
              <a:t>Advection term, if the finite-difference option is selected</a:t>
            </a:r>
          </a:p>
          <a:p>
            <a:pPr eaLnBrk="1" hangingPunct="1">
              <a:lnSpc>
                <a:spcPct val="90000"/>
              </a:lnSpc>
              <a:defRPr/>
            </a:pPr>
            <a:r>
              <a:rPr lang="en-US" sz="2800"/>
              <a:t>Control parameters</a:t>
            </a:r>
          </a:p>
          <a:p>
            <a:pPr lvl="1" eaLnBrk="1" hangingPunct="1">
              <a:lnSpc>
                <a:spcPct val="90000"/>
              </a:lnSpc>
              <a:defRPr/>
            </a:pPr>
            <a:r>
              <a:rPr lang="en-US" sz="1600"/>
              <a:t>MXITER</a:t>
            </a:r>
          </a:p>
          <a:p>
            <a:pPr lvl="1" eaLnBrk="1" hangingPunct="1">
              <a:lnSpc>
                <a:spcPct val="90000"/>
              </a:lnSpc>
              <a:defRPr/>
            </a:pPr>
            <a:r>
              <a:rPr lang="en-US" sz="1600"/>
              <a:t>ITER1</a:t>
            </a:r>
          </a:p>
          <a:p>
            <a:pPr lvl="1" eaLnBrk="1" hangingPunct="1">
              <a:lnSpc>
                <a:spcPct val="90000"/>
              </a:lnSpc>
              <a:defRPr/>
            </a:pPr>
            <a:r>
              <a:rPr lang="en-US" sz="1600"/>
              <a:t>ISOLVE</a:t>
            </a:r>
          </a:p>
          <a:p>
            <a:pPr lvl="1" eaLnBrk="1" hangingPunct="1">
              <a:lnSpc>
                <a:spcPct val="90000"/>
              </a:lnSpc>
              <a:defRPr/>
            </a:pPr>
            <a:r>
              <a:rPr lang="en-US" sz="1600"/>
              <a:t>NCRS</a:t>
            </a:r>
          </a:p>
          <a:p>
            <a:pPr lvl="1" eaLnBrk="1" hangingPunct="1">
              <a:lnSpc>
                <a:spcPct val="90000"/>
              </a:lnSpc>
              <a:defRPr/>
            </a:pPr>
            <a:r>
              <a:rPr lang="en-US" sz="1600"/>
              <a:t>ACCL</a:t>
            </a:r>
          </a:p>
          <a:p>
            <a:pPr lvl="1" eaLnBrk="1" hangingPunct="1">
              <a:lnSpc>
                <a:spcPct val="90000"/>
              </a:lnSpc>
              <a:defRPr/>
            </a:pPr>
            <a:r>
              <a:rPr lang="en-US" sz="1600"/>
              <a:t>CCLOSE</a:t>
            </a:r>
          </a:p>
          <a:p>
            <a:pPr lvl="1" eaLnBrk="1" hangingPunct="1">
              <a:lnSpc>
                <a:spcPct val="90000"/>
              </a:lnSpc>
              <a:defRPr/>
            </a:pPr>
            <a:r>
              <a:rPr lang="en-US" sz="1600"/>
              <a:t>IPRGCG</a:t>
            </a:r>
          </a:p>
        </p:txBody>
      </p:sp>
      <p:sp>
        <p:nvSpPr>
          <p:cNvPr id="31748" name="Text Box 4"/>
          <p:cNvSpPr txBox="1">
            <a:spLocks noChangeArrowheads="1"/>
          </p:cNvSpPr>
          <p:nvPr/>
        </p:nvSpPr>
        <p:spPr bwMode="auto">
          <a:xfrm>
            <a:off x="6934200" y="6400800"/>
            <a:ext cx="2111375" cy="304800"/>
          </a:xfrm>
          <a:prstGeom prst="rect">
            <a:avLst/>
          </a:prstGeom>
          <a:noFill/>
          <a:ln w="9525">
            <a:noFill/>
            <a:miter lim="800000"/>
            <a:headEnd/>
            <a:tailEnd/>
          </a:ln>
        </p:spPr>
        <p:txBody>
          <a:bodyPr wrap="none">
            <a:spAutoFit/>
          </a:bodyPr>
          <a:lstStyle/>
          <a:p>
            <a:r>
              <a:rPr lang="en-US"/>
              <a:t>Courtesy Chunmiao Zheng</a:t>
            </a:r>
          </a:p>
        </p:txBody>
      </p:sp>
    </p:spTree>
    <p:extLst>
      <p:ext uri="{BB962C8B-B14F-4D97-AF65-F5344CB8AC3E}">
        <p14:creationId xmlns:p14="http://schemas.microsoft.com/office/powerpoint/2010/main" val="4943814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p:cNvSpPr>
            <a:spLocks noGrp="1" noChangeArrowheads="1"/>
          </p:cNvSpPr>
          <p:nvPr>
            <p:ph type="title"/>
          </p:nvPr>
        </p:nvSpPr>
        <p:spPr/>
        <p:txBody>
          <a:bodyPr/>
          <a:lstStyle/>
          <a:p>
            <a:pPr eaLnBrk="1" hangingPunct="1">
              <a:defRPr/>
            </a:pPr>
            <a:r>
              <a:rPr lang="en-US" dirty="0"/>
              <a:t>TOBS Package</a:t>
            </a:r>
          </a:p>
        </p:txBody>
      </p:sp>
      <p:sp>
        <p:nvSpPr>
          <p:cNvPr id="191491" name="Rectangle 3"/>
          <p:cNvSpPr>
            <a:spLocks noGrp="1" noChangeArrowheads="1"/>
          </p:cNvSpPr>
          <p:nvPr>
            <p:ph type="body" idx="1"/>
          </p:nvPr>
        </p:nvSpPr>
        <p:spPr/>
        <p:txBody>
          <a:bodyPr/>
          <a:lstStyle/>
          <a:p>
            <a:pPr eaLnBrk="1" hangingPunct="1">
              <a:lnSpc>
                <a:spcPct val="90000"/>
              </a:lnSpc>
              <a:defRPr/>
            </a:pPr>
            <a:r>
              <a:rPr lang="en-US" sz="2800" dirty="0"/>
              <a:t>Obtain the calculated concentration at an observation point that does not coincide with a model node</a:t>
            </a:r>
          </a:p>
          <a:p>
            <a:pPr lvl="1" eaLnBrk="1" hangingPunct="1">
              <a:lnSpc>
                <a:spcPct val="90000"/>
              </a:lnSpc>
              <a:defRPr/>
            </a:pPr>
            <a:r>
              <a:rPr lang="en-US" sz="2400" dirty="0"/>
              <a:t>Observations at the closest node to observation point</a:t>
            </a:r>
          </a:p>
          <a:p>
            <a:pPr lvl="1" eaLnBrk="1" hangingPunct="1">
              <a:lnSpc>
                <a:spcPct val="90000"/>
              </a:lnSpc>
              <a:defRPr/>
            </a:pPr>
            <a:r>
              <a:rPr lang="en-US" sz="2400" dirty="0"/>
              <a:t>Use bilinear interpolation to calculate results at the observation point</a:t>
            </a:r>
            <a:endParaRPr lang="en-US" dirty="0"/>
          </a:p>
        </p:txBody>
      </p:sp>
    </p:spTree>
    <p:extLst>
      <p:ext uri="{BB962C8B-B14F-4D97-AF65-F5344CB8AC3E}">
        <p14:creationId xmlns:p14="http://schemas.microsoft.com/office/powerpoint/2010/main" val="22429152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p:cNvSpPr>
            <a:spLocks noGrp="1" noChangeArrowheads="1"/>
          </p:cNvSpPr>
          <p:nvPr>
            <p:ph type="title"/>
          </p:nvPr>
        </p:nvSpPr>
        <p:spPr/>
        <p:txBody>
          <a:bodyPr/>
          <a:lstStyle/>
          <a:p>
            <a:pPr eaLnBrk="1" hangingPunct="1">
              <a:defRPr/>
            </a:pPr>
            <a:r>
              <a:rPr lang="en-US" dirty="0"/>
              <a:t>TOBS Package</a:t>
            </a:r>
          </a:p>
        </p:txBody>
      </p:sp>
      <p:sp>
        <p:nvSpPr>
          <p:cNvPr id="191491" name="Rectangle 3"/>
          <p:cNvSpPr>
            <a:spLocks noGrp="1" noChangeArrowheads="1"/>
          </p:cNvSpPr>
          <p:nvPr>
            <p:ph type="body" idx="1"/>
          </p:nvPr>
        </p:nvSpPr>
        <p:spPr/>
        <p:txBody>
          <a:bodyPr/>
          <a:lstStyle/>
          <a:p>
            <a:pPr eaLnBrk="1" hangingPunct="1">
              <a:lnSpc>
                <a:spcPct val="90000"/>
              </a:lnSpc>
              <a:defRPr/>
            </a:pPr>
            <a:r>
              <a:rPr lang="en-US" sz="2800" dirty="0"/>
              <a:t>Save the calculated mass fluxes at any sink/source location</a:t>
            </a:r>
          </a:p>
          <a:p>
            <a:pPr lvl="1" eaLnBrk="1" hangingPunct="1">
              <a:lnSpc>
                <a:spcPct val="90000"/>
              </a:lnSpc>
              <a:defRPr/>
            </a:pPr>
            <a:r>
              <a:rPr lang="en-US" sz="2400" dirty="0"/>
              <a:t>Individual sink/source location</a:t>
            </a:r>
          </a:p>
          <a:p>
            <a:pPr lvl="1" eaLnBrk="1" hangingPunct="1">
              <a:lnSpc>
                <a:spcPct val="90000"/>
              </a:lnSpc>
              <a:defRPr/>
            </a:pPr>
            <a:r>
              <a:rPr lang="en-US" sz="2400" dirty="0"/>
              <a:t>Arbitrary group of sink/source cells (mass flux object)</a:t>
            </a:r>
          </a:p>
          <a:p>
            <a:pPr eaLnBrk="1" hangingPunct="1">
              <a:lnSpc>
                <a:spcPct val="90000"/>
              </a:lnSpc>
              <a:defRPr/>
            </a:pPr>
            <a:r>
              <a:rPr lang="en-US" sz="2800" dirty="0"/>
              <a:t>Calculate residuals errors at observation locations</a:t>
            </a:r>
          </a:p>
          <a:p>
            <a:pPr lvl="1" eaLnBrk="1" hangingPunct="1">
              <a:lnSpc>
                <a:spcPct val="90000"/>
              </a:lnSpc>
              <a:defRPr/>
            </a:pPr>
            <a:r>
              <a:rPr lang="en-US" sz="2400" dirty="0"/>
              <a:t>Observations can be weighted</a:t>
            </a:r>
          </a:p>
          <a:p>
            <a:pPr lvl="1" eaLnBrk="1" hangingPunct="1">
              <a:lnSpc>
                <a:spcPct val="90000"/>
              </a:lnSpc>
              <a:defRPr/>
            </a:pPr>
            <a:r>
              <a:rPr lang="en-US" sz="2400" dirty="0"/>
              <a:t>Residuals can be calculated for multiple times – at times closest to specified time or at specific time using TIMPRS in BTN</a:t>
            </a:r>
          </a:p>
          <a:p>
            <a:pPr lvl="1" eaLnBrk="1" hangingPunct="1">
              <a:lnSpc>
                <a:spcPct val="90000"/>
              </a:lnSpc>
              <a:defRPr/>
            </a:pPr>
            <a:endParaRPr lang="en-US" sz="2400" dirty="0"/>
          </a:p>
        </p:txBody>
      </p:sp>
    </p:spTree>
    <p:extLst>
      <p:ext uri="{BB962C8B-B14F-4D97-AF65-F5344CB8AC3E}">
        <p14:creationId xmlns:p14="http://schemas.microsoft.com/office/powerpoint/2010/main" val="40239149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1" name="Rectangle 3"/>
          <p:cNvSpPr>
            <a:spLocks noGrp="1" noChangeArrowheads="1"/>
          </p:cNvSpPr>
          <p:nvPr>
            <p:ph type="body" idx="1"/>
          </p:nvPr>
        </p:nvSpPr>
        <p:spPr/>
        <p:txBody>
          <a:bodyPr/>
          <a:lstStyle/>
          <a:p>
            <a:pPr eaLnBrk="1" hangingPunct="1">
              <a:lnSpc>
                <a:spcPct val="90000"/>
              </a:lnSpc>
              <a:defRPr/>
            </a:pPr>
            <a:r>
              <a:rPr lang="en-US" sz="2800" dirty="0"/>
              <a:t>Use to simulate the vertical migration of a light non-aqueous phase liquid (LNAPL) contaminant through the unsaturated zone and the formation of an oil lens on the water table</a:t>
            </a:r>
          </a:p>
          <a:p>
            <a:pPr eaLnBrk="1" hangingPunct="1">
              <a:lnSpc>
                <a:spcPct val="90000"/>
              </a:lnSpc>
              <a:defRPr/>
            </a:pPr>
            <a:r>
              <a:rPr lang="en-US" sz="2800" dirty="0"/>
              <a:t>Determines the rate of contaminant mass flux dissolved from the LNAPL to the groundwater</a:t>
            </a:r>
          </a:p>
        </p:txBody>
      </p:sp>
      <p:sp>
        <p:nvSpPr>
          <p:cNvPr id="93" name="Rectangle 2"/>
          <p:cNvSpPr>
            <a:spLocks noGrp="1" noChangeArrowheads="1"/>
          </p:cNvSpPr>
          <p:nvPr>
            <p:ph type="title"/>
          </p:nvPr>
        </p:nvSpPr>
        <p:spPr>
          <a:xfrm>
            <a:off x="228600" y="457200"/>
            <a:ext cx="7772400" cy="1143000"/>
          </a:xfrm>
        </p:spPr>
        <p:txBody>
          <a:bodyPr/>
          <a:lstStyle/>
          <a:p>
            <a:pPr eaLnBrk="1" hangingPunct="1">
              <a:defRPr/>
            </a:pPr>
            <a:r>
              <a:rPr lang="en-US" dirty="0"/>
              <a:t>HSS Package</a:t>
            </a:r>
          </a:p>
        </p:txBody>
      </p:sp>
    </p:spTree>
    <p:extLst>
      <p:ext uri="{BB962C8B-B14F-4D97-AF65-F5344CB8AC3E}">
        <p14:creationId xmlns:p14="http://schemas.microsoft.com/office/powerpoint/2010/main" val="21570707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1" name="Rectangle 3"/>
          <p:cNvSpPr>
            <a:spLocks noGrp="1" noChangeArrowheads="1"/>
          </p:cNvSpPr>
          <p:nvPr>
            <p:ph type="body" idx="1"/>
          </p:nvPr>
        </p:nvSpPr>
        <p:spPr/>
        <p:txBody>
          <a:bodyPr/>
          <a:lstStyle/>
          <a:p>
            <a:pPr eaLnBrk="1" hangingPunct="1">
              <a:lnSpc>
                <a:spcPct val="90000"/>
              </a:lnSpc>
              <a:defRPr/>
            </a:pPr>
            <a:r>
              <a:rPr lang="en-US" sz="2800" dirty="0"/>
              <a:t>Application of HSS Package to other problems:</a:t>
            </a:r>
          </a:p>
          <a:p>
            <a:pPr lvl="1" eaLnBrk="1" hangingPunct="1">
              <a:lnSpc>
                <a:spcPct val="90000"/>
              </a:lnSpc>
              <a:defRPr/>
            </a:pPr>
            <a:r>
              <a:rPr lang="en-US" sz="2400" dirty="0"/>
              <a:t>Use to specify an arbitrary time varying mass loading source or boundary condition</a:t>
            </a:r>
          </a:p>
          <a:p>
            <a:pPr lvl="1" eaLnBrk="1" hangingPunct="1">
              <a:lnSpc>
                <a:spcPct val="90000"/>
              </a:lnSpc>
              <a:defRPr/>
            </a:pPr>
            <a:r>
              <a:rPr lang="en-US" sz="2400" dirty="0"/>
              <a:t>Can be used to simulate any MT3D time-varying mass loading sources or boundary conditions</a:t>
            </a:r>
          </a:p>
        </p:txBody>
      </p:sp>
      <p:sp>
        <p:nvSpPr>
          <p:cNvPr id="93" name="Rectangle 2"/>
          <p:cNvSpPr>
            <a:spLocks noGrp="1" noChangeArrowheads="1"/>
          </p:cNvSpPr>
          <p:nvPr>
            <p:ph type="title"/>
          </p:nvPr>
        </p:nvSpPr>
        <p:spPr>
          <a:xfrm>
            <a:off x="228600" y="457200"/>
            <a:ext cx="7772400" cy="1143000"/>
          </a:xfrm>
        </p:spPr>
        <p:txBody>
          <a:bodyPr/>
          <a:lstStyle/>
          <a:p>
            <a:pPr eaLnBrk="1" hangingPunct="1">
              <a:defRPr/>
            </a:pPr>
            <a:r>
              <a:rPr lang="en-US" dirty="0"/>
              <a:t>HSS Package</a:t>
            </a:r>
          </a:p>
        </p:txBody>
      </p:sp>
    </p:spTree>
    <p:extLst>
      <p:ext uri="{BB962C8B-B14F-4D97-AF65-F5344CB8AC3E}">
        <p14:creationId xmlns:p14="http://schemas.microsoft.com/office/powerpoint/2010/main" val="19271826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p:cNvSpPr>
            <a:spLocks noGrp="1" noChangeArrowheads="1"/>
          </p:cNvSpPr>
          <p:nvPr>
            <p:ph type="title"/>
          </p:nvPr>
        </p:nvSpPr>
        <p:spPr/>
        <p:txBody>
          <a:bodyPr/>
          <a:lstStyle/>
          <a:p>
            <a:pPr eaLnBrk="1" hangingPunct="1">
              <a:defRPr/>
            </a:pPr>
            <a:r>
              <a:rPr lang="en-US" dirty="0"/>
              <a:t>HSS Package</a:t>
            </a:r>
          </a:p>
        </p:txBody>
      </p:sp>
      <p:sp>
        <p:nvSpPr>
          <p:cNvPr id="191491" name="Rectangle 3"/>
          <p:cNvSpPr>
            <a:spLocks noGrp="1" noChangeArrowheads="1"/>
          </p:cNvSpPr>
          <p:nvPr>
            <p:ph type="body" idx="1"/>
          </p:nvPr>
        </p:nvSpPr>
        <p:spPr/>
        <p:txBody>
          <a:bodyPr/>
          <a:lstStyle/>
          <a:p>
            <a:pPr eaLnBrk="1" hangingPunct="1">
              <a:lnSpc>
                <a:spcPct val="90000"/>
              </a:lnSpc>
              <a:defRPr/>
            </a:pPr>
            <a:r>
              <a:rPr lang="en-US" sz="2800" dirty="0"/>
              <a:t>Application of HSS Package to other problems (cont.):</a:t>
            </a:r>
          </a:p>
          <a:p>
            <a:pPr lvl="1" eaLnBrk="1" hangingPunct="1">
              <a:lnSpc>
                <a:spcPct val="90000"/>
              </a:lnSpc>
              <a:defRPr/>
            </a:pPr>
            <a:r>
              <a:rPr lang="en-US" sz="2400" dirty="0"/>
              <a:t>Prior to v. 5.3, temporal variation of sources and boundary conditions had to be discretized into stress periods defining</a:t>
            </a:r>
          </a:p>
          <a:p>
            <a:pPr lvl="1" eaLnBrk="1" hangingPunct="1">
              <a:lnSpc>
                <a:spcPct val="90000"/>
              </a:lnSpc>
              <a:defRPr/>
            </a:pPr>
            <a:r>
              <a:rPr lang="en-US" sz="2400" dirty="0"/>
              <a:t>HSS reduces the need to define stress periods to represent temporal variation of sources and boundary conditions</a:t>
            </a:r>
          </a:p>
        </p:txBody>
      </p:sp>
      <p:grpSp>
        <p:nvGrpSpPr>
          <p:cNvPr id="31" name="Group 30"/>
          <p:cNvGrpSpPr/>
          <p:nvPr/>
        </p:nvGrpSpPr>
        <p:grpSpPr>
          <a:xfrm>
            <a:off x="1752600" y="4953000"/>
            <a:ext cx="5715000" cy="1905000"/>
            <a:chOff x="1752600" y="4495800"/>
            <a:chExt cx="5715000" cy="1905000"/>
          </a:xfrm>
        </p:grpSpPr>
        <p:sp>
          <p:nvSpPr>
            <p:cNvPr id="30" name="Rectangle 29"/>
            <p:cNvSpPr/>
            <p:nvPr/>
          </p:nvSpPr>
          <p:spPr bwMode="auto">
            <a:xfrm>
              <a:off x="1752600" y="4495800"/>
              <a:ext cx="5715000" cy="1905000"/>
            </a:xfrm>
            <a:prstGeom prst="rect">
              <a:avLst/>
            </a:prstGeom>
            <a:solidFill>
              <a:schemeClr val="tx1"/>
            </a:solid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a:ln>
                  <a:noFill/>
                </a:ln>
                <a:solidFill>
                  <a:schemeClr val="tx1"/>
                </a:solidFill>
                <a:effectLst/>
                <a:latin typeface="Times New Roman" pitchFamily="18" charset="0"/>
              </a:endParaRPr>
            </a:p>
          </p:txBody>
        </p:sp>
        <p:grpSp>
          <p:nvGrpSpPr>
            <p:cNvPr id="2" name="Group 65"/>
            <p:cNvGrpSpPr/>
            <p:nvPr/>
          </p:nvGrpSpPr>
          <p:grpSpPr>
            <a:xfrm>
              <a:off x="1905000" y="4648200"/>
              <a:ext cx="5420219" cy="1748202"/>
              <a:chOff x="914400" y="3352800"/>
              <a:chExt cx="5420219" cy="2330936"/>
            </a:xfrm>
          </p:grpSpPr>
          <p:grpSp>
            <p:nvGrpSpPr>
              <p:cNvPr id="3" name="Group 26"/>
              <p:cNvGrpSpPr/>
              <p:nvPr/>
            </p:nvGrpSpPr>
            <p:grpSpPr>
              <a:xfrm>
                <a:off x="914400" y="3714044"/>
                <a:ext cx="2150531" cy="1128892"/>
                <a:chOff x="457202" y="2946398"/>
                <a:chExt cx="2150531" cy="1128892"/>
              </a:xfrm>
              <a:solidFill>
                <a:schemeClr val="tx1"/>
              </a:solidFill>
            </p:grpSpPr>
            <p:cxnSp>
              <p:nvCxnSpPr>
                <p:cNvPr id="87" name="Straight Connector 86"/>
                <p:cNvCxnSpPr/>
                <p:nvPr/>
              </p:nvCxnSpPr>
              <p:spPr>
                <a:xfrm rot="5400000" flipH="1" flipV="1">
                  <a:off x="358423" y="3045178"/>
                  <a:ext cx="812801" cy="615244"/>
                </a:xfrm>
                <a:prstGeom prst="line">
                  <a:avLst/>
                </a:prstGeom>
                <a:grpFill/>
                <a:ln w="9525" cap="flat" cmpd="sng" algn="ctr">
                  <a:solidFill>
                    <a:srgbClr val="FF0000"/>
                  </a:solidFill>
                  <a:prstDash val="solid"/>
                  <a:headEnd type="oval"/>
                  <a:tailEnd type="oval"/>
                </a:ln>
                <a:effectLst/>
              </p:spPr>
            </p:cxnSp>
            <p:cxnSp>
              <p:nvCxnSpPr>
                <p:cNvPr id="88" name="Straight Connector 87"/>
                <p:cNvCxnSpPr/>
                <p:nvPr/>
              </p:nvCxnSpPr>
              <p:spPr>
                <a:xfrm rot="16200000" flipH="1">
                  <a:off x="694268" y="3324577"/>
                  <a:ext cx="1128892" cy="372534"/>
                </a:xfrm>
                <a:prstGeom prst="line">
                  <a:avLst/>
                </a:prstGeom>
                <a:grpFill/>
                <a:ln w="9525" cap="flat" cmpd="sng" algn="ctr">
                  <a:solidFill>
                    <a:srgbClr val="FF0000"/>
                  </a:solidFill>
                  <a:prstDash val="solid"/>
                  <a:headEnd type="oval"/>
                  <a:tailEnd type="oval"/>
                </a:ln>
                <a:effectLst/>
              </p:spPr>
            </p:cxnSp>
            <p:cxnSp>
              <p:nvCxnSpPr>
                <p:cNvPr id="89" name="Straight Connector 88"/>
                <p:cNvCxnSpPr/>
                <p:nvPr/>
              </p:nvCxnSpPr>
              <p:spPr>
                <a:xfrm rot="5400000" flipH="1" flipV="1">
                  <a:off x="1281292" y="3493914"/>
                  <a:ext cx="745064" cy="417686"/>
                </a:xfrm>
                <a:prstGeom prst="line">
                  <a:avLst/>
                </a:prstGeom>
                <a:grpFill/>
                <a:ln w="9525" cap="flat" cmpd="sng" algn="ctr">
                  <a:solidFill>
                    <a:srgbClr val="FF0000"/>
                  </a:solidFill>
                  <a:prstDash val="solid"/>
                  <a:headEnd type="oval"/>
                  <a:tailEnd type="oval"/>
                </a:ln>
                <a:effectLst/>
              </p:spPr>
            </p:cxnSp>
            <p:cxnSp>
              <p:nvCxnSpPr>
                <p:cNvPr id="90" name="Straight Connector 89"/>
                <p:cNvCxnSpPr/>
                <p:nvPr/>
              </p:nvCxnSpPr>
              <p:spPr>
                <a:xfrm rot="16200000" flipH="1">
                  <a:off x="1738491" y="3454401"/>
                  <a:ext cx="428975" cy="180622"/>
                </a:xfrm>
                <a:prstGeom prst="line">
                  <a:avLst/>
                </a:prstGeom>
                <a:grpFill/>
                <a:ln w="9525" cap="flat" cmpd="sng" algn="ctr">
                  <a:solidFill>
                    <a:srgbClr val="FF0000"/>
                  </a:solidFill>
                  <a:prstDash val="solid"/>
                  <a:headEnd type="oval"/>
                  <a:tailEnd type="oval"/>
                </a:ln>
                <a:effectLst/>
              </p:spPr>
            </p:cxnSp>
            <p:cxnSp>
              <p:nvCxnSpPr>
                <p:cNvPr id="91" name="Straight Connector 90"/>
                <p:cNvCxnSpPr/>
                <p:nvPr/>
              </p:nvCxnSpPr>
              <p:spPr>
                <a:xfrm rot="5400000" flipH="1" flipV="1">
                  <a:off x="1919110" y="3070579"/>
                  <a:ext cx="812803" cy="564443"/>
                </a:xfrm>
                <a:prstGeom prst="line">
                  <a:avLst/>
                </a:prstGeom>
                <a:grpFill/>
                <a:ln w="9525" cap="flat" cmpd="sng" algn="ctr">
                  <a:solidFill>
                    <a:srgbClr val="FF0000"/>
                  </a:solidFill>
                  <a:prstDash val="solid"/>
                  <a:headEnd type="oval"/>
                  <a:tailEnd type="oval"/>
                </a:ln>
                <a:effectLst/>
              </p:spPr>
            </p:cxnSp>
          </p:grpSp>
          <p:cxnSp>
            <p:nvCxnSpPr>
              <p:cNvPr id="68" name="Straight Connector 67"/>
              <p:cNvCxnSpPr/>
              <p:nvPr/>
            </p:nvCxnSpPr>
            <p:spPr>
              <a:xfrm rot="5400000">
                <a:off x="124178" y="4312354"/>
                <a:ext cx="1873956" cy="1"/>
              </a:xfrm>
              <a:prstGeom prst="line">
                <a:avLst/>
              </a:prstGeom>
              <a:solidFill>
                <a:schemeClr val="tx1"/>
              </a:solidFill>
              <a:ln w="38100" cap="flat" cmpd="sng" algn="ctr">
                <a:solidFill>
                  <a:sysClr val="windowText" lastClr="000000"/>
                </a:solidFill>
                <a:prstDash val="dashDot"/>
              </a:ln>
              <a:effectLst/>
            </p:spPr>
          </p:cxnSp>
          <p:cxnSp>
            <p:nvCxnSpPr>
              <p:cNvPr id="69" name="Straight Connector 68"/>
              <p:cNvCxnSpPr/>
              <p:nvPr/>
            </p:nvCxnSpPr>
            <p:spPr>
              <a:xfrm rot="5400000">
                <a:off x="824087" y="4301062"/>
                <a:ext cx="1873956" cy="1"/>
              </a:xfrm>
              <a:prstGeom prst="line">
                <a:avLst/>
              </a:prstGeom>
              <a:solidFill>
                <a:schemeClr val="tx1"/>
              </a:solidFill>
              <a:ln w="38100" cap="flat" cmpd="sng" algn="ctr">
                <a:solidFill>
                  <a:sysClr val="windowText" lastClr="000000"/>
                </a:solidFill>
                <a:prstDash val="dashDot"/>
              </a:ln>
              <a:effectLst/>
            </p:spPr>
          </p:cxnSp>
          <p:cxnSp>
            <p:nvCxnSpPr>
              <p:cNvPr id="70" name="Straight Connector 69"/>
              <p:cNvCxnSpPr/>
              <p:nvPr/>
            </p:nvCxnSpPr>
            <p:spPr>
              <a:xfrm rot="5400000">
                <a:off x="1523998" y="4301062"/>
                <a:ext cx="1873956" cy="1"/>
              </a:xfrm>
              <a:prstGeom prst="line">
                <a:avLst/>
              </a:prstGeom>
              <a:solidFill>
                <a:schemeClr val="tx1"/>
              </a:solidFill>
              <a:ln w="38100" cap="flat" cmpd="sng" algn="ctr">
                <a:solidFill>
                  <a:sysClr val="windowText" lastClr="000000"/>
                </a:solidFill>
                <a:prstDash val="dashDot"/>
              </a:ln>
              <a:effectLst/>
            </p:spPr>
          </p:cxnSp>
          <p:cxnSp>
            <p:nvCxnSpPr>
              <p:cNvPr id="71" name="Straight Connector 70"/>
              <p:cNvCxnSpPr/>
              <p:nvPr/>
            </p:nvCxnSpPr>
            <p:spPr>
              <a:xfrm flipV="1">
                <a:off x="3064931" y="3522134"/>
                <a:ext cx="237067" cy="191912"/>
              </a:xfrm>
              <a:prstGeom prst="line">
                <a:avLst/>
              </a:prstGeom>
              <a:solidFill>
                <a:schemeClr val="tx1"/>
              </a:solidFill>
              <a:ln w="9525" cap="flat" cmpd="sng" algn="ctr">
                <a:solidFill>
                  <a:schemeClr val="bg1"/>
                </a:solidFill>
                <a:prstDash val="solid"/>
                <a:headEnd type="oval"/>
                <a:tailEnd type="oval"/>
              </a:ln>
              <a:effectLst/>
            </p:spPr>
          </p:cxnSp>
          <p:cxnSp>
            <p:nvCxnSpPr>
              <p:cNvPr id="72" name="Straight Connector 71"/>
              <p:cNvCxnSpPr/>
              <p:nvPr/>
            </p:nvCxnSpPr>
            <p:spPr>
              <a:xfrm rot="5400000">
                <a:off x="2223908" y="4289777"/>
                <a:ext cx="1873956" cy="1"/>
              </a:xfrm>
              <a:prstGeom prst="line">
                <a:avLst/>
              </a:prstGeom>
              <a:solidFill>
                <a:schemeClr val="tx1"/>
              </a:solidFill>
              <a:ln w="38100" cap="flat" cmpd="sng" algn="ctr">
                <a:solidFill>
                  <a:sysClr val="windowText" lastClr="000000"/>
                </a:solidFill>
                <a:prstDash val="dashDot"/>
              </a:ln>
              <a:effectLst/>
            </p:spPr>
          </p:cxnSp>
          <p:sp>
            <p:nvSpPr>
              <p:cNvPr id="73" name="TextBox 72"/>
              <p:cNvSpPr txBox="1"/>
              <p:nvPr/>
            </p:nvSpPr>
            <p:spPr>
              <a:xfrm>
                <a:off x="1006731" y="5191293"/>
                <a:ext cx="729687" cy="492443"/>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chemeClr val="bg2">
                        <a:lumMod val="50000"/>
                      </a:schemeClr>
                    </a:solidFill>
                    <a:effectLst/>
                    <a:uLnTx/>
                    <a:uFillTx/>
                  </a:rPr>
                  <a:t>S.P. 1</a:t>
                </a:r>
              </a:p>
            </p:txBody>
          </p:sp>
          <p:sp>
            <p:nvSpPr>
              <p:cNvPr id="74" name="TextBox 73"/>
              <p:cNvSpPr txBox="1"/>
              <p:nvPr/>
            </p:nvSpPr>
            <p:spPr>
              <a:xfrm>
                <a:off x="1768731" y="5191293"/>
                <a:ext cx="729687" cy="492443"/>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chemeClr val="bg2">
                        <a:lumMod val="50000"/>
                      </a:schemeClr>
                    </a:solidFill>
                    <a:effectLst/>
                    <a:uLnTx/>
                    <a:uFillTx/>
                  </a:rPr>
                  <a:t>S.P. 2</a:t>
                </a:r>
              </a:p>
            </p:txBody>
          </p:sp>
          <p:sp>
            <p:nvSpPr>
              <p:cNvPr id="75" name="TextBox 74"/>
              <p:cNvSpPr txBox="1"/>
              <p:nvPr/>
            </p:nvSpPr>
            <p:spPr>
              <a:xfrm>
                <a:off x="2500488" y="5191293"/>
                <a:ext cx="729687" cy="492443"/>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chemeClr val="bg2">
                        <a:lumMod val="50000"/>
                      </a:schemeClr>
                    </a:solidFill>
                    <a:effectLst/>
                    <a:uLnTx/>
                    <a:uFillTx/>
                  </a:rPr>
                  <a:t>S.P. 3</a:t>
                </a:r>
              </a:p>
            </p:txBody>
          </p:sp>
          <p:cxnSp>
            <p:nvCxnSpPr>
              <p:cNvPr id="76" name="Straight Arrow Connector 75"/>
              <p:cNvCxnSpPr/>
              <p:nvPr/>
            </p:nvCxnSpPr>
            <p:spPr>
              <a:xfrm>
                <a:off x="3352800" y="4186589"/>
                <a:ext cx="666044" cy="1588"/>
              </a:xfrm>
              <a:prstGeom prst="straightConnector1">
                <a:avLst/>
              </a:prstGeom>
              <a:noFill/>
              <a:ln w="50800" cap="flat" cmpd="sng" algn="ctr">
                <a:solidFill>
                  <a:sysClr val="windowText" lastClr="000000"/>
                </a:solidFill>
                <a:prstDash val="solid"/>
                <a:tailEnd type="arrow" w="lg" len="lg"/>
              </a:ln>
              <a:effectLst/>
            </p:spPr>
          </p:cxnSp>
          <p:cxnSp>
            <p:nvCxnSpPr>
              <p:cNvPr id="77" name="Straight Connector 76"/>
              <p:cNvCxnSpPr/>
              <p:nvPr/>
            </p:nvCxnSpPr>
            <p:spPr>
              <a:xfrm rot="5400000">
                <a:off x="3228622" y="4312354"/>
                <a:ext cx="1873956" cy="1"/>
              </a:xfrm>
              <a:prstGeom prst="line">
                <a:avLst/>
              </a:prstGeom>
              <a:noFill/>
              <a:ln w="38100" cap="flat" cmpd="sng" algn="ctr">
                <a:solidFill>
                  <a:sysClr val="windowText" lastClr="000000"/>
                </a:solidFill>
                <a:prstDash val="dashDot"/>
              </a:ln>
              <a:effectLst/>
            </p:spPr>
          </p:cxnSp>
          <p:cxnSp>
            <p:nvCxnSpPr>
              <p:cNvPr id="78" name="Straight Connector 77"/>
              <p:cNvCxnSpPr/>
              <p:nvPr/>
            </p:nvCxnSpPr>
            <p:spPr>
              <a:xfrm rot="5400000">
                <a:off x="3928531" y="4301062"/>
                <a:ext cx="1873956" cy="1"/>
              </a:xfrm>
              <a:prstGeom prst="line">
                <a:avLst/>
              </a:prstGeom>
              <a:noFill/>
              <a:ln w="38100" cap="flat" cmpd="sng" algn="ctr">
                <a:solidFill>
                  <a:sysClr val="windowText" lastClr="000000"/>
                </a:solidFill>
                <a:prstDash val="dashDot"/>
              </a:ln>
              <a:effectLst/>
            </p:spPr>
          </p:cxnSp>
          <p:cxnSp>
            <p:nvCxnSpPr>
              <p:cNvPr id="79" name="Straight Connector 78"/>
              <p:cNvCxnSpPr/>
              <p:nvPr/>
            </p:nvCxnSpPr>
            <p:spPr>
              <a:xfrm rot="5400000">
                <a:off x="4628442" y="4301062"/>
                <a:ext cx="1873956" cy="1"/>
              </a:xfrm>
              <a:prstGeom prst="line">
                <a:avLst/>
              </a:prstGeom>
              <a:noFill/>
              <a:ln w="38100" cap="flat" cmpd="sng" algn="ctr">
                <a:solidFill>
                  <a:sysClr val="windowText" lastClr="000000"/>
                </a:solidFill>
                <a:prstDash val="dashDot"/>
              </a:ln>
              <a:effectLst/>
            </p:spPr>
          </p:cxnSp>
          <p:cxnSp>
            <p:nvCxnSpPr>
              <p:cNvPr id="80" name="Straight Connector 79"/>
              <p:cNvCxnSpPr/>
              <p:nvPr/>
            </p:nvCxnSpPr>
            <p:spPr>
              <a:xfrm rot="5400000">
                <a:off x="5328352" y="4289777"/>
                <a:ext cx="1873956" cy="1"/>
              </a:xfrm>
              <a:prstGeom prst="line">
                <a:avLst/>
              </a:prstGeom>
              <a:noFill/>
              <a:ln w="38100" cap="flat" cmpd="sng" algn="ctr">
                <a:solidFill>
                  <a:sysClr val="windowText" lastClr="000000"/>
                </a:solidFill>
                <a:prstDash val="dashDot"/>
              </a:ln>
              <a:effectLst/>
            </p:spPr>
          </p:cxnSp>
          <p:sp>
            <p:nvSpPr>
              <p:cNvPr id="81" name="TextBox 80"/>
              <p:cNvSpPr txBox="1"/>
              <p:nvPr/>
            </p:nvSpPr>
            <p:spPr>
              <a:xfrm>
                <a:off x="4165601" y="5162249"/>
                <a:ext cx="729687" cy="492443"/>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chemeClr val="bg2">
                        <a:lumMod val="50000"/>
                      </a:schemeClr>
                    </a:solidFill>
                    <a:effectLst/>
                    <a:uLnTx/>
                    <a:uFillTx/>
                  </a:rPr>
                  <a:t>S.P. 1</a:t>
                </a:r>
              </a:p>
            </p:txBody>
          </p:sp>
          <p:sp>
            <p:nvSpPr>
              <p:cNvPr id="82" name="TextBox 81"/>
              <p:cNvSpPr txBox="1"/>
              <p:nvPr/>
            </p:nvSpPr>
            <p:spPr>
              <a:xfrm>
                <a:off x="4900431" y="5162249"/>
                <a:ext cx="729687" cy="492443"/>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chemeClr val="bg2">
                        <a:lumMod val="50000"/>
                      </a:schemeClr>
                    </a:solidFill>
                    <a:effectLst/>
                    <a:uLnTx/>
                    <a:uFillTx/>
                  </a:rPr>
                  <a:t>S.P. 2</a:t>
                </a:r>
              </a:p>
            </p:txBody>
          </p:sp>
          <p:sp>
            <p:nvSpPr>
              <p:cNvPr id="83" name="TextBox 82"/>
              <p:cNvSpPr txBox="1"/>
              <p:nvPr/>
            </p:nvSpPr>
            <p:spPr>
              <a:xfrm>
                <a:off x="5604932" y="5162249"/>
                <a:ext cx="729687" cy="492443"/>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chemeClr val="bg2">
                        <a:lumMod val="50000"/>
                      </a:schemeClr>
                    </a:solidFill>
                    <a:effectLst/>
                    <a:uLnTx/>
                    <a:uFillTx/>
                  </a:rPr>
                  <a:t>S.P. 3</a:t>
                </a:r>
              </a:p>
            </p:txBody>
          </p:sp>
          <p:cxnSp>
            <p:nvCxnSpPr>
              <p:cNvPr id="84" name="Straight Connector 83"/>
              <p:cNvCxnSpPr/>
              <p:nvPr/>
            </p:nvCxnSpPr>
            <p:spPr>
              <a:xfrm flipV="1">
                <a:off x="4171245" y="4186589"/>
                <a:ext cx="694267" cy="1589"/>
              </a:xfrm>
              <a:prstGeom prst="line">
                <a:avLst/>
              </a:prstGeom>
              <a:noFill/>
              <a:ln w="25400" cap="flat" cmpd="sng" algn="ctr">
                <a:solidFill>
                  <a:srgbClr val="C00000"/>
                </a:solidFill>
                <a:prstDash val="solid"/>
                <a:headEnd type="oval"/>
                <a:tailEnd type="oval"/>
              </a:ln>
              <a:effectLst/>
            </p:spPr>
          </p:cxnSp>
          <p:cxnSp>
            <p:nvCxnSpPr>
              <p:cNvPr id="85" name="Straight Connector 84"/>
              <p:cNvCxnSpPr/>
              <p:nvPr/>
            </p:nvCxnSpPr>
            <p:spPr>
              <a:xfrm flipV="1">
                <a:off x="4888893" y="4528438"/>
                <a:ext cx="676526" cy="1"/>
              </a:xfrm>
              <a:prstGeom prst="line">
                <a:avLst/>
              </a:prstGeom>
              <a:noFill/>
              <a:ln w="25400" cap="flat" cmpd="sng" algn="ctr">
                <a:solidFill>
                  <a:srgbClr val="C00000"/>
                </a:solidFill>
                <a:prstDash val="solid"/>
                <a:headEnd type="oval"/>
                <a:tailEnd type="oval"/>
              </a:ln>
              <a:effectLst/>
            </p:spPr>
          </p:cxnSp>
          <p:cxnSp>
            <p:nvCxnSpPr>
              <p:cNvPr id="86" name="Straight Connector 85"/>
              <p:cNvCxnSpPr/>
              <p:nvPr/>
            </p:nvCxnSpPr>
            <p:spPr>
              <a:xfrm flipV="1">
                <a:off x="5576307" y="4065212"/>
                <a:ext cx="676526" cy="1"/>
              </a:xfrm>
              <a:prstGeom prst="line">
                <a:avLst/>
              </a:prstGeom>
              <a:noFill/>
              <a:ln w="25400" cap="flat" cmpd="sng" algn="ctr">
                <a:solidFill>
                  <a:srgbClr val="C00000"/>
                </a:solidFill>
                <a:prstDash val="solid"/>
                <a:headEnd type="oval"/>
                <a:tailEnd type="oval"/>
              </a:ln>
              <a:effectLst/>
            </p:spPr>
          </p:cxnSp>
        </p:grpSp>
      </p:grpSp>
    </p:spTree>
    <p:extLst>
      <p:ext uri="{BB962C8B-B14F-4D97-AF65-F5344CB8AC3E}">
        <p14:creationId xmlns:p14="http://schemas.microsoft.com/office/powerpoint/2010/main" val="6242406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ChangeArrowheads="1"/>
          </p:cNvSpPr>
          <p:nvPr>
            <p:ph type="title"/>
          </p:nvPr>
        </p:nvSpPr>
        <p:spPr/>
        <p:txBody>
          <a:bodyPr/>
          <a:lstStyle/>
          <a:p>
            <a:pPr eaLnBrk="1" hangingPunct="1">
              <a:defRPr/>
            </a:pPr>
            <a:r>
              <a:rPr lang="en-US"/>
              <a:t>Linkage Between MODFLOW and MT3DMS</a:t>
            </a:r>
          </a:p>
        </p:txBody>
      </p:sp>
      <p:sp>
        <p:nvSpPr>
          <p:cNvPr id="165891" name="Rectangle 3"/>
          <p:cNvSpPr>
            <a:spLocks noGrp="1" noChangeArrowheads="1"/>
          </p:cNvSpPr>
          <p:nvPr>
            <p:ph type="body" idx="1"/>
          </p:nvPr>
        </p:nvSpPr>
        <p:spPr/>
        <p:txBody>
          <a:bodyPr/>
          <a:lstStyle/>
          <a:p>
            <a:pPr eaLnBrk="1" hangingPunct="1">
              <a:lnSpc>
                <a:spcPct val="90000"/>
              </a:lnSpc>
              <a:defRPr/>
            </a:pPr>
            <a:r>
              <a:rPr lang="en-US" sz="2800" dirty="0"/>
              <a:t>Key assumption for standard MT3DMS applications:  density change caused by solute transport is negligible</a:t>
            </a:r>
          </a:p>
          <a:p>
            <a:pPr eaLnBrk="1" hangingPunct="1">
              <a:lnSpc>
                <a:spcPct val="90000"/>
              </a:lnSpc>
              <a:defRPr/>
            </a:pPr>
            <a:endParaRPr lang="en-US" sz="2800" dirty="0"/>
          </a:p>
          <a:p>
            <a:pPr eaLnBrk="1" hangingPunct="1">
              <a:lnSpc>
                <a:spcPct val="90000"/>
              </a:lnSpc>
              <a:defRPr/>
            </a:pPr>
            <a:r>
              <a:rPr lang="en-US" sz="2800" dirty="0"/>
              <a:t>The LMT Package:  LMT is a MODFLOW package that saves advective velocities and source/sink flux information needed by MODFLOW</a:t>
            </a:r>
          </a:p>
          <a:p>
            <a:pPr lvl="1" eaLnBrk="1" hangingPunct="1">
              <a:lnSpc>
                <a:spcPct val="90000"/>
              </a:lnSpc>
              <a:defRPr/>
            </a:pPr>
            <a:r>
              <a:rPr lang="en-US" sz="2400" dirty="0"/>
              <a:t>LMT saves information at the end of every MODFLOW </a:t>
            </a:r>
            <a:r>
              <a:rPr lang="en-US" sz="2400" dirty="0" err="1"/>
              <a:t>timestep</a:t>
            </a:r>
            <a:endParaRPr lang="en-US" sz="2400" dirty="0"/>
          </a:p>
        </p:txBody>
      </p:sp>
      <p:sp>
        <p:nvSpPr>
          <p:cNvPr id="9220" name="Text Box 4"/>
          <p:cNvSpPr txBox="1">
            <a:spLocks noChangeArrowheads="1"/>
          </p:cNvSpPr>
          <p:nvPr/>
        </p:nvSpPr>
        <p:spPr bwMode="auto">
          <a:xfrm>
            <a:off x="6934200" y="6400800"/>
            <a:ext cx="2111375" cy="304800"/>
          </a:xfrm>
          <a:prstGeom prst="rect">
            <a:avLst/>
          </a:prstGeom>
          <a:noFill/>
          <a:ln w="9525">
            <a:noFill/>
            <a:miter lim="800000"/>
            <a:headEnd/>
            <a:tailEnd/>
          </a:ln>
        </p:spPr>
        <p:txBody>
          <a:bodyPr wrap="none">
            <a:spAutoFit/>
          </a:bodyPr>
          <a:lstStyle/>
          <a:p>
            <a:r>
              <a:rPr lang="en-US"/>
              <a:t>Courtesy Chunmiao Zheng</a:t>
            </a:r>
          </a:p>
        </p:txBody>
      </p:sp>
    </p:spTree>
    <p:extLst>
      <p:ext uri="{BB962C8B-B14F-4D97-AF65-F5344CB8AC3E}">
        <p14:creationId xmlns:p14="http://schemas.microsoft.com/office/powerpoint/2010/main" val="1242812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noChangeArrowheads="1"/>
          </p:cNvSpPr>
          <p:nvPr>
            <p:ph type="title"/>
          </p:nvPr>
        </p:nvSpPr>
        <p:spPr/>
        <p:txBody>
          <a:bodyPr/>
          <a:lstStyle/>
          <a:p>
            <a:pPr eaLnBrk="1" hangingPunct="1">
              <a:defRPr/>
            </a:pPr>
            <a:r>
              <a:rPr lang="en-US"/>
              <a:t>Temporal Discretization</a:t>
            </a:r>
          </a:p>
        </p:txBody>
      </p:sp>
      <p:sp>
        <p:nvSpPr>
          <p:cNvPr id="169987" name="Rectangle 3"/>
          <p:cNvSpPr>
            <a:spLocks noGrp="1" noChangeArrowheads="1"/>
          </p:cNvSpPr>
          <p:nvPr>
            <p:ph type="body" idx="1"/>
          </p:nvPr>
        </p:nvSpPr>
        <p:spPr/>
        <p:txBody>
          <a:bodyPr/>
          <a:lstStyle/>
          <a:p>
            <a:pPr eaLnBrk="1" hangingPunct="1">
              <a:defRPr/>
            </a:pPr>
            <a:r>
              <a:rPr lang="en-US"/>
              <a:t>Stress periods</a:t>
            </a:r>
          </a:p>
          <a:p>
            <a:pPr eaLnBrk="1" hangingPunct="1">
              <a:defRPr/>
            </a:pPr>
            <a:r>
              <a:rPr lang="en-US"/>
              <a:t>Flow timesteps</a:t>
            </a:r>
          </a:p>
          <a:p>
            <a:pPr eaLnBrk="1" hangingPunct="1">
              <a:defRPr/>
            </a:pPr>
            <a:r>
              <a:rPr lang="en-US"/>
              <a:t>Transport timesteps</a:t>
            </a:r>
          </a:p>
        </p:txBody>
      </p:sp>
      <p:grpSp>
        <p:nvGrpSpPr>
          <p:cNvPr id="10244" name="Group 113"/>
          <p:cNvGrpSpPr>
            <a:grpSpLocks/>
          </p:cNvGrpSpPr>
          <p:nvPr/>
        </p:nvGrpSpPr>
        <p:grpSpPr bwMode="auto">
          <a:xfrm>
            <a:off x="0" y="4343400"/>
            <a:ext cx="8991600" cy="1752600"/>
            <a:chOff x="0" y="2736"/>
            <a:chExt cx="5664" cy="1104"/>
          </a:xfrm>
        </p:grpSpPr>
        <p:sp>
          <p:nvSpPr>
            <p:cNvPr id="10245" name="Rectangle 29"/>
            <p:cNvSpPr>
              <a:spLocks noChangeArrowheads="1"/>
            </p:cNvSpPr>
            <p:nvPr/>
          </p:nvSpPr>
          <p:spPr bwMode="auto">
            <a:xfrm>
              <a:off x="3264" y="3456"/>
              <a:ext cx="2064" cy="384"/>
            </a:xfrm>
            <a:prstGeom prst="rect">
              <a:avLst/>
            </a:prstGeom>
            <a:noFill/>
            <a:ln w="9525">
              <a:solidFill>
                <a:schemeClr val="tx1"/>
              </a:solidFill>
              <a:miter lim="800000"/>
              <a:headEnd/>
              <a:tailEnd/>
            </a:ln>
          </p:spPr>
          <p:txBody>
            <a:bodyPr wrap="none" anchor="ctr"/>
            <a:lstStyle/>
            <a:p>
              <a:endParaRPr lang="en-US"/>
            </a:p>
          </p:txBody>
        </p:sp>
        <p:sp>
          <p:nvSpPr>
            <p:cNvPr id="10246" name="Rectangle 28"/>
            <p:cNvSpPr>
              <a:spLocks noChangeArrowheads="1"/>
            </p:cNvSpPr>
            <p:nvPr/>
          </p:nvSpPr>
          <p:spPr bwMode="auto">
            <a:xfrm>
              <a:off x="1200" y="3456"/>
              <a:ext cx="2064" cy="384"/>
            </a:xfrm>
            <a:prstGeom prst="rect">
              <a:avLst/>
            </a:prstGeom>
            <a:noFill/>
            <a:ln w="9525">
              <a:solidFill>
                <a:schemeClr val="tx1"/>
              </a:solidFill>
              <a:miter lim="800000"/>
              <a:headEnd/>
              <a:tailEnd/>
            </a:ln>
          </p:spPr>
          <p:txBody>
            <a:bodyPr wrap="none" anchor="ctr"/>
            <a:lstStyle/>
            <a:p>
              <a:endParaRPr lang="en-US"/>
            </a:p>
          </p:txBody>
        </p:sp>
        <p:sp>
          <p:nvSpPr>
            <p:cNvPr id="10247" name="Rectangle 30"/>
            <p:cNvSpPr>
              <a:spLocks noChangeArrowheads="1"/>
            </p:cNvSpPr>
            <p:nvPr/>
          </p:nvSpPr>
          <p:spPr bwMode="auto">
            <a:xfrm>
              <a:off x="288" y="3168"/>
              <a:ext cx="912" cy="288"/>
            </a:xfrm>
            <a:prstGeom prst="rect">
              <a:avLst/>
            </a:prstGeom>
            <a:noFill/>
            <a:ln w="9525">
              <a:solidFill>
                <a:schemeClr val="tx1"/>
              </a:solidFill>
              <a:miter lim="800000"/>
              <a:headEnd/>
              <a:tailEnd/>
            </a:ln>
          </p:spPr>
          <p:txBody>
            <a:bodyPr wrap="none" anchor="ctr"/>
            <a:lstStyle/>
            <a:p>
              <a:endParaRPr lang="en-US"/>
            </a:p>
          </p:txBody>
        </p:sp>
        <p:sp>
          <p:nvSpPr>
            <p:cNvPr id="10248" name="Rectangle 31"/>
            <p:cNvSpPr>
              <a:spLocks noChangeArrowheads="1"/>
            </p:cNvSpPr>
            <p:nvPr/>
          </p:nvSpPr>
          <p:spPr bwMode="auto">
            <a:xfrm>
              <a:off x="1200" y="3168"/>
              <a:ext cx="672" cy="288"/>
            </a:xfrm>
            <a:prstGeom prst="rect">
              <a:avLst/>
            </a:prstGeom>
            <a:noFill/>
            <a:ln w="9525">
              <a:solidFill>
                <a:schemeClr val="tx1"/>
              </a:solidFill>
              <a:miter lim="800000"/>
              <a:headEnd/>
              <a:tailEnd/>
            </a:ln>
          </p:spPr>
          <p:txBody>
            <a:bodyPr wrap="none" anchor="ctr"/>
            <a:lstStyle/>
            <a:p>
              <a:endParaRPr lang="en-US"/>
            </a:p>
          </p:txBody>
        </p:sp>
        <p:sp>
          <p:nvSpPr>
            <p:cNvPr id="10249" name="Rectangle 32"/>
            <p:cNvSpPr>
              <a:spLocks noChangeArrowheads="1"/>
            </p:cNvSpPr>
            <p:nvPr/>
          </p:nvSpPr>
          <p:spPr bwMode="auto">
            <a:xfrm>
              <a:off x="1872" y="3168"/>
              <a:ext cx="672" cy="288"/>
            </a:xfrm>
            <a:prstGeom prst="rect">
              <a:avLst/>
            </a:prstGeom>
            <a:noFill/>
            <a:ln w="9525">
              <a:solidFill>
                <a:schemeClr val="tx1"/>
              </a:solidFill>
              <a:miter lim="800000"/>
              <a:headEnd/>
              <a:tailEnd/>
            </a:ln>
          </p:spPr>
          <p:txBody>
            <a:bodyPr wrap="none" anchor="ctr"/>
            <a:lstStyle/>
            <a:p>
              <a:endParaRPr lang="en-US"/>
            </a:p>
          </p:txBody>
        </p:sp>
        <p:sp>
          <p:nvSpPr>
            <p:cNvPr id="10250" name="Rectangle 33"/>
            <p:cNvSpPr>
              <a:spLocks noChangeArrowheads="1"/>
            </p:cNvSpPr>
            <p:nvPr/>
          </p:nvSpPr>
          <p:spPr bwMode="auto">
            <a:xfrm>
              <a:off x="2544" y="3168"/>
              <a:ext cx="720" cy="288"/>
            </a:xfrm>
            <a:prstGeom prst="rect">
              <a:avLst/>
            </a:prstGeom>
            <a:noFill/>
            <a:ln w="9525">
              <a:solidFill>
                <a:schemeClr val="tx1"/>
              </a:solidFill>
              <a:miter lim="800000"/>
              <a:headEnd/>
              <a:tailEnd/>
            </a:ln>
          </p:spPr>
          <p:txBody>
            <a:bodyPr wrap="none" anchor="ctr"/>
            <a:lstStyle/>
            <a:p>
              <a:endParaRPr lang="en-US"/>
            </a:p>
          </p:txBody>
        </p:sp>
        <p:sp>
          <p:nvSpPr>
            <p:cNvPr id="10251" name="Rectangle 34"/>
            <p:cNvSpPr>
              <a:spLocks noChangeArrowheads="1"/>
            </p:cNvSpPr>
            <p:nvPr/>
          </p:nvSpPr>
          <p:spPr bwMode="auto">
            <a:xfrm>
              <a:off x="3264" y="3168"/>
              <a:ext cx="144" cy="288"/>
            </a:xfrm>
            <a:prstGeom prst="rect">
              <a:avLst/>
            </a:prstGeom>
            <a:noFill/>
            <a:ln w="9525">
              <a:solidFill>
                <a:schemeClr val="tx1"/>
              </a:solidFill>
              <a:miter lim="800000"/>
              <a:headEnd/>
              <a:tailEnd/>
            </a:ln>
          </p:spPr>
          <p:txBody>
            <a:bodyPr wrap="none" anchor="ctr"/>
            <a:lstStyle/>
            <a:p>
              <a:endParaRPr lang="en-US"/>
            </a:p>
          </p:txBody>
        </p:sp>
        <p:sp>
          <p:nvSpPr>
            <p:cNvPr id="10252" name="Rectangle 35"/>
            <p:cNvSpPr>
              <a:spLocks noChangeArrowheads="1"/>
            </p:cNvSpPr>
            <p:nvPr/>
          </p:nvSpPr>
          <p:spPr bwMode="auto">
            <a:xfrm>
              <a:off x="3408" y="3168"/>
              <a:ext cx="240" cy="288"/>
            </a:xfrm>
            <a:prstGeom prst="rect">
              <a:avLst/>
            </a:prstGeom>
            <a:noFill/>
            <a:ln w="9525">
              <a:solidFill>
                <a:schemeClr val="tx1"/>
              </a:solidFill>
              <a:miter lim="800000"/>
              <a:headEnd/>
              <a:tailEnd/>
            </a:ln>
          </p:spPr>
          <p:txBody>
            <a:bodyPr wrap="none" anchor="ctr"/>
            <a:lstStyle/>
            <a:p>
              <a:endParaRPr lang="en-US"/>
            </a:p>
          </p:txBody>
        </p:sp>
        <p:sp>
          <p:nvSpPr>
            <p:cNvPr id="10253" name="Rectangle 36"/>
            <p:cNvSpPr>
              <a:spLocks noChangeArrowheads="1"/>
            </p:cNvSpPr>
            <p:nvPr/>
          </p:nvSpPr>
          <p:spPr bwMode="auto">
            <a:xfrm>
              <a:off x="3648" y="3168"/>
              <a:ext cx="288" cy="288"/>
            </a:xfrm>
            <a:prstGeom prst="rect">
              <a:avLst/>
            </a:prstGeom>
            <a:noFill/>
            <a:ln w="9525">
              <a:solidFill>
                <a:schemeClr val="tx1"/>
              </a:solidFill>
              <a:miter lim="800000"/>
              <a:headEnd/>
              <a:tailEnd/>
            </a:ln>
          </p:spPr>
          <p:txBody>
            <a:bodyPr wrap="none" anchor="ctr"/>
            <a:lstStyle/>
            <a:p>
              <a:endParaRPr lang="en-US"/>
            </a:p>
          </p:txBody>
        </p:sp>
        <p:sp>
          <p:nvSpPr>
            <p:cNvPr id="10254" name="Rectangle 37"/>
            <p:cNvSpPr>
              <a:spLocks noChangeArrowheads="1"/>
            </p:cNvSpPr>
            <p:nvPr/>
          </p:nvSpPr>
          <p:spPr bwMode="auto">
            <a:xfrm>
              <a:off x="3936" y="3168"/>
              <a:ext cx="576" cy="288"/>
            </a:xfrm>
            <a:prstGeom prst="rect">
              <a:avLst/>
            </a:prstGeom>
            <a:noFill/>
            <a:ln w="9525">
              <a:solidFill>
                <a:schemeClr val="tx1"/>
              </a:solidFill>
              <a:miter lim="800000"/>
              <a:headEnd/>
              <a:tailEnd/>
            </a:ln>
          </p:spPr>
          <p:txBody>
            <a:bodyPr wrap="none" anchor="ctr"/>
            <a:lstStyle/>
            <a:p>
              <a:endParaRPr lang="en-US"/>
            </a:p>
          </p:txBody>
        </p:sp>
        <p:sp>
          <p:nvSpPr>
            <p:cNvPr id="10255" name="Rectangle 38"/>
            <p:cNvSpPr>
              <a:spLocks noChangeArrowheads="1"/>
            </p:cNvSpPr>
            <p:nvPr/>
          </p:nvSpPr>
          <p:spPr bwMode="auto">
            <a:xfrm>
              <a:off x="4512" y="3168"/>
              <a:ext cx="816" cy="288"/>
            </a:xfrm>
            <a:prstGeom prst="rect">
              <a:avLst/>
            </a:prstGeom>
            <a:noFill/>
            <a:ln w="9525">
              <a:solidFill>
                <a:schemeClr val="tx1"/>
              </a:solidFill>
              <a:miter lim="800000"/>
              <a:headEnd/>
              <a:tailEnd/>
            </a:ln>
          </p:spPr>
          <p:txBody>
            <a:bodyPr wrap="none" anchor="ctr"/>
            <a:lstStyle/>
            <a:p>
              <a:endParaRPr lang="en-US"/>
            </a:p>
          </p:txBody>
        </p:sp>
        <p:sp>
          <p:nvSpPr>
            <p:cNvPr id="10256" name="Rectangle 27"/>
            <p:cNvSpPr>
              <a:spLocks noChangeArrowheads="1"/>
            </p:cNvSpPr>
            <p:nvPr/>
          </p:nvSpPr>
          <p:spPr bwMode="auto">
            <a:xfrm>
              <a:off x="288" y="3456"/>
              <a:ext cx="912" cy="384"/>
            </a:xfrm>
            <a:prstGeom prst="rect">
              <a:avLst/>
            </a:prstGeom>
            <a:noFill/>
            <a:ln w="9525">
              <a:solidFill>
                <a:schemeClr val="tx1"/>
              </a:solidFill>
              <a:miter lim="800000"/>
              <a:headEnd/>
              <a:tailEnd/>
            </a:ln>
          </p:spPr>
          <p:txBody>
            <a:bodyPr wrap="none" anchor="ctr"/>
            <a:lstStyle/>
            <a:p>
              <a:endParaRPr lang="en-US"/>
            </a:p>
          </p:txBody>
        </p:sp>
        <p:sp>
          <p:nvSpPr>
            <p:cNvPr id="10257" name="Line 5"/>
            <p:cNvSpPr>
              <a:spLocks noChangeShapeType="1"/>
            </p:cNvSpPr>
            <p:nvPr/>
          </p:nvSpPr>
          <p:spPr bwMode="auto">
            <a:xfrm>
              <a:off x="288" y="3456"/>
              <a:ext cx="5136" cy="0"/>
            </a:xfrm>
            <a:prstGeom prst="line">
              <a:avLst/>
            </a:prstGeom>
            <a:noFill/>
            <a:ln w="25400">
              <a:solidFill>
                <a:schemeClr val="tx1"/>
              </a:solidFill>
              <a:round/>
              <a:headEnd/>
              <a:tailEnd type="stealth" w="med" len="med"/>
            </a:ln>
          </p:spPr>
          <p:txBody>
            <a:bodyPr wrap="none"/>
            <a:lstStyle/>
            <a:p>
              <a:endParaRPr lang="en-US"/>
            </a:p>
          </p:txBody>
        </p:sp>
        <p:sp>
          <p:nvSpPr>
            <p:cNvPr id="10258" name="Oval 6"/>
            <p:cNvSpPr>
              <a:spLocks noChangeArrowheads="1"/>
            </p:cNvSpPr>
            <p:nvPr/>
          </p:nvSpPr>
          <p:spPr bwMode="auto">
            <a:xfrm>
              <a:off x="3168" y="3360"/>
              <a:ext cx="192" cy="192"/>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10259" name="Text Box 7"/>
            <p:cNvSpPr txBox="1">
              <a:spLocks noChangeArrowheads="1"/>
            </p:cNvSpPr>
            <p:nvPr/>
          </p:nvSpPr>
          <p:spPr bwMode="auto">
            <a:xfrm>
              <a:off x="1776" y="3552"/>
              <a:ext cx="899" cy="173"/>
            </a:xfrm>
            <a:prstGeom prst="rect">
              <a:avLst/>
            </a:prstGeom>
            <a:noFill/>
            <a:ln w="9525">
              <a:noFill/>
              <a:miter lim="800000"/>
              <a:headEnd/>
              <a:tailEnd/>
            </a:ln>
          </p:spPr>
          <p:txBody>
            <a:bodyPr wrap="none">
              <a:spAutoFit/>
            </a:bodyPr>
            <a:lstStyle/>
            <a:p>
              <a:pPr algn="ctr"/>
              <a:r>
                <a:rPr lang="en-US" sz="1200"/>
                <a:t>STRESS PERIOD 2</a:t>
              </a:r>
            </a:p>
          </p:txBody>
        </p:sp>
        <p:sp>
          <p:nvSpPr>
            <p:cNvPr id="10260" name="Oval 8"/>
            <p:cNvSpPr>
              <a:spLocks noChangeArrowheads="1"/>
            </p:cNvSpPr>
            <p:nvPr/>
          </p:nvSpPr>
          <p:spPr bwMode="auto">
            <a:xfrm>
              <a:off x="1824" y="3408"/>
              <a:ext cx="96" cy="96"/>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10261" name="Oval 9"/>
            <p:cNvSpPr>
              <a:spLocks noChangeArrowheads="1"/>
            </p:cNvSpPr>
            <p:nvPr/>
          </p:nvSpPr>
          <p:spPr bwMode="auto">
            <a:xfrm>
              <a:off x="2496" y="3408"/>
              <a:ext cx="96" cy="96"/>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10262" name="Oval 10"/>
            <p:cNvSpPr>
              <a:spLocks noChangeArrowheads="1"/>
            </p:cNvSpPr>
            <p:nvPr/>
          </p:nvSpPr>
          <p:spPr bwMode="auto">
            <a:xfrm>
              <a:off x="3360" y="3408"/>
              <a:ext cx="96" cy="96"/>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10263" name="Oval 11"/>
            <p:cNvSpPr>
              <a:spLocks noChangeArrowheads="1"/>
            </p:cNvSpPr>
            <p:nvPr/>
          </p:nvSpPr>
          <p:spPr bwMode="auto">
            <a:xfrm>
              <a:off x="3600" y="3408"/>
              <a:ext cx="96" cy="96"/>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10264" name="Oval 12"/>
            <p:cNvSpPr>
              <a:spLocks noChangeArrowheads="1"/>
            </p:cNvSpPr>
            <p:nvPr/>
          </p:nvSpPr>
          <p:spPr bwMode="auto">
            <a:xfrm>
              <a:off x="3888" y="3408"/>
              <a:ext cx="96" cy="96"/>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10265" name="Oval 13"/>
            <p:cNvSpPr>
              <a:spLocks noChangeArrowheads="1"/>
            </p:cNvSpPr>
            <p:nvPr/>
          </p:nvSpPr>
          <p:spPr bwMode="auto">
            <a:xfrm>
              <a:off x="4464" y="3408"/>
              <a:ext cx="96" cy="96"/>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10266" name="Oval 14"/>
            <p:cNvSpPr>
              <a:spLocks noChangeArrowheads="1"/>
            </p:cNvSpPr>
            <p:nvPr/>
          </p:nvSpPr>
          <p:spPr bwMode="auto">
            <a:xfrm>
              <a:off x="1104" y="3360"/>
              <a:ext cx="192" cy="192"/>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10267" name="Text Box 15"/>
            <p:cNvSpPr txBox="1">
              <a:spLocks noChangeArrowheads="1"/>
            </p:cNvSpPr>
            <p:nvPr/>
          </p:nvSpPr>
          <p:spPr bwMode="auto">
            <a:xfrm>
              <a:off x="5376" y="3264"/>
              <a:ext cx="288" cy="173"/>
            </a:xfrm>
            <a:prstGeom prst="rect">
              <a:avLst/>
            </a:prstGeom>
            <a:noFill/>
            <a:ln w="9525">
              <a:noFill/>
              <a:miter lim="800000"/>
              <a:headEnd/>
              <a:tailEnd/>
            </a:ln>
          </p:spPr>
          <p:txBody>
            <a:bodyPr wrap="none">
              <a:spAutoFit/>
            </a:bodyPr>
            <a:lstStyle/>
            <a:p>
              <a:r>
                <a:rPr lang="en-US" sz="1200"/>
                <a:t>time</a:t>
              </a:r>
            </a:p>
          </p:txBody>
        </p:sp>
        <p:sp>
          <p:nvSpPr>
            <p:cNvPr id="10268" name="Text Box 16"/>
            <p:cNvSpPr txBox="1">
              <a:spLocks noChangeArrowheads="1"/>
            </p:cNvSpPr>
            <p:nvPr/>
          </p:nvSpPr>
          <p:spPr bwMode="auto">
            <a:xfrm>
              <a:off x="288" y="3552"/>
              <a:ext cx="899" cy="173"/>
            </a:xfrm>
            <a:prstGeom prst="rect">
              <a:avLst/>
            </a:prstGeom>
            <a:noFill/>
            <a:ln w="9525">
              <a:noFill/>
              <a:miter lim="800000"/>
              <a:headEnd/>
              <a:tailEnd/>
            </a:ln>
          </p:spPr>
          <p:txBody>
            <a:bodyPr wrap="none">
              <a:spAutoFit/>
            </a:bodyPr>
            <a:lstStyle/>
            <a:p>
              <a:pPr algn="ctr"/>
              <a:r>
                <a:rPr lang="en-US" sz="1200"/>
                <a:t>STRESS PERIOD 1</a:t>
              </a:r>
            </a:p>
          </p:txBody>
        </p:sp>
        <p:sp>
          <p:nvSpPr>
            <p:cNvPr id="10269" name="Text Box 17"/>
            <p:cNvSpPr txBox="1">
              <a:spLocks noChangeArrowheads="1"/>
            </p:cNvSpPr>
            <p:nvPr/>
          </p:nvSpPr>
          <p:spPr bwMode="auto">
            <a:xfrm>
              <a:off x="3888" y="3552"/>
              <a:ext cx="899" cy="173"/>
            </a:xfrm>
            <a:prstGeom prst="rect">
              <a:avLst/>
            </a:prstGeom>
            <a:noFill/>
            <a:ln w="9525">
              <a:noFill/>
              <a:miter lim="800000"/>
              <a:headEnd/>
              <a:tailEnd/>
            </a:ln>
          </p:spPr>
          <p:txBody>
            <a:bodyPr wrap="none">
              <a:spAutoFit/>
            </a:bodyPr>
            <a:lstStyle/>
            <a:p>
              <a:pPr algn="ctr"/>
              <a:r>
                <a:rPr lang="en-US" sz="1200"/>
                <a:t>STRESS PERIOD 3</a:t>
              </a:r>
            </a:p>
          </p:txBody>
        </p:sp>
        <p:sp>
          <p:nvSpPr>
            <p:cNvPr id="10270" name="Text Box 18"/>
            <p:cNvSpPr txBox="1">
              <a:spLocks noChangeArrowheads="1"/>
            </p:cNvSpPr>
            <p:nvPr/>
          </p:nvSpPr>
          <p:spPr bwMode="auto">
            <a:xfrm>
              <a:off x="528" y="3216"/>
              <a:ext cx="228" cy="173"/>
            </a:xfrm>
            <a:prstGeom prst="rect">
              <a:avLst/>
            </a:prstGeom>
            <a:noFill/>
            <a:ln w="9525">
              <a:noFill/>
              <a:miter lim="800000"/>
              <a:headEnd/>
              <a:tailEnd/>
            </a:ln>
          </p:spPr>
          <p:txBody>
            <a:bodyPr wrap="none">
              <a:spAutoFit/>
            </a:bodyPr>
            <a:lstStyle/>
            <a:p>
              <a:r>
                <a:rPr lang="en-US" sz="1200"/>
                <a:t>ts1</a:t>
              </a:r>
            </a:p>
          </p:txBody>
        </p:sp>
        <p:sp>
          <p:nvSpPr>
            <p:cNvPr id="10271" name="Text Box 19"/>
            <p:cNvSpPr txBox="1">
              <a:spLocks noChangeArrowheads="1"/>
            </p:cNvSpPr>
            <p:nvPr/>
          </p:nvSpPr>
          <p:spPr bwMode="auto">
            <a:xfrm>
              <a:off x="1440" y="3216"/>
              <a:ext cx="228" cy="173"/>
            </a:xfrm>
            <a:prstGeom prst="rect">
              <a:avLst/>
            </a:prstGeom>
            <a:noFill/>
            <a:ln w="9525">
              <a:noFill/>
              <a:miter lim="800000"/>
              <a:headEnd/>
              <a:tailEnd/>
            </a:ln>
          </p:spPr>
          <p:txBody>
            <a:bodyPr wrap="none">
              <a:spAutoFit/>
            </a:bodyPr>
            <a:lstStyle/>
            <a:p>
              <a:r>
                <a:rPr lang="en-US" sz="1200"/>
                <a:t>ts1</a:t>
              </a:r>
            </a:p>
          </p:txBody>
        </p:sp>
        <p:sp>
          <p:nvSpPr>
            <p:cNvPr id="10272" name="Text Box 20"/>
            <p:cNvSpPr txBox="1">
              <a:spLocks noChangeArrowheads="1"/>
            </p:cNvSpPr>
            <p:nvPr/>
          </p:nvSpPr>
          <p:spPr bwMode="auto">
            <a:xfrm>
              <a:off x="2064" y="3216"/>
              <a:ext cx="228" cy="173"/>
            </a:xfrm>
            <a:prstGeom prst="rect">
              <a:avLst/>
            </a:prstGeom>
            <a:noFill/>
            <a:ln w="9525">
              <a:noFill/>
              <a:miter lim="800000"/>
              <a:headEnd/>
              <a:tailEnd/>
            </a:ln>
          </p:spPr>
          <p:txBody>
            <a:bodyPr wrap="none">
              <a:spAutoFit/>
            </a:bodyPr>
            <a:lstStyle/>
            <a:p>
              <a:r>
                <a:rPr lang="en-US" sz="1200"/>
                <a:t>ts2</a:t>
              </a:r>
            </a:p>
          </p:txBody>
        </p:sp>
        <p:sp>
          <p:nvSpPr>
            <p:cNvPr id="10273" name="Text Box 21"/>
            <p:cNvSpPr txBox="1">
              <a:spLocks noChangeArrowheads="1"/>
            </p:cNvSpPr>
            <p:nvPr/>
          </p:nvSpPr>
          <p:spPr bwMode="auto">
            <a:xfrm>
              <a:off x="2784" y="3216"/>
              <a:ext cx="228" cy="173"/>
            </a:xfrm>
            <a:prstGeom prst="rect">
              <a:avLst/>
            </a:prstGeom>
            <a:noFill/>
            <a:ln w="9525">
              <a:noFill/>
              <a:miter lim="800000"/>
              <a:headEnd/>
              <a:tailEnd/>
            </a:ln>
          </p:spPr>
          <p:txBody>
            <a:bodyPr wrap="none">
              <a:spAutoFit/>
            </a:bodyPr>
            <a:lstStyle/>
            <a:p>
              <a:r>
                <a:rPr lang="en-US" sz="1200"/>
                <a:t>ts3</a:t>
              </a:r>
            </a:p>
          </p:txBody>
        </p:sp>
        <p:sp>
          <p:nvSpPr>
            <p:cNvPr id="10274" name="Text Box 22"/>
            <p:cNvSpPr txBox="1">
              <a:spLocks noChangeArrowheads="1"/>
            </p:cNvSpPr>
            <p:nvPr/>
          </p:nvSpPr>
          <p:spPr bwMode="auto">
            <a:xfrm>
              <a:off x="3233" y="3216"/>
              <a:ext cx="228" cy="173"/>
            </a:xfrm>
            <a:prstGeom prst="rect">
              <a:avLst/>
            </a:prstGeom>
            <a:noFill/>
            <a:ln w="9525">
              <a:noFill/>
              <a:miter lim="800000"/>
              <a:headEnd/>
              <a:tailEnd/>
            </a:ln>
          </p:spPr>
          <p:txBody>
            <a:bodyPr wrap="none">
              <a:spAutoFit/>
            </a:bodyPr>
            <a:lstStyle/>
            <a:p>
              <a:r>
                <a:rPr lang="en-US" sz="1200"/>
                <a:t>ts1</a:t>
              </a:r>
            </a:p>
          </p:txBody>
        </p:sp>
        <p:sp>
          <p:nvSpPr>
            <p:cNvPr id="10275" name="Text Box 23"/>
            <p:cNvSpPr txBox="1">
              <a:spLocks noChangeArrowheads="1"/>
            </p:cNvSpPr>
            <p:nvPr/>
          </p:nvSpPr>
          <p:spPr bwMode="auto">
            <a:xfrm>
              <a:off x="3408" y="3216"/>
              <a:ext cx="228" cy="173"/>
            </a:xfrm>
            <a:prstGeom prst="rect">
              <a:avLst/>
            </a:prstGeom>
            <a:noFill/>
            <a:ln w="9525">
              <a:noFill/>
              <a:miter lim="800000"/>
              <a:headEnd/>
              <a:tailEnd/>
            </a:ln>
          </p:spPr>
          <p:txBody>
            <a:bodyPr wrap="none">
              <a:spAutoFit/>
            </a:bodyPr>
            <a:lstStyle/>
            <a:p>
              <a:r>
                <a:rPr lang="en-US" sz="1200"/>
                <a:t>ts2</a:t>
              </a:r>
            </a:p>
          </p:txBody>
        </p:sp>
        <p:sp>
          <p:nvSpPr>
            <p:cNvPr id="10276" name="Text Box 24"/>
            <p:cNvSpPr txBox="1">
              <a:spLocks noChangeArrowheads="1"/>
            </p:cNvSpPr>
            <p:nvPr/>
          </p:nvSpPr>
          <p:spPr bwMode="auto">
            <a:xfrm>
              <a:off x="3696" y="3216"/>
              <a:ext cx="228" cy="173"/>
            </a:xfrm>
            <a:prstGeom prst="rect">
              <a:avLst/>
            </a:prstGeom>
            <a:noFill/>
            <a:ln w="9525">
              <a:noFill/>
              <a:miter lim="800000"/>
              <a:headEnd/>
              <a:tailEnd/>
            </a:ln>
          </p:spPr>
          <p:txBody>
            <a:bodyPr wrap="none">
              <a:spAutoFit/>
            </a:bodyPr>
            <a:lstStyle/>
            <a:p>
              <a:r>
                <a:rPr lang="en-US" sz="1200"/>
                <a:t>ts3</a:t>
              </a:r>
            </a:p>
          </p:txBody>
        </p:sp>
        <p:sp>
          <p:nvSpPr>
            <p:cNvPr id="10277" name="Text Box 25"/>
            <p:cNvSpPr txBox="1">
              <a:spLocks noChangeArrowheads="1"/>
            </p:cNvSpPr>
            <p:nvPr/>
          </p:nvSpPr>
          <p:spPr bwMode="auto">
            <a:xfrm>
              <a:off x="4080" y="3216"/>
              <a:ext cx="228" cy="173"/>
            </a:xfrm>
            <a:prstGeom prst="rect">
              <a:avLst/>
            </a:prstGeom>
            <a:noFill/>
            <a:ln w="9525">
              <a:noFill/>
              <a:miter lim="800000"/>
              <a:headEnd/>
              <a:tailEnd/>
            </a:ln>
          </p:spPr>
          <p:txBody>
            <a:bodyPr wrap="none">
              <a:spAutoFit/>
            </a:bodyPr>
            <a:lstStyle/>
            <a:p>
              <a:r>
                <a:rPr lang="en-US" sz="1200"/>
                <a:t>ts4</a:t>
              </a:r>
            </a:p>
          </p:txBody>
        </p:sp>
        <p:sp>
          <p:nvSpPr>
            <p:cNvPr id="10278" name="Text Box 26"/>
            <p:cNvSpPr txBox="1">
              <a:spLocks noChangeArrowheads="1"/>
            </p:cNvSpPr>
            <p:nvPr/>
          </p:nvSpPr>
          <p:spPr bwMode="auto">
            <a:xfrm>
              <a:off x="4848" y="3216"/>
              <a:ext cx="228" cy="173"/>
            </a:xfrm>
            <a:prstGeom prst="rect">
              <a:avLst/>
            </a:prstGeom>
            <a:noFill/>
            <a:ln w="9525">
              <a:noFill/>
              <a:miter lim="800000"/>
              <a:headEnd/>
              <a:tailEnd/>
            </a:ln>
          </p:spPr>
          <p:txBody>
            <a:bodyPr wrap="none">
              <a:spAutoFit/>
            </a:bodyPr>
            <a:lstStyle/>
            <a:p>
              <a:r>
                <a:rPr lang="en-US" sz="1200"/>
                <a:t>ts5</a:t>
              </a:r>
            </a:p>
          </p:txBody>
        </p:sp>
        <p:sp>
          <p:nvSpPr>
            <p:cNvPr id="10279" name="Oval 39"/>
            <p:cNvSpPr>
              <a:spLocks noChangeArrowheads="1"/>
            </p:cNvSpPr>
            <p:nvPr/>
          </p:nvSpPr>
          <p:spPr bwMode="auto">
            <a:xfrm>
              <a:off x="376" y="3434"/>
              <a:ext cx="48" cy="48"/>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10280" name="Oval 40"/>
            <p:cNvSpPr>
              <a:spLocks noChangeArrowheads="1"/>
            </p:cNvSpPr>
            <p:nvPr/>
          </p:nvSpPr>
          <p:spPr bwMode="auto">
            <a:xfrm>
              <a:off x="538" y="3434"/>
              <a:ext cx="48" cy="48"/>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10281" name="Oval 41"/>
            <p:cNvSpPr>
              <a:spLocks noChangeArrowheads="1"/>
            </p:cNvSpPr>
            <p:nvPr/>
          </p:nvSpPr>
          <p:spPr bwMode="auto">
            <a:xfrm>
              <a:off x="730" y="3430"/>
              <a:ext cx="48" cy="48"/>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10282" name="Oval 42"/>
            <p:cNvSpPr>
              <a:spLocks noChangeArrowheads="1"/>
            </p:cNvSpPr>
            <p:nvPr/>
          </p:nvSpPr>
          <p:spPr bwMode="auto">
            <a:xfrm>
              <a:off x="936" y="3432"/>
              <a:ext cx="48" cy="48"/>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10283" name="Rectangle 43"/>
            <p:cNvSpPr>
              <a:spLocks noChangeArrowheads="1"/>
            </p:cNvSpPr>
            <p:nvPr/>
          </p:nvSpPr>
          <p:spPr bwMode="auto">
            <a:xfrm>
              <a:off x="288" y="2976"/>
              <a:ext cx="96" cy="192"/>
            </a:xfrm>
            <a:prstGeom prst="rect">
              <a:avLst/>
            </a:prstGeom>
            <a:noFill/>
            <a:ln w="9525">
              <a:solidFill>
                <a:schemeClr val="tx1"/>
              </a:solidFill>
              <a:miter lim="800000"/>
              <a:headEnd/>
              <a:tailEnd/>
            </a:ln>
          </p:spPr>
          <p:txBody>
            <a:bodyPr wrap="none" anchor="ctr"/>
            <a:lstStyle/>
            <a:p>
              <a:endParaRPr lang="en-US"/>
            </a:p>
          </p:txBody>
        </p:sp>
        <p:sp>
          <p:nvSpPr>
            <p:cNvPr id="10284" name="Rectangle 44"/>
            <p:cNvSpPr>
              <a:spLocks noChangeArrowheads="1"/>
            </p:cNvSpPr>
            <p:nvPr/>
          </p:nvSpPr>
          <p:spPr bwMode="auto">
            <a:xfrm>
              <a:off x="384" y="2976"/>
              <a:ext cx="164" cy="192"/>
            </a:xfrm>
            <a:prstGeom prst="rect">
              <a:avLst/>
            </a:prstGeom>
            <a:noFill/>
            <a:ln w="9525">
              <a:solidFill>
                <a:schemeClr val="tx1"/>
              </a:solidFill>
              <a:miter lim="800000"/>
              <a:headEnd/>
              <a:tailEnd/>
            </a:ln>
          </p:spPr>
          <p:txBody>
            <a:bodyPr wrap="none" anchor="ctr"/>
            <a:lstStyle/>
            <a:p>
              <a:endParaRPr lang="en-US"/>
            </a:p>
          </p:txBody>
        </p:sp>
        <p:sp>
          <p:nvSpPr>
            <p:cNvPr id="10285" name="Rectangle 45"/>
            <p:cNvSpPr>
              <a:spLocks noChangeArrowheads="1"/>
            </p:cNvSpPr>
            <p:nvPr/>
          </p:nvSpPr>
          <p:spPr bwMode="auto">
            <a:xfrm>
              <a:off x="548" y="2976"/>
              <a:ext cx="192" cy="192"/>
            </a:xfrm>
            <a:prstGeom prst="rect">
              <a:avLst/>
            </a:prstGeom>
            <a:noFill/>
            <a:ln w="9525">
              <a:solidFill>
                <a:schemeClr val="tx1"/>
              </a:solidFill>
              <a:miter lim="800000"/>
              <a:headEnd/>
              <a:tailEnd/>
            </a:ln>
          </p:spPr>
          <p:txBody>
            <a:bodyPr wrap="none" anchor="ctr"/>
            <a:lstStyle/>
            <a:p>
              <a:endParaRPr lang="en-US"/>
            </a:p>
          </p:txBody>
        </p:sp>
        <p:sp>
          <p:nvSpPr>
            <p:cNvPr id="10286" name="Rectangle 46"/>
            <p:cNvSpPr>
              <a:spLocks noChangeArrowheads="1"/>
            </p:cNvSpPr>
            <p:nvPr/>
          </p:nvSpPr>
          <p:spPr bwMode="auto">
            <a:xfrm>
              <a:off x="740" y="2976"/>
              <a:ext cx="210" cy="192"/>
            </a:xfrm>
            <a:prstGeom prst="rect">
              <a:avLst/>
            </a:prstGeom>
            <a:noFill/>
            <a:ln w="9525">
              <a:solidFill>
                <a:schemeClr val="tx1"/>
              </a:solidFill>
              <a:miter lim="800000"/>
              <a:headEnd/>
              <a:tailEnd/>
            </a:ln>
          </p:spPr>
          <p:txBody>
            <a:bodyPr wrap="none" anchor="ctr"/>
            <a:lstStyle/>
            <a:p>
              <a:endParaRPr lang="en-US"/>
            </a:p>
          </p:txBody>
        </p:sp>
        <p:sp>
          <p:nvSpPr>
            <p:cNvPr id="10287" name="Rectangle 47"/>
            <p:cNvSpPr>
              <a:spLocks noChangeArrowheads="1"/>
            </p:cNvSpPr>
            <p:nvPr/>
          </p:nvSpPr>
          <p:spPr bwMode="auto">
            <a:xfrm>
              <a:off x="950" y="2976"/>
              <a:ext cx="250" cy="192"/>
            </a:xfrm>
            <a:prstGeom prst="rect">
              <a:avLst/>
            </a:prstGeom>
            <a:noFill/>
            <a:ln w="9525">
              <a:solidFill>
                <a:schemeClr val="tx1"/>
              </a:solidFill>
              <a:miter lim="800000"/>
              <a:headEnd/>
              <a:tailEnd/>
            </a:ln>
          </p:spPr>
          <p:txBody>
            <a:bodyPr wrap="none" anchor="ctr"/>
            <a:lstStyle/>
            <a:p>
              <a:endParaRPr lang="en-US"/>
            </a:p>
          </p:txBody>
        </p:sp>
        <p:sp>
          <p:nvSpPr>
            <p:cNvPr id="10288" name="Text Box 48"/>
            <p:cNvSpPr txBox="1">
              <a:spLocks noChangeArrowheads="1"/>
            </p:cNvSpPr>
            <p:nvPr/>
          </p:nvSpPr>
          <p:spPr bwMode="auto">
            <a:xfrm>
              <a:off x="264" y="2976"/>
              <a:ext cx="164" cy="173"/>
            </a:xfrm>
            <a:prstGeom prst="rect">
              <a:avLst/>
            </a:prstGeom>
            <a:noFill/>
            <a:ln w="9525">
              <a:noFill/>
              <a:miter lim="800000"/>
              <a:headEnd/>
              <a:tailEnd/>
            </a:ln>
          </p:spPr>
          <p:txBody>
            <a:bodyPr wrap="none">
              <a:spAutoFit/>
            </a:bodyPr>
            <a:lstStyle/>
            <a:p>
              <a:r>
                <a:rPr lang="en-US" sz="1200"/>
                <a:t>1</a:t>
              </a:r>
            </a:p>
          </p:txBody>
        </p:sp>
        <p:sp>
          <p:nvSpPr>
            <p:cNvPr id="10289" name="Text Box 49"/>
            <p:cNvSpPr txBox="1">
              <a:spLocks noChangeArrowheads="1"/>
            </p:cNvSpPr>
            <p:nvPr/>
          </p:nvSpPr>
          <p:spPr bwMode="auto">
            <a:xfrm>
              <a:off x="384" y="2972"/>
              <a:ext cx="164" cy="173"/>
            </a:xfrm>
            <a:prstGeom prst="rect">
              <a:avLst/>
            </a:prstGeom>
            <a:noFill/>
            <a:ln w="9525">
              <a:noFill/>
              <a:miter lim="800000"/>
              <a:headEnd/>
              <a:tailEnd/>
            </a:ln>
          </p:spPr>
          <p:txBody>
            <a:bodyPr wrap="none">
              <a:spAutoFit/>
            </a:bodyPr>
            <a:lstStyle/>
            <a:p>
              <a:r>
                <a:rPr lang="en-US" sz="1200"/>
                <a:t>2</a:t>
              </a:r>
            </a:p>
          </p:txBody>
        </p:sp>
        <p:sp>
          <p:nvSpPr>
            <p:cNvPr id="10290" name="Text Box 50"/>
            <p:cNvSpPr txBox="1">
              <a:spLocks noChangeArrowheads="1"/>
            </p:cNvSpPr>
            <p:nvPr/>
          </p:nvSpPr>
          <p:spPr bwMode="auto">
            <a:xfrm>
              <a:off x="560" y="2974"/>
              <a:ext cx="164" cy="173"/>
            </a:xfrm>
            <a:prstGeom prst="rect">
              <a:avLst/>
            </a:prstGeom>
            <a:noFill/>
            <a:ln w="9525">
              <a:noFill/>
              <a:miter lim="800000"/>
              <a:headEnd/>
              <a:tailEnd/>
            </a:ln>
          </p:spPr>
          <p:txBody>
            <a:bodyPr wrap="none">
              <a:spAutoFit/>
            </a:bodyPr>
            <a:lstStyle/>
            <a:p>
              <a:r>
                <a:rPr lang="en-US" sz="1200"/>
                <a:t>3</a:t>
              </a:r>
            </a:p>
          </p:txBody>
        </p:sp>
        <p:sp>
          <p:nvSpPr>
            <p:cNvPr id="10291" name="Text Box 51"/>
            <p:cNvSpPr txBox="1">
              <a:spLocks noChangeArrowheads="1"/>
            </p:cNvSpPr>
            <p:nvPr/>
          </p:nvSpPr>
          <p:spPr bwMode="auto">
            <a:xfrm>
              <a:off x="764" y="2976"/>
              <a:ext cx="164" cy="173"/>
            </a:xfrm>
            <a:prstGeom prst="rect">
              <a:avLst/>
            </a:prstGeom>
            <a:noFill/>
            <a:ln w="9525">
              <a:noFill/>
              <a:miter lim="800000"/>
              <a:headEnd/>
              <a:tailEnd/>
            </a:ln>
          </p:spPr>
          <p:txBody>
            <a:bodyPr wrap="none">
              <a:spAutoFit/>
            </a:bodyPr>
            <a:lstStyle/>
            <a:p>
              <a:r>
                <a:rPr lang="en-US" sz="1200"/>
                <a:t>4</a:t>
              </a:r>
            </a:p>
          </p:txBody>
        </p:sp>
        <p:sp>
          <p:nvSpPr>
            <p:cNvPr id="10292" name="Text Box 52"/>
            <p:cNvSpPr txBox="1">
              <a:spLocks noChangeArrowheads="1"/>
            </p:cNvSpPr>
            <p:nvPr/>
          </p:nvSpPr>
          <p:spPr bwMode="auto">
            <a:xfrm>
              <a:off x="996" y="2972"/>
              <a:ext cx="164" cy="173"/>
            </a:xfrm>
            <a:prstGeom prst="rect">
              <a:avLst/>
            </a:prstGeom>
            <a:noFill/>
            <a:ln w="9525">
              <a:noFill/>
              <a:miter lim="800000"/>
              <a:headEnd/>
              <a:tailEnd/>
            </a:ln>
          </p:spPr>
          <p:txBody>
            <a:bodyPr wrap="none">
              <a:spAutoFit/>
            </a:bodyPr>
            <a:lstStyle/>
            <a:p>
              <a:r>
                <a:rPr lang="en-US" sz="1200"/>
                <a:t>5</a:t>
              </a:r>
            </a:p>
          </p:txBody>
        </p:sp>
        <p:sp>
          <p:nvSpPr>
            <p:cNvPr id="10293" name="Rectangle 53"/>
            <p:cNvSpPr>
              <a:spLocks noChangeArrowheads="1"/>
            </p:cNvSpPr>
            <p:nvPr/>
          </p:nvSpPr>
          <p:spPr bwMode="auto">
            <a:xfrm>
              <a:off x="1200" y="2976"/>
              <a:ext cx="122" cy="192"/>
            </a:xfrm>
            <a:prstGeom prst="rect">
              <a:avLst/>
            </a:prstGeom>
            <a:noFill/>
            <a:ln w="9525">
              <a:solidFill>
                <a:schemeClr val="tx1"/>
              </a:solidFill>
              <a:miter lim="800000"/>
              <a:headEnd/>
              <a:tailEnd/>
            </a:ln>
          </p:spPr>
          <p:txBody>
            <a:bodyPr wrap="none" anchor="ctr"/>
            <a:lstStyle/>
            <a:p>
              <a:endParaRPr lang="en-US"/>
            </a:p>
          </p:txBody>
        </p:sp>
        <p:sp>
          <p:nvSpPr>
            <p:cNvPr id="10294" name="Rectangle 54"/>
            <p:cNvSpPr>
              <a:spLocks noChangeArrowheads="1"/>
            </p:cNvSpPr>
            <p:nvPr/>
          </p:nvSpPr>
          <p:spPr bwMode="auto">
            <a:xfrm>
              <a:off x="1322" y="2976"/>
              <a:ext cx="164" cy="192"/>
            </a:xfrm>
            <a:prstGeom prst="rect">
              <a:avLst/>
            </a:prstGeom>
            <a:noFill/>
            <a:ln w="9525">
              <a:solidFill>
                <a:schemeClr val="tx1"/>
              </a:solidFill>
              <a:miter lim="800000"/>
              <a:headEnd/>
              <a:tailEnd/>
            </a:ln>
          </p:spPr>
          <p:txBody>
            <a:bodyPr wrap="none" anchor="ctr"/>
            <a:lstStyle/>
            <a:p>
              <a:endParaRPr lang="en-US"/>
            </a:p>
          </p:txBody>
        </p:sp>
        <p:sp>
          <p:nvSpPr>
            <p:cNvPr id="10295" name="Rectangle 55"/>
            <p:cNvSpPr>
              <a:spLocks noChangeArrowheads="1"/>
            </p:cNvSpPr>
            <p:nvPr/>
          </p:nvSpPr>
          <p:spPr bwMode="auto">
            <a:xfrm>
              <a:off x="1486" y="2976"/>
              <a:ext cx="192" cy="192"/>
            </a:xfrm>
            <a:prstGeom prst="rect">
              <a:avLst/>
            </a:prstGeom>
            <a:noFill/>
            <a:ln w="9525">
              <a:solidFill>
                <a:schemeClr val="tx1"/>
              </a:solidFill>
              <a:miter lim="800000"/>
              <a:headEnd/>
              <a:tailEnd/>
            </a:ln>
          </p:spPr>
          <p:txBody>
            <a:bodyPr wrap="none" anchor="ctr"/>
            <a:lstStyle/>
            <a:p>
              <a:endParaRPr lang="en-US"/>
            </a:p>
          </p:txBody>
        </p:sp>
        <p:sp>
          <p:nvSpPr>
            <p:cNvPr id="10296" name="Rectangle 56"/>
            <p:cNvSpPr>
              <a:spLocks noChangeArrowheads="1"/>
            </p:cNvSpPr>
            <p:nvPr/>
          </p:nvSpPr>
          <p:spPr bwMode="auto">
            <a:xfrm>
              <a:off x="1678" y="2976"/>
              <a:ext cx="194" cy="192"/>
            </a:xfrm>
            <a:prstGeom prst="rect">
              <a:avLst/>
            </a:prstGeom>
            <a:noFill/>
            <a:ln w="9525">
              <a:solidFill>
                <a:schemeClr val="tx1"/>
              </a:solidFill>
              <a:miter lim="800000"/>
              <a:headEnd/>
              <a:tailEnd/>
            </a:ln>
          </p:spPr>
          <p:txBody>
            <a:bodyPr wrap="none" anchor="ctr"/>
            <a:lstStyle/>
            <a:p>
              <a:endParaRPr lang="en-US"/>
            </a:p>
          </p:txBody>
        </p:sp>
        <p:sp>
          <p:nvSpPr>
            <p:cNvPr id="10297" name="Text Box 58"/>
            <p:cNvSpPr txBox="1">
              <a:spLocks noChangeArrowheads="1"/>
            </p:cNvSpPr>
            <p:nvPr/>
          </p:nvSpPr>
          <p:spPr bwMode="auto">
            <a:xfrm>
              <a:off x="1186" y="2976"/>
              <a:ext cx="164" cy="173"/>
            </a:xfrm>
            <a:prstGeom prst="rect">
              <a:avLst/>
            </a:prstGeom>
            <a:noFill/>
            <a:ln w="9525">
              <a:noFill/>
              <a:miter lim="800000"/>
              <a:headEnd/>
              <a:tailEnd/>
            </a:ln>
          </p:spPr>
          <p:txBody>
            <a:bodyPr wrap="none">
              <a:spAutoFit/>
            </a:bodyPr>
            <a:lstStyle/>
            <a:p>
              <a:r>
                <a:rPr lang="en-US" sz="1200"/>
                <a:t>1</a:t>
              </a:r>
            </a:p>
          </p:txBody>
        </p:sp>
        <p:sp>
          <p:nvSpPr>
            <p:cNvPr id="10298" name="Text Box 59"/>
            <p:cNvSpPr txBox="1">
              <a:spLocks noChangeArrowheads="1"/>
            </p:cNvSpPr>
            <p:nvPr/>
          </p:nvSpPr>
          <p:spPr bwMode="auto">
            <a:xfrm>
              <a:off x="1322" y="2972"/>
              <a:ext cx="164" cy="173"/>
            </a:xfrm>
            <a:prstGeom prst="rect">
              <a:avLst/>
            </a:prstGeom>
            <a:noFill/>
            <a:ln w="9525">
              <a:noFill/>
              <a:miter lim="800000"/>
              <a:headEnd/>
              <a:tailEnd/>
            </a:ln>
          </p:spPr>
          <p:txBody>
            <a:bodyPr wrap="none">
              <a:spAutoFit/>
            </a:bodyPr>
            <a:lstStyle/>
            <a:p>
              <a:r>
                <a:rPr lang="en-US" sz="1200"/>
                <a:t>2</a:t>
              </a:r>
            </a:p>
          </p:txBody>
        </p:sp>
        <p:sp>
          <p:nvSpPr>
            <p:cNvPr id="10299" name="Text Box 60"/>
            <p:cNvSpPr txBox="1">
              <a:spLocks noChangeArrowheads="1"/>
            </p:cNvSpPr>
            <p:nvPr/>
          </p:nvSpPr>
          <p:spPr bwMode="auto">
            <a:xfrm>
              <a:off x="1498" y="2974"/>
              <a:ext cx="164" cy="173"/>
            </a:xfrm>
            <a:prstGeom prst="rect">
              <a:avLst/>
            </a:prstGeom>
            <a:noFill/>
            <a:ln w="9525">
              <a:noFill/>
              <a:miter lim="800000"/>
              <a:headEnd/>
              <a:tailEnd/>
            </a:ln>
          </p:spPr>
          <p:txBody>
            <a:bodyPr wrap="none">
              <a:spAutoFit/>
            </a:bodyPr>
            <a:lstStyle/>
            <a:p>
              <a:r>
                <a:rPr lang="en-US" sz="1200"/>
                <a:t>3</a:t>
              </a:r>
            </a:p>
          </p:txBody>
        </p:sp>
        <p:sp>
          <p:nvSpPr>
            <p:cNvPr id="10300" name="Text Box 61"/>
            <p:cNvSpPr txBox="1">
              <a:spLocks noChangeArrowheads="1"/>
            </p:cNvSpPr>
            <p:nvPr/>
          </p:nvSpPr>
          <p:spPr bwMode="auto">
            <a:xfrm>
              <a:off x="1702" y="2976"/>
              <a:ext cx="164" cy="173"/>
            </a:xfrm>
            <a:prstGeom prst="rect">
              <a:avLst/>
            </a:prstGeom>
            <a:noFill/>
            <a:ln w="9525">
              <a:noFill/>
              <a:miter lim="800000"/>
              <a:headEnd/>
              <a:tailEnd/>
            </a:ln>
          </p:spPr>
          <p:txBody>
            <a:bodyPr wrap="none">
              <a:spAutoFit/>
            </a:bodyPr>
            <a:lstStyle/>
            <a:p>
              <a:r>
                <a:rPr lang="en-US" sz="1200"/>
                <a:t>4</a:t>
              </a:r>
            </a:p>
          </p:txBody>
        </p:sp>
        <p:sp>
          <p:nvSpPr>
            <p:cNvPr id="10301" name="Oval 63"/>
            <p:cNvSpPr>
              <a:spLocks noChangeArrowheads="1"/>
            </p:cNvSpPr>
            <p:nvPr/>
          </p:nvSpPr>
          <p:spPr bwMode="auto">
            <a:xfrm>
              <a:off x="1304" y="3432"/>
              <a:ext cx="48" cy="48"/>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10302" name="Oval 64"/>
            <p:cNvSpPr>
              <a:spLocks noChangeArrowheads="1"/>
            </p:cNvSpPr>
            <p:nvPr/>
          </p:nvSpPr>
          <p:spPr bwMode="auto">
            <a:xfrm>
              <a:off x="1466" y="3432"/>
              <a:ext cx="48" cy="48"/>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10303" name="Oval 65"/>
            <p:cNvSpPr>
              <a:spLocks noChangeArrowheads="1"/>
            </p:cNvSpPr>
            <p:nvPr/>
          </p:nvSpPr>
          <p:spPr bwMode="auto">
            <a:xfrm>
              <a:off x="1658" y="3428"/>
              <a:ext cx="48" cy="48"/>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10304" name="Oval 66"/>
            <p:cNvSpPr>
              <a:spLocks noChangeArrowheads="1"/>
            </p:cNvSpPr>
            <p:nvPr/>
          </p:nvSpPr>
          <p:spPr bwMode="auto">
            <a:xfrm>
              <a:off x="2014" y="3432"/>
              <a:ext cx="48" cy="48"/>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10305" name="Oval 67"/>
            <p:cNvSpPr>
              <a:spLocks noChangeArrowheads="1"/>
            </p:cNvSpPr>
            <p:nvPr/>
          </p:nvSpPr>
          <p:spPr bwMode="auto">
            <a:xfrm>
              <a:off x="2188" y="3432"/>
              <a:ext cx="48" cy="48"/>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10306" name="Oval 68"/>
            <p:cNvSpPr>
              <a:spLocks noChangeArrowheads="1"/>
            </p:cNvSpPr>
            <p:nvPr/>
          </p:nvSpPr>
          <p:spPr bwMode="auto">
            <a:xfrm>
              <a:off x="2370" y="3432"/>
              <a:ext cx="48" cy="48"/>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10307" name="Rectangle 69"/>
            <p:cNvSpPr>
              <a:spLocks noChangeArrowheads="1"/>
            </p:cNvSpPr>
            <p:nvPr/>
          </p:nvSpPr>
          <p:spPr bwMode="auto">
            <a:xfrm>
              <a:off x="1874" y="2976"/>
              <a:ext cx="164" cy="192"/>
            </a:xfrm>
            <a:prstGeom prst="rect">
              <a:avLst/>
            </a:prstGeom>
            <a:noFill/>
            <a:ln w="9525">
              <a:solidFill>
                <a:schemeClr val="tx1"/>
              </a:solidFill>
              <a:miter lim="800000"/>
              <a:headEnd/>
              <a:tailEnd/>
            </a:ln>
          </p:spPr>
          <p:txBody>
            <a:bodyPr wrap="none" anchor="ctr"/>
            <a:lstStyle/>
            <a:p>
              <a:endParaRPr lang="en-US"/>
            </a:p>
          </p:txBody>
        </p:sp>
        <p:sp>
          <p:nvSpPr>
            <p:cNvPr id="10308" name="Rectangle 70"/>
            <p:cNvSpPr>
              <a:spLocks noChangeArrowheads="1"/>
            </p:cNvSpPr>
            <p:nvPr/>
          </p:nvSpPr>
          <p:spPr bwMode="auto">
            <a:xfrm>
              <a:off x="2196" y="2976"/>
              <a:ext cx="190" cy="192"/>
            </a:xfrm>
            <a:prstGeom prst="rect">
              <a:avLst/>
            </a:prstGeom>
            <a:noFill/>
            <a:ln w="9525">
              <a:solidFill>
                <a:schemeClr val="tx1"/>
              </a:solidFill>
              <a:miter lim="800000"/>
              <a:headEnd/>
              <a:tailEnd/>
            </a:ln>
          </p:spPr>
          <p:txBody>
            <a:bodyPr wrap="none" anchor="ctr"/>
            <a:lstStyle/>
            <a:p>
              <a:endParaRPr lang="en-US"/>
            </a:p>
          </p:txBody>
        </p:sp>
        <p:sp>
          <p:nvSpPr>
            <p:cNvPr id="10309" name="Rectangle 71"/>
            <p:cNvSpPr>
              <a:spLocks noChangeArrowheads="1"/>
            </p:cNvSpPr>
            <p:nvPr/>
          </p:nvSpPr>
          <p:spPr bwMode="auto">
            <a:xfrm>
              <a:off x="2386" y="2976"/>
              <a:ext cx="158" cy="192"/>
            </a:xfrm>
            <a:prstGeom prst="rect">
              <a:avLst/>
            </a:prstGeom>
            <a:noFill/>
            <a:ln w="9525">
              <a:solidFill>
                <a:schemeClr val="tx1"/>
              </a:solidFill>
              <a:miter lim="800000"/>
              <a:headEnd/>
              <a:tailEnd/>
            </a:ln>
          </p:spPr>
          <p:txBody>
            <a:bodyPr wrap="none" anchor="ctr"/>
            <a:lstStyle/>
            <a:p>
              <a:endParaRPr lang="en-US"/>
            </a:p>
          </p:txBody>
        </p:sp>
        <p:sp>
          <p:nvSpPr>
            <p:cNvPr id="10310" name="Text Box 72"/>
            <p:cNvSpPr txBox="1">
              <a:spLocks noChangeArrowheads="1"/>
            </p:cNvSpPr>
            <p:nvPr/>
          </p:nvSpPr>
          <p:spPr bwMode="auto">
            <a:xfrm>
              <a:off x="1874" y="2972"/>
              <a:ext cx="164" cy="173"/>
            </a:xfrm>
            <a:prstGeom prst="rect">
              <a:avLst/>
            </a:prstGeom>
            <a:noFill/>
            <a:ln w="9525">
              <a:noFill/>
              <a:miter lim="800000"/>
              <a:headEnd/>
              <a:tailEnd/>
            </a:ln>
          </p:spPr>
          <p:txBody>
            <a:bodyPr wrap="none">
              <a:spAutoFit/>
            </a:bodyPr>
            <a:lstStyle/>
            <a:p>
              <a:r>
                <a:rPr lang="en-US" sz="1200"/>
                <a:t>1</a:t>
              </a:r>
            </a:p>
          </p:txBody>
        </p:sp>
        <p:sp>
          <p:nvSpPr>
            <p:cNvPr id="10311" name="Text Box 73"/>
            <p:cNvSpPr txBox="1">
              <a:spLocks noChangeArrowheads="1"/>
            </p:cNvSpPr>
            <p:nvPr/>
          </p:nvSpPr>
          <p:spPr bwMode="auto">
            <a:xfrm>
              <a:off x="2040" y="2976"/>
              <a:ext cx="164" cy="173"/>
            </a:xfrm>
            <a:prstGeom prst="rect">
              <a:avLst/>
            </a:prstGeom>
            <a:noFill/>
            <a:ln w="9525">
              <a:noFill/>
              <a:miter lim="800000"/>
              <a:headEnd/>
              <a:tailEnd/>
            </a:ln>
          </p:spPr>
          <p:txBody>
            <a:bodyPr wrap="none">
              <a:spAutoFit/>
            </a:bodyPr>
            <a:lstStyle/>
            <a:p>
              <a:r>
                <a:rPr lang="en-US" sz="1200"/>
                <a:t>2</a:t>
              </a:r>
            </a:p>
          </p:txBody>
        </p:sp>
        <p:sp>
          <p:nvSpPr>
            <p:cNvPr id="10312" name="Text Box 74"/>
            <p:cNvSpPr txBox="1">
              <a:spLocks noChangeArrowheads="1"/>
            </p:cNvSpPr>
            <p:nvPr/>
          </p:nvSpPr>
          <p:spPr bwMode="auto">
            <a:xfrm>
              <a:off x="2380" y="2978"/>
              <a:ext cx="164" cy="173"/>
            </a:xfrm>
            <a:prstGeom prst="rect">
              <a:avLst/>
            </a:prstGeom>
            <a:noFill/>
            <a:ln w="9525">
              <a:noFill/>
              <a:miter lim="800000"/>
              <a:headEnd/>
              <a:tailEnd/>
            </a:ln>
          </p:spPr>
          <p:txBody>
            <a:bodyPr wrap="none">
              <a:spAutoFit/>
            </a:bodyPr>
            <a:lstStyle/>
            <a:p>
              <a:r>
                <a:rPr lang="en-US" sz="1200"/>
                <a:t>4</a:t>
              </a:r>
            </a:p>
          </p:txBody>
        </p:sp>
        <p:sp>
          <p:nvSpPr>
            <p:cNvPr id="10313" name="Rectangle 75"/>
            <p:cNvSpPr>
              <a:spLocks noChangeArrowheads="1"/>
            </p:cNvSpPr>
            <p:nvPr/>
          </p:nvSpPr>
          <p:spPr bwMode="auto">
            <a:xfrm>
              <a:off x="2038" y="2976"/>
              <a:ext cx="158" cy="192"/>
            </a:xfrm>
            <a:prstGeom prst="rect">
              <a:avLst/>
            </a:prstGeom>
            <a:noFill/>
            <a:ln w="9525">
              <a:solidFill>
                <a:schemeClr val="tx1"/>
              </a:solidFill>
              <a:miter lim="800000"/>
              <a:headEnd/>
              <a:tailEnd/>
            </a:ln>
          </p:spPr>
          <p:txBody>
            <a:bodyPr wrap="none" anchor="ctr"/>
            <a:lstStyle/>
            <a:p>
              <a:endParaRPr lang="en-US"/>
            </a:p>
          </p:txBody>
        </p:sp>
        <p:sp>
          <p:nvSpPr>
            <p:cNvPr id="10314" name="Text Box 77"/>
            <p:cNvSpPr txBox="1">
              <a:spLocks noChangeArrowheads="1"/>
            </p:cNvSpPr>
            <p:nvPr/>
          </p:nvSpPr>
          <p:spPr bwMode="auto">
            <a:xfrm>
              <a:off x="2210" y="2976"/>
              <a:ext cx="164" cy="173"/>
            </a:xfrm>
            <a:prstGeom prst="rect">
              <a:avLst/>
            </a:prstGeom>
            <a:noFill/>
            <a:ln w="9525">
              <a:noFill/>
              <a:miter lim="800000"/>
              <a:headEnd/>
              <a:tailEnd/>
            </a:ln>
          </p:spPr>
          <p:txBody>
            <a:bodyPr wrap="none">
              <a:spAutoFit/>
            </a:bodyPr>
            <a:lstStyle/>
            <a:p>
              <a:r>
                <a:rPr lang="en-US" sz="1200"/>
                <a:t>3</a:t>
              </a:r>
            </a:p>
          </p:txBody>
        </p:sp>
        <p:sp>
          <p:nvSpPr>
            <p:cNvPr id="10315" name="Oval 79"/>
            <p:cNvSpPr>
              <a:spLocks noChangeArrowheads="1"/>
            </p:cNvSpPr>
            <p:nvPr/>
          </p:nvSpPr>
          <p:spPr bwMode="auto">
            <a:xfrm>
              <a:off x="2686" y="3430"/>
              <a:ext cx="48" cy="48"/>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10316" name="Oval 80"/>
            <p:cNvSpPr>
              <a:spLocks noChangeArrowheads="1"/>
            </p:cNvSpPr>
            <p:nvPr/>
          </p:nvSpPr>
          <p:spPr bwMode="auto">
            <a:xfrm>
              <a:off x="2860" y="3430"/>
              <a:ext cx="48" cy="48"/>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10317" name="Oval 81"/>
            <p:cNvSpPr>
              <a:spLocks noChangeArrowheads="1"/>
            </p:cNvSpPr>
            <p:nvPr/>
          </p:nvSpPr>
          <p:spPr bwMode="auto">
            <a:xfrm>
              <a:off x="3042" y="3430"/>
              <a:ext cx="48" cy="48"/>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10318" name="Rectangle 82"/>
            <p:cNvSpPr>
              <a:spLocks noChangeArrowheads="1"/>
            </p:cNvSpPr>
            <p:nvPr/>
          </p:nvSpPr>
          <p:spPr bwMode="auto">
            <a:xfrm>
              <a:off x="2546" y="2974"/>
              <a:ext cx="164" cy="192"/>
            </a:xfrm>
            <a:prstGeom prst="rect">
              <a:avLst/>
            </a:prstGeom>
            <a:noFill/>
            <a:ln w="9525">
              <a:solidFill>
                <a:schemeClr val="tx1"/>
              </a:solidFill>
              <a:miter lim="800000"/>
              <a:headEnd/>
              <a:tailEnd/>
            </a:ln>
          </p:spPr>
          <p:txBody>
            <a:bodyPr wrap="none" anchor="ctr"/>
            <a:lstStyle/>
            <a:p>
              <a:endParaRPr lang="en-US"/>
            </a:p>
          </p:txBody>
        </p:sp>
        <p:sp>
          <p:nvSpPr>
            <p:cNvPr id="10319" name="Rectangle 83"/>
            <p:cNvSpPr>
              <a:spLocks noChangeArrowheads="1"/>
            </p:cNvSpPr>
            <p:nvPr/>
          </p:nvSpPr>
          <p:spPr bwMode="auto">
            <a:xfrm>
              <a:off x="2868" y="2974"/>
              <a:ext cx="190" cy="192"/>
            </a:xfrm>
            <a:prstGeom prst="rect">
              <a:avLst/>
            </a:prstGeom>
            <a:noFill/>
            <a:ln w="9525">
              <a:solidFill>
                <a:schemeClr val="tx1"/>
              </a:solidFill>
              <a:miter lim="800000"/>
              <a:headEnd/>
              <a:tailEnd/>
            </a:ln>
          </p:spPr>
          <p:txBody>
            <a:bodyPr wrap="none" anchor="ctr"/>
            <a:lstStyle/>
            <a:p>
              <a:endParaRPr lang="en-US"/>
            </a:p>
          </p:txBody>
        </p:sp>
        <p:sp>
          <p:nvSpPr>
            <p:cNvPr id="10320" name="Rectangle 84"/>
            <p:cNvSpPr>
              <a:spLocks noChangeArrowheads="1"/>
            </p:cNvSpPr>
            <p:nvPr/>
          </p:nvSpPr>
          <p:spPr bwMode="auto">
            <a:xfrm>
              <a:off x="3058" y="2974"/>
              <a:ext cx="206" cy="192"/>
            </a:xfrm>
            <a:prstGeom prst="rect">
              <a:avLst/>
            </a:prstGeom>
            <a:noFill/>
            <a:ln w="9525">
              <a:solidFill>
                <a:schemeClr val="tx1"/>
              </a:solidFill>
              <a:miter lim="800000"/>
              <a:headEnd/>
              <a:tailEnd/>
            </a:ln>
          </p:spPr>
          <p:txBody>
            <a:bodyPr wrap="none" anchor="ctr"/>
            <a:lstStyle/>
            <a:p>
              <a:endParaRPr lang="en-US"/>
            </a:p>
          </p:txBody>
        </p:sp>
        <p:sp>
          <p:nvSpPr>
            <p:cNvPr id="10321" name="Text Box 85"/>
            <p:cNvSpPr txBox="1">
              <a:spLocks noChangeArrowheads="1"/>
            </p:cNvSpPr>
            <p:nvPr/>
          </p:nvSpPr>
          <p:spPr bwMode="auto">
            <a:xfrm>
              <a:off x="2546" y="2970"/>
              <a:ext cx="164" cy="173"/>
            </a:xfrm>
            <a:prstGeom prst="rect">
              <a:avLst/>
            </a:prstGeom>
            <a:noFill/>
            <a:ln w="9525">
              <a:noFill/>
              <a:miter lim="800000"/>
              <a:headEnd/>
              <a:tailEnd/>
            </a:ln>
          </p:spPr>
          <p:txBody>
            <a:bodyPr wrap="none">
              <a:spAutoFit/>
            </a:bodyPr>
            <a:lstStyle/>
            <a:p>
              <a:r>
                <a:rPr lang="en-US" sz="1200"/>
                <a:t>1</a:t>
              </a:r>
            </a:p>
          </p:txBody>
        </p:sp>
        <p:sp>
          <p:nvSpPr>
            <p:cNvPr id="10322" name="Text Box 86"/>
            <p:cNvSpPr txBox="1">
              <a:spLocks noChangeArrowheads="1"/>
            </p:cNvSpPr>
            <p:nvPr/>
          </p:nvSpPr>
          <p:spPr bwMode="auto">
            <a:xfrm>
              <a:off x="2712" y="2974"/>
              <a:ext cx="164" cy="173"/>
            </a:xfrm>
            <a:prstGeom prst="rect">
              <a:avLst/>
            </a:prstGeom>
            <a:noFill/>
            <a:ln w="9525">
              <a:noFill/>
              <a:miter lim="800000"/>
              <a:headEnd/>
              <a:tailEnd/>
            </a:ln>
          </p:spPr>
          <p:txBody>
            <a:bodyPr wrap="none">
              <a:spAutoFit/>
            </a:bodyPr>
            <a:lstStyle/>
            <a:p>
              <a:r>
                <a:rPr lang="en-US" sz="1200"/>
                <a:t>2</a:t>
              </a:r>
            </a:p>
          </p:txBody>
        </p:sp>
        <p:sp>
          <p:nvSpPr>
            <p:cNvPr id="10323" name="Text Box 87"/>
            <p:cNvSpPr txBox="1">
              <a:spLocks noChangeArrowheads="1"/>
            </p:cNvSpPr>
            <p:nvPr/>
          </p:nvSpPr>
          <p:spPr bwMode="auto">
            <a:xfrm>
              <a:off x="3052" y="2976"/>
              <a:ext cx="164" cy="173"/>
            </a:xfrm>
            <a:prstGeom prst="rect">
              <a:avLst/>
            </a:prstGeom>
            <a:noFill/>
            <a:ln w="9525">
              <a:noFill/>
              <a:miter lim="800000"/>
              <a:headEnd/>
              <a:tailEnd/>
            </a:ln>
          </p:spPr>
          <p:txBody>
            <a:bodyPr wrap="none">
              <a:spAutoFit/>
            </a:bodyPr>
            <a:lstStyle/>
            <a:p>
              <a:r>
                <a:rPr lang="en-US" sz="1200"/>
                <a:t>4</a:t>
              </a:r>
            </a:p>
          </p:txBody>
        </p:sp>
        <p:sp>
          <p:nvSpPr>
            <p:cNvPr id="10324" name="Rectangle 88"/>
            <p:cNvSpPr>
              <a:spLocks noChangeArrowheads="1"/>
            </p:cNvSpPr>
            <p:nvPr/>
          </p:nvSpPr>
          <p:spPr bwMode="auto">
            <a:xfrm>
              <a:off x="2710" y="2974"/>
              <a:ext cx="158" cy="192"/>
            </a:xfrm>
            <a:prstGeom prst="rect">
              <a:avLst/>
            </a:prstGeom>
            <a:noFill/>
            <a:ln w="9525">
              <a:solidFill>
                <a:schemeClr val="tx1"/>
              </a:solidFill>
              <a:miter lim="800000"/>
              <a:headEnd/>
              <a:tailEnd/>
            </a:ln>
          </p:spPr>
          <p:txBody>
            <a:bodyPr wrap="none" anchor="ctr"/>
            <a:lstStyle/>
            <a:p>
              <a:endParaRPr lang="en-US"/>
            </a:p>
          </p:txBody>
        </p:sp>
        <p:sp>
          <p:nvSpPr>
            <p:cNvPr id="10325" name="Text Box 89"/>
            <p:cNvSpPr txBox="1">
              <a:spLocks noChangeArrowheads="1"/>
            </p:cNvSpPr>
            <p:nvPr/>
          </p:nvSpPr>
          <p:spPr bwMode="auto">
            <a:xfrm>
              <a:off x="2882" y="2974"/>
              <a:ext cx="164" cy="173"/>
            </a:xfrm>
            <a:prstGeom prst="rect">
              <a:avLst/>
            </a:prstGeom>
            <a:noFill/>
            <a:ln w="9525">
              <a:noFill/>
              <a:miter lim="800000"/>
              <a:headEnd/>
              <a:tailEnd/>
            </a:ln>
          </p:spPr>
          <p:txBody>
            <a:bodyPr wrap="none">
              <a:spAutoFit/>
            </a:bodyPr>
            <a:lstStyle/>
            <a:p>
              <a:r>
                <a:rPr lang="en-US" sz="1200"/>
                <a:t>3</a:t>
              </a:r>
            </a:p>
          </p:txBody>
        </p:sp>
        <p:sp>
          <p:nvSpPr>
            <p:cNvPr id="10326" name="Rectangle 90"/>
            <p:cNvSpPr>
              <a:spLocks noChangeArrowheads="1"/>
            </p:cNvSpPr>
            <p:nvPr/>
          </p:nvSpPr>
          <p:spPr bwMode="auto">
            <a:xfrm>
              <a:off x="3264" y="2976"/>
              <a:ext cx="144" cy="192"/>
            </a:xfrm>
            <a:prstGeom prst="rect">
              <a:avLst/>
            </a:prstGeom>
            <a:noFill/>
            <a:ln w="9525">
              <a:solidFill>
                <a:schemeClr val="tx1"/>
              </a:solidFill>
              <a:miter lim="800000"/>
              <a:headEnd/>
              <a:tailEnd/>
            </a:ln>
          </p:spPr>
          <p:txBody>
            <a:bodyPr wrap="none" anchor="ctr"/>
            <a:lstStyle/>
            <a:p>
              <a:endParaRPr lang="en-US"/>
            </a:p>
          </p:txBody>
        </p:sp>
        <p:sp>
          <p:nvSpPr>
            <p:cNvPr id="10327" name="Rectangle 91"/>
            <p:cNvSpPr>
              <a:spLocks noChangeArrowheads="1"/>
            </p:cNvSpPr>
            <p:nvPr/>
          </p:nvSpPr>
          <p:spPr bwMode="auto">
            <a:xfrm>
              <a:off x="3540" y="2976"/>
              <a:ext cx="108" cy="192"/>
            </a:xfrm>
            <a:prstGeom prst="rect">
              <a:avLst/>
            </a:prstGeom>
            <a:noFill/>
            <a:ln w="9525">
              <a:solidFill>
                <a:schemeClr val="tx1"/>
              </a:solidFill>
              <a:miter lim="800000"/>
              <a:headEnd/>
              <a:tailEnd/>
            </a:ln>
          </p:spPr>
          <p:txBody>
            <a:bodyPr wrap="none" anchor="ctr"/>
            <a:lstStyle/>
            <a:p>
              <a:endParaRPr lang="en-US"/>
            </a:p>
          </p:txBody>
        </p:sp>
        <p:sp>
          <p:nvSpPr>
            <p:cNvPr id="10328" name="Rectangle 92"/>
            <p:cNvSpPr>
              <a:spLocks noChangeArrowheads="1"/>
            </p:cNvSpPr>
            <p:nvPr/>
          </p:nvSpPr>
          <p:spPr bwMode="auto">
            <a:xfrm>
              <a:off x="3648" y="2976"/>
              <a:ext cx="288" cy="192"/>
            </a:xfrm>
            <a:prstGeom prst="rect">
              <a:avLst/>
            </a:prstGeom>
            <a:noFill/>
            <a:ln w="9525">
              <a:solidFill>
                <a:schemeClr val="tx1"/>
              </a:solidFill>
              <a:miter lim="800000"/>
              <a:headEnd/>
              <a:tailEnd/>
            </a:ln>
          </p:spPr>
          <p:txBody>
            <a:bodyPr wrap="none" anchor="ctr"/>
            <a:lstStyle/>
            <a:p>
              <a:endParaRPr lang="en-US"/>
            </a:p>
          </p:txBody>
        </p:sp>
        <p:sp>
          <p:nvSpPr>
            <p:cNvPr id="10329" name="Text Box 93"/>
            <p:cNvSpPr txBox="1">
              <a:spLocks noChangeArrowheads="1"/>
            </p:cNvSpPr>
            <p:nvPr/>
          </p:nvSpPr>
          <p:spPr bwMode="auto">
            <a:xfrm>
              <a:off x="3264" y="2972"/>
              <a:ext cx="164" cy="173"/>
            </a:xfrm>
            <a:prstGeom prst="rect">
              <a:avLst/>
            </a:prstGeom>
            <a:noFill/>
            <a:ln w="9525">
              <a:noFill/>
              <a:miter lim="800000"/>
              <a:headEnd/>
              <a:tailEnd/>
            </a:ln>
          </p:spPr>
          <p:txBody>
            <a:bodyPr wrap="none">
              <a:spAutoFit/>
            </a:bodyPr>
            <a:lstStyle/>
            <a:p>
              <a:r>
                <a:rPr lang="en-US" sz="1200"/>
                <a:t>1</a:t>
              </a:r>
            </a:p>
          </p:txBody>
        </p:sp>
        <p:sp>
          <p:nvSpPr>
            <p:cNvPr id="10330" name="Text Box 94"/>
            <p:cNvSpPr txBox="1">
              <a:spLocks noChangeArrowheads="1"/>
            </p:cNvSpPr>
            <p:nvPr/>
          </p:nvSpPr>
          <p:spPr bwMode="auto">
            <a:xfrm>
              <a:off x="3408" y="2974"/>
              <a:ext cx="164" cy="173"/>
            </a:xfrm>
            <a:prstGeom prst="rect">
              <a:avLst/>
            </a:prstGeom>
            <a:noFill/>
            <a:ln w="9525">
              <a:noFill/>
              <a:miter lim="800000"/>
              <a:headEnd/>
              <a:tailEnd/>
            </a:ln>
          </p:spPr>
          <p:txBody>
            <a:bodyPr wrap="none">
              <a:spAutoFit/>
            </a:bodyPr>
            <a:lstStyle/>
            <a:p>
              <a:r>
                <a:rPr lang="en-US" sz="1200"/>
                <a:t>1</a:t>
              </a:r>
            </a:p>
          </p:txBody>
        </p:sp>
        <p:sp>
          <p:nvSpPr>
            <p:cNvPr id="10331" name="Text Box 95"/>
            <p:cNvSpPr txBox="1">
              <a:spLocks noChangeArrowheads="1"/>
            </p:cNvSpPr>
            <p:nvPr/>
          </p:nvSpPr>
          <p:spPr bwMode="auto">
            <a:xfrm>
              <a:off x="3702" y="2974"/>
              <a:ext cx="164" cy="173"/>
            </a:xfrm>
            <a:prstGeom prst="rect">
              <a:avLst/>
            </a:prstGeom>
            <a:noFill/>
            <a:ln w="9525">
              <a:noFill/>
              <a:miter lim="800000"/>
              <a:headEnd/>
              <a:tailEnd/>
            </a:ln>
          </p:spPr>
          <p:txBody>
            <a:bodyPr wrap="none">
              <a:spAutoFit/>
            </a:bodyPr>
            <a:lstStyle/>
            <a:p>
              <a:r>
                <a:rPr lang="en-US" sz="1200"/>
                <a:t>1</a:t>
              </a:r>
            </a:p>
          </p:txBody>
        </p:sp>
        <p:sp>
          <p:nvSpPr>
            <p:cNvPr id="10332" name="Rectangle 96"/>
            <p:cNvSpPr>
              <a:spLocks noChangeArrowheads="1"/>
            </p:cNvSpPr>
            <p:nvPr/>
          </p:nvSpPr>
          <p:spPr bwMode="auto">
            <a:xfrm>
              <a:off x="3410" y="2976"/>
              <a:ext cx="130" cy="192"/>
            </a:xfrm>
            <a:prstGeom prst="rect">
              <a:avLst/>
            </a:prstGeom>
            <a:noFill/>
            <a:ln w="9525">
              <a:solidFill>
                <a:schemeClr val="tx1"/>
              </a:solidFill>
              <a:miter lim="800000"/>
              <a:headEnd/>
              <a:tailEnd/>
            </a:ln>
          </p:spPr>
          <p:txBody>
            <a:bodyPr wrap="none" anchor="ctr"/>
            <a:lstStyle/>
            <a:p>
              <a:endParaRPr lang="en-US"/>
            </a:p>
          </p:txBody>
        </p:sp>
        <p:sp>
          <p:nvSpPr>
            <p:cNvPr id="10333" name="Text Box 97"/>
            <p:cNvSpPr txBox="1">
              <a:spLocks noChangeArrowheads="1"/>
            </p:cNvSpPr>
            <p:nvPr/>
          </p:nvSpPr>
          <p:spPr bwMode="auto">
            <a:xfrm>
              <a:off x="3512" y="2972"/>
              <a:ext cx="164" cy="173"/>
            </a:xfrm>
            <a:prstGeom prst="rect">
              <a:avLst/>
            </a:prstGeom>
            <a:noFill/>
            <a:ln w="9525">
              <a:noFill/>
              <a:miter lim="800000"/>
              <a:headEnd/>
              <a:tailEnd/>
            </a:ln>
          </p:spPr>
          <p:txBody>
            <a:bodyPr wrap="none">
              <a:spAutoFit/>
            </a:bodyPr>
            <a:lstStyle/>
            <a:p>
              <a:r>
                <a:rPr lang="en-US" sz="1200"/>
                <a:t>2</a:t>
              </a:r>
            </a:p>
          </p:txBody>
        </p:sp>
        <p:sp>
          <p:nvSpPr>
            <p:cNvPr id="10334" name="Rectangle 98"/>
            <p:cNvSpPr>
              <a:spLocks noChangeArrowheads="1"/>
            </p:cNvSpPr>
            <p:nvPr/>
          </p:nvSpPr>
          <p:spPr bwMode="auto">
            <a:xfrm>
              <a:off x="3936" y="2976"/>
              <a:ext cx="288" cy="192"/>
            </a:xfrm>
            <a:prstGeom prst="rect">
              <a:avLst/>
            </a:prstGeom>
            <a:noFill/>
            <a:ln w="9525">
              <a:solidFill>
                <a:schemeClr val="tx1"/>
              </a:solidFill>
              <a:miter lim="800000"/>
              <a:headEnd/>
              <a:tailEnd/>
            </a:ln>
          </p:spPr>
          <p:txBody>
            <a:bodyPr wrap="none" anchor="ctr"/>
            <a:lstStyle/>
            <a:p>
              <a:endParaRPr lang="en-US"/>
            </a:p>
          </p:txBody>
        </p:sp>
        <p:sp>
          <p:nvSpPr>
            <p:cNvPr id="10335" name="Text Box 99"/>
            <p:cNvSpPr txBox="1">
              <a:spLocks noChangeArrowheads="1"/>
            </p:cNvSpPr>
            <p:nvPr/>
          </p:nvSpPr>
          <p:spPr bwMode="auto">
            <a:xfrm>
              <a:off x="3990" y="2974"/>
              <a:ext cx="164" cy="173"/>
            </a:xfrm>
            <a:prstGeom prst="rect">
              <a:avLst/>
            </a:prstGeom>
            <a:noFill/>
            <a:ln w="9525">
              <a:noFill/>
              <a:miter lim="800000"/>
              <a:headEnd/>
              <a:tailEnd/>
            </a:ln>
          </p:spPr>
          <p:txBody>
            <a:bodyPr wrap="none">
              <a:spAutoFit/>
            </a:bodyPr>
            <a:lstStyle/>
            <a:p>
              <a:r>
                <a:rPr lang="en-US" sz="1200"/>
                <a:t>1</a:t>
              </a:r>
            </a:p>
          </p:txBody>
        </p:sp>
        <p:sp>
          <p:nvSpPr>
            <p:cNvPr id="10336" name="Rectangle 100"/>
            <p:cNvSpPr>
              <a:spLocks noChangeArrowheads="1"/>
            </p:cNvSpPr>
            <p:nvPr/>
          </p:nvSpPr>
          <p:spPr bwMode="auto">
            <a:xfrm>
              <a:off x="4224" y="2976"/>
              <a:ext cx="288" cy="192"/>
            </a:xfrm>
            <a:prstGeom prst="rect">
              <a:avLst/>
            </a:prstGeom>
            <a:noFill/>
            <a:ln w="9525">
              <a:solidFill>
                <a:schemeClr val="tx1"/>
              </a:solidFill>
              <a:miter lim="800000"/>
              <a:headEnd/>
              <a:tailEnd/>
            </a:ln>
          </p:spPr>
          <p:txBody>
            <a:bodyPr wrap="none" anchor="ctr"/>
            <a:lstStyle/>
            <a:p>
              <a:endParaRPr lang="en-US"/>
            </a:p>
          </p:txBody>
        </p:sp>
        <p:sp>
          <p:nvSpPr>
            <p:cNvPr id="10337" name="Text Box 101"/>
            <p:cNvSpPr txBox="1">
              <a:spLocks noChangeArrowheads="1"/>
            </p:cNvSpPr>
            <p:nvPr/>
          </p:nvSpPr>
          <p:spPr bwMode="auto">
            <a:xfrm>
              <a:off x="4278" y="2974"/>
              <a:ext cx="164" cy="173"/>
            </a:xfrm>
            <a:prstGeom prst="rect">
              <a:avLst/>
            </a:prstGeom>
            <a:noFill/>
            <a:ln w="9525">
              <a:noFill/>
              <a:miter lim="800000"/>
              <a:headEnd/>
              <a:tailEnd/>
            </a:ln>
          </p:spPr>
          <p:txBody>
            <a:bodyPr wrap="none">
              <a:spAutoFit/>
            </a:bodyPr>
            <a:lstStyle/>
            <a:p>
              <a:r>
                <a:rPr lang="en-US" sz="1200"/>
                <a:t>2</a:t>
              </a:r>
            </a:p>
          </p:txBody>
        </p:sp>
        <p:sp>
          <p:nvSpPr>
            <p:cNvPr id="10338" name="Rectangle 102"/>
            <p:cNvSpPr>
              <a:spLocks noChangeArrowheads="1"/>
            </p:cNvSpPr>
            <p:nvPr/>
          </p:nvSpPr>
          <p:spPr bwMode="auto">
            <a:xfrm>
              <a:off x="4512" y="2976"/>
              <a:ext cx="288" cy="192"/>
            </a:xfrm>
            <a:prstGeom prst="rect">
              <a:avLst/>
            </a:prstGeom>
            <a:noFill/>
            <a:ln w="9525">
              <a:solidFill>
                <a:schemeClr val="tx1"/>
              </a:solidFill>
              <a:miter lim="800000"/>
              <a:headEnd/>
              <a:tailEnd/>
            </a:ln>
          </p:spPr>
          <p:txBody>
            <a:bodyPr wrap="none" anchor="ctr"/>
            <a:lstStyle/>
            <a:p>
              <a:endParaRPr lang="en-US"/>
            </a:p>
          </p:txBody>
        </p:sp>
        <p:sp>
          <p:nvSpPr>
            <p:cNvPr id="10339" name="Text Box 103"/>
            <p:cNvSpPr txBox="1">
              <a:spLocks noChangeArrowheads="1"/>
            </p:cNvSpPr>
            <p:nvPr/>
          </p:nvSpPr>
          <p:spPr bwMode="auto">
            <a:xfrm>
              <a:off x="4566" y="2974"/>
              <a:ext cx="164" cy="173"/>
            </a:xfrm>
            <a:prstGeom prst="rect">
              <a:avLst/>
            </a:prstGeom>
            <a:noFill/>
            <a:ln w="9525">
              <a:noFill/>
              <a:miter lim="800000"/>
              <a:headEnd/>
              <a:tailEnd/>
            </a:ln>
          </p:spPr>
          <p:txBody>
            <a:bodyPr wrap="none">
              <a:spAutoFit/>
            </a:bodyPr>
            <a:lstStyle/>
            <a:p>
              <a:r>
                <a:rPr lang="en-US" sz="1200"/>
                <a:t>1</a:t>
              </a:r>
            </a:p>
          </p:txBody>
        </p:sp>
        <p:sp>
          <p:nvSpPr>
            <p:cNvPr id="10340" name="Rectangle 104"/>
            <p:cNvSpPr>
              <a:spLocks noChangeArrowheads="1"/>
            </p:cNvSpPr>
            <p:nvPr/>
          </p:nvSpPr>
          <p:spPr bwMode="auto">
            <a:xfrm>
              <a:off x="4800" y="2976"/>
              <a:ext cx="288" cy="192"/>
            </a:xfrm>
            <a:prstGeom prst="rect">
              <a:avLst/>
            </a:prstGeom>
            <a:noFill/>
            <a:ln w="9525">
              <a:solidFill>
                <a:schemeClr val="tx1"/>
              </a:solidFill>
              <a:miter lim="800000"/>
              <a:headEnd/>
              <a:tailEnd/>
            </a:ln>
          </p:spPr>
          <p:txBody>
            <a:bodyPr wrap="none" anchor="ctr"/>
            <a:lstStyle/>
            <a:p>
              <a:endParaRPr lang="en-US"/>
            </a:p>
          </p:txBody>
        </p:sp>
        <p:sp>
          <p:nvSpPr>
            <p:cNvPr id="10341" name="Text Box 105"/>
            <p:cNvSpPr txBox="1">
              <a:spLocks noChangeArrowheads="1"/>
            </p:cNvSpPr>
            <p:nvPr/>
          </p:nvSpPr>
          <p:spPr bwMode="auto">
            <a:xfrm>
              <a:off x="4854" y="2974"/>
              <a:ext cx="164" cy="173"/>
            </a:xfrm>
            <a:prstGeom prst="rect">
              <a:avLst/>
            </a:prstGeom>
            <a:noFill/>
            <a:ln w="9525">
              <a:noFill/>
              <a:miter lim="800000"/>
              <a:headEnd/>
              <a:tailEnd/>
            </a:ln>
          </p:spPr>
          <p:txBody>
            <a:bodyPr wrap="none">
              <a:spAutoFit/>
            </a:bodyPr>
            <a:lstStyle/>
            <a:p>
              <a:r>
                <a:rPr lang="en-US" sz="1200"/>
                <a:t>2</a:t>
              </a:r>
            </a:p>
          </p:txBody>
        </p:sp>
        <p:sp>
          <p:nvSpPr>
            <p:cNvPr id="10342" name="Rectangle 106"/>
            <p:cNvSpPr>
              <a:spLocks noChangeArrowheads="1"/>
            </p:cNvSpPr>
            <p:nvPr/>
          </p:nvSpPr>
          <p:spPr bwMode="auto">
            <a:xfrm>
              <a:off x="5088" y="2976"/>
              <a:ext cx="240" cy="192"/>
            </a:xfrm>
            <a:prstGeom prst="rect">
              <a:avLst/>
            </a:prstGeom>
            <a:noFill/>
            <a:ln w="9525">
              <a:solidFill>
                <a:schemeClr val="tx1"/>
              </a:solidFill>
              <a:miter lim="800000"/>
              <a:headEnd/>
              <a:tailEnd/>
            </a:ln>
          </p:spPr>
          <p:txBody>
            <a:bodyPr wrap="none" anchor="ctr"/>
            <a:lstStyle/>
            <a:p>
              <a:endParaRPr lang="en-US"/>
            </a:p>
          </p:txBody>
        </p:sp>
        <p:sp>
          <p:nvSpPr>
            <p:cNvPr id="10343" name="Text Box 107"/>
            <p:cNvSpPr txBox="1">
              <a:spLocks noChangeArrowheads="1"/>
            </p:cNvSpPr>
            <p:nvPr/>
          </p:nvSpPr>
          <p:spPr bwMode="auto">
            <a:xfrm>
              <a:off x="5126" y="2974"/>
              <a:ext cx="164" cy="173"/>
            </a:xfrm>
            <a:prstGeom prst="rect">
              <a:avLst/>
            </a:prstGeom>
            <a:noFill/>
            <a:ln w="9525">
              <a:noFill/>
              <a:miter lim="800000"/>
              <a:headEnd/>
              <a:tailEnd/>
            </a:ln>
          </p:spPr>
          <p:txBody>
            <a:bodyPr wrap="none">
              <a:spAutoFit/>
            </a:bodyPr>
            <a:lstStyle/>
            <a:p>
              <a:r>
                <a:rPr lang="en-US" sz="1200"/>
                <a:t>3</a:t>
              </a:r>
            </a:p>
          </p:txBody>
        </p:sp>
        <p:sp>
          <p:nvSpPr>
            <p:cNvPr id="10344" name="Text Box 108"/>
            <p:cNvSpPr txBox="1">
              <a:spLocks noChangeArrowheads="1"/>
            </p:cNvSpPr>
            <p:nvPr/>
          </p:nvSpPr>
          <p:spPr bwMode="auto">
            <a:xfrm rot="-932298">
              <a:off x="0" y="2736"/>
              <a:ext cx="1003" cy="192"/>
            </a:xfrm>
            <a:prstGeom prst="rect">
              <a:avLst/>
            </a:prstGeom>
            <a:noFill/>
            <a:ln w="9525">
              <a:noFill/>
              <a:miter lim="800000"/>
              <a:headEnd/>
              <a:tailEnd/>
            </a:ln>
          </p:spPr>
          <p:txBody>
            <a:bodyPr wrap="none">
              <a:spAutoFit/>
            </a:bodyPr>
            <a:lstStyle/>
            <a:p>
              <a:r>
                <a:rPr lang="en-US"/>
                <a:t>Transport timesteps</a:t>
              </a:r>
            </a:p>
          </p:txBody>
        </p:sp>
        <p:sp>
          <p:nvSpPr>
            <p:cNvPr id="10345" name="Oval 109"/>
            <p:cNvSpPr>
              <a:spLocks noChangeArrowheads="1"/>
            </p:cNvSpPr>
            <p:nvPr/>
          </p:nvSpPr>
          <p:spPr bwMode="auto">
            <a:xfrm>
              <a:off x="3506" y="3430"/>
              <a:ext cx="48" cy="48"/>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10346" name="Oval 110"/>
            <p:cNvSpPr>
              <a:spLocks noChangeArrowheads="1"/>
            </p:cNvSpPr>
            <p:nvPr/>
          </p:nvSpPr>
          <p:spPr bwMode="auto">
            <a:xfrm>
              <a:off x="4204" y="3432"/>
              <a:ext cx="48" cy="48"/>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10347" name="Oval 111"/>
            <p:cNvSpPr>
              <a:spLocks noChangeArrowheads="1"/>
            </p:cNvSpPr>
            <p:nvPr/>
          </p:nvSpPr>
          <p:spPr bwMode="auto">
            <a:xfrm>
              <a:off x="4778" y="3432"/>
              <a:ext cx="48" cy="48"/>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10348" name="Oval 112"/>
            <p:cNvSpPr>
              <a:spLocks noChangeArrowheads="1"/>
            </p:cNvSpPr>
            <p:nvPr/>
          </p:nvSpPr>
          <p:spPr bwMode="auto">
            <a:xfrm>
              <a:off x="5064" y="3432"/>
              <a:ext cx="48" cy="48"/>
            </a:xfrm>
            <a:prstGeom prst="ellipse">
              <a:avLst/>
            </a:prstGeom>
            <a:solidFill>
              <a:schemeClr val="accent1"/>
            </a:solidFill>
            <a:ln w="9525">
              <a:solidFill>
                <a:schemeClr val="tx1"/>
              </a:solidFill>
              <a:round/>
              <a:headEnd/>
              <a:tailEnd/>
            </a:ln>
          </p:spPr>
          <p:txBody>
            <a:bodyPr wrap="none" anchor="ctr"/>
            <a:lstStyle/>
            <a:p>
              <a:endParaRPr lang="en-US"/>
            </a:p>
          </p:txBody>
        </p:sp>
      </p:grpSp>
    </p:spTree>
    <p:extLst>
      <p:ext uri="{BB962C8B-B14F-4D97-AF65-F5344CB8AC3E}">
        <p14:creationId xmlns:p14="http://schemas.microsoft.com/office/powerpoint/2010/main" val="26779245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ChangeArrowheads="1"/>
          </p:cNvSpPr>
          <p:nvPr>
            <p:ph type="title"/>
          </p:nvPr>
        </p:nvSpPr>
        <p:spPr/>
        <p:txBody>
          <a:bodyPr/>
          <a:lstStyle/>
          <a:p>
            <a:pPr eaLnBrk="1" hangingPunct="1">
              <a:defRPr/>
            </a:pPr>
            <a:r>
              <a:rPr lang="en-US"/>
              <a:t>Steps for Running MT3DMS</a:t>
            </a:r>
          </a:p>
        </p:txBody>
      </p:sp>
      <p:sp>
        <p:nvSpPr>
          <p:cNvPr id="167939" name="Rectangle 3"/>
          <p:cNvSpPr>
            <a:spLocks noGrp="1" noChangeArrowheads="1"/>
          </p:cNvSpPr>
          <p:nvPr>
            <p:ph type="body" idx="1"/>
          </p:nvPr>
        </p:nvSpPr>
        <p:spPr/>
        <p:txBody>
          <a:bodyPr/>
          <a:lstStyle/>
          <a:p>
            <a:pPr eaLnBrk="1" hangingPunct="1">
              <a:defRPr/>
            </a:pPr>
            <a:r>
              <a:rPr lang="en-US"/>
              <a:t>Run MODFLOW</a:t>
            </a:r>
          </a:p>
          <a:p>
            <a:pPr lvl="1" eaLnBrk="1" hangingPunct="1">
              <a:defRPr/>
            </a:pPr>
            <a:r>
              <a:rPr lang="en-US"/>
              <a:t>Activate LMT to save flow information (not necessary for SEAWAT)</a:t>
            </a:r>
          </a:p>
          <a:p>
            <a:pPr eaLnBrk="1" hangingPunct="1">
              <a:defRPr/>
            </a:pPr>
            <a:r>
              <a:rPr lang="en-US"/>
              <a:t>Create MT3DMS input data files using text editor or preprocessor</a:t>
            </a:r>
          </a:p>
          <a:p>
            <a:pPr eaLnBrk="1" hangingPunct="1">
              <a:defRPr/>
            </a:pPr>
            <a:r>
              <a:rPr lang="en-US"/>
              <a:t>Run MT3DMS</a:t>
            </a:r>
          </a:p>
          <a:p>
            <a:pPr eaLnBrk="1" hangingPunct="1">
              <a:defRPr/>
            </a:pPr>
            <a:r>
              <a:rPr lang="en-US"/>
              <a:t>Post process</a:t>
            </a:r>
          </a:p>
        </p:txBody>
      </p:sp>
      <p:sp>
        <p:nvSpPr>
          <p:cNvPr id="11268" name="Text Box 4"/>
          <p:cNvSpPr txBox="1">
            <a:spLocks noChangeArrowheads="1"/>
          </p:cNvSpPr>
          <p:nvPr/>
        </p:nvSpPr>
        <p:spPr bwMode="auto">
          <a:xfrm>
            <a:off x="6934200" y="6400800"/>
            <a:ext cx="2111375" cy="304800"/>
          </a:xfrm>
          <a:prstGeom prst="rect">
            <a:avLst/>
          </a:prstGeom>
          <a:noFill/>
          <a:ln w="9525">
            <a:noFill/>
            <a:miter lim="800000"/>
            <a:headEnd/>
            <a:tailEnd/>
          </a:ln>
        </p:spPr>
        <p:txBody>
          <a:bodyPr wrap="none">
            <a:spAutoFit/>
          </a:bodyPr>
          <a:lstStyle/>
          <a:p>
            <a:r>
              <a:rPr lang="en-US"/>
              <a:t>Courtesy Chunmiao Zheng</a:t>
            </a:r>
          </a:p>
        </p:txBody>
      </p:sp>
    </p:spTree>
    <p:extLst>
      <p:ext uri="{BB962C8B-B14F-4D97-AF65-F5344CB8AC3E}">
        <p14:creationId xmlns:p14="http://schemas.microsoft.com/office/powerpoint/2010/main" val="19184556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noChangeArrowheads="1"/>
          </p:cNvSpPr>
          <p:nvPr>
            <p:ph type="title"/>
          </p:nvPr>
        </p:nvSpPr>
        <p:spPr/>
        <p:txBody>
          <a:bodyPr/>
          <a:lstStyle/>
          <a:p>
            <a:pPr eaLnBrk="1" hangingPunct="1">
              <a:defRPr/>
            </a:pPr>
            <a:r>
              <a:rPr lang="en-US"/>
              <a:t>Typical Model Results of Interest</a:t>
            </a:r>
          </a:p>
        </p:txBody>
      </p:sp>
      <p:sp>
        <p:nvSpPr>
          <p:cNvPr id="168963" name="Rectangle 3"/>
          <p:cNvSpPr>
            <a:spLocks noGrp="1" noChangeArrowheads="1"/>
          </p:cNvSpPr>
          <p:nvPr>
            <p:ph type="body" idx="1"/>
          </p:nvPr>
        </p:nvSpPr>
        <p:spPr/>
        <p:txBody>
          <a:bodyPr/>
          <a:lstStyle/>
          <a:p>
            <a:pPr eaLnBrk="1" hangingPunct="1">
              <a:defRPr/>
            </a:pPr>
            <a:r>
              <a:rPr lang="en-US"/>
              <a:t>Breakthrough concentration curves at specified observation points</a:t>
            </a:r>
          </a:p>
          <a:p>
            <a:pPr eaLnBrk="1" hangingPunct="1">
              <a:defRPr/>
            </a:pPr>
            <a:endParaRPr lang="en-US"/>
          </a:p>
          <a:p>
            <a:pPr eaLnBrk="1" hangingPunct="1">
              <a:defRPr/>
            </a:pPr>
            <a:r>
              <a:rPr lang="en-US"/>
              <a:t>Plan or cross-sectional concentration contour maps</a:t>
            </a:r>
          </a:p>
        </p:txBody>
      </p:sp>
      <p:sp>
        <p:nvSpPr>
          <p:cNvPr id="12292" name="Text Box 4"/>
          <p:cNvSpPr txBox="1">
            <a:spLocks noChangeArrowheads="1"/>
          </p:cNvSpPr>
          <p:nvPr/>
        </p:nvSpPr>
        <p:spPr bwMode="auto">
          <a:xfrm>
            <a:off x="6934200" y="6400800"/>
            <a:ext cx="2111375" cy="304800"/>
          </a:xfrm>
          <a:prstGeom prst="rect">
            <a:avLst/>
          </a:prstGeom>
          <a:noFill/>
          <a:ln w="9525">
            <a:noFill/>
            <a:miter lim="800000"/>
            <a:headEnd/>
            <a:tailEnd/>
          </a:ln>
        </p:spPr>
        <p:txBody>
          <a:bodyPr wrap="none">
            <a:spAutoFit/>
          </a:bodyPr>
          <a:lstStyle/>
          <a:p>
            <a:r>
              <a:rPr lang="en-US"/>
              <a:t>Courtesy Chunmiao Zheng</a:t>
            </a:r>
          </a:p>
        </p:txBody>
      </p:sp>
    </p:spTree>
    <p:extLst>
      <p:ext uri="{BB962C8B-B14F-4D97-AF65-F5344CB8AC3E}">
        <p14:creationId xmlns:p14="http://schemas.microsoft.com/office/powerpoint/2010/main" val="33498596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ChangeArrowheads="1"/>
          </p:cNvSpPr>
          <p:nvPr>
            <p:ph type="title"/>
          </p:nvPr>
        </p:nvSpPr>
        <p:spPr/>
        <p:txBody>
          <a:bodyPr/>
          <a:lstStyle/>
          <a:p>
            <a:pPr eaLnBrk="1" hangingPunct="1">
              <a:defRPr/>
            </a:pPr>
            <a:r>
              <a:rPr lang="en-US" dirty="0"/>
              <a:t>MT3DMS Packages</a:t>
            </a:r>
          </a:p>
        </p:txBody>
      </p:sp>
      <p:sp>
        <p:nvSpPr>
          <p:cNvPr id="175107" name="Rectangle 3"/>
          <p:cNvSpPr>
            <a:spLocks noGrp="1" noChangeArrowheads="1"/>
          </p:cNvSpPr>
          <p:nvPr>
            <p:ph type="body" idx="1"/>
          </p:nvPr>
        </p:nvSpPr>
        <p:spPr/>
        <p:txBody>
          <a:bodyPr/>
          <a:lstStyle/>
          <a:p>
            <a:pPr eaLnBrk="1" hangingPunct="1">
              <a:defRPr/>
            </a:pPr>
            <a:r>
              <a:rPr lang="en-US" sz="2800" dirty="0"/>
              <a:t>Basic Transport (BTN) </a:t>
            </a:r>
          </a:p>
          <a:p>
            <a:pPr eaLnBrk="1" hangingPunct="1">
              <a:defRPr/>
            </a:pPr>
            <a:r>
              <a:rPr lang="en-US" sz="2800" dirty="0"/>
              <a:t>Advection (ADV)</a:t>
            </a:r>
          </a:p>
          <a:p>
            <a:pPr eaLnBrk="1" hangingPunct="1">
              <a:defRPr/>
            </a:pPr>
            <a:r>
              <a:rPr lang="en-US" sz="2800" dirty="0"/>
              <a:t>Dispersion (DSP)</a:t>
            </a:r>
          </a:p>
          <a:p>
            <a:pPr eaLnBrk="1" hangingPunct="1">
              <a:defRPr/>
            </a:pPr>
            <a:r>
              <a:rPr lang="en-US" sz="2800" dirty="0"/>
              <a:t>Source-Sink Mixing (SSM)</a:t>
            </a:r>
          </a:p>
          <a:p>
            <a:pPr eaLnBrk="1" hangingPunct="1">
              <a:defRPr/>
            </a:pPr>
            <a:r>
              <a:rPr lang="en-US" sz="2800" dirty="0"/>
              <a:t>Chemical Reaction (RCT)</a:t>
            </a:r>
          </a:p>
          <a:p>
            <a:pPr eaLnBrk="1" hangingPunct="1">
              <a:defRPr/>
            </a:pPr>
            <a:r>
              <a:rPr lang="en-US" sz="2800" dirty="0"/>
              <a:t>Generalized Conjugate Gradient (GCG) Solver</a:t>
            </a:r>
          </a:p>
          <a:p>
            <a:pPr eaLnBrk="1" hangingPunct="1">
              <a:defRPr/>
            </a:pPr>
            <a:r>
              <a:rPr lang="en-US" sz="2800" dirty="0"/>
              <a:t>Transport Observations Package (TOB)</a:t>
            </a:r>
          </a:p>
          <a:p>
            <a:pPr eaLnBrk="1" hangingPunct="1">
              <a:defRPr/>
            </a:pPr>
            <a:r>
              <a:rPr lang="en-US" sz="2800" dirty="0"/>
              <a:t>Hydrocarbon Spill Source Package (HSS)</a:t>
            </a:r>
          </a:p>
        </p:txBody>
      </p:sp>
    </p:spTree>
    <p:extLst>
      <p:ext uri="{BB962C8B-B14F-4D97-AF65-F5344CB8AC3E}">
        <p14:creationId xmlns:p14="http://schemas.microsoft.com/office/powerpoint/2010/main" val="22824032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ChangeArrowheads="1"/>
          </p:cNvSpPr>
          <p:nvPr>
            <p:ph type="title"/>
          </p:nvPr>
        </p:nvSpPr>
        <p:spPr/>
        <p:txBody>
          <a:bodyPr/>
          <a:lstStyle/>
          <a:p>
            <a:pPr eaLnBrk="1" hangingPunct="1">
              <a:defRPr/>
            </a:pPr>
            <a:r>
              <a:rPr lang="en-US"/>
              <a:t>BTN Package</a:t>
            </a:r>
          </a:p>
        </p:txBody>
      </p:sp>
      <p:sp>
        <p:nvSpPr>
          <p:cNvPr id="176131" name="Rectangle 3"/>
          <p:cNvSpPr>
            <a:spLocks noGrp="1" noChangeArrowheads="1"/>
          </p:cNvSpPr>
          <p:nvPr>
            <p:ph type="body" idx="1"/>
          </p:nvPr>
        </p:nvSpPr>
        <p:spPr/>
        <p:txBody>
          <a:bodyPr/>
          <a:lstStyle/>
          <a:p>
            <a:pPr eaLnBrk="1" hangingPunct="1">
              <a:defRPr/>
            </a:pPr>
            <a:r>
              <a:rPr lang="en-US"/>
              <a:t>Purpose: to specify</a:t>
            </a:r>
          </a:p>
          <a:p>
            <a:pPr lvl="1" eaLnBrk="1" hangingPunct="1">
              <a:defRPr/>
            </a:pPr>
            <a:r>
              <a:rPr lang="en-US"/>
              <a:t>Basic information</a:t>
            </a:r>
          </a:p>
          <a:p>
            <a:pPr lvl="1" eaLnBrk="1" hangingPunct="1">
              <a:defRPr/>
            </a:pPr>
            <a:r>
              <a:rPr lang="en-US"/>
              <a:t>Spatial discretization</a:t>
            </a:r>
          </a:p>
          <a:p>
            <a:pPr lvl="1" eaLnBrk="1" hangingPunct="1">
              <a:defRPr/>
            </a:pPr>
            <a:r>
              <a:rPr lang="en-US"/>
              <a:t>Boundary and initial conditions</a:t>
            </a:r>
          </a:p>
          <a:p>
            <a:pPr lvl="1" eaLnBrk="1" hangingPunct="1">
              <a:defRPr/>
            </a:pPr>
            <a:r>
              <a:rPr lang="en-US"/>
              <a:t>Printing and saving options</a:t>
            </a:r>
          </a:p>
          <a:p>
            <a:pPr lvl="1" eaLnBrk="1" hangingPunct="1">
              <a:defRPr/>
            </a:pPr>
            <a:r>
              <a:rPr lang="en-US"/>
              <a:t>Temporal discretization</a:t>
            </a:r>
          </a:p>
        </p:txBody>
      </p:sp>
      <p:sp>
        <p:nvSpPr>
          <p:cNvPr id="14340" name="Text Box 4"/>
          <p:cNvSpPr txBox="1">
            <a:spLocks noChangeArrowheads="1"/>
          </p:cNvSpPr>
          <p:nvPr/>
        </p:nvSpPr>
        <p:spPr bwMode="auto">
          <a:xfrm>
            <a:off x="6934200" y="6400800"/>
            <a:ext cx="2111375" cy="304800"/>
          </a:xfrm>
          <a:prstGeom prst="rect">
            <a:avLst/>
          </a:prstGeom>
          <a:noFill/>
          <a:ln w="9525">
            <a:noFill/>
            <a:miter lim="800000"/>
            <a:headEnd/>
            <a:tailEnd/>
          </a:ln>
        </p:spPr>
        <p:txBody>
          <a:bodyPr wrap="none">
            <a:spAutoFit/>
          </a:bodyPr>
          <a:lstStyle/>
          <a:p>
            <a:r>
              <a:rPr lang="en-US"/>
              <a:t>Courtesy Chunmiao Zheng</a:t>
            </a:r>
          </a:p>
        </p:txBody>
      </p:sp>
    </p:spTree>
    <p:extLst>
      <p:ext uri="{BB962C8B-B14F-4D97-AF65-F5344CB8AC3E}">
        <p14:creationId xmlns:p14="http://schemas.microsoft.com/office/powerpoint/2010/main" val="3794111405"/>
      </p:ext>
    </p:extLst>
  </p:cSld>
  <p:clrMapOvr>
    <a:masterClrMapping/>
  </p:clrMapOvr>
</p:sld>
</file>

<file path=ppt/theme/theme1.xml><?xml version="1.0" encoding="utf-8"?>
<a:theme xmlns:a="http://schemas.openxmlformats.org/drawingml/2006/main" name="Whirlpool">
  <a:themeElements>
    <a:clrScheme name="Whirlpool 1">
      <a:dk1>
        <a:srgbClr val="000066"/>
      </a:dk1>
      <a:lt1>
        <a:srgbClr val="FFFFFF"/>
      </a:lt1>
      <a:dk2>
        <a:srgbClr val="0000CC"/>
      </a:dk2>
      <a:lt2>
        <a:srgbClr val="CCFFFF"/>
      </a:lt2>
      <a:accent1>
        <a:srgbClr val="CC99FF"/>
      </a:accent1>
      <a:accent2>
        <a:srgbClr val="9999FF"/>
      </a:accent2>
      <a:accent3>
        <a:srgbClr val="AAAAE2"/>
      </a:accent3>
      <a:accent4>
        <a:srgbClr val="DADADA"/>
      </a:accent4>
      <a:accent5>
        <a:srgbClr val="E2CAFF"/>
      </a:accent5>
      <a:accent6>
        <a:srgbClr val="8A8AE7"/>
      </a:accent6>
      <a:hlink>
        <a:srgbClr val="99CCFF"/>
      </a:hlink>
      <a:folHlink>
        <a:srgbClr val="0066FF"/>
      </a:folHlink>
    </a:clrScheme>
    <a:fontScheme name="Whirlpool">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2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2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Whirlpool 1">
        <a:dk1>
          <a:srgbClr val="000066"/>
        </a:dk1>
        <a:lt1>
          <a:srgbClr val="FFFFFF"/>
        </a:lt1>
        <a:dk2>
          <a:srgbClr val="0000CC"/>
        </a:dk2>
        <a:lt2>
          <a:srgbClr val="CCFFFF"/>
        </a:lt2>
        <a:accent1>
          <a:srgbClr val="CC99FF"/>
        </a:accent1>
        <a:accent2>
          <a:srgbClr val="9999FF"/>
        </a:accent2>
        <a:accent3>
          <a:srgbClr val="AAAAE2"/>
        </a:accent3>
        <a:accent4>
          <a:srgbClr val="DADADA"/>
        </a:accent4>
        <a:accent5>
          <a:srgbClr val="E2CAFF"/>
        </a:accent5>
        <a:accent6>
          <a:srgbClr val="8A8AE7"/>
        </a:accent6>
        <a:hlink>
          <a:srgbClr val="99CCFF"/>
        </a:hlink>
        <a:folHlink>
          <a:srgbClr val="0066FF"/>
        </a:folHlink>
      </a:clrScheme>
      <a:clrMap bg1="dk2" tx1="lt1" bg2="dk1" tx2="lt2" accent1="accent1" accent2="accent2" accent3="accent3" accent4="accent4" accent5="accent5" accent6="accent6" hlink="hlink" folHlink="folHlink"/>
    </a:extraClrScheme>
    <a:extraClrScheme>
      <a:clrScheme name="Whirlpool 2">
        <a:dk1>
          <a:srgbClr val="000066"/>
        </a:dk1>
        <a:lt1>
          <a:srgbClr val="FFFFFF"/>
        </a:lt1>
        <a:dk2>
          <a:srgbClr val="6699FF"/>
        </a:dk2>
        <a:lt2>
          <a:srgbClr val="CCFFFF"/>
        </a:lt2>
        <a:accent1>
          <a:srgbClr val="CC99FF"/>
        </a:accent1>
        <a:accent2>
          <a:srgbClr val="9999FF"/>
        </a:accent2>
        <a:accent3>
          <a:srgbClr val="B8CAFF"/>
        </a:accent3>
        <a:accent4>
          <a:srgbClr val="DADADA"/>
        </a:accent4>
        <a:accent5>
          <a:srgbClr val="E2CAFF"/>
        </a:accent5>
        <a:accent6>
          <a:srgbClr val="8A8AE7"/>
        </a:accent6>
        <a:hlink>
          <a:srgbClr val="99CCFF"/>
        </a:hlink>
        <a:folHlink>
          <a:srgbClr val="0066FF"/>
        </a:folHlink>
      </a:clrScheme>
      <a:clrMap bg1="dk2" tx1="lt1" bg2="dk1" tx2="lt2" accent1="accent1" accent2="accent2" accent3="accent3" accent4="accent4" accent5="accent5" accent6="accent6" hlink="hlink" folHlink="folHlink"/>
    </a:extraClrScheme>
    <a:extraClrScheme>
      <a:clrScheme name="Whirlpool 3">
        <a:dk1>
          <a:srgbClr val="393939"/>
        </a:dk1>
        <a:lt1>
          <a:srgbClr val="FFFFFF"/>
        </a:lt1>
        <a:dk2>
          <a:srgbClr val="000000"/>
        </a:dk2>
        <a:lt2>
          <a:srgbClr val="FFFFFF"/>
        </a:lt2>
        <a:accent1>
          <a:srgbClr val="CBCBCB"/>
        </a:accent1>
        <a:accent2>
          <a:srgbClr val="868686"/>
        </a:accent2>
        <a:accent3>
          <a:srgbClr val="AAAAAA"/>
        </a:accent3>
        <a:accent4>
          <a:srgbClr val="DADADA"/>
        </a:accent4>
        <a:accent5>
          <a:srgbClr val="E2E2E2"/>
        </a:accent5>
        <a:accent6>
          <a:srgbClr val="797979"/>
        </a:accent6>
        <a:hlink>
          <a:srgbClr val="4D4D4D"/>
        </a:hlink>
        <a:folHlink>
          <a:srgbClr val="EAEAEA"/>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D:\Program Files\Microsoft Office\Templates\Presentation Designs\Whirlpool.pot</Template>
  <TotalTime>2541</TotalTime>
  <Words>2080</Words>
  <Application>Microsoft Macintosh PowerPoint</Application>
  <PresentationFormat>On-screen Show (4:3)</PresentationFormat>
  <Paragraphs>350</Paragraphs>
  <Slides>36</Slides>
  <Notes>1</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36</vt:i4>
      </vt:variant>
    </vt:vector>
  </HeadingPairs>
  <TitlesOfParts>
    <vt:vector size="43" baseType="lpstr">
      <vt:lpstr>Courier New</vt:lpstr>
      <vt:lpstr>Symbol</vt:lpstr>
      <vt:lpstr>Tahoma</vt:lpstr>
      <vt:lpstr>Times New Roman</vt:lpstr>
      <vt:lpstr>Wingdings</vt:lpstr>
      <vt:lpstr>Whirlpool</vt:lpstr>
      <vt:lpstr>Equation</vt:lpstr>
      <vt:lpstr>Lecture 8</vt:lpstr>
      <vt:lpstr>MT3DMS File Structure</vt:lpstr>
      <vt:lpstr>Measurement Units in MT3DMS</vt:lpstr>
      <vt:lpstr>Linkage Between MODFLOW and MT3DMS</vt:lpstr>
      <vt:lpstr>Temporal Discretization</vt:lpstr>
      <vt:lpstr>Steps for Running MT3DMS</vt:lpstr>
      <vt:lpstr>Typical Model Results of Interest</vt:lpstr>
      <vt:lpstr>MT3DMS Packages</vt:lpstr>
      <vt:lpstr>BTN Package</vt:lpstr>
      <vt:lpstr>BTN Package (cont.)</vt:lpstr>
      <vt:lpstr>BTN Package (cont.)</vt:lpstr>
      <vt:lpstr>BTN Package (cont.)</vt:lpstr>
      <vt:lpstr>BTN Package (cont.)</vt:lpstr>
      <vt:lpstr>Basic Transport (cont.)</vt:lpstr>
      <vt:lpstr>ADV Package</vt:lpstr>
      <vt:lpstr>Selection of Solution for ADV</vt:lpstr>
      <vt:lpstr>ADV Package (cont.)</vt:lpstr>
      <vt:lpstr>ADV Package (cont.)</vt:lpstr>
      <vt:lpstr>ADV Package (cont.)</vt:lpstr>
      <vt:lpstr>DSP Package</vt:lpstr>
      <vt:lpstr>DSP Package (cont.)</vt:lpstr>
      <vt:lpstr>DSP Package (cont.)</vt:lpstr>
      <vt:lpstr>SSM Package</vt:lpstr>
      <vt:lpstr>SSM Package (cont.)</vt:lpstr>
      <vt:lpstr>SSM Package (cont.)</vt:lpstr>
      <vt:lpstr>SSM Package (cont.)</vt:lpstr>
      <vt:lpstr>SSM Package (cont.)</vt:lpstr>
      <vt:lpstr>SSM Package</vt:lpstr>
      <vt:lpstr>RCT Package</vt:lpstr>
      <vt:lpstr>RCT Package</vt:lpstr>
      <vt:lpstr>GCG Solver Package</vt:lpstr>
      <vt:lpstr>TOBS Package</vt:lpstr>
      <vt:lpstr>TOBS Package</vt:lpstr>
      <vt:lpstr>HSS Package</vt:lpstr>
      <vt:lpstr>HSS Package</vt:lpstr>
      <vt:lpstr>HSS Package</vt:lpstr>
    </vt:vector>
  </TitlesOfParts>
  <Company/>
  <LinksUpToDate>false</LinksUpToDate>
  <SharedDoc>false</SharedDoc>
  <HyperlinksChanged>false</HyperlinksChanged>
  <AppVersion>16.0015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Langevin, Christian D</cp:lastModifiedBy>
  <cp:revision>75</cp:revision>
  <dcterms:created xsi:type="dcterms:W3CDTF">1601-01-01T00:00:00Z</dcterms:created>
  <dcterms:modified xsi:type="dcterms:W3CDTF">2018-08-13T15:18:20Z</dcterms:modified>
</cp:coreProperties>
</file>