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ab53f976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ab53f976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a057a00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a057a00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a057a0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a057a0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9ab53f976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9ab53f976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a057a00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a057a00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9ab53f976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9ab53f976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ab53f976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ab53f976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9ab53f976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9ab53f976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9ab53f976_0_1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9ab53f976_0_1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ab53f976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9ab53f976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hyperlink" Target="https://gdpr.eu/what-is-gdpr/" TargetMode="External"/><Relationship Id="rId11" Type="http://schemas.openxmlformats.org/officeDocument/2006/relationships/hyperlink" Target="https://www.geeksforgeeks.org/how-to-insert-form-data-into-database-using-php/" TargetMode="External"/><Relationship Id="rId10" Type="http://schemas.openxmlformats.org/officeDocument/2006/relationships/hyperlink" Target="https://www.geeksforgeeks.org/how-to-insert-form-data-into-database-using-php/" TargetMode="External"/><Relationship Id="rId21" Type="http://schemas.openxmlformats.org/officeDocument/2006/relationships/hyperlink" Target="https://gdpr.eu/what-is-gdpr/" TargetMode="External"/><Relationship Id="rId13" Type="http://schemas.openxmlformats.org/officeDocument/2006/relationships/hyperlink" Target="https://www.geeksforgeeks.org/php-database-connection/" TargetMode="External"/><Relationship Id="rId12" Type="http://schemas.openxmlformats.org/officeDocument/2006/relationships/hyperlink" Target="https://www.geeksforgeeks.org/php-database-connection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ocs.moodle.org/405/en/Course_enrolment" TargetMode="External"/><Relationship Id="rId9" Type="http://schemas.openxmlformats.org/officeDocument/2006/relationships/hyperlink" Target="https://www.geeksforgeeks.org/levels-of-software-testing/" TargetMode="External"/><Relationship Id="rId15" Type="http://schemas.openxmlformats.org/officeDocument/2006/relationships/hyperlink" Target="about:blank" TargetMode="External"/><Relationship Id="rId14" Type="http://schemas.openxmlformats.org/officeDocument/2006/relationships/hyperlink" Target="about:blank" TargetMode="External"/><Relationship Id="rId17" Type="http://schemas.openxmlformats.org/officeDocument/2006/relationships/hyperlink" Target="https://www.siteground.com/tutorials/phpmyadmin/database-management/" TargetMode="External"/><Relationship Id="rId16" Type="http://schemas.openxmlformats.org/officeDocument/2006/relationships/hyperlink" Target="https://www.siteground.com/tutorials/phpmyadmin/database-management/" TargetMode="External"/><Relationship Id="rId5" Type="http://schemas.openxmlformats.org/officeDocument/2006/relationships/hyperlink" Target="https://docs.moodle.org/405/en/Course_enrolment" TargetMode="External"/><Relationship Id="rId19" Type="http://schemas.openxmlformats.org/officeDocument/2006/relationships/hyperlink" Target="https://www.simplilearn.com/tutorials/php-tutorial/php-with-sql" TargetMode="External"/><Relationship Id="rId6" Type="http://schemas.openxmlformats.org/officeDocument/2006/relationships/hyperlink" Target="https://reqtest.com/en/knowledgebase/different-levels-of-testing/" TargetMode="External"/><Relationship Id="rId18" Type="http://schemas.openxmlformats.org/officeDocument/2006/relationships/hyperlink" Target="https://www.simplilearn.com/tutorials/php-tutorial/php-with-sql" TargetMode="External"/><Relationship Id="rId7" Type="http://schemas.openxmlformats.org/officeDocument/2006/relationships/hyperlink" Target="https://reqtest.com/en/knowledgebase/different-levels-of-testing/" TargetMode="External"/><Relationship Id="rId8" Type="http://schemas.openxmlformats.org/officeDocument/2006/relationships/hyperlink" Target="https://www.geeksforgeeks.org/levels-of-software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4575" y="2885300"/>
            <a:ext cx="40224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The Final Software Project final project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Be Huynh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University of Arizona Global Campus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CST499: Capstone for Computer Software Technology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Professor Joseph Rangitsch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March 3, 2025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75825" y="978450"/>
            <a:ext cx="5396400" cy="16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dk1"/>
                </a:solidFill>
              </a:rPr>
              <a:t>Final Project Presentation for Student Portal </a:t>
            </a:r>
            <a:endParaRPr b="1" i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68425" y="182025"/>
            <a:ext cx="4118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2871175" y="1737450"/>
            <a:ext cx="4617600" cy="16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dk1"/>
                </a:solidFill>
              </a:rPr>
              <a:t>Thank you!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dk1"/>
                </a:solidFill>
              </a:rPr>
              <a:t>		By Be Huynh</a:t>
            </a:r>
            <a:endParaRPr b="1" i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06925" y="193025"/>
            <a:ext cx="3749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</a:rPr>
              <a:t>Introduction</a:t>
            </a:r>
            <a:endParaRPr b="1"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75200" y="1657575"/>
            <a:ext cx="25968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59375" y="1567950"/>
            <a:ext cx="46599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Key aspects of the SRS document.</a:t>
            </a:r>
            <a:endParaRPr sz="1500">
              <a:solidFill>
                <a:schemeClr val="dk1"/>
              </a:solidFill>
            </a:endParaRPr>
          </a:p>
          <a:p>
            <a:pPr indent="-32385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Showcase the UML design model.</a:t>
            </a:r>
            <a:endParaRPr sz="1500">
              <a:solidFill>
                <a:schemeClr val="dk1"/>
              </a:solidFill>
            </a:endParaRPr>
          </a:p>
          <a:p>
            <a:pPr indent="-32385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Design of the landing, login, and enrollment pages.</a:t>
            </a:r>
            <a:endParaRPr sz="1500">
              <a:solidFill>
                <a:schemeClr val="dk1"/>
              </a:solidFill>
            </a:endParaRPr>
          </a:p>
          <a:p>
            <a:pPr indent="-32385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MySQL database and class registration. </a:t>
            </a:r>
            <a:endParaRPr sz="1500">
              <a:solidFill>
                <a:schemeClr val="dk1"/>
              </a:solidFill>
            </a:endParaRPr>
          </a:p>
          <a:p>
            <a:pPr indent="-32385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PHP code.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68425" y="182025"/>
            <a:ext cx="3749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975200" y="1657575"/>
            <a:ext cx="25968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31650" y="319375"/>
            <a:ext cx="6451500" cy="4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Software Requirements Specification (SRS)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Purpose:</a:t>
            </a:r>
            <a:r>
              <a:rPr lang="en">
                <a:solidFill>
                  <a:schemeClr val="dk1"/>
                </a:solidFill>
              </a:rPr>
              <a:t> Specific functional and non-functional requirements for the student portal system.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Student Course Enrollment System, focusing on course registration, scheduling, and waiting lists.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Project Scope:</a:t>
            </a:r>
            <a:r>
              <a:rPr lang="en">
                <a:solidFill>
                  <a:schemeClr val="dk1"/>
                </a:solidFill>
              </a:rPr>
              <a:t> Aims to streamline student course registration and improve efficiency.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Features: User </a:t>
            </a:r>
            <a:r>
              <a:rPr lang="en">
                <a:solidFill>
                  <a:schemeClr val="dk1"/>
                </a:solidFill>
              </a:rPr>
              <a:t>Registration</a:t>
            </a:r>
            <a:r>
              <a:rPr lang="en">
                <a:solidFill>
                  <a:schemeClr val="dk1"/>
                </a:solidFill>
              </a:rPr>
              <a:t> and authentication, login, course enrollment, waitlist </a:t>
            </a:r>
            <a:r>
              <a:rPr lang="en">
                <a:solidFill>
                  <a:schemeClr val="dk1"/>
                </a:solidFill>
              </a:rPr>
              <a:t>management, and notifications.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Users: Students, instructors, and administrations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68425" y="182025"/>
            <a:ext cx="4118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58050" y="309000"/>
            <a:ext cx="77472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Functional and non-functional requirements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Functional Requirements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User </a:t>
            </a:r>
            <a:r>
              <a:rPr b="1" lang="en" sz="1300">
                <a:solidFill>
                  <a:schemeClr val="dk1"/>
                </a:solidFill>
              </a:rPr>
              <a:t>registration</a:t>
            </a:r>
            <a:r>
              <a:rPr b="1" lang="en" sz="1300">
                <a:solidFill>
                  <a:schemeClr val="dk1"/>
                </a:solidFill>
              </a:rPr>
              <a:t> and login, course enrollment, waitlist management, and </a:t>
            </a:r>
            <a:r>
              <a:rPr b="1" lang="en" sz="1300">
                <a:solidFill>
                  <a:schemeClr val="dk1"/>
                </a:solidFill>
              </a:rPr>
              <a:t>cancellations</a:t>
            </a:r>
            <a:r>
              <a:rPr b="1" lang="en" sz="1300">
                <a:solidFill>
                  <a:schemeClr val="dk1"/>
                </a:solidFill>
              </a:rPr>
              <a:t>. 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Course Management</a:t>
            </a:r>
            <a:r>
              <a:rPr lang="en" sz="1100">
                <a:solidFill>
                  <a:schemeClr val="dk1"/>
                </a:solidFill>
              </a:rPr>
              <a:t> – List available courses, allow enrollment, cancellations, and waitlisting.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User Authentication</a:t>
            </a:r>
            <a:r>
              <a:rPr lang="en" sz="1100">
                <a:solidFill>
                  <a:schemeClr val="dk1"/>
                </a:solidFill>
              </a:rPr>
              <a:t> – Register, log in, and update profiles securely.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Error Handling</a:t>
            </a:r>
            <a:r>
              <a:rPr lang="en" sz="1100">
                <a:solidFill>
                  <a:schemeClr val="dk1"/>
                </a:solidFill>
              </a:rPr>
              <a:t> – Show errors for invalid enrollments.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Admin Functions</a:t>
            </a:r>
            <a:r>
              <a:rPr lang="en" sz="1100">
                <a:solidFill>
                  <a:schemeClr val="dk1"/>
                </a:solidFill>
              </a:rPr>
              <a:t> – Manage courses, students, and technical support.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Notifications</a:t>
            </a:r>
            <a:r>
              <a:rPr lang="en" sz="1100">
                <a:solidFill>
                  <a:schemeClr val="dk1"/>
                </a:solidFill>
              </a:rPr>
              <a:t> – Send emails for enrollment updates.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Integration</a:t>
            </a:r>
            <a:r>
              <a:rPr lang="en" sz="1100">
                <a:solidFill>
                  <a:schemeClr val="dk1"/>
                </a:solidFill>
              </a:rPr>
              <a:t> – Connect with student records and payment systems.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Non-Functional Requirements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Support many users at once, keep data safe, and make the system easy to use.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Performance</a:t>
            </a:r>
            <a:r>
              <a:rPr lang="en" sz="1100">
                <a:solidFill>
                  <a:schemeClr val="dk1"/>
                </a:solidFill>
              </a:rPr>
              <a:t> – Fast loading (2s), quick enrollment, and search results (3s).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Security</a:t>
            </a:r>
            <a:r>
              <a:rPr lang="en" sz="1100">
                <a:solidFill>
                  <a:schemeClr val="dk1"/>
                </a:solidFill>
              </a:rPr>
              <a:t> – Data encryption, secure login, and access control.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Reliability</a:t>
            </a:r>
            <a:r>
              <a:rPr lang="en" sz="1100">
                <a:solidFill>
                  <a:schemeClr val="dk1"/>
                </a:solidFill>
              </a:rPr>
              <a:t> – 99.9% uptime, scalable, and easy to maintain.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Compatibility</a:t>
            </a:r>
            <a:r>
              <a:rPr lang="en" sz="1100">
                <a:solidFill>
                  <a:schemeClr val="dk1"/>
                </a:solidFill>
              </a:rPr>
              <a:t> – Works on major browsers and mobile devices.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03250" y="121450"/>
            <a:ext cx="38094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Showcase the UML design model: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050" y="466550"/>
            <a:ext cx="64103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041925" y="87725"/>
            <a:ext cx="63165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Landing, login, and enrollment pages.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MySQL database and class registration.</a:t>
            </a:r>
            <a:endParaRPr b="1"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975200" y="1657575"/>
            <a:ext cx="25968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6507" r="0" t="0"/>
          <a:stretch/>
        </p:blipFill>
        <p:spPr>
          <a:xfrm>
            <a:off x="5972075" y="922175"/>
            <a:ext cx="2258875" cy="216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5">
            <a:alphaModFix/>
          </a:blip>
          <a:srcRect b="34439" l="0" r="0" t="0"/>
          <a:stretch/>
        </p:blipFill>
        <p:spPr>
          <a:xfrm>
            <a:off x="3182450" y="1178150"/>
            <a:ext cx="1921300" cy="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6">
            <a:alphaModFix/>
          </a:blip>
          <a:srcRect b="54834" l="0" r="0" t="0"/>
          <a:stretch/>
        </p:blipFill>
        <p:spPr>
          <a:xfrm>
            <a:off x="2953013" y="2345775"/>
            <a:ext cx="2380166" cy="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7">
            <a:alphaModFix/>
          </a:blip>
          <a:srcRect b="39331" l="0" r="0" t="0"/>
          <a:stretch/>
        </p:blipFill>
        <p:spPr>
          <a:xfrm>
            <a:off x="2844700" y="3513399"/>
            <a:ext cx="2380150" cy="77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53075" y="806650"/>
            <a:ext cx="18741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Landing Page: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Clear layout for easy reading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Simple navigation to key sections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Login: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Check inputs to prevent errors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passwords safe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Enrollment: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Easy course selection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Waitlist option for full courses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Quick confirmation messages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7450" y="3349600"/>
            <a:ext cx="2313512" cy="3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7450" y="3853475"/>
            <a:ext cx="22669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17450" y="4284038"/>
            <a:ext cx="9048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7450" y="4607825"/>
            <a:ext cx="140017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68425" y="182025"/>
            <a:ext cx="5522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chemeClr val="dk1"/>
                </a:solidFill>
              </a:rPr>
              <a:t>PHP code</a:t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865300" y="1690550"/>
            <a:ext cx="25968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27" y="787675"/>
            <a:ext cx="2006748" cy="194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38" y="2934275"/>
            <a:ext cx="1841325" cy="185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838" y="230375"/>
            <a:ext cx="2141150" cy="2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4022" y="199925"/>
            <a:ext cx="1354350" cy="23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2374350" y="2521675"/>
            <a:ext cx="67146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1. User Enrollment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 student selects a course.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checks if there are available seats.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If seats are available, the student is enrolled, and their details are saved in a database.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2. Waitlist Handling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If the course is full, the system adds the student to a waitlist.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When a spot opens (e.g., another student drops the course), the system moves the next student from the waitlist into the course.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3. Login &amp; Security							4. Notifications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Students log in using a username and password.                  	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system verifies login details before granting access.			The system confirms successful enrollment.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Passwords are securely stored using encryption. 		Waitlisted students get notified if they are moved into the course.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85600" y="154475"/>
            <a:ext cx="65721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solidFill>
                  <a:schemeClr val="dk1"/>
                </a:solidFill>
              </a:rPr>
              <a:t>Wrapping it up….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93200" y="1066250"/>
            <a:ext cx="6379800" cy="25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Software Requirements Specification (SRS) Document: This document defines what the system should do and how it should function. I initially created it in Week 1 and continuously updated it to align with user needs and technical requirements.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UML Design Model: Developed in Week 2, this model visually represents the system’s structure and interactions, helping to organize its components and ensure a well-structured final product.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Landing, Login, and Enrollment Pages: In Week 3, I designed and implemented these key user-facing pages. The landing page serves as the entry point, the login page ensures secure access, and the enrollment page allows students to register for classes.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MySQL Database and Class Registration: In Week 4, I built a MySQL database to store student data, courses, and enrollments. The class registration system enables students to sign up for classes while keeping data organized and secure.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PHP Code: I developed PHP scripts to handle user authentication, form submissions, and database interactions. This backend logic ensures smooth communication between the front-end interface and the database, making the system functional and efficient.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162525" y="3889900"/>
            <a:ext cx="56436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Overall, this presentation provides an overview of each part of the system and demonstrates how they all work together to create a student enrollment portal.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658050" y="731175"/>
            <a:ext cx="44457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68425" y="182025"/>
            <a:ext cx="37494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975200" y="1657575"/>
            <a:ext cx="2596800" cy="1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6375" y="391250"/>
            <a:ext cx="32979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References:</a:t>
            </a:r>
            <a:endParaRPr b="1" i="1" sz="18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66800" y="896025"/>
            <a:ext cx="75780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Course enrolment - MoodleDocs. (n.d.).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https://docs.moodle.org/405/en/Course_enrolment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Differences between the different levels &amp; types of testing. (2023, August 24). </a:t>
            </a:r>
            <a:r>
              <a:rPr i="1" lang="en" sz="900">
                <a:solidFill>
                  <a:schemeClr val="dk1"/>
                </a:solidFill>
              </a:rPr>
              <a:t>Reqtest</a:t>
            </a:r>
            <a:r>
              <a:rPr lang="en" sz="900">
                <a:solidFill>
                  <a:schemeClr val="dk1"/>
                </a:solidFill>
              </a:rPr>
              <a:t>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https://reqtest.com/en/knowledgebase/different-levels-of-testing/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GeeksforGeeks. (2024, February 25). Levels of software testing. </a:t>
            </a:r>
            <a:r>
              <a:rPr i="1" lang="en" sz="900">
                <a:solidFill>
                  <a:schemeClr val="dk1"/>
                </a:solidFill>
              </a:rPr>
              <a:t>GeeksforGeeks</a:t>
            </a:r>
            <a:r>
              <a:rPr lang="en" sz="900">
                <a:solidFill>
                  <a:schemeClr val="dk1"/>
                </a:solidFill>
              </a:rPr>
              <a:t>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https://www.geeksforgeeks.org/levels-of-software-testing/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GeeksforGeeks. (2024, June 5). How to insert form data into database using PHP? </a:t>
            </a:r>
            <a:r>
              <a:rPr i="1" lang="en" sz="900">
                <a:solidFill>
                  <a:schemeClr val="dk1"/>
                </a:solidFill>
              </a:rPr>
              <a:t>GeeksforGeeks</a:t>
            </a:r>
            <a:r>
              <a:rPr lang="en" sz="900">
                <a:solidFill>
                  <a:schemeClr val="dk1"/>
                </a:solidFill>
              </a:rPr>
              <a:t>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https://www.geeksforgeeks.org/how-to-insert-form-data-into-database-using-php/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GeeksforGeeks. (2020, November 2). PHP database connection. </a:t>
            </a:r>
            <a:r>
              <a:rPr i="1" lang="en" sz="900">
                <a:solidFill>
                  <a:schemeClr val="dk1"/>
                </a:solidFill>
              </a:rPr>
              <a:t>GeeksforGeeks</a:t>
            </a:r>
            <a:r>
              <a:rPr lang="en" sz="900">
                <a:solidFill>
                  <a:schemeClr val="dk1"/>
                </a:solidFill>
              </a:rPr>
              <a:t>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https://www.geeksforgeeks.org/php-database-connection/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How Fast Should A Website Load? (n.d.). Retrieved February 3, 2025,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https://Https://pagespeedchecklist.com/load-time-goals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Hosting, S. W. (2021, August 17). PhpMyAdmin database management tutorial. </a:t>
            </a:r>
            <a:r>
              <a:rPr i="1" lang="en" sz="900">
                <a:solidFill>
                  <a:schemeClr val="dk1"/>
                </a:solidFill>
              </a:rPr>
              <a:t>SiteGround</a:t>
            </a:r>
            <a:r>
              <a:rPr lang="en" sz="900">
                <a:solidFill>
                  <a:schemeClr val="dk1"/>
                </a:solidFill>
              </a:rPr>
              <a:t>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https://www.siteground.com/tutorials/phpmyadmin/database-management/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Menon, K. (2024, July 10). PHP with MySQL: Ultimate step-by-step guide. </a:t>
            </a:r>
            <a:r>
              <a:rPr i="1" lang="en" sz="900">
                <a:solidFill>
                  <a:schemeClr val="dk1"/>
                </a:solidFill>
              </a:rPr>
              <a:t>Simplilearn.com</a:t>
            </a:r>
            <a:r>
              <a:rPr lang="en" sz="900">
                <a:solidFill>
                  <a:schemeClr val="dk1"/>
                </a:solidFill>
              </a:rPr>
              <a:t>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https://www.simplilearn.com/tutorials/php-tutorial/php-with-sql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Tsui, F., Karam, O., &amp; Bernal, B. (2018). </a:t>
            </a:r>
            <a:r>
              <a:rPr i="1" lang="en" sz="900">
                <a:solidFill>
                  <a:schemeClr val="dk1"/>
                </a:solidFill>
              </a:rPr>
              <a:t>Essentials of software engineering</a:t>
            </a:r>
            <a:r>
              <a:rPr lang="en" sz="900">
                <a:solidFill>
                  <a:schemeClr val="dk1"/>
                </a:solidFill>
              </a:rPr>
              <a:t> (4th ed.). Jones &amp; Bartlett Learning.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Wolford, B. (2024, August 29). What is GDPR, the EU’s new data protection law? </a:t>
            </a:r>
            <a:r>
              <a:rPr i="1" lang="en" sz="900">
                <a:solidFill>
                  <a:schemeClr val="dk1"/>
                </a:solidFill>
              </a:rPr>
              <a:t>GDPR.eu</a:t>
            </a:r>
            <a:r>
              <a:rPr lang="en" sz="900">
                <a:solidFill>
                  <a:schemeClr val="dk1"/>
                </a:solidFill>
              </a:rPr>
              <a:t>.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dk1"/>
                </a:solid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https://gdpr.eu/what-is-gdpr/</a:t>
            </a:r>
            <a:endParaRPr sz="9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