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ags/tag7.xml" ContentType="application/vnd.openxmlformats-officedocument.presentationml.tags+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5"/>
  </p:notesMasterIdLst>
  <p:handoutMasterIdLst>
    <p:handoutMasterId r:id="rId16"/>
  </p:handoutMasterIdLst>
  <p:sldIdLst>
    <p:sldId id="1042" r:id="rId6"/>
    <p:sldId id="257" r:id="rId7"/>
    <p:sldId id="258" r:id="rId8"/>
    <p:sldId id="259" r:id="rId9"/>
    <p:sldId id="260" r:id="rId10"/>
    <p:sldId id="261" r:id="rId11"/>
    <p:sldId id="262" r:id="rId12"/>
    <p:sldId id="263" r:id="rId13"/>
    <p:sldId id="264" r:id="rId14"/>
  </p:sldIdLst>
  <p:sldSz cx="12192000" cy="6858000"/>
  <p:notesSz cx="6858000" cy="9144000"/>
  <p:embeddedFontLst>
    <p:embeddedFont>
      <p:font typeface="Ubuntu" charset="0"/>
      <p:regular r:id="rId17"/>
      <p:bold r:id="rId18"/>
      <p:italic r:id="rId19"/>
      <p:boldItalic r:id="rId20"/>
    </p:embeddedFont>
    <p:embeddedFont>
      <p:font typeface="Calibri" pitchFamily="34" charset="0"/>
      <p:regular r:id="rId21"/>
      <p:bold r:id="rId22"/>
      <p:italic r:id="rId23"/>
      <p:boldItalic r:id="rId24"/>
    </p:embeddedFont>
    <p:embeddedFont>
      <p:font typeface="Ubuntu Medium" charset="0"/>
      <p:regular r:id="rId25"/>
      <p:italic r:id="rId26"/>
    </p:embeddedFont>
    <p:embeddedFont>
      <p:font typeface="Ubuntu Light" charset="0"/>
      <p:regular r:id="rId27"/>
      <p:italic r:id="rId28"/>
    </p:embeddedFont>
  </p:embeddedFontLst>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B0A3D"/>
    <a:srgbClr val="A6A6A6"/>
    <a:srgbClr val="FFDA80"/>
    <a:srgbClr val="57CF80"/>
    <a:srgbClr val="12ABDB"/>
    <a:srgbClr val="E30021"/>
    <a:srgbClr val="007D74"/>
    <a:srgbClr val="590A42"/>
    <a:srgbClr val="BA2980"/>
    <a:srgbClr val="2EA6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91" autoAdjust="0"/>
    <p:restoredTop sz="95789" autoAdjust="0"/>
  </p:normalViewPr>
  <p:slideViewPr>
    <p:cSldViewPr>
      <p:cViewPr varScale="1">
        <p:scale>
          <a:sx n="72" d="100"/>
          <a:sy n="72" d="100"/>
        </p:scale>
        <p:origin x="-576" y="4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12" d="100"/>
          <a:sy n="112" d="100"/>
        </p:scale>
        <p:origin x="2952"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17/11/2021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17/11/2021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xmlns=""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xmlns=""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xmlns=""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xmlns=""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xmlns="" val="2402411546"/>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122" name="think-cell Slide" r:id="rId4" imgW="360" imgH="360" progId="">
              <p:embed/>
            </p:oleObj>
          </a:graphicData>
        </a:graphic>
      </p:graphicFrame>
      <p:sp>
        <p:nvSpPr>
          <p:cNvPr id="3" name="Title 2">
            <a:extLst>
              <a:ext uri="{FF2B5EF4-FFF2-40B4-BE49-F238E27FC236}">
                <a16:creationId xmlns:a16="http://schemas.microsoft.com/office/drawing/2014/main" xmlns=""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xmlns=""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3145" name="think-cell Slide" r:id="rId4" imgW="360" imgH="360" progId="">
              <p:embed/>
            </p:oleObj>
          </a:graphicData>
        </a:graphic>
      </p:graphicFrame>
      <p:sp>
        <p:nvSpPr>
          <p:cNvPr id="10" name="Espace réservé du texte 9">
            <a:extLst>
              <a:ext uri="{FF2B5EF4-FFF2-40B4-BE49-F238E27FC236}">
                <a16:creationId xmlns:a16="http://schemas.microsoft.com/office/drawing/2014/main" xmlns=""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xmlns=""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xmlns=""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4170" name="think-cell Slide" r:id="rId4" imgW="360" imgH="360" progId="">
              <p:embed/>
            </p:oleObj>
          </a:graphicData>
        </a:graphic>
      </p:graphicFrame>
      <p:sp>
        <p:nvSpPr>
          <p:cNvPr id="9" name="Espace réservé du texte 8">
            <a:extLst>
              <a:ext uri="{FF2B5EF4-FFF2-40B4-BE49-F238E27FC236}">
                <a16:creationId xmlns:a16="http://schemas.microsoft.com/office/drawing/2014/main" xmlns=""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xmlns=""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xmlns=""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xmlns=""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xmlns=""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xmlns=""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xmlns="" val="3310471827"/>
      </p:ext>
    </p:extLst>
  </p:cSld>
  <p:clrMapOvr>
    <a:masterClrMapping/>
  </p:clrMapOvr>
  <p:extLst>
    <p:ext uri="{DCECCB84-F9BA-43D5-87BE-67443E8EF086}">
      <p15:sldGuideLst xmlns:p15="http://schemas.microsoft.com/office/powerpoint/2012/main" xmlns=""/>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xmlns=""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xmlns=""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xmlns=""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xmlns=""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xmlns=""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xmlns="" id="{CFD4BD67-7A96-4F02-AD8B-7157189FD651}"/>
              </a:ext>
            </a:extLst>
          </p:cNvPr>
          <p:cNvPicPr>
            <a:picLocks noChangeAspect="1"/>
          </p:cNvPicPr>
          <p:nvPr userDrawn="1"/>
        </p:nvPicPr>
        <p:blipFill>
          <a:blip r:embed="rId12">
            <a:extLst>
              <a:ext uri="{28A0092B-C50C-407E-A947-70E740481C1C}">
                <a14:useLocalDpi xmlns:a14="http://schemas.microsoft.com/office/drawing/2010/main" xmlns=""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xmlns=""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xmlns="" val="2280450640"/>
      </p:ext>
    </p:extLst>
  </p:cSld>
  <p:clrMapOvr>
    <a:masterClrMapping/>
  </p:clrMapOvr>
  <p:extLst>
    <p:ext uri="{DCECCB84-F9BA-43D5-87BE-67443E8EF086}">
      <p15:sldGuideLst xmlns:p15="http://schemas.microsoft.com/office/powerpoint/2012/main" xmlns=""/>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xmlns="" id="{0489A022-D524-4B27-A5EC-7E24500CC9BC}"/>
              </a:ext>
            </a:extLst>
          </p:cNvPr>
          <p:cNvPicPr>
            <a:picLocks noChangeAspect="1"/>
          </p:cNvPicPr>
          <p:nvPr userDrawn="1"/>
        </p:nvPicPr>
        <p:blipFill>
          <a:blip r:embed="rId6">
            <a:extLst>
              <a:ext uri="{28A0092B-C50C-407E-A947-70E740481C1C}">
                <a14:useLocalDpi xmlns:a14="http://schemas.microsoft.com/office/drawing/2010/main" xmlns=""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xmlns=""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xmlns=""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xmlns=""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xmlns=""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xmlns=""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xmlns=""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xmlns=""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xmlns=""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xmlns=""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xmlns=""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xmlns=""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xmlns="" val="1990185582"/>
      </p:ext>
    </p:extLst>
  </p:cSld>
  <p:clrMapOvr>
    <a:masterClrMapping/>
  </p:clrMapOvr>
  <p:extLst>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xmlns=""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xmlns="" val="790077819"/>
      </p:ext>
    </p:extLst>
  </p:cSld>
  <p:clrMapOvr>
    <a:masterClrMapping/>
  </p:clrMapOvr>
  <p:extLst>
    <p:ext uri="{DCECCB84-F9BA-43D5-87BE-67443E8EF086}">
      <p15:sldGuideLst xmlns:p15="http://schemas.microsoft.com/office/powerpoint/2012/main" xmlns=""/>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7A230-437C-4646-8384-D4942E1AC5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6F43C49-00B7-4A3C-B282-DA9B00942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C56103-8B02-4C9D-B32F-C5A9A70C6BFF}"/>
              </a:ext>
            </a:extLst>
          </p:cNvPr>
          <p:cNvSpPr>
            <a:spLocks noGrp="1"/>
          </p:cNvSpPr>
          <p:nvPr>
            <p:ph type="dt" sz="half" idx="10"/>
          </p:nvPr>
        </p:nvSpPr>
        <p:spPr/>
        <p:txBody>
          <a:bodyPr/>
          <a:lstStyle/>
          <a:p>
            <a:fld id="{2F561F11-02E8-4D95-AB5E-0CBDB250125E}" type="datetimeFigureOut">
              <a:rPr lang="en-IN" smtClean="0"/>
              <a:pPr/>
              <a:t>17-11-2021</a:t>
            </a:fld>
            <a:endParaRPr lang="en-IN"/>
          </a:p>
        </p:txBody>
      </p:sp>
      <p:sp>
        <p:nvSpPr>
          <p:cNvPr id="5" name="Footer Placeholder 4">
            <a:extLst>
              <a:ext uri="{FF2B5EF4-FFF2-40B4-BE49-F238E27FC236}">
                <a16:creationId xmlns:a16="http://schemas.microsoft.com/office/drawing/2014/main" xmlns="" id="{DED32928-2723-4BA1-805F-A70A840E7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D304C8-3570-4A10-8AED-F4069707AA81}"/>
              </a:ext>
            </a:extLst>
          </p:cNvPr>
          <p:cNvSpPr>
            <a:spLocks noGrp="1"/>
          </p:cNvSpPr>
          <p:nvPr>
            <p:ph type="sldNum" sz="quarter" idx="12"/>
          </p:nvPr>
        </p:nvSpPr>
        <p:spPr/>
        <p:txBody>
          <a:bodyPr/>
          <a:lstStyle/>
          <a:p>
            <a:fld id="{B9A74E15-5D3E-4F51-BACD-08BB638946AF}" type="slidenum">
              <a:rPr lang="en-IN" smtClean="0"/>
              <a:pPr/>
              <a:t>‹#›</a:t>
            </a:fld>
            <a:endParaRPr lang="en-IN"/>
          </a:p>
        </p:txBody>
      </p:sp>
    </p:spTree>
    <p:extLst>
      <p:ext uri="{BB962C8B-B14F-4D97-AF65-F5344CB8AC3E}">
        <p14:creationId xmlns:p14="http://schemas.microsoft.com/office/powerpoint/2010/main" xmlns="" val="99406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xmlns=""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xmlns=""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xmlns=""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xmlns="" val="1374317356"/>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xmlns=""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xmlns=""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xmlns=""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xmlns=""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xmlns=""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xmlns=""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xmlns=""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xmlns=""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xmlns=""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xmlns=""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xmlns=""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xmlns=""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xmlns=""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xmlns=""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xmlns=""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xmlns=""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xmlns=""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vmlDrawing" Target="../drawings/vmlDrawing5.vml"/><Relationship Id="rId1" Type="http://schemas.openxmlformats.org/officeDocument/2006/relationships/theme" Target="../theme/theme2.xml"/><Relationship Id="rId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xmlns="" val="197578679"/>
              </p:ext>
            </p:extLst>
          </p:nvPr>
        </p:nvGraphicFramePr>
        <p:xfrm>
          <a:off x="1587" y="1588"/>
          <a:ext cx="1587" cy="1587"/>
        </p:xfrm>
        <a:graphic>
          <a:graphicData uri="http://schemas.openxmlformats.org/presentationml/2006/ole">
            <p:oleObj spid="_x0000_s1107" name="think-cell Slide" r:id="rId25" imgW="360" imgH="360" progId="">
              <p:embed/>
            </p:oleObj>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xmlns=""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xmlns=""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xmlns=""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xmlns=""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xmlns=""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xmlns=""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xmlns=""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xmlns=""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xmlns=""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xmlns=""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xmlns=""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xmlns=""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xmlns=""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xmlns=""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xmlns=""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xmlns=""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xmlns=""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xmlns=""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xmlns=""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xmlns=""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xmlns=""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xmlns=""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xmlns=""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xmlns=""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xmlns=""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xmlns=""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xmlns=""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xmlns=""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xmlns=""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xmlns=""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xmlns=""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xmlns=""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xmlns=""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xmlns=""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xmlns=""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xmlns=""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xmlns=""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xmlns=""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xmlns=""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xmlns=""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xmlns=""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xmlns=""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xmlns=""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xmlns=""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xmlns=""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xmlns=""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xmlns=""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xmlns=""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xmlns=""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xmlns=""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xmlns=""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xmlns=""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xmlns=""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xmlns=""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xmlns=""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xmlns=""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62"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p:oleObj spid="_x0000_s5192" name="think-cell Slide" r:id="rId4" imgW="360" imgH="360" progId="">
              <p:embed/>
            </p:oleObj>
          </a:graphicData>
        </a:graphic>
      </p:graphicFrame>
      <p:sp>
        <p:nvSpPr>
          <p:cNvPr id="9" name="Rectangle 8">
            <a:extLst>
              <a:ext uri="{FF2B5EF4-FFF2-40B4-BE49-F238E27FC236}">
                <a16:creationId xmlns:a16="http://schemas.microsoft.com/office/drawing/2014/main" xmlns=""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xmlns=""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xmlns=""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xmlns=""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xmlns=""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xmlns=""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xmlns=""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xmlns=""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xmlns=""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xmlns=""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xmlns=""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xmlns=""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xmlns=""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xmlns=""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xmlns=""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xmlns=""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xmlns=""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xmlns=""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xmlns=""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xmlns=""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xmlns=""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xmlns=""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xmlns=""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xmlns=""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xmlns=""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xmlns=""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xmlns=""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xmlns=""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xmlns=""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xmlns=""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xmlns=""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xmlns=""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xmlns=""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xmlns=""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xmlns=""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xmlns=""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xmlns=""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xmlns=""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xmlns=""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xmlns=""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xmlns=""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xmlns=""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xmlns=""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xmlns=""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xmlns=""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xmlns=""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xmlns=""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xmlns="" val="2314978218"/>
      </p:ext>
    </p:extLst>
  </p:cSld>
  <p:clrMap bg1="lt1" tx1="dk1" bg2="lt2" tx2="dk2" accent1="accent1" accent2="accent2" accent3="accent3" accent4="accent4" accent5="accent5" accent6="accent6" hlink="hlink" folHlink="folHlink"/>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D65D8CDD-4C58-4EBA-861D-05FBDBE63743}"/>
              </a:ext>
            </a:extLst>
          </p:cNvPr>
          <p:cNvSpPr>
            <a:spLocks noGrp="1"/>
          </p:cNvSpPr>
          <p:nvPr>
            <p:ph type="subTitle" idx="1"/>
          </p:nvPr>
        </p:nvSpPr>
        <p:spPr>
          <a:xfrm>
            <a:off x="4724400" y="4114800"/>
            <a:ext cx="11379200" cy="3000821"/>
          </a:xfrm>
        </p:spPr>
        <p:txBody>
          <a:bodyPr/>
          <a:lstStyle/>
          <a:p>
            <a:r>
              <a:rPr lang="en-GB" dirty="0"/>
              <a:t>Presented By</a:t>
            </a:r>
          </a:p>
          <a:p>
            <a:r>
              <a:rPr lang="en-GB" dirty="0"/>
              <a:t>Navya</a:t>
            </a:r>
          </a:p>
          <a:p>
            <a:r>
              <a:rPr lang="en-GB" dirty="0"/>
              <a:t>Pravalika</a:t>
            </a:r>
          </a:p>
          <a:p>
            <a:r>
              <a:rPr lang="en-GB" dirty="0"/>
              <a:t>Shruthi</a:t>
            </a:r>
          </a:p>
          <a:p>
            <a:r>
              <a:rPr lang="en-GB" dirty="0"/>
              <a:t>Rohith</a:t>
            </a:r>
          </a:p>
          <a:p>
            <a:r>
              <a:rPr lang="en-GB" dirty="0"/>
              <a:t>Behzad Ali Bhat</a:t>
            </a:r>
          </a:p>
          <a:p>
            <a:r>
              <a:rPr lang="en-GB" dirty="0"/>
              <a:t>Uday Kiran</a:t>
            </a:r>
          </a:p>
          <a:p>
            <a:endParaRPr lang="en-GB" dirty="0"/>
          </a:p>
        </p:txBody>
      </p:sp>
      <p:sp>
        <p:nvSpPr>
          <p:cNvPr id="3" name="Title 2">
            <a:extLst>
              <a:ext uri="{FF2B5EF4-FFF2-40B4-BE49-F238E27FC236}">
                <a16:creationId xmlns:a16="http://schemas.microsoft.com/office/drawing/2014/main" xmlns="" id="{6F8D696E-B4E9-4F10-824F-B9B79E98BE71}"/>
              </a:ext>
            </a:extLst>
          </p:cNvPr>
          <p:cNvSpPr>
            <a:spLocks noGrp="1"/>
          </p:cNvSpPr>
          <p:nvPr>
            <p:ph type="ctrTitle"/>
          </p:nvPr>
        </p:nvSpPr>
        <p:spPr>
          <a:xfrm>
            <a:off x="404813" y="2923782"/>
            <a:ext cx="11386134" cy="1446550"/>
          </a:xfrm>
        </p:spPr>
        <p:txBody>
          <a:bodyPr/>
          <a:lstStyle/>
          <a:p>
            <a:r>
              <a:rPr lang="en-GB" sz="2800" dirty="0"/>
              <a:t>ONLINE FLIGHT TICKET BOOKING SYSTEM</a:t>
            </a:r>
            <a:r>
              <a:rPr lang="en-GB" dirty="0"/>
              <a:t/>
            </a:r>
            <a:br>
              <a:rPr lang="en-GB" dirty="0"/>
            </a:br>
            <a:r>
              <a:rPr lang="en-GB" dirty="0"/>
              <a:t>        </a:t>
            </a:r>
          </a:p>
        </p:txBody>
      </p:sp>
    </p:spTree>
    <p:extLst>
      <p:ext uri="{BB962C8B-B14F-4D97-AF65-F5344CB8AC3E}">
        <p14:creationId xmlns:p14="http://schemas.microsoft.com/office/powerpoint/2010/main" xmlns="" val="386753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F55CF-90C5-4738-857B-AA55E84343F0}"/>
              </a:ext>
            </a:extLst>
          </p:cNvPr>
          <p:cNvSpPr>
            <a:spLocks noGrp="1"/>
          </p:cNvSpPr>
          <p:nvPr>
            <p:ph type="title"/>
          </p:nvPr>
        </p:nvSpPr>
        <p:spPr>
          <a:xfrm>
            <a:off x="622114" y="304800"/>
            <a:ext cx="10947772" cy="716711"/>
          </a:xfrm>
        </p:spPr>
        <p:txBody>
          <a:bodyPr/>
          <a:lstStyle/>
          <a:p>
            <a:pPr algn="ctr"/>
            <a:r>
              <a:rPr lang="en-IN" b="1" dirty="0">
                <a:latin typeface="Times New Roman" panose="02020603050405020304" pitchFamily="18" charset="0"/>
                <a:cs typeface="Times New Roman" panose="02020603050405020304" pitchFamily="18" charset="0"/>
              </a:rPr>
              <a:t>SCOPE</a:t>
            </a:r>
          </a:p>
        </p:txBody>
      </p:sp>
      <p:sp>
        <p:nvSpPr>
          <p:cNvPr id="6" name="Content Placeholder 5">
            <a:extLst>
              <a:ext uri="{FF2B5EF4-FFF2-40B4-BE49-F238E27FC236}">
                <a16:creationId xmlns:a16="http://schemas.microsoft.com/office/drawing/2014/main" xmlns="" id="{3718D15F-5959-41EF-8694-C8D2FE59E4BF}"/>
              </a:ext>
            </a:extLst>
          </p:cNvPr>
          <p:cNvSpPr>
            <a:spLocks noGrp="1"/>
          </p:cNvSpPr>
          <p:nvPr>
            <p:ph idx="1"/>
          </p:nvPr>
        </p:nvSpPr>
        <p:spPr>
          <a:xfrm>
            <a:off x="533400" y="1722437"/>
            <a:ext cx="9729787" cy="5135563"/>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ea typeface="Carlito"/>
                <a:cs typeface="Times New Roman" panose="02020603050405020304" pitchFamily="18" charset="0"/>
              </a:rPr>
              <a:t>This </a:t>
            </a:r>
            <a:r>
              <a:rPr lang="en-US" dirty="0">
                <a:effectLst/>
                <a:latin typeface="Times New Roman" panose="02020603050405020304" pitchFamily="18" charset="0"/>
                <a:ea typeface="Carlito"/>
                <a:cs typeface="Times New Roman" panose="02020603050405020304" pitchFamily="18" charset="0"/>
              </a:rPr>
              <a:t>online flight booking system provides users the freedom to browse for flights across the globe, view the </a:t>
            </a:r>
            <a:r>
              <a:rPr lang="en-US" dirty="0" smtClean="0">
                <a:effectLst/>
                <a:latin typeface="Times New Roman" panose="02020603050405020304" pitchFamily="18" charset="0"/>
                <a:ea typeface="Carlito"/>
                <a:cs typeface="Times New Roman" panose="02020603050405020304" pitchFamily="18" charset="0"/>
              </a:rPr>
              <a:t>timings and </a:t>
            </a:r>
            <a:r>
              <a:rPr lang="en-US" dirty="0">
                <a:effectLst/>
                <a:latin typeface="Times New Roman" panose="02020603050405020304" pitchFamily="18" charset="0"/>
                <a:ea typeface="Carlito"/>
                <a:cs typeface="Times New Roman" panose="02020603050405020304" pitchFamily="18" charset="0"/>
              </a:rPr>
              <a:t>flight </a:t>
            </a:r>
            <a:r>
              <a:rPr lang="en-US" dirty="0" smtClean="0">
                <a:effectLst/>
                <a:latin typeface="Times New Roman" panose="02020603050405020304" pitchFamily="18" charset="0"/>
                <a:ea typeface="Carlito"/>
                <a:cs typeface="Times New Roman" panose="02020603050405020304" pitchFamily="18" charset="0"/>
              </a:rPr>
              <a:t>fares before </a:t>
            </a:r>
            <a:r>
              <a:rPr lang="en-US" dirty="0">
                <a:effectLst/>
                <a:latin typeface="Times New Roman" panose="02020603050405020304" pitchFamily="18" charset="0"/>
                <a:ea typeface="Carlito"/>
                <a:cs typeface="Times New Roman" panose="02020603050405020304" pitchFamily="18" charset="0"/>
              </a:rPr>
              <a:t>booking the tickets. </a:t>
            </a:r>
          </a:p>
          <a:p>
            <a:pPr marL="285750" indent="-285750">
              <a:buFont typeface="Arial" panose="020B0604020202020204" pitchFamily="34" charset="0"/>
              <a:buChar char="•"/>
            </a:pPr>
            <a:r>
              <a:rPr lang="en-US" dirty="0">
                <a:effectLst/>
                <a:latin typeface="Times New Roman" panose="02020603050405020304" pitchFamily="18" charset="0"/>
                <a:ea typeface="Carlito"/>
                <a:cs typeface="Times New Roman" panose="02020603050405020304" pitchFamily="18" charset="0"/>
              </a:rPr>
              <a:t>Once the customer has registered, he will be able to proceed with the booking </a:t>
            </a:r>
            <a:r>
              <a:rPr lang="en-US" dirty="0" smtClean="0">
                <a:effectLst/>
                <a:latin typeface="Times New Roman" panose="02020603050405020304" pitchFamily="18" charset="0"/>
                <a:ea typeface="Carlito"/>
                <a:cs typeface="Times New Roman" panose="02020603050405020304" pitchFamily="18" charset="0"/>
              </a:rPr>
              <a:t>of </a:t>
            </a:r>
            <a:r>
              <a:rPr lang="en-US" dirty="0">
                <a:effectLst/>
                <a:latin typeface="Times New Roman" panose="02020603050405020304" pitchFamily="18" charset="0"/>
                <a:ea typeface="Carlito"/>
                <a:cs typeface="Times New Roman" panose="02020603050405020304" pitchFamily="18" charset="0"/>
              </a:rPr>
              <a:t>the flight tickets .</a:t>
            </a:r>
          </a:p>
          <a:p>
            <a:pPr marL="285750" indent="-285750">
              <a:buFont typeface="Arial" panose="020B0604020202020204" pitchFamily="34" charset="0"/>
              <a:buChar char="•"/>
            </a:pPr>
            <a:r>
              <a:rPr lang="en-US" dirty="0">
                <a:effectLst/>
                <a:latin typeface="Times New Roman" panose="02020603050405020304" pitchFamily="18" charset="0"/>
                <a:ea typeface="Carlito"/>
                <a:cs typeface="Times New Roman" panose="02020603050405020304" pitchFamily="18" charset="0"/>
              </a:rPr>
              <a:t>The users also have the provision to book tickets for multiple passengers by providing their details. The administrator will be responsible for updating the flight schedule and prices.</a:t>
            </a:r>
            <a:endParaRPr lang="en-IN" dirty="0">
              <a:latin typeface="Times New Roman" panose="02020603050405020304" pitchFamily="18" charset="0"/>
              <a:cs typeface="Times New Roman" panose="02020603050405020304" pitchFamily="18" charset="0"/>
            </a:endParaRPr>
          </a:p>
        </p:txBody>
      </p:sp>
      <p:sp>
        <p:nvSpPr>
          <p:cNvPr id="5" name="Graphic 1">
            <a:extLst>
              <a:ext uri="{FF2B5EF4-FFF2-40B4-BE49-F238E27FC236}">
                <a16:creationId xmlns:a16="http://schemas.microsoft.com/office/drawing/2014/main" xmlns="" id="{33FF83D3-9627-4B50-9DA5-CEAFC1315FF2}"/>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1624127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69580-C715-46B4-837B-DA7D0486B044}"/>
              </a:ext>
            </a:extLst>
          </p:cNvPr>
          <p:cNvSpPr>
            <a:spLocks noGrp="1"/>
          </p:cNvSpPr>
          <p:nvPr>
            <p:ph type="title"/>
          </p:nvPr>
        </p:nvSpPr>
        <p:spPr>
          <a:xfrm>
            <a:off x="622114" y="381000"/>
            <a:ext cx="10947772" cy="716711"/>
          </a:xfrm>
        </p:spPr>
        <p:txBody>
          <a:bodyPr>
            <a:normAutofit/>
          </a:bodyPr>
          <a:lstStyle/>
          <a:p>
            <a:pPr algn="ctr"/>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xmlns="" id="{D658C009-3BF3-4B69-9CF0-54ED348F7EB1}"/>
              </a:ext>
            </a:extLst>
          </p:cNvPr>
          <p:cNvSpPr>
            <a:spLocks noGrp="1"/>
          </p:cNvSpPr>
          <p:nvPr>
            <p:ph idx="1"/>
          </p:nvPr>
        </p:nvSpPr>
        <p:spPr>
          <a:xfrm>
            <a:off x="815120" y="1807125"/>
            <a:ext cx="11376880" cy="5135563"/>
          </a:xfrm>
        </p:spPr>
        <p:txBody>
          <a:bodyPr>
            <a:norm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Management Module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Administration Module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Flight Ticket Booking</a:t>
            </a:r>
          </a:p>
        </p:txBody>
      </p:sp>
      <p:sp>
        <p:nvSpPr>
          <p:cNvPr id="6" name="Graphic 1">
            <a:extLst>
              <a:ext uri="{FF2B5EF4-FFF2-40B4-BE49-F238E27FC236}">
                <a16:creationId xmlns:a16="http://schemas.microsoft.com/office/drawing/2014/main" xmlns="" id="{2427C3E4-9D95-4A12-902B-DB417FAAF6B9}"/>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32710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CF434-BF06-49AA-BC93-93046426322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                                                 User Module</a:t>
            </a:r>
          </a:p>
        </p:txBody>
      </p:sp>
      <p:sp>
        <p:nvSpPr>
          <p:cNvPr id="3" name="Content Placeholder 2">
            <a:extLst>
              <a:ext uri="{FF2B5EF4-FFF2-40B4-BE49-F238E27FC236}">
                <a16:creationId xmlns:a16="http://schemas.microsoft.com/office/drawing/2014/main" xmlns="" id="{AE6668EA-FF74-4EC9-A22B-17B2D09F7BE8}"/>
              </a:ext>
            </a:extLst>
          </p:cNvPr>
          <p:cNvSpPr>
            <a:spLocks noGrp="1"/>
          </p:cNvSpPr>
          <p:nvPr>
            <p:ph idx="1"/>
          </p:nvPr>
        </p:nvSpPr>
        <p:spPr>
          <a:xfrm>
            <a:off x="838200" y="1371600"/>
            <a:ext cx="10515600" cy="4500563"/>
          </a:xfrm>
        </p:spPr>
        <p:txBody>
          <a:bodyPr>
            <a:normAutofit lnSpcReduction="10000"/>
          </a:bodyPr>
          <a:lstStyle/>
          <a:p>
            <a:r>
              <a:rPr lang="en-IN" sz="2200" b="1" dirty="0">
                <a:latin typeface="Times New Roman" panose="02020603050405020304" pitchFamily="18" charset="0"/>
                <a:cs typeface="Times New Roman" panose="02020603050405020304" pitchFamily="18" charset="0"/>
              </a:rPr>
              <a:t>User Registration</a:t>
            </a:r>
            <a:r>
              <a:rPr lang="en-IN"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User </a:t>
            </a:r>
            <a:r>
              <a:rPr lang="en-US" sz="2200" dirty="0" smtClean="0">
                <a:effectLst/>
                <a:latin typeface="Times New Roman" panose="02020603050405020304" pitchFamily="18" charset="0"/>
                <a:ea typeface="Courier New" panose="02070309020205020404" pitchFamily="49" charset="0"/>
                <a:cs typeface="Times New Roman" panose="02020603050405020304" pitchFamily="18" charset="0"/>
              </a:rPr>
              <a:t>can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register on the Flight Ticket </a:t>
            </a:r>
            <a:r>
              <a:rPr lang="en-US" sz="2200" dirty="0" smtClean="0">
                <a:effectLst/>
                <a:latin typeface="Times New Roman" panose="02020603050405020304" pitchFamily="18" charset="0"/>
                <a:ea typeface="Courier New" panose="02070309020205020404" pitchFamily="49" charset="0"/>
                <a:cs typeface="Times New Roman" panose="02020603050405020304" pitchFamily="18" charset="0"/>
              </a:rPr>
              <a:t>Booking</a:t>
            </a:r>
            <a:r>
              <a:rPr lang="en-US" sz="2200" spc="-70" dirty="0" smtClean="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spc="-70" dirty="0">
                <a:latin typeface="Times New Roman" panose="02020603050405020304" pitchFamily="18" charset="0"/>
                <a:ea typeface="Courier New" panose="02070309020205020404" pitchFamily="49" charset="0"/>
                <a:cs typeface="Times New Roman" panose="02020603050405020304" pitchFamily="18" charset="0"/>
              </a:rPr>
              <a:t>S</a:t>
            </a:r>
            <a:r>
              <a:rPr lang="en-US" sz="2200" dirty="0" smtClean="0">
                <a:effectLst/>
                <a:latin typeface="Times New Roman" panose="02020603050405020304" pitchFamily="18" charset="0"/>
                <a:ea typeface="Courier New" panose="02070309020205020404" pitchFamily="49" charset="0"/>
                <a:cs typeface="Times New Roman" panose="02020603050405020304" pitchFamily="18" charset="0"/>
              </a:rPr>
              <a:t>ystem</a:t>
            </a:r>
            <a:endParaRPr lang="en-US"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rlito"/>
                <a:cs typeface="Times New Roman" panose="02020603050405020304" pitchFamily="18" charset="0"/>
              </a:rPr>
              <a:t>All the necessary information required for new user registration is captured </a:t>
            </a:r>
          </a:p>
          <a:p>
            <a:pPr marL="285750" indent="-285750">
              <a:buFont typeface="Arial" panose="020B0604020202020204" pitchFamily="34" charset="0"/>
              <a:buChar char="•"/>
            </a:pPr>
            <a:endParaRPr lang="en-IN" sz="1600" dirty="0">
              <a:effectLst/>
              <a:latin typeface="Times New Roman" panose="02020603050405020304" pitchFamily="18" charset="0"/>
              <a:ea typeface="Courier New" panose="02070309020205020404" pitchFamily="49"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User Login</a:t>
            </a:r>
            <a:r>
              <a:rPr lang="en-IN" sz="2400" b="1"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User can  register on the Flight Ticket </a:t>
            </a:r>
            <a:r>
              <a:rPr lang="en-US" sz="2200" dirty="0" smtClean="0">
                <a:effectLst/>
                <a:latin typeface="Times New Roman" panose="02020603050405020304" pitchFamily="18" charset="0"/>
                <a:ea typeface="Courier New" panose="02070309020205020404" pitchFamily="49" charset="0"/>
                <a:cs typeface="Times New Roman" panose="02020603050405020304" pitchFamily="18" charset="0"/>
              </a:rPr>
              <a:t>Booking</a:t>
            </a:r>
            <a:r>
              <a:rPr lang="en-US" sz="2200" spc="-70" dirty="0" smtClean="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spc="-70" dirty="0">
                <a:latin typeface="Times New Roman" panose="02020603050405020304" pitchFamily="18" charset="0"/>
                <a:ea typeface="Courier New" panose="02070309020205020404" pitchFamily="49" charset="0"/>
                <a:cs typeface="Times New Roman" panose="02020603050405020304" pitchFamily="18" charset="0"/>
              </a:rPr>
              <a:t>S</a:t>
            </a:r>
            <a:r>
              <a:rPr lang="en-US" sz="2200" dirty="0" smtClean="0">
                <a:effectLst/>
                <a:latin typeface="Times New Roman" panose="02020603050405020304" pitchFamily="18" charset="0"/>
                <a:ea typeface="Courier New" panose="02070309020205020404" pitchFamily="49" charset="0"/>
                <a:cs typeface="Times New Roman" panose="02020603050405020304" pitchFamily="18" charset="0"/>
              </a:rPr>
              <a:t>ystem</a:t>
            </a:r>
            <a:endParaRPr lang="en-US"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arlito"/>
                <a:cs typeface="Times New Roman" panose="02020603050405020304" pitchFamily="18" charset="0"/>
              </a:rPr>
              <a:t>All the necessary information required for new user registration is captured</a:t>
            </a:r>
            <a:endParaRPr lang="en-US" sz="2200" dirty="0">
              <a:latin typeface="Times New Roman" panose="02020603050405020304" pitchFamily="18" charset="0"/>
              <a:ea typeface="Carlito"/>
              <a:cs typeface="Times New Roman" panose="02020603050405020304" pitchFamily="18" charset="0"/>
            </a:endParaRPr>
          </a:p>
          <a:p>
            <a:pPr marL="285750" indent="-285750">
              <a:buFont typeface="Arial" panose="020B0604020202020204" pitchFamily="34" charset="0"/>
              <a:buChar char="•"/>
            </a:pPr>
            <a:endParaRPr lang="en-IN" sz="1600" dirty="0">
              <a:effectLst/>
              <a:latin typeface="Times New Roman" panose="02020603050405020304" pitchFamily="18" charset="0"/>
              <a:ea typeface="Courier New" panose="02070309020205020404" pitchFamily="49" charset="0"/>
              <a:cs typeface="Times New Roman" panose="02020603050405020304" pitchFamily="18" charset="0"/>
            </a:endParaRPr>
          </a:p>
          <a:p>
            <a:r>
              <a:rPr lang="en-IN" sz="2200" b="1" dirty="0">
                <a:effectLst/>
                <a:latin typeface="Times New Roman" panose="02020603050405020304" pitchFamily="18" charset="0"/>
                <a:ea typeface="Courier New" panose="02070309020205020404" pitchFamily="49" charset="0"/>
                <a:cs typeface="Times New Roman" panose="02020603050405020304" pitchFamily="18" charset="0"/>
              </a:rPr>
              <a:t>User Dashboard</a:t>
            </a:r>
            <a:r>
              <a:rPr lang="en-IN" sz="2400" dirty="0">
                <a:effectLst/>
                <a:latin typeface="Times New Roman" panose="02020603050405020304" pitchFamily="18" charset="0"/>
                <a:ea typeface="Courier New" panose="02070309020205020404" pitchFamily="49" charset="0"/>
                <a:cs typeface="Times New Roman" panose="02020603050405020304" pitchFamily="18" charset="0"/>
              </a:rPr>
              <a:t>:-</a:t>
            </a:r>
          </a:p>
          <a:p>
            <a:pPr marL="342900" indent="-342900">
              <a:buFont typeface="Arial" panose="020B0604020202020204" pitchFamily="34" charset="0"/>
              <a:buChar char="•"/>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On login, user can view his</a:t>
            </a:r>
            <a:r>
              <a:rPr lang="en-US" sz="22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dashboard</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indent="-342900">
              <a:buFont typeface="Arial" panose="020B0604020202020204" pitchFamily="34" charset="0"/>
              <a:buChar char="•"/>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Dashboard to display user upcoming trips for any bookings made, section to access his Manage my account, Booking</a:t>
            </a:r>
            <a:r>
              <a:rPr lang="en-US" sz="22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cancellations</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indent="-342900">
              <a:buFont typeface="Arial" panose="020B0604020202020204" pitchFamily="34" charset="0"/>
              <a:buChar char="•"/>
            </a:pPr>
            <a:endParaRPr lang="en-IN" dirty="0"/>
          </a:p>
        </p:txBody>
      </p:sp>
      <p:sp>
        <p:nvSpPr>
          <p:cNvPr id="5" name="Graphic 1">
            <a:extLst>
              <a:ext uri="{FF2B5EF4-FFF2-40B4-BE49-F238E27FC236}">
                <a16:creationId xmlns:a16="http://schemas.microsoft.com/office/drawing/2014/main" xmlns="" id="{6180D35F-D9DE-4E89-8B20-9179E7835ECE}"/>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13993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56E8EE-E569-4432-8F06-09C4A3BB0408}"/>
              </a:ext>
            </a:extLst>
          </p:cNvPr>
          <p:cNvSpPr>
            <a:spLocks noGrp="1"/>
          </p:cNvSpPr>
          <p:nvPr>
            <p:ph type="title"/>
          </p:nvPr>
        </p:nvSpPr>
        <p:spPr>
          <a:xfrm>
            <a:off x="731668" y="63284"/>
            <a:ext cx="10515600" cy="1325563"/>
          </a:xfrm>
        </p:spPr>
        <p:txBody>
          <a:bodyPr>
            <a:normAutofit fontScale="90000"/>
          </a:bodyPr>
          <a:lstStyle/>
          <a:p>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3100" b="1" dirty="0">
                <a:latin typeface="Calibri" pitchFamily="34" charset="0"/>
                <a:cs typeface="Calibri" pitchFamily="34" charset="0"/>
              </a:rPr>
              <a:t>Admin Module</a:t>
            </a:r>
            <a:r>
              <a:rPr lang="en-IN" sz="2700" dirty="0"/>
              <a:t/>
            </a:r>
            <a:br>
              <a:rPr lang="en-IN" sz="2700" dirty="0"/>
            </a:br>
            <a:endParaRPr lang="en-IN" sz="2700" dirty="0"/>
          </a:p>
        </p:txBody>
      </p:sp>
      <p:sp>
        <p:nvSpPr>
          <p:cNvPr id="7" name="Content Placeholder 6">
            <a:extLst>
              <a:ext uri="{FF2B5EF4-FFF2-40B4-BE49-F238E27FC236}">
                <a16:creationId xmlns:a16="http://schemas.microsoft.com/office/drawing/2014/main" xmlns="" id="{8831D1D7-31D8-4F2D-B89D-5D159E9988A6}"/>
              </a:ext>
            </a:extLst>
          </p:cNvPr>
          <p:cNvSpPr>
            <a:spLocks noGrp="1"/>
          </p:cNvSpPr>
          <p:nvPr>
            <p:ph idx="1"/>
          </p:nvPr>
        </p:nvSpPr>
        <p:spPr>
          <a:xfrm>
            <a:off x="228600" y="1522169"/>
            <a:ext cx="10748781" cy="4745523"/>
          </a:xfrm>
        </p:spPr>
        <p:txBody>
          <a:bodyPr>
            <a:normAutofit fontScale="92500" lnSpcReduction="10000"/>
          </a:bodyPr>
          <a:lstStyle/>
          <a:p>
            <a:pPr marL="0" indent="0">
              <a:buNone/>
            </a:pPr>
            <a:r>
              <a:rPr lang="en-IN" sz="2200" b="1" dirty="0">
                <a:latin typeface="Calibri" pitchFamily="34" charset="0"/>
                <a:cs typeface="Calibri" pitchFamily="34" charset="0"/>
              </a:rPr>
              <a:t>Admin Login:-</a:t>
            </a:r>
          </a:p>
          <a:p>
            <a:pPr marL="457200" indent="-457200">
              <a:buFont typeface="Arial" panose="020B0604020202020204" pitchFamily="34" charset="0"/>
              <a:buChar char="•"/>
            </a:pPr>
            <a:r>
              <a:rPr lang="en-US" sz="2200" dirty="0">
                <a:effectLst/>
                <a:latin typeface="Calibri" pitchFamily="34" charset="0"/>
                <a:ea typeface="Courier New" panose="02070309020205020404" pitchFamily="49" charset="0"/>
                <a:cs typeface="Calibri" pitchFamily="34" charset="0"/>
              </a:rPr>
              <a:t>Administrator access provides admin privileges to manage and maintain the Flight ticket booking</a:t>
            </a:r>
            <a:r>
              <a:rPr lang="en-US" sz="2200" spc="-15" dirty="0">
                <a:effectLst/>
                <a:latin typeface="Calibri" pitchFamily="34" charset="0"/>
                <a:ea typeface="Courier New" panose="02070309020205020404" pitchFamily="49" charset="0"/>
                <a:cs typeface="Calibri" pitchFamily="34" charset="0"/>
              </a:rPr>
              <a:t> </a:t>
            </a:r>
            <a:r>
              <a:rPr lang="en-US" sz="2200" dirty="0">
                <a:effectLst/>
                <a:latin typeface="Calibri" pitchFamily="34" charset="0"/>
                <a:ea typeface="Courier New" panose="02070309020205020404" pitchFamily="49" charset="0"/>
                <a:cs typeface="Calibri" pitchFamily="34" charset="0"/>
              </a:rPr>
              <a:t>system</a:t>
            </a:r>
            <a:endParaRPr lang="en-IN" sz="2200" dirty="0">
              <a:effectLst/>
              <a:latin typeface="Calibri" pitchFamily="34" charset="0"/>
              <a:ea typeface="Courier New" panose="02070309020205020404" pitchFamily="49" charset="0"/>
              <a:cs typeface="Calibri" pitchFamily="34" charset="0"/>
            </a:endParaRPr>
          </a:p>
          <a:p>
            <a:pPr marL="457200" indent="-457200">
              <a:buFont typeface="Arial" panose="020B0604020202020204" pitchFamily="34" charset="0"/>
              <a:buChar char="•"/>
            </a:pPr>
            <a:r>
              <a:rPr lang="en-US" sz="2200" dirty="0">
                <a:effectLst/>
                <a:latin typeface="Calibri" pitchFamily="34" charset="0"/>
                <a:ea typeface="Carlito"/>
                <a:cs typeface="Calibri" pitchFamily="34" charset="0"/>
              </a:rPr>
              <a:t>Admin can view an Admin Dashboard which provides various admin options</a:t>
            </a:r>
          </a:p>
          <a:p>
            <a:endParaRPr lang="en-US" sz="2200" dirty="0">
              <a:effectLst/>
              <a:latin typeface="Calibri" pitchFamily="34" charset="0"/>
              <a:ea typeface="Carlito"/>
              <a:cs typeface="Calibri" pitchFamily="34" charset="0"/>
            </a:endParaRPr>
          </a:p>
          <a:p>
            <a:pPr marL="0" indent="0">
              <a:buNone/>
            </a:pPr>
            <a:r>
              <a:rPr lang="en-US" sz="2200" b="1" dirty="0">
                <a:latin typeface="Calibri" pitchFamily="34" charset="0"/>
                <a:cs typeface="Calibri" pitchFamily="34" charset="0"/>
              </a:rPr>
              <a:t>Admin Flight Location:-</a:t>
            </a:r>
          </a:p>
          <a:p>
            <a:pPr marL="457200" indent="-457200">
              <a:buFont typeface="Arial" panose="020B0604020202020204" pitchFamily="34" charset="0"/>
              <a:buChar char="•"/>
            </a:pPr>
            <a:r>
              <a:rPr lang="en-US" sz="2200" dirty="0">
                <a:effectLst/>
                <a:latin typeface="Calibri" pitchFamily="34" charset="0"/>
                <a:ea typeface="Carlito"/>
                <a:cs typeface="Calibri" pitchFamily="34" charset="0"/>
              </a:rPr>
              <a:t>Admin is allowed to create or update flight locations</a:t>
            </a:r>
          </a:p>
          <a:p>
            <a:endParaRPr lang="en-US" sz="2200" dirty="0">
              <a:effectLst/>
              <a:latin typeface="Calibri" pitchFamily="34" charset="0"/>
              <a:ea typeface="Carlito"/>
              <a:cs typeface="Calibri" pitchFamily="34" charset="0"/>
            </a:endParaRPr>
          </a:p>
          <a:p>
            <a:r>
              <a:rPr lang="en-US" sz="2200" b="1" dirty="0">
                <a:latin typeface="Calibri" pitchFamily="34" charset="0"/>
                <a:cs typeface="Calibri" pitchFamily="34" charset="0"/>
              </a:rPr>
              <a:t>Admin Flight Types:-</a:t>
            </a:r>
          </a:p>
          <a:p>
            <a:pPr marL="457200" indent="-457200">
              <a:buFont typeface="Arial" panose="020B0604020202020204" pitchFamily="34" charset="0"/>
              <a:buChar char="•"/>
            </a:pPr>
            <a:r>
              <a:rPr lang="en-US" sz="2200" dirty="0">
                <a:effectLst/>
                <a:latin typeface="Calibri" pitchFamily="34" charset="0"/>
                <a:ea typeface="Carlito"/>
                <a:cs typeface="Calibri" pitchFamily="34" charset="0"/>
              </a:rPr>
              <a:t>Admin </a:t>
            </a:r>
            <a:r>
              <a:rPr lang="en-US" sz="2200" dirty="0">
                <a:latin typeface="Calibri" pitchFamily="34" charset="0"/>
                <a:ea typeface="Carlito"/>
                <a:cs typeface="Calibri" pitchFamily="34" charset="0"/>
              </a:rPr>
              <a:t>is </a:t>
            </a:r>
            <a:r>
              <a:rPr lang="en-US" sz="2200" dirty="0">
                <a:effectLst/>
                <a:latin typeface="Calibri" pitchFamily="34" charset="0"/>
                <a:ea typeface="Carlito"/>
                <a:cs typeface="Calibri" pitchFamily="34" charset="0"/>
              </a:rPr>
              <a:t>allowed to create or update fleet status </a:t>
            </a:r>
          </a:p>
          <a:p>
            <a:endParaRPr lang="en-US" sz="2200" dirty="0">
              <a:effectLst/>
              <a:latin typeface="Calibri" pitchFamily="34" charset="0"/>
              <a:ea typeface="Carlito"/>
              <a:cs typeface="Calibri" pitchFamily="34" charset="0"/>
            </a:endParaRPr>
          </a:p>
          <a:p>
            <a:pPr marL="0" indent="0">
              <a:buNone/>
            </a:pPr>
            <a:r>
              <a:rPr lang="en-US" sz="2200" b="1" dirty="0">
                <a:latin typeface="Calibri" pitchFamily="34" charset="0"/>
                <a:cs typeface="Calibri" pitchFamily="34" charset="0"/>
              </a:rPr>
              <a:t>Admin Flight Ticket Fares:-</a:t>
            </a:r>
          </a:p>
          <a:p>
            <a:pPr marL="457200" indent="-457200">
              <a:buFont typeface="Arial" panose="020B0604020202020204" pitchFamily="34" charset="0"/>
              <a:buChar char="•"/>
            </a:pPr>
            <a:r>
              <a:rPr lang="en-US" sz="2200" dirty="0">
                <a:effectLst/>
                <a:latin typeface="Calibri" pitchFamily="34" charset="0"/>
                <a:ea typeface="Carlito"/>
                <a:cs typeface="Calibri" pitchFamily="34" charset="0"/>
              </a:rPr>
              <a:t>Admin </a:t>
            </a:r>
            <a:r>
              <a:rPr lang="en-US" sz="2200" dirty="0">
                <a:latin typeface="Calibri" pitchFamily="34" charset="0"/>
                <a:ea typeface="Carlito"/>
                <a:cs typeface="Calibri" pitchFamily="34" charset="0"/>
              </a:rPr>
              <a:t>can </a:t>
            </a:r>
            <a:r>
              <a:rPr lang="en-US" sz="2200" dirty="0">
                <a:effectLst/>
                <a:latin typeface="Calibri" pitchFamily="34" charset="0"/>
                <a:ea typeface="Carlito"/>
                <a:cs typeface="Calibri" pitchFamily="34" charset="0"/>
              </a:rPr>
              <a:t>create or update flight ticket pricing details for various classes.</a:t>
            </a:r>
          </a:p>
          <a:p>
            <a:endParaRPr lang="en-US" sz="2200" dirty="0">
              <a:effectLst/>
              <a:latin typeface="Calibri" pitchFamily="34" charset="0"/>
              <a:ea typeface="Carlito"/>
              <a:cs typeface="Calibri" pitchFamily="34" charset="0"/>
            </a:endParaRPr>
          </a:p>
          <a:p>
            <a:endParaRPr lang="en-US" sz="2200" b="1" dirty="0">
              <a:latin typeface="Calibri" pitchFamily="34" charset="0"/>
              <a:cs typeface="Calibri" pitchFamily="34" charset="0"/>
            </a:endParaRPr>
          </a:p>
          <a:p>
            <a:endParaRPr lang="en-US" sz="2200" b="1" dirty="0">
              <a:latin typeface="Calibri" pitchFamily="34" charset="0"/>
              <a:cs typeface="Calibri" pitchFamily="34" charset="0"/>
            </a:endParaRPr>
          </a:p>
          <a:p>
            <a:endParaRPr lang="en-IN" sz="1600" b="1" dirty="0">
              <a:latin typeface="Calibri" pitchFamily="34" charset="0"/>
              <a:cs typeface="Calibri" pitchFamily="34" charset="0"/>
            </a:endParaRPr>
          </a:p>
        </p:txBody>
      </p:sp>
      <p:sp>
        <p:nvSpPr>
          <p:cNvPr id="5" name="Graphic 1">
            <a:extLst>
              <a:ext uri="{FF2B5EF4-FFF2-40B4-BE49-F238E27FC236}">
                <a16:creationId xmlns:a16="http://schemas.microsoft.com/office/drawing/2014/main" xmlns="" id="{40257290-7421-497D-A7C2-600735A595FA}"/>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29358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1DCD66-757D-4C46-800F-E4F1A4DB6071}"/>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Flight Ticket Booking</a:t>
            </a:r>
          </a:p>
        </p:txBody>
      </p:sp>
      <p:sp>
        <p:nvSpPr>
          <p:cNvPr id="3" name="Content Placeholder 2">
            <a:extLst>
              <a:ext uri="{FF2B5EF4-FFF2-40B4-BE49-F238E27FC236}">
                <a16:creationId xmlns:a16="http://schemas.microsoft.com/office/drawing/2014/main" xmlns="" id="{DEFD6F06-4A44-4FE3-B186-43435FE47CB8}"/>
              </a:ext>
            </a:extLst>
          </p:cNvPr>
          <p:cNvSpPr>
            <a:spLocks noGrp="1"/>
          </p:cNvSpPr>
          <p:nvPr>
            <p:ph idx="1"/>
          </p:nvPr>
        </p:nvSpPr>
        <p:spPr>
          <a:xfrm>
            <a:off x="407560" y="1334249"/>
            <a:ext cx="11376880" cy="5135563"/>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Flight Search Simple:-</a:t>
            </a:r>
          </a:p>
          <a:p>
            <a:pPr marL="342900" indent="-342900">
              <a:buFont typeface="Arial" panose="020B0604020202020204" pitchFamily="34" charset="0"/>
              <a:buChar char="•"/>
            </a:pPr>
            <a:r>
              <a:rPr lang="en-US" dirty="0">
                <a:effectLst/>
                <a:latin typeface="Times New Roman" panose="02020603050405020304" pitchFamily="18" charset="0"/>
                <a:ea typeface="Courier New" panose="02070309020205020404" pitchFamily="49" charset="0"/>
                <a:cs typeface="Times New Roman" panose="02020603050405020304" pitchFamily="18" charset="0"/>
              </a:rPr>
              <a:t>With valid login credentials, user </a:t>
            </a:r>
            <a:r>
              <a:rPr lang="en-US" dirty="0">
                <a:latin typeface="Times New Roman" panose="02020603050405020304" pitchFamily="18" charset="0"/>
                <a:ea typeface="Courier New" panose="02070309020205020404" pitchFamily="49" charset="0"/>
                <a:cs typeface="Times New Roman" panose="02020603050405020304" pitchFamily="18" charset="0"/>
              </a:rPr>
              <a:t>is</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 able to login and search for flights between two cities for a particular</a:t>
            </a:r>
            <a:r>
              <a:rPr lang="en-US"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date.</a:t>
            </a:r>
          </a:p>
          <a:p>
            <a:endParaRPr lang="en-US" dirty="0">
              <a:effectLst/>
              <a:latin typeface="Times New Roman" panose="02020603050405020304" pitchFamily="18" charset="0"/>
              <a:ea typeface="Courier New" panose="02070309020205020404" pitchFamily="49" charset="0"/>
              <a:cs typeface="Times New Roman" panose="02020603050405020304" pitchFamily="18" charset="0"/>
            </a:endParaRPr>
          </a:p>
          <a:p>
            <a:pPr marL="0" indent="0">
              <a:buNone/>
            </a:pPr>
            <a:r>
              <a:rPr lang="en-US" b="1" dirty="0">
                <a:latin typeface="Times New Roman" panose="02020603050405020304" pitchFamily="18" charset="0"/>
                <a:ea typeface="Courier New" panose="02070309020205020404" pitchFamily="49" charset="0"/>
                <a:cs typeface="Times New Roman" panose="02020603050405020304" pitchFamily="18" charset="0"/>
              </a:rPr>
              <a:t>Flight Search Advanced:-</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is  able to search on various parameters like flight number, </a:t>
            </a:r>
            <a:r>
              <a:rPr lang="en-IN" dirty="0" smtClean="0">
                <a:latin typeface="Times New Roman" panose="02020603050405020304" pitchFamily="18" charset="0"/>
                <a:cs typeface="Times New Roman" panose="02020603050405020304" pitchFamily="18" charset="0"/>
              </a:rPr>
              <a:t>date and class.</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Flight Ticket Booking:-</a:t>
            </a:r>
          </a:p>
          <a:p>
            <a:pPr marL="342900" indent="-342900">
              <a:buFont typeface="Arial" panose="020B0604020202020204" pitchFamily="34" charset="0"/>
              <a:buChar char="•"/>
            </a:pPr>
            <a:r>
              <a:rPr lang="en-US" dirty="0">
                <a:effectLst/>
                <a:latin typeface="Times New Roman" panose="02020603050405020304" pitchFamily="18" charset="0"/>
                <a:ea typeface="Carlito"/>
                <a:cs typeface="Times New Roman" panose="02020603050405020304" pitchFamily="18" charset="0"/>
              </a:rPr>
              <a:t>Valid and logged in users is allowed to book for a ticket if open tickets are available on a flight</a:t>
            </a:r>
          </a:p>
          <a:p>
            <a:pPr marL="342900" indent="-342900">
              <a:buFont typeface="Arial" panose="020B0604020202020204" pitchFamily="34" charset="0"/>
              <a:buChar char="•"/>
            </a:pPr>
            <a:r>
              <a:rPr lang="en-US" dirty="0">
                <a:effectLst/>
                <a:latin typeface="Times New Roman" panose="02020603050405020304" pitchFamily="18" charset="0"/>
                <a:ea typeface="Carlito"/>
                <a:cs typeface="Times New Roman" panose="02020603050405020304" pitchFamily="18" charset="0"/>
              </a:rPr>
              <a:t>Guest users to be routed to the login page</a:t>
            </a:r>
            <a:r>
              <a:rPr lang="en-US" dirty="0">
                <a:latin typeface="Times New Roman" panose="02020603050405020304" pitchFamily="18" charset="0"/>
                <a:ea typeface="Carlito"/>
                <a:cs typeface="Times New Roman" panose="02020603050405020304" pitchFamily="18" charset="0"/>
              </a:rPr>
              <a:t> </a:t>
            </a:r>
            <a:r>
              <a:rPr lang="en-US" dirty="0">
                <a:effectLst/>
                <a:latin typeface="Times New Roman" panose="02020603050405020304" pitchFamily="18" charset="0"/>
                <a:ea typeface="Carlito"/>
                <a:cs typeface="Times New Roman" panose="02020603050405020304" pitchFamily="18" charset="0"/>
              </a:rPr>
              <a:t>to continue login or create a new account to further continue with the ticket</a:t>
            </a:r>
            <a:r>
              <a:rPr lang="en-US" spc="-105" dirty="0">
                <a:effectLst/>
                <a:latin typeface="Times New Roman" panose="02020603050405020304" pitchFamily="18" charset="0"/>
                <a:ea typeface="Carlito"/>
                <a:cs typeface="Times New Roman" panose="02020603050405020304" pitchFamily="18" charset="0"/>
              </a:rPr>
              <a:t> </a:t>
            </a:r>
            <a:r>
              <a:rPr lang="en-US" dirty="0">
                <a:effectLst/>
                <a:latin typeface="Times New Roman" panose="02020603050405020304" pitchFamily="18" charset="0"/>
                <a:ea typeface="Carlito"/>
                <a:cs typeface="Times New Roman" panose="02020603050405020304" pitchFamily="18" charset="0"/>
              </a:rPr>
              <a:t>booking</a:t>
            </a:r>
          </a:p>
          <a:p>
            <a:pPr marL="342900" indent="-342900">
              <a:buFont typeface="Arial" panose="020B0604020202020204" pitchFamily="34" charset="0"/>
              <a:buChar char="•"/>
            </a:pPr>
            <a:r>
              <a:rPr lang="en-US" dirty="0" smtClean="0">
                <a:effectLst/>
                <a:latin typeface="Times New Roman" panose="02020603050405020304" pitchFamily="18" charset="0"/>
                <a:ea typeface="Carlito"/>
                <a:cs typeface="Times New Roman" panose="02020603050405020304" pitchFamily="18" charset="0"/>
              </a:rPr>
              <a:t>After booking, the user can proceed to the payment</a:t>
            </a:r>
            <a:r>
              <a:rPr lang="en-US" spc="-55" dirty="0" smtClean="0">
                <a:effectLst/>
                <a:latin typeface="Times New Roman" panose="02020603050405020304" pitchFamily="18" charset="0"/>
                <a:ea typeface="Carlito"/>
                <a:cs typeface="Times New Roman" panose="02020603050405020304" pitchFamily="18" charset="0"/>
              </a:rPr>
              <a:t> </a:t>
            </a:r>
            <a:r>
              <a:rPr lang="en-US" dirty="0" smtClean="0">
                <a:effectLst/>
                <a:latin typeface="Times New Roman" panose="02020603050405020304" pitchFamily="18" charset="0"/>
                <a:ea typeface="Carlito"/>
                <a:cs typeface="Times New Roman" panose="02020603050405020304" pitchFamily="18" charset="0"/>
              </a:rPr>
              <a:t>page.</a:t>
            </a:r>
          </a:p>
          <a:p>
            <a:pPr marL="342900" indent="-342900">
              <a:buFont typeface="Arial" panose="020B0604020202020204" pitchFamily="34" charset="0"/>
              <a:buChar char="•"/>
            </a:pPr>
            <a:r>
              <a:rPr lang="en-US" dirty="0" smtClean="0">
                <a:effectLst/>
                <a:latin typeface="Times New Roman" panose="02020603050405020304" pitchFamily="18" charset="0"/>
                <a:ea typeface="Courier New" panose="02070309020205020404" pitchFamily="49" charset="0"/>
                <a:cs typeface="Times New Roman" panose="02020603050405020304" pitchFamily="18" charset="0"/>
              </a:rPr>
              <a:t>On </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successful payment, ticket details should be</a:t>
            </a:r>
            <a:r>
              <a:rPr lang="en-US" spc="-1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dirty="0">
                <a:effectLst/>
                <a:latin typeface="Times New Roman" panose="02020603050405020304" pitchFamily="18" charset="0"/>
                <a:ea typeface="Courier New" panose="02070309020205020404" pitchFamily="49" charset="0"/>
                <a:cs typeface="Times New Roman" panose="02020603050405020304" pitchFamily="18" charset="0"/>
              </a:rPr>
              <a:t>displayed.</a:t>
            </a:r>
          </a:p>
          <a:p>
            <a:pPr marL="342900" indent="-342900">
              <a:buFont typeface="Arial" panose="020B0604020202020204" pitchFamily="34" charset="0"/>
              <a:buChar char="•"/>
            </a:pPr>
            <a:r>
              <a:rPr lang="en-US" dirty="0">
                <a:effectLst/>
                <a:latin typeface="Times New Roman" panose="02020603050405020304" pitchFamily="18" charset="0"/>
                <a:ea typeface="Courier New" panose="02070309020205020404" pitchFamily="49" charset="0"/>
                <a:cs typeface="Times New Roman" panose="02020603050405020304" pitchFamily="18" charset="0"/>
              </a:rPr>
              <a:t>On Unsuccessful payment, user notified on the payment failure and return to the payment page.</a:t>
            </a:r>
            <a:endParaRPr lang="en-IN" dirty="0">
              <a:effectLst/>
              <a:latin typeface="Times New Roman" panose="02020603050405020304" pitchFamily="18" charset="0"/>
              <a:ea typeface="Courier New" panose="02070309020205020404" pitchFamily="49" charset="0"/>
              <a:cs typeface="Times New Roman" panose="02020603050405020304" pitchFamily="18" charset="0"/>
            </a:endParaRPr>
          </a:p>
          <a:p>
            <a:endParaRPr lang="en-IN" dirty="0">
              <a:effectLst/>
              <a:latin typeface="Times New Roman" panose="02020603050405020304" pitchFamily="18" charset="0"/>
              <a:ea typeface="Courier New" panose="02070309020205020404" pitchFamily="49"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Graphic 1">
            <a:extLst>
              <a:ext uri="{FF2B5EF4-FFF2-40B4-BE49-F238E27FC236}">
                <a16:creationId xmlns:a16="http://schemas.microsoft.com/office/drawing/2014/main" xmlns="" id="{EA462261-2DE1-4375-A0CE-14EC9FC1BAFE}"/>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136829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D1C92-D346-49FD-B36E-C5B431022FE7}"/>
              </a:ext>
            </a:extLst>
          </p:cNvPr>
          <p:cNvSpPr>
            <a:spLocks noGrp="1"/>
          </p:cNvSpPr>
          <p:nvPr>
            <p:ph type="title"/>
          </p:nvPr>
        </p:nvSpPr>
        <p:spPr/>
        <p:txBody>
          <a:bodyPr/>
          <a:lstStyle/>
          <a:p>
            <a:r>
              <a:rPr lang="en-IN" sz="2800" dirty="0"/>
              <a:t>                                            </a:t>
            </a:r>
            <a:r>
              <a:rPr lang="en-IN" sz="2800" b="1" dirty="0">
                <a:latin typeface="Times New Roman" panose="02020603050405020304" pitchFamily="18" charset="0"/>
                <a:cs typeface="Times New Roman" panose="02020603050405020304" pitchFamily="18" charset="0"/>
              </a:rPr>
              <a:t>Development Tools</a:t>
            </a:r>
            <a:r>
              <a:rPr lang="en-IN" dirty="0"/>
              <a:t/>
            </a:r>
            <a:br>
              <a:rPr lang="en-IN" dirty="0"/>
            </a:br>
            <a:r>
              <a:rPr lang="en-IN" dirty="0"/>
              <a:t>  </a:t>
            </a:r>
          </a:p>
        </p:txBody>
      </p:sp>
      <p:sp>
        <p:nvSpPr>
          <p:cNvPr id="3" name="Content Placeholder 2">
            <a:extLst>
              <a:ext uri="{FF2B5EF4-FFF2-40B4-BE49-F238E27FC236}">
                <a16:creationId xmlns:a16="http://schemas.microsoft.com/office/drawing/2014/main" xmlns="" id="{26E99D48-F5F1-4E13-8EAB-DB9473303381}"/>
              </a:ext>
            </a:extLst>
          </p:cNvPr>
          <p:cNvSpPr>
            <a:spLocks noGrp="1"/>
          </p:cNvSpPr>
          <p:nvPr>
            <p:ph idx="1"/>
          </p:nvPr>
        </p:nvSpPr>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Jpa</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Postgres </a:t>
            </a:r>
            <a:r>
              <a:rPr lang="en-IN" dirty="0" err="1">
                <a:latin typeface="Times New Roman" panose="02020603050405020304" pitchFamily="18" charset="0"/>
                <a:cs typeface="Times New Roman" panose="02020603050405020304" pitchFamily="18" charset="0"/>
              </a:rPr>
              <a:t>Sql</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Swagger</a:t>
            </a:r>
          </a:p>
          <a:p>
            <a:pPr marL="0" indent="0">
              <a:buNone/>
            </a:pPr>
            <a:endParaRPr lang="en-IN" dirty="0"/>
          </a:p>
          <a:p>
            <a:endParaRPr lang="en-IN" dirty="0"/>
          </a:p>
        </p:txBody>
      </p:sp>
      <p:sp>
        <p:nvSpPr>
          <p:cNvPr id="5" name="Graphic 1">
            <a:extLst>
              <a:ext uri="{FF2B5EF4-FFF2-40B4-BE49-F238E27FC236}">
                <a16:creationId xmlns:a16="http://schemas.microsoft.com/office/drawing/2014/main" xmlns="" id="{DD953901-F23A-4AD4-9EFA-ED6338E19842}"/>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206219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E501A8-7CEC-4CE4-96CF-FD1C00EB4C52}"/>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                                                 </a:t>
            </a:r>
            <a:r>
              <a:rPr lang="en-US" sz="6600" dirty="0"/>
              <a:t>    </a:t>
            </a:r>
            <a:r>
              <a:rPr lang="en-US" sz="7200" dirty="0"/>
              <a:t>?</a:t>
            </a:r>
            <a:r>
              <a:rPr lang="en-US" sz="6600" dirty="0">
                <a:latin typeface="Times New Roman" panose="02020603050405020304" pitchFamily="18" charset="0"/>
                <a:cs typeface="Times New Roman" panose="02020603050405020304" pitchFamily="18" charset="0"/>
              </a:rPr>
              <a:t>Any Queries</a:t>
            </a:r>
          </a:p>
        </p:txBody>
      </p:sp>
      <p:sp>
        <p:nvSpPr>
          <p:cNvPr id="6" name="Graphic 1">
            <a:extLst>
              <a:ext uri="{FF2B5EF4-FFF2-40B4-BE49-F238E27FC236}">
                <a16:creationId xmlns:a16="http://schemas.microsoft.com/office/drawing/2014/main" xmlns="" id="{9A37576F-5B13-450A-BD69-2A0A8A20C545}"/>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124308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33187-A7E8-4F8A-BE33-7617946BB3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17696A1-B34E-455B-9B50-782669960B4E}"/>
              </a:ext>
            </a:extLst>
          </p:cNvPr>
          <p:cNvSpPr>
            <a:spLocks noGrp="1"/>
          </p:cNvSpPr>
          <p:nvPr>
            <p:ph idx="1"/>
          </p:nvPr>
        </p:nvSpPr>
        <p:spPr/>
        <p:txBody>
          <a:bodyPr>
            <a:normAutofit/>
          </a:bodyPr>
          <a:lstStyle/>
          <a:p>
            <a:pPr marL="0" indent="0">
              <a:buNone/>
            </a:pPr>
            <a:r>
              <a:rPr lang="en-IN" sz="6600" dirty="0">
                <a:latin typeface="Times New Roman" panose="02020603050405020304" pitchFamily="18" charset="0"/>
                <a:cs typeface="Times New Roman" panose="02020603050405020304" pitchFamily="18" charset="0"/>
              </a:rPr>
              <a:t>               </a:t>
            </a:r>
          </a:p>
          <a:p>
            <a:pPr marL="0" indent="0">
              <a:buNone/>
            </a:pPr>
            <a:r>
              <a:rPr lang="en-IN" sz="6600" dirty="0">
                <a:latin typeface="Times New Roman" panose="02020603050405020304" pitchFamily="18" charset="0"/>
                <a:cs typeface="Times New Roman" panose="02020603050405020304" pitchFamily="18" charset="0"/>
              </a:rPr>
              <a:t>                 Thank You</a:t>
            </a:r>
          </a:p>
        </p:txBody>
      </p:sp>
      <p:sp>
        <p:nvSpPr>
          <p:cNvPr id="4" name="Graphic 1">
            <a:extLst>
              <a:ext uri="{FF2B5EF4-FFF2-40B4-BE49-F238E27FC236}">
                <a16:creationId xmlns:a16="http://schemas.microsoft.com/office/drawing/2014/main" xmlns="" id="{88BE2478-A8C6-4F50-917B-97461556E7A0}"/>
              </a:ext>
            </a:extLst>
          </p:cNvPr>
          <p:cNvSpPr/>
          <p:nvPr/>
        </p:nvSpPr>
        <p:spPr>
          <a:xfrm rot="20535171">
            <a:off x="7521921" y="968667"/>
            <a:ext cx="12786742" cy="5852528"/>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endParaRPr lang="en-GB"/>
          </a:p>
        </p:txBody>
      </p:sp>
    </p:spTree>
    <p:extLst>
      <p:ext uri="{BB962C8B-B14F-4D97-AF65-F5344CB8AC3E}">
        <p14:creationId xmlns:p14="http://schemas.microsoft.com/office/powerpoint/2010/main" xmlns="" val="70949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Confidential (Sec 1)</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bd661d4c-a817-4f27-b896-8d7a0239d9a2"/>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6e365201-3e16-4171-91fb-c71d19607f70"/>
    <ds:schemaRef ds:uri="http://www.w3.org/XML/1998/namespace"/>
    <ds:schemaRef ds:uri="http://purl.org/dc/dcmitype/"/>
    <ds:schemaRef ds:uri="f1122fed-4606-4ec8-90ef-13536176a38c"/>
  </ds:schemaRefs>
</ds:datastoreItem>
</file>

<file path=customXml/itemProps3.xml><?xml version="1.0" encoding="utf-8"?>
<ds:datastoreItem xmlns:ds="http://schemas.openxmlformats.org/officeDocument/2006/customXml" ds:itemID="{45A12B7A-91D0-4963-8273-A191D47164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Capgemini Template</Template>
  <TotalTime>59</TotalTime>
  <Words>412</Words>
  <Application>Microsoft Office PowerPoint</Application>
  <PresentationFormat>Custom</PresentationFormat>
  <Paragraphs>68</Paragraphs>
  <Slides>9</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21" baseType="lpstr">
      <vt:lpstr>Arial</vt:lpstr>
      <vt:lpstr>Ubuntu</vt:lpstr>
      <vt:lpstr>Times New Roman</vt:lpstr>
      <vt:lpstr>Carlito</vt:lpstr>
      <vt:lpstr>Courier New</vt:lpstr>
      <vt:lpstr>Calibri</vt:lpstr>
      <vt:lpstr>Ubuntu Medium</vt:lpstr>
      <vt:lpstr>Wingdings</vt:lpstr>
      <vt:lpstr>Ubuntu Light</vt:lpstr>
      <vt:lpstr>Capgemini Master 2021</vt:lpstr>
      <vt:lpstr>Cover options_Section</vt:lpstr>
      <vt:lpstr>think-cell Slide</vt:lpstr>
      <vt:lpstr>ONLINE FLIGHT TICKET BOOKING SYSTEM         </vt:lpstr>
      <vt:lpstr>SCOPE</vt:lpstr>
      <vt:lpstr>Modules</vt:lpstr>
      <vt:lpstr>                                                 User Module</vt:lpstr>
      <vt:lpstr>                                                                                                       Admin Module </vt:lpstr>
      <vt:lpstr>                                              Flight Ticket Booking</vt:lpstr>
      <vt:lpstr>                                            Development Tools   </vt:lpstr>
      <vt:lpstr>Slide 8</vt:lpstr>
      <vt:lpstr>Slide 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Uday kiran, Putchakatla</dc:creator>
  <cp:lastModifiedBy>Behzad Bhat</cp:lastModifiedBy>
  <cp:revision>12</cp:revision>
  <dcterms:created xsi:type="dcterms:W3CDTF">2021-11-15T19:56:52Z</dcterms:created>
  <dcterms:modified xsi:type="dcterms:W3CDTF">2021-11-17T09:52:59Z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