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itchFamily="2" charset="77"/>
      <p:regular r:id="rId10"/>
      <p:bold r:id="rId11"/>
    </p:embeddedFont>
    <p:embeddedFont>
      <p:font typeface="Nunito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CA4F7A-F759-4A14-994F-0FDFB0B9C549}">
  <a:tblStyle styleId="{ECCA4F7A-F759-4A14-994F-0FDFB0B9C5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58f9c775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58f9c775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ad7780b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ad7780b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ad7780b4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ad7780b4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ad7780b4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ad7780b4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ad7780b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ad7780b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ad7780b4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ad7780b4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jssst.info/Vol-16/No-5/paper16.pdf" TargetMode="External"/><Relationship Id="rId5" Type="http://schemas.openxmlformats.org/officeDocument/2006/relationships/hyperlink" Target="https://archive.ics.uci.edu/ml/datasets/Facebook+Comment+Volume+Dataset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568350" y="260775"/>
            <a:ext cx="4648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Facebook Comment Volume Prediction</a:t>
            </a:r>
            <a:endParaRPr sz="4500" dirty="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86150" y="2603425"/>
            <a:ext cx="5295000" cy="1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err="1"/>
              <a:t>Dimitrije</a:t>
            </a:r>
            <a:r>
              <a:rPr lang="en" sz="2200" dirty="0"/>
              <a:t> Adzic</a:t>
            </a:r>
            <a:endParaRPr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Behzad Pouyanfar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0F1DE-D8A1-104D-8FD1-F6B3706E4FA0}"/>
              </a:ext>
            </a:extLst>
          </p:cNvPr>
          <p:cNvSpPr txBox="1"/>
          <p:nvPr/>
        </p:nvSpPr>
        <p:spPr>
          <a:xfrm>
            <a:off x="-442915" y="4728836"/>
            <a:ext cx="2022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" dirty="0">
                <a:solidFill>
                  <a:schemeClr val="bg1"/>
                </a:solidFill>
              </a:rPr>
              <a:t>Group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body" idx="1"/>
          </p:nvPr>
        </p:nvSpPr>
        <p:spPr>
          <a:xfrm>
            <a:off x="1303800" y="1133325"/>
            <a:ext cx="3430500" cy="21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2"/>
          </p:nvPr>
        </p:nvSpPr>
        <p:spPr>
          <a:xfrm>
            <a:off x="4927950" y="523075"/>
            <a:ext cx="3450000" cy="3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The increasing use of social networking services had drawn the public attention explosively from last 15 years</a:t>
            </a:r>
            <a:endParaRPr sz="8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</a:pPr>
            <a:r>
              <a:rPr lang="en" sz="800">
                <a:solidFill>
                  <a:srgbClr val="000000"/>
                </a:solidFill>
              </a:rPr>
              <a:t>The merging up of physical things with the social networking services had enabled the conversion of routine objects into information appliances</a:t>
            </a:r>
            <a:endParaRPr sz="8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800">
                <a:solidFill>
                  <a:srgbClr val="000000"/>
                </a:solidFill>
              </a:rPr>
              <a:t>These services are acting like a multi-tool with daily applications like: advertisement, news, communication, banking, commenting, marketing</a:t>
            </a:r>
            <a:endParaRPr sz="8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800">
                <a:solidFill>
                  <a:srgbClr val="000000"/>
                </a:solidFill>
              </a:rPr>
              <a:t>These all services have one thing in common that is daily huge content generation, that is more likely to be stored on hadoop clusters. As in Facebook, 500+ terabytes of new data ingested into the databases every day, 100+ petabytes of disk space in one of FB’s largest Hadoop (HDFS) clusters and there is 2.5 billion content items shared per day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Methods that we will be using are: Ridge, Lasso, Elastic Net, Random Forest (500-trees)</a:t>
            </a:r>
            <a:endParaRPr sz="8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There are 40949 observations with 54 features. Our response variable is number of comments in a facebook post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100" y="523075"/>
            <a:ext cx="3449875" cy="204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100" y="2623500"/>
            <a:ext cx="3449876" cy="19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>
            <a:spLocks noGrp="1"/>
          </p:cNvSpPr>
          <p:nvPr>
            <p:ph type="title"/>
          </p:nvPr>
        </p:nvSpPr>
        <p:spPr>
          <a:xfrm>
            <a:off x="51700" y="4532550"/>
            <a:ext cx="70305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1111"/>
                </a:solidFill>
                <a:latin typeface="Nunito"/>
                <a:ea typeface="Nunito"/>
                <a:cs typeface="Nunito"/>
                <a:sym typeface="Nunito"/>
              </a:rPr>
              <a:t>Data Source:</a:t>
            </a:r>
            <a:r>
              <a:rPr lang="en" sz="1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 b="0" u="sng" dirty="0">
                <a:solidFill>
                  <a:schemeClr val="hlink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5"/>
              </a:rPr>
              <a:t>https://archive.ics.uci.edu/ml/datasets/Facebook+Comment+Volume+Dataset</a:t>
            </a:r>
            <a:endParaRPr sz="1000" b="0" dirty="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Paper:</a:t>
            </a:r>
            <a:r>
              <a:rPr lang="en" sz="1000" b="0" dirty="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     </a:t>
            </a:r>
            <a:r>
              <a:rPr lang="en" sz="1000" b="0" u="sng" dirty="0">
                <a:solidFill>
                  <a:schemeClr val="hlink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6"/>
              </a:rPr>
              <a:t>https://ijssst.info/Vol-16/No-5/paper16.pdf</a:t>
            </a:r>
            <a:endParaRPr sz="1000" b="0" dirty="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/>
        </p:nvSpPr>
        <p:spPr>
          <a:xfrm>
            <a:off x="71325" y="237825"/>
            <a:ext cx="28359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Boxplots of 100 Simulations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for Test and Train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93" name="Google Shape;293;p15"/>
          <p:cNvGraphicFramePr/>
          <p:nvPr/>
        </p:nvGraphicFramePr>
        <p:xfrm>
          <a:off x="71313" y="1425063"/>
          <a:ext cx="2692775" cy="2562550"/>
        </p:xfrm>
        <a:graphic>
          <a:graphicData uri="http://schemas.openxmlformats.org/drawingml/2006/table">
            <a:tbl>
              <a:tblPr>
                <a:noFill/>
                <a:tableStyleId>{ECCA4F7A-F759-4A14-994F-0FDFB0B9C549}</a:tableStyleId>
              </a:tblPr>
              <a:tblGrid>
                <a:gridCol w="89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30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Train R²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(Avg)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30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 R²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(Avg)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30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Ridge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30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0.3166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30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0.3004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30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Lasso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0.3141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0.3015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Elastic Net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0.3144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0.3015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Random Forest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0.8967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0.6117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213" y="80200"/>
            <a:ext cx="3474975" cy="46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200" y="237825"/>
            <a:ext cx="2734075" cy="423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/>
        </p:nvSpPr>
        <p:spPr>
          <a:xfrm>
            <a:off x="135100" y="72025"/>
            <a:ext cx="399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Cross-Validation Curves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0" y="2071300"/>
            <a:ext cx="3134550" cy="28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600" y="1185500"/>
            <a:ext cx="3038675" cy="27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275" y="152400"/>
            <a:ext cx="2755325" cy="2501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/>
        </p:nvSpPr>
        <p:spPr>
          <a:xfrm>
            <a:off x="468400" y="189175"/>
            <a:ext cx="84315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Test R-Squared Confidence Interval and Time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09" name="Google Shape;309;p17"/>
          <p:cNvGraphicFramePr/>
          <p:nvPr/>
        </p:nvGraphicFramePr>
        <p:xfrm>
          <a:off x="575775" y="104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{ECCA4F7A-F759-4A14-994F-0FDFB0B9C549}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30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 R-Squared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Lower Bound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90% confidence interval</a:t>
                      </a:r>
                      <a:endParaRPr sz="1000"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30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 R-Squared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Upper Bound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90% confidence interval</a:t>
                      </a:r>
                      <a:endParaRPr sz="1000"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30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CV Time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(Average)</a:t>
                      </a:r>
                      <a:endParaRPr sz="1000"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30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Single Fitting Time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(Average)</a:t>
                      </a:r>
                      <a:endParaRPr sz="1000"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30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Ridge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30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0.2982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30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0.3026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30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1.76 seconds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30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0.1421 seconds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30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Lasso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0.2993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0.3038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1.66 seconds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0.1394 seconds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Elastic-Net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0.2994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0.3037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1.69 seconds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0.1243 seconds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Random Forest</a:t>
                      </a:r>
                      <a:endParaRPr b="1"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0.6108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0.6126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748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9.0020 minutes</a:t>
                      </a:r>
                      <a:endParaRPr>
                        <a:solidFill>
                          <a:srgbClr val="67748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4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525" y="55650"/>
            <a:ext cx="7675427" cy="504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/>
        </p:nvSpPr>
        <p:spPr>
          <a:xfrm>
            <a:off x="99075" y="3774325"/>
            <a:ext cx="1161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Random Forest with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mtry =7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ntree =500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13725" y="0"/>
            <a:ext cx="146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"/>
                <a:ea typeface="Nunito"/>
                <a:cs typeface="Nunito"/>
                <a:sym typeface="Nunito"/>
              </a:rPr>
              <a:t>Coefficients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99075" y="632850"/>
            <a:ext cx="1161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Elastic-Net and Lasso agree more or less on coefficients while Ridge includes more variables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/>
        </p:nvSpPr>
        <p:spPr>
          <a:xfrm>
            <a:off x="900800" y="1711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To Conclude: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576500" y="945825"/>
            <a:ext cx="47832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Our results for this specific dataset shows that Random Forest does a significantly better job than linear models. However, it takes much longer.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It is possible that for different data points the gap between R-Squared in linear models versus Random forest would be smaller. In this scenario it justifies using a linear model which takes significantly less time.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Macintosh PowerPoint</Application>
  <PresentationFormat>On-screen Show (16:9)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Courier New</vt:lpstr>
      <vt:lpstr>Nunito</vt:lpstr>
      <vt:lpstr>Times New Roman</vt:lpstr>
      <vt:lpstr>Maven Pro</vt:lpstr>
      <vt:lpstr>Arial</vt:lpstr>
      <vt:lpstr>Momentum</vt:lpstr>
      <vt:lpstr>  Facebook Comment Volume Prediction </vt:lpstr>
      <vt:lpstr>Data Source: https://archive.ics.uci.edu/ml/datasets/Facebook+Comment+Volume+Dataset Paper:               https://ijssst.info/Vol-16/No-5/paper16.pdf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Facebook Comment Volume Prediction </dc:title>
  <cp:lastModifiedBy>Behzad Pouyanfar</cp:lastModifiedBy>
  <cp:revision>1</cp:revision>
  <dcterms:modified xsi:type="dcterms:W3CDTF">2021-05-06T00:54:32Z</dcterms:modified>
</cp:coreProperties>
</file>