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1"/>
      <p:bold r:id="rId12"/>
      <p:italic r:id="rId13"/>
      <p:boldItalic r:id="rId14"/>
    </p:embeddedFont>
    <p:embeddedFont>
      <p:font typeface="Raleway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4j3HKDxg0Tm3HTrvtODhmRsTm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C82A91-AAE8-4CC0-921A-6670B95F9B08}">
  <a:tblStyle styleId="{45C82A91-AAE8-4CC0-921A-6670B95F9B0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3.a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3.b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359974af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a359974af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3.c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59974a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a359974a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3.d.1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3.d.2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dd856460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add856460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8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9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9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9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9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2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2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2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4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4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4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4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>
            <a:spLocks noGrp="1"/>
          </p:cNvSpPr>
          <p:nvPr>
            <p:ph type="ctrTitle"/>
          </p:nvPr>
        </p:nvSpPr>
        <p:spPr>
          <a:xfrm>
            <a:off x="730465" y="2646487"/>
            <a:ext cx="6736500" cy="77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3600" dirty="0"/>
              <a:t>CONNECT-4 GAME DATASET</a:t>
            </a:r>
            <a:br>
              <a:rPr lang="en" sz="3600" dirty="0"/>
            </a:br>
            <a:br>
              <a:rPr lang="en" sz="3600" dirty="0"/>
            </a:br>
            <a:br>
              <a:rPr lang="en" sz="3600" dirty="0"/>
            </a:br>
            <a:br>
              <a:rPr lang="en" sz="4000" dirty="0"/>
            </a:br>
            <a:endParaRPr sz="4000" dirty="0"/>
          </a:p>
        </p:txBody>
      </p:sp>
      <p:sp>
        <p:nvSpPr>
          <p:cNvPr id="81" name="Google Shape;81;p1"/>
          <p:cNvSpPr txBox="1"/>
          <p:nvPr/>
        </p:nvSpPr>
        <p:spPr>
          <a:xfrm>
            <a:off x="860156" y="3425125"/>
            <a:ext cx="304541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Danny Huang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Behzad Pouyanfar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Source : https://www.kaggle.com/tbrewer/connect-4</a:t>
            </a:r>
            <a:endParaRPr sz="1100"/>
          </a:p>
        </p:txBody>
      </p:sp>
      <p:pic>
        <p:nvPicPr>
          <p:cNvPr id="87" name="Google Shape;8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9" y="0"/>
            <a:ext cx="4560931" cy="399081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4657240" y="92990"/>
            <a:ext cx="4417018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Connect-4 Game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Dataset is consist of 43 columns. The last column represents the winner with values -1, 1 and 0 for ties. For the sake of binary classification, ties are disregarded. After cleanup, we got 370k rows. Each row represents the outcome of a game and each element in 42 columns represent to player’s piece: 1 and -1, 0 marks on an empty cell. Basically columns show the position of the grid from left to right, top to bottom.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lang="en" dirty="0">
                <a:solidFill>
                  <a:schemeClr val="lt1"/>
                </a:solidFill>
              </a:rPr>
              <a:t>90% data points for training and 10% for the test set.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lt1"/>
                </a:solidFill>
              </a:rPr>
              <a:t>About 50% player A wins and 50% player B.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dataset was originally gathered to see if an Artificial Neural Network could be trained.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lang="en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LearningAI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uses the model to infer the best decision given the state of the C4 grid and a list of possible moves.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281475" y="256400"/>
            <a:ext cx="37641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Boxplots of 50 AUCs for Test and Train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p3"/>
          <p:cNvGraphicFramePr/>
          <p:nvPr/>
        </p:nvGraphicFramePr>
        <p:xfrm>
          <a:off x="464017" y="1529967"/>
          <a:ext cx="3399025" cy="2672490"/>
        </p:xfrm>
        <a:graphic>
          <a:graphicData uri="http://schemas.openxmlformats.org/drawingml/2006/table">
            <a:tbl>
              <a:tblPr firstRow="1" bandRow="1">
                <a:noFill/>
                <a:tableStyleId>{45C82A91-AAE8-4CC0-921A-6670B95F9B08}</a:tableStyleId>
              </a:tblPr>
              <a:tblGrid>
                <a:gridCol w="136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Train AUC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(Average)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Test AUC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(Average)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Ridge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0.8890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0.8891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Lasso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0.9642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0.9642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Elastic Net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0.9641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0.9641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Random Forest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0.7272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0.8867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5" name="Google Shape;9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575" y="256400"/>
            <a:ext cx="5009900" cy="46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359974af2_1_0"/>
          <p:cNvSpPr txBox="1"/>
          <p:nvPr/>
        </p:nvSpPr>
        <p:spPr>
          <a:xfrm>
            <a:off x="170025" y="85025"/>
            <a:ext cx="47397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Cross-Validation Curves</a:t>
            </a:r>
            <a:endParaRPr sz="24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(Larger Lambda vs Smaller Lambda)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01" name="Google Shape;101;ga359974af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683" y="1031350"/>
            <a:ext cx="2898647" cy="30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a359974af2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00" y="1953400"/>
            <a:ext cx="2898649" cy="3081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a359974af2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7900" y="134250"/>
            <a:ext cx="2899899" cy="30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ga359974af2_0_0"/>
          <p:cNvGraphicFramePr/>
          <p:nvPr>
            <p:extLst>
              <p:ext uri="{D42A27DB-BD31-4B8C-83A1-F6EECF244321}">
                <p14:modId xmlns:p14="http://schemas.microsoft.com/office/powerpoint/2010/main" val="3446976944"/>
              </p:ext>
            </p:extLst>
          </p:nvPr>
        </p:nvGraphicFramePr>
        <p:xfrm>
          <a:off x="908054" y="1295792"/>
          <a:ext cx="7539600" cy="2871255"/>
        </p:xfrm>
        <a:graphic>
          <a:graphicData uri="http://schemas.openxmlformats.org/drawingml/2006/table">
            <a:tbl>
              <a:tblPr firstRow="1" bandRow="1">
                <a:noFill/>
                <a:tableStyleId>{45C82A91-AAE8-4CC0-921A-6670B95F9B08}</a:tableStyleId>
              </a:tblPr>
              <a:tblGrid>
                <a:gridCol w="1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8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</a:t>
                      </a:r>
                      <a:r>
                        <a:rPr lang="en" sz="1400" u="none" strike="noStrike" cap="none"/>
                        <a:t>AUC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Lower Bound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For 90% confidence interval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</a:t>
                      </a:r>
                      <a:r>
                        <a:rPr lang="en" sz="1400" u="none" strike="noStrike" cap="none"/>
                        <a:t>AUC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Upper </a:t>
                      </a:r>
                      <a:r>
                        <a:rPr lang="en"/>
                        <a:t>Bound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For 90% confidence interval</a:t>
                      </a:r>
                      <a:endParaRPr sz="1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CV Time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strike="noStrike" cap="none"/>
                        <a:t>(Average)</a:t>
                      </a:r>
                      <a:endParaRPr sz="1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Single Fitting Time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strike="noStrike" cap="none"/>
                        <a:t>(Average)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Ridge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0.886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0.892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7</a:t>
                      </a:r>
                      <a:r>
                        <a:rPr lang="en" dirty="0"/>
                        <a:t>.</a:t>
                      </a:r>
                      <a:r>
                        <a:rPr lang="en" sz="1400" u="none" strike="noStrike" cap="none" dirty="0"/>
                        <a:t>4</a:t>
                      </a:r>
                      <a:r>
                        <a:rPr lang="en" dirty="0"/>
                        <a:t> minutes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2</a:t>
                      </a:r>
                      <a:r>
                        <a:rPr lang="en" dirty="0"/>
                        <a:t>.</a:t>
                      </a:r>
                      <a:r>
                        <a:rPr lang="en" sz="1400" u="none" strike="noStrike" cap="none" dirty="0"/>
                        <a:t>8 </a:t>
                      </a:r>
                      <a:r>
                        <a:rPr lang="en" dirty="0"/>
                        <a:t>seconds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Lasso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0.963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0.965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25</a:t>
                      </a:r>
                      <a:r>
                        <a:rPr lang="en" dirty="0"/>
                        <a:t>.</a:t>
                      </a:r>
                      <a:r>
                        <a:rPr lang="en" sz="1400" u="none" strike="noStrike" cap="none" dirty="0"/>
                        <a:t>9</a:t>
                      </a:r>
                      <a:r>
                        <a:rPr lang="en" dirty="0"/>
                        <a:t> minutes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35</a:t>
                      </a:r>
                      <a:r>
                        <a:rPr lang="en" dirty="0"/>
                        <a:t>.</a:t>
                      </a:r>
                      <a:r>
                        <a:rPr lang="en" sz="1400" u="none" strike="noStrike" cap="none" dirty="0"/>
                        <a:t>3 </a:t>
                      </a:r>
                      <a:r>
                        <a:rPr lang="en" dirty="0"/>
                        <a:t>seconds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Elastic</a:t>
                      </a:r>
                      <a:r>
                        <a:rPr lang="en" b="1"/>
                        <a:t>-</a:t>
                      </a:r>
                      <a:r>
                        <a:rPr lang="en" sz="1400" b="1" u="none" strike="noStrike" cap="none"/>
                        <a:t>Net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0.963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0.965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26</a:t>
                      </a:r>
                      <a:r>
                        <a:rPr lang="en" dirty="0"/>
                        <a:t>.</a:t>
                      </a:r>
                      <a:r>
                        <a:rPr lang="en" sz="1400" u="none" strike="noStrike" cap="none" dirty="0"/>
                        <a:t>4 </a:t>
                      </a:r>
                      <a:r>
                        <a:rPr lang="en" dirty="0"/>
                        <a:t>minutes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31</a:t>
                      </a:r>
                      <a:r>
                        <a:rPr lang="en" dirty="0"/>
                        <a:t>.</a:t>
                      </a:r>
                      <a:r>
                        <a:rPr lang="en" sz="1400" u="none" strike="noStrike" cap="none" dirty="0"/>
                        <a:t>8</a:t>
                      </a:r>
                      <a:r>
                        <a:rPr lang="en" dirty="0"/>
                        <a:t> seconds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Random Forest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0.878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0.895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3</a:t>
                      </a:r>
                      <a:r>
                        <a:rPr lang="en"/>
                        <a:t>.</a:t>
                      </a:r>
                      <a:r>
                        <a:rPr lang="en" sz="1400" u="none" strike="noStrike" cap="none"/>
                        <a:t>2</a:t>
                      </a:r>
                      <a:r>
                        <a:rPr lang="en"/>
                        <a:t> </a:t>
                      </a:r>
                      <a:r>
                        <a:rPr lang="en" dirty="0"/>
                        <a:t>minutes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9" name="Google Shape;109;ga359974af2_0_0"/>
          <p:cNvSpPr txBox="1"/>
          <p:nvPr/>
        </p:nvSpPr>
        <p:spPr>
          <a:xfrm>
            <a:off x="908050" y="313250"/>
            <a:ext cx="6903900" cy="9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Results</a:t>
            </a:r>
            <a:r>
              <a:rPr lang="en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of 50 </a:t>
            </a:r>
            <a:r>
              <a:rPr lang="en" sz="2400">
                <a:solidFill>
                  <a:schemeClr val="accent6"/>
                </a:solidFill>
              </a:rPr>
              <a:t>Simulations: Time vs Accuracy</a:t>
            </a:r>
            <a:endParaRPr sz="2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(90% Confidence Interval for Test A</a:t>
            </a:r>
            <a:r>
              <a:rPr lang="en" sz="1300">
                <a:solidFill>
                  <a:schemeClr val="accent6"/>
                </a:solidFill>
              </a:rPr>
              <a:t>UC</a:t>
            </a:r>
            <a:r>
              <a:rPr lang="en" sz="13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367700" y="71900"/>
            <a:ext cx="82968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Comparison of Time Spent at Parameters Tuning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8200" y="754275"/>
            <a:ext cx="4191525" cy="40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7504" y="754275"/>
            <a:ext cx="3602922" cy="40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342300" y="327475"/>
            <a:ext cx="22692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Estimated Coefficients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8850" y="222650"/>
            <a:ext cx="5123876" cy="469819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/>
          <p:nvPr/>
        </p:nvSpPr>
        <p:spPr>
          <a:xfrm>
            <a:off x="342300" y="1563600"/>
            <a:ext cx="2205000" cy="15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Are all variables REALLY good indicators of Winning?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Yes, due to the nature of variables being positions at the board game.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2387900" y="4057500"/>
            <a:ext cx="391200" cy="185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982500" y="3744600"/>
            <a:ext cx="1492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Random Forest with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mtry= 6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ntree = 25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dd856460f_0_1"/>
          <p:cNvSpPr txBox="1"/>
          <p:nvPr/>
        </p:nvSpPr>
        <p:spPr>
          <a:xfrm>
            <a:off x="908050" y="313250"/>
            <a:ext cx="7507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To Conclude:</a:t>
            </a:r>
            <a:endParaRPr sz="2400"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6"/>
              </a:solidFill>
            </a:endParaRPr>
          </a:p>
        </p:txBody>
      </p:sp>
      <p:sp>
        <p:nvSpPr>
          <p:cNvPr id="131" name="Google Shape;131;gadd856460f_0_1"/>
          <p:cNvSpPr txBox="1"/>
          <p:nvPr/>
        </p:nvSpPr>
        <p:spPr>
          <a:xfrm>
            <a:off x="1098425" y="913550"/>
            <a:ext cx="7215300" cy="3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Our results are data-dependent.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1000 data points vs 100,000 data points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Linear Models versus Random Forest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Time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Accuracy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What if we have a different type of dataset where most variables are not relevant?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401</Words>
  <Application>Microsoft Macintosh PowerPoint</Application>
  <PresentationFormat>On-screen Show (16:9)</PresentationFormat>
  <Paragraphs>83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Raleway</vt:lpstr>
      <vt:lpstr>Arial</vt:lpstr>
      <vt:lpstr>Lato</vt:lpstr>
      <vt:lpstr>Antonio template</vt:lpstr>
      <vt:lpstr>CONNECT-4 GAME DATASET    </vt:lpstr>
      <vt:lpstr>PowerPoint Presentation</vt:lpstr>
      <vt:lpstr>Boxplots of 50 AUCs for Test and Train</vt:lpstr>
      <vt:lpstr>PowerPoint Presentation</vt:lpstr>
      <vt:lpstr>PowerPoint Presentation</vt:lpstr>
      <vt:lpstr>Comparison of Time Spent at Parameters Tuning</vt:lpstr>
      <vt:lpstr>Estimated Coefficients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CONNECT-4 GAME DATASET    </dc:title>
  <cp:lastModifiedBy>Behzad Pouyanfar</cp:lastModifiedBy>
  <cp:revision>2</cp:revision>
  <dcterms:modified xsi:type="dcterms:W3CDTF">2020-11-30T23:28:59Z</dcterms:modified>
</cp:coreProperties>
</file>