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Nunito"/>
      <p:regular r:id="rId27"/>
      <p:bold r:id="rId28"/>
      <p:italic r:id="rId29"/>
      <p:boldItalic r:id="rId30"/>
    </p:embeddedFont>
    <p:embeddedFont>
      <p:font typeface="Maven Pro"/>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9030F36-1BEE-4EB2-BD2E-168901208901}">
  <a:tblStyle styleId="{79030F36-1BEE-4EB2-BD2E-16890120890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avenPro-regular.fntdata"/><Relationship Id="rId30" Type="http://schemas.openxmlformats.org/officeDocument/2006/relationships/font" Target="fonts/Nunito-boldItalic.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MavenPro-bold.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43b82c9ab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43b82c9ab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43b82c952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43b82c952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424242"/>
                </a:solidFill>
                <a:latin typeface="Nunito"/>
                <a:ea typeface="Nunito"/>
                <a:cs typeface="Nunito"/>
                <a:sym typeface="Nunito"/>
              </a:rPr>
              <a:t>Correlation Matrix for the attribute Age of Death, Gender, Country, Birth Year, Manner of death all fields  beeing encoded and scaled down to values between 1- and 1. </a:t>
            </a:r>
            <a:r>
              <a:rPr lang="en"/>
              <a:t>This heat map represents the correlation between the selected </a:t>
            </a:r>
            <a:r>
              <a:rPr lang="en"/>
              <a:t>attributes</a:t>
            </a:r>
            <a:r>
              <a:rPr lang="en"/>
              <a:t> such as </a:t>
            </a:r>
            <a:r>
              <a:rPr lang="en" sz="1300">
                <a:solidFill>
                  <a:srgbClr val="424242"/>
                </a:solidFill>
                <a:latin typeface="Nunito"/>
                <a:ea typeface="Nunito"/>
                <a:cs typeface="Nunito"/>
                <a:sym typeface="Nunito"/>
              </a:rPr>
              <a:t>Age of Death, Gender, Country Birth Year and Manner of death.</a:t>
            </a:r>
            <a:endParaRPr sz="1300">
              <a:solidFill>
                <a:srgbClr val="424242"/>
              </a:solidFill>
              <a:latin typeface="Nunito"/>
              <a:ea typeface="Nunito"/>
              <a:cs typeface="Nunito"/>
              <a:sym typeface="Nunito"/>
            </a:endParaRPr>
          </a:p>
          <a:p>
            <a:pPr indent="0" lvl="0" marL="0" rtl="0" algn="l">
              <a:spcBef>
                <a:spcPts val="0"/>
              </a:spcBef>
              <a:spcAft>
                <a:spcPts val="0"/>
              </a:spcAft>
              <a:buNone/>
            </a:pPr>
            <a:r>
              <a:rPr lang="en" sz="1300">
                <a:solidFill>
                  <a:srgbClr val="424242"/>
                </a:solidFill>
                <a:latin typeface="Nunito"/>
                <a:ea typeface="Nunito"/>
                <a:cs typeface="Nunito"/>
                <a:sym typeface="Nunito"/>
              </a:rPr>
              <a:t>The Age of Death is slightly correlated to manner of death. This is because most of the natural deaths occur after the age of 60 but in case of unnatural deaths the age of death is distributed across the range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2e87321361_0_1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2e87321361_0_1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95000"/>
              </a:lnSpc>
              <a:spcBef>
                <a:spcPts val="0"/>
              </a:spcBef>
              <a:spcAft>
                <a:spcPts val="0"/>
              </a:spcAft>
              <a:buClr>
                <a:srgbClr val="424242"/>
              </a:buClr>
              <a:buSzPts val="1300"/>
              <a:buFont typeface="Arial"/>
              <a:buChar char="●"/>
            </a:pPr>
            <a:r>
              <a:rPr lang="en" sz="1300">
                <a:solidFill>
                  <a:srgbClr val="424242"/>
                </a:solidFill>
              </a:rPr>
              <a:t>We have performed data analysis techniques we deem fit after comparison of such techniques against one another with empirical data</a:t>
            </a:r>
            <a:endParaRPr sz="1300">
              <a:solidFill>
                <a:srgbClr val="424242"/>
              </a:solidFill>
            </a:endParaRPr>
          </a:p>
          <a:p>
            <a:pPr indent="0" lvl="0" marL="0" rtl="0" algn="l">
              <a:spcBef>
                <a:spcPts val="12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43b82c952f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43b82c952f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selected 4 regression </a:t>
            </a:r>
            <a:r>
              <a:rPr lang="en"/>
              <a:t>models</a:t>
            </a:r>
            <a:r>
              <a:rPr lang="en"/>
              <a:t> to fit this data. Out of these models Random forest regressor performs the best with least mean absolute error.</a:t>
            </a:r>
            <a:endParaRPr/>
          </a:p>
          <a:p>
            <a:pPr indent="0" lvl="0" marL="0" rtl="0" algn="l">
              <a:spcBef>
                <a:spcPts val="0"/>
              </a:spcBef>
              <a:spcAft>
                <a:spcPts val="0"/>
              </a:spcAft>
              <a:buNone/>
            </a:pPr>
            <a:r>
              <a:rPr lang="en"/>
              <a:t>So we </a:t>
            </a:r>
            <a:r>
              <a:rPr lang="en"/>
              <a:t>trained</a:t>
            </a:r>
            <a:r>
              <a:rPr lang="en"/>
              <a:t> the model and used this model to generate the </a:t>
            </a:r>
            <a:r>
              <a:rPr lang="en"/>
              <a:t>evaluation</a:t>
            </a:r>
            <a:r>
              <a:rPr lang="en"/>
              <a:t> matrix</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2e87321361_0_1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2e87321361_0_1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rounded the actual death age and predicted death age to its closest multiple of 10. For example 24 will be rounded to 20 for sake of reducing the </a:t>
            </a:r>
            <a:r>
              <a:rPr lang="en"/>
              <a:t>dimensionality</a:t>
            </a:r>
            <a:r>
              <a:rPr lang="en"/>
              <a:t> of the evaluation matrix. </a:t>
            </a:r>
            <a:r>
              <a:rPr lang="en"/>
              <a:t>s</a:t>
            </a:r>
            <a:r>
              <a:rPr lang="en"/>
              <a:t>o  for 10 age group of 0-10 the model predicts with an accuracy of 0,944, recall 0.057b  and so 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300">
                <a:solidFill>
                  <a:srgbClr val="424242"/>
                </a:solidFill>
              </a:rPr>
              <a:t>As aforementioned, we intend to compare our classifications of life expectancy based on risk factors, cause of death, and group relationships through comparison with the empirical data. We intend to verify our model through performance measures, such as:</a:t>
            </a:r>
            <a:endParaRPr sz="1300">
              <a:solidFill>
                <a:srgbClr val="424242"/>
              </a:solidFill>
            </a:endParaRPr>
          </a:p>
          <a:p>
            <a:pPr indent="-311150" lvl="0" marL="457200" rtl="0" algn="l">
              <a:lnSpc>
                <a:spcPct val="115000"/>
              </a:lnSpc>
              <a:spcBef>
                <a:spcPts val="0"/>
              </a:spcBef>
              <a:spcAft>
                <a:spcPts val="0"/>
              </a:spcAft>
              <a:buClr>
                <a:srgbClr val="424242"/>
              </a:buClr>
              <a:buSzPts val="1300"/>
              <a:buFont typeface="Arial"/>
              <a:buChar char="●"/>
            </a:pPr>
            <a:r>
              <a:rPr lang="en" sz="1300">
                <a:solidFill>
                  <a:srgbClr val="424242"/>
                </a:solidFill>
              </a:rPr>
              <a:t>Accuracy</a:t>
            </a:r>
            <a:endParaRPr sz="1300">
              <a:solidFill>
                <a:srgbClr val="424242"/>
              </a:solidFill>
            </a:endParaRPr>
          </a:p>
          <a:p>
            <a:pPr indent="-311150" lvl="0" marL="457200" rtl="0" algn="l">
              <a:lnSpc>
                <a:spcPct val="115000"/>
              </a:lnSpc>
              <a:spcBef>
                <a:spcPts val="0"/>
              </a:spcBef>
              <a:spcAft>
                <a:spcPts val="0"/>
              </a:spcAft>
              <a:buClr>
                <a:srgbClr val="424242"/>
              </a:buClr>
              <a:buSzPts val="1300"/>
              <a:buFont typeface="Arial"/>
              <a:buChar char="●"/>
            </a:pPr>
            <a:r>
              <a:rPr lang="en" sz="1300">
                <a:solidFill>
                  <a:srgbClr val="424242"/>
                </a:solidFill>
              </a:rPr>
              <a:t>Precision</a:t>
            </a:r>
            <a:endParaRPr sz="1300">
              <a:solidFill>
                <a:srgbClr val="424242"/>
              </a:solidFill>
            </a:endParaRPr>
          </a:p>
          <a:p>
            <a:pPr indent="-311150" lvl="0" marL="457200" rtl="0" algn="l">
              <a:lnSpc>
                <a:spcPct val="115000"/>
              </a:lnSpc>
              <a:spcBef>
                <a:spcPts val="0"/>
              </a:spcBef>
              <a:spcAft>
                <a:spcPts val="0"/>
              </a:spcAft>
              <a:buClr>
                <a:srgbClr val="424242"/>
              </a:buClr>
              <a:buSzPts val="1300"/>
              <a:buFont typeface="Arial"/>
              <a:buChar char="●"/>
            </a:pPr>
            <a:r>
              <a:rPr lang="en" sz="1300">
                <a:solidFill>
                  <a:srgbClr val="424242"/>
                </a:solidFill>
              </a:rPr>
              <a:t>Specificity</a:t>
            </a:r>
            <a:endParaRPr sz="1300">
              <a:solidFill>
                <a:srgbClr val="424242"/>
              </a:solidFill>
            </a:endParaRPr>
          </a:p>
          <a:p>
            <a:pPr indent="-311150" lvl="0" marL="457200" rtl="0" algn="l">
              <a:lnSpc>
                <a:spcPct val="115000"/>
              </a:lnSpc>
              <a:spcBef>
                <a:spcPts val="0"/>
              </a:spcBef>
              <a:spcAft>
                <a:spcPts val="0"/>
              </a:spcAft>
              <a:buClr>
                <a:srgbClr val="424242"/>
              </a:buClr>
              <a:buSzPts val="1300"/>
              <a:buFont typeface="Arial"/>
              <a:buChar char="●"/>
            </a:pPr>
            <a:r>
              <a:rPr lang="en" sz="1300">
                <a:solidFill>
                  <a:srgbClr val="424242"/>
                </a:solidFill>
              </a:rPr>
              <a:t>Recall</a:t>
            </a:r>
            <a:endParaRPr sz="1300">
              <a:solidFill>
                <a:srgbClr val="424242"/>
              </a:solidFill>
            </a:endParaRPr>
          </a:p>
          <a:p>
            <a:pPr indent="-311150" lvl="0" marL="457200" rtl="0" algn="l">
              <a:lnSpc>
                <a:spcPct val="115000"/>
              </a:lnSpc>
              <a:spcBef>
                <a:spcPts val="0"/>
              </a:spcBef>
              <a:spcAft>
                <a:spcPts val="0"/>
              </a:spcAft>
              <a:buClr>
                <a:srgbClr val="424242"/>
              </a:buClr>
              <a:buSzPts val="1300"/>
              <a:buFont typeface="Arial"/>
              <a:buChar char="●"/>
            </a:pPr>
            <a:r>
              <a:rPr lang="en" sz="1300">
                <a:solidFill>
                  <a:srgbClr val="424242"/>
                </a:solidFill>
              </a:rPr>
              <a:t>etc.</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43b82c952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43b82c952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Negative skew</a:t>
            </a:r>
            <a:endParaRPr/>
          </a:p>
          <a:p>
            <a:pPr indent="0" lvl="0" marL="0" rtl="0" algn="l">
              <a:spcBef>
                <a:spcPts val="0"/>
              </a:spcBef>
              <a:spcAft>
                <a:spcPts val="0"/>
              </a:spcAft>
              <a:buNone/>
            </a:pPr>
            <a:r>
              <a:rPr lang="en"/>
              <a:t>Positive skew and younger</a:t>
            </a:r>
            <a:endParaRPr/>
          </a:p>
          <a:p>
            <a:pPr indent="0" lvl="0" marL="0" rtl="0" algn="l">
              <a:spcBef>
                <a:spcPts val="0"/>
              </a:spcBef>
              <a:spcAft>
                <a:spcPts val="0"/>
              </a:spcAft>
              <a:buNone/>
            </a:pPr>
            <a:r>
              <a:rPr lang="en"/>
              <a:t>40 and 60 years, why?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43b82c952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43b82c952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9:1 to 5:1</a:t>
            </a:r>
            <a:endParaRPr/>
          </a:p>
          <a:p>
            <a:pPr indent="0" lvl="0" marL="0" rtl="0" algn="l">
              <a:spcBef>
                <a:spcPts val="0"/>
              </a:spcBef>
              <a:spcAft>
                <a:spcPts val="0"/>
              </a:spcAft>
              <a:buNone/>
            </a:pPr>
            <a:r>
              <a:rPr lang="en"/>
              <a:t>Women - younger</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43b82c952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43b82c952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Natural - 60</a:t>
            </a:r>
            <a:endParaRPr/>
          </a:p>
          <a:p>
            <a:pPr indent="0" lvl="0" marL="0" rtl="0" algn="l">
              <a:spcBef>
                <a:spcPts val="0"/>
              </a:spcBef>
              <a:spcAft>
                <a:spcPts val="0"/>
              </a:spcAft>
              <a:buNone/>
            </a:pPr>
            <a:r>
              <a:rPr lang="en"/>
              <a:t>Unnatural - 40 and 65?</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43b82c952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43b82c952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43b82c952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43b82c952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2e8732136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2e8732136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43b82c952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43b82c952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43b82c9abc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43b82c9abc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2e87321361_0_1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2e87321361_0_1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43b82c9abc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43b82c9abc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43b82c9abc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43b82c9abc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43b82c9abc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43b82c9abc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2e87321361_0_1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2e87321361_0_1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f46406d064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f46406d064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Analysis of Contemporary Human Lifespan</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b</a:t>
            </a:r>
            <a:r>
              <a:rPr lang="en"/>
              <a:t>y </a:t>
            </a:r>
            <a:r>
              <a:rPr lang="en"/>
              <a:t>Sukeerth Kalluraya, Malvika Manohar, Behzod Mirpochoev, and Suresh Nayak - Group 15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Tools </a:t>
            </a:r>
            <a:endParaRPr/>
          </a:p>
        </p:txBody>
      </p:sp>
      <p:sp>
        <p:nvSpPr>
          <p:cNvPr id="336" name="Google Shape;336;p22"/>
          <p:cNvSpPr txBox="1"/>
          <p:nvPr>
            <p:ph idx="1" type="body"/>
          </p:nvPr>
        </p:nvSpPr>
        <p:spPr>
          <a:xfrm>
            <a:off x="1303800" y="1385600"/>
            <a:ext cx="7030500" cy="314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600"/>
              <a:t>The tools required for the implementation of our project includes:</a:t>
            </a:r>
            <a:endParaRPr sz="1600"/>
          </a:p>
          <a:p>
            <a:pPr indent="-330200" lvl="0" marL="457200" rtl="0" algn="l">
              <a:lnSpc>
                <a:spcPct val="150000"/>
              </a:lnSpc>
              <a:spcBef>
                <a:spcPts val="1200"/>
              </a:spcBef>
              <a:spcAft>
                <a:spcPts val="0"/>
              </a:spcAft>
              <a:buSzPts val="1600"/>
              <a:buChar char="●"/>
            </a:pPr>
            <a:r>
              <a:rPr lang="en" sz="1600"/>
              <a:t>pandas: For data cleaning and manipulation.</a:t>
            </a:r>
            <a:endParaRPr sz="1600"/>
          </a:p>
          <a:p>
            <a:pPr indent="-330200" lvl="0" marL="457200" rtl="0" algn="l">
              <a:lnSpc>
                <a:spcPct val="150000"/>
              </a:lnSpc>
              <a:spcBef>
                <a:spcPts val="0"/>
              </a:spcBef>
              <a:spcAft>
                <a:spcPts val="0"/>
              </a:spcAft>
              <a:buSzPts val="1600"/>
              <a:buChar char="●"/>
            </a:pPr>
            <a:r>
              <a:rPr lang="en" sz="1600"/>
              <a:t>numpy: For data transformation and analysis.</a:t>
            </a:r>
            <a:endParaRPr sz="1600"/>
          </a:p>
          <a:p>
            <a:pPr indent="-330200" lvl="0" marL="457200" rtl="0" algn="l">
              <a:lnSpc>
                <a:spcPct val="150000"/>
              </a:lnSpc>
              <a:spcBef>
                <a:spcPts val="0"/>
              </a:spcBef>
              <a:spcAft>
                <a:spcPts val="0"/>
              </a:spcAft>
              <a:buSzPts val="1600"/>
              <a:buChar char="●"/>
            </a:pPr>
            <a:r>
              <a:rPr lang="en" sz="1600"/>
              <a:t>pandasql: For querying pandas dataframe using SQL syntax.</a:t>
            </a:r>
            <a:endParaRPr sz="1600"/>
          </a:p>
          <a:p>
            <a:pPr indent="-330200" lvl="0" marL="457200" rtl="0" algn="l">
              <a:lnSpc>
                <a:spcPct val="150000"/>
              </a:lnSpc>
              <a:spcBef>
                <a:spcPts val="0"/>
              </a:spcBef>
              <a:spcAft>
                <a:spcPts val="0"/>
              </a:spcAft>
              <a:buSzPts val="1600"/>
              <a:buChar char="●"/>
            </a:pPr>
            <a:r>
              <a:rPr lang="en" sz="1600"/>
              <a:t>sklearn: For object classification, clustering.</a:t>
            </a:r>
            <a:endParaRPr sz="1600"/>
          </a:p>
          <a:p>
            <a:pPr indent="-330200" lvl="0" marL="457200" rtl="0" algn="l">
              <a:lnSpc>
                <a:spcPct val="150000"/>
              </a:lnSpc>
              <a:spcBef>
                <a:spcPts val="0"/>
              </a:spcBef>
              <a:spcAft>
                <a:spcPts val="0"/>
              </a:spcAft>
              <a:buSzPts val="1600"/>
              <a:buChar char="●"/>
            </a:pPr>
            <a:r>
              <a:rPr lang="en" sz="1600"/>
              <a:t>nltk: For text analysis</a:t>
            </a:r>
            <a:endParaRPr sz="1600"/>
          </a:p>
          <a:p>
            <a:pPr indent="-330200" lvl="0" marL="457200" rtl="0" algn="l">
              <a:lnSpc>
                <a:spcPct val="150000"/>
              </a:lnSpc>
              <a:spcBef>
                <a:spcPts val="0"/>
              </a:spcBef>
              <a:spcAft>
                <a:spcPts val="0"/>
              </a:spcAft>
              <a:buSzPts val="1600"/>
              <a:buChar char="●"/>
            </a:pPr>
            <a:r>
              <a:rPr lang="en" sz="1600"/>
              <a:t>matplotlib and seaborn: For creating static and interactive visualizations.</a:t>
            </a:r>
            <a:endParaRPr sz="1600"/>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700">
                <a:latin typeface="Nunito"/>
                <a:ea typeface="Nunito"/>
                <a:cs typeface="Nunito"/>
                <a:sym typeface="Nunito"/>
              </a:rPr>
              <a:t>Correlation Matrix</a:t>
            </a:r>
            <a:endParaRPr sz="3200"/>
          </a:p>
        </p:txBody>
      </p:sp>
      <p:sp>
        <p:nvSpPr>
          <p:cNvPr id="342" name="Google Shape;342;p23"/>
          <p:cNvSpPr txBox="1"/>
          <p:nvPr>
            <p:ph idx="1" type="body"/>
          </p:nvPr>
        </p:nvSpPr>
        <p:spPr>
          <a:xfrm>
            <a:off x="1228425" y="1104550"/>
            <a:ext cx="7030500" cy="76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Correlation Matrix for the </a:t>
            </a:r>
            <a:r>
              <a:rPr lang="en"/>
              <a:t>attribute</a:t>
            </a:r>
            <a:r>
              <a:rPr lang="en"/>
              <a:t> Age of Death, Gender, Country, Birth Year, Manner of death</a:t>
            </a:r>
            <a:endParaRPr/>
          </a:p>
        </p:txBody>
      </p:sp>
      <p:pic>
        <p:nvPicPr>
          <p:cNvPr id="343" name="Google Shape;343;p23"/>
          <p:cNvPicPr preferRelativeResize="0"/>
          <p:nvPr/>
        </p:nvPicPr>
        <p:blipFill>
          <a:blip r:embed="rId3">
            <a:alphaModFix/>
          </a:blip>
          <a:stretch>
            <a:fillRect/>
          </a:stretch>
        </p:blipFill>
        <p:spPr>
          <a:xfrm>
            <a:off x="1085850" y="1865338"/>
            <a:ext cx="6972300" cy="2276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Methods</a:t>
            </a:r>
            <a:endParaRPr/>
          </a:p>
        </p:txBody>
      </p:sp>
      <p:sp>
        <p:nvSpPr>
          <p:cNvPr id="349" name="Google Shape;349;p24"/>
          <p:cNvSpPr txBox="1"/>
          <p:nvPr>
            <p:ph idx="1" type="body"/>
          </p:nvPr>
        </p:nvSpPr>
        <p:spPr>
          <a:xfrm>
            <a:off x="1303800" y="1300950"/>
            <a:ext cx="7030500" cy="2947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t/>
            </a:r>
            <a:endParaRPr sz="1300">
              <a:latin typeface="Arial"/>
              <a:ea typeface="Arial"/>
              <a:cs typeface="Arial"/>
              <a:sym typeface="Arial"/>
            </a:endParaRPr>
          </a:p>
          <a:p>
            <a:pPr indent="0" lvl="0" marL="0" rtl="0" algn="l">
              <a:lnSpc>
                <a:spcPct val="95000"/>
              </a:lnSpc>
              <a:spcBef>
                <a:spcPts val="1200"/>
              </a:spcBef>
              <a:spcAft>
                <a:spcPts val="0"/>
              </a:spcAft>
              <a:buSzPts val="770"/>
              <a:buNone/>
            </a:pPr>
            <a:r>
              <a:rPr lang="en">
                <a:latin typeface="Arial"/>
                <a:ea typeface="Arial"/>
                <a:cs typeface="Arial"/>
                <a:sym typeface="Arial"/>
              </a:rPr>
              <a:t>Methods:</a:t>
            </a:r>
            <a:endParaRPr>
              <a:latin typeface="Arial"/>
              <a:ea typeface="Arial"/>
              <a:cs typeface="Arial"/>
              <a:sym typeface="Arial"/>
            </a:endParaRPr>
          </a:p>
          <a:p>
            <a:pPr indent="-311150" lvl="0" marL="457200" rtl="0" algn="l">
              <a:lnSpc>
                <a:spcPct val="95000"/>
              </a:lnSpc>
              <a:spcBef>
                <a:spcPts val="1200"/>
              </a:spcBef>
              <a:spcAft>
                <a:spcPts val="0"/>
              </a:spcAft>
              <a:buSzPts val="1300"/>
              <a:buFont typeface="Arial"/>
              <a:buChar char="●"/>
            </a:pPr>
            <a:r>
              <a:rPr lang="en">
                <a:latin typeface="Arial"/>
                <a:ea typeface="Arial"/>
                <a:cs typeface="Arial"/>
                <a:sym typeface="Arial"/>
              </a:rPr>
              <a:t>Perform Descriptive analysis by plotting and charting each attribute to better understand and summarize the patterns already present in the data.</a:t>
            </a:r>
            <a:endParaRPr>
              <a:latin typeface="Arial"/>
              <a:ea typeface="Arial"/>
              <a:cs typeface="Arial"/>
              <a:sym typeface="Arial"/>
            </a:endParaRPr>
          </a:p>
          <a:p>
            <a:pPr indent="-311150" lvl="0" marL="457200" rtl="0" algn="l">
              <a:lnSpc>
                <a:spcPct val="95000"/>
              </a:lnSpc>
              <a:spcBef>
                <a:spcPts val="0"/>
              </a:spcBef>
              <a:spcAft>
                <a:spcPts val="0"/>
              </a:spcAft>
              <a:buSzPts val="1300"/>
              <a:buFont typeface="Arial"/>
              <a:buChar char="●"/>
            </a:pPr>
            <a:r>
              <a:rPr lang="en">
                <a:latin typeface="Arial"/>
                <a:ea typeface="Arial"/>
                <a:cs typeface="Arial"/>
                <a:sym typeface="Arial"/>
              </a:rPr>
              <a:t>Regression models used:</a:t>
            </a:r>
            <a:endParaRPr sz="1300">
              <a:latin typeface="Arial"/>
              <a:ea typeface="Arial"/>
              <a:cs typeface="Arial"/>
              <a:sym typeface="Arial"/>
            </a:endParaRPr>
          </a:p>
          <a:p>
            <a:pPr indent="-311150" lvl="2" marL="1371600" rtl="0" algn="l">
              <a:spcBef>
                <a:spcPts val="0"/>
              </a:spcBef>
              <a:spcAft>
                <a:spcPts val="0"/>
              </a:spcAft>
              <a:buSzPts val="1300"/>
              <a:buFont typeface="Arial"/>
              <a:buChar char="■"/>
            </a:pPr>
            <a:r>
              <a:rPr lang="en" sz="900">
                <a:solidFill>
                  <a:srgbClr val="000000"/>
                </a:solidFill>
                <a:highlight>
                  <a:srgbClr val="FFFFFF"/>
                </a:highlight>
                <a:latin typeface="Arial"/>
                <a:ea typeface="Arial"/>
                <a:cs typeface="Arial"/>
                <a:sym typeface="Arial"/>
              </a:rPr>
              <a:t>K neighbors Regressor</a:t>
            </a:r>
            <a:endParaRPr sz="1400">
              <a:solidFill>
                <a:srgbClr val="000000"/>
              </a:solidFill>
              <a:latin typeface="Arial"/>
              <a:ea typeface="Arial"/>
              <a:cs typeface="Arial"/>
              <a:sym typeface="Arial"/>
            </a:endParaRPr>
          </a:p>
          <a:p>
            <a:pPr indent="-311150" lvl="2" marL="1371600" rtl="0" algn="l">
              <a:spcBef>
                <a:spcPts val="0"/>
              </a:spcBef>
              <a:spcAft>
                <a:spcPts val="0"/>
              </a:spcAft>
              <a:buSzPts val="1300"/>
              <a:buFont typeface="Arial"/>
              <a:buChar char="■"/>
            </a:pPr>
            <a:r>
              <a:rPr lang="en" sz="900">
                <a:solidFill>
                  <a:srgbClr val="000000"/>
                </a:solidFill>
                <a:highlight>
                  <a:srgbClr val="FFFFFF"/>
                </a:highlight>
                <a:latin typeface="Arial"/>
                <a:ea typeface="Arial"/>
                <a:cs typeface="Arial"/>
                <a:sym typeface="Arial"/>
              </a:rPr>
              <a:t>Linear Regression</a:t>
            </a:r>
            <a:endParaRPr sz="1400">
              <a:solidFill>
                <a:srgbClr val="000000"/>
              </a:solidFill>
              <a:latin typeface="Arial"/>
              <a:ea typeface="Arial"/>
              <a:cs typeface="Arial"/>
              <a:sym typeface="Arial"/>
            </a:endParaRPr>
          </a:p>
          <a:p>
            <a:pPr indent="-311150" lvl="2" marL="1371600" rtl="0" algn="l">
              <a:spcBef>
                <a:spcPts val="0"/>
              </a:spcBef>
              <a:spcAft>
                <a:spcPts val="0"/>
              </a:spcAft>
              <a:buSzPts val="1300"/>
              <a:buFont typeface="Arial"/>
              <a:buChar char="■"/>
            </a:pPr>
            <a:r>
              <a:rPr lang="en" sz="900">
                <a:solidFill>
                  <a:srgbClr val="000000"/>
                </a:solidFill>
                <a:highlight>
                  <a:srgbClr val="FFFFFF"/>
                </a:highlight>
                <a:latin typeface="Arial"/>
                <a:ea typeface="Arial"/>
                <a:cs typeface="Arial"/>
                <a:sym typeface="Arial"/>
              </a:rPr>
              <a:t>Decision Tree Regressor</a:t>
            </a:r>
            <a:endParaRPr sz="1400">
              <a:solidFill>
                <a:srgbClr val="000000"/>
              </a:solidFill>
              <a:latin typeface="Arial"/>
              <a:ea typeface="Arial"/>
              <a:cs typeface="Arial"/>
              <a:sym typeface="Arial"/>
            </a:endParaRPr>
          </a:p>
          <a:p>
            <a:pPr indent="-311150" lvl="2" marL="1371600" rtl="0" algn="l">
              <a:spcBef>
                <a:spcPts val="0"/>
              </a:spcBef>
              <a:spcAft>
                <a:spcPts val="0"/>
              </a:spcAft>
              <a:buSzPts val="1300"/>
              <a:buFont typeface="Arial"/>
              <a:buChar char="■"/>
            </a:pPr>
            <a:r>
              <a:rPr lang="en" sz="900">
                <a:solidFill>
                  <a:srgbClr val="000000"/>
                </a:solidFill>
                <a:highlight>
                  <a:srgbClr val="FFFFFF"/>
                </a:highlight>
                <a:latin typeface="Arial"/>
                <a:ea typeface="Arial"/>
                <a:cs typeface="Arial"/>
                <a:sym typeface="Arial"/>
              </a:rPr>
              <a:t>Random Forest Regressor</a:t>
            </a:r>
            <a:endParaRPr sz="1400">
              <a:solidFill>
                <a:srgbClr val="000000"/>
              </a:solidFill>
              <a:latin typeface="Arial"/>
              <a:ea typeface="Arial"/>
              <a:cs typeface="Arial"/>
              <a:sym typeface="Arial"/>
            </a:endParaRPr>
          </a:p>
          <a:p>
            <a:pPr indent="0" lvl="0" marL="0" rtl="0" algn="l">
              <a:lnSpc>
                <a:spcPct val="95000"/>
              </a:lnSpc>
              <a:spcBef>
                <a:spcPts val="0"/>
              </a:spcBef>
              <a:spcAft>
                <a:spcPts val="1200"/>
              </a:spcAft>
              <a:buNone/>
            </a:pPr>
            <a:r>
              <a:t/>
            </a:r>
            <a:endParaRPr sz="13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Regression Models:</a:t>
            </a:r>
            <a:endParaRPr/>
          </a:p>
        </p:txBody>
      </p:sp>
      <p:graphicFrame>
        <p:nvGraphicFramePr>
          <p:cNvPr id="355" name="Google Shape;355;p25"/>
          <p:cNvGraphicFramePr/>
          <p:nvPr/>
        </p:nvGraphicFramePr>
        <p:xfrm>
          <a:off x="1472750" y="1611650"/>
          <a:ext cx="3000000" cy="3000000"/>
        </p:xfrm>
        <a:graphic>
          <a:graphicData uri="http://schemas.openxmlformats.org/drawingml/2006/table">
            <a:tbl>
              <a:tblPr>
                <a:noFill/>
                <a:tableStyleId>{79030F36-1BEE-4EB2-BD2E-168901208901}</a:tableStyleId>
              </a:tblPr>
              <a:tblGrid>
                <a:gridCol w="2901200"/>
                <a:gridCol w="2901200"/>
              </a:tblGrid>
              <a:tr h="396200">
                <a:tc>
                  <a:txBody>
                    <a:bodyPr/>
                    <a:lstStyle/>
                    <a:p>
                      <a:pPr indent="0" lvl="0" marL="0" rtl="0" algn="l">
                        <a:lnSpc>
                          <a:spcPct val="115000"/>
                        </a:lnSpc>
                        <a:spcBef>
                          <a:spcPts val="0"/>
                        </a:spcBef>
                        <a:spcAft>
                          <a:spcPts val="1200"/>
                        </a:spcAft>
                        <a:buNone/>
                      </a:pPr>
                      <a:r>
                        <a:rPr lang="en">
                          <a:highlight>
                            <a:srgbClr val="FFFFFF"/>
                          </a:highlight>
                        </a:rPr>
                        <a:t>Model Name</a:t>
                      </a:r>
                      <a:endParaRPr>
                        <a:highlight>
                          <a:srgbClr val="FFFFFF"/>
                        </a:highlight>
                      </a:endParaRPr>
                    </a:p>
                  </a:txBody>
                  <a:tcPr marT="91425" marB="91425" marR="91425" marL="91425"/>
                </a:tc>
                <a:tc>
                  <a:txBody>
                    <a:bodyPr/>
                    <a:lstStyle/>
                    <a:p>
                      <a:pPr indent="0" lvl="0" marL="0" rtl="0" algn="l">
                        <a:spcBef>
                          <a:spcPts val="0"/>
                        </a:spcBef>
                        <a:spcAft>
                          <a:spcPts val="0"/>
                        </a:spcAft>
                        <a:buNone/>
                      </a:pPr>
                      <a:r>
                        <a:rPr lang="en">
                          <a:solidFill>
                            <a:srgbClr val="212121"/>
                          </a:solidFill>
                          <a:highlight>
                            <a:srgbClr val="FFFFFF"/>
                          </a:highlight>
                        </a:rPr>
                        <a:t>Mean Absolute Error</a:t>
                      </a:r>
                      <a:endParaRPr/>
                    </a:p>
                  </a:txBody>
                  <a:tcPr marT="91425" marB="91425" marR="91425" marL="91425"/>
                </a:tc>
              </a:tr>
              <a:tr h="381000">
                <a:tc>
                  <a:txBody>
                    <a:bodyPr/>
                    <a:lstStyle/>
                    <a:p>
                      <a:pPr indent="0" lvl="0" marL="0" rtl="0" algn="l">
                        <a:lnSpc>
                          <a:spcPct val="115000"/>
                        </a:lnSpc>
                        <a:spcBef>
                          <a:spcPts val="0"/>
                        </a:spcBef>
                        <a:spcAft>
                          <a:spcPts val="1200"/>
                        </a:spcAft>
                        <a:buNone/>
                      </a:pPr>
                      <a:r>
                        <a:rPr lang="en" sz="900">
                          <a:highlight>
                            <a:srgbClr val="FFFFFF"/>
                          </a:highlight>
                        </a:rPr>
                        <a:t>K neighbors Regressor</a:t>
                      </a:r>
                      <a:endParaRPr/>
                    </a:p>
                  </a:txBody>
                  <a:tcPr marT="91425" marB="91425" marR="91425" marL="91425"/>
                </a:tc>
                <a:tc>
                  <a:txBody>
                    <a:bodyPr/>
                    <a:lstStyle/>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12.47</a:t>
                      </a:r>
                      <a:endParaRPr/>
                    </a:p>
                  </a:txBody>
                  <a:tcPr marT="91425" marB="91425" marR="91425" marL="91425"/>
                </a:tc>
              </a:tr>
              <a:tr h="381000">
                <a:tc>
                  <a:txBody>
                    <a:bodyPr/>
                    <a:lstStyle/>
                    <a:p>
                      <a:pPr indent="0" lvl="0" marL="0" rtl="0" algn="l">
                        <a:lnSpc>
                          <a:spcPct val="115000"/>
                        </a:lnSpc>
                        <a:spcBef>
                          <a:spcPts val="0"/>
                        </a:spcBef>
                        <a:spcAft>
                          <a:spcPts val="1200"/>
                        </a:spcAft>
                        <a:buNone/>
                      </a:pPr>
                      <a:r>
                        <a:rPr lang="en" sz="900">
                          <a:highlight>
                            <a:srgbClr val="FFFFFF"/>
                          </a:highlight>
                        </a:rPr>
                        <a:t>Linear Regression</a:t>
                      </a:r>
                      <a:endParaRPr/>
                    </a:p>
                  </a:txBody>
                  <a:tcPr marT="91425" marB="91425" marR="91425" marL="91425"/>
                </a:tc>
                <a:tc>
                  <a:txBody>
                    <a:bodyPr/>
                    <a:lstStyle/>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14.85</a:t>
                      </a:r>
                      <a:endParaRPr/>
                    </a:p>
                  </a:txBody>
                  <a:tcPr marT="91425" marB="91425" marR="91425" marL="91425"/>
                </a:tc>
              </a:tr>
              <a:tr h="381000">
                <a:tc>
                  <a:txBody>
                    <a:bodyPr/>
                    <a:lstStyle/>
                    <a:p>
                      <a:pPr indent="0" lvl="0" marL="0" rtl="0" algn="l">
                        <a:lnSpc>
                          <a:spcPct val="115000"/>
                        </a:lnSpc>
                        <a:spcBef>
                          <a:spcPts val="0"/>
                        </a:spcBef>
                        <a:spcAft>
                          <a:spcPts val="1200"/>
                        </a:spcAft>
                        <a:buNone/>
                      </a:pPr>
                      <a:r>
                        <a:rPr lang="en" sz="900">
                          <a:highlight>
                            <a:srgbClr val="FFFFFF"/>
                          </a:highlight>
                        </a:rPr>
                        <a:t>Decision Tree Regressor</a:t>
                      </a:r>
                      <a:endParaRPr/>
                    </a:p>
                  </a:txBody>
                  <a:tcPr marT="91425" marB="91425" marR="91425" marL="91425"/>
                </a:tc>
                <a:tc>
                  <a:txBody>
                    <a:bodyPr/>
                    <a:lstStyle/>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13.83</a:t>
                      </a:r>
                      <a:endParaRPr/>
                    </a:p>
                  </a:txBody>
                  <a:tcPr marT="91425" marB="91425" marR="91425" marL="91425"/>
                </a:tc>
              </a:tr>
              <a:tr h="381000">
                <a:tc>
                  <a:txBody>
                    <a:bodyPr/>
                    <a:lstStyle/>
                    <a:p>
                      <a:pPr indent="0" lvl="0" marL="0" rtl="0" algn="l">
                        <a:lnSpc>
                          <a:spcPct val="115000"/>
                        </a:lnSpc>
                        <a:spcBef>
                          <a:spcPts val="0"/>
                        </a:spcBef>
                        <a:spcAft>
                          <a:spcPts val="0"/>
                        </a:spcAft>
                        <a:buNone/>
                      </a:pPr>
                      <a:r>
                        <a:rPr lang="en" sz="900">
                          <a:highlight>
                            <a:srgbClr val="FFFFFF"/>
                          </a:highlight>
                        </a:rPr>
                        <a:t>Random Forest Regressor</a:t>
                      </a:r>
                      <a:endParaRPr/>
                    </a:p>
                  </a:txBody>
                  <a:tcPr marT="91425" marB="91425" marR="91425" marL="91425"/>
                </a:tc>
                <a:tc>
                  <a:txBody>
                    <a:bodyPr/>
                    <a:lstStyle/>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11.96</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a:t>
            </a:r>
            <a:r>
              <a:rPr lang="en"/>
              <a:t>matrix: </a:t>
            </a:r>
            <a:r>
              <a:rPr lang="en"/>
              <a:t>Random forest regressor </a:t>
            </a:r>
            <a:endParaRPr/>
          </a:p>
        </p:txBody>
      </p:sp>
      <p:sp>
        <p:nvSpPr>
          <p:cNvPr id="361" name="Google Shape;361;p26"/>
          <p:cNvSpPr txBox="1"/>
          <p:nvPr>
            <p:ph idx="1" type="body"/>
          </p:nvPr>
        </p:nvSpPr>
        <p:spPr>
          <a:xfrm>
            <a:off x="1303800" y="1597875"/>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Arial"/>
              <a:buChar char="●"/>
            </a:pPr>
            <a:r>
              <a:t/>
            </a:r>
            <a:endParaRPr>
              <a:latin typeface="Arial"/>
              <a:ea typeface="Arial"/>
              <a:cs typeface="Arial"/>
              <a:sym typeface="Arial"/>
            </a:endParaRPr>
          </a:p>
          <a:p>
            <a:pPr indent="0" lvl="0" marL="0" rtl="0" algn="l">
              <a:spcBef>
                <a:spcPts val="1200"/>
              </a:spcBef>
              <a:spcAft>
                <a:spcPts val="1200"/>
              </a:spcAft>
              <a:buNone/>
            </a:pPr>
            <a:r>
              <a:t/>
            </a:r>
            <a:endParaRPr>
              <a:latin typeface="Arial"/>
              <a:ea typeface="Arial"/>
              <a:cs typeface="Arial"/>
              <a:sym typeface="Arial"/>
            </a:endParaRPr>
          </a:p>
        </p:txBody>
      </p:sp>
      <p:pic>
        <p:nvPicPr>
          <p:cNvPr id="362" name="Google Shape;362;p26"/>
          <p:cNvPicPr preferRelativeResize="0"/>
          <p:nvPr/>
        </p:nvPicPr>
        <p:blipFill>
          <a:blip r:embed="rId3">
            <a:alphaModFix/>
          </a:blip>
          <a:stretch>
            <a:fillRect/>
          </a:stretch>
        </p:blipFill>
        <p:spPr>
          <a:xfrm>
            <a:off x="1375377" y="1226050"/>
            <a:ext cx="5989874" cy="3729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Age of Death - Overall vs Suicide</a:t>
            </a:r>
            <a:endParaRPr/>
          </a:p>
        </p:txBody>
      </p:sp>
      <p:sp>
        <p:nvSpPr>
          <p:cNvPr id="368" name="Google Shape;368;p27"/>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69" name="Google Shape;369;p27"/>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0" name="Google Shape;370;p27"/>
          <p:cNvPicPr preferRelativeResize="0"/>
          <p:nvPr/>
        </p:nvPicPr>
        <p:blipFill>
          <a:blip r:embed="rId3">
            <a:alphaModFix/>
          </a:blip>
          <a:stretch>
            <a:fillRect/>
          </a:stretch>
        </p:blipFill>
        <p:spPr>
          <a:xfrm>
            <a:off x="557499" y="1990050"/>
            <a:ext cx="4176802" cy="2541601"/>
          </a:xfrm>
          <a:prstGeom prst="rect">
            <a:avLst/>
          </a:prstGeom>
          <a:noFill/>
          <a:ln>
            <a:noFill/>
          </a:ln>
        </p:spPr>
      </p:pic>
      <p:pic>
        <p:nvPicPr>
          <p:cNvPr id="371" name="Google Shape;371;p27"/>
          <p:cNvPicPr preferRelativeResize="0"/>
          <p:nvPr/>
        </p:nvPicPr>
        <p:blipFill>
          <a:blip r:embed="rId4">
            <a:alphaModFix/>
          </a:blip>
          <a:stretch>
            <a:fillRect/>
          </a:stretch>
        </p:blipFill>
        <p:spPr>
          <a:xfrm>
            <a:off x="4903650" y="1990050"/>
            <a:ext cx="3853693" cy="2541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Age of Death(Suicide) - Male vs Female</a:t>
            </a:r>
            <a:endParaRPr/>
          </a:p>
        </p:txBody>
      </p:sp>
      <p:sp>
        <p:nvSpPr>
          <p:cNvPr id="377" name="Google Shape;377;p28"/>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78" name="Google Shape;378;p28"/>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9" name="Google Shape;379;p28"/>
          <p:cNvPicPr preferRelativeResize="0"/>
          <p:nvPr/>
        </p:nvPicPr>
        <p:blipFill>
          <a:blip r:embed="rId3">
            <a:alphaModFix/>
          </a:blip>
          <a:stretch>
            <a:fillRect/>
          </a:stretch>
        </p:blipFill>
        <p:spPr>
          <a:xfrm>
            <a:off x="747678" y="1990050"/>
            <a:ext cx="3986623" cy="2541600"/>
          </a:xfrm>
          <a:prstGeom prst="rect">
            <a:avLst/>
          </a:prstGeom>
          <a:noFill/>
          <a:ln>
            <a:noFill/>
          </a:ln>
        </p:spPr>
      </p:pic>
      <p:pic>
        <p:nvPicPr>
          <p:cNvPr id="380" name="Google Shape;380;p28"/>
          <p:cNvPicPr preferRelativeResize="0"/>
          <p:nvPr/>
        </p:nvPicPr>
        <p:blipFill>
          <a:blip r:embed="rId4">
            <a:alphaModFix/>
          </a:blip>
          <a:stretch>
            <a:fillRect/>
          </a:stretch>
        </p:blipFill>
        <p:spPr>
          <a:xfrm>
            <a:off x="4903651" y="1990050"/>
            <a:ext cx="3938974" cy="2541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Age of Death - Natural vs Unnatural</a:t>
            </a:r>
            <a:endParaRPr/>
          </a:p>
        </p:txBody>
      </p:sp>
      <p:sp>
        <p:nvSpPr>
          <p:cNvPr id="386" name="Google Shape;386;p29"/>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87" name="Google Shape;387;p29"/>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8" name="Google Shape;388;p29"/>
          <p:cNvPicPr preferRelativeResize="0"/>
          <p:nvPr/>
        </p:nvPicPr>
        <p:blipFill>
          <a:blip r:embed="rId3">
            <a:alphaModFix/>
          </a:blip>
          <a:stretch>
            <a:fillRect/>
          </a:stretch>
        </p:blipFill>
        <p:spPr>
          <a:xfrm>
            <a:off x="784014" y="1990050"/>
            <a:ext cx="3950285" cy="2541601"/>
          </a:xfrm>
          <a:prstGeom prst="rect">
            <a:avLst/>
          </a:prstGeom>
          <a:noFill/>
          <a:ln>
            <a:noFill/>
          </a:ln>
        </p:spPr>
      </p:pic>
      <p:pic>
        <p:nvPicPr>
          <p:cNvPr id="389" name="Google Shape;389;p29"/>
          <p:cNvPicPr preferRelativeResize="0"/>
          <p:nvPr/>
        </p:nvPicPr>
        <p:blipFill>
          <a:blip r:embed="rId4">
            <a:alphaModFix/>
          </a:blip>
          <a:stretch>
            <a:fillRect/>
          </a:stretch>
        </p:blipFill>
        <p:spPr>
          <a:xfrm>
            <a:off x="4903650" y="1990050"/>
            <a:ext cx="3950331" cy="25416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Age of Death - King vs </a:t>
            </a:r>
            <a:r>
              <a:rPr lang="en"/>
              <a:t>Governor</a:t>
            </a:r>
            <a:endParaRPr/>
          </a:p>
        </p:txBody>
      </p:sp>
      <p:sp>
        <p:nvSpPr>
          <p:cNvPr id="395" name="Google Shape;395;p3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96" name="Google Shape;396;p30"/>
          <p:cNvPicPr preferRelativeResize="0"/>
          <p:nvPr/>
        </p:nvPicPr>
        <p:blipFill>
          <a:blip r:embed="rId3">
            <a:alphaModFix/>
          </a:blip>
          <a:stretch>
            <a:fillRect/>
          </a:stretch>
        </p:blipFill>
        <p:spPr>
          <a:xfrm>
            <a:off x="2298275" y="1597875"/>
            <a:ext cx="4547450" cy="31534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Manner of Death vs Occupation</a:t>
            </a:r>
            <a:endParaRPr/>
          </a:p>
        </p:txBody>
      </p:sp>
      <p:sp>
        <p:nvSpPr>
          <p:cNvPr id="402" name="Google Shape;402;p3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03" name="Google Shape;403;p31"/>
          <p:cNvPicPr preferRelativeResize="0"/>
          <p:nvPr/>
        </p:nvPicPr>
        <p:blipFill>
          <a:blip r:embed="rId3">
            <a:alphaModFix/>
          </a:blip>
          <a:stretch>
            <a:fillRect/>
          </a:stretch>
        </p:blipFill>
        <p:spPr>
          <a:xfrm>
            <a:off x="1775823" y="1597877"/>
            <a:ext cx="6086451" cy="32292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Description</a:t>
            </a:r>
            <a:endParaRPr/>
          </a:p>
        </p:txBody>
      </p:sp>
      <p:sp>
        <p:nvSpPr>
          <p:cNvPr id="284" name="Google Shape;284;p14"/>
          <p:cNvSpPr txBox="1"/>
          <p:nvPr>
            <p:ph idx="1" type="body"/>
          </p:nvPr>
        </p:nvSpPr>
        <p:spPr>
          <a:xfrm>
            <a:off x="1303800" y="1330900"/>
            <a:ext cx="7030500" cy="29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Arial"/>
                <a:ea typeface="Arial"/>
                <a:cs typeface="Arial"/>
                <a:sym typeface="Arial"/>
              </a:rPr>
              <a:t>The Age dataset contains structured information on the life, work, and death of more than a million deceased famous people. The people in this dataset belong to a variety of groups defined by nationality, gender, occupation, era, etc. Our project focuses on mining this data set to extract any meaningful relationships between these groups. In particular, we plan to understand how the general life expectancy of a person is impacted by the attributes contained in the data set. </a:t>
            </a:r>
            <a:endParaRPr sz="2000">
              <a:latin typeface="Arial"/>
              <a:ea typeface="Arial"/>
              <a:cs typeface="Arial"/>
              <a:sym typeface="Arial"/>
            </a:endParaRPr>
          </a:p>
          <a:p>
            <a:pPr indent="0" lvl="0" marL="0" rtl="0" algn="l">
              <a:spcBef>
                <a:spcPts val="1200"/>
              </a:spcBef>
              <a:spcAft>
                <a:spcPts val="1200"/>
              </a:spcAft>
              <a:buNone/>
            </a:pPr>
            <a:r>
              <a:t/>
            </a:r>
            <a:endParaRPr sz="2000">
              <a:latin typeface="Arial"/>
              <a:ea typeface="Arial"/>
              <a:cs typeface="Arial"/>
              <a:sym typeface="Arial"/>
            </a:endParaRPr>
          </a:p>
        </p:txBody>
      </p:sp>
      <p:pic>
        <p:nvPicPr>
          <p:cNvPr id="285" name="Google Shape;285;p14"/>
          <p:cNvPicPr preferRelativeResize="0"/>
          <p:nvPr/>
        </p:nvPicPr>
        <p:blipFill>
          <a:blip r:embed="rId3">
            <a:alphaModFix/>
          </a:blip>
          <a:stretch>
            <a:fillRect/>
          </a:stretch>
        </p:blipFill>
        <p:spPr>
          <a:xfrm>
            <a:off x="7271677" y="131350"/>
            <a:ext cx="1701827" cy="11276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Application</a:t>
            </a:r>
            <a:endParaRPr/>
          </a:p>
        </p:txBody>
      </p:sp>
      <p:sp>
        <p:nvSpPr>
          <p:cNvPr id="409" name="Google Shape;409;p3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Studies based on suicide rates</a:t>
            </a:r>
            <a:endParaRPr/>
          </a:p>
          <a:p>
            <a:pPr indent="-311150" lvl="0" marL="457200" rtl="0" algn="l">
              <a:spcBef>
                <a:spcPts val="0"/>
              </a:spcBef>
              <a:spcAft>
                <a:spcPts val="0"/>
              </a:spcAft>
              <a:buSzPts val="1300"/>
              <a:buChar char="-"/>
            </a:pPr>
            <a:r>
              <a:rPr lang="en"/>
              <a:t>Identify risky occupations</a:t>
            </a:r>
            <a:endParaRPr/>
          </a:p>
          <a:p>
            <a:pPr indent="-311150" lvl="0" marL="457200" rtl="0" algn="l">
              <a:spcBef>
                <a:spcPts val="0"/>
              </a:spcBef>
              <a:spcAft>
                <a:spcPts val="0"/>
              </a:spcAft>
              <a:buSzPts val="1300"/>
              <a:buChar char="-"/>
            </a:pPr>
            <a:r>
              <a:rPr lang="en"/>
              <a:t>Gender Study</a:t>
            </a:r>
            <a:endParaRPr/>
          </a:p>
          <a:p>
            <a:pPr indent="-311150" lvl="0" marL="457200" rtl="0" algn="l">
              <a:spcBef>
                <a:spcPts val="0"/>
              </a:spcBef>
              <a:spcAft>
                <a:spcPts val="0"/>
              </a:spcAft>
              <a:buSzPts val="1300"/>
              <a:buChar char="-"/>
            </a:pPr>
            <a:r>
              <a:rPr lang="en"/>
              <a:t>Political Science</a:t>
            </a:r>
            <a:endParaRPr/>
          </a:p>
          <a:p>
            <a:pPr indent="-311150" lvl="0" marL="457200" rtl="0" algn="l">
              <a:spcBef>
                <a:spcPts val="0"/>
              </a:spcBef>
              <a:spcAft>
                <a:spcPts val="0"/>
              </a:spcAft>
              <a:buSzPts val="1300"/>
              <a:buChar char="-"/>
            </a:pPr>
            <a:r>
              <a:rPr lang="en"/>
              <a:t>Scope to learn about the less privileged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p:txBody>
      </p:sp>
      <p:sp>
        <p:nvSpPr>
          <p:cNvPr id="291" name="Google Shape;291;p15"/>
          <p:cNvSpPr txBox="1"/>
          <p:nvPr>
            <p:ph idx="1" type="body"/>
          </p:nvPr>
        </p:nvSpPr>
        <p:spPr>
          <a:xfrm>
            <a:off x="1303800" y="598575"/>
            <a:ext cx="7030500" cy="25416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2000">
              <a:latin typeface="Arial"/>
              <a:ea typeface="Arial"/>
              <a:cs typeface="Arial"/>
              <a:sym typeface="Arial"/>
            </a:endParaRPr>
          </a:p>
          <a:p>
            <a:pPr indent="-355600" lvl="0" marL="457200" rtl="0" algn="l">
              <a:spcBef>
                <a:spcPts val="1200"/>
              </a:spcBef>
              <a:spcAft>
                <a:spcPts val="0"/>
              </a:spcAft>
              <a:buSzPts val="2000"/>
              <a:buFont typeface="Arial"/>
              <a:buChar char="●"/>
            </a:pPr>
            <a:r>
              <a:rPr lang="en" sz="2000">
                <a:latin typeface="Arial"/>
                <a:ea typeface="Arial"/>
                <a:cs typeface="Arial"/>
                <a:sym typeface="Arial"/>
              </a:rPr>
              <a:t>Among famous personalities, is the percentage of death by suicide more skewed towards either gender?</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en" sz="2000">
                <a:latin typeface="Arial"/>
                <a:ea typeface="Arial"/>
                <a:cs typeface="Arial"/>
                <a:sym typeface="Arial"/>
              </a:rPr>
              <a:t>Which occupations involve a higher degree of accidents leading to death?</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en" sz="2000">
                <a:latin typeface="Arial"/>
                <a:ea typeface="Arial"/>
                <a:cs typeface="Arial"/>
                <a:sym typeface="Arial"/>
              </a:rPr>
              <a:t>Has the general life expectancy of famous people increased with time?</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en" sz="2000">
                <a:latin typeface="Arial"/>
                <a:ea typeface="Arial"/>
                <a:cs typeface="Arial"/>
                <a:sym typeface="Arial"/>
              </a:rPr>
              <a:t>Given information about a person, such as country and year of birth, gender, and occupation, can we predict one’s lifespan?</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a:t>
            </a:r>
            <a:endParaRPr/>
          </a:p>
        </p:txBody>
      </p:sp>
      <p:sp>
        <p:nvSpPr>
          <p:cNvPr id="297" name="Google Shape;297;p16"/>
          <p:cNvSpPr txBox="1"/>
          <p:nvPr>
            <p:ph idx="1" type="body"/>
          </p:nvPr>
        </p:nvSpPr>
        <p:spPr>
          <a:xfrm>
            <a:off x="1056750" y="1301625"/>
            <a:ext cx="7030500" cy="374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latin typeface="Arial"/>
                <a:ea typeface="Arial"/>
                <a:cs typeface="Arial"/>
                <a:sym typeface="Arial"/>
              </a:rPr>
              <a:t>Dataset: https://www.kaggle.com/datasets/imoore/age-dataset</a:t>
            </a:r>
            <a:endParaRPr>
              <a:solidFill>
                <a:srgbClr val="000000"/>
              </a:solidFill>
              <a:latin typeface="Arial"/>
              <a:ea typeface="Arial"/>
              <a:cs typeface="Arial"/>
              <a:sym typeface="Arial"/>
            </a:endParaRPr>
          </a:p>
          <a:p>
            <a:pPr indent="-330200" lvl="0" marL="457200" rtl="0" algn="l">
              <a:spcBef>
                <a:spcPts val="1200"/>
              </a:spcBef>
              <a:spcAft>
                <a:spcPts val="0"/>
              </a:spcAft>
              <a:buClr>
                <a:srgbClr val="000000"/>
              </a:buClr>
              <a:buSzPts val="1600"/>
              <a:buFont typeface="Arial"/>
              <a:buChar char="●"/>
            </a:pPr>
            <a:r>
              <a:rPr lang="en" sz="1600">
                <a:solidFill>
                  <a:srgbClr val="000000"/>
                </a:solidFill>
                <a:latin typeface="Arial"/>
                <a:ea typeface="Arial"/>
                <a:cs typeface="Arial"/>
                <a:sym typeface="Arial"/>
              </a:rPr>
              <a:t>This structured dataset is available as a csv file.</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There are </a:t>
            </a:r>
            <a:r>
              <a:rPr lang="en" sz="1600">
                <a:solidFill>
                  <a:srgbClr val="000000"/>
                </a:solidFill>
                <a:latin typeface="Arial"/>
                <a:ea typeface="Arial"/>
                <a:cs typeface="Arial"/>
                <a:sym typeface="Arial"/>
              </a:rPr>
              <a:t>1,222,997 data objects where each data object represents a historical figure. </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The dataset contains 10 attributes for each data object.</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p:txBody>
      </p:sp>
      <p:pic>
        <p:nvPicPr>
          <p:cNvPr id="298" name="Google Shape;298;p16"/>
          <p:cNvPicPr preferRelativeResize="0"/>
          <p:nvPr/>
        </p:nvPicPr>
        <p:blipFill>
          <a:blip r:embed="rId3">
            <a:alphaModFix/>
          </a:blip>
          <a:stretch>
            <a:fillRect/>
          </a:stretch>
        </p:blipFill>
        <p:spPr>
          <a:xfrm>
            <a:off x="540775" y="3044100"/>
            <a:ext cx="8062450" cy="1307200"/>
          </a:xfrm>
          <a:prstGeom prst="rect">
            <a:avLst/>
          </a:prstGeom>
          <a:noFill/>
          <a:ln cap="flat" cmpd="sng" w="9525">
            <a:solidFill>
              <a:srgbClr val="222529"/>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a:t>
            </a:r>
            <a:endParaRPr/>
          </a:p>
        </p:txBody>
      </p:sp>
      <p:sp>
        <p:nvSpPr>
          <p:cNvPr id="304" name="Google Shape;304;p17"/>
          <p:cNvSpPr txBox="1"/>
          <p:nvPr>
            <p:ph idx="1" type="body"/>
          </p:nvPr>
        </p:nvSpPr>
        <p:spPr>
          <a:xfrm>
            <a:off x="1303800" y="1083325"/>
            <a:ext cx="7030500" cy="365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sz="1200">
              <a:solidFill>
                <a:srgbClr val="000000"/>
              </a:solidFill>
              <a:latin typeface="Arial"/>
              <a:ea typeface="Arial"/>
              <a:cs typeface="Arial"/>
              <a:sym typeface="Arial"/>
            </a:endParaRPr>
          </a:p>
          <a:p>
            <a:pPr indent="-323850" lvl="0" marL="457200" rtl="0" algn="l">
              <a:spcBef>
                <a:spcPts val="1200"/>
              </a:spcBef>
              <a:spcAft>
                <a:spcPts val="0"/>
              </a:spcAft>
              <a:buClr>
                <a:srgbClr val="000000"/>
              </a:buClr>
              <a:buSzPts val="1500"/>
              <a:buFont typeface="Arial"/>
              <a:buChar char="●"/>
            </a:pPr>
            <a:r>
              <a:rPr lang="en" sz="1500">
                <a:solidFill>
                  <a:srgbClr val="000000"/>
                </a:solidFill>
                <a:latin typeface="Arial"/>
                <a:ea typeface="Arial"/>
                <a:cs typeface="Arial"/>
                <a:sym typeface="Arial"/>
              </a:rPr>
              <a:t>The central </a:t>
            </a:r>
            <a:r>
              <a:rPr lang="en" sz="1500">
                <a:solidFill>
                  <a:srgbClr val="000000"/>
                </a:solidFill>
                <a:latin typeface="Arial"/>
                <a:ea typeface="Arial"/>
                <a:cs typeface="Arial"/>
                <a:sym typeface="Arial"/>
              </a:rPr>
              <a:t>tendencies</a:t>
            </a:r>
            <a:r>
              <a:rPr lang="en" sz="1500">
                <a:solidFill>
                  <a:srgbClr val="000000"/>
                </a:solidFill>
                <a:latin typeface="Arial"/>
                <a:ea typeface="Arial"/>
                <a:cs typeface="Arial"/>
                <a:sym typeface="Arial"/>
              </a:rPr>
              <a:t> of the </a:t>
            </a:r>
            <a:r>
              <a:rPr lang="en" sz="1500">
                <a:solidFill>
                  <a:srgbClr val="000000"/>
                </a:solidFill>
                <a:latin typeface="Arial"/>
                <a:ea typeface="Arial"/>
                <a:cs typeface="Arial"/>
                <a:sym typeface="Arial"/>
              </a:rPr>
              <a:t>nominal </a:t>
            </a:r>
            <a:r>
              <a:rPr lang="en" sz="1500">
                <a:solidFill>
                  <a:srgbClr val="000000"/>
                </a:solidFill>
                <a:latin typeface="Arial"/>
                <a:ea typeface="Arial"/>
                <a:cs typeface="Arial"/>
                <a:sym typeface="Arial"/>
              </a:rPr>
              <a:t>attributes are as follows:</a:t>
            </a:r>
            <a:endParaRPr sz="15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p:txBody>
      </p:sp>
      <p:pic>
        <p:nvPicPr>
          <p:cNvPr id="305" name="Google Shape;305;p17"/>
          <p:cNvPicPr preferRelativeResize="0"/>
          <p:nvPr/>
        </p:nvPicPr>
        <p:blipFill>
          <a:blip r:embed="rId3">
            <a:alphaModFix/>
          </a:blip>
          <a:stretch>
            <a:fillRect/>
          </a:stretch>
        </p:blipFill>
        <p:spPr>
          <a:xfrm>
            <a:off x="1826450" y="1948175"/>
            <a:ext cx="5985200" cy="2387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a:t>
            </a:r>
            <a:endParaRPr/>
          </a:p>
        </p:txBody>
      </p:sp>
      <p:sp>
        <p:nvSpPr>
          <p:cNvPr id="311" name="Google Shape;311;p18"/>
          <p:cNvSpPr txBox="1"/>
          <p:nvPr>
            <p:ph idx="1" type="body"/>
          </p:nvPr>
        </p:nvSpPr>
        <p:spPr>
          <a:xfrm>
            <a:off x="1303800" y="10728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sz="1200">
              <a:solidFill>
                <a:srgbClr val="000000"/>
              </a:solidFill>
              <a:latin typeface="Arial"/>
              <a:ea typeface="Arial"/>
              <a:cs typeface="Arial"/>
              <a:sym typeface="Arial"/>
            </a:endParaRPr>
          </a:p>
          <a:p>
            <a:pPr indent="-323850" lvl="0" marL="457200" rtl="0" algn="l">
              <a:spcBef>
                <a:spcPts val="1200"/>
              </a:spcBef>
              <a:spcAft>
                <a:spcPts val="0"/>
              </a:spcAft>
              <a:buClr>
                <a:srgbClr val="000000"/>
              </a:buClr>
              <a:buSzPts val="1500"/>
              <a:buFont typeface="Arial"/>
              <a:buChar char="●"/>
            </a:pPr>
            <a:r>
              <a:rPr lang="en" sz="1500">
                <a:solidFill>
                  <a:srgbClr val="000000"/>
                </a:solidFill>
                <a:latin typeface="Arial"/>
                <a:ea typeface="Arial"/>
                <a:cs typeface="Arial"/>
                <a:sym typeface="Arial"/>
              </a:rPr>
              <a:t>The central tendencies of the numerical attributes are as follows:</a:t>
            </a:r>
            <a:endParaRPr sz="15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p:txBody>
      </p:sp>
      <p:pic>
        <p:nvPicPr>
          <p:cNvPr id="312" name="Google Shape;312;p18"/>
          <p:cNvPicPr preferRelativeResize="0"/>
          <p:nvPr/>
        </p:nvPicPr>
        <p:blipFill>
          <a:blip r:embed="rId3">
            <a:alphaModFix/>
          </a:blip>
          <a:stretch>
            <a:fillRect/>
          </a:stretch>
        </p:blipFill>
        <p:spPr>
          <a:xfrm>
            <a:off x="855675" y="1920125"/>
            <a:ext cx="7783267" cy="2588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a:t>
            </a:r>
            <a:endParaRPr/>
          </a:p>
        </p:txBody>
      </p:sp>
      <p:pic>
        <p:nvPicPr>
          <p:cNvPr id="318" name="Google Shape;318;p19"/>
          <p:cNvPicPr preferRelativeResize="0"/>
          <p:nvPr/>
        </p:nvPicPr>
        <p:blipFill>
          <a:blip r:embed="rId3">
            <a:alphaModFix/>
          </a:blip>
          <a:stretch>
            <a:fillRect/>
          </a:stretch>
        </p:blipFill>
        <p:spPr>
          <a:xfrm>
            <a:off x="2097250" y="1123200"/>
            <a:ext cx="5329600" cy="3573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Preprocessing</a:t>
            </a:r>
            <a:endParaRPr/>
          </a:p>
          <a:p>
            <a:pPr indent="0" lvl="0" marL="0" rtl="0" algn="l">
              <a:spcBef>
                <a:spcPts val="0"/>
              </a:spcBef>
              <a:spcAft>
                <a:spcPts val="0"/>
              </a:spcAft>
              <a:buNone/>
            </a:pPr>
            <a:r>
              <a:t/>
            </a:r>
            <a:endParaRPr sz="1666"/>
          </a:p>
        </p:txBody>
      </p:sp>
      <p:sp>
        <p:nvSpPr>
          <p:cNvPr id="324" name="Google Shape;324;p20"/>
          <p:cNvSpPr txBox="1"/>
          <p:nvPr>
            <p:ph idx="1" type="body"/>
          </p:nvPr>
        </p:nvSpPr>
        <p:spPr>
          <a:xfrm>
            <a:off x="1303800" y="1692550"/>
            <a:ext cx="7030500" cy="28392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Font typeface="Arial"/>
              <a:buChar char="●"/>
            </a:pPr>
            <a:r>
              <a:rPr lang="en" sz="1600">
                <a:latin typeface="Arial"/>
                <a:ea typeface="Arial"/>
                <a:cs typeface="Arial"/>
                <a:sym typeface="Arial"/>
              </a:rPr>
              <a:t>Remove the </a:t>
            </a:r>
            <a:r>
              <a:rPr lang="en" sz="1600">
                <a:latin typeface="Arial"/>
                <a:ea typeface="Arial"/>
                <a:cs typeface="Arial"/>
                <a:sym typeface="Arial"/>
              </a:rPr>
              <a:t>entry</a:t>
            </a:r>
            <a:r>
              <a:rPr lang="en" sz="1600">
                <a:latin typeface="Arial"/>
                <a:ea typeface="Arial"/>
                <a:cs typeface="Arial"/>
                <a:sym typeface="Arial"/>
              </a:rPr>
              <a:t> of the creator of the data set.</a:t>
            </a:r>
            <a:endParaRPr sz="1600">
              <a:latin typeface="Arial"/>
              <a:ea typeface="Arial"/>
              <a:cs typeface="Arial"/>
              <a:sym typeface="Arial"/>
            </a:endParaRPr>
          </a:p>
          <a:p>
            <a:pPr indent="-330200" lvl="0" marL="457200" rtl="0" algn="l">
              <a:lnSpc>
                <a:spcPct val="150000"/>
              </a:lnSpc>
              <a:spcBef>
                <a:spcPts val="0"/>
              </a:spcBef>
              <a:spcAft>
                <a:spcPts val="0"/>
              </a:spcAft>
              <a:buSzPts val="1600"/>
              <a:buFont typeface="Arial"/>
              <a:buChar char="●"/>
            </a:pPr>
            <a:r>
              <a:rPr lang="en" sz="1600">
                <a:latin typeface="Arial"/>
                <a:ea typeface="Arial"/>
                <a:cs typeface="Arial"/>
                <a:sym typeface="Arial"/>
              </a:rPr>
              <a:t>Convert the values of the attribute to consist forms. Eg: Gender. </a:t>
            </a:r>
            <a:endParaRPr sz="1600">
              <a:latin typeface="Arial"/>
              <a:ea typeface="Arial"/>
              <a:cs typeface="Arial"/>
              <a:sym typeface="Arial"/>
            </a:endParaRPr>
          </a:p>
          <a:p>
            <a:pPr indent="-330200" lvl="0" marL="457200" rtl="0" algn="l">
              <a:lnSpc>
                <a:spcPct val="150000"/>
              </a:lnSpc>
              <a:spcBef>
                <a:spcPts val="0"/>
              </a:spcBef>
              <a:spcAft>
                <a:spcPts val="0"/>
              </a:spcAft>
              <a:buSzPts val="1600"/>
              <a:buFont typeface="Arial"/>
              <a:buChar char="●"/>
            </a:pPr>
            <a:r>
              <a:rPr lang="en" sz="1600">
                <a:latin typeface="Arial"/>
                <a:ea typeface="Arial"/>
                <a:cs typeface="Arial"/>
                <a:sym typeface="Arial"/>
              </a:rPr>
              <a:t>Filter out data objects of people born before the 18th century.</a:t>
            </a:r>
            <a:endParaRPr sz="1600">
              <a:latin typeface="Arial"/>
              <a:ea typeface="Arial"/>
              <a:cs typeface="Arial"/>
              <a:sym typeface="Arial"/>
            </a:endParaRPr>
          </a:p>
          <a:p>
            <a:pPr indent="-330200" lvl="0" marL="457200" rtl="0" algn="l">
              <a:lnSpc>
                <a:spcPct val="150000"/>
              </a:lnSpc>
              <a:spcBef>
                <a:spcPts val="0"/>
              </a:spcBef>
              <a:spcAft>
                <a:spcPts val="0"/>
              </a:spcAft>
              <a:buSzPts val="1600"/>
              <a:buFont typeface="Arial"/>
              <a:buChar char="●"/>
            </a:pPr>
            <a:r>
              <a:rPr lang="en" sz="1600">
                <a:latin typeface="Arial"/>
                <a:ea typeface="Arial"/>
                <a:cs typeface="Arial"/>
                <a:sym typeface="Arial"/>
              </a:rPr>
              <a:t>Encode categorical data</a:t>
            </a:r>
            <a:endParaRPr sz="1600">
              <a:latin typeface="Arial"/>
              <a:ea typeface="Arial"/>
              <a:cs typeface="Arial"/>
              <a:sym typeface="Arial"/>
            </a:endParaRPr>
          </a:p>
          <a:p>
            <a:pPr indent="0" lvl="0" marL="457200" rtl="0" algn="l">
              <a:spcBef>
                <a:spcPts val="1200"/>
              </a:spcBef>
              <a:spcAft>
                <a:spcPts val="0"/>
              </a:spcAft>
              <a:buNone/>
            </a:pPr>
            <a:r>
              <a:t/>
            </a:r>
            <a:endParaRPr>
              <a:latin typeface="Arial"/>
              <a:ea typeface="Arial"/>
              <a:cs typeface="Arial"/>
              <a:sym typeface="Arial"/>
            </a:endParaRPr>
          </a:p>
          <a:p>
            <a:pPr indent="0" lvl="0" marL="457200" rtl="0" algn="l">
              <a:spcBef>
                <a:spcPts val="1200"/>
              </a:spcBef>
              <a:spcAft>
                <a:spcPts val="1200"/>
              </a:spcAft>
              <a:buNone/>
            </a:pPr>
            <a:r>
              <a:t/>
            </a:r>
            <a:endParaRPr>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911"/>
              <a:t>Data Preprocessing</a:t>
            </a:r>
            <a:endParaRPr sz="2911"/>
          </a:p>
          <a:p>
            <a:pPr indent="0" lvl="0" marL="0" rtl="0" algn="l">
              <a:spcBef>
                <a:spcPts val="0"/>
              </a:spcBef>
              <a:spcAft>
                <a:spcPts val="0"/>
              </a:spcAft>
              <a:buNone/>
            </a:pPr>
            <a:r>
              <a:t/>
            </a:r>
            <a:endParaRPr/>
          </a:p>
        </p:txBody>
      </p:sp>
      <p:sp>
        <p:nvSpPr>
          <p:cNvPr id="330" name="Google Shape;330;p21"/>
          <p:cNvSpPr txBox="1"/>
          <p:nvPr>
            <p:ph idx="1" type="body"/>
          </p:nvPr>
        </p:nvSpPr>
        <p:spPr>
          <a:xfrm>
            <a:off x="1303800" y="1597875"/>
            <a:ext cx="7030500" cy="29814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Font typeface="Arial"/>
              <a:buChar char="●"/>
            </a:pPr>
            <a:r>
              <a:rPr lang="en" sz="1600">
                <a:latin typeface="Arial"/>
                <a:ea typeface="Arial"/>
                <a:cs typeface="Arial"/>
                <a:sym typeface="Arial"/>
              </a:rPr>
              <a:t>Prepare Short Description for NLP tasks:</a:t>
            </a:r>
            <a:endParaRPr sz="1600">
              <a:latin typeface="Arial"/>
              <a:ea typeface="Arial"/>
              <a:cs typeface="Arial"/>
              <a:sym typeface="Arial"/>
            </a:endParaRPr>
          </a:p>
          <a:p>
            <a:pPr indent="-330200" lvl="1" marL="914400" rtl="0" algn="l">
              <a:lnSpc>
                <a:spcPct val="150000"/>
              </a:lnSpc>
              <a:spcBef>
                <a:spcPts val="0"/>
              </a:spcBef>
              <a:spcAft>
                <a:spcPts val="0"/>
              </a:spcAft>
              <a:buSzPts val="1600"/>
              <a:buFont typeface="Arial"/>
              <a:buChar char="○"/>
            </a:pPr>
            <a:r>
              <a:rPr lang="en" sz="1600">
                <a:latin typeface="Arial"/>
                <a:ea typeface="Arial"/>
                <a:cs typeface="Arial"/>
                <a:sym typeface="Arial"/>
              </a:rPr>
              <a:t>Convert to lowercase</a:t>
            </a:r>
            <a:endParaRPr sz="1600">
              <a:latin typeface="Arial"/>
              <a:ea typeface="Arial"/>
              <a:cs typeface="Arial"/>
              <a:sym typeface="Arial"/>
            </a:endParaRPr>
          </a:p>
          <a:p>
            <a:pPr indent="-330200" lvl="1" marL="914400" rtl="0" algn="l">
              <a:lnSpc>
                <a:spcPct val="150000"/>
              </a:lnSpc>
              <a:spcBef>
                <a:spcPts val="0"/>
              </a:spcBef>
              <a:spcAft>
                <a:spcPts val="0"/>
              </a:spcAft>
              <a:buSzPts val="1600"/>
              <a:buFont typeface="Arial"/>
              <a:buChar char="○"/>
            </a:pPr>
            <a:r>
              <a:rPr lang="en" sz="1600">
                <a:latin typeface="Arial"/>
                <a:ea typeface="Arial"/>
                <a:cs typeface="Arial"/>
                <a:sym typeface="Arial"/>
              </a:rPr>
              <a:t>Remove punctuation, tabulation and digits.</a:t>
            </a:r>
            <a:endParaRPr sz="1600">
              <a:latin typeface="Arial"/>
              <a:ea typeface="Arial"/>
              <a:cs typeface="Arial"/>
              <a:sym typeface="Arial"/>
            </a:endParaRPr>
          </a:p>
          <a:p>
            <a:pPr indent="-330200" lvl="1" marL="914400" rtl="0" algn="l">
              <a:lnSpc>
                <a:spcPct val="150000"/>
              </a:lnSpc>
              <a:spcBef>
                <a:spcPts val="0"/>
              </a:spcBef>
              <a:spcAft>
                <a:spcPts val="0"/>
              </a:spcAft>
              <a:buSzPts val="1600"/>
              <a:buFont typeface="Arial"/>
              <a:buChar char="○"/>
            </a:pPr>
            <a:r>
              <a:rPr lang="en" sz="1600">
                <a:latin typeface="Arial"/>
                <a:ea typeface="Arial"/>
                <a:cs typeface="Arial"/>
                <a:sym typeface="Arial"/>
              </a:rPr>
              <a:t>Remove stopwords</a:t>
            </a:r>
            <a:endParaRPr sz="1600">
              <a:latin typeface="Arial"/>
              <a:ea typeface="Arial"/>
              <a:cs typeface="Arial"/>
              <a:sym typeface="Arial"/>
            </a:endParaRPr>
          </a:p>
          <a:p>
            <a:pPr indent="-330200" lvl="1" marL="914400" rtl="0" algn="l">
              <a:lnSpc>
                <a:spcPct val="150000"/>
              </a:lnSpc>
              <a:spcBef>
                <a:spcPts val="0"/>
              </a:spcBef>
              <a:spcAft>
                <a:spcPts val="0"/>
              </a:spcAft>
              <a:buSzPts val="1600"/>
              <a:buFont typeface="Arial"/>
              <a:buChar char="○"/>
            </a:pPr>
            <a:r>
              <a:rPr lang="en" sz="1600">
                <a:latin typeface="Arial"/>
                <a:ea typeface="Arial"/>
                <a:cs typeface="Arial"/>
                <a:sym typeface="Arial"/>
              </a:rPr>
              <a:t>Perform Lemmatization</a:t>
            </a:r>
            <a:endParaRPr>
              <a:latin typeface="Arial"/>
              <a:ea typeface="Arial"/>
              <a:cs typeface="Arial"/>
              <a:sym typeface="Arial"/>
            </a:endParaRPr>
          </a:p>
          <a:p>
            <a:pPr indent="0" lvl="0" marL="457200" rtl="0" algn="l">
              <a:spcBef>
                <a:spcPts val="1200"/>
              </a:spcBef>
              <a:spcAft>
                <a:spcPts val="0"/>
              </a:spcAft>
              <a:buNone/>
            </a:pPr>
            <a:r>
              <a:t/>
            </a:r>
            <a:endParaRPr>
              <a:latin typeface="Arial"/>
              <a:ea typeface="Arial"/>
              <a:cs typeface="Arial"/>
              <a:sym typeface="Arial"/>
            </a:endParaRPr>
          </a:p>
          <a:p>
            <a:pPr indent="0" lvl="0" marL="457200" rtl="0" algn="l">
              <a:spcBef>
                <a:spcPts val="1200"/>
              </a:spcBef>
              <a:spcAft>
                <a:spcPts val="1200"/>
              </a:spcAft>
              <a:buNone/>
            </a:pPr>
            <a:r>
              <a:t/>
            </a:r>
            <a:endParaRPr>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