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3"/>
  </p:notesMasterIdLst>
  <p:sldIdLst>
    <p:sldId id="257" r:id="rId2"/>
    <p:sldId id="426" r:id="rId3"/>
    <p:sldId id="511" r:id="rId4"/>
    <p:sldId id="427" r:id="rId5"/>
    <p:sldId id="428" r:id="rId6"/>
    <p:sldId id="512" r:id="rId7"/>
    <p:sldId id="264" r:id="rId8"/>
    <p:sldId id="267" r:id="rId9"/>
    <p:sldId id="268" r:id="rId10"/>
    <p:sldId id="269" r:id="rId11"/>
    <p:sldId id="430" r:id="rId12"/>
    <p:sldId id="270" r:id="rId13"/>
    <p:sldId id="431" r:id="rId14"/>
    <p:sldId id="271" r:id="rId15"/>
    <p:sldId id="432" r:id="rId16"/>
    <p:sldId id="433" r:id="rId17"/>
    <p:sldId id="498" r:id="rId18"/>
    <p:sldId id="640" r:id="rId19"/>
    <p:sldId id="641" r:id="rId20"/>
    <p:sldId id="642" r:id="rId21"/>
    <p:sldId id="272" r:id="rId22"/>
    <p:sldId id="273" r:id="rId23"/>
    <p:sldId id="275" r:id="rId24"/>
    <p:sldId id="278" r:id="rId25"/>
    <p:sldId id="279" r:id="rId26"/>
    <p:sldId id="438" r:id="rId27"/>
    <p:sldId id="463" r:id="rId28"/>
    <p:sldId id="289" r:id="rId29"/>
    <p:sldId id="290" r:id="rId30"/>
    <p:sldId id="291" r:id="rId31"/>
    <p:sldId id="292" r:id="rId32"/>
    <p:sldId id="294" r:id="rId33"/>
    <p:sldId id="296" r:id="rId34"/>
    <p:sldId id="471" r:id="rId35"/>
    <p:sldId id="472" r:id="rId36"/>
    <p:sldId id="516" r:id="rId37"/>
    <p:sldId id="473" r:id="rId38"/>
    <p:sldId id="474" r:id="rId39"/>
    <p:sldId id="515" r:id="rId40"/>
    <p:sldId id="306" r:id="rId41"/>
    <p:sldId id="466" r:id="rId42"/>
    <p:sldId id="508" r:id="rId43"/>
    <p:sldId id="509" r:id="rId44"/>
    <p:sldId id="631" r:id="rId45"/>
    <p:sldId id="632" r:id="rId46"/>
    <p:sldId id="633" r:id="rId47"/>
    <p:sldId id="634" r:id="rId48"/>
    <p:sldId id="635" r:id="rId49"/>
    <p:sldId id="636" r:id="rId50"/>
    <p:sldId id="637" r:id="rId51"/>
    <p:sldId id="638" r:id="rId52"/>
    <p:sldId id="639" r:id="rId53"/>
    <p:sldId id="629" r:id="rId54"/>
    <p:sldId id="630" r:id="rId55"/>
    <p:sldId id="308" r:id="rId56"/>
    <p:sldId id="311" r:id="rId57"/>
    <p:sldId id="313" r:id="rId58"/>
    <p:sldId id="309" r:id="rId59"/>
    <p:sldId id="483" r:id="rId60"/>
    <p:sldId id="407" r:id="rId61"/>
    <p:sldId id="517" r:id="rId62"/>
    <p:sldId id="408" r:id="rId63"/>
    <p:sldId id="409" r:id="rId64"/>
    <p:sldId id="410" r:id="rId65"/>
    <p:sldId id="411" r:id="rId66"/>
    <p:sldId id="518" r:id="rId67"/>
    <p:sldId id="519" r:id="rId68"/>
    <p:sldId id="521" r:id="rId69"/>
    <p:sldId id="520" r:id="rId70"/>
    <p:sldId id="530" r:id="rId71"/>
    <p:sldId id="532" r:id="rId72"/>
    <p:sldId id="533" r:id="rId73"/>
    <p:sldId id="534" r:id="rId74"/>
    <p:sldId id="484" r:id="rId75"/>
    <p:sldId id="485" r:id="rId76"/>
    <p:sldId id="486" r:id="rId77"/>
    <p:sldId id="522" r:id="rId78"/>
    <p:sldId id="547" r:id="rId79"/>
    <p:sldId id="538" r:id="rId80"/>
    <p:sldId id="537" r:id="rId81"/>
    <p:sldId id="618" r:id="rId82"/>
    <p:sldId id="565" r:id="rId83"/>
    <p:sldId id="541" r:id="rId84"/>
    <p:sldId id="543" r:id="rId85"/>
    <p:sldId id="544" r:id="rId86"/>
    <p:sldId id="545" r:id="rId87"/>
    <p:sldId id="546" r:id="rId88"/>
    <p:sldId id="523" r:id="rId89"/>
    <p:sldId id="525" r:id="rId90"/>
    <p:sldId id="529" r:id="rId91"/>
    <p:sldId id="489" r:id="rId92"/>
    <p:sldId id="490" r:id="rId93"/>
    <p:sldId id="491" r:id="rId94"/>
    <p:sldId id="492" r:id="rId95"/>
    <p:sldId id="493" r:id="rId96"/>
    <p:sldId id="494" r:id="rId97"/>
    <p:sldId id="495" r:id="rId98"/>
    <p:sldId id="620" r:id="rId99"/>
    <p:sldId id="550" r:id="rId100"/>
    <p:sldId id="496" r:id="rId101"/>
    <p:sldId id="524" r:id="rId102"/>
    <p:sldId id="497" r:id="rId103"/>
    <p:sldId id="566" r:id="rId104"/>
    <p:sldId id="553" r:id="rId105"/>
    <p:sldId id="619" r:id="rId106"/>
    <p:sldId id="556" r:id="rId107"/>
    <p:sldId id="557" r:id="rId108"/>
    <p:sldId id="559" r:id="rId109"/>
    <p:sldId id="558" r:id="rId110"/>
    <p:sldId id="560" r:id="rId111"/>
    <p:sldId id="588" r:id="rId112"/>
    <p:sldId id="561" r:id="rId113"/>
    <p:sldId id="591" r:id="rId114"/>
    <p:sldId id="628" r:id="rId115"/>
    <p:sldId id="590" r:id="rId116"/>
    <p:sldId id="562" r:id="rId117"/>
    <p:sldId id="563" r:id="rId118"/>
    <p:sldId id="316" r:id="rId119"/>
    <p:sldId id="318" r:id="rId120"/>
    <p:sldId id="319" r:id="rId121"/>
    <p:sldId id="567" r:id="rId122"/>
    <p:sldId id="568" r:id="rId123"/>
    <p:sldId id="446" r:id="rId124"/>
    <p:sldId id="569" r:id="rId125"/>
    <p:sldId id="570" r:id="rId126"/>
    <p:sldId id="571" r:id="rId127"/>
    <p:sldId id="574" r:id="rId128"/>
    <p:sldId id="575" r:id="rId129"/>
    <p:sldId id="576" r:id="rId130"/>
    <p:sldId id="577" r:id="rId131"/>
    <p:sldId id="320" r:id="rId132"/>
    <p:sldId id="578" r:id="rId133"/>
    <p:sldId id="321" r:id="rId134"/>
    <p:sldId id="587" r:id="rId135"/>
    <p:sldId id="323" r:id="rId136"/>
    <p:sldId id="324" r:id="rId137"/>
    <p:sldId id="447" r:id="rId138"/>
    <p:sldId id="326" r:id="rId139"/>
    <p:sldId id="329" r:id="rId140"/>
    <p:sldId id="331" r:id="rId141"/>
    <p:sldId id="328" r:id="rId142"/>
    <p:sldId id="332" r:id="rId143"/>
    <p:sldId id="333" r:id="rId144"/>
    <p:sldId id="579" r:id="rId145"/>
    <p:sldId id="334" r:id="rId146"/>
    <p:sldId id="580" r:id="rId147"/>
    <p:sldId id="592" r:id="rId148"/>
    <p:sldId id="594" r:id="rId149"/>
    <p:sldId id="593" r:id="rId150"/>
    <p:sldId id="596" r:id="rId151"/>
    <p:sldId id="480" r:id="rId152"/>
    <p:sldId id="330" r:id="rId153"/>
    <p:sldId id="448" r:id="rId154"/>
    <p:sldId id="449" r:id="rId155"/>
    <p:sldId id="583" r:id="rId156"/>
    <p:sldId id="582" r:id="rId157"/>
    <p:sldId id="584" r:id="rId158"/>
    <p:sldId id="475" r:id="rId159"/>
    <p:sldId id="586" r:id="rId160"/>
    <p:sldId id="450" r:id="rId161"/>
    <p:sldId id="338" r:id="rId162"/>
    <p:sldId id="339" r:id="rId163"/>
    <p:sldId id="340" r:id="rId164"/>
    <p:sldId id="344" r:id="rId165"/>
    <p:sldId id="425" r:id="rId166"/>
    <p:sldId id="346" r:id="rId167"/>
    <p:sldId id="597" r:id="rId168"/>
    <p:sldId id="350" r:id="rId169"/>
    <p:sldId id="351" r:id="rId170"/>
    <p:sldId id="352" r:id="rId171"/>
    <p:sldId id="599" r:id="rId172"/>
    <p:sldId id="355" r:id="rId173"/>
    <p:sldId id="356" r:id="rId174"/>
    <p:sldId id="458" r:id="rId175"/>
    <p:sldId id="610" r:id="rId176"/>
    <p:sldId id="611" r:id="rId177"/>
    <p:sldId id="612" r:id="rId178"/>
    <p:sldId id="613" r:id="rId179"/>
    <p:sldId id="614" r:id="rId180"/>
    <p:sldId id="615" r:id="rId181"/>
    <p:sldId id="616" r:id="rId182"/>
    <p:sldId id="617" r:id="rId183"/>
    <p:sldId id="451" r:id="rId184"/>
    <p:sldId id="600" r:id="rId185"/>
    <p:sldId id="452" r:id="rId186"/>
    <p:sldId id="453" r:id="rId187"/>
    <p:sldId id="601" r:id="rId188"/>
    <p:sldId id="360" r:id="rId189"/>
    <p:sldId id="454" r:id="rId190"/>
    <p:sldId id="413" r:id="rId191"/>
    <p:sldId id="602" r:id="rId192"/>
    <p:sldId id="414" r:id="rId193"/>
    <p:sldId id="415" r:id="rId194"/>
    <p:sldId id="603" r:id="rId195"/>
    <p:sldId id="416" r:id="rId196"/>
    <p:sldId id="621" r:id="rId197"/>
    <p:sldId id="622" r:id="rId198"/>
    <p:sldId id="625" r:id="rId199"/>
    <p:sldId id="623" r:id="rId200"/>
    <p:sldId id="624" r:id="rId201"/>
    <p:sldId id="626" r:id="rId202"/>
    <p:sldId id="627" r:id="rId203"/>
    <p:sldId id="364" r:id="rId204"/>
    <p:sldId id="365" r:id="rId205"/>
    <p:sldId id="412" r:id="rId206"/>
    <p:sldId id="373" r:id="rId207"/>
    <p:sldId id="374" r:id="rId208"/>
    <p:sldId id="376" r:id="rId209"/>
    <p:sldId id="609" r:id="rId210"/>
    <p:sldId id="375" r:id="rId211"/>
    <p:sldId id="457" r:id="rId212"/>
  </p:sldIdLst>
  <p:sldSz cx="9144000" cy="6858000" type="screen4x3"/>
  <p:notesSz cx="6400800" cy="86868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5" autoAdjust="0"/>
    <p:restoredTop sz="94346" autoAdjust="0"/>
  </p:normalViewPr>
  <p:slideViewPr>
    <p:cSldViewPr>
      <p:cViewPr varScale="1">
        <p:scale>
          <a:sx n="119" d="100"/>
          <a:sy n="119" d="100"/>
        </p:scale>
        <p:origin x="1901"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1"/>
            <a:ext cx="2773680" cy="4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189" tIns="43094" rIns="86189" bIns="43094" numCol="1" anchor="t" anchorCtr="0" compatLnSpc="1"/>
          <a:lstStyle>
            <a:lvl1pPr eaLnBrk="1" hangingPunct="1">
              <a:buFontTx/>
              <a:buNone/>
              <a:defRPr sz="1100"/>
            </a:lvl1pPr>
          </a:lstStyle>
          <a:p>
            <a:pPr>
              <a:defRPr/>
            </a:pPr>
            <a:endParaRPr lang="en-US" altLang="zh-CN"/>
          </a:p>
        </p:txBody>
      </p:sp>
      <p:sp>
        <p:nvSpPr>
          <p:cNvPr id="176131" name="Rectangle 3"/>
          <p:cNvSpPr>
            <a:spLocks noGrp="1" noChangeArrowheads="1"/>
          </p:cNvSpPr>
          <p:nvPr>
            <p:ph type="dt" idx="1"/>
          </p:nvPr>
        </p:nvSpPr>
        <p:spPr bwMode="auto">
          <a:xfrm>
            <a:off x="3625639" y="1"/>
            <a:ext cx="2773680" cy="4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189" tIns="43094" rIns="86189" bIns="43094" numCol="1" anchor="t" anchorCtr="0" compatLnSpc="1"/>
          <a:lstStyle>
            <a:lvl1pPr algn="r" eaLnBrk="1" hangingPunct="1">
              <a:buFontTx/>
              <a:buNone/>
              <a:defRPr sz="1100"/>
            </a:lvl1pPr>
          </a:lstStyle>
          <a:p>
            <a:pPr>
              <a:defRPr/>
            </a:pPr>
            <a:endParaRPr lang="en-US" altLang="zh-CN"/>
          </a:p>
        </p:txBody>
      </p:sp>
      <p:sp>
        <p:nvSpPr>
          <p:cNvPr id="2052" name="Rectangle 4"/>
          <p:cNvSpPr>
            <a:spLocks noGrp="1" noRot="1" noChangeAspect="1" noChangeArrowheads="1" noTextEdit="1"/>
          </p:cNvSpPr>
          <p:nvPr>
            <p:ph type="sldImg" idx="4294967295"/>
          </p:nvPr>
        </p:nvSpPr>
        <p:spPr bwMode="auto">
          <a:xfrm>
            <a:off x="1028700" y="650875"/>
            <a:ext cx="4343400" cy="3257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3" name="Rectangle 5"/>
          <p:cNvSpPr>
            <a:spLocks noGrp="1" noChangeArrowheads="1"/>
          </p:cNvSpPr>
          <p:nvPr>
            <p:ph type="body" sz="quarter" idx="3"/>
          </p:nvPr>
        </p:nvSpPr>
        <p:spPr bwMode="auto">
          <a:xfrm>
            <a:off x="640080" y="4126230"/>
            <a:ext cx="5120640" cy="390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189" tIns="43094" rIns="86189" bIns="4309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6134" name="Rectangle 6"/>
          <p:cNvSpPr>
            <a:spLocks noGrp="1" noChangeArrowheads="1"/>
          </p:cNvSpPr>
          <p:nvPr>
            <p:ph type="ftr" sz="quarter" idx="4"/>
          </p:nvPr>
        </p:nvSpPr>
        <p:spPr bwMode="auto">
          <a:xfrm>
            <a:off x="0" y="8250952"/>
            <a:ext cx="2773680" cy="4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189" tIns="43094" rIns="86189" bIns="43094" numCol="1" anchor="b" anchorCtr="0" compatLnSpc="1"/>
          <a:lstStyle>
            <a:lvl1pPr eaLnBrk="1" hangingPunct="1">
              <a:buFontTx/>
              <a:buNone/>
              <a:defRPr sz="1100"/>
            </a:lvl1pPr>
          </a:lstStyle>
          <a:p>
            <a:pPr>
              <a:defRPr/>
            </a:pPr>
            <a:endParaRPr lang="en-US" altLang="zh-CN"/>
          </a:p>
        </p:txBody>
      </p:sp>
      <p:sp>
        <p:nvSpPr>
          <p:cNvPr id="176135" name="Rectangle 7"/>
          <p:cNvSpPr>
            <a:spLocks noGrp="1" noChangeArrowheads="1"/>
          </p:cNvSpPr>
          <p:nvPr>
            <p:ph type="sldNum" sz="quarter" idx="5"/>
          </p:nvPr>
        </p:nvSpPr>
        <p:spPr bwMode="auto">
          <a:xfrm>
            <a:off x="3625639" y="8250952"/>
            <a:ext cx="2773680" cy="4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189" tIns="43094" rIns="86189" bIns="43094" numCol="1" anchor="b" anchorCtr="0" compatLnSpc="1"/>
          <a:lstStyle>
            <a:lvl1pPr algn="r" eaLnBrk="1" hangingPunct="1">
              <a:buFontTx/>
              <a:buNone/>
              <a:defRPr sz="1100"/>
            </a:lvl1pPr>
          </a:lstStyle>
          <a:p>
            <a:pPr>
              <a:defRPr/>
            </a:pPr>
            <a:fld id="{9EBC09CE-EB90-43A4-8BBB-C0D69796794C}" type="slidenum">
              <a:rPr lang="en-US" altLang="zh-CN"/>
              <a:pPr>
                <a:defRPr/>
              </a:pPr>
              <a:t>‹#›</a:t>
            </a:fld>
            <a:endParaRPr lang="en-US" altLang="zh-CN"/>
          </a:p>
        </p:txBody>
      </p:sp>
    </p:spTree>
    <p:extLst>
      <p:ext uri="{BB962C8B-B14F-4D97-AF65-F5344CB8AC3E}">
        <p14:creationId xmlns:p14="http://schemas.microsoft.com/office/powerpoint/2010/main" val="4212158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prstTxWarp prst="textNoShape">
              <a:avLst/>
            </a:prstTxWarp>
          </a:bodyPr>
          <a:lstStyle/>
          <a:p>
            <a:endParaRPr lang="zh-CN" altLang="en-US"/>
          </a:p>
        </p:txBody>
      </p:sp>
      <p:sp>
        <p:nvSpPr>
          <p:cNvPr id="60420" name="灯片编号占位符 3"/>
          <p:cNvSpPr>
            <a:spLocks noGrp="1"/>
          </p:cNvSpPr>
          <p:nvPr>
            <p:ph type="sldNum" sz="quarter" idx="5"/>
          </p:nvPr>
        </p:nvSpPr>
        <p:spPr>
          <a:noFill/>
        </p:spPr>
        <p:txBody>
          <a:bodyPr>
            <a:prstTxWarp prst="textNoShape">
              <a:avLst/>
            </a:prstTxWarp>
          </a:bodyPr>
          <a:lstStyle>
            <a:lvl1pPr>
              <a:defRPr sz="2300">
                <a:solidFill>
                  <a:schemeClr val="tx1"/>
                </a:solidFill>
                <a:latin typeface="Arial" panose="020B0604020202020204" pitchFamily="34" charset="0"/>
                <a:ea typeface="宋体" panose="02010600030101010101" pitchFamily="2" charset="-122"/>
              </a:defRPr>
            </a:lvl1pPr>
            <a:lvl2pPr marL="700274" indent="-269337">
              <a:defRPr sz="2300">
                <a:solidFill>
                  <a:schemeClr val="tx1"/>
                </a:solidFill>
                <a:latin typeface="Arial" panose="020B0604020202020204" pitchFamily="34" charset="0"/>
                <a:ea typeface="宋体" panose="02010600030101010101" pitchFamily="2" charset="-122"/>
              </a:defRPr>
            </a:lvl2pPr>
            <a:lvl3pPr marL="1077347" indent="-215470">
              <a:defRPr sz="2300">
                <a:solidFill>
                  <a:schemeClr val="tx1"/>
                </a:solidFill>
                <a:latin typeface="Arial" panose="020B0604020202020204" pitchFamily="34" charset="0"/>
                <a:ea typeface="宋体" panose="02010600030101010101" pitchFamily="2" charset="-122"/>
              </a:defRPr>
            </a:lvl3pPr>
            <a:lvl4pPr marL="1508287" indent="-215470">
              <a:defRPr sz="2300">
                <a:solidFill>
                  <a:schemeClr val="tx1"/>
                </a:solidFill>
                <a:latin typeface="Arial" panose="020B0604020202020204" pitchFamily="34" charset="0"/>
                <a:ea typeface="宋体" panose="02010600030101010101" pitchFamily="2" charset="-122"/>
              </a:defRPr>
            </a:lvl4pPr>
            <a:lvl5pPr marL="1939225" indent="-215470">
              <a:defRPr sz="2300">
                <a:solidFill>
                  <a:schemeClr val="tx1"/>
                </a:solidFill>
                <a:latin typeface="Arial" panose="020B0604020202020204" pitchFamily="34" charset="0"/>
                <a:ea typeface="宋体" panose="02010600030101010101" pitchFamily="2" charset="-122"/>
              </a:defRPr>
            </a:lvl5pPr>
            <a:lvl6pPr marL="2370164"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6pPr>
            <a:lvl7pPr marL="2801103"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7pPr>
            <a:lvl8pPr marL="323204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8pPr>
            <a:lvl9pPr marL="366298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9pPr>
          </a:lstStyle>
          <a:p>
            <a:fld id="{E2B36F94-D0FC-4387-8320-DCDA8585661B}" type="slidenum">
              <a:rPr lang="en-US" altLang="zh-CN" sz="1100"/>
              <a:pPr/>
              <a:t>53</a:t>
            </a:fld>
            <a:endParaRPr lang="en-US" altLang="zh-CN" sz="1100"/>
          </a:p>
        </p:txBody>
      </p:sp>
    </p:spTree>
    <p:extLst>
      <p:ext uri="{BB962C8B-B14F-4D97-AF65-F5344CB8AC3E}">
        <p14:creationId xmlns:p14="http://schemas.microsoft.com/office/powerpoint/2010/main" val="57493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87</a:t>
            </a:fld>
            <a:endParaRPr lang="en-US" altLang="zh-CN"/>
          </a:p>
        </p:txBody>
      </p:sp>
    </p:spTree>
    <p:extLst>
      <p:ext uri="{BB962C8B-B14F-4D97-AF65-F5344CB8AC3E}">
        <p14:creationId xmlns:p14="http://schemas.microsoft.com/office/powerpoint/2010/main" val="381456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98</a:t>
            </a:fld>
            <a:endParaRPr lang="en-US" altLang="zh-CN"/>
          </a:p>
        </p:txBody>
      </p:sp>
    </p:spTree>
    <p:extLst>
      <p:ext uri="{BB962C8B-B14F-4D97-AF65-F5344CB8AC3E}">
        <p14:creationId xmlns:p14="http://schemas.microsoft.com/office/powerpoint/2010/main" val="281300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99</a:t>
            </a:fld>
            <a:endParaRPr lang="en-US" altLang="zh-CN"/>
          </a:p>
        </p:txBody>
      </p:sp>
    </p:spTree>
    <p:extLst>
      <p:ext uri="{BB962C8B-B14F-4D97-AF65-F5344CB8AC3E}">
        <p14:creationId xmlns:p14="http://schemas.microsoft.com/office/powerpoint/2010/main" val="869035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104</a:t>
            </a:fld>
            <a:endParaRPr lang="en-US" altLang="zh-CN"/>
          </a:p>
        </p:txBody>
      </p:sp>
    </p:spTree>
    <p:extLst>
      <p:ext uri="{BB962C8B-B14F-4D97-AF65-F5344CB8AC3E}">
        <p14:creationId xmlns:p14="http://schemas.microsoft.com/office/powerpoint/2010/main" val="28161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105</a:t>
            </a:fld>
            <a:endParaRPr lang="en-US" altLang="zh-CN"/>
          </a:p>
        </p:txBody>
      </p:sp>
    </p:spTree>
    <p:extLst>
      <p:ext uri="{BB962C8B-B14F-4D97-AF65-F5344CB8AC3E}">
        <p14:creationId xmlns:p14="http://schemas.microsoft.com/office/powerpoint/2010/main" val="2780081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106</a:t>
            </a:fld>
            <a:endParaRPr lang="en-US" altLang="zh-CN"/>
          </a:p>
        </p:txBody>
      </p:sp>
    </p:spTree>
    <p:extLst>
      <p:ext uri="{BB962C8B-B14F-4D97-AF65-F5344CB8AC3E}">
        <p14:creationId xmlns:p14="http://schemas.microsoft.com/office/powerpoint/2010/main" val="1237773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107</a:t>
            </a:fld>
            <a:endParaRPr lang="en-US" altLang="zh-CN"/>
          </a:p>
        </p:txBody>
      </p:sp>
    </p:spTree>
    <p:extLst>
      <p:ext uri="{BB962C8B-B14F-4D97-AF65-F5344CB8AC3E}">
        <p14:creationId xmlns:p14="http://schemas.microsoft.com/office/powerpoint/2010/main" val="111823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108</a:t>
            </a:fld>
            <a:endParaRPr lang="en-US" altLang="zh-CN"/>
          </a:p>
        </p:txBody>
      </p:sp>
    </p:spTree>
    <p:extLst>
      <p:ext uri="{BB962C8B-B14F-4D97-AF65-F5344CB8AC3E}">
        <p14:creationId xmlns:p14="http://schemas.microsoft.com/office/powerpoint/2010/main" val="204762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109</a:t>
            </a:fld>
            <a:endParaRPr lang="en-US" altLang="zh-CN"/>
          </a:p>
        </p:txBody>
      </p:sp>
    </p:spTree>
    <p:extLst>
      <p:ext uri="{BB962C8B-B14F-4D97-AF65-F5344CB8AC3E}">
        <p14:creationId xmlns:p14="http://schemas.microsoft.com/office/powerpoint/2010/main" val="99404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153</a:t>
            </a:fld>
            <a:endParaRPr lang="en-US" altLang="zh-CN"/>
          </a:p>
        </p:txBody>
      </p:sp>
    </p:spTree>
    <p:extLst>
      <p:ext uri="{BB962C8B-B14F-4D97-AF65-F5344CB8AC3E}">
        <p14:creationId xmlns:p14="http://schemas.microsoft.com/office/powerpoint/2010/main" val="3181588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prstTxWarp prst="textNoShape">
              <a:avLst/>
            </a:prstTxWarp>
          </a:bodyPr>
          <a:lstStyle/>
          <a:p>
            <a:endParaRPr lang="zh-CN" altLang="en-US"/>
          </a:p>
        </p:txBody>
      </p:sp>
      <p:sp>
        <p:nvSpPr>
          <p:cNvPr id="60420" name="灯片编号占位符 3"/>
          <p:cNvSpPr>
            <a:spLocks noGrp="1"/>
          </p:cNvSpPr>
          <p:nvPr>
            <p:ph type="sldNum" sz="quarter" idx="5"/>
          </p:nvPr>
        </p:nvSpPr>
        <p:spPr>
          <a:noFill/>
        </p:spPr>
        <p:txBody>
          <a:bodyPr>
            <a:prstTxWarp prst="textNoShape">
              <a:avLst/>
            </a:prstTxWarp>
          </a:bodyPr>
          <a:lstStyle>
            <a:lvl1pPr>
              <a:defRPr sz="2300">
                <a:solidFill>
                  <a:schemeClr val="tx1"/>
                </a:solidFill>
                <a:latin typeface="Arial" panose="020B0604020202020204" pitchFamily="34" charset="0"/>
                <a:ea typeface="宋体" panose="02010600030101010101" pitchFamily="2" charset="-122"/>
              </a:defRPr>
            </a:lvl1pPr>
            <a:lvl2pPr marL="700274" indent="-269337">
              <a:defRPr sz="2300">
                <a:solidFill>
                  <a:schemeClr val="tx1"/>
                </a:solidFill>
                <a:latin typeface="Arial" panose="020B0604020202020204" pitchFamily="34" charset="0"/>
                <a:ea typeface="宋体" panose="02010600030101010101" pitchFamily="2" charset="-122"/>
              </a:defRPr>
            </a:lvl2pPr>
            <a:lvl3pPr marL="1077347" indent="-215470">
              <a:defRPr sz="2300">
                <a:solidFill>
                  <a:schemeClr val="tx1"/>
                </a:solidFill>
                <a:latin typeface="Arial" panose="020B0604020202020204" pitchFamily="34" charset="0"/>
                <a:ea typeface="宋体" panose="02010600030101010101" pitchFamily="2" charset="-122"/>
              </a:defRPr>
            </a:lvl3pPr>
            <a:lvl4pPr marL="1508287" indent="-215470">
              <a:defRPr sz="2300">
                <a:solidFill>
                  <a:schemeClr val="tx1"/>
                </a:solidFill>
                <a:latin typeface="Arial" panose="020B0604020202020204" pitchFamily="34" charset="0"/>
                <a:ea typeface="宋体" panose="02010600030101010101" pitchFamily="2" charset="-122"/>
              </a:defRPr>
            </a:lvl4pPr>
            <a:lvl5pPr marL="1939225" indent="-215470">
              <a:defRPr sz="2300">
                <a:solidFill>
                  <a:schemeClr val="tx1"/>
                </a:solidFill>
                <a:latin typeface="Arial" panose="020B0604020202020204" pitchFamily="34" charset="0"/>
                <a:ea typeface="宋体" panose="02010600030101010101" pitchFamily="2" charset="-122"/>
              </a:defRPr>
            </a:lvl5pPr>
            <a:lvl6pPr marL="2370164"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6pPr>
            <a:lvl7pPr marL="2801103"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7pPr>
            <a:lvl8pPr marL="323204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8pPr>
            <a:lvl9pPr marL="366298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9pPr>
          </a:lstStyle>
          <a:p>
            <a:fld id="{E2B36F94-D0FC-4387-8320-DCDA8585661B}" type="slidenum">
              <a:rPr lang="en-US" altLang="zh-CN" sz="1100"/>
              <a:pPr/>
              <a:t>54</a:t>
            </a:fld>
            <a:endParaRPr lang="en-US" altLang="zh-CN" sz="1100"/>
          </a:p>
        </p:txBody>
      </p:sp>
    </p:spTree>
    <p:extLst>
      <p:ext uri="{BB962C8B-B14F-4D97-AF65-F5344CB8AC3E}">
        <p14:creationId xmlns:p14="http://schemas.microsoft.com/office/powerpoint/2010/main" val="110617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300">
                <a:solidFill>
                  <a:schemeClr val="tx1"/>
                </a:solidFill>
                <a:latin typeface="Arial" panose="020B0604020202020204" pitchFamily="34" charset="0"/>
                <a:ea typeface="宋体" panose="02010600030101010101" pitchFamily="2" charset="-122"/>
              </a:defRPr>
            </a:lvl1pPr>
            <a:lvl2pPr marL="700274" indent="-269337">
              <a:defRPr sz="2300">
                <a:solidFill>
                  <a:schemeClr val="tx1"/>
                </a:solidFill>
                <a:latin typeface="Arial" panose="020B0604020202020204" pitchFamily="34" charset="0"/>
                <a:ea typeface="宋体" panose="02010600030101010101" pitchFamily="2" charset="-122"/>
              </a:defRPr>
            </a:lvl2pPr>
            <a:lvl3pPr marL="1077347" indent="-215470">
              <a:defRPr sz="2300">
                <a:solidFill>
                  <a:schemeClr val="tx1"/>
                </a:solidFill>
                <a:latin typeface="Arial" panose="020B0604020202020204" pitchFamily="34" charset="0"/>
                <a:ea typeface="宋体" panose="02010600030101010101" pitchFamily="2" charset="-122"/>
              </a:defRPr>
            </a:lvl3pPr>
            <a:lvl4pPr marL="1508287" indent="-215470">
              <a:defRPr sz="2300">
                <a:solidFill>
                  <a:schemeClr val="tx1"/>
                </a:solidFill>
                <a:latin typeface="Arial" panose="020B0604020202020204" pitchFamily="34" charset="0"/>
                <a:ea typeface="宋体" panose="02010600030101010101" pitchFamily="2" charset="-122"/>
              </a:defRPr>
            </a:lvl4pPr>
            <a:lvl5pPr marL="1939225" indent="-215470">
              <a:defRPr sz="2300">
                <a:solidFill>
                  <a:schemeClr val="tx1"/>
                </a:solidFill>
                <a:latin typeface="Arial" panose="020B0604020202020204" pitchFamily="34" charset="0"/>
                <a:ea typeface="宋体" panose="02010600030101010101" pitchFamily="2" charset="-122"/>
              </a:defRPr>
            </a:lvl5pPr>
            <a:lvl6pPr marL="2370164"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6pPr>
            <a:lvl7pPr marL="2801103"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7pPr>
            <a:lvl8pPr marL="323204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8pPr>
            <a:lvl9pPr marL="366298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fld id="{60520B73-0ACE-4119-9F8D-0CBCC51A72C3}" type="slidenum">
              <a:rPr lang="en-US" altLang="zh-CN" sz="1100"/>
              <a:pPr>
                <a:buFont typeface="Arial" panose="020B0604020202020204" pitchFamily="34" charset="0"/>
                <a:buNone/>
              </a:pPr>
              <a:t>192</a:t>
            </a:fld>
            <a:endParaRPr lang="en-US" altLang="zh-CN" sz="1100"/>
          </a:p>
        </p:txBody>
      </p:sp>
      <p:sp>
        <p:nvSpPr>
          <p:cNvPr id="126979" name="Rectangle 2"/>
          <p:cNvSpPr>
            <a:spLocks noGrp="1" noRot="1" noChangeAspect="1" noChangeArrowheads="1" noTextEdit="1"/>
          </p:cNvSpPr>
          <p:nvPr>
            <p:ph type="sldImg" idx="4294967295"/>
          </p:nvPr>
        </p:nvSpPr>
        <p:spPr>
          <a:ln/>
        </p:spPr>
      </p:sp>
      <p:sp>
        <p:nvSpPr>
          <p:cNvPr id="126980" name="Rectangle 3"/>
          <p:cNvSpPr>
            <a:spLocks noGrp="1" noChangeArrowheads="1"/>
          </p:cNvSpPr>
          <p:nvPr>
            <p:ph type="body" idx="4294967295"/>
          </p:nvPr>
        </p:nvSpPr>
        <p:spPr/>
        <p:txBody>
          <a:bodyPr>
            <a:prstTxWarp prst="textNoShape">
              <a:avLst/>
            </a:prstTxWarp>
          </a:bodyPr>
          <a:lstStyle/>
          <a:p>
            <a:pPr eaLnBrk="1" hangingPunct="1"/>
            <a:r>
              <a:rPr lang="zh-CN" altLang="en-US" noProof="1"/>
              <a:t> </a:t>
            </a:r>
            <a:endParaRPr lang="en-US" altLang="zh-CN"/>
          </a:p>
        </p:txBody>
      </p:sp>
    </p:spTree>
    <p:extLst>
      <p:ext uri="{BB962C8B-B14F-4D97-AF65-F5344CB8AC3E}">
        <p14:creationId xmlns:p14="http://schemas.microsoft.com/office/powerpoint/2010/main" val="94523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202</a:t>
            </a:fld>
            <a:endParaRPr lang="en-US" altLang="zh-CN"/>
          </a:p>
        </p:txBody>
      </p:sp>
    </p:spTree>
    <p:extLst>
      <p:ext uri="{BB962C8B-B14F-4D97-AF65-F5344CB8AC3E}">
        <p14:creationId xmlns:p14="http://schemas.microsoft.com/office/powerpoint/2010/main" val="88506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prstTxWarp prst="textNoShape">
              <a:avLst/>
            </a:prstTxWarp>
          </a:bodyPr>
          <a:lstStyle/>
          <a:p>
            <a:endParaRPr lang="zh-CN" altLang="en-US"/>
          </a:p>
        </p:txBody>
      </p:sp>
      <p:sp>
        <p:nvSpPr>
          <p:cNvPr id="60420" name="灯片编号占位符 3"/>
          <p:cNvSpPr>
            <a:spLocks noGrp="1"/>
          </p:cNvSpPr>
          <p:nvPr>
            <p:ph type="sldNum" sz="quarter" idx="5"/>
          </p:nvPr>
        </p:nvSpPr>
        <p:spPr>
          <a:noFill/>
        </p:spPr>
        <p:txBody>
          <a:bodyPr>
            <a:prstTxWarp prst="textNoShape">
              <a:avLst/>
            </a:prstTxWarp>
          </a:bodyPr>
          <a:lstStyle>
            <a:lvl1pPr>
              <a:defRPr sz="2300">
                <a:solidFill>
                  <a:schemeClr val="tx1"/>
                </a:solidFill>
                <a:latin typeface="Arial" panose="020B0604020202020204" pitchFamily="34" charset="0"/>
                <a:ea typeface="宋体" panose="02010600030101010101" pitchFamily="2" charset="-122"/>
              </a:defRPr>
            </a:lvl1pPr>
            <a:lvl2pPr marL="700274" indent="-269337">
              <a:defRPr sz="2300">
                <a:solidFill>
                  <a:schemeClr val="tx1"/>
                </a:solidFill>
                <a:latin typeface="Arial" panose="020B0604020202020204" pitchFamily="34" charset="0"/>
                <a:ea typeface="宋体" panose="02010600030101010101" pitchFamily="2" charset="-122"/>
              </a:defRPr>
            </a:lvl2pPr>
            <a:lvl3pPr marL="1077347" indent="-215470">
              <a:defRPr sz="2300">
                <a:solidFill>
                  <a:schemeClr val="tx1"/>
                </a:solidFill>
                <a:latin typeface="Arial" panose="020B0604020202020204" pitchFamily="34" charset="0"/>
                <a:ea typeface="宋体" panose="02010600030101010101" pitchFamily="2" charset="-122"/>
              </a:defRPr>
            </a:lvl3pPr>
            <a:lvl4pPr marL="1508287" indent="-215470">
              <a:defRPr sz="2300">
                <a:solidFill>
                  <a:schemeClr val="tx1"/>
                </a:solidFill>
                <a:latin typeface="Arial" panose="020B0604020202020204" pitchFamily="34" charset="0"/>
                <a:ea typeface="宋体" panose="02010600030101010101" pitchFamily="2" charset="-122"/>
              </a:defRPr>
            </a:lvl4pPr>
            <a:lvl5pPr marL="1939225" indent="-215470">
              <a:defRPr sz="2300">
                <a:solidFill>
                  <a:schemeClr val="tx1"/>
                </a:solidFill>
                <a:latin typeface="Arial" panose="020B0604020202020204" pitchFamily="34" charset="0"/>
                <a:ea typeface="宋体" panose="02010600030101010101" pitchFamily="2" charset="-122"/>
              </a:defRPr>
            </a:lvl5pPr>
            <a:lvl6pPr marL="2370164"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6pPr>
            <a:lvl7pPr marL="2801103"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7pPr>
            <a:lvl8pPr marL="323204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8pPr>
            <a:lvl9pPr marL="3662982" indent="-21547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defRPr>
            </a:lvl9pPr>
          </a:lstStyle>
          <a:p>
            <a:fld id="{E2B36F94-D0FC-4387-8320-DCDA8585661B}" type="slidenum">
              <a:rPr lang="en-US" altLang="zh-CN" sz="1100"/>
              <a:pPr/>
              <a:t>59</a:t>
            </a:fld>
            <a:endParaRPr lang="en-US" altLang="zh-CN" sz="1100"/>
          </a:p>
        </p:txBody>
      </p:sp>
    </p:spTree>
    <p:extLst>
      <p:ext uri="{BB962C8B-B14F-4D97-AF65-F5344CB8AC3E}">
        <p14:creationId xmlns:p14="http://schemas.microsoft.com/office/powerpoint/2010/main" val="240618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81</a:t>
            </a:fld>
            <a:endParaRPr lang="en-US" altLang="zh-CN"/>
          </a:p>
        </p:txBody>
      </p:sp>
    </p:spTree>
    <p:extLst>
      <p:ext uri="{BB962C8B-B14F-4D97-AF65-F5344CB8AC3E}">
        <p14:creationId xmlns:p14="http://schemas.microsoft.com/office/powerpoint/2010/main" val="411923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82</a:t>
            </a:fld>
            <a:endParaRPr lang="en-US" altLang="zh-CN"/>
          </a:p>
        </p:txBody>
      </p:sp>
    </p:spTree>
    <p:extLst>
      <p:ext uri="{BB962C8B-B14F-4D97-AF65-F5344CB8AC3E}">
        <p14:creationId xmlns:p14="http://schemas.microsoft.com/office/powerpoint/2010/main" val="198015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83</a:t>
            </a:fld>
            <a:endParaRPr lang="en-US" altLang="zh-CN"/>
          </a:p>
        </p:txBody>
      </p:sp>
    </p:spTree>
    <p:extLst>
      <p:ext uri="{BB962C8B-B14F-4D97-AF65-F5344CB8AC3E}">
        <p14:creationId xmlns:p14="http://schemas.microsoft.com/office/powerpoint/2010/main" val="324799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84</a:t>
            </a:fld>
            <a:endParaRPr lang="en-US" altLang="zh-CN"/>
          </a:p>
        </p:txBody>
      </p:sp>
    </p:spTree>
    <p:extLst>
      <p:ext uri="{BB962C8B-B14F-4D97-AF65-F5344CB8AC3E}">
        <p14:creationId xmlns:p14="http://schemas.microsoft.com/office/powerpoint/2010/main" val="209263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85</a:t>
            </a:fld>
            <a:endParaRPr lang="en-US" altLang="zh-CN"/>
          </a:p>
        </p:txBody>
      </p:sp>
    </p:spTree>
    <p:extLst>
      <p:ext uri="{BB962C8B-B14F-4D97-AF65-F5344CB8AC3E}">
        <p14:creationId xmlns:p14="http://schemas.microsoft.com/office/powerpoint/2010/main" val="67128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BC09CE-EB90-43A4-8BBB-C0D69796794C}" type="slidenum">
              <a:rPr lang="en-US" altLang="zh-CN" smtClean="0"/>
              <a:pPr>
                <a:defRPr/>
              </a:pPr>
              <a:t>86</a:t>
            </a:fld>
            <a:endParaRPr lang="en-US" altLang="zh-CN"/>
          </a:p>
        </p:txBody>
      </p:sp>
    </p:spTree>
    <p:extLst>
      <p:ext uri="{BB962C8B-B14F-4D97-AF65-F5344CB8AC3E}">
        <p14:creationId xmlns:p14="http://schemas.microsoft.com/office/powerpoint/2010/main" val="118367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3B0881-6E85-48EF-A068-67A44BBE5868}" type="slidenum">
              <a:rPr lang="en-US" altLang="zh-CN"/>
              <a:pPr>
                <a:defRPr/>
              </a:pPr>
              <a:t>‹#›</a:t>
            </a:fld>
            <a:endParaRPr lang="en-US" altLang="zh-CN"/>
          </a:p>
        </p:txBody>
      </p:sp>
    </p:spTree>
    <p:extLst>
      <p:ext uri="{BB962C8B-B14F-4D97-AF65-F5344CB8AC3E}">
        <p14:creationId xmlns:p14="http://schemas.microsoft.com/office/powerpoint/2010/main" val="166040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329FBD-D04D-4A3A-B8D5-376A9E8EA140}" type="slidenum">
              <a:rPr lang="en-US" altLang="zh-CN"/>
              <a:pPr>
                <a:defRPr/>
              </a:pPr>
              <a:t>‹#›</a:t>
            </a:fld>
            <a:endParaRPr lang="en-US" altLang="zh-CN"/>
          </a:p>
        </p:txBody>
      </p:sp>
    </p:spTree>
    <p:extLst>
      <p:ext uri="{BB962C8B-B14F-4D97-AF65-F5344CB8AC3E}">
        <p14:creationId xmlns:p14="http://schemas.microsoft.com/office/powerpoint/2010/main" val="209984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11FCEE-DCB5-47D6-BFFE-CCB929C7FB6D}" type="slidenum">
              <a:rPr lang="en-US" altLang="zh-CN"/>
              <a:pPr>
                <a:defRPr/>
              </a:pPr>
              <a:t>‹#›</a:t>
            </a:fld>
            <a:endParaRPr lang="en-US" altLang="zh-CN"/>
          </a:p>
        </p:txBody>
      </p:sp>
    </p:spTree>
    <p:extLst>
      <p:ext uri="{BB962C8B-B14F-4D97-AF65-F5344CB8AC3E}">
        <p14:creationId xmlns:p14="http://schemas.microsoft.com/office/powerpoint/2010/main" val="238609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351291-AD0F-4FCC-B660-6660739CFD3D}" type="slidenum">
              <a:rPr lang="en-US" altLang="zh-CN"/>
              <a:pPr>
                <a:defRPr/>
              </a:pPr>
              <a:t>‹#›</a:t>
            </a:fld>
            <a:endParaRPr lang="en-US" altLang="zh-CN"/>
          </a:p>
        </p:txBody>
      </p:sp>
    </p:spTree>
    <p:extLst>
      <p:ext uri="{BB962C8B-B14F-4D97-AF65-F5344CB8AC3E}">
        <p14:creationId xmlns:p14="http://schemas.microsoft.com/office/powerpoint/2010/main" val="48601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02D43D-6AE0-4581-B3D0-5B2BC867F744}" type="slidenum">
              <a:rPr lang="en-US" altLang="zh-CN"/>
              <a:pPr>
                <a:defRPr/>
              </a:pPr>
              <a:t>‹#›</a:t>
            </a:fld>
            <a:endParaRPr lang="en-US" altLang="zh-CN"/>
          </a:p>
        </p:txBody>
      </p:sp>
    </p:spTree>
    <p:extLst>
      <p:ext uri="{BB962C8B-B14F-4D97-AF65-F5344CB8AC3E}">
        <p14:creationId xmlns:p14="http://schemas.microsoft.com/office/powerpoint/2010/main" val="1541498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35D0F43-8810-4AC0-9E74-1E7E3C981444}" type="slidenum">
              <a:rPr lang="en-US" altLang="zh-CN"/>
              <a:pPr>
                <a:defRPr/>
              </a:pPr>
              <a:t>‹#›</a:t>
            </a:fld>
            <a:endParaRPr lang="en-US" altLang="zh-CN"/>
          </a:p>
        </p:txBody>
      </p:sp>
    </p:spTree>
    <p:extLst>
      <p:ext uri="{BB962C8B-B14F-4D97-AF65-F5344CB8AC3E}">
        <p14:creationId xmlns:p14="http://schemas.microsoft.com/office/powerpoint/2010/main" val="30669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C26FCE-52ED-49F2-AC2C-9668A460BE86}" type="slidenum">
              <a:rPr lang="en-US" altLang="zh-CN"/>
              <a:pPr>
                <a:defRPr/>
              </a:pPr>
              <a:t>‹#›</a:t>
            </a:fld>
            <a:endParaRPr lang="en-US" altLang="zh-CN"/>
          </a:p>
        </p:txBody>
      </p:sp>
    </p:spTree>
    <p:extLst>
      <p:ext uri="{BB962C8B-B14F-4D97-AF65-F5344CB8AC3E}">
        <p14:creationId xmlns:p14="http://schemas.microsoft.com/office/powerpoint/2010/main" val="100911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8EDDF2-EC99-4A03-B1A1-B7722DFEA486}" type="slidenum">
              <a:rPr lang="en-US" altLang="zh-CN"/>
              <a:pPr>
                <a:defRPr/>
              </a:pPr>
              <a:t>‹#›</a:t>
            </a:fld>
            <a:endParaRPr lang="en-US" altLang="zh-CN"/>
          </a:p>
        </p:txBody>
      </p:sp>
    </p:spTree>
    <p:extLst>
      <p:ext uri="{BB962C8B-B14F-4D97-AF65-F5344CB8AC3E}">
        <p14:creationId xmlns:p14="http://schemas.microsoft.com/office/powerpoint/2010/main" val="37095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F8D6E8-9D0C-40DD-9506-1163A8F369D0}" type="slidenum">
              <a:rPr lang="en-US" altLang="zh-CN"/>
              <a:pPr>
                <a:defRPr/>
              </a:pPr>
              <a:t>‹#›</a:t>
            </a:fld>
            <a:endParaRPr lang="en-US" altLang="zh-CN"/>
          </a:p>
        </p:txBody>
      </p:sp>
    </p:spTree>
    <p:extLst>
      <p:ext uri="{BB962C8B-B14F-4D97-AF65-F5344CB8AC3E}">
        <p14:creationId xmlns:p14="http://schemas.microsoft.com/office/powerpoint/2010/main" val="4850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1166B01-8126-4A96-8B9A-CB2C72129D3C}" type="slidenum">
              <a:rPr lang="en-US" altLang="zh-CN"/>
              <a:pPr>
                <a:defRPr/>
              </a:pPr>
              <a:t>‹#›</a:t>
            </a:fld>
            <a:endParaRPr lang="en-US" altLang="zh-CN"/>
          </a:p>
        </p:txBody>
      </p:sp>
    </p:spTree>
    <p:extLst>
      <p:ext uri="{BB962C8B-B14F-4D97-AF65-F5344CB8AC3E}">
        <p14:creationId xmlns:p14="http://schemas.microsoft.com/office/powerpoint/2010/main" val="61931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3A440E9-9E9F-44D8-BB87-251D22BBBE3D}" type="slidenum">
              <a:rPr lang="en-US" altLang="zh-CN"/>
              <a:pPr>
                <a:defRPr/>
              </a:pPr>
              <a:t>‹#›</a:t>
            </a:fld>
            <a:endParaRPr lang="en-US" altLang="zh-CN"/>
          </a:p>
        </p:txBody>
      </p:sp>
    </p:spTree>
    <p:extLst>
      <p:ext uri="{BB962C8B-B14F-4D97-AF65-F5344CB8AC3E}">
        <p14:creationId xmlns:p14="http://schemas.microsoft.com/office/powerpoint/2010/main" val="421922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AB35BD3-EA01-4440-940D-9A7960E73723}" type="slidenum">
              <a:rPr lang="en-US" altLang="zh-CN"/>
              <a:pPr>
                <a:defRPr/>
              </a:pPr>
              <a:t>‹#›</a:t>
            </a:fld>
            <a:endParaRPr lang="en-US" altLang="zh-CN"/>
          </a:p>
        </p:txBody>
      </p:sp>
    </p:spTree>
    <p:extLst>
      <p:ext uri="{BB962C8B-B14F-4D97-AF65-F5344CB8AC3E}">
        <p14:creationId xmlns:p14="http://schemas.microsoft.com/office/powerpoint/2010/main" val="36394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52D3823-8D7F-4CD4-8770-641473ED8D71}" type="slidenum">
              <a:rPr lang="en-US" altLang="zh-CN"/>
              <a:pPr>
                <a:defRPr/>
              </a:pPr>
              <a:t>‹#›</a:t>
            </a:fld>
            <a:endParaRPr lang="en-US" altLang="zh-CN"/>
          </a:p>
        </p:txBody>
      </p:sp>
    </p:spTree>
    <p:extLst>
      <p:ext uri="{BB962C8B-B14F-4D97-AF65-F5344CB8AC3E}">
        <p14:creationId xmlns:p14="http://schemas.microsoft.com/office/powerpoint/2010/main" val="20315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1AAA7E0-3ADC-4EC8-BC15-0703F9ABAC65}" type="slidenum">
              <a:rPr lang="en-US" altLang="zh-CN"/>
              <a:pPr>
                <a:defRPr/>
              </a:pPr>
              <a:t>‹#›</a:t>
            </a:fld>
            <a:endParaRPr lang="en-US" altLang="zh-CN"/>
          </a:p>
        </p:txBody>
      </p:sp>
    </p:spTree>
    <p:extLst>
      <p:ext uri="{BB962C8B-B14F-4D97-AF65-F5344CB8AC3E}">
        <p14:creationId xmlns:p14="http://schemas.microsoft.com/office/powerpoint/2010/main" val="409334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a:latin typeface="+mn-lt"/>
                <a:ea typeface="黑体" panose="02010609060101010101" pitchFamily="49"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a:latin typeface="+mn-lt"/>
                <a:ea typeface="黑体" panose="02010609060101010101" pitchFamily="49"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Tx/>
              <a:buNone/>
              <a:defRPr sz="1400">
                <a:latin typeface="+mn-lt"/>
                <a:ea typeface="黑体" panose="02010609060101010101" pitchFamily="49" charset="-122"/>
              </a:defRPr>
            </a:lvl1pPr>
          </a:lstStyle>
          <a:p>
            <a:pPr>
              <a:defRPr/>
            </a:pPr>
            <a:fld id="{C1EA6718-1699-4269-B83F-6BE61AE3A06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000">
          <a:solidFill>
            <a:schemeClr val="tx2"/>
          </a:solidFill>
          <a:latin typeface="+mn-lt"/>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12.png"/></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772816"/>
            <a:ext cx="7772400" cy="1736725"/>
          </a:xfrm>
        </p:spPr>
        <p:txBody>
          <a:bodyPr/>
          <a:lstStyle/>
          <a:p>
            <a:pPr eaLnBrk="1" hangingPunct="1"/>
            <a:r>
              <a:rPr lang="zh-CN" altLang="en-US" sz="4400" dirty="0">
                <a:solidFill>
                  <a:srgbClr val="0000FF"/>
                </a:solidFill>
                <a:ea typeface="黑体" panose="02010609060101010101" pitchFamily="49" charset="-122"/>
              </a:rPr>
              <a:t>第</a:t>
            </a:r>
            <a:r>
              <a:rPr lang="en-US" altLang="zh-CN" sz="4400" dirty="0">
                <a:solidFill>
                  <a:srgbClr val="0000FF"/>
                </a:solidFill>
                <a:ea typeface="黑体" panose="02010609060101010101" pitchFamily="49" charset="-122"/>
              </a:rPr>
              <a:t>3</a:t>
            </a:r>
            <a:r>
              <a:rPr lang="zh-CN" altLang="en-US" sz="4400" dirty="0">
                <a:solidFill>
                  <a:srgbClr val="0000FF"/>
                </a:solidFill>
                <a:ea typeface="黑体" panose="02010609060101010101" pitchFamily="49" charset="-122"/>
              </a:rPr>
              <a:t>章   </a:t>
            </a:r>
            <a:r>
              <a:rPr lang="en-US" altLang="zh-CN" sz="4400" dirty="0">
                <a:solidFill>
                  <a:srgbClr val="0000FF"/>
                </a:solidFill>
                <a:ea typeface="黑体" panose="02010609060101010101" pitchFamily="49" charset="-122"/>
              </a:rPr>
              <a:t>C#</a:t>
            </a:r>
            <a:r>
              <a:rPr lang="zh-CN" altLang="en-US" sz="4400" dirty="0">
                <a:solidFill>
                  <a:srgbClr val="0000FF"/>
                </a:solidFill>
                <a:ea typeface="黑体" panose="02010609060101010101" pitchFamily="49" charset="-122"/>
              </a:rPr>
              <a:t>面向对象设计</a:t>
            </a:r>
          </a:p>
        </p:txBody>
      </p:sp>
      <p:sp>
        <p:nvSpPr>
          <p:cNvPr id="3075" name="Rectangle 3"/>
          <p:cNvSpPr>
            <a:spLocks noGrp="1" noChangeArrowheads="1"/>
          </p:cNvSpPr>
          <p:nvPr>
            <p:ph type="subTitle" idx="1"/>
          </p:nvPr>
        </p:nvSpPr>
        <p:spPr/>
        <p:txBody>
          <a:bodyPr/>
          <a:lstStyle/>
          <a:p>
            <a:pPr eaLnBrk="1" hangingPunct="1"/>
            <a:endParaRPr lang="zh-CN"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0"/>
            <a:ext cx="8229600" cy="908050"/>
          </a:xfrm>
        </p:spPr>
        <p:txBody>
          <a:bodyPr/>
          <a:lstStyle/>
          <a:p>
            <a:pPr eaLnBrk="1" hangingPunct="1"/>
            <a:r>
              <a:rPr lang="zh-CN" altLang="en-US" dirty="0">
                <a:solidFill>
                  <a:srgbClr val="0000FF"/>
                </a:solidFill>
              </a:rPr>
              <a:t>引用与对象举例</a:t>
            </a:r>
          </a:p>
        </p:txBody>
      </p:sp>
      <p:sp>
        <p:nvSpPr>
          <p:cNvPr id="12291" name="Rectangle 3"/>
          <p:cNvSpPr>
            <a:spLocks noGrp="1" noChangeArrowheads="1"/>
          </p:cNvSpPr>
          <p:nvPr>
            <p:ph idx="1"/>
          </p:nvPr>
        </p:nvSpPr>
        <p:spPr/>
        <p:txBody>
          <a:bodyPr/>
          <a:lstStyle/>
          <a:p>
            <a:pPr eaLnBrk="1" hangingPunct="1"/>
            <a:endParaRPr lang="zh-CN" altLang="zh-CN"/>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750888"/>
            <a:ext cx="8418513"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noChangeArrowheads="1"/>
          </p:cNvSpPr>
          <p:nvPr>
            <p:ph idx="1"/>
          </p:nvPr>
        </p:nvSpPr>
        <p:spPr>
          <a:xfrm>
            <a:off x="155575" y="222250"/>
            <a:ext cx="8880475" cy="542925"/>
          </a:xfrm>
        </p:spPr>
        <p:txBody>
          <a:bodyPr/>
          <a:lstStyle/>
          <a:p>
            <a:r>
              <a:rPr lang="zh-CN" altLang="en-US" sz="2400">
                <a:solidFill>
                  <a:srgbClr val="0000FF"/>
                </a:solidFill>
                <a:latin typeface="黑体" panose="02010609060101010101" pitchFamily="49" charset="-122"/>
                <a:ea typeface="黑体" panose="02010609060101010101" pitchFamily="49" charset="-122"/>
              </a:rPr>
              <a:t>编写程序：通过事件实现同时计算两个数的加、减、乘、除。</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noChangeArrowheads="1"/>
          </p:cNvSpPr>
          <p:nvPr>
            <p:ph idx="1"/>
          </p:nvPr>
        </p:nvSpPr>
        <p:spPr>
          <a:xfrm>
            <a:off x="155575" y="222250"/>
            <a:ext cx="8880475" cy="542925"/>
          </a:xfrm>
        </p:spPr>
        <p:txBody>
          <a:bodyPr/>
          <a:lstStyle/>
          <a:p>
            <a:r>
              <a:rPr lang="zh-CN" altLang="en-US" sz="2400" dirty="0">
                <a:solidFill>
                  <a:srgbClr val="0000FF"/>
                </a:solidFill>
                <a:latin typeface="黑体" panose="02010609060101010101" pitchFamily="49" charset="-122"/>
                <a:ea typeface="黑体" panose="02010609060101010101" pitchFamily="49" charset="-122"/>
              </a:rPr>
              <a:t>编写程序：通过事件实现同时计算两个数的加、减、乘、除。</a:t>
            </a:r>
          </a:p>
        </p:txBody>
      </p:sp>
      <p:sp>
        <p:nvSpPr>
          <p:cNvPr id="4" name="矩形 3"/>
          <p:cNvSpPr/>
          <p:nvPr/>
        </p:nvSpPr>
        <p:spPr>
          <a:xfrm>
            <a:off x="250825" y="1117600"/>
            <a:ext cx="4368800" cy="5048250"/>
          </a:xfrm>
          <a:prstGeom prst="rect">
            <a:avLst/>
          </a:prstGeom>
          <a:ln w="12700">
            <a:solidFill>
              <a:schemeClr val="accent1">
                <a:lumMod val="75000"/>
              </a:schemeClr>
            </a:solidFill>
          </a:ln>
        </p:spPr>
        <p:txBody>
          <a:bodyPr>
            <a:spAutoFit/>
          </a:bodyPr>
          <a:lstStyle/>
          <a:p>
            <a:pPr>
              <a:defRPr/>
            </a:pPr>
            <a:r>
              <a:rPr lang="en-US" altLang="zh-CN" sz="1400" b="1" dirty="0">
                <a:highlight>
                  <a:srgbClr val="FFFFFF"/>
                </a:highlight>
                <a:latin typeface="+mn-lt"/>
                <a:ea typeface="新宋体" panose="02010609030101010101" pitchFamily="49" charset="-122"/>
              </a:rPr>
              <a:t>using System;</a:t>
            </a:r>
          </a:p>
          <a:p>
            <a:pPr>
              <a:defRPr/>
            </a:pPr>
            <a:endParaRPr lang="zh-CN" altLang="en-US" sz="1400" b="1" dirty="0">
              <a:highlight>
                <a:srgbClr val="FFFFFF"/>
              </a:highlight>
              <a:latin typeface="+mn-lt"/>
              <a:ea typeface="新宋体" panose="02010609030101010101" pitchFamily="49" charset="-122"/>
            </a:endParaRPr>
          </a:p>
          <a:p>
            <a:pPr>
              <a:defRPr/>
            </a:pPr>
            <a:r>
              <a:rPr lang="en-US" altLang="zh-CN" sz="1400" b="1" dirty="0">
                <a:highlight>
                  <a:srgbClr val="FFFFFF"/>
                </a:highlight>
                <a:latin typeface="+mn-lt"/>
                <a:ea typeface="新宋体" panose="02010609030101010101" pitchFamily="49" charset="-122"/>
              </a:rPr>
              <a:t>class </a:t>
            </a:r>
            <a:r>
              <a:rPr lang="en-US" altLang="zh-CN" sz="1400" b="1" dirty="0" err="1">
                <a:highlight>
                  <a:srgbClr val="FFFFFF"/>
                </a:highlight>
                <a:latin typeface="+mn-lt"/>
                <a:ea typeface="新宋体" panose="02010609030101010101" pitchFamily="49" charset="-122"/>
              </a:rPr>
              <a:t>ComputeClass</a:t>
            </a:r>
            <a:endParaRPr lang="en-US" altLang="zh-CN" sz="1400" b="1" dirty="0">
              <a:highlight>
                <a:srgbClr val="FFFFFF"/>
              </a:highlight>
              <a:latin typeface="+mn-lt"/>
              <a:ea typeface="新宋体" panose="02010609030101010101" pitchFamily="49" charset="-122"/>
            </a:endParaRPr>
          </a:p>
          <a:p>
            <a:pPr>
              <a:defRPr/>
            </a:pP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public static void Add(double x, double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s-ES" altLang="zh-CN" sz="1400" b="1" dirty="0">
                <a:highlight>
                  <a:srgbClr val="FFFFFF"/>
                </a:highlight>
                <a:latin typeface="+mn-lt"/>
                <a:ea typeface="新宋体" panose="02010609030101010101" pitchFamily="49" charset="-122"/>
              </a:rPr>
              <a:t>        Console.WriteLine("x + y = " + (x +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public static void </a:t>
            </a:r>
            <a:r>
              <a:rPr lang="en-US" altLang="zh-CN" sz="1400" b="1" dirty="0" err="1">
                <a:highlight>
                  <a:srgbClr val="FFFFFF"/>
                </a:highlight>
                <a:latin typeface="+mn-lt"/>
                <a:ea typeface="新宋体" panose="02010609030101010101" pitchFamily="49" charset="-122"/>
              </a:rPr>
              <a:t>Substract</a:t>
            </a:r>
            <a:r>
              <a:rPr lang="en-US" altLang="zh-CN" sz="1400" b="1" dirty="0">
                <a:highlight>
                  <a:srgbClr val="FFFFFF"/>
                </a:highlight>
                <a:latin typeface="+mn-lt"/>
                <a:ea typeface="新宋体" panose="02010609030101010101" pitchFamily="49" charset="-122"/>
              </a:rPr>
              <a:t>(double x, double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s-ES" altLang="zh-CN" sz="1400" b="1" dirty="0">
                <a:highlight>
                  <a:srgbClr val="FFFFFF"/>
                </a:highlight>
                <a:latin typeface="+mn-lt"/>
                <a:ea typeface="新宋体" panose="02010609030101010101" pitchFamily="49" charset="-122"/>
              </a:rPr>
              <a:t>        Console.WriteLine("x + y = " + (x -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public static void </a:t>
            </a:r>
            <a:r>
              <a:rPr lang="en-US" altLang="zh-CN" sz="1400" b="1" dirty="0" err="1">
                <a:highlight>
                  <a:srgbClr val="FFFFFF"/>
                </a:highlight>
                <a:latin typeface="+mn-lt"/>
                <a:ea typeface="新宋体" panose="02010609030101010101" pitchFamily="49" charset="-122"/>
              </a:rPr>
              <a:t>Multipy</a:t>
            </a:r>
            <a:r>
              <a:rPr lang="en-US" altLang="zh-CN" sz="1400" b="1" dirty="0">
                <a:highlight>
                  <a:srgbClr val="FFFFFF"/>
                </a:highlight>
                <a:latin typeface="+mn-lt"/>
                <a:ea typeface="新宋体" panose="02010609030101010101" pitchFamily="49" charset="-122"/>
              </a:rPr>
              <a:t>(double x, double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s-ES" altLang="zh-CN" sz="1400" b="1" dirty="0">
                <a:highlight>
                  <a:srgbClr val="FFFFFF"/>
                </a:highlight>
                <a:latin typeface="+mn-lt"/>
                <a:ea typeface="新宋体" panose="02010609030101010101" pitchFamily="49" charset="-122"/>
              </a:rPr>
              <a:t>        Console.WriteLine("x * y = " + (x *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public static void Divide(double x, double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if (y == 0) { </a:t>
            </a:r>
            <a:r>
              <a:rPr lang="en-US" altLang="zh-CN" sz="1400" b="1" dirty="0" err="1">
                <a:highlight>
                  <a:srgbClr val="FFFFFF"/>
                </a:highlight>
                <a:latin typeface="+mn-lt"/>
                <a:ea typeface="新宋体" panose="02010609030101010101" pitchFamily="49" charset="-122"/>
              </a:rPr>
              <a:t>Console.WriteLine</a:t>
            </a:r>
            <a:r>
              <a:rPr lang="en-US" altLang="zh-CN" sz="1400" b="1" dirty="0">
                <a:highlight>
                  <a:srgbClr val="FFFFFF"/>
                </a:highlight>
                <a:latin typeface="+mn-lt"/>
                <a:ea typeface="新宋体" panose="02010609030101010101" pitchFamily="49" charset="-122"/>
              </a:rPr>
              <a:t>("The divider cannot be zero!");}</a:t>
            </a:r>
          </a:p>
          <a:p>
            <a:pPr>
              <a:defRPr/>
            </a:pPr>
            <a:r>
              <a:rPr lang="es-ES" altLang="zh-CN" sz="1400" b="1" dirty="0">
                <a:highlight>
                  <a:srgbClr val="FFFFFF"/>
                </a:highlight>
                <a:latin typeface="+mn-lt"/>
                <a:ea typeface="新宋体" panose="02010609030101010101" pitchFamily="49" charset="-122"/>
              </a:rPr>
              <a:t>        else Console.WriteLine("x / y = " + (x /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a:t>
            </a:r>
          </a:p>
        </p:txBody>
      </p:sp>
      <p:sp>
        <p:nvSpPr>
          <p:cNvPr id="5" name="矩形 4"/>
          <p:cNvSpPr/>
          <p:nvPr/>
        </p:nvSpPr>
        <p:spPr>
          <a:xfrm>
            <a:off x="4932363" y="1117600"/>
            <a:ext cx="3960812" cy="2894013"/>
          </a:xfrm>
          <a:prstGeom prst="rect">
            <a:avLst/>
          </a:prstGeom>
          <a:ln w="12700">
            <a:solidFill>
              <a:schemeClr val="accent1">
                <a:lumMod val="75000"/>
              </a:schemeClr>
            </a:solidFill>
          </a:ln>
        </p:spPr>
        <p:txBody>
          <a:bodyPr>
            <a:spAutoFit/>
          </a:bodyPr>
          <a:lstStyle/>
          <a:p>
            <a:pPr>
              <a:defRPr/>
            </a:pPr>
            <a:r>
              <a:rPr lang="en-US" altLang="zh-CN" sz="1400" b="1" dirty="0">
                <a:highlight>
                  <a:srgbClr val="FFFFFF"/>
                </a:highlight>
                <a:latin typeface="+mn-lt"/>
                <a:ea typeface="新宋体" panose="02010609030101010101" pitchFamily="49" charset="-122"/>
              </a:rPr>
              <a:t>class </a:t>
            </a:r>
            <a:r>
              <a:rPr lang="en-US" altLang="zh-CN" sz="1400" b="1" dirty="0" err="1">
                <a:highlight>
                  <a:srgbClr val="FFFFFF"/>
                </a:highlight>
                <a:latin typeface="+mn-lt"/>
                <a:ea typeface="新宋体" panose="02010609030101010101" pitchFamily="49" charset="-122"/>
              </a:rPr>
              <a:t>EventClass</a:t>
            </a:r>
            <a:endParaRPr lang="en-US" altLang="zh-CN" sz="1400" b="1" dirty="0">
              <a:highlight>
                <a:srgbClr val="FFFFFF"/>
              </a:highlight>
              <a:latin typeface="+mn-lt"/>
              <a:ea typeface="新宋体" panose="02010609030101010101" pitchFamily="49" charset="-122"/>
            </a:endParaRPr>
          </a:p>
          <a:p>
            <a:pPr>
              <a:defRPr/>
            </a:pP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public delegate void </a:t>
            </a:r>
            <a:r>
              <a:rPr lang="en-US" altLang="zh-CN" sz="1400" b="1" dirty="0" err="1">
                <a:highlight>
                  <a:srgbClr val="FFFFFF"/>
                </a:highlight>
                <a:latin typeface="+mn-lt"/>
                <a:ea typeface="新宋体" panose="02010609030101010101" pitchFamily="49" charset="-122"/>
              </a:rPr>
              <a:t>MyDelegate</a:t>
            </a:r>
            <a:r>
              <a:rPr lang="en-US" altLang="zh-CN" sz="1400" b="1" dirty="0">
                <a:highlight>
                  <a:srgbClr val="FFFFFF"/>
                </a:highlight>
                <a:latin typeface="+mn-lt"/>
                <a:ea typeface="新宋体" panose="02010609030101010101" pitchFamily="49" charset="-122"/>
              </a:rPr>
              <a:t>(double x, double y);</a:t>
            </a:r>
          </a:p>
          <a:p>
            <a:pPr>
              <a:defRPr/>
            </a:pPr>
            <a:r>
              <a:rPr lang="en-US" altLang="zh-CN" sz="1400" b="1" dirty="0">
                <a:highlight>
                  <a:srgbClr val="FFFFFF"/>
                </a:highlight>
                <a:latin typeface="+mn-lt"/>
                <a:ea typeface="新宋体" panose="02010609030101010101" pitchFamily="49" charset="-122"/>
              </a:rPr>
              <a:t>    public event </a:t>
            </a:r>
            <a:r>
              <a:rPr lang="en-US" altLang="zh-CN" sz="1400" b="1" dirty="0" err="1">
                <a:highlight>
                  <a:srgbClr val="FFFFFF"/>
                </a:highlight>
                <a:latin typeface="+mn-lt"/>
                <a:ea typeface="新宋体" panose="02010609030101010101" pitchFamily="49" charset="-122"/>
              </a:rPr>
              <a:t>MyDelegate</a:t>
            </a:r>
            <a:r>
              <a:rPr lang="en-US" altLang="zh-CN" sz="1400" b="1" dirty="0">
                <a:highlight>
                  <a:srgbClr val="FFFFFF"/>
                </a:highlight>
                <a:latin typeface="+mn-lt"/>
                <a:ea typeface="新宋体" panose="02010609030101010101" pitchFamily="49" charset="-122"/>
              </a:rPr>
              <a:t> </a:t>
            </a:r>
            <a:r>
              <a:rPr lang="en-US" altLang="zh-CN" sz="1400" b="1" dirty="0" err="1">
                <a:highlight>
                  <a:srgbClr val="FFFFFF"/>
                </a:highlight>
                <a:latin typeface="+mn-lt"/>
                <a:ea typeface="新宋体" panose="02010609030101010101" pitchFamily="49" charset="-122"/>
              </a:rPr>
              <a:t>myEventVar</a:t>
            </a:r>
            <a:r>
              <a:rPr lang="en-US" altLang="zh-CN" sz="1400" b="1" dirty="0">
                <a:highlight>
                  <a:srgbClr val="FFFFFF"/>
                </a:highlight>
                <a:latin typeface="+mn-lt"/>
                <a:ea typeface="新宋体" panose="02010609030101010101" pitchFamily="49" charset="-122"/>
              </a:rPr>
              <a:t>;</a:t>
            </a:r>
          </a:p>
          <a:p>
            <a:pPr>
              <a:defRPr/>
            </a:pPr>
            <a:r>
              <a:rPr lang="fr-FR" altLang="zh-CN" sz="1400" b="1" dirty="0">
                <a:highlight>
                  <a:srgbClr val="FFFFFF"/>
                </a:highlight>
                <a:latin typeface="+mn-lt"/>
                <a:ea typeface="新宋体" panose="02010609030101010101" pitchFamily="49" charset="-122"/>
              </a:rPr>
              <a:t>    public void EventExe(double x, double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if (</a:t>
            </a:r>
            <a:r>
              <a:rPr lang="en-US" altLang="zh-CN" sz="1400" b="1" dirty="0" err="1">
                <a:highlight>
                  <a:srgbClr val="FFFFFF"/>
                </a:highlight>
                <a:latin typeface="+mn-lt"/>
                <a:ea typeface="新宋体" panose="02010609030101010101" pitchFamily="49" charset="-122"/>
              </a:rPr>
              <a:t>myEventVar</a:t>
            </a:r>
            <a:r>
              <a:rPr lang="en-US" altLang="zh-CN" sz="1400" b="1" dirty="0">
                <a:highlight>
                  <a:srgbClr val="FFFFFF"/>
                </a:highlight>
                <a:latin typeface="+mn-lt"/>
                <a:ea typeface="新宋体" panose="02010609030101010101" pitchFamily="49" charset="-122"/>
              </a:rPr>
              <a:t> != null)</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            </a:t>
            </a:r>
            <a:r>
              <a:rPr lang="en-US" altLang="zh-CN" sz="1400" b="1" dirty="0" err="1">
                <a:highlight>
                  <a:srgbClr val="FFFFFF"/>
                </a:highlight>
                <a:latin typeface="+mn-lt"/>
                <a:ea typeface="新宋体" panose="02010609030101010101" pitchFamily="49" charset="-122"/>
              </a:rPr>
              <a:t>myEventVar</a:t>
            </a:r>
            <a:r>
              <a:rPr lang="en-US" altLang="zh-CN" sz="1400" b="1" dirty="0">
                <a:highlight>
                  <a:srgbClr val="FFFFFF"/>
                </a:highlight>
                <a:latin typeface="+mn-lt"/>
                <a:ea typeface="新宋体" panose="02010609030101010101" pitchFamily="49" charset="-122"/>
              </a:rPr>
              <a:t>(x, y);</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zh-CN" altLang="en-US" sz="1400" b="1" dirty="0">
                <a:highlight>
                  <a:srgbClr val="FFFFFF"/>
                </a:highlight>
                <a:latin typeface="+mn-lt"/>
                <a:ea typeface="新宋体" panose="02010609030101010101" pitchFamily="49" charset="-122"/>
              </a:rPr>
              <a:t>    </a:t>
            </a:r>
            <a:r>
              <a:rPr lang="en-US" altLang="zh-CN" sz="1400" b="1" dirty="0">
                <a:highlight>
                  <a:srgbClr val="FFFFFF"/>
                </a:highlight>
                <a:latin typeface="+mn-lt"/>
                <a:ea typeface="新宋体" panose="02010609030101010101" pitchFamily="49" charset="-122"/>
              </a:rPr>
              <a:t>}</a:t>
            </a:r>
          </a:p>
          <a:p>
            <a:pPr>
              <a:defRPr/>
            </a:pPr>
            <a:r>
              <a:rPr lang="en-US" altLang="zh-CN" sz="1400" b="1" dirty="0">
                <a:highlight>
                  <a:srgbClr val="FFFFFF"/>
                </a:highlight>
                <a:latin typeface="+mn-lt"/>
                <a:ea typeface="新宋体" panose="02010609030101010101" pitchFamily="49" charset="-122"/>
              </a:rPr>
              <a:t>}</a:t>
            </a:r>
            <a:endParaRPr lang="zh-CN" altLang="en-US" sz="1400" b="1" dirty="0">
              <a:latin typeface="+mn-lt"/>
            </a:endParaRPr>
          </a:p>
        </p:txBody>
      </p:sp>
    </p:spTree>
    <p:extLst>
      <p:ext uri="{BB962C8B-B14F-4D97-AF65-F5344CB8AC3E}">
        <p14:creationId xmlns:p14="http://schemas.microsoft.com/office/powerpoint/2010/main" val="16615428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395536" y="4005064"/>
            <a:ext cx="2530475" cy="2016224"/>
          </a:xfrm>
        </p:spPr>
        <p:txBody>
          <a:bodyPr/>
          <a:lstStyle/>
          <a:p>
            <a:pPr marL="0" indent="0">
              <a:buFontTx/>
              <a:buNone/>
            </a:pPr>
            <a:r>
              <a:rPr lang="zh-CN" altLang="en-US" sz="2800" dirty="0">
                <a:solidFill>
                  <a:srgbClr val="0000FF"/>
                </a:solidFill>
                <a:ea typeface="黑体" panose="02010609060101010101" pitchFamily="49" charset="-122"/>
              </a:rPr>
              <a:t>运行结果：</a:t>
            </a:r>
            <a:endParaRPr lang="en-US" altLang="zh-CN" sz="2800" dirty="0">
              <a:solidFill>
                <a:srgbClr val="0000FF"/>
              </a:solidFill>
              <a:ea typeface="黑体" panose="02010609060101010101" pitchFamily="49" charset="-122"/>
            </a:endParaRPr>
          </a:p>
          <a:p>
            <a:pPr marL="0" indent="0">
              <a:buFontTx/>
              <a:buNone/>
            </a:pPr>
            <a:r>
              <a:rPr lang="en-US" altLang="zh-CN" sz="2000" b="1" dirty="0">
                <a:ea typeface="黑体" panose="02010609060101010101" pitchFamily="49" charset="-122"/>
              </a:rPr>
              <a:t>x + y = 30</a:t>
            </a:r>
          </a:p>
          <a:p>
            <a:pPr marL="0" indent="0">
              <a:buFontTx/>
              <a:buNone/>
            </a:pPr>
            <a:r>
              <a:rPr lang="en-US" altLang="zh-CN" sz="2000" b="1" dirty="0">
                <a:ea typeface="黑体" panose="02010609060101010101" pitchFamily="49" charset="-122"/>
              </a:rPr>
              <a:t>x + y = -10</a:t>
            </a:r>
          </a:p>
          <a:p>
            <a:pPr marL="0" indent="0">
              <a:buFontTx/>
              <a:buNone/>
            </a:pPr>
            <a:r>
              <a:rPr lang="en-US" altLang="zh-CN" sz="2000" b="1" dirty="0">
                <a:ea typeface="黑体" panose="02010609060101010101" pitchFamily="49" charset="-122"/>
              </a:rPr>
              <a:t>x * y = 200</a:t>
            </a:r>
          </a:p>
          <a:p>
            <a:pPr marL="0" indent="0">
              <a:buFontTx/>
              <a:buNone/>
            </a:pPr>
            <a:r>
              <a:rPr lang="en-US" altLang="zh-CN" sz="2000" b="1" dirty="0">
                <a:ea typeface="黑体" panose="02010609060101010101" pitchFamily="49" charset="-122"/>
              </a:rPr>
              <a:t>x / y = 0.5</a:t>
            </a:r>
            <a:endParaRPr lang="zh-CN" altLang="en-US" sz="2000" b="1" dirty="0">
              <a:ea typeface="黑体" panose="02010609060101010101" pitchFamily="49" charset="-122"/>
            </a:endParaRPr>
          </a:p>
        </p:txBody>
      </p:sp>
      <p:sp>
        <p:nvSpPr>
          <p:cNvPr id="4" name="矩形 3"/>
          <p:cNvSpPr/>
          <p:nvPr/>
        </p:nvSpPr>
        <p:spPr>
          <a:xfrm>
            <a:off x="179513" y="188640"/>
            <a:ext cx="8784976" cy="3293209"/>
          </a:xfrm>
          <a:prstGeom prst="rect">
            <a:avLst/>
          </a:prstGeom>
        </p:spPr>
        <p:txBody>
          <a:bodyPr wrap="square">
            <a:spAutoFit/>
          </a:bodyPr>
          <a:lstStyle/>
          <a:p>
            <a:pPr>
              <a:defRPr/>
            </a:pPr>
            <a:r>
              <a:rPr lang="en-US" altLang="zh-CN" sz="1600" b="1" dirty="0">
                <a:highlight>
                  <a:srgbClr val="FFFFFF"/>
                </a:highlight>
                <a:latin typeface="+mn-lt"/>
                <a:ea typeface="新宋体" panose="02010609030101010101" pitchFamily="49" charset="-122"/>
              </a:rPr>
              <a:t>class </a:t>
            </a:r>
            <a:r>
              <a:rPr lang="en-US" altLang="zh-CN" sz="1600" b="1" dirty="0" err="1">
                <a:highlight>
                  <a:srgbClr val="FFFFFF"/>
                </a:highlight>
                <a:latin typeface="+mn-lt"/>
                <a:ea typeface="新宋体" panose="02010609030101010101" pitchFamily="49" charset="-122"/>
              </a:rPr>
              <a:t>MainClass</a:t>
            </a:r>
            <a:endParaRPr lang="en-US" altLang="zh-CN" sz="1600" b="1" dirty="0">
              <a:highlight>
                <a:srgbClr val="FFFFFF"/>
              </a:highlight>
              <a:latin typeface="+mn-lt"/>
              <a:ea typeface="新宋体" panose="02010609030101010101" pitchFamily="49" charset="-122"/>
            </a:endParaRPr>
          </a:p>
          <a:p>
            <a:pPr>
              <a:defRPr/>
            </a:pP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    public static void Main()</a:t>
            </a:r>
          </a:p>
          <a:p>
            <a:pPr>
              <a:defRPr/>
            </a:pPr>
            <a:r>
              <a:rPr lang="zh-CN" altLang="en-US" sz="1600" b="1" dirty="0">
                <a:highlight>
                  <a:srgbClr val="FFFFFF"/>
                </a:highlight>
                <a:latin typeface="+mn-lt"/>
                <a:ea typeface="新宋体" panose="02010609030101010101" pitchFamily="49" charset="-122"/>
              </a:rPr>
              <a:t>    </a:t>
            </a: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EventClass</a:t>
            </a: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myEventObj</a:t>
            </a:r>
            <a:r>
              <a:rPr lang="en-US" altLang="zh-CN" sz="1600" b="1" dirty="0">
                <a:highlight>
                  <a:srgbClr val="FFFFFF"/>
                </a:highlight>
                <a:latin typeface="+mn-lt"/>
                <a:ea typeface="新宋体" panose="02010609030101010101" pitchFamily="49" charset="-122"/>
              </a:rPr>
              <a:t> = new </a:t>
            </a:r>
            <a:r>
              <a:rPr lang="en-US" altLang="zh-CN" sz="1600" b="1" dirty="0" err="1">
                <a:highlight>
                  <a:srgbClr val="FFFFFF"/>
                </a:highlight>
                <a:latin typeface="+mn-lt"/>
                <a:ea typeface="新宋体" panose="02010609030101010101" pitchFamily="49" charset="-122"/>
              </a:rPr>
              <a:t>EventClass</a:t>
            </a: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myEventObj.myEventVar</a:t>
            </a:r>
            <a:r>
              <a:rPr lang="en-US" altLang="zh-CN" sz="1600" b="1" dirty="0">
                <a:highlight>
                  <a:srgbClr val="FFFFFF"/>
                </a:highlight>
                <a:latin typeface="+mn-lt"/>
                <a:ea typeface="新宋体" panose="02010609030101010101" pitchFamily="49" charset="-122"/>
              </a:rPr>
              <a:t> += new </a:t>
            </a:r>
            <a:r>
              <a:rPr lang="en-US" altLang="zh-CN" sz="1600" b="1" dirty="0" err="1">
                <a:highlight>
                  <a:srgbClr val="FFFFFF"/>
                </a:highlight>
                <a:latin typeface="+mn-lt"/>
                <a:ea typeface="新宋体" panose="02010609030101010101" pitchFamily="49" charset="-122"/>
              </a:rPr>
              <a:t>EventClass.MyDelegate</a:t>
            </a:r>
            <a:r>
              <a:rPr lang="en-US" altLang="zh-CN" sz="1600" b="1" dirty="0">
                <a:highlight>
                  <a:srgbClr val="FFFFFF"/>
                </a:highlight>
                <a:latin typeface="+mn-lt"/>
                <a:ea typeface="新宋体" panose="02010609030101010101" pitchFamily="49" charset="-122"/>
              </a:rPr>
              <a:t>(</a:t>
            </a:r>
            <a:r>
              <a:rPr lang="en-US" altLang="zh-CN" sz="1600" b="1" dirty="0" err="1">
                <a:highlight>
                  <a:srgbClr val="FFFFFF"/>
                </a:highlight>
                <a:latin typeface="+mn-lt"/>
                <a:ea typeface="新宋体" panose="02010609030101010101" pitchFamily="49" charset="-122"/>
              </a:rPr>
              <a:t>ComputeClass.Add</a:t>
            </a: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myEventObj.myEventVar</a:t>
            </a:r>
            <a:r>
              <a:rPr lang="en-US" altLang="zh-CN" sz="1600" b="1" dirty="0">
                <a:highlight>
                  <a:srgbClr val="FFFFFF"/>
                </a:highlight>
                <a:latin typeface="+mn-lt"/>
                <a:ea typeface="新宋体" panose="02010609030101010101" pitchFamily="49" charset="-122"/>
              </a:rPr>
              <a:t> += new </a:t>
            </a:r>
            <a:r>
              <a:rPr lang="en-US" altLang="zh-CN" sz="1600" b="1" dirty="0" err="1">
                <a:highlight>
                  <a:srgbClr val="FFFFFF"/>
                </a:highlight>
                <a:latin typeface="+mn-lt"/>
                <a:ea typeface="新宋体" panose="02010609030101010101" pitchFamily="49" charset="-122"/>
              </a:rPr>
              <a:t>EventClass.MyDelegate</a:t>
            </a:r>
            <a:r>
              <a:rPr lang="en-US" altLang="zh-CN" sz="1600" b="1" dirty="0">
                <a:highlight>
                  <a:srgbClr val="FFFFFF"/>
                </a:highlight>
                <a:latin typeface="+mn-lt"/>
                <a:ea typeface="新宋体" panose="02010609030101010101" pitchFamily="49" charset="-122"/>
              </a:rPr>
              <a:t>(</a:t>
            </a:r>
            <a:r>
              <a:rPr lang="en-US" altLang="zh-CN" sz="1600" b="1" dirty="0" err="1">
                <a:highlight>
                  <a:srgbClr val="FFFFFF"/>
                </a:highlight>
                <a:latin typeface="+mn-lt"/>
                <a:ea typeface="新宋体" panose="02010609030101010101" pitchFamily="49" charset="-122"/>
              </a:rPr>
              <a:t>ComputeClass.Substract</a:t>
            </a: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myEventObj.myEventVar</a:t>
            </a:r>
            <a:r>
              <a:rPr lang="en-US" altLang="zh-CN" sz="1600" b="1" dirty="0">
                <a:highlight>
                  <a:srgbClr val="FFFFFF"/>
                </a:highlight>
                <a:latin typeface="+mn-lt"/>
                <a:ea typeface="新宋体" panose="02010609030101010101" pitchFamily="49" charset="-122"/>
              </a:rPr>
              <a:t> += new </a:t>
            </a:r>
            <a:r>
              <a:rPr lang="en-US" altLang="zh-CN" sz="1600" b="1" dirty="0" err="1">
                <a:highlight>
                  <a:srgbClr val="FFFFFF"/>
                </a:highlight>
                <a:latin typeface="+mn-lt"/>
                <a:ea typeface="新宋体" panose="02010609030101010101" pitchFamily="49" charset="-122"/>
              </a:rPr>
              <a:t>EventClass.MyDelegate</a:t>
            </a:r>
            <a:r>
              <a:rPr lang="en-US" altLang="zh-CN" sz="1600" b="1" dirty="0">
                <a:highlight>
                  <a:srgbClr val="FFFFFF"/>
                </a:highlight>
                <a:latin typeface="+mn-lt"/>
                <a:ea typeface="新宋体" panose="02010609030101010101" pitchFamily="49" charset="-122"/>
              </a:rPr>
              <a:t>(</a:t>
            </a:r>
            <a:r>
              <a:rPr lang="en-US" altLang="zh-CN" sz="1600" b="1" dirty="0" err="1">
                <a:highlight>
                  <a:srgbClr val="FFFFFF"/>
                </a:highlight>
                <a:latin typeface="+mn-lt"/>
                <a:ea typeface="新宋体" panose="02010609030101010101" pitchFamily="49" charset="-122"/>
              </a:rPr>
              <a:t>ComputeClass.Multipy</a:t>
            </a: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myEventObj.myEventVar</a:t>
            </a:r>
            <a:r>
              <a:rPr lang="en-US" altLang="zh-CN" sz="1600" b="1" dirty="0">
                <a:highlight>
                  <a:srgbClr val="FFFFFF"/>
                </a:highlight>
                <a:latin typeface="+mn-lt"/>
                <a:ea typeface="新宋体" panose="02010609030101010101" pitchFamily="49" charset="-122"/>
              </a:rPr>
              <a:t> += new </a:t>
            </a:r>
            <a:r>
              <a:rPr lang="en-US" altLang="zh-CN" sz="1600" b="1" dirty="0" err="1">
                <a:highlight>
                  <a:srgbClr val="FFFFFF"/>
                </a:highlight>
                <a:latin typeface="+mn-lt"/>
                <a:ea typeface="新宋体" panose="02010609030101010101" pitchFamily="49" charset="-122"/>
              </a:rPr>
              <a:t>EventClass.MyDelegate</a:t>
            </a:r>
            <a:r>
              <a:rPr lang="en-US" altLang="zh-CN" sz="1600" b="1" dirty="0">
                <a:highlight>
                  <a:srgbClr val="FFFFFF"/>
                </a:highlight>
                <a:latin typeface="+mn-lt"/>
                <a:ea typeface="新宋体" panose="02010609030101010101" pitchFamily="49" charset="-122"/>
              </a:rPr>
              <a:t>(</a:t>
            </a:r>
            <a:r>
              <a:rPr lang="en-US" altLang="zh-CN" sz="1600" b="1" dirty="0" err="1">
                <a:highlight>
                  <a:srgbClr val="FFFFFF"/>
                </a:highlight>
                <a:latin typeface="+mn-lt"/>
                <a:ea typeface="新宋体" panose="02010609030101010101" pitchFamily="49" charset="-122"/>
              </a:rPr>
              <a:t>ComputeClass.Divide</a:t>
            </a:r>
            <a:r>
              <a:rPr lang="en-US" altLang="zh-CN" sz="1600" b="1" dirty="0">
                <a:highlight>
                  <a:srgbClr val="FFFFFF"/>
                </a:highlight>
                <a:latin typeface="+mn-lt"/>
                <a:ea typeface="新宋体" panose="02010609030101010101" pitchFamily="49" charset="-122"/>
              </a:rPr>
              <a:t>);</a:t>
            </a:r>
          </a:p>
          <a:p>
            <a:pPr>
              <a:defRPr/>
            </a:pPr>
            <a:r>
              <a:rPr lang="fr-FR" altLang="zh-CN" sz="1600" b="1" dirty="0">
                <a:highlight>
                  <a:srgbClr val="FFFFFF"/>
                </a:highlight>
                <a:latin typeface="+mn-lt"/>
                <a:ea typeface="新宋体" panose="02010609030101010101" pitchFamily="49" charset="-122"/>
              </a:rPr>
              <a:t>        double x = 10; double y = 20;</a:t>
            </a:r>
          </a:p>
          <a:p>
            <a:pPr>
              <a:defRPr/>
            </a:pPr>
            <a:r>
              <a:rPr lang="en-US" altLang="zh-CN" sz="1600" b="1" dirty="0">
                <a:highlight>
                  <a:srgbClr val="FFFFFF"/>
                </a:highlight>
                <a:latin typeface="+mn-lt"/>
                <a:ea typeface="新宋体" panose="02010609030101010101" pitchFamily="49" charset="-122"/>
              </a:rPr>
              <a:t>        </a:t>
            </a:r>
            <a:r>
              <a:rPr lang="en-US" altLang="zh-CN" sz="1600" b="1" dirty="0" err="1">
                <a:highlight>
                  <a:srgbClr val="FFFFFF"/>
                </a:highlight>
                <a:latin typeface="+mn-lt"/>
                <a:ea typeface="新宋体" panose="02010609030101010101" pitchFamily="49" charset="-122"/>
              </a:rPr>
              <a:t>myEventObj.EventExe</a:t>
            </a:r>
            <a:r>
              <a:rPr lang="en-US" altLang="zh-CN" sz="1600" b="1" dirty="0">
                <a:highlight>
                  <a:srgbClr val="FFFFFF"/>
                </a:highlight>
                <a:latin typeface="+mn-lt"/>
                <a:ea typeface="新宋体" panose="02010609030101010101" pitchFamily="49" charset="-122"/>
              </a:rPr>
              <a:t>(x, y);</a:t>
            </a:r>
          </a:p>
          <a:p>
            <a:pPr>
              <a:defRPr/>
            </a:pPr>
            <a:r>
              <a:rPr lang="zh-CN" altLang="en-US" sz="1600" b="1" dirty="0">
                <a:highlight>
                  <a:srgbClr val="FFFFFF"/>
                </a:highlight>
                <a:latin typeface="+mn-lt"/>
                <a:ea typeface="新宋体" panose="02010609030101010101" pitchFamily="49" charset="-122"/>
              </a:rPr>
              <a:t>    </a:t>
            </a:r>
            <a:r>
              <a:rPr lang="en-US" altLang="zh-CN" sz="1600" b="1" dirty="0">
                <a:highlight>
                  <a:srgbClr val="FFFFFF"/>
                </a:highlight>
                <a:latin typeface="+mn-lt"/>
                <a:ea typeface="新宋体" panose="02010609030101010101" pitchFamily="49" charset="-122"/>
              </a:rPr>
              <a:t>}</a:t>
            </a:r>
          </a:p>
          <a:p>
            <a:pPr>
              <a:defRPr/>
            </a:pPr>
            <a:r>
              <a:rPr lang="en-US" altLang="zh-CN" sz="1600" b="1" dirty="0">
                <a:highlight>
                  <a:srgbClr val="FFFFFF"/>
                </a:highlight>
                <a:latin typeface="+mn-lt"/>
                <a:ea typeface="新宋体" panose="02010609030101010101" pitchFamily="49" charset="-122"/>
              </a:rPr>
              <a:t>}</a:t>
            </a:r>
            <a:endParaRPr lang="zh-CN" altLang="en-US" sz="1600" b="1" dirty="0">
              <a:latin typeface="+mn-l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4624"/>
            <a:ext cx="8424936" cy="792088"/>
          </a:xfrm>
        </p:spPr>
        <p:txBody>
          <a:bodyPr/>
          <a:lstStyle/>
          <a:p>
            <a:r>
              <a:rPr lang="zh-CN" altLang="en-US" sz="2400" dirty="0">
                <a:solidFill>
                  <a:srgbClr val="0000FF"/>
                </a:solidFill>
              </a:rPr>
              <a:t>实例：</a:t>
            </a:r>
            <a:r>
              <a:rPr lang="zh-CN" altLang="en-US" sz="2400" dirty="0"/>
              <a:t>给热水器通电，当水温超过</a:t>
            </a:r>
            <a:r>
              <a:rPr lang="en-US" altLang="zh-CN" sz="2400" dirty="0"/>
              <a:t>95</a:t>
            </a:r>
            <a:r>
              <a:rPr lang="zh-CN" altLang="en-US" sz="2400" dirty="0"/>
              <a:t>度的时候，液晶屏显示水温，扬声器会开始发出语音。</a:t>
            </a:r>
          </a:p>
        </p:txBody>
      </p:sp>
      <p:sp>
        <p:nvSpPr>
          <p:cNvPr id="4" name="文本框 3"/>
          <p:cNvSpPr txBox="1"/>
          <p:nvPr/>
        </p:nvSpPr>
        <p:spPr>
          <a:xfrm>
            <a:off x="395536" y="836712"/>
            <a:ext cx="8352928" cy="6161687"/>
          </a:xfrm>
          <a:prstGeom prst="rect">
            <a:avLst/>
          </a:prstGeom>
          <a:noFill/>
        </p:spPr>
        <p:txBody>
          <a:bodyPr wrap="square" rtlCol="0">
            <a:spAutoFit/>
          </a:bodyPr>
          <a:lstStyle/>
          <a:p>
            <a:pPr>
              <a:lnSpc>
                <a:spcPct val="85000"/>
              </a:lnSpc>
            </a:pPr>
            <a:r>
              <a:rPr lang="en-US" altLang="zh-CN" sz="1600" b="1" dirty="0">
                <a:latin typeface="+mn-lt"/>
                <a:ea typeface="黑体" panose="02010609060101010101" pitchFamily="49" charset="-122"/>
              </a:rPr>
              <a:t>using System;</a:t>
            </a:r>
          </a:p>
          <a:p>
            <a:pPr>
              <a:lnSpc>
                <a:spcPct val="85000"/>
              </a:lnSpc>
            </a:pPr>
            <a:r>
              <a:rPr lang="en-US" altLang="zh-CN" sz="1600" b="1" dirty="0">
                <a:latin typeface="+mn-lt"/>
                <a:ea typeface="黑体" panose="02010609060101010101" pitchFamily="49" charset="-122"/>
              </a:rPr>
              <a:t>class Heater</a:t>
            </a:r>
          </a:p>
          <a:p>
            <a:pPr>
              <a:lnSpc>
                <a:spcPct val="85000"/>
              </a:lnSpc>
            </a:pP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    private </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temperature; </a:t>
            </a:r>
            <a:r>
              <a:rPr lang="en-US" altLang="zh-CN" sz="1600" b="1" dirty="0">
                <a:solidFill>
                  <a:srgbClr val="0000FF"/>
                </a:solidFill>
                <a:latin typeface="+mn-lt"/>
                <a:ea typeface="黑体" panose="02010609060101010101" pitchFamily="49" charset="-122"/>
              </a:rPr>
              <a:t>// </a:t>
            </a:r>
            <a:r>
              <a:rPr lang="zh-CN" altLang="en-US" sz="1600" b="1" dirty="0">
                <a:solidFill>
                  <a:srgbClr val="0000FF"/>
                </a:solidFill>
                <a:latin typeface="+mn-lt"/>
                <a:ea typeface="黑体" panose="02010609060101010101" pitchFamily="49" charset="-122"/>
              </a:rPr>
              <a:t>水温</a:t>
            </a:r>
          </a:p>
          <a:p>
            <a:pPr>
              <a:lnSpc>
                <a:spcPct val="85000"/>
              </a:lnSpc>
            </a:pPr>
            <a:r>
              <a:rPr lang="zh-CN" altLang="en-US" sz="1600" b="1" dirty="0">
                <a:solidFill>
                  <a:srgbClr val="0000FF"/>
                </a:solidFill>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 </a:t>
            </a:r>
            <a:r>
              <a:rPr lang="zh-CN" altLang="en-US" sz="1600" b="1" dirty="0">
                <a:solidFill>
                  <a:srgbClr val="0000FF"/>
                </a:solidFill>
                <a:latin typeface="+mn-lt"/>
                <a:ea typeface="黑体" panose="02010609060101010101" pitchFamily="49" charset="-122"/>
              </a:rPr>
              <a:t>烧水</a:t>
            </a:r>
          </a:p>
          <a:p>
            <a:pPr>
              <a:lnSpc>
                <a:spcPct val="85000"/>
              </a:lnSpc>
            </a:pPr>
            <a:r>
              <a:rPr lang="en-US" altLang="zh-CN" sz="1600" b="1" dirty="0">
                <a:latin typeface="+mn-lt"/>
                <a:ea typeface="黑体" panose="02010609060101010101" pitchFamily="49" charset="-122"/>
              </a:rPr>
              <a:t>    public void </a:t>
            </a:r>
            <a:r>
              <a:rPr lang="en-US" altLang="zh-CN" sz="1600" b="1" dirty="0" err="1">
                <a:latin typeface="+mn-lt"/>
                <a:ea typeface="黑体" panose="02010609060101010101" pitchFamily="49" charset="-122"/>
              </a:rPr>
              <a:t>BoilWater</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nn-NO" altLang="zh-CN" sz="1600" b="1" dirty="0">
                <a:latin typeface="+mn-lt"/>
                <a:ea typeface="黑体" panose="02010609060101010101" pitchFamily="49" charset="-122"/>
              </a:rPr>
              <a:t>        for (int i = 0; i &lt;= 100; i++)</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            temperature = </a:t>
            </a:r>
            <a:r>
              <a:rPr lang="en-US" altLang="zh-CN" sz="1600" b="1" dirty="0" err="1">
                <a:latin typeface="+mn-lt"/>
                <a:ea typeface="黑体" panose="02010609060101010101" pitchFamily="49" charset="-122"/>
              </a:rPr>
              <a:t>i</a:t>
            </a: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            if (temperature &gt; 95)</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	</a:t>
            </a:r>
            <a:r>
              <a:rPr lang="en-US" altLang="zh-CN" sz="1600" b="1" dirty="0" err="1">
                <a:ea typeface="黑体" panose="02010609060101010101" pitchFamily="49" charset="-122"/>
              </a:rPr>
              <a:t>ShowMsg</a:t>
            </a:r>
            <a:r>
              <a:rPr lang="en-US" altLang="zh-CN" sz="1600" b="1" dirty="0">
                <a:ea typeface="黑体" panose="02010609060101010101" pitchFamily="49" charset="-122"/>
              </a:rPr>
              <a:t>(temperature);</a:t>
            </a:r>
            <a:endParaRPr lang="en-US" altLang="zh-CN" sz="1600" b="1" dirty="0">
              <a:latin typeface="+mn-lt"/>
              <a:ea typeface="黑体" panose="02010609060101010101" pitchFamily="49" charset="-122"/>
            </a:endParaRPr>
          </a:p>
          <a:p>
            <a:pPr>
              <a:lnSpc>
                <a:spcPct val="85000"/>
              </a:lnSpc>
            </a:pP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MakeAlert</a:t>
            </a:r>
            <a:r>
              <a:rPr lang="en-US" altLang="zh-CN" sz="1600" b="1" dirty="0">
                <a:latin typeface="+mn-lt"/>
                <a:ea typeface="黑体" panose="02010609060101010101" pitchFamily="49" charset="-122"/>
              </a:rPr>
              <a:t>(temperature);                </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endParaRPr lang="zh-CN" altLang="en-US" sz="1600" b="1" dirty="0">
              <a:latin typeface="+mn-lt"/>
              <a:ea typeface="黑体" panose="02010609060101010101" pitchFamily="49" charset="-122"/>
            </a:endParaRPr>
          </a:p>
          <a:p>
            <a:pPr>
              <a:lnSpc>
                <a:spcPct val="85000"/>
              </a:lnSpc>
            </a:pPr>
            <a:r>
              <a:rPr lang="zh-CN" altLang="en-US" sz="1600" b="1" dirty="0">
                <a:solidFill>
                  <a:srgbClr val="0000FF"/>
                </a:solidFill>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 </a:t>
            </a:r>
            <a:r>
              <a:rPr lang="zh-CN" altLang="en-US" sz="1600" b="1" dirty="0">
                <a:solidFill>
                  <a:srgbClr val="0000FF"/>
                </a:solidFill>
                <a:latin typeface="+mn-lt"/>
                <a:ea typeface="黑体" panose="02010609060101010101" pitchFamily="49" charset="-122"/>
              </a:rPr>
              <a:t>发出语音警报</a:t>
            </a:r>
          </a:p>
          <a:p>
            <a:pPr>
              <a:lnSpc>
                <a:spcPct val="85000"/>
              </a:lnSpc>
            </a:pPr>
            <a:r>
              <a:rPr lang="en-US" altLang="zh-CN" sz="1600" b="1" dirty="0">
                <a:latin typeface="+mn-lt"/>
                <a:ea typeface="黑体" panose="02010609060101010101" pitchFamily="49" charset="-122"/>
              </a:rPr>
              <a:t>    private void </a:t>
            </a:r>
            <a:r>
              <a:rPr lang="en-US" altLang="zh-CN" sz="1600" b="1" dirty="0" err="1">
                <a:latin typeface="+mn-lt"/>
                <a:ea typeface="黑体" panose="02010609060101010101" pitchFamily="49" charset="-122"/>
              </a:rPr>
              <a:t>MakeAlert</a:t>
            </a:r>
            <a:r>
              <a:rPr lang="en-US" altLang="zh-CN" sz="1600" b="1" dirty="0">
                <a:latin typeface="+mn-lt"/>
                <a:ea typeface="黑体" panose="02010609060101010101" pitchFamily="49" charset="-122"/>
              </a:rPr>
              <a:t>(</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param</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Console.WriteLine</a:t>
            </a:r>
            <a:r>
              <a:rPr lang="en-US" altLang="zh-CN" sz="1600" b="1" dirty="0">
                <a:latin typeface="+mn-lt"/>
                <a:ea typeface="黑体" panose="02010609060101010101" pitchFamily="49" charset="-122"/>
              </a:rPr>
              <a:t>(“Alarm</a:t>
            </a:r>
            <a:r>
              <a:rPr lang="zh-CN" altLang="en-US" sz="1600" b="1" dirty="0">
                <a:latin typeface="+mn-lt"/>
                <a:ea typeface="黑体" panose="02010609060101010101" pitchFamily="49" charset="-122"/>
              </a:rPr>
              <a:t>：嘀嘀嘀，水已经 </a:t>
            </a:r>
            <a:r>
              <a:rPr lang="en-US" altLang="zh-CN" sz="1600" b="1" dirty="0">
                <a:latin typeface="+mn-lt"/>
                <a:ea typeface="黑体" panose="02010609060101010101" pitchFamily="49" charset="-122"/>
              </a:rPr>
              <a:t>{0} </a:t>
            </a:r>
            <a:r>
              <a:rPr lang="zh-CN" altLang="en-US" sz="1600" b="1" dirty="0">
                <a:latin typeface="+mn-lt"/>
                <a:ea typeface="黑体" panose="02010609060101010101" pitchFamily="49" charset="-122"/>
              </a:rPr>
              <a:t>度了。</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param</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endParaRPr lang="zh-CN" altLang="en-US" sz="1600" b="1" dirty="0">
              <a:latin typeface="+mn-lt"/>
              <a:ea typeface="黑体" panose="02010609060101010101" pitchFamily="49" charset="-122"/>
            </a:endParaRPr>
          </a:p>
          <a:p>
            <a:pPr>
              <a:lnSpc>
                <a:spcPct val="85000"/>
              </a:lnSpc>
            </a:pPr>
            <a:r>
              <a:rPr lang="zh-CN" altLang="en-US" sz="1600" b="1" dirty="0">
                <a:solidFill>
                  <a:srgbClr val="0000FF"/>
                </a:solidFill>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 </a:t>
            </a:r>
            <a:r>
              <a:rPr lang="zh-CN" altLang="en-US" sz="1600" b="1" dirty="0">
                <a:solidFill>
                  <a:srgbClr val="0000FF"/>
                </a:solidFill>
                <a:latin typeface="+mn-lt"/>
                <a:ea typeface="黑体" panose="02010609060101010101" pitchFamily="49" charset="-122"/>
              </a:rPr>
              <a:t>显示水温</a:t>
            </a:r>
          </a:p>
          <a:p>
            <a:pPr>
              <a:lnSpc>
                <a:spcPct val="85000"/>
              </a:lnSpc>
            </a:pPr>
            <a:r>
              <a:rPr lang="en-US" altLang="zh-CN" sz="1600" b="1" dirty="0">
                <a:latin typeface="+mn-lt"/>
                <a:ea typeface="黑体" panose="02010609060101010101" pitchFamily="49" charset="-122"/>
              </a:rPr>
              <a:t>    private void </a:t>
            </a:r>
            <a:r>
              <a:rPr lang="en-US" altLang="zh-CN" sz="1600" b="1" dirty="0" err="1">
                <a:latin typeface="+mn-lt"/>
                <a:ea typeface="黑体" panose="02010609060101010101" pitchFamily="49" charset="-122"/>
              </a:rPr>
              <a:t>ShowMsg</a:t>
            </a:r>
            <a:r>
              <a:rPr lang="en-US" altLang="zh-CN" sz="1600" b="1" dirty="0">
                <a:latin typeface="+mn-lt"/>
                <a:ea typeface="黑体" panose="02010609060101010101" pitchFamily="49" charset="-122"/>
              </a:rPr>
              <a:t>(</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param</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Console.WriteLine</a:t>
            </a:r>
            <a:r>
              <a:rPr lang="en-US" altLang="zh-CN" sz="1600" b="1" dirty="0">
                <a:latin typeface="+mn-lt"/>
                <a:ea typeface="黑体" panose="02010609060101010101" pitchFamily="49" charset="-122"/>
              </a:rPr>
              <a:t>("Display</a:t>
            </a:r>
            <a:r>
              <a:rPr lang="zh-CN" altLang="en-US" sz="1600" b="1" dirty="0">
                <a:latin typeface="+mn-lt"/>
                <a:ea typeface="黑体" panose="02010609060101010101" pitchFamily="49" charset="-122"/>
              </a:rPr>
              <a:t>：当前温度：</a:t>
            </a:r>
            <a:r>
              <a:rPr lang="en-US" altLang="zh-CN" sz="1600" b="1" dirty="0">
                <a:latin typeface="+mn-lt"/>
                <a:ea typeface="黑体" panose="02010609060101010101" pitchFamily="49" charset="-122"/>
              </a:rPr>
              <a:t>{0}</a:t>
            </a:r>
            <a:r>
              <a:rPr lang="zh-CN" altLang="en-US" sz="1600" b="1" dirty="0">
                <a:latin typeface="+mn-lt"/>
                <a:ea typeface="黑体" panose="02010609060101010101" pitchFamily="49" charset="-122"/>
              </a:rPr>
              <a:t>度。</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param</a:t>
            </a:r>
            <a:r>
              <a:rPr lang="en-US" altLang="zh-CN" sz="1600" b="1" dirty="0">
                <a:latin typeface="+mn-lt"/>
                <a:ea typeface="黑体" panose="02010609060101010101" pitchFamily="49" charset="-122"/>
              </a:rPr>
              <a:t>);</a:t>
            </a:r>
          </a:p>
          <a:p>
            <a:pPr>
              <a:lnSpc>
                <a:spcPct val="85000"/>
              </a:lnSpc>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a:lnSpc>
                <a:spcPct val="85000"/>
              </a:lnSpc>
            </a:pPr>
            <a:r>
              <a:rPr lang="en-US" altLang="zh-CN" sz="1600" b="1" dirty="0">
                <a:latin typeface="+mn-lt"/>
                <a:ea typeface="黑体" panose="02010609060101010101" pitchFamily="49" charset="-122"/>
              </a:rPr>
              <a:t>}</a:t>
            </a:r>
            <a:endParaRPr lang="zh-CN" altLang="en-US" sz="1600" b="1" dirty="0">
              <a:latin typeface="+mn-lt"/>
              <a:ea typeface="黑体" panose="02010609060101010101" pitchFamily="49" charset="-122"/>
            </a:endParaRPr>
          </a:p>
        </p:txBody>
      </p:sp>
      <p:sp>
        <p:nvSpPr>
          <p:cNvPr id="5" name="文本框 4"/>
          <p:cNvSpPr txBox="1"/>
          <p:nvPr/>
        </p:nvSpPr>
        <p:spPr>
          <a:xfrm>
            <a:off x="4427984" y="1363010"/>
            <a:ext cx="4248472" cy="2554545"/>
          </a:xfrm>
          <a:prstGeom prst="rect">
            <a:avLst/>
          </a:prstGeom>
          <a:noFill/>
          <a:ln w="12700">
            <a:solidFill>
              <a:schemeClr val="accent1">
                <a:lumMod val="75000"/>
              </a:schemeClr>
            </a:solidFill>
          </a:ln>
        </p:spPr>
        <p:txBody>
          <a:bodyPr wrap="square" rtlCol="0">
            <a:spAutoFit/>
          </a:bodyPr>
          <a:lstStyle/>
          <a:p>
            <a:r>
              <a:rPr lang="en-US" altLang="zh-CN" sz="2000" dirty="0">
                <a:solidFill>
                  <a:srgbClr val="0000FF"/>
                </a:solidFill>
                <a:latin typeface="+mn-lt"/>
                <a:ea typeface="黑体" panose="02010609060101010101" pitchFamily="49" charset="-122"/>
              </a:rPr>
              <a:t>class Program</a:t>
            </a:r>
          </a:p>
          <a:p>
            <a:r>
              <a:rPr lang="en-US" altLang="zh-CN" sz="2000" dirty="0">
                <a:solidFill>
                  <a:srgbClr val="0000FF"/>
                </a:solidFill>
                <a:latin typeface="+mn-lt"/>
                <a:ea typeface="黑体" panose="02010609060101010101" pitchFamily="49" charset="-122"/>
              </a:rPr>
              <a:t>{</a:t>
            </a:r>
          </a:p>
          <a:p>
            <a:r>
              <a:rPr lang="en-US" altLang="zh-CN" sz="2000" dirty="0">
                <a:solidFill>
                  <a:srgbClr val="0000FF"/>
                </a:solidFill>
                <a:latin typeface="+mn-lt"/>
                <a:ea typeface="黑体" panose="02010609060101010101" pitchFamily="49" charset="-122"/>
              </a:rPr>
              <a:t>    static void Main()</a:t>
            </a:r>
          </a:p>
          <a:p>
            <a:r>
              <a:rPr lang="zh-CN" altLang="en-US" sz="2000" dirty="0">
                <a:solidFill>
                  <a:srgbClr val="0000FF"/>
                </a:solidFill>
                <a:latin typeface="+mn-lt"/>
                <a:ea typeface="黑体" panose="02010609060101010101" pitchFamily="49" charset="-122"/>
              </a:rPr>
              <a:t>    </a:t>
            </a:r>
            <a:r>
              <a:rPr lang="en-US" altLang="zh-CN" sz="2000" dirty="0">
                <a:solidFill>
                  <a:srgbClr val="0000FF"/>
                </a:solidFill>
                <a:latin typeface="+mn-lt"/>
                <a:ea typeface="黑体" panose="02010609060101010101" pitchFamily="49" charset="-122"/>
              </a:rPr>
              <a:t>{</a:t>
            </a:r>
          </a:p>
          <a:p>
            <a:r>
              <a:rPr lang="en-US" altLang="zh-CN" sz="2000" dirty="0">
                <a:solidFill>
                  <a:srgbClr val="0000FF"/>
                </a:solidFill>
                <a:latin typeface="+mn-lt"/>
                <a:ea typeface="黑体" panose="02010609060101010101" pitchFamily="49" charset="-122"/>
              </a:rPr>
              <a:t>        Heater </a:t>
            </a:r>
            <a:r>
              <a:rPr lang="en-US" altLang="zh-CN" sz="2000" dirty="0" err="1">
                <a:solidFill>
                  <a:srgbClr val="0000FF"/>
                </a:solidFill>
                <a:latin typeface="+mn-lt"/>
                <a:ea typeface="黑体" panose="02010609060101010101" pitchFamily="49" charset="-122"/>
              </a:rPr>
              <a:t>ht</a:t>
            </a:r>
            <a:r>
              <a:rPr lang="en-US" altLang="zh-CN" sz="2000" dirty="0">
                <a:solidFill>
                  <a:srgbClr val="0000FF"/>
                </a:solidFill>
                <a:latin typeface="+mn-lt"/>
                <a:ea typeface="黑体" panose="02010609060101010101" pitchFamily="49" charset="-122"/>
              </a:rPr>
              <a:t> = new Heater();</a:t>
            </a:r>
          </a:p>
          <a:p>
            <a:r>
              <a:rPr lang="en-US" altLang="zh-CN" sz="2000" dirty="0">
                <a:solidFill>
                  <a:srgbClr val="0000FF"/>
                </a:solidFill>
                <a:latin typeface="+mn-lt"/>
                <a:ea typeface="黑体" panose="02010609060101010101" pitchFamily="49" charset="-122"/>
              </a:rPr>
              <a:t>        </a:t>
            </a:r>
            <a:r>
              <a:rPr lang="en-US" altLang="zh-CN" sz="2000" dirty="0" err="1">
                <a:solidFill>
                  <a:srgbClr val="0000FF"/>
                </a:solidFill>
                <a:latin typeface="+mn-lt"/>
                <a:ea typeface="黑体" panose="02010609060101010101" pitchFamily="49" charset="-122"/>
              </a:rPr>
              <a:t>ht.BoilWater</a:t>
            </a:r>
            <a:r>
              <a:rPr lang="en-US" altLang="zh-CN" sz="2000" dirty="0">
                <a:solidFill>
                  <a:srgbClr val="0000FF"/>
                </a:solidFill>
                <a:latin typeface="+mn-lt"/>
                <a:ea typeface="黑体" panose="02010609060101010101" pitchFamily="49" charset="-122"/>
              </a:rPr>
              <a:t>();</a:t>
            </a:r>
          </a:p>
          <a:p>
            <a:r>
              <a:rPr lang="zh-CN" altLang="en-US" sz="2000" dirty="0">
                <a:solidFill>
                  <a:srgbClr val="0000FF"/>
                </a:solidFill>
                <a:latin typeface="+mn-lt"/>
                <a:ea typeface="黑体" panose="02010609060101010101" pitchFamily="49" charset="-122"/>
              </a:rPr>
              <a:t>    </a:t>
            </a:r>
            <a:r>
              <a:rPr lang="en-US" altLang="zh-CN" sz="2000" dirty="0">
                <a:solidFill>
                  <a:srgbClr val="0000FF"/>
                </a:solidFill>
                <a:latin typeface="+mn-lt"/>
                <a:ea typeface="黑体" panose="02010609060101010101" pitchFamily="49" charset="-122"/>
              </a:rPr>
              <a:t>}</a:t>
            </a:r>
          </a:p>
          <a:p>
            <a:r>
              <a:rPr lang="en-US" altLang="zh-CN" sz="2000" dirty="0">
                <a:solidFill>
                  <a:srgbClr val="0000FF"/>
                </a:solidFill>
                <a:latin typeface="+mn-lt"/>
                <a:ea typeface="黑体" panose="02010609060101010101" pitchFamily="49" charset="-122"/>
              </a:rPr>
              <a:t>}</a:t>
            </a:r>
            <a:endParaRPr lang="zh-CN" altLang="en-US" sz="2000" dirty="0">
              <a:solidFill>
                <a:srgbClr val="0000FF"/>
              </a:solidFill>
              <a:latin typeface="+mn-lt"/>
              <a:ea typeface="黑体" panose="02010609060101010101" pitchFamily="49" charset="-122"/>
            </a:endParaRPr>
          </a:p>
        </p:txBody>
      </p:sp>
    </p:spTree>
    <p:extLst>
      <p:ext uri="{BB962C8B-B14F-4D97-AF65-F5344CB8AC3E}">
        <p14:creationId xmlns:p14="http://schemas.microsoft.com/office/powerpoint/2010/main" val="36912878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4624"/>
            <a:ext cx="8772078" cy="576064"/>
          </a:xfrm>
        </p:spPr>
        <p:txBody>
          <a:bodyPr/>
          <a:lstStyle/>
          <a:p>
            <a:r>
              <a:rPr lang="zh-CN" altLang="en-US" sz="2400" dirty="0">
                <a:solidFill>
                  <a:srgbClr val="0000FF"/>
                </a:solidFill>
              </a:rPr>
              <a:t>热水器实例：</a:t>
            </a:r>
            <a:r>
              <a:rPr lang="zh-CN" altLang="en-US" sz="2400" dirty="0"/>
              <a:t>热水器、警报器、显示器分别用不同的类实现。</a:t>
            </a:r>
          </a:p>
        </p:txBody>
      </p:sp>
      <p:sp>
        <p:nvSpPr>
          <p:cNvPr id="4" name="文本框 3"/>
          <p:cNvSpPr txBox="1"/>
          <p:nvPr/>
        </p:nvSpPr>
        <p:spPr>
          <a:xfrm>
            <a:off x="323528" y="566601"/>
            <a:ext cx="8352928" cy="6174767"/>
          </a:xfrm>
          <a:prstGeom prst="rect">
            <a:avLst/>
          </a:prstGeom>
          <a:noFill/>
        </p:spPr>
        <p:txBody>
          <a:bodyPr wrap="square" rtlCol="0">
            <a:spAutoFit/>
          </a:bodyPr>
          <a:lstStyle/>
          <a:p>
            <a:pPr>
              <a:lnSpc>
                <a:spcPct val="85000"/>
              </a:lnSpc>
            </a:pPr>
            <a:r>
              <a:rPr lang="en-US" altLang="zh-CN" sz="1500" b="1" dirty="0">
                <a:solidFill>
                  <a:srgbClr val="0000FF"/>
                </a:solidFill>
                <a:latin typeface="+mn-lt"/>
                <a:ea typeface="黑体" panose="02010609060101010101" pitchFamily="49" charset="-122"/>
              </a:rPr>
              <a:t>// </a:t>
            </a:r>
            <a:r>
              <a:rPr lang="zh-CN" altLang="en-US" sz="1500" b="1" dirty="0">
                <a:solidFill>
                  <a:srgbClr val="0000FF"/>
                </a:solidFill>
                <a:latin typeface="+mn-lt"/>
                <a:ea typeface="黑体" panose="02010609060101010101" pitchFamily="49" charset="-122"/>
              </a:rPr>
              <a:t>警报器</a:t>
            </a:r>
          </a:p>
          <a:p>
            <a:pPr>
              <a:lnSpc>
                <a:spcPct val="85000"/>
              </a:lnSpc>
            </a:pPr>
            <a:r>
              <a:rPr lang="en-US" altLang="zh-CN" sz="1500" b="1" dirty="0">
                <a:latin typeface="+mn-lt"/>
                <a:ea typeface="黑体" panose="02010609060101010101" pitchFamily="49" charset="-122"/>
              </a:rPr>
              <a:t>public class Alarm</a:t>
            </a:r>
          </a:p>
          <a:p>
            <a:pPr>
              <a:lnSpc>
                <a:spcPct val="85000"/>
              </a:lnSpc>
            </a:pP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public void </a:t>
            </a:r>
            <a:r>
              <a:rPr lang="en-US" altLang="zh-CN" sz="1500" b="1" dirty="0" err="1">
                <a:latin typeface="+mn-lt"/>
                <a:ea typeface="黑体" panose="02010609060101010101" pitchFamily="49" charset="-122"/>
              </a:rPr>
              <a:t>MakeAlert</a:t>
            </a:r>
            <a:r>
              <a:rPr lang="en-US" altLang="zh-CN" sz="1500" b="1" dirty="0">
                <a:latin typeface="+mn-lt"/>
                <a:ea typeface="黑体" panose="02010609060101010101" pitchFamily="49" charset="-122"/>
              </a:rPr>
              <a:t>(</a:t>
            </a:r>
            <a:r>
              <a:rPr lang="en-US" altLang="zh-CN" sz="1500" b="1" dirty="0" err="1">
                <a:latin typeface="+mn-lt"/>
                <a:ea typeface="黑体" panose="02010609060101010101" pitchFamily="49" charset="-122"/>
              </a:rPr>
              <a:t>int</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Console.WriteLine</a:t>
            </a:r>
            <a:r>
              <a:rPr lang="en-US" altLang="zh-CN" sz="1500" b="1" dirty="0">
                <a:latin typeface="+mn-lt"/>
                <a:ea typeface="黑体" panose="02010609060101010101" pitchFamily="49" charset="-122"/>
              </a:rPr>
              <a:t>(“Alarm</a:t>
            </a:r>
            <a:r>
              <a:rPr lang="zh-CN" altLang="en-US" sz="1500" b="1" dirty="0">
                <a:latin typeface="+mn-lt"/>
                <a:ea typeface="黑体" panose="02010609060101010101" pitchFamily="49" charset="-122"/>
              </a:rPr>
              <a:t>：嘀嘀嘀，水已经 </a:t>
            </a:r>
            <a:r>
              <a:rPr lang="en-US" altLang="zh-CN" sz="1500" b="1" dirty="0">
                <a:latin typeface="+mn-lt"/>
                <a:ea typeface="黑体" panose="02010609060101010101" pitchFamily="49" charset="-122"/>
              </a:rPr>
              <a:t>{0} </a:t>
            </a:r>
            <a:r>
              <a:rPr lang="zh-CN" altLang="en-US" sz="1500" b="1" dirty="0">
                <a:latin typeface="+mn-lt"/>
                <a:ea typeface="黑体" panose="02010609060101010101" pitchFamily="49" charset="-122"/>
              </a:rPr>
              <a:t>度了。</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a:t>
            </a:r>
          </a:p>
          <a:p>
            <a:pPr>
              <a:lnSpc>
                <a:spcPct val="85000"/>
              </a:lnSpc>
            </a:pPr>
            <a:endParaRPr lang="zh-CN" altLang="en-US" sz="1500" b="1" dirty="0">
              <a:latin typeface="+mn-lt"/>
              <a:ea typeface="黑体" panose="02010609060101010101" pitchFamily="49" charset="-122"/>
            </a:endParaRPr>
          </a:p>
          <a:p>
            <a:pPr>
              <a:lnSpc>
                <a:spcPct val="85000"/>
              </a:lnSpc>
            </a:pPr>
            <a:r>
              <a:rPr lang="en-US" altLang="zh-CN" sz="1500" b="1" dirty="0">
                <a:solidFill>
                  <a:srgbClr val="0000FF"/>
                </a:solidFill>
                <a:latin typeface="+mn-lt"/>
                <a:ea typeface="黑体" panose="02010609060101010101" pitchFamily="49" charset="-122"/>
              </a:rPr>
              <a:t>// </a:t>
            </a:r>
            <a:r>
              <a:rPr lang="zh-CN" altLang="en-US" sz="1500" b="1" dirty="0">
                <a:solidFill>
                  <a:srgbClr val="0000FF"/>
                </a:solidFill>
                <a:latin typeface="+mn-lt"/>
                <a:ea typeface="黑体" panose="02010609060101010101" pitchFamily="49" charset="-122"/>
              </a:rPr>
              <a:t>显示器</a:t>
            </a:r>
          </a:p>
          <a:p>
            <a:pPr>
              <a:lnSpc>
                <a:spcPct val="85000"/>
              </a:lnSpc>
            </a:pPr>
            <a:r>
              <a:rPr lang="en-US" altLang="zh-CN" sz="1500" b="1" dirty="0">
                <a:latin typeface="+mn-lt"/>
                <a:ea typeface="黑体" panose="02010609060101010101" pitchFamily="49" charset="-122"/>
              </a:rPr>
              <a:t>public class Display</a:t>
            </a:r>
          </a:p>
          <a:p>
            <a:pPr>
              <a:lnSpc>
                <a:spcPct val="85000"/>
              </a:lnSpc>
            </a:pP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public void </a:t>
            </a:r>
            <a:r>
              <a:rPr lang="en-US" altLang="zh-CN" sz="1500" b="1" dirty="0" err="1">
                <a:latin typeface="+mn-lt"/>
                <a:ea typeface="黑体" panose="02010609060101010101" pitchFamily="49" charset="-122"/>
              </a:rPr>
              <a:t>ShowMsg</a:t>
            </a:r>
            <a:r>
              <a:rPr lang="en-US" altLang="zh-CN" sz="1500" b="1" dirty="0">
                <a:latin typeface="+mn-lt"/>
                <a:ea typeface="黑体" panose="02010609060101010101" pitchFamily="49" charset="-122"/>
              </a:rPr>
              <a:t>(</a:t>
            </a:r>
            <a:r>
              <a:rPr lang="en-US" altLang="zh-CN" sz="1500" b="1" dirty="0" err="1">
                <a:latin typeface="+mn-lt"/>
                <a:ea typeface="黑体" panose="02010609060101010101" pitchFamily="49" charset="-122"/>
              </a:rPr>
              <a:t>int</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Console.WriteLine</a:t>
            </a:r>
            <a:r>
              <a:rPr lang="en-US" altLang="zh-CN" sz="1500" b="1" dirty="0">
                <a:latin typeface="+mn-lt"/>
                <a:ea typeface="黑体" panose="02010609060101010101" pitchFamily="49" charset="-122"/>
              </a:rPr>
              <a:t>("Display</a:t>
            </a:r>
            <a:r>
              <a:rPr lang="zh-CN" altLang="en-US" sz="1500" b="1" dirty="0">
                <a:latin typeface="+mn-lt"/>
                <a:ea typeface="黑体" panose="02010609060101010101" pitchFamily="49" charset="-122"/>
              </a:rPr>
              <a:t>：当前温度：</a:t>
            </a:r>
            <a:r>
              <a:rPr lang="en-US" altLang="zh-CN" sz="1500" b="1" dirty="0">
                <a:latin typeface="+mn-lt"/>
                <a:ea typeface="黑体" panose="02010609060101010101" pitchFamily="49" charset="-122"/>
              </a:rPr>
              <a:t>{0}</a:t>
            </a:r>
            <a:r>
              <a:rPr lang="zh-CN" altLang="en-US" sz="1500" b="1" dirty="0">
                <a:latin typeface="+mn-lt"/>
                <a:ea typeface="黑体" panose="02010609060101010101" pitchFamily="49" charset="-122"/>
              </a:rPr>
              <a:t>度。</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a:t>
            </a:r>
          </a:p>
          <a:p>
            <a:pPr>
              <a:lnSpc>
                <a:spcPct val="85000"/>
              </a:lnSpc>
            </a:pPr>
            <a:endParaRPr lang="en-US" altLang="zh-CN" sz="1500" b="1" dirty="0">
              <a:latin typeface="+mn-lt"/>
              <a:ea typeface="黑体" panose="02010609060101010101" pitchFamily="49" charset="-122"/>
            </a:endParaRPr>
          </a:p>
          <a:p>
            <a:pPr>
              <a:lnSpc>
                <a:spcPct val="85000"/>
              </a:lnSpc>
            </a:pPr>
            <a:r>
              <a:rPr lang="en-US" altLang="zh-CN" sz="1500" b="1" dirty="0">
                <a:solidFill>
                  <a:srgbClr val="0000FF"/>
                </a:solidFill>
                <a:latin typeface="+mn-lt"/>
                <a:ea typeface="黑体" panose="02010609060101010101" pitchFamily="49" charset="-122"/>
              </a:rPr>
              <a:t>// </a:t>
            </a:r>
            <a:r>
              <a:rPr lang="zh-CN" altLang="en-US" sz="1500" b="1" dirty="0">
                <a:solidFill>
                  <a:srgbClr val="0000FF"/>
                </a:solidFill>
                <a:latin typeface="+mn-lt"/>
                <a:ea typeface="黑体" panose="02010609060101010101" pitchFamily="49" charset="-122"/>
              </a:rPr>
              <a:t>热水器</a:t>
            </a:r>
          </a:p>
          <a:p>
            <a:pPr>
              <a:lnSpc>
                <a:spcPct val="85000"/>
              </a:lnSpc>
            </a:pPr>
            <a:r>
              <a:rPr lang="en-US" altLang="zh-CN" sz="1500" b="1" dirty="0">
                <a:latin typeface="+mn-lt"/>
                <a:ea typeface="黑体" panose="02010609060101010101" pitchFamily="49" charset="-122"/>
              </a:rPr>
              <a:t>public class Heater</a:t>
            </a:r>
          </a:p>
          <a:p>
            <a:pPr>
              <a:lnSpc>
                <a:spcPct val="85000"/>
              </a:lnSpc>
            </a:pP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private </a:t>
            </a:r>
            <a:r>
              <a:rPr lang="en-US" altLang="zh-CN" sz="1500" b="1" dirty="0" err="1">
                <a:latin typeface="+mn-lt"/>
                <a:ea typeface="黑体" panose="02010609060101010101" pitchFamily="49" charset="-122"/>
              </a:rPr>
              <a:t>int</a:t>
            </a:r>
            <a:r>
              <a:rPr lang="en-US" altLang="zh-CN" sz="1500" b="1" dirty="0">
                <a:latin typeface="+mn-lt"/>
                <a:ea typeface="黑体" panose="02010609060101010101" pitchFamily="49" charset="-122"/>
              </a:rPr>
              <a:t> temperature;</a:t>
            </a:r>
          </a:p>
          <a:p>
            <a:pPr>
              <a:lnSpc>
                <a:spcPct val="85000"/>
              </a:lnSpc>
            </a:pPr>
            <a:r>
              <a:rPr lang="en-US" altLang="zh-CN" sz="1500" b="1" dirty="0">
                <a:latin typeface="+mn-lt"/>
                <a:ea typeface="黑体" panose="02010609060101010101" pitchFamily="49" charset="-122"/>
              </a:rPr>
              <a:t>    private void </a:t>
            </a:r>
            <a:r>
              <a:rPr lang="en-US" altLang="zh-CN" sz="1500" b="1" dirty="0" err="1">
                <a:latin typeface="+mn-lt"/>
                <a:ea typeface="黑体" panose="02010609060101010101" pitchFamily="49" charset="-122"/>
              </a:rPr>
              <a:t>BoilWater</a:t>
            </a:r>
            <a:r>
              <a:rPr lang="en-US" altLang="zh-CN" sz="1500" b="1" dirty="0">
                <a:latin typeface="+mn-lt"/>
                <a:ea typeface="黑体" panose="02010609060101010101" pitchFamily="49" charset="-122"/>
              </a:rPr>
              <a:t>()</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nn-NO" altLang="zh-CN" sz="1500" b="1" dirty="0">
                <a:latin typeface="+mn-lt"/>
                <a:ea typeface="黑体" panose="02010609060101010101" pitchFamily="49" charset="-122"/>
              </a:rPr>
              <a:t>        for (int i = 0; i &lt;= 100; i++)</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temperature = </a:t>
            </a:r>
            <a:r>
              <a:rPr lang="en-US" altLang="zh-CN" sz="1500" b="1" dirty="0" err="1">
                <a:latin typeface="+mn-lt"/>
                <a:ea typeface="黑体" panose="02010609060101010101" pitchFamily="49" charset="-122"/>
              </a:rPr>
              <a:t>i</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            </a:t>
            </a:r>
            <a:r>
              <a:rPr lang="en-US" altLang="zh-CN" sz="1600" b="1" dirty="0">
                <a:solidFill>
                  <a:srgbClr val="FF0000"/>
                </a:solidFill>
                <a:ea typeface="黑体" panose="02010609060101010101" pitchFamily="49" charset="-122"/>
              </a:rPr>
              <a:t>if (temperature &gt; 95)  {????} </a:t>
            </a:r>
            <a:endParaRPr lang="en-US" altLang="zh-CN" sz="1600" b="1" dirty="0">
              <a:solidFill>
                <a:srgbClr val="FF0000"/>
              </a:solidFill>
              <a:latin typeface="+mn-lt"/>
              <a:ea typeface="黑体" panose="02010609060101010101" pitchFamily="49" charset="-122"/>
            </a:endParaRP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85000"/>
              </a:lnSpc>
            </a:pPr>
            <a:r>
              <a:rPr lang="en-US" altLang="zh-CN" sz="1500" b="1" dirty="0">
                <a:latin typeface="+mn-lt"/>
                <a:ea typeface="黑体" panose="02010609060101010101" pitchFamily="49" charset="-122"/>
              </a:rPr>
              <a:t>}</a:t>
            </a:r>
            <a:endParaRPr lang="zh-CN" altLang="en-US" sz="1500" b="1" dirty="0">
              <a:latin typeface="+mn-lt"/>
              <a:ea typeface="黑体" panose="02010609060101010101" pitchFamily="49" charset="-122"/>
            </a:endParaRPr>
          </a:p>
        </p:txBody>
      </p:sp>
    </p:spTree>
    <p:extLst>
      <p:ext uri="{BB962C8B-B14F-4D97-AF65-F5344CB8AC3E}">
        <p14:creationId xmlns:p14="http://schemas.microsoft.com/office/powerpoint/2010/main" val="27289043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2630"/>
            <a:ext cx="4546848" cy="562074"/>
          </a:xfrm>
        </p:spPr>
        <p:txBody>
          <a:bodyPr/>
          <a:lstStyle/>
          <a:p>
            <a:pPr algn="l"/>
            <a:r>
              <a:rPr lang="en-US" altLang="zh-CN" sz="3600" dirty="0">
                <a:solidFill>
                  <a:srgbClr val="0000FF"/>
                </a:solidFill>
              </a:rPr>
              <a:t>Observer</a:t>
            </a:r>
            <a:r>
              <a:rPr lang="zh-CN" altLang="en-US" sz="3600" dirty="0">
                <a:solidFill>
                  <a:srgbClr val="0000FF"/>
                </a:solidFill>
              </a:rPr>
              <a:t>设计模式</a:t>
            </a:r>
          </a:p>
        </p:txBody>
      </p:sp>
      <p:sp>
        <p:nvSpPr>
          <p:cNvPr id="3" name="内容占位符 2"/>
          <p:cNvSpPr>
            <a:spLocks noGrp="1"/>
          </p:cNvSpPr>
          <p:nvPr>
            <p:ph idx="1"/>
          </p:nvPr>
        </p:nvSpPr>
        <p:spPr>
          <a:xfrm>
            <a:off x="179512" y="980728"/>
            <a:ext cx="8784976" cy="5400600"/>
          </a:xfrm>
        </p:spPr>
        <p:txBody>
          <a:bodyPr/>
          <a:lstStyle/>
          <a:p>
            <a:pPr>
              <a:lnSpc>
                <a:spcPct val="110000"/>
              </a:lnSpc>
              <a:spcBef>
                <a:spcPts val="0"/>
              </a:spcBef>
              <a:spcAft>
                <a:spcPts val="600"/>
              </a:spcAft>
            </a:pPr>
            <a:r>
              <a:rPr lang="en-US" altLang="zh-CN" sz="2300" dirty="0">
                <a:solidFill>
                  <a:srgbClr val="0000FF"/>
                </a:solidFill>
              </a:rPr>
              <a:t>Subject</a:t>
            </a:r>
            <a:r>
              <a:rPr lang="zh-CN" altLang="en-US" sz="2300" dirty="0">
                <a:solidFill>
                  <a:srgbClr val="0000FF"/>
                </a:solidFill>
              </a:rPr>
              <a:t>：</a:t>
            </a:r>
            <a:r>
              <a:rPr lang="zh-CN" altLang="en-US" sz="2300" dirty="0"/>
              <a:t>监视对象</a:t>
            </a:r>
            <a:endParaRPr lang="en-US" altLang="zh-CN" sz="2300" dirty="0"/>
          </a:p>
          <a:p>
            <a:pPr lvl="1">
              <a:lnSpc>
                <a:spcPct val="110000"/>
              </a:lnSpc>
              <a:spcBef>
                <a:spcPts val="0"/>
              </a:spcBef>
              <a:spcAft>
                <a:spcPts val="600"/>
              </a:spcAft>
            </a:pPr>
            <a:r>
              <a:rPr lang="zh-CN" altLang="en-US" sz="2000" dirty="0"/>
              <a:t>热水器就是一个监视对象，它包含的其他对象所感兴趣的内容（</a:t>
            </a:r>
            <a:r>
              <a:rPr lang="en-US" altLang="zh-CN" sz="2000" dirty="0" err="1"/>
              <a:t>temprature</a:t>
            </a:r>
            <a:r>
              <a:rPr lang="zh-CN" altLang="en-US" sz="2000" dirty="0"/>
              <a:t>字段，当这个字段的值快到</a:t>
            </a:r>
            <a:r>
              <a:rPr lang="en-US" altLang="zh-CN" sz="2000" dirty="0"/>
              <a:t>100</a:t>
            </a:r>
            <a:r>
              <a:rPr lang="zh-CN" altLang="en-US" sz="2000" dirty="0"/>
              <a:t>时，会把数据发给监视它的对象）。</a:t>
            </a:r>
          </a:p>
          <a:p>
            <a:pPr marL="342900" lvl="1" indent="-342900">
              <a:lnSpc>
                <a:spcPct val="110000"/>
              </a:lnSpc>
              <a:spcBef>
                <a:spcPts val="0"/>
              </a:spcBef>
              <a:spcAft>
                <a:spcPts val="600"/>
              </a:spcAft>
              <a:buFontTx/>
              <a:buChar char="•"/>
            </a:pPr>
            <a:r>
              <a:rPr lang="en-US" altLang="zh-CN" sz="2300" dirty="0">
                <a:solidFill>
                  <a:srgbClr val="0000FF"/>
                </a:solidFill>
              </a:rPr>
              <a:t>Observer</a:t>
            </a:r>
            <a:r>
              <a:rPr lang="zh-CN" altLang="en-US" sz="2300" dirty="0">
                <a:solidFill>
                  <a:srgbClr val="0000FF"/>
                </a:solidFill>
              </a:rPr>
              <a:t>：</a:t>
            </a:r>
            <a:r>
              <a:rPr lang="zh-CN" altLang="en-US" sz="2300" dirty="0"/>
              <a:t>监视者</a:t>
            </a:r>
            <a:endParaRPr lang="en-US" altLang="zh-CN" sz="2300" dirty="0"/>
          </a:p>
          <a:p>
            <a:pPr lvl="1">
              <a:lnSpc>
                <a:spcPct val="110000"/>
              </a:lnSpc>
              <a:spcBef>
                <a:spcPts val="0"/>
              </a:spcBef>
              <a:spcAft>
                <a:spcPts val="600"/>
              </a:spcAft>
              <a:buFontTx/>
              <a:buChar char="–"/>
            </a:pPr>
            <a:r>
              <a:rPr lang="zh-CN" altLang="en-US" sz="2000" dirty="0"/>
              <a:t>监视</a:t>
            </a:r>
            <a:r>
              <a:rPr lang="en-US" altLang="zh-CN" sz="2000" dirty="0"/>
              <a:t>Subject</a:t>
            </a:r>
            <a:r>
              <a:rPr lang="zh-CN" altLang="en-US" sz="2000" dirty="0"/>
              <a:t>，当</a:t>
            </a:r>
            <a:r>
              <a:rPr lang="en-US" altLang="zh-CN" sz="2000" dirty="0"/>
              <a:t>Subject</a:t>
            </a:r>
            <a:r>
              <a:rPr lang="zh-CN" altLang="en-US" sz="2000" dirty="0"/>
              <a:t>中的某件事发生的时候，会告知</a:t>
            </a:r>
            <a:r>
              <a:rPr lang="en-US" altLang="zh-CN" sz="2000" dirty="0"/>
              <a:t>Observer</a:t>
            </a:r>
            <a:r>
              <a:rPr lang="zh-CN" altLang="en-US" sz="2000" dirty="0"/>
              <a:t>，而</a:t>
            </a:r>
            <a:r>
              <a:rPr lang="en-US" altLang="zh-CN" sz="2000" dirty="0"/>
              <a:t>Observer</a:t>
            </a:r>
            <a:r>
              <a:rPr lang="zh-CN" altLang="en-US" sz="2000" dirty="0"/>
              <a:t>则会采取相应的行动。</a:t>
            </a:r>
            <a:endParaRPr lang="en-US" altLang="zh-CN" sz="2000" dirty="0"/>
          </a:p>
          <a:p>
            <a:pPr lvl="1">
              <a:lnSpc>
                <a:spcPct val="110000"/>
              </a:lnSpc>
              <a:spcBef>
                <a:spcPts val="0"/>
              </a:spcBef>
              <a:spcAft>
                <a:spcPts val="600"/>
              </a:spcAft>
            </a:pPr>
            <a:r>
              <a:rPr lang="zh-CN" altLang="en-US" sz="2000" dirty="0"/>
              <a:t>在本范例中，</a:t>
            </a:r>
            <a:r>
              <a:rPr lang="en-US" altLang="zh-CN" sz="2000" dirty="0"/>
              <a:t>Observer</a:t>
            </a:r>
            <a:r>
              <a:rPr lang="zh-CN" altLang="en-US" sz="2000" dirty="0"/>
              <a:t>有警报器和显示器，它们采取的行动分别是发出警报和显示水温。</a:t>
            </a:r>
            <a:endParaRPr lang="en-US" altLang="zh-CN" sz="2000" dirty="0"/>
          </a:p>
        </p:txBody>
      </p:sp>
    </p:spTree>
    <p:extLst>
      <p:ext uri="{BB962C8B-B14F-4D97-AF65-F5344CB8AC3E}">
        <p14:creationId xmlns:p14="http://schemas.microsoft.com/office/powerpoint/2010/main" val="19099173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2630"/>
            <a:ext cx="4546848" cy="562074"/>
          </a:xfrm>
        </p:spPr>
        <p:txBody>
          <a:bodyPr/>
          <a:lstStyle/>
          <a:p>
            <a:pPr algn="l"/>
            <a:r>
              <a:rPr lang="en-US" altLang="zh-CN" sz="3600" dirty="0">
                <a:solidFill>
                  <a:srgbClr val="0000FF"/>
                </a:solidFill>
              </a:rPr>
              <a:t>Observer</a:t>
            </a:r>
            <a:r>
              <a:rPr lang="zh-CN" altLang="en-US" sz="3600" dirty="0">
                <a:solidFill>
                  <a:srgbClr val="0000FF"/>
                </a:solidFill>
              </a:rPr>
              <a:t>设计模式</a:t>
            </a:r>
          </a:p>
        </p:txBody>
      </p:sp>
      <p:sp>
        <p:nvSpPr>
          <p:cNvPr id="3" name="内容占位符 2"/>
          <p:cNvSpPr>
            <a:spLocks noGrp="1"/>
          </p:cNvSpPr>
          <p:nvPr>
            <p:ph idx="1"/>
          </p:nvPr>
        </p:nvSpPr>
        <p:spPr>
          <a:xfrm>
            <a:off x="179512" y="980728"/>
            <a:ext cx="8784976" cy="5400600"/>
          </a:xfrm>
        </p:spPr>
        <p:txBody>
          <a:bodyPr/>
          <a:lstStyle/>
          <a:p>
            <a:pPr>
              <a:lnSpc>
                <a:spcPct val="110000"/>
              </a:lnSpc>
              <a:spcBef>
                <a:spcPts val="0"/>
              </a:spcBef>
              <a:spcAft>
                <a:spcPts val="600"/>
              </a:spcAft>
            </a:pPr>
            <a:r>
              <a:rPr lang="en-US" altLang="zh-CN" sz="2300" dirty="0">
                <a:solidFill>
                  <a:srgbClr val="0000FF"/>
                </a:solidFill>
              </a:rPr>
              <a:t>Subject</a:t>
            </a:r>
            <a:r>
              <a:rPr lang="zh-CN" altLang="en-US" sz="2300" dirty="0">
                <a:solidFill>
                  <a:srgbClr val="0000FF"/>
                </a:solidFill>
              </a:rPr>
              <a:t>：</a:t>
            </a:r>
            <a:r>
              <a:rPr lang="zh-CN" altLang="en-US" sz="2300" dirty="0"/>
              <a:t>监视对象</a:t>
            </a:r>
            <a:endParaRPr lang="en-US" altLang="zh-CN" sz="2300" dirty="0"/>
          </a:p>
          <a:p>
            <a:pPr lvl="1">
              <a:lnSpc>
                <a:spcPct val="110000"/>
              </a:lnSpc>
              <a:spcBef>
                <a:spcPts val="0"/>
              </a:spcBef>
              <a:spcAft>
                <a:spcPts val="600"/>
              </a:spcAft>
            </a:pPr>
            <a:r>
              <a:rPr lang="zh-CN" altLang="en-US" sz="2000" dirty="0"/>
              <a:t>热水器就是一个监视对象，它包含的其他对象所感兴趣的内容（</a:t>
            </a:r>
            <a:r>
              <a:rPr lang="en-US" altLang="zh-CN" sz="2000" dirty="0" err="1"/>
              <a:t>temprature</a:t>
            </a:r>
            <a:r>
              <a:rPr lang="zh-CN" altLang="en-US" sz="2000" dirty="0"/>
              <a:t>字段，当这个字段的值快到</a:t>
            </a:r>
            <a:r>
              <a:rPr lang="en-US" altLang="zh-CN" sz="2000" dirty="0"/>
              <a:t>100</a:t>
            </a:r>
            <a:r>
              <a:rPr lang="zh-CN" altLang="en-US" sz="2000" dirty="0"/>
              <a:t>时，会把数据发给监视它的对象）。</a:t>
            </a:r>
          </a:p>
          <a:p>
            <a:pPr marL="342900" lvl="1" indent="-342900">
              <a:lnSpc>
                <a:spcPct val="110000"/>
              </a:lnSpc>
              <a:spcBef>
                <a:spcPts val="0"/>
              </a:spcBef>
              <a:spcAft>
                <a:spcPts val="600"/>
              </a:spcAft>
              <a:buFontTx/>
              <a:buChar char="•"/>
            </a:pPr>
            <a:r>
              <a:rPr lang="en-US" altLang="zh-CN" sz="2300" dirty="0">
                <a:solidFill>
                  <a:srgbClr val="0000FF"/>
                </a:solidFill>
              </a:rPr>
              <a:t>Observer</a:t>
            </a:r>
            <a:r>
              <a:rPr lang="zh-CN" altLang="en-US" sz="2300" dirty="0">
                <a:solidFill>
                  <a:srgbClr val="0000FF"/>
                </a:solidFill>
              </a:rPr>
              <a:t>：</a:t>
            </a:r>
            <a:r>
              <a:rPr lang="zh-CN" altLang="en-US" sz="2300" dirty="0"/>
              <a:t>监视者</a:t>
            </a:r>
            <a:endParaRPr lang="en-US" altLang="zh-CN" sz="2300" dirty="0"/>
          </a:p>
          <a:p>
            <a:pPr lvl="1">
              <a:lnSpc>
                <a:spcPct val="110000"/>
              </a:lnSpc>
              <a:spcBef>
                <a:spcPts val="0"/>
              </a:spcBef>
              <a:spcAft>
                <a:spcPts val="600"/>
              </a:spcAft>
              <a:buFontTx/>
              <a:buChar char="–"/>
            </a:pPr>
            <a:r>
              <a:rPr lang="zh-CN" altLang="en-US" sz="2000" dirty="0"/>
              <a:t>监视</a:t>
            </a:r>
            <a:r>
              <a:rPr lang="en-US" altLang="zh-CN" sz="2000" dirty="0"/>
              <a:t>Subject</a:t>
            </a:r>
            <a:r>
              <a:rPr lang="zh-CN" altLang="en-US" sz="2000" dirty="0"/>
              <a:t>，当</a:t>
            </a:r>
            <a:r>
              <a:rPr lang="en-US" altLang="zh-CN" sz="2000" dirty="0"/>
              <a:t>Subject</a:t>
            </a:r>
            <a:r>
              <a:rPr lang="zh-CN" altLang="en-US" sz="2000" dirty="0"/>
              <a:t>中的某件事发生的时候，会告知</a:t>
            </a:r>
            <a:r>
              <a:rPr lang="en-US" altLang="zh-CN" sz="2000" dirty="0"/>
              <a:t>Observer</a:t>
            </a:r>
            <a:r>
              <a:rPr lang="zh-CN" altLang="en-US" sz="2000" dirty="0"/>
              <a:t>，而</a:t>
            </a:r>
            <a:r>
              <a:rPr lang="en-US" altLang="zh-CN" sz="2000" dirty="0"/>
              <a:t>Observer</a:t>
            </a:r>
            <a:r>
              <a:rPr lang="zh-CN" altLang="en-US" sz="2000" dirty="0"/>
              <a:t>则会采取相应的行动。</a:t>
            </a:r>
            <a:endParaRPr lang="en-US" altLang="zh-CN" sz="2000" dirty="0"/>
          </a:p>
          <a:p>
            <a:pPr lvl="1">
              <a:lnSpc>
                <a:spcPct val="110000"/>
              </a:lnSpc>
              <a:spcBef>
                <a:spcPts val="0"/>
              </a:spcBef>
              <a:spcAft>
                <a:spcPts val="600"/>
              </a:spcAft>
            </a:pPr>
            <a:r>
              <a:rPr lang="zh-CN" altLang="en-US" sz="2000" dirty="0"/>
              <a:t>在本范例中，</a:t>
            </a:r>
            <a:r>
              <a:rPr lang="en-US" altLang="zh-CN" sz="2000" dirty="0"/>
              <a:t>Observer</a:t>
            </a:r>
            <a:r>
              <a:rPr lang="zh-CN" altLang="en-US" sz="2000" dirty="0"/>
              <a:t>有警报器和显示器，它们采取的行动分别是发出警报和显示水温。</a:t>
            </a:r>
            <a:endParaRPr lang="en-US" altLang="zh-CN" sz="2000" dirty="0"/>
          </a:p>
          <a:p>
            <a:r>
              <a:rPr lang="en-US" altLang="zh-CN" sz="2300" dirty="0">
                <a:solidFill>
                  <a:srgbClr val="0000FF"/>
                </a:solidFill>
              </a:rPr>
              <a:t>Observer</a:t>
            </a:r>
            <a:r>
              <a:rPr lang="zh-CN" altLang="en-US" sz="2300" dirty="0">
                <a:solidFill>
                  <a:srgbClr val="0000FF"/>
                </a:solidFill>
              </a:rPr>
              <a:t>设计模式应用到热水器实例：</a:t>
            </a:r>
            <a:endParaRPr lang="en-US" altLang="zh-CN" sz="2300" dirty="0">
              <a:solidFill>
                <a:srgbClr val="0000FF"/>
              </a:solidFill>
            </a:endParaRPr>
          </a:p>
          <a:p>
            <a:pPr lvl="1"/>
            <a:r>
              <a:rPr lang="zh-CN" altLang="en-US" sz="2000" dirty="0"/>
              <a:t>警报器和显示器告诉热水器，它们对热水器的温度比较感兴趣</a:t>
            </a:r>
            <a:r>
              <a:rPr lang="en-US" altLang="zh-CN" sz="2000" dirty="0"/>
              <a:t>(</a:t>
            </a:r>
            <a:r>
              <a:rPr lang="zh-CN" altLang="en-US" sz="2000" dirty="0"/>
              <a:t>注册</a:t>
            </a:r>
            <a:r>
              <a:rPr lang="en-US" altLang="zh-CN" sz="2000" dirty="0"/>
              <a:t>)</a:t>
            </a:r>
            <a:r>
              <a:rPr lang="zh-CN" altLang="en-US" sz="2000" dirty="0"/>
              <a:t>。</a:t>
            </a:r>
          </a:p>
          <a:p>
            <a:pPr lvl="1"/>
            <a:r>
              <a:rPr lang="zh-CN" altLang="en-US" sz="2000" dirty="0"/>
              <a:t>热水器进行烧水这一动作，当水温超过</a:t>
            </a:r>
            <a:r>
              <a:rPr lang="en-US" altLang="zh-CN" sz="2000" dirty="0"/>
              <a:t>95</a:t>
            </a:r>
            <a:r>
              <a:rPr lang="zh-CN" altLang="en-US" sz="2000" dirty="0"/>
              <a:t>度时， </a:t>
            </a:r>
            <a:r>
              <a:rPr lang="zh-CN" altLang="en-US" sz="2000" b="1" dirty="0">
                <a:solidFill>
                  <a:srgbClr val="FF0000"/>
                </a:solidFill>
              </a:rPr>
              <a:t>触发事件</a:t>
            </a:r>
            <a:r>
              <a:rPr lang="zh-CN" altLang="en-US" sz="2000" b="1" dirty="0"/>
              <a:t>，</a:t>
            </a:r>
            <a:r>
              <a:rPr lang="zh-CN" altLang="en-US" sz="2000" dirty="0"/>
              <a:t>自动调用显示器的</a:t>
            </a:r>
            <a:r>
              <a:rPr lang="en-US" altLang="zh-CN" sz="2000" dirty="0" err="1"/>
              <a:t>ShowMsg</a:t>
            </a:r>
            <a:r>
              <a:rPr lang="en-US" altLang="zh-CN" sz="2000" dirty="0"/>
              <a:t>()</a:t>
            </a:r>
            <a:r>
              <a:rPr lang="zh-CN" altLang="en-US" sz="2000" dirty="0"/>
              <a:t>和警报器的</a:t>
            </a:r>
            <a:r>
              <a:rPr lang="en-US" altLang="zh-CN" sz="2000" dirty="0" err="1"/>
              <a:t>MakeAlert</a:t>
            </a:r>
            <a:r>
              <a:rPr lang="en-US" altLang="zh-CN" sz="2000" dirty="0"/>
              <a:t>()</a:t>
            </a:r>
            <a:r>
              <a:rPr lang="zh-CN" altLang="en-US" sz="2000" dirty="0"/>
              <a:t>方法。</a:t>
            </a:r>
          </a:p>
          <a:p>
            <a:pPr>
              <a:lnSpc>
                <a:spcPct val="110000"/>
              </a:lnSpc>
              <a:spcBef>
                <a:spcPts val="0"/>
              </a:spcBef>
              <a:spcAft>
                <a:spcPts val="600"/>
              </a:spcAft>
            </a:pPr>
            <a:endParaRPr lang="zh-CN" altLang="en-US" sz="2400" dirty="0"/>
          </a:p>
        </p:txBody>
      </p:sp>
    </p:spTree>
    <p:extLst>
      <p:ext uri="{BB962C8B-B14F-4D97-AF65-F5344CB8AC3E}">
        <p14:creationId xmlns:p14="http://schemas.microsoft.com/office/powerpoint/2010/main" val="34752848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576064"/>
          </a:xfrm>
        </p:spPr>
        <p:txBody>
          <a:bodyPr/>
          <a:lstStyle/>
          <a:p>
            <a:pPr marL="0" indent="0">
              <a:buNone/>
            </a:pPr>
            <a:r>
              <a:rPr lang="zh-CN" altLang="en-US" sz="2400" dirty="0">
                <a:solidFill>
                  <a:srgbClr val="0000FF"/>
                </a:solidFill>
              </a:rPr>
              <a:t>基于</a:t>
            </a:r>
            <a:r>
              <a:rPr lang="en-US" altLang="zh-CN" sz="2400" dirty="0">
                <a:solidFill>
                  <a:srgbClr val="0000FF"/>
                </a:solidFill>
              </a:rPr>
              <a:t>Observer</a:t>
            </a:r>
            <a:r>
              <a:rPr lang="zh-CN" altLang="en-US" sz="2400" dirty="0">
                <a:solidFill>
                  <a:srgbClr val="0000FF"/>
                </a:solidFill>
              </a:rPr>
              <a:t>设计模式的热水器实例实现</a:t>
            </a:r>
            <a:endParaRPr lang="en-US" altLang="zh-CN" sz="2400" dirty="0">
              <a:solidFill>
                <a:srgbClr val="0000FF"/>
              </a:solidFill>
            </a:endParaRPr>
          </a:p>
        </p:txBody>
      </p:sp>
      <p:sp>
        <p:nvSpPr>
          <p:cNvPr id="4" name="文本框 3"/>
          <p:cNvSpPr txBox="1"/>
          <p:nvPr/>
        </p:nvSpPr>
        <p:spPr>
          <a:xfrm>
            <a:off x="323528" y="620688"/>
            <a:ext cx="8352928" cy="6140142"/>
          </a:xfrm>
          <a:prstGeom prst="rect">
            <a:avLst/>
          </a:prstGeom>
          <a:noFill/>
          <a:ln w="19050">
            <a:solidFill>
              <a:srgbClr val="92D050"/>
            </a:solidFill>
          </a:ln>
        </p:spPr>
        <p:txBody>
          <a:bodyPr wrap="square" rtlCol="0">
            <a:spAutoFit/>
          </a:bodyPr>
          <a:lstStyle/>
          <a:p>
            <a:pPr>
              <a:lnSpc>
                <a:spcPct val="90000"/>
              </a:lnSpc>
            </a:pPr>
            <a:r>
              <a:rPr lang="en-US" altLang="zh-CN" sz="1500" b="1" dirty="0">
                <a:solidFill>
                  <a:srgbClr val="0000FF"/>
                </a:solidFill>
                <a:latin typeface="+mn-lt"/>
                <a:ea typeface="黑体" panose="02010609060101010101" pitchFamily="49" charset="-122"/>
              </a:rPr>
              <a:t>// </a:t>
            </a:r>
            <a:r>
              <a:rPr lang="zh-CN" altLang="en-US" sz="1500" b="1" dirty="0">
                <a:solidFill>
                  <a:srgbClr val="0000FF"/>
                </a:solidFill>
                <a:latin typeface="+mn-lt"/>
                <a:ea typeface="黑体" panose="02010609060101010101" pitchFamily="49" charset="-122"/>
              </a:rPr>
              <a:t>警报器</a:t>
            </a:r>
          </a:p>
          <a:p>
            <a:pPr>
              <a:lnSpc>
                <a:spcPct val="90000"/>
              </a:lnSpc>
            </a:pPr>
            <a:r>
              <a:rPr lang="en-US" altLang="zh-CN" sz="1500" b="1" dirty="0">
                <a:latin typeface="+mn-lt"/>
                <a:ea typeface="黑体" panose="02010609060101010101" pitchFamily="49" charset="-122"/>
              </a:rPr>
              <a:t>public class Alarm</a:t>
            </a:r>
          </a:p>
          <a:p>
            <a:pPr>
              <a:lnSpc>
                <a:spcPct val="90000"/>
              </a:lnSpc>
            </a:pPr>
            <a:r>
              <a:rPr lang="en-US" altLang="zh-CN" sz="1500" b="1" dirty="0">
                <a:latin typeface="+mn-lt"/>
                <a:ea typeface="黑体" panose="02010609060101010101" pitchFamily="49" charset="-122"/>
              </a:rPr>
              <a:t>{</a:t>
            </a:r>
          </a:p>
          <a:p>
            <a:pPr>
              <a:lnSpc>
                <a:spcPct val="90000"/>
              </a:lnSpc>
            </a:pPr>
            <a:r>
              <a:rPr lang="en-US" altLang="zh-CN" sz="1500" b="1" dirty="0">
                <a:latin typeface="+mn-lt"/>
                <a:ea typeface="黑体" panose="02010609060101010101" pitchFamily="49" charset="-122"/>
              </a:rPr>
              <a:t>    public void </a:t>
            </a:r>
            <a:r>
              <a:rPr lang="en-US" altLang="zh-CN" sz="1500" b="1" dirty="0" err="1">
                <a:latin typeface="+mn-lt"/>
                <a:ea typeface="黑体" panose="02010609060101010101" pitchFamily="49" charset="-122"/>
              </a:rPr>
              <a:t>MakeAlert</a:t>
            </a:r>
            <a:r>
              <a:rPr lang="en-US" altLang="zh-CN" sz="1500" b="1" dirty="0">
                <a:latin typeface="+mn-lt"/>
                <a:ea typeface="黑体" panose="02010609060101010101" pitchFamily="49" charset="-122"/>
              </a:rPr>
              <a:t>(</a:t>
            </a:r>
            <a:r>
              <a:rPr lang="en-US" altLang="zh-CN" sz="1500" b="1" dirty="0" err="1">
                <a:latin typeface="+mn-lt"/>
                <a:ea typeface="黑体" panose="02010609060101010101" pitchFamily="49" charset="-122"/>
              </a:rPr>
              <a:t>int</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90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90000"/>
              </a:lnSpc>
            </a:pP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Console.WriteLine</a:t>
            </a:r>
            <a:r>
              <a:rPr lang="en-US" altLang="zh-CN" sz="1500" b="1" dirty="0">
                <a:latin typeface="+mn-lt"/>
                <a:ea typeface="黑体" panose="02010609060101010101" pitchFamily="49" charset="-122"/>
              </a:rPr>
              <a:t>(“Alarm</a:t>
            </a:r>
            <a:r>
              <a:rPr lang="zh-CN" altLang="en-US" sz="1500" b="1" dirty="0">
                <a:latin typeface="+mn-lt"/>
                <a:ea typeface="黑体" panose="02010609060101010101" pitchFamily="49" charset="-122"/>
              </a:rPr>
              <a:t>：嘀嘀嘀，水已经 </a:t>
            </a:r>
            <a:r>
              <a:rPr lang="en-US" altLang="zh-CN" sz="1500" b="1" dirty="0">
                <a:latin typeface="+mn-lt"/>
                <a:ea typeface="黑体" panose="02010609060101010101" pitchFamily="49" charset="-122"/>
              </a:rPr>
              <a:t>{0} </a:t>
            </a:r>
            <a:r>
              <a:rPr lang="zh-CN" altLang="en-US" sz="1500" b="1" dirty="0">
                <a:latin typeface="+mn-lt"/>
                <a:ea typeface="黑体" panose="02010609060101010101" pitchFamily="49" charset="-122"/>
              </a:rPr>
              <a:t>度了。</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90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90000"/>
              </a:lnSpc>
            </a:pPr>
            <a:r>
              <a:rPr lang="en-US" altLang="zh-CN" sz="1500" b="1" dirty="0">
                <a:latin typeface="+mn-lt"/>
                <a:ea typeface="黑体" panose="02010609060101010101" pitchFamily="49" charset="-122"/>
              </a:rPr>
              <a:t>}</a:t>
            </a:r>
          </a:p>
          <a:p>
            <a:pPr>
              <a:lnSpc>
                <a:spcPct val="90000"/>
              </a:lnSpc>
            </a:pPr>
            <a:endParaRPr lang="zh-CN" altLang="en-US" sz="1500" b="1" dirty="0">
              <a:latin typeface="+mn-lt"/>
              <a:ea typeface="黑体" panose="02010609060101010101" pitchFamily="49" charset="-122"/>
            </a:endParaRPr>
          </a:p>
          <a:p>
            <a:pPr>
              <a:lnSpc>
                <a:spcPct val="90000"/>
              </a:lnSpc>
            </a:pPr>
            <a:r>
              <a:rPr lang="en-US" altLang="zh-CN" sz="1500" b="1" dirty="0">
                <a:solidFill>
                  <a:srgbClr val="0000FF"/>
                </a:solidFill>
                <a:latin typeface="+mn-lt"/>
                <a:ea typeface="黑体" panose="02010609060101010101" pitchFamily="49" charset="-122"/>
              </a:rPr>
              <a:t>// </a:t>
            </a:r>
            <a:r>
              <a:rPr lang="zh-CN" altLang="en-US" sz="1500" b="1" dirty="0">
                <a:solidFill>
                  <a:srgbClr val="0000FF"/>
                </a:solidFill>
                <a:latin typeface="+mn-lt"/>
                <a:ea typeface="黑体" panose="02010609060101010101" pitchFamily="49" charset="-122"/>
              </a:rPr>
              <a:t>显示器</a:t>
            </a:r>
          </a:p>
          <a:p>
            <a:pPr>
              <a:lnSpc>
                <a:spcPct val="90000"/>
              </a:lnSpc>
            </a:pPr>
            <a:r>
              <a:rPr lang="en-US" altLang="zh-CN" sz="1500" b="1" dirty="0">
                <a:latin typeface="+mn-lt"/>
                <a:ea typeface="黑体" panose="02010609060101010101" pitchFamily="49" charset="-122"/>
              </a:rPr>
              <a:t>public class Display</a:t>
            </a:r>
          </a:p>
          <a:p>
            <a:pPr>
              <a:lnSpc>
                <a:spcPct val="90000"/>
              </a:lnSpc>
            </a:pPr>
            <a:r>
              <a:rPr lang="en-US" altLang="zh-CN" sz="1500" b="1" dirty="0">
                <a:latin typeface="+mn-lt"/>
                <a:ea typeface="黑体" panose="02010609060101010101" pitchFamily="49" charset="-122"/>
              </a:rPr>
              <a:t>{</a:t>
            </a:r>
          </a:p>
          <a:p>
            <a:pPr>
              <a:lnSpc>
                <a:spcPct val="90000"/>
              </a:lnSpc>
            </a:pPr>
            <a:r>
              <a:rPr lang="en-US" altLang="zh-CN" sz="1500" b="1" dirty="0">
                <a:latin typeface="+mn-lt"/>
                <a:ea typeface="黑体" panose="02010609060101010101" pitchFamily="49" charset="-122"/>
              </a:rPr>
              <a:t>    public void </a:t>
            </a:r>
            <a:r>
              <a:rPr lang="en-US" altLang="zh-CN" sz="1500" b="1" dirty="0" err="1">
                <a:latin typeface="+mn-lt"/>
                <a:ea typeface="黑体" panose="02010609060101010101" pitchFamily="49" charset="-122"/>
              </a:rPr>
              <a:t>ShowMsg</a:t>
            </a:r>
            <a:r>
              <a:rPr lang="en-US" altLang="zh-CN" sz="1500" b="1" dirty="0">
                <a:latin typeface="+mn-lt"/>
                <a:ea typeface="黑体" panose="02010609060101010101" pitchFamily="49" charset="-122"/>
              </a:rPr>
              <a:t>(</a:t>
            </a:r>
            <a:r>
              <a:rPr lang="en-US" altLang="zh-CN" sz="1500" b="1" dirty="0" err="1">
                <a:latin typeface="+mn-lt"/>
                <a:ea typeface="黑体" panose="02010609060101010101" pitchFamily="49" charset="-122"/>
              </a:rPr>
              <a:t>int</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90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90000"/>
              </a:lnSpc>
            </a:pP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Console.WriteLine</a:t>
            </a:r>
            <a:r>
              <a:rPr lang="en-US" altLang="zh-CN" sz="1500" b="1" dirty="0">
                <a:latin typeface="+mn-lt"/>
                <a:ea typeface="黑体" panose="02010609060101010101" pitchFamily="49" charset="-122"/>
              </a:rPr>
              <a:t>("Display</a:t>
            </a:r>
            <a:r>
              <a:rPr lang="zh-CN" altLang="en-US" sz="1500" b="1" dirty="0">
                <a:latin typeface="+mn-lt"/>
                <a:ea typeface="黑体" panose="02010609060101010101" pitchFamily="49" charset="-122"/>
              </a:rPr>
              <a:t>：当前温度：</a:t>
            </a:r>
            <a:r>
              <a:rPr lang="en-US" altLang="zh-CN" sz="1500" b="1" dirty="0">
                <a:latin typeface="+mn-lt"/>
                <a:ea typeface="黑体" panose="02010609060101010101" pitchFamily="49" charset="-122"/>
              </a:rPr>
              <a:t>{0}</a:t>
            </a:r>
            <a:r>
              <a:rPr lang="zh-CN" altLang="en-US" sz="1500" b="1" dirty="0">
                <a:latin typeface="+mn-lt"/>
                <a:ea typeface="黑体" panose="02010609060101010101" pitchFamily="49" charset="-122"/>
              </a:rPr>
              <a:t>度。</a:t>
            </a:r>
            <a:r>
              <a:rPr lang="en-US" altLang="zh-CN" sz="1500" b="1" dirty="0">
                <a:latin typeface="+mn-lt"/>
                <a:ea typeface="黑体" panose="02010609060101010101" pitchFamily="49" charset="-122"/>
              </a:rPr>
              <a:t>", </a:t>
            </a:r>
            <a:r>
              <a:rPr lang="en-US" altLang="zh-CN" sz="1500" b="1" dirty="0" err="1">
                <a:latin typeface="+mn-lt"/>
                <a:ea typeface="黑体" panose="02010609060101010101" pitchFamily="49" charset="-122"/>
              </a:rPr>
              <a:t>param</a:t>
            </a:r>
            <a:r>
              <a:rPr lang="en-US" altLang="zh-CN" sz="1500" b="1" dirty="0">
                <a:latin typeface="+mn-lt"/>
                <a:ea typeface="黑体" panose="02010609060101010101" pitchFamily="49" charset="-122"/>
              </a:rPr>
              <a:t>);</a:t>
            </a:r>
          </a:p>
          <a:p>
            <a:pPr>
              <a:lnSpc>
                <a:spcPct val="90000"/>
              </a:lnSpc>
            </a:pPr>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pPr>
              <a:lnSpc>
                <a:spcPct val="90000"/>
              </a:lnSpc>
            </a:pPr>
            <a:r>
              <a:rPr lang="en-US" altLang="zh-CN" sz="1500" b="1" dirty="0">
                <a:latin typeface="+mn-lt"/>
                <a:ea typeface="黑体" panose="02010609060101010101" pitchFamily="49" charset="-122"/>
              </a:rPr>
              <a:t>}</a:t>
            </a:r>
          </a:p>
          <a:p>
            <a:pPr>
              <a:lnSpc>
                <a:spcPct val="90000"/>
              </a:lnSpc>
            </a:pPr>
            <a:endParaRPr lang="en-US" altLang="zh-CN" sz="1500" b="1" dirty="0">
              <a:latin typeface="+mn-lt"/>
              <a:ea typeface="黑体" panose="02010609060101010101" pitchFamily="49" charset="-122"/>
            </a:endParaRPr>
          </a:p>
          <a:p>
            <a:r>
              <a:rPr lang="en-US" altLang="zh-CN" sz="1500" b="1" dirty="0">
                <a:solidFill>
                  <a:srgbClr val="0000FF"/>
                </a:solidFill>
                <a:latin typeface="+mn-lt"/>
                <a:ea typeface="黑体" panose="02010609060101010101" pitchFamily="49" charset="-122"/>
              </a:rPr>
              <a:t>// </a:t>
            </a:r>
            <a:r>
              <a:rPr lang="zh-CN" altLang="en-US" sz="1500" b="1" dirty="0">
                <a:solidFill>
                  <a:srgbClr val="0000FF"/>
                </a:solidFill>
                <a:latin typeface="+mn-lt"/>
                <a:ea typeface="黑体" panose="02010609060101010101" pitchFamily="49" charset="-122"/>
              </a:rPr>
              <a:t>热水器</a:t>
            </a:r>
          </a:p>
          <a:p>
            <a:r>
              <a:rPr lang="en-US" altLang="zh-CN" sz="1500" b="1" dirty="0">
                <a:latin typeface="+mn-lt"/>
                <a:ea typeface="黑体" panose="02010609060101010101" pitchFamily="49" charset="-122"/>
              </a:rPr>
              <a:t>public class Heater</a:t>
            </a:r>
          </a:p>
          <a:p>
            <a:r>
              <a:rPr lang="en-US" altLang="zh-CN" sz="1500" b="1" dirty="0">
                <a:latin typeface="+mn-lt"/>
                <a:ea typeface="黑体" panose="02010609060101010101" pitchFamily="49" charset="-122"/>
              </a:rPr>
              <a:t>{</a:t>
            </a:r>
          </a:p>
          <a:p>
            <a:r>
              <a:rPr lang="en-US" altLang="zh-CN" sz="1500" b="1" dirty="0">
                <a:latin typeface="+mn-lt"/>
                <a:ea typeface="黑体" panose="02010609060101010101" pitchFamily="49" charset="-122"/>
              </a:rPr>
              <a:t>    private </a:t>
            </a:r>
            <a:r>
              <a:rPr lang="en-US" altLang="zh-CN" sz="1500" b="1" dirty="0" err="1">
                <a:latin typeface="+mn-lt"/>
                <a:ea typeface="黑体" panose="02010609060101010101" pitchFamily="49" charset="-122"/>
              </a:rPr>
              <a:t>int</a:t>
            </a:r>
            <a:r>
              <a:rPr lang="en-US" altLang="zh-CN" sz="1500" b="1" dirty="0">
                <a:latin typeface="+mn-lt"/>
                <a:ea typeface="黑体" panose="02010609060101010101" pitchFamily="49" charset="-122"/>
              </a:rPr>
              <a:t> temperature;</a:t>
            </a:r>
          </a:p>
          <a:p>
            <a:r>
              <a:rPr lang="en-US" altLang="zh-CN" sz="1500" b="1" dirty="0">
                <a:latin typeface="+mn-lt"/>
                <a:ea typeface="黑体" panose="02010609060101010101" pitchFamily="49" charset="-122"/>
              </a:rPr>
              <a:t>    </a:t>
            </a:r>
            <a:r>
              <a:rPr lang="en-US" altLang="zh-CN" sz="1500" b="1" dirty="0">
                <a:solidFill>
                  <a:srgbClr val="FF0000"/>
                </a:solidFill>
                <a:latin typeface="+mn-lt"/>
                <a:ea typeface="黑体" panose="02010609060101010101" pitchFamily="49" charset="-122"/>
              </a:rPr>
              <a:t>… //</a:t>
            </a:r>
            <a:r>
              <a:rPr lang="zh-CN" altLang="en-US" sz="1500" b="1" dirty="0">
                <a:solidFill>
                  <a:srgbClr val="FF0000"/>
                </a:solidFill>
                <a:latin typeface="+mn-lt"/>
                <a:ea typeface="黑体" panose="02010609060101010101" pitchFamily="49" charset="-122"/>
              </a:rPr>
              <a:t>定义委托和事件</a:t>
            </a:r>
            <a:endParaRPr lang="en-US" altLang="zh-CN" sz="1500" b="1" dirty="0">
              <a:solidFill>
                <a:srgbClr val="FF0000"/>
              </a:solidFill>
              <a:latin typeface="+mn-lt"/>
              <a:ea typeface="黑体" panose="02010609060101010101" pitchFamily="49" charset="-122"/>
            </a:endParaRPr>
          </a:p>
          <a:p>
            <a:r>
              <a:rPr lang="en-US" altLang="zh-CN" sz="1500" b="1" dirty="0">
                <a:latin typeface="+mn-lt"/>
                <a:ea typeface="黑体" panose="02010609060101010101" pitchFamily="49" charset="-122"/>
              </a:rPr>
              <a:t>    private void </a:t>
            </a:r>
            <a:r>
              <a:rPr lang="en-US" altLang="zh-CN" sz="1500" b="1" dirty="0" err="1">
                <a:latin typeface="+mn-lt"/>
                <a:ea typeface="黑体" panose="02010609060101010101" pitchFamily="49" charset="-122"/>
              </a:rPr>
              <a:t>BoilWater</a:t>
            </a:r>
            <a:r>
              <a:rPr lang="en-US" altLang="zh-CN" sz="1500" b="1" dirty="0">
                <a:latin typeface="+mn-lt"/>
                <a:ea typeface="黑体" panose="02010609060101010101" pitchFamily="49" charset="-122"/>
              </a:rPr>
              <a:t>()</a:t>
            </a:r>
          </a:p>
          <a:p>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r>
              <a:rPr lang="nn-NO" altLang="zh-CN" sz="1500" b="1" dirty="0">
                <a:latin typeface="+mn-lt"/>
                <a:ea typeface="黑体" panose="02010609060101010101" pitchFamily="49" charset="-122"/>
              </a:rPr>
              <a:t>        </a:t>
            </a:r>
            <a:r>
              <a:rPr lang="en-US" altLang="zh-CN" sz="1500" b="1" dirty="0">
                <a:solidFill>
                  <a:srgbClr val="FF0000"/>
                </a:solidFill>
                <a:latin typeface="+mn-lt"/>
                <a:ea typeface="黑体" panose="02010609060101010101" pitchFamily="49" charset="-122"/>
              </a:rPr>
              <a:t>… //</a:t>
            </a:r>
            <a:r>
              <a:rPr lang="zh-CN" altLang="en-US" sz="1500" b="1" dirty="0">
                <a:solidFill>
                  <a:srgbClr val="FF0000"/>
                </a:solidFill>
                <a:latin typeface="+mn-lt"/>
                <a:ea typeface="黑体" panose="02010609060101010101" pitchFamily="49" charset="-122"/>
              </a:rPr>
              <a:t>触发事件</a:t>
            </a:r>
            <a:endParaRPr lang="en-US" altLang="zh-CN" sz="1500" b="1" dirty="0">
              <a:solidFill>
                <a:srgbClr val="FF0000"/>
              </a:solidFill>
              <a:latin typeface="+mn-lt"/>
              <a:ea typeface="黑体" panose="02010609060101010101" pitchFamily="49" charset="-122"/>
            </a:endParaRPr>
          </a:p>
          <a:p>
            <a:r>
              <a:rPr lang="zh-CN" altLang="en-US" sz="1500" b="1" dirty="0">
                <a:latin typeface="+mn-lt"/>
                <a:ea typeface="黑体" panose="02010609060101010101" pitchFamily="49" charset="-122"/>
              </a:rPr>
              <a:t>    </a:t>
            </a:r>
            <a:r>
              <a:rPr lang="en-US" altLang="zh-CN" sz="1500" b="1" dirty="0">
                <a:latin typeface="+mn-lt"/>
                <a:ea typeface="黑体" panose="02010609060101010101" pitchFamily="49" charset="-122"/>
              </a:rPr>
              <a:t>}</a:t>
            </a:r>
          </a:p>
          <a:p>
            <a:r>
              <a:rPr lang="en-US" altLang="zh-CN" sz="1500" b="1" dirty="0">
                <a:latin typeface="+mn-lt"/>
                <a:ea typeface="黑体" panose="02010609060101010101" pitchFamily="49" charset="-122"/>
              </a:rPr>
              <a:t>}</a:t>
            </a:r>
            <a:endParaRPr lang="zh-CN" altLang="en-US" sz="1500" b="1" dirty="0">
              <a:latin typeface="+mn-lt"/>
              <a:ea typeface="黑体" panose="02010609060101010101" pitchFamily="49" charset="-122"/>
            </a:endParaRPr>
          </a:p>
        </p:txBody>
      </p:sp>
    </p:spTree>
    <p:extLst>
      <p:ext uri="{BB962C8B-B14F-4D97-AF65-F5344CB8AC3E}">
        <p14:creationId xmlns:p14="http://schemas.microsoft.com/office/powerpoint/2010/main" val="31764359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576064"/>
          </a:xfrm>
        </p:spPr>
        <p:txBody>
          <a:bodyPr/>
          <a:lstStyle/>
          <a:p>
            <a:pPr marL="0" indent="0">
              <a:buNone/>
            </a:pPr>
            <a:r>
              <a:rPr lang="zh-CN" altLang="en-US" sz="2400" dirty="0">
                <a:solidFill>
                  <a:srgbClr val="0000FF"/>
                </a:solidFill>
              </a:rPr>
              <a:t>基于</a:t>
            </a:r>
            <a:r>
              <a:rPr lang="en-US" altLang="zh-CN" sz="2400" dirty="0">
                <a:solidFill>
                  <a:srgbClr val="0000FF"/>
                </a:solidFill>
              </a:rPr>
              <a:t>Observer</a:t>
            </a:r>
            <a:r>
              <a:rPr lang="zh-CN" altLang="en-US" sz="2400" dirty="0">
                <a:solidFill>
                  <a:srgbClr val="0000FF"/>
                </a:solidFill>
              </a:rPr>
              <a:t>设计模式的热水器实例实现</a:t>
            </a:r>
            <a:endParaRPr lang="en-US" altLang="zh-CN" sz="2400" dirty="0">
              <a:solidFill>
                <a:srgbClr val="0000FF"/>
              </a:solidFill>
            </a:endParaRPr>
          </a:p>
        </p:txBody>
      </p:sp>
      <p:sp>
        <p:nvSpPr>
          <p:cNvPr id="5" name="文本框 4"/>
          <p:cNvSpPr txBox="1"/>
          <p:nvPr/>
        </p:nvSpPr>
        <p:spPr>
          <a:xfrm>
            <a:off x="389087" y="688042"/>
            <a:ext cx="8352928" cy="6001643"/>
          </a:xfrm>
          <a:prstGeom prst="rect">
            <a:avLst/>
          </a:prstGeom>
          <a:noFill/>
        </p:spPr>
        <p:txBody>
          <a:bodyPr wrap="square" rtlCol="0">
            <a:spAutoFit/>
          </a:bodyPr>
          <a:lstStyle/>
          <a:p>
            <a:r>
              <a:rPr lang="en-US" altLang="zh-CN" sz="1600" b="1" dirty="0">
                <a:solidFill>
                  <a:srgbClr val="0000FF"/>
                </a:solidFill>
                <a:latin typeface="+mn-lt"/>
                <a:ea typeface="黑体" panose="02010609060101010101" pitchFamily="49" charset="-122"/>
              </a:rPr>
              <a:t>// </a:t>
            </a:r>
            <a:r>
              <a:rPr lang="zh-CN" altLang="en-US" sz="1600" b="1" dirty="0">
                <a:solidFill>
                  <a:srgbClr val="0000FF"/>
                </a:solidFill>
                <a:latin typeface="+mn-lt"/>
                <a:ea typeface="黑体" panose="02010609060101010101" pitchFamily="49" charset="-122"/>
              </a:rPr>
              <a:t>热水器</a:t>
            </a:r>
          </a:p>
          <a:p>
            <a:r>
              <a:rPr lang="en-US" altLang="zh-CN" sz="1600" b="1" dirty="0">
                <a:latin typeface="+mn-lt"/>
                <a:ea typeface="黑体" panose="02010609060101010101" pitchFamily="49" charset="-122"/>
              </a:rPr>
              <a:t>public class Heater</a:t>
            </a:r>
          </a:p>
          <a:p>
            <a:r>
              <a:rPr lang="en-US" altLang="zh-CN" sz="1600" b="1" dirty="0">
                <a:latin typeface="+mn-lt"/>
                <a:ea typeface="黑体" panose="02010609060101010101" pitchFamily="49" charset="-122"/>
              </a:rPr>
              <a:t>{</a:t>
            </a:r>
          </a:p>
          <a:p>
            <a:r>
              <a:rPr lang="en-US" altLang="zh-CN" sz="1600" b="1" dirty="0">
                <a:latin typeface="+mn-lt"/>
                <a:ea typeface="黑体" panose="02010609060101010101" pitchFamily="49" charset="-122"/>
              </a:rPr>
              <a:t>    private </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temperature;</a:t>
            </a:r>
          </a:p>
          <a:p>
            <a:r>
              <a:rPr lang="en-US" altLang="zh-CN" sz="1600" b="1" dirty="0">
                <a:latin typeface="+mn-lt"/>
                <a:ea typeface="黑体" panose="02010609060101010101" pitchFamily="49" charset="-122"/>
              </a:rPr>
              <a:t>    public delegate void </a:t>
            </a:r>
            <a:r>
              <a:rPr lang="en-US" altLang="zh-CN" sz="1600" b="1" dirty="0" err="1">
                <a:latin typeface="+mn-lt"/>
                <a:ea typeface="黑体" panose="02010609060101010101" pitchFamily="49" charset="-122"/>
              </a:rPr>
              <a:t>BoilHandler</a:t>
            </a:r>
            <a:r>
              <a:rPr lang="en-US" altLang="zh-CN" sz="1600" b="1" dirty="0">
                <a:latin typeface="+mn-lt"/>
                <a:ea typeface="黑体" panose="02010609060101010101" pitchFamily="49" charset="-122"/>
              </a:rPr>
              <a:t>(</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param</a:t>
            </a:r>
            <a:r>
              <a:rPr lang="en-US" altLang="zh-CN" sz="1600" b="1" dirty="0">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a:t>
            </a:r>
            <a:r>
              <a:rPr lang="zh-CN" altLang="en-US" sz="1600" b="1" dirty="0">
                <a:solidFill>
                  <a:srgbClr val="0000FF"/>
                </a:solidFill>
                <a:latin typeface="+mn-lt"/>
                <a:ea typeface="黑体" panose="02010609060101010101" pitchFamily="49" charset="-122"/>
              </a:rPr>
              <a:t>声明委托</a:t>
            </a:r>
          </a:p>
          <a:p>
            <a:r>
              <a:rPr lang="en-US" altLang="zh-CN" sz="1600" b="1" dirty="0">
                <a:latin typeface="+mn-lt"/>
                <a:ea typeface="黑体" panose="02010609060101010101" pitchFamily="49" charset="-122"/>
              </a:rPr>
              <a:t>    public event </a:t>
            </a:r>
            <a:r>
              <a:rPr lang="en-US" altLang="zh-CN" sz="1600" b="1" dirty="0" err="1">
                <a:latin typeface="+mn-lt"/>
                <a:ea typeface="黑体" panose="02010609060101010101" pitchFamily="49" charset="-122"/>
              </a:rPr>
              <a:t>BoilHandler</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BoilEvent</a:t>
            </a:r>
            <a:r>
              <a:rPr lang="en-US" altLang="zh-CN" sz="1600" b="1" dirty="0">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a:t>
            </a:r>
            <a:r>
              <a:rPr lang="zh-CN" altLang="en-US" sz="1600" b="1" dirty="0">
                <a:solidFill>
                  <a:srgbClr val="0000FF"/>
                </a:solidFill>
                <a:latin typeface="+mn-lt"/>
                <a:ea typeface="黑体" panose="02010609060101010101" pitchFamily="49" charset="-122"/>
              </a:rPr>
              <a:t>声明事件</a:t>
            </a:r>
          </a:p>
          <a:p>
            <a:endParaRPr lang="zh-CN" altLang="en-US" sz="1600" b="1" dirty="0">
              <a:latin typeface="+mn-lt"/>
              <a:ea typeface="黑体" panose="02010609060101010101" pitchFamily="49" charset="-122"/>
            </a:endParaRPr>
          </a:p>
          <a:p>
            <a:r>
              <a:rPr lang="zh-CN" altLang="en-US" sz="1600" b="1" dirty="0">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 </a:t>
            </a:r>
            <a:r>
              <a:rPr lang="zh-CN" altLang="en-US" sz="1600" b="1" dirty="0">
                <a:solidFill>
                  <a:srgbClr val="0000FF"/>
                </a:solidFill>
                <a:latin typeface="+mn-lt"/>
                <a:ea typeface="黑体" panose="02010609060101010101" pitchFamily="49" charset="-122"/>
              </a:rPr>
              <a:t>烧水</a:t>
            </a:r>
          </a:p>
          <a:p>
            <a:r>
              <a:rPr lang="en-US" altLang="zh-CN" sz="1600" b="1" dirty="0">
                <a:latin typeface="+mn-lt"/>
                <a:ea typeface="黑体" panose="02010609060101010101" pitchFamily="49" charset="-122"/>
              </a:rPr>
              <a:t>    public void </a:t>
            </a:r>
            <a:r>
              <a:rPr lang="en-US" altLang="zh-CN" sz="1600" b="1" dirty="0" err="1">
                <a:latin typeface="+mn-lt"/>
                <a:ea typeface="黑体" panose="02010609060101010101" pitchFamily="49" charset="-122"/>
              </a:rPr>
              <a:t>BoilWater</a:t>
            </a:r>
            <a:r>
              <a:rPr lang="en-US" altLang="zh-CN" sz="1600" b="1" dirty="0">
                <a:latin typeface="+mn-lt"/>
                <a:ea typeface="黑体" panose="02010609060101010101" pitchFamily="49" charset="-122"/>
              </a:rPr>
              <a:t>()</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nn-NO" altLang="zh-CN" sz="1600" b="1" dirty="0">
                <a:latin typeface="+mn-lt"/>
                <a:ea typeface="黑体" panose="02010609060101010101" pitchFamily="49" charset="-122"/>
              </a:rPr>
              <a:t>        for (int i = 0; i &lt;= 100; i++)</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en-US" altLang="zh-CN" sz="1600" b="1" dirty="0">
                <a:latin typeface="+mn-lt"/>
                <a:ea typeface="黑体" panose="02010609060101010101" pitchFamily="49" charset="-122"/>
              </a:rPr>
              <a:t>            temperature = </a:t>
            </a:r>
            <a:r>
              <a:rPr lang="en-US" altLang="zh-CN" sz="1600" b="1" dirty="0" err="1">
                <a:latin typeface="+mn-lt"/>
                <a:ea typeface="黑体" panose="02010609060101010101" pitchFamily="49" charset="-122"/>
              </a:rPr>
              <a:t>i</a:t>
            </a:r>
            <a:r>
              <a:rPr lang="en-US" altLang="zh-CN" sz="1600" b="1" dirty="0">
                <a:latin typeface="+mn-lt"/>
                <a:ea typeface="黑体" panose="02010609060101010101" pitchFamily="49" charset="-122"/>
              </a:rPr>
              <a:t>;</a:t>
            </a:r>
          </a:p>
          <a:p>
            <a:endParaRPr lang="zh-CN" altLang="en-US" sz="1600" b="1" dirty="0">
              <a:latin typeface="+mn-lt"/>
              <a:ea typeface="黑体" panose="02010609060101010101" pitchFamily="49" charset="-122"/>
            </a:endParaRPr>
          </a:p>
          <a:p>
            <a:r>
              <a:rPr lang="en-US" altLang="zh-CN" sz="1600" b="1" dirty="0">
                <a:latin typeface="+mn-lt"/>
                <a:ea typeface="黑体" panose="02010609060101010101" pitchFamily="49" charset="-122"/>
              </a:rPr>
              <a:t>            if (temperature &gt; 95)</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en-US" altLang="zh-CN" sz="1600" b="1" dirty="0">
                <a:latin typeface="+mn-lt"/>
                <a:ea typeface="黑体" panose="02010609060101010101" pitchFamily="49" charset="-122"/>
              </a:rPr>
              <a:t>                if (</a:t>
            </a:r>
            <a:r>
              <a:rPr lang="en-US" altLang="zh-CN" sz="1600" b="1" dirty="0" err="1">
                <a:latin typeface="+mn-lt"/>
                <a:ea typeface="黑体" panose="02010609060101010101" pitchFamily="49" charset="-122"/>
              </a:rPr>
              <a:t>BoilEvent</a:t>
            </a:r>
            <a:r>
              <a:rPr lang="en-US" altLang="zh-CN" sz="1600" b="1" dirty="0">
                <a:latin typeface="+mn-lt"/>
                <a:ea typeface="黑体" panose="02010609060101010101" pitchFamily="49" charset="-122"/>
              </a:rPr>
              <a:t> != null)</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 </a:t>
            </a:r>
            <a:r>
              <a:rPr lang="en-US" altLang="zh-CN" sz="1600" b="1" dirty="0">
                <a:solidFill>
                  <a:srgbClr val="0000FF"/>
                </a:solidFill>
                <a:latin typeface="+mn-lt"/>
                <a:ea typeface="黑体" panose="02010609060101010101" pitchFamily="49" charset="-122"/>
              </a:rPr>
              <a:t>//</a:t>
            </a:r>
            <a:r>
              <a:rPr lang="zh-CN" altLang="en-US" sz="1600" b="1" dirty="0">
                <a:solidFill>
                  <a:srgbClr val="0000FF"/>
                </a:solidFill>
                <a:latin typeface="+mn-lt"/>
                <a:ea typeface="黑体" panose="02010609060101010101" pitchFamily="49" charset="-122"/>
              </a:rPr>
              <a:t>如果有对象注册</a:t>
            </a:r>
          </a:p>
          <a:p>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BoilEvent</a:t>
            </a:r>
            <a:r>
              <a:rPr lang="en-US" altLang="zh-CN" sz="1600" b="1" dirty="0">
                <a:latin typeface="+mn-lt"/>
                <a:ea typeface="黑体" panose="02010609060101010101" pitchFamily="49" charset="-122"/>
              </a:rPr>
              <a:t>(temperature);  </a:t>
            </a:r>
            <a:r>
              <a:rPr lang="en-US" altLang="zh-CN" sz="1600" b="1" dirty="0">
                <a:solidFill>
                  <a:srgbClr val="0000FF"/>
                </a:solidFill>
                <a:latin typeface="+mn-lt"/>
                <a:ea typeface="黑体" panose="02010609060101010101" pitchFamily="49" charset="-122"/>
              </a:rPr>
              <a:t>//</a:t>
            </a:r>
            <a:r>
              <a:rPr lang="zh-CN" altLang="en-US" sz="1600" b="1" dirty="0">
                <a:solidFill>
                  <a:srgbClr val="0000FF"/>
                </a:solidFill>
                <a:latin typeface="+mn-lt"/>
                <a:ea typeface="黑体" panose="02010609060101010101" pitchFamily="49" charset="-122"/>
              </a:rPr>
              <a:t>调用所有注册对象的方法</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r>
              <a:rPr lang="en-US" altLang="zh-CN" sz="1600" b="1" dirty="0">
                <a:latin typeface="+mn-lt"/>
                <a:ea typeface="黑体" panose="02010609060101010101" pitchFamily="49" charset="-122"/>
              </a:rPr>
              <a:t>}</a:t>
            </a:r>
            <a:endParaRPr lang="zh-CN" altLang="en-US" sz="1600" b="1" dirty="0">
              <a:latin typeface="+mn-lt"/>
              <a:ea typeface="黑体" panose="02010609060101010101" pitchFamily="49" charset="-122"/>
            </a:endParaRPr>
          </a:p>
        </p:txBody>
      </p:sp>
    </p:spTree>
    <p:extLst>
      <p:ext uri="{BB962C8B-B14F-4D97-AF65-F5344CB8AC3E}">
        <p14:creationId xmlns:p14="http://schemas.microsoft.com/office/powerpoint/2010/main" val="13114372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332656"/>
            <a:ext cx="8352928" cy="4262705"/>
          </a:xfrm>
          <a:prstGeom prst="rect">
            <a:avLst/>
          </a:prstGeom>
          <a:noFill/>
        </p:spPr>
        <p:txBody>
          <a:bodyPr wrap="square" rtlCol="0">
            <a:spAutoFit/>
          </a:bodyPr>
          <a:lstStyle/>
          <a:p>
            <a:pPr>
              <a:spcBef>
                <a:spcPts val="600"/>
              </a:spcBef>
            </a:pPr>
            <a:r>
              <a:rPr lang="en-US" altLang="zh-CN" sz="1800" b="1" dirty="0">
                <a:latin typeface="+mn-lt"/>
                <a:ea typeface="黑体" panose="02010609060101010101" pitchFamily="49" charset="-122"/>
              </a:rPr>
              <a:t>class Program</a:t>
            </a:r>
          </a:p>
          <a:p>
            <a:pPr>
              <a:spcBef>
                <a:spcPts val="600"/>
              </a:spcBef>
            </a:pPr>
            <a:r>
              <a:rPr lang="en-US" altLang="zh-CN" sz="1800" b="1" dirty="0">
                <a:latin typeface="+mn-lt"/>
                <a:ea typeface="黑体" panose="02010609060101010101" pitchFamily="49" charset="-122"/>
              </a:rPr>
              <a:t>{</a:t>
            </a:r>
          </a:p>
          <a:p>
            <a:pPr>
              <a:spcBef>
                <a:spcPts val="600"/>
              </a:spcBef>
            </a:pPr>
            <a:r>
              <a:rPr lang="en-US" altLang="zh-CN" sz="1800" b="1" dirty="0">
                <a:latin typeface="+mn-lt"/>
                <a:ea typeface="黑体" panose="02010609060101010101" pitchFamily="49" charset="-122"/>
              </a:rPr>
              <a:t>    static void Main()</a:t>
            </a:r>
          </a:p>
          <a:p>
            <a:pPr>
              <a:spcBef>
                <a:spcPts val="600"/>
              </a:spcBef>
            </a:pPr>
            <a:r>
              <a:rPr lang="zh-CN" altLang="en-US" sz="1800" b="1" dirty="0">
                <a:latin typeface="+mn-lt"/>
                <a:ea typeface="黑体" panose="02010609060101010101" pitchFamily="49" charset="-122"/>
              </a:rPr>
              <a:t>    </a:t>
            </a:r>
            <a:r>
              <a:rPr lang="en-US" altLang="zh-CN" sz="1800" b="1" dirty="0">
                <a:latin typeface="+mn-lt"/>
                <a:ea typeface="黑体" panose="02010609060101010101" pitchFamily="49" charset="-122"/>
              </a:rPr>
              <a:t>{</a:t>
            </a:r>
          </a:p>
          <a:p>
            <a:pPr>
              <a:spcBef>
                <a:spcPts val="600"/>
              </a:spcBef>
            </a:pPr>
            <a:r>
              <a:rPr lang="en-US" altLang="zh-CN" sz="1800" b="1" dirty="0">
                <a:latin typeface="+mn-lt"/>
                <a:ea typeface="黑体" panose="02010609060101010101" pitchFamily="49" charset="-122"/>
              </a:rPr>
              <a:t>        Heater </a:t>
            </a:r>
            <a:r>
              <a:rPr lang="en-US" altLang="zh-CN" sz="1800" b="1" dirty="0" err="1">
                <a:latin typeface="+mn-lt"/>
                <a:ea typeface="黑体" panose="02010609060101010101" pitchFamily="49" charset="-122"/>
              </a:rPr>
              <a:t>heater</a:t>
            </a:r>
            <a:r>
              <a:rPr lang="en-US" altLang="zh-CN" sz="1800" b="1" dirty="0">
                <a:latin typeface="+mn-lt"/>
                <a:ea typeface="黑体" panose="02010609060101010101" pitchFamily="49" charset="-122"/>
              </a:rPr>
              <a:t> = new Heater();</a:t>
            </a:r>
          </a:p>
          <a:p>
            <a:pPr>
              <a:spcBef>
                <a:spcPts val="600"/>
              </a:spcBef>
            </a:pPr>
            <a:r>
              <a:rPr lang="en-US" altLang="zh-CN" sz="1800" b="1" dirty="0">
                <a:latin typeface="+mn-lt"/>
                <a:ea typeface="黑体" panose="02010609060101010101" pitchFamily="49" charset="-122"/>
              </a:rPr>
              <a:t> </a:t>
            </a:r>
          </a:p>
          <a:p>
            <a:pPr>
              <a:spcBef>
                <a:spcPts val="600"/>
              </a:spcBef>
            </a:pPr>
            <a:r>
              <a:rPr lang="en-US" altLang="zh-CN" sz="1800" b="1" dirty="0">
                <a:latin typeface="+mn-lt"/>
                <a:ea typeface="黑体" panose="02010609060101010101" pitchFamily="49" charset="-122"/>
              </a:rPr>
              <a:t>        </a:t>
            </a:r>
            <a:r>
              <a:rPr lang="en-US" altLang="zh-CN" sz="1800" b="1" dirty="0" err="1">
                <a:latin typeface="+mn-lt"/>
                <a:ea typeface="黑体" panose="02010609060101010101" pitchFamily="49" charset="-122"/>
              </a:rPr>
              <a:t>heater.BoilEvent</a:t>
            </a:r>
            <a:r>
              <a:rPr lang="en-US" altLang="zh-CN" sz="1800" b="1" dirty="0">
                <a:latin typeface="+mn-lt"/>
                <a:ea typeface="黑体" panose="02010609060101010101" pitchFamily="49" charset="-122"/>
              </a:rPr>
              <a:t> += (new Alarm()).</a:t>
            </a:r>
            <a:r>
              <a:rPr lang="en-US" altLang="zh-CN" sz="1800" b="1" dirty="0" err="1">
                <a:latin typeface="+mn-lt"/>
                <a:ea typeface="黑体" panose="02010609060101010101" pitchFamily="49" charset="-122"/>
              </a:rPr>
              <a:t>MakeAlert</a:t>
            </a:r>
            <a:r>
              <a:rPr lang="en-US" altLang="zh-CN" sz="1800" b="1" dirty="0">
                <a:latin typeface="+mn-lt"/>
                <a:ea typeface="黑体" panose="02010609060101010101" pitchFamily="49" charset="-122"/>
              </a:rPr>
              <a:t>;   </a:t>
            </a:r>
            <a:r>
              <a:rPr lang="en-US" altLang="zh-CN" sz="1800" b="1" dirty="0">
                <a:solidFill>
                  <a:srgbClr val="0000FF"/>
                </a:solidFill>
                <a:latin typeface="+mn-lt"/>
                <a:ea typeface="黑体" panose="02010609060101010101" pitchFamily="49" charset="-122"/>
              </a:rPr>
              <a:t>//</a:t>
            </a:r>
            <a:r>
              <a:rPr lang="zh-CN" altLang="en-US" sz="1800" b="1" dirty="0">
                <a:solidFill>
                  <a:srgbClr val="0000FF"/>
                </a:solidFill>
                <a:latin typeface="+mn-lt"/>
                <a:ea typeface="黑体" panose="02010609060101010101" pitchFamily="49" charset="-122"/>
              </a:rPr>
              <a:t>给匿名对象注册方法</a:t>
            </a:r>
          </a:p>
          <a:p>
            <a:pPr>
              <a:spcBef>
                <a:spcPts val="600"/>
              </a:spcBef>
            </a:pPr>
            <a:r>
              <a:rPr lang="en-US" altLang="zh-CN" sz="1800" b="1" dirty="0">
                <a:latin typeface="+mn-lt"/>
                <a:ea typeface="黑体" panose="02010609060101010101" pitchFamily="49" charset="-122"/>
              </a:rPr>
              <a:t>        </a:t>
            </a:r>
            <a:r>
              <a:rPr lang="en-US" altLang="zh-CN" sz="1800" b="1" dirty="0" err="1">
                <a:latin typeface="+mn-lt"/>
                <a:ea typeface="黑体" panose="02010609060101010101" pitchFamily="49" charset="-122"/>
              </a:rPr>
              <a:t>heater.BoilEvent</a:t>
            </a:r>
            <a:r>
              <a:rPr lang="en-US" altLang="zh-CN" sz="1800" b="1" dirty="0">
                <a:latin typeface="+mn-lt"/>
                <a:ea typeface="黑体" panose="02010609060101010101" pitchFamily="49" charset="-122"/>
              </a:rPr>
              <a:t> += </a:t>
            </a:r>
            <a:r>
              <a:rPr lang="en-US" altLang="zh-CN" sz="1800" b="1" dirty="0">
                <a:ea typeface="黑体" panose="02010609060101010101" pitchFamily="49" charset="-122"/>
              </a:rPr>
              <a:t>(</a:t>
            </a:r>
            <a:r>
              <a:rPr lang="en-US" altLang="zh-CN" sz="1800" b="1" dirty="0">
                <a:latin typeface="+mn-lt"/>
                <a:ea typeface="黑体" panose="02010609060101010101" pitchFamily="49" charset="-122"/>
              </a:rPr>
              <a:t>new Display()).</a:t>
            </a:r>
            <a:r>
              <a:rPr lang="en-US" altLang="zh-CN" sz="1800" b="1" dirty="0" err="1">
                <a:latin typeface="+mn-lt"/>
                <a:ea typeface="黑体" panose="02010609060101010101" pitchFamily="49" charset="-122"/>
              </a:rPr>
              <a:t>ShowMsg</a:t>
            </a:r>
            <a:r>
              <a:rPr lang="en-US" altLang="zh-CN" sz="1800" b="1" dirty="0">
                <a:latin typeface="+mn-lt"/>
                <a:ea typeface="黑体" panose="02010609060101010101" pitchFamily="49" charset="-122"/>
              </a:rPr>
              <a:t>;  </a:t>
            </a:r>
            <a:r>
              <a:rPr lang="en-US" altLang="zh-CN" sz="1800" b="1" dirty="0">
                <a:solidFill>
                  <a:srgbClr val="0000FF"/>
                </a:solidFill>
                <a:latin typeface="+mn-lt"/>
                <a:ea typeface="黑体" panose="02010609060101010101" pitchFamily="49" charset="-122"/>
              </a:rPr>
              <a:t>//</a:t>
            </a:r>
            <a:r>
              <a:rPr lang="zh-CN" altLang="en-US" sz="1800" b="1" dirty="0">
                <a:solidFill>
                  <a:srgbClr val="0000FF"/>
                </a:solidFill>
                <a:latin typeface="+mn-lt"/>
                <a:ea typeface="黑体" panose="02010609060101010101" pitchFamily="49" charset="-122"/>
              </a:rPr>
              <a:t>注册方法</a:t>
            </a:r>
          </a:p>
          <a:p>
            <a:pPr>
              <a:spcBef>
                <a:spcPts val="600"/>
              </a:spcBef>
            </a:pPr>
            <a:endParaRPr lang="zh-CN" altLang="en-US" sz="1800" b="1" dirty="0">
              <a:latin typeface="+mn-lt"/>
              <a:ea typeface="黑体" panose="02010609060101010101" pitchFamily="49" charset="-122"/>
            </a:endParaRPr>
          </a:p>
          <a:p>
            <a:pPr>
              <a:spcBef>
                <a:spcPts val="600"/>
              </a:spcBef>
            </a:pPr>
            <a:r>
              <a:rPr lang="zh-CN" altLang="en-US" sz="1800" b="1" dirty="0">
                <a:latin typeface="+mn-lt"/>
                <a:ea typeface="黑体" panose="02010609060101010101" pitchFamily="49" charset="-122"/>
              </a:rPr>
              <a:t>        </a:t>
            </a:r>
            <a:r>
              <a:rPr lang="en-US" altLang="zh-CN" sz="1800" b="1" dirty="0" err="1">
                <a:latin typeface="+mn-lt"/>
                <a:ea typeface="黑体" panose="02010609060101010101" pitchFamily="49" charset="-122"/>
              </a:rPr>
              <a:t>heater.BoilWater</a:t>
            </a:r>
            <a:r>
              <a:rPr lang="en-US" altLang="zh-CN" sz="1800" b="1" dirty="0">
                <a:latin typeface="+mn-lt"/>
                <a:ea typeface="黑体" panose="02010609060101010101" pitchFamily="49" charset="-122"/>
              </a:rPr>
              <a:t>();   </a:t>
            </a:r>
            <a:r>
              <a:rPr lang="en-US" altLang="zh-CN" sz="1800" b="1" dirty="0">
                <a:solidFill>
                  <a:srgbClr val="0000FF"/>
                </a:solidFill>
                <a:latin typeface="+mn-lt"/>
                <a:ea typeface="黑体" panose="02010609060101010101" pitchFamily="49" charset="-122"/>
              </a:rPr>
              <a:t>//</a:t>
            </a:r>
            <a:r>
              <a:rPr lang="zh-CN" altLang="en-US" sz="1800" b="1" dirty="0">
                <a:solidFill>
                  <a:srgbClr val="0000FF"/>
                </a:solidFill>
                <a:latin typeface="+mn-lt"/>
                <a:ea typeface="黑体" panose="02010609060101010101" pitchFamily="49" charset="-122"/>
              </a:rPr>
              <a:t>烧水，会自动调用注册过对象的方法</a:t>
            </a:r>
          </a:p>
          <a:p>
            <a:pPr>
              <a:spcBef>
                <a:spcPts val="600"/>
              </a:spcBef>
            </a:pPr>
            <a:r>
              <a:rPr lang="zh-CN" altLang="en-US" sz="1800" b="1" dirty="0">
                <a:latin typeface="+mn-lt"/>
                <a:ea typeface="黑体" panose="02010609060101010101" pitchFamily="49" charset="-122"/>
              </a:rPr>
              <a:t>    </a:t>
            </a:r>
            <a:r>
              <a:rPr lang="en-US" altLang="zh-CN" sz="1800" b="1" dirty="0">
                <a:latin typeface="+mn-lt"/>
                <a:ea typeface="黑体" panose="02010609060101010101" pitchFamily="49" charset="-122"/>
              </a:rPr>
              <a:t>}</a:t>
            </a:r>
          </a:p>
          <a:p>
            <a:pPr>
              <a:spcBef>
                <a:spcPts val="600"/>
              </a:spcBef>
            </a:pPr>
            <a:r>
              <a:rPr lang="en-US" altLang="zh-CN" sz="1800" b="1" dirty="0">
                <a:latin typeface="+mn-lt"/>
                <a:ea typeface="黑体" panose="02010609060101010101" pitchFamily="49" charset="-122"/>
              </a:rPr>
              <a:t>}</a:t>
            </a:r>
            <a:endParaRPr lang="zh-CN" altLang="en-US" sz="1800" b="1" dirty="0">
              <a:latin typeface="+mn-lt"/>
              <a:ea typeface="黑体" panose="02010609060101010101" pitchFamily="49" charset="-122"/>
            </a:endParaRPr>
          </a:p>
        </p:txBody>
      </p:sp>
    </p:spTree>
    <p:extLst>
      <p:ext uri="{BB962C8B-B14F-4D97-AF65-F5344CB8AC3E}">
        <p14:creationId xmlns:p14="http://schemas.microsoft.com/office/powerpoint/2010/main" val="394246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60000"/>
              <a:buFont typeface="Wingdings" panose="05000000000000000000" pitchFamily="2" charset="2"/>
              <a:buChar char="n"/>
            </a:pPr>
            <a:r>
              <a:rPr lang="zh-CN" altLang="en-US" sz="2800">
                <a:solidFill>
                  <a:srgbClr val="0000FF"/>
                </a:solidFill>
                <a:ea typeface="黑体" panose="02010609060101010101" pitchFamily="49" charset="-122"/>
              </a:rPr>
              <a:t>引用类似于</a:t>
            </a:r>
            <a:r>
              <a:rPr lang="en-US" altLang="zh-CN" sz="2800">
                <a:solidFill>
                  <a:srgbClr val="0000FF"/>
                </a:solidFill>
                <a:ea typeface="黑体" panose="02010609060101010101" pitchFamily="49" charset="-122"/>
              </a:rPr>
              <a:t>C++</a:t>
            </a:r>
            <a:r>
              <a:rPr lang="zh-CN" altLang="en-US" sz="2800">
                <a:solidFill>
                  <a:srgbClr val="0000FF"/>
                </a:solidFill>
                <a:ea typeface="黑体" panose="02010609060101010101" pitchFamily="49" charset="-122"/>
              </a:rPr>
              <a:t>中的对象指针。但又有区别</a:t>
            </a:r>
            <a:r>
              <a:rPr lang="zh-CN" altLang="en-US" sz="2800">
                <a:ea typeface="黑体" panose="02010609060101010101" pitchFamily="49" charset="-122"/>
              </a:rPr>
              <a:t>：</a:t>
            </a:r>
          </a:p>
          <a:p>
            <a:pPr lvl="1" eaLnBrk="1" hangingPunct="1">
              <a:lnSpc>
                <a:spcPct val="120000"/>
              </a:lnSpc>
              <a:buClr>
                <a:schemeClr val="tx1"/>
              </a:buClr>
              <a:buFont typeface="Arial" panose="020B0604020202020204" pitchFamily="34" charset="0"/>
              <a:buChar char="•"/>
            </a:pPr>
            <a:r>
              <a:rPr lang="zh-CN" altLang="en-US" sz="2400">
                <a:ea typeface="黑体" panose="02010609060101010101" pitchFamily="49" charset="-122"/>
              </a:rPr>
              <a:t>在</a:t>
            </a:r>
            <a:r>
              <a:rPr lang="en-US" altLang="zh-CN" sz="2400">
                <a:ea typeface="黑体" panose="02010609060101010101" pitchFamily="49" charset="-122"/>
              </a:rPr>
              <a:t>C#</a:t>
            </a:r>
            <a:r>
              <a:rPr lang="zh-CN" altLang="en-US" sz="2400">
                <a:ea typeface="黑体" panose="02010609060101010101" pitchFamily="49" charset="-122"/>
              </a:rPr>
              <a:t>中“引用”是指向一个对象在内存中的位置，在本质上是一种带有很强的完整性和安全性的限制的指针。</a:t>
            </a:r>
          </a:p>
          <a:p>
            <a:pPr lvl="1" eaLnBrk="1" hangingPunct="1">
              <a:lnSpc>
                <a:spcPct val="120000"/>
              </a:lnSpc>
              <a:buClr>
                <a:schemeClr val="tx1"/>
              </a:buClr>
              <a:buFont typeface="Arial" panose="020B0604020202020204" pitchFamily="34" charset="0"/>
              <a:buChar char="•"/>
            </a:pPr>
            <a:r>
              <a:rPr lang="zh-CN" altLang="en-US" sz="2400">
                <a:ea typeface="黑体" panose="02010609060101010101" pitchFamily="49" charset="-122"/>
              </a:rPr>
              <a:t>当声明某个类、接口或数组类型的一个变量时，变量的值总是某个对象的引用或者是</a:t>
            </a:r>
            <a:r>
              <a:rPr lang="en-US" altLang="zh-CN" sz="2400">
                <a:ea typeface="黑体" panose="02010609060101010101" pitchFamily="49" charset="-122"/>
              </a:rPr>
              <a:t>null</a:t>
            </a:r>
            <a:r>
              <a:rPr lang="zh-CN" altLang="en-US" sz="2400">
                <a:ea typeface="黑体" panose="02010609060101010101" pitchFamily="49" charset="-122"/>
              </a:rPr>
              <a:t>引用。</a:t>
            </a:r>
          </a:p>
          <a:p>
            <a:pPr lvl="1" eaLnBrk="1" hangingPunct="1">
              <a:lnSpc>
                <a:spcPct val="120000"/>
              </a:lnSpc>
              <a:buClr>
                <a:schemeClr val="tx1"/>
              </a:buClr>
              <a:buFont typeface="Arial" panose="020B0604020202020204" pitchFamily="34" charset="0"/>
              <a:buChar char="•"/>
            </a:pPr>
            <a:r>
              <a:rPr lang="zh-CN" altLang="en-US" sz="2400">
                <a:ea typeface="黑体" panose="02010609060101010101" pitchFamily="49" charset="-122"/>
              </a:rPr>
              <a:t>指针就是简单的地址而已，而引用除了表示地址而外，还是被引用的数据对象的缩影，可以提供其他信息。</a:t>
            </a:r>
          </a:p>
          <a:p>
            <a:pPr lvl="1" eaLnBrk="1" hangingPunct="1">
              <a:lnSpc>
                <a:spcPct val="120000"/>
              </a:lnSpc>
              <a:buClr>
                <a:schemeClr val="tx1"/>
              </a:buClr>
              <a:buFont typeface="Arial" panose="020B0604020202020204" pitchFamily="34" charset="0"/>
              <a:buChar char="•"/>
            </a:pPr>
            <a:r>
              <a:rPr lang="zh-CN" altLang="en-US" sz="2400">
                <a:ea typeface="黑体" panose="02010609060101010101" pitchFamily="49" charset="-122"/>
              </a:rPr>
              <a:t>指针可以有</a:t>
            </a:r>
            <a:r>
              <a:rPr lang="en-US" altLang="zh-CN" sz="2400">
                <a:ea typeface="黑体" panose="02010609060101010101" pitchFamily="49" charset="-122"/>
              </a:rPr>
              <a:t>++</a:t>
            </a:r>
            <a:r>
              <a:rPr lang="zh-CN" altLang="en-US" sz="2400">
                <a:ea typeface="黑体" panose="02010609060101010101" pitchFamily="49" charset="-122"/>
              </a:rPr>
              <a:t>、</a:t>
            </a:r>
            <a:r>
              <a:rPr lang="en-US" altLang="zh-CN" sz="2400">
                <a:ea typeface="黑体" panose="02010609060101010101" pitchFamily="49" charset="-122"/>
              </a:rPr>
              <a:t>--</a:t>
            </a:r>
            <a:r>
              <a:rPr lang="zh-CN" altLang="en-US" sz="2400">
                <a:ea typeface="黑体" panose="02010609060101010101" pitchFamily="49" charset="-122"/>
              </a:rPr>
              <a:t>运算，引用不可以运算。</a:t>
            </a:r>
          </a:p>
          <a:p>
            <a:pPr eaLnBrk="1" hangingPunct="1">
              <a:lnSpc>
                <a:spcPct val="120000"/>
              </a:lnSpc>
              <a:spcBef>
                <a:spcPct val="50000"/>
              </a:spcBef>
              <a:buFontTx/>
              <a:buNone/>
            </a:pPr>
            <a:endParaRPr lang="en-US" altLang="zh-CN" sz="1800">
              <a:ea typeface="黑体" panose="02010609060101010101" pitchFamily="49"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0622"/>
            <a:ext cx="8229600" cy="634082"/>
          </a:xfrm>
        </p:spPr>
        <p:txBody>
          <a:bodyPr/>
          <a:lstStyle/>
          <a:p>
            <a:r>
              <a:rPr lang="en-US" altLang="zh-CN" dirty="0" err="1">
                <a:solidFill>
                  <a:srgbClr val="0000FF"/>
                </a:solidFill>
              </a:rPr>
              <a:t>.Net</a:t>
            </a:r>
            <a:r>
              <a:rPr lang="en-US" altLang="zh-CN" dirty="0">
                <a:solidFill>
                  <a:srgbClr val="0000FF"/>
                </a:solidFill>
              </a:rPr>
              <a:t> Framework</a:t>
            </a:r>
            <a:r>
              <a:rPr lang="zh-CN" altLang="en-US" dirty="0">
                <a:solidFill>
                  <a:srgbClr val="0000FF"/>
                </a:solidFill>
              </a:rPr>
              <a:t>中的委托与事件</a:t>
            </a:r>
          </a:p>
        </p:txBody>
      </p:sp>
      <p:sp>
        <p:nvSpPr>
          <p:cNvPr id="3" name="内容占位符 2"/>
          <p:cNvSpPr>
            <a:spLocks noGrp="1"/>
          </p:cNvSpPr>
          <p:nvPr>
            <p:ph idx="1"/>
          </p:nvPr>
        </p:nvSpPr>
        <p:spPr>
          <a:xfrm>
            <a:off x="323528" y="1052736"/>
            <a:ext cx="8507288" cy="3744416"/>
          </a:xfrm>
        </p:spPr>
        <p:txBody>
          <a:bodyPr/>
          <a:lstStyle/>
          <a:p>
            <a:pPr marL="342900" lvl="1" indent="-342900">
              <a:lnSpc>
                <a:spcPct val="110000"/>
              </a:lnSpc>
              <a:spcBef>
                <a:spcPts val="600"/>
              </a:spcBef>
              <a:spcAft>
                <a:spcPts val="0"/>
              </a:spcAft>
              <a:buFontTx/>
              <a:buChar char="•"/>
            </a:pPr>
            <a:r>
              <a:rPr lang="zh-CN" altLang="en-US" sz="2000" dirty="0"/>
              <a:t>委托的原型定义</a:t>
            </a:r>
            <a:endParaRPr lang="en-US" altLang="zh-CN" sz="2000" dirty="0"/>
          </a:p>
          <a:p>
            <a:pPr marL="0" lvl="1" indent="0">
              <a:lnSpc>
                <a:spcPct val="110000"/>
              </a:lnSpc>
              <a:spcBef>
                <a:spcPts val="0"/>
              </a:spcBef>
              <a:spcAft>
                <a:spcPts val="0"/>
              </a:spcAft>
              <a:buNone/>
            </a:pPr>
            <a:r>
              <a:rPr lang="en-US" altLang="zh-CN" sz="2000" dirty="0">
                <a:solidFill>
                  <a:srgbClr val="FF0000"/>
                </a:solidFill>
              </a:rPr>
              <a:t>public delegate void </a:t>
            </a:r>
            <a:r>
              <a:rPr lang="en-US" altLang="zh-CN" sz="2000" dirty="0" err="1">
                <a:solidFill>
                  <a:srgbClr val="FF0000"/>
                </a:solidFill>
              </a:rPr>
              <a:t>EventHandler</a:t>
            </a:r>
            <a:r>
              <a:rPr lang="en-US" altLang="zh-CN" sz="2000" dirty="0">
                <a:solidFill>
                  <a:srgbClr val="FF0000"/>
                </a:solidFill>
              </a:rPr>
              <a:t>(object sender, </a:t>
            </a:r>
            <a:r>
              <a:rPr lang="en-US" altLang="zh-CN" sz="2000" dirty="0" err="1">
                <a:solidFill>
                  <a:srgbClr val="FF0000"/>
                </a:solidFill>
              </a:rPr>
              <a:t>EventArgs</a:t>
            </a:r>
            <a:r>
              <a:rPr lang="en-US" altLang="zh-CN" sz="2000" dirty="0">
                <a:solidFill>
                  <a:srgbClr val="FF0000"/>
                </a:solidFill>
              </a:rPr>
              <a:t> e);</a:t>
            </a:r>
            <a:endParaRPr lang="en-US" altLang="zh-CN" sz="1800" dirty="0">
              <a:solidFill>
                <a:srgbClr val="FF0000"/>
              </a:solidFill>
            </a:endParaRPr>
          </a:p>
          <a:p>
            <a:pPr lvl="1">
              <a:lnSpc>
                <a:spcPct val="110000"/>
              </a:lnSpc>
              <a:spcBef>
                <a:spcPts val="600"/>
              </a:spcBef>
              <a:spcAft>
                <a:spcPts val="0"/>
              </a:spcAft>
            </a:pPr>
            <a:r>
              <a:rPr lang="zh-CN" altLang="en-US" sz="1800" dirty="0"/>
              <a:t>名字应该以</a:t>
            </a:r>
            <a:r>
              <a:rPr lang="en-US" altLang="zh-CN" sz="1800" dirty="0" err="1"/>
              <a:t>EventHandler</a:t>
            </a:r>
            <a:r>
              <a:rPr lang="zh-CN" altLang="en-US" sz="1800" dirty="0"/>
              <a:t>结束。</a:t>
            </a:r>
          </a:p>
          <a:p>
            <a:pPr lvl="1">
              <a:lnSpc>
                <a:spcPct val="110000"/>
              </a:lnSpc>
              <a:spcBef>
                <a:spcPts val="600"/>
              </a:spcBef>
              <a:spcAft>
                <a:spcPts val="0"/>
              </a:spcAft>
            </a:pPr>
            <a:r>
              <a:rPr lang="en-US" altLang="zh-CN" sz="1800" dirty="0"/>
              <a:t>void</a:t>
            </a:r>
            <a:r>
              <a:rPr lang="zh-CN" altLang="en-US" sz="1800" dirty="0"/>
              <a:t>返回值</a:t>
            </a:r>
            <a:endParaRPr lang="en-US" altLang="zh-CN" sz="1800" dirty="0"/>
          </a:p>
          <a:p>
            <a:pPr lvl="1">
              <a:lnSpc>
                <a:spcPct val="110000"/>
              </a:lnSpc>
              <a:spcBef>
                <a:spcPts val="600"/>
              </a:spcBef>
              <a:spcAft>
                <a:spcPts val="0"/>
              </a:spcAft>
            </a:pPr>
            <a:r>
              <a:rPr lang="zh-CN" altLang="en-US" sz="1800" dirty="0"/>
              <a:t>两个输入参数：</a:t>
            </a:r>
            <a:endParaRPr lang="en-US" altLang="zh-CN" sz="1800" dirty="0"/>
          </a:p>
          <a:p>
            <a:pPr lvl="2">
              <a:lnSpc>
                <a:spcPct val="110000"/>
              </a:lnSpc>
              <a:spcBef>
                <a:spcPts val="600"/>
              </a:spcBef>
              <a:spcAft>
                <a:spcPts val="0"/>
              </a:spcAft>
            </a:pPr>
            <a:r>
              <a:rPr lang="en-US" altLang="zh-CN" sz="1800" dirty="0"/>
              <a:t>Object </a:t>
            </a:r>
            <a:r>
              <a:rPr lang="zh-CN" altLang="en-US" sz="1800" dirty="0"/>
              <a:t>类型（监视对象</a:t>
            </a:r>
            <a:r>
              <a:rPr lang="en-US" altLang="zh-CN" sz="1800" dirty="0"/>
              <a:t>Subject</a:t>
            </a:r>
            <a:r>
              <a:rPr lang="zh-CN" altLang="en-US" sz="1800" dirty="0"/>
              <a:t>）</a:t>
            </a:r>
            <a:endParaRPr lang="en-US" altLang="zh-CN" sz="1800" dirty="0"/>
          </a:p>
          <a:p>
            <a:pPr lvl="2">
              <a:lnSpc>
                <a:spcPct val="110000"/>
              </a:lnSpc>
              <a:spcBef>
                <a:spcPts val="600"/>
              </a:spcBef>
              <a:spcAft>
                <a:spcPts val="0"/>
              </a:spcAft>
            </a:pPr>
            <a:r>
              <a:rPr lang="en-US" altLang="zh-CN" sz="1800" dirty="0" err="1"/>
              <a:t>EventArgs</a:t>
            </a:r>
            <a:r>
              <a:rPr lang="zh-CN" altLang="en-US" sz="1800" dirty="0"/>
              <a:t>类型或继承自</a:t>
            </a:r>
            <a:r>
              <a:rPr lang="en-US" altLang="zh-CN" sz="1800" dirty="0" err="1"/>
              <a:t>EventArgs</a:t>
            </a:r>
            <a:r>
              <a:rPr lang="zh-CN" altLang="en-US" sz="1800" dirty="0"/>
              <a:t>（传递给监视者</a:t>
            </a:r>
            <a:r>
              <a:rPr lang="en-US" altLang="zh-CN" sz="1800" dirty="0"/>
              <a:t>Observer</a:t>
            </a:r>
            <a:r>
              <a:rPr lang="zh-CN" altLang="en-US" sz="1800" dirty="0"/>
              <a:t>的内容）。继承自</a:t>
            </a:r>
            <a:r>
              <a:rPr lang="en-US" altLang="zh-CN" sz="1800" dirty="0" err="1"/>
              <a:t>EventArgs</a:t>
            </a:r>
            <a:r>
              <a:rPr lang="zh-CN" altLang="en-US" sz="1800" dirty="0"/>
              <a:t>的类型的名字应该以</a:t>
            </a:r>
            <a:r>
              <a:rPr lang="en-US" altLang="zh-CN" sz="1800" dirty="0" err="1"/>
              <a:t>EventArgs</a:t>
            </a:r>
            <a:r>
              <a:rPr lang="zh-CN" altLang="en-US" sz="1800" dirty="0"/>
              <a:t>结尾。</a:t>
            </a:r>
          </a:p>
          <a:p>
            <a:pPr>
              <a:lnSpc>
                <a:spcPct val="110000"/>
              </a:lnSpc>
              <a:spcBef>
                <a:spcPts val="600"/>
              </a:spcBef>
              <a:spcAft>
                <a:spcPts val="0"/>
              </a:spcAft>
            </a:pPr>
            <a:r>
              <a:rPr lang="zh-CN" altLang="en-US" sz="2000" dirty="0"/>
              <a:t>事件的命名为委托去掉 </a:t>
            </a:r>
            <a:r>
              <a:rPr lang="en-US" altLang="zh-CN" sz="2000" dirty="0" err="1"/>
              <a:t>EventHandler</a:t>
            </a:r>
            <a:r>
              <a:rPr lang="zh-CN" altLang="en-US" sz="2000" dirty="0"/>
              <a:t>之后剩余的部分</a:t>
            </a:r>
            <a:endParaRPr lang="en-US" altLang="zh-CN" sz="2000" dirty="0"/>
          </a:p>
          <a:p>
            <a:pPr marL="0" indent="0">
              <a:lnSpc>
                <a:spcPct val="110000"/>
              </a:lnSpc>
              <a:spcBef>
                <a:spcPts val="0"/>
              </a:spcBef>
              <a:spcAft>
                <a:spcPts val="0"/>
              </a:spcAft>
              <a:buNone/>
            </a:pPr>
            <a:r>
              <a:rPr lang="en-US" altLang="zh-CN" sz="2000" dirty="0">
                <a:solidFill>
                  <a:srgbClr val="FF0000"/>
                </a:solidFill>
              </a:rPr>
              <a:t>public</a:t>
            </a:r>
            <a:r>
              <a:rPr lang="en-US" altLang="zh-CN" sz="2000" b="1" dirty="0">
                <a:solidFill>
                  <a:srgbClr val="FF0000"/>
                </a:solidFill>
              </a:rPr>
              <a:t> </a:t>
            </a:r>
            <a:r>
              <a:rPr lang="en-US" altLang="zh-CN" sz="2000" dirty="0">
                <a:solidFill>
                  <a:srgbClr val="FF0000"/>
                </a:solidFill>
              </a:rPr>
              <a:t>event</a:t>
            </a:r>
            <a:r>
              <a:rPr lang="en-US" altLang="zh-CN" sz="2000" b="1" dirty="0">
                <a:solidFill>
                  <a:srgbClr val="FF0000"/>
                </a:solidFill>
              </a:rPr>
              <a:t> </a:t>
            </a:r>
            <a:r>
              <a:rPr lang="en-US" altLang="zh-CN" sz="2000" dirty="0" err="1">
                <a:solidFill>
                  <a:srgbClr val="FF0000"/>
                </a:solidFill>
              </a:rPr>
              <a:t>EventHandler</a:t>
            </a:r>
            <a:r>
              <a:rPr lang="en-US" altLang="zh-CN" sz="2000" dirty="0">
                <a:solidFill>
                  <a:srgbClr val="FF0000"/>
                </a:solidFill>
              </a:rPr>
              <a:t> Click;</a:t>
            </a:r>
          </a:p>
        </p:txBody>
      </p:sp>
      <p:sp>
        <p:nvSpPr>
          <p:cNvPr id="4" name="矩形 3">
            <a:extLst>
              <a:ext uri="{FF2B5EF4-FFF2-40B4-BE49-F238E27FC236}">
                <a16:creationId xmlns:a16="http://schemas.microsoft.com/office/drawing/2014/main" id="{95ED9324-DF48-4E74-B25B-28B77FFE8B40}"/>
              </a:ext>
            </a:extLst>
          </p:cNvPr>
          <p:cNvSpPr/>
          <p:nvPr/>
        </p:nvSpPr>
        <p:spPr>
          <a:xfrm>
            <a:off x="467544" y="5229200"/>
            <a:ext cx="8229600" cy="784830"/>
          </a:xfrm>
          <a:prstGeom prst="rect">
            <a:avLst/>
          </a:prstGeom>
          <a:ln w="25400">
            <a:solidFill>
              <a:schemeClr val="accent1">
                <a:lumMod val="75000"/>
              </a:schemeClr>
            </a:solidFill>
          </a:ln>
        </p:spPr>
        <p:txBody>
          <a:bodyPr wrap="square">
            <a:spAutoFit/>
          </a:bodyPr>
          <a:lstStyle/>
          <a:p>
            <a:pPr>
              <a:spcBef>
                <a:spcPts val="600"/>
              </a:spcBef>
              <a:spcAft>
                <a:spcPts val="600"/>
              </a:spcAft>
            </a:pPr>
            <a:r>
              <a:rPr lang="en-US" altLang="zh-CN" sz="2000" dirty="0"/>
              <a:t>this.button1.Click += new </a:t>
            </a:r>
            <a:r>
              <a:rPr lang="en-US" altLang="zh-CN" sz="2000" dirty="0" err="1"/>
              <a:t>System.EventHandler</a:t>
            </a:r>
            <a:r>
              <a:rPr lang="en-US" altLang="zh-CN" sz="2000" dirty="0"/>
              <a:t>(this.button1_Click);</a:t>
            </a:r>
          </a:p>
          <a:p>
            <a:pPr marL="0" indent="0">
              <a:spcBef>
                <a:spcPts val="0"/>
              </a:spcBef>
              <a:spcAft>
                <a:spcPts val="600"/>
              </a:spcAft>
              <a:buNone/>
            </a:pPr>
            <a:r>
              <a:rPr lang="en-US" altLang="zh-CN" sz="2000" dirty="0"/>
              <a:t>private void button1_Click(object sender, </a:t>
            </a:r>
            <a:r>
              <a:rPr lang="en-US" altLang="zh-CN" sz="2000" dirty="0" err="1"/>
              <a:t>EventArgs</a:t>
            </a:r>
            <a:r>
              <a:rPr lang="en-US" altLang="zh-CN" sz="2000" dirty="0"/>
              <a:t> e)   {</a:t>
            </a:r>
            <a:r>
              <a:rPr lang="zh-CN" altLang="en-US" sz="2000" dirty="0"/>
              <a:t> </a:t>
            </a:r>
            <a:r>
              <a:rPr lang="en-US" altLang="zh-CN" sz="2000" dirty="0"/>
              <a:t>…… }</a:t>
            </a:r>
            <a:endParaRPr lang="zh-CN" altLang="en-US" sz="2000" dirty="0"/>
          </a:p>
        </p:txBody>
      </p:sp>
    </p:spTree>
    <p:extLst>
      <p:ext uri="{BB962C8B-B14F-4D97-AF65-F5344CB8AC3E}">
        <p14:creationId xmlns:p14="http://schemas.microsoft.com/office/powerpoint/2010/main" val="27819830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30622"/>
            <a:ext cx="8229600" cy="634082"/>
          </a:xfrm>
        </p:spPr>
        <p:txBody>
          <a:bodyPr/>
          <a:lstStyle/>
          <a:p>
            <a:pPr algn="l"/>
            <a:r>
              <a:rPr lang="zh-CN" altLang="en-US" sz="2400" dirty="0">
                <a:solidFill>
                  <a:srgbClr val="0000FF"/>
                </a:solidFill>
              </a:rPr>
              <a:t>基于</a:t>
            </a:r>
            <a:r>
              <a:rPr lang="en-US" altLang="zh-CN" sz="2400" dirty="0" err="1">
                <a:solidFill>
                  <a:srgbClr val="0000FF"/>
                </a:solidFill>
              </a:rPr>
              <a:t>.Net</a:t>
            </a:r>
            <a:r>
              <a:rPr lang="en-US" altLang="zh-CN" sz="2400" dirty="0">
                <a:solidFill>
                  <a:srgbClr val="0000FF"/>
                </a:solidFill>
              </a:rPr>
              <a:t> Framework</a:t>
            </a:r>
            <a:r>
              <a:rPr lang="zh-CN" altLang="en-US" sz="2400" dirty="0">
                <a:solidFill>
                  <a:srgbClr val="0000FF"/>
                </a:solidFill>
              </a:rPr>
              <a:t>中的委托与事件的热水器实例实现</a:t>
            </a:r>
            <a:endParaRPr lang="zh-CN" altLang="en-US" sz="2400" dirty="0"/>
          </a:p>
        </p:txBody>
      </p:sp>
      <p:sp>
        <p:nvSpPr>
          <p:cNvPr id="3" name="内容占位符 2">
            <a:extLst>
              <a:ext uri="{FF2B5EF4-FFF2-40B4-BE49-F238E27FC236}">
                <a16:creationId xmlns:a16="http://schemas.microsoft.com/office/drawing/2014/main" id="{465C7981-F80A-4F70-BE77-B2E7C80A8620}"/>
              </a:ext>
            </a:extLst>
          </p:cNvPr>
          <p:cNvSpPr>
            <a:spLocks noGrp="1"/>
          </p:cNvSpPr>
          <p:nvPr>
            <p:ph idx="1"/>
          </p:nvPr>
        </p:nvSpPr>
        <p:spPr>
          <a:xfrm>
            <a:off x="323528" y="764704"/>
            <a:ext cx="8507288" cy="2952328"/>
          </a:xfrm>
        </p:spPr>
        <p:txBody>
          <a:bodyPr/>
          <a:lstStyle/>
          <a:p>
            <a:pPr marL="342900" lvl="1" indent="-342900">
              <a:lnSpc>
                <a:spcPct val="110000"/>
              </a:lnSpc>
              <a:spcBef>
                <a:spcPts val="600"/>
              </a:spcBef>
              <a:spcAft>
                <a:spcPts val="0"/>
              </a:spcAft>
              <a:buFontTx/>
              <a:buChar char="•"/>
            </a:pPr>
            <a:r>
              <a:rPr lang="zh-CN" altLang="en-US" sz="2000" dirty="0"/>
              <a:t>委托的原型定义</a:t>
            </a:r>
            <a:endParaRPr lang="en-US" altLang="zh-CN" sz="2000" dirty="0"/>
          </a:p>
          <a:p>
            <a:pPr marL="0" lvl="1" indent="0">
              <a:lnSpc>
                <a:spcPct val="110000"/>
              </a:lnSpc>
              <a:spcBef>
                <a:spcPts val="0"/>
              </a:spcBef>
              <a:spcAft>
                <a:spcPts val="0"/>
              </a:spcAft>
              <a:buNone/>
            </a:pPr>
            <a:r>
              <a:rPr lang="en-US" altLang="zh-CN" sz="2000" dirty="0">
                <a:solidFill>
                  <a:srgbClr val="FF0000"/>
                </a:solidFill>
              </a:rPr>
              <a:t>public delegate void </a:t>
            </a:r>
            <a:r>
              <a:rPr lang="en-US" altLang="zh-CN" sz="2000" dirty="0" err="1">
                <a:solidFill>
                  <a:srgbClr val="FF0000"/>
                </a:solidFill>
              </a:rPr>
              <a:t>EventHandler</a:t>
            </a:r>
            <a:r>
              <a:rPr lang="en-US" altLang="zh-CN" sz="2000" dirty="0">
                <a:solidFill>
                  <a:srgbClr val="FF0000"/>
                </a:solidFill>
              </a:rPr>
              <a:t>(object sender, </a:t>
            </a:r>
            <a:r>
              <a:rPr lang="en-US" altLang="zh-CN" sz="2000" dirty="0" err="1">
                <a:solidFill>
                  <a:srgbClr val="FF0000"/>
                </a:solidFill>
              </a:rPr>
              <a:t>EventArgs</a:t>
            </a:r>
            <a:r>
              <a:rPr lang="en-US" altLang="zh-CN" sz="2000" dirty="0">
                <a:solidFill>
                  <a:srgbClr val="FF0000"/>
                </a:solidFill>
              </a:rPr>
              <a:t> e);</a:t>
            </a:r>
            <a:endParaRPr lang="en-US" altLang="zh-CN" sz="1800" dirty="0">
              <a:solidFill>
                <a:srgbClr val="FF0000"/>
              </a:solidFill>
            </a:endParaRPr>
          </a:p>
          <a:p>
            <a:pPr lvl="1">
              <a:lnSpc>
                <a:spcPct val="110000"/>
              </a:lnSpc>
              <a:spcBef>
                <a:spcPts val="600"/>
              </a:spcBef>
              <a:spcAft>
                <a:spcPts val="0"/>
              </a:spcAft>
            </a:pPr>
            <a:r>
              <a:rPr lang="zh-CN" altLang="en-US" sz="1800" dirty="0"/>
              <a:t>名字应该以</a:t>
            </a:r>
            <a:r>
              <a:rPr lang="en-US" altLang="zh-CN" sz="1800" dirty="0" err="1"/>
              <a:t>EventHandler</a:t>
            </a:r>
            <a:r>
              <a:rPr lang="zh-CN" altLang="en-US" sz="1800" dirty="0"/>
              <a:t>结束。</a:t>
            </a:r>
          </a:p>
          <a:p>
            <a:pPr lvl="1">
              <a:lnSpc>
                <a:spcPct val="110000"/>
              </a:lnSpc>
              <a:spcBef>
                <a:spcPts val="600"/>
              </a:spcBef>
              <a:spcAft>
                <a:spcPts val="0"/>
              </a:spcAft>
            </a:pPr>
            <a:r>
              <a:rPr lang="en-US" altLang="zh-CN" sz="1800" dirty="0"/>
              <a:t>void</a:t>
            </a:r>
            <a:r>
              <a:rPr lang="zh-CN" altLang="en-US" sz="1800" dirty="0"/>
              <a:t>返回值</a:t>
            </a:r>
            <a:endParaRPr lang="en-US" altLang="zh-CN" sz="1800" dirty="0"/>
          </a:p>
          <a:p>
            <a:pPr lvl="1">
              <a:lnSpc>
                <a:spcPct val="110000"/>
              </a:lnSpc>
              <a:spcBef>
                <a:spcPts val="600"/>
              </a:spcBef>
              <a:spcAft>
                <a:spcPts val="0"/>
              </a:spcAft>
            </a:pPr>
            <a:r>
              <a:rPr lang="zh-CN" altLang="en-US" sz="1800" dirty="0"/>
              <a:t>两个输入参数：</a:t>
            </a:r>
            <a:endParaRPr lang="en-US" altLang="zh-CN" sz="1800" dirty="0"/>
          </a:p>
          <a:p>
            <a:pPr lvl="2">
              <a:lnSpc>
                <a:spcPct val="110000"/>
              </a:lnSpc>
              <a:spcBef>
                <a:spcPts val="600"/>
              </a:spcBef>
              <a:spcAft>
                <a:spcPts val="0"/>
              </a:spcAft>
            </a:pPr>
            <a:r>
              <a:rPr lang="en-US" altLang="zh-CN" sz="1800" dirty="0"/>
              <a:t>Object </a:t>
            </a:r>
            <a:r>
              <a:rPr lang="zh-CN" altLang="en-US" sz="1800" dirty="0"/>
              <a:t>类型（监视对象</a:t>
            </a:r>
            <a:r>
              <a:rPr lang="en-US" altLang="zh-CN" sz="1800" dirty="0"/>
              <a:t>Subject</a:t>
            </a:r>
            <a:r>
              <a:rPr lang="zh-CN" altLang="en-US" sz="1800" dirty="0"/>
              <a:t>）</a:t>
            </a:r>
            <a:endParaRPr lang="en-US" altLang="zh-CN" sz="1800" dirty="0"/>
          </a:p>
          <a:p>
            <a:pPr lvl="2">
              <a:lnSpc>
                <a:spcPct val="110000"/>
              </a:lnSpc>
              <a:spcBef>
                <a:spcPts val="600"/>
              </a:spcBef>
              <a:spcAft>
                <a:spcPts val="0"/>
              </a:spcAft>
            </a:pPr>
            <a:r>
              <a:rPr lang="en-US" altLang="zh-CN" sz="1800" dirty="0" err="1"/>
              <a:t>EventArgs</a:t>
            </a:r>
            <a:r>
              <a:rPr lang="zh-CN" altLang="en-US" sz="1800" dirty="0"/>
              <a:t>类型或继承自</a:t>
            </a:r>
            <a:r>
              <a:rPr lang="en-US" altLang="zh-CN" sz="1800" dirty="0" err="1"/>
              <a:t>EventArgs</a:t>
            </a:r>
            <a:r>
              <a:rPr lang="zh-CN" altLang="en-US" sz="1800" dirty="0"/>
              <a:t>（传递给监视者</a:t>
            </a:r>
            <a:r>
              <a:rPr lang="en-US" altLang="zh-CN" sz="1800" dirty="0"/>
              <a:t>Observer</a:t>
            </a:r>
            <a:r>
              <a:rPr lang="zh-CN" altLang="en-US" sz="1800" dirty="0"/>
              <a:t>的内容）。名字应该以</a:t>
            </a:r>
            <a:r>
              <a:rPr lang="en-US" altLang="zh-CN" sz="1800" dirty="0" err="1"/>
              <a:t>EventArgs</a:t>
            </a:r>
            <a:r>
              <a:rPr lang="zh-CN" altLang="en-US" sz="1800" dirty="0"/>
              <a:t>结尾。</a:t>
            </a:r>
          </a:p>
        </p:txBody>
      </p:sp>
    </p:spTree>
    <p:extLst>
      <p:ext uri="{BB962C8B-B14F-4D97-AF65-F5344CB8AC3E}">
        <p14:creationId xmlns:p14="http://schemas.microsoft.com/office/powerpoint/2010/main" val="21300033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30622"/>
            <a:ext cx="8229600" cy="634082"/>
          </a:xfrm>
        </p:spPr>
        <p:txBody>
          <a:bodyPr/>
          <a:lstStyle/>
          <a:p>
            <a:pPr algn="l"/>
            <a:r>
              <a:rPr lang="zh-CN" altLang="en-US" sz="2400" dirty="0">
                <a:solidFill>
                  <a:srgbClr val="0000FF"/>
                </a:solidFill>
              </a:rPr>
              <a:t>基于</a:t>
            </a:r>
            <a:r>
              <a:rPr lang="en-US" altLang="zh-CN" sz="2400" dirty="0" err="1">
                <a:solidFill>
                  <a:srgbClr val="0000FF"/>
                </a:solidFill>
              </a:rPr>
              <a:t>.Net</a:t>
            </a:r>
            <a:r>
              <a:rPr lang="en-US" altLang="zh-CN" sz="2400" dirty="0">
                <a:solidFill>
                  <a:srgbClr val="0000FF"/>
                </a:solidFill>
              </a:rPr>
              <a:t> Framework</a:t>
            </a:r>
            <a:r>
              <a:rPr lang="zh-CN" altLang="en-US" sz="2400" dirty="0">
                <a:solidFill>
                  <a:srgbClr val="0000FF"/>
                </a:solidFill>
              </a:rPr>
              <a:t>中的委托与事件的热水器实例实现</a:t>
            </a:r>
            <a:endParaRPr lang="zh-CN" altLang="en-US" sz="2400" dirty="0"/>
          </a:p>
        </p:txBody>
      </p:sp>
      <p:sp>
        <p:nvSpPr>
          <p:cNvPr id="3" name="内容占位符 2">
            <a:extLst>
              <a:ext uri="{FF2B5EF4-FFF2-40B4-BE49-F238E27FC236}">
                <a16:creationId xmlns:a16="http://schemas.microsoft.com/office/drawing/2014/main" id="{465C7981-F80A-4F70-BE77-B2E7C80A8620}"/>
              </a:ext>
            </a:extLst>
          </p:cNvPr>
          <p:cNvSpPr>
            <a:spLocks noGrp="1"/>
          </p:cNvSpPr>
          <p:nvPr>
            <p:ph idx="1"/>
          </p:nvPr>
        </p:nvSpPr>
        <p:spPr>
          <a:xfrm>
            <a:off x="323528" y="836712"/>
            <a:ext cx="8507288" cy="2952328"/>
          </a:xfrm>
        </p:spPr>
        <p:txBody>
          <a:bodyPr/>
          <a:lstStyle/>
          <a:p>
            <a:pPr marL="342900" lvl="1" indent="-342900">
              <a:lnSpc>
                <a:spcPct val="110000"/>
              </a:lnSpc>
              <a:spcBef>
                <a:spcPts val="600"/>
              </a:spcBef>
              <a:spcAft>
                <a:spcPts val="0"/>
              </a:spcAft>
              <a:buFontTx/>
              <a:buChar char="•"/>
            </a:pPr>
            <a:r>
              <a:rPr lang="zh-CN" altLang="en-US" sz="2000" dirty="0"/>
              <a:t>委托的原型定义</a:t>
            </a:r>
            <a:endParaRPr lang="en-US" altLang="zh-CN" sz="2000" dirty="0"/>
          </a:p>
          <a:p>
            <a:pPr marL="0" lvl="1" indent="0">
              <a:lnSpc>
                <a:spcPct val="110000"/>
              </a:lnSpc>
              <a:spcBef>
                <a:spcPts val="0"/>
              </a:spcBef>
              <a:spcAft>
                <a:spcPts val="0"/>
              </a:spcAft>
              <a:buNone/>
            </a:pPr>
            <a:r>
              <a:rPr lang="en-US" altLang="zh-CN" sz="2000" dirty="0">
                <a:solidFill>
                  <a:srgbClr val="FF0000"/>
                </a:solidFill>
              </a:rPr>
              <a:t>public delegate void </a:t>
            </a:r>
            <a:r>
              <a:rPr lang="en-US" altLang="zh-CN" sz="2000" dirty="0" err="1">
                <a:solidFill>
                  <a:srgbClr val="FF0000"/>
                </a:solidFill>
              </a:rPr>
              <a:t>EventHandler</a:t>
            </a:r>
            <a:r>
              <a:rPr lang="en-US" altLang="zh-CN" sz="2000" dirty="0">
                <a:solidFill>
                  <a:srgbClr val="FF0000"/>
                </a:solidFill>
              </a:rPr>
              <a:t>(object sender, </a:t>
            </a:r>
            <a:r>
              <a:rPr lang="en-US" altLang="zh-CN" sz="2000" dirty="0" err="1">
                <a:solidFill>
                  <a:srgbClr val="FF0000"/>
                </a:solidFill>
              </a:rPr>
              <a:t>EventArgs</a:t>
            </a:r>
            <a:r>
              <a:rPr lang="en-US" altLang="zh-CN" sz="2000" dirty="0">
                <a:solidFill>
                  <a:srgbClr val="FF0000"/>
                </a:solidFill>
              </a:rPr>
              <a:t> e);</a:t>
            </a:r>
            <a:endParaRPr lang="en-US" altLang="zh-CN" sz="1800" dirty="0">
              <a:solidFill>
                <a:srgbClr val="FF0000"/>
              </a:solidFill>
            </a:endParaRPr>
          </a:p>
          <a:p>
            <a:pPr lvl="1">
              <a:lnSpc>
                <a:spcPct val="110000"/>
              </a:lnSpc>
              <a:spcBef>
                <a:spcPts val="600"/>
              </a:spcBef>
              <a:spcAft>
                <a:spcPts val="0"/>
              </a:spcAft>
            </a:pPr>
            <a:r>
              <a:rPr lang="zh-CN" altLang="en-US" sz="1800" dirty="0"/>
              <a:t>名字应该以</a:t>
            </a:r>
            <a:r>
              <a:rPr lang="en-US" altLang="zh-CN" sz="1800" dirty="0" err="1"/>
              <a:t>EventHandler</a:t>
            </a:r>
            <a:r>
              <a:rPr lang="zh-CN" altLang="en-US" sz="1800" dirty="0"/>
              <a:t>结束。</a:t>
            </a:r>
          </a:p>
          <a:p>
            <a:pPr lvl="1">
              <a:lnSpc>
                <a:spcPct val="110000"/>
              </a:lnSpc>
              <a:spcBef>
                <a:spcPts val="600"/>
              </a:spcBef>
              <a:spcAft>
                <a:spcPts val="0"/>
              </a:spcAft>
            </a:pPr>
            <a:r>
              <a:rPr lang="en-US" altLang="zh-CN" sz="1800" dirty="0"/>
              <a:t>void</a:t>
            </a:r>
            <a:r>
              <a:rPr lang="zh-CN" altLang="en-US" sz="1800" dirty="0"/>
              <a:t>返回值</a:t>
            </a:r>
            <a:endParaRPr lang="en-US" altLang="zh-CN" sz="1800" dirty="0"/>
          </a:p>
          <a:p>
            <a:pPr lvl="1">
              <a:lnSpc>
                <a:spcPct val="110000"/>
              </a:lnSpc>
              <a:spcBef>
                <a:spcPts val="600"/>
              </a:spcBef>
              <a:spcAft>
                <a:spcPts val="0"/>
              </a:spcAft>
            </a:pPr>
            <a:r>
              <a:rPr lang="zh-CN" altLang="en-US" sz="1800" dirty="0"/>
              <a:t>两个输入参数：</a:t>
            </a:r>
            <a:endParaRPr lang="en-US" altLang="zh-CN" sz="1800" dirty="0"/>
          </a:p>
          <a:p>
            <a:pPr lvl="2">
              <a:lnSpc>
                <a:spcPct val="110000"/>
              </a:lnSpc>
              <a:spcBef>
                <a:spcPts val="600"/>
              </a:spcBef>
              <a:spcAft>
                <a:spcPts val="0"/>
              </a:spcAft>
            </a:pPr>
            <a:r>
              <a:rPr lang="en-US" altLang="zh-CN" sz="1800" dirty="0"/>
              <a:t>Object </a:t>
            </a:r>
            <a:r>
              <a:rPr lang="zh-CN" altLang="en-US" sz="1800" dirty="0"/>
              <a:t>类型（监视对象</a:t>
            </a:r>
            <a:r>
              <a:rPr lang="en-US" altLang="zh-CN" sz="1800" dirty="0"/>
              <a:t>Subject</a:t>
            </a:r>
            <a:r>
              <a:rPr lang="zh-CN" altLang="en-US" sz="1800" dirty="0"/>
              <a:t>）</a:t>
            </a:r>
            <a:endParaRPr lang="en-US" altLang="zh-CN" sz="1800" dirty="0"/>
          </a:p>
          <a:p>
            <a:pPr lvl="2">
              <a:lnSpc>
                <a:spcPct val="110000"/>
              </a:lnSpc>
              <a:spcBef>
                <a:spcPts val="600"/>
              </a:spcBef>
              <a:spcAft>
                <a:spcPts val="0"/>
              </a:spcAft>
            </a:pPr>
            <a:r>
              <a:rPr lang="en-US" altLang="zh-CN" sz="1800" dirty="0" err="1"/>
              <a:t>EventArgs</a:t>
            </a:r>
            <a:r>
              <a:rPr lang="zh-CN" altLang="en-US" sz="1800" dirty="0"/>
              <a:t>类型或继承自</a:t>
            </a:r>
            <a:r>
              <a:rPr lang="en-US" altLang="zh-CN" sz="1800" dirty="0" err="1"/>
              <a:t>EventArgs</a:t>
            </a:r>
            <a:r>
              <a:rPr lang="zh-CN" altLang="en-US" sz="1800" dirty="0"/>
              <a:t>（传递给监视者</a:t>
            </a:r>
            <a:r>
              <a:rPr lang="en-US" altLang="zh-CN" sz="1800" dirty="0"/>
              <a:t>Observer</a:t>
            </a:r>
            <a:r>
              <a:rPr lang="zh-CN" altLang="en-US" sz="1800" dirty="0"/>
              <a:t>的内容）。名字应该以</a:t>
            </a:r>
            <a:r>
              <a:rPr lang="en-US" altLang="zh-CN" sz="1800" dirty="0" err="1"/>
              <a:t>EventArgs</a:t>
            </a:r>
            <a:r>
              <a:rPr lang="zh-CN" altLang="en-US" sz="1800" dirty="0"/>
              <a:t>结尾。</a:t>
            </a:r>
          </a:p>
        </p:txBody>
      </p:sp>
      <p:sp>
        <p:nvSpPr>
          <p:cNvPr id="4" name="矩形 3">
            <a:extLst>
              <a:ext uri="{FF2B5EF4-FFF2-40B4-BE49-F238E27FC236}">
                <a16:creationId xmlns:a16="http://schemas.microsoft.com/office/drawing/2014/main" id="{88E53770-8400-4142-8EF4-B542F0A219CC}"/>
              </a:ext>
            </a:extLst>
          </p:cNvPr>
          <p:cNvSpPr/>
          <p:nvPr/>
        </p:nvSpPr>
        <p:spPr>
          <a:xfrm>
            <a:off x="215660" y="4073004"/>
            <a:ext cx="8712968" cy="2308324"/>
          </a:xfrm>
          <a:prstGeom prst="rect">
            <a:avLst/>
          </a:prstGeom>
          <a:ln w="19050">
            <a:solidFill>
              <a:schemeClr val="accent1">
                <a:lumMod val="75000"/>
              </a:schemeClr>
            </a:solidFill>
          </a:ln>
        </p:spPr>
        <p:txBody>
          <a:bodyPr wrap="square">
            <a:spAutoFit/>
          </a:bodyPr>
          <a:lstStyle/>
          <a:p>
            <a:pPr marL="0" indent="0">
              <a:spcBef>
                <a:spcPts val="0"/>
              </a:spcBef>
              <a:buNone/>
            </a:pPr>
            <a:r>
              <a:rPr lang="en-US" altLang="zh-CN" sz="1600" b="1" dirty="0">
                <a:latin typeface="+mn-lt"/>
                <a:ea typeface="黑体" panose="02010609060101010101" pitchFamily="49" charset="-122"/>
              </a:rPr>
              <a:t>public delegate void </a:t>
            </a:r>
            <a:r>
              <a:rPr lang="en-US" altLang="zh-CN" sz="1600" b="1" dirty="0" err="1">
                <a:latin typeface="+mn-lt"/>
                <a:ea typeface="黑体" panose="02010609060101010101" pitchFamily="49" charset="-122"/>
              </a:rPr>
              <a:t>BoiledEventHandler</a:t>
            </a:r>
            <a:r>
              <a:rPr lang="en-US" altLang="zh-CN" sz="1600" b="1" dirty="0">
                <a:latin typeface="+mn-lt"/>
                <a:ea typeface="黑体" panose="02010609060101010101" pitchFamily="49" charset="-122"/>
              </a:rPr>
              <a:t>(Object sender, </a:t>
            </a:r>
            <a:r>
              <a:rPr lang="en-US" altLang="zh-CN" sz="1600" b="1" dirty="0" err="1">
                <a:latin typeface="+mn-lt"/>
                <a:ea typeface="黑体" panose="02010609060101010101" pitchFamily="49" charset="-122"/>
              </a:rPr>
              <a:t>BoiledEventArgs</a:t>
            </a:r>
            <a:r>
              <a:rPr lang="en-US" altLang="zh-CN" sz="1600" b="1" dirty="0">
                <a:latin typeface="+mn-lt"/>
                <a:ea typeface="黑体" panose="02010609060101010101" pitchFamily="49" charset="-122"/>
              </a:rPr>
              <a:t> e); </a:t>
            </a:r>
            <a:r>
              <a:rPr lang="en-US" altLang="zh-CN" sz="1600" b="1" dirty="0">
                <a:solidFill>
                  <a:srgbClr val="FF0000"/>
                </a:solidFill>
                <a:latin typeface="+mn-lt"/>
                <a:ea typeface="黑体" panose="02010609060101010101" pitchFamily="49" charset="-122"/>
              </a:rPr>
              <a:t>//</a:t>
            </a:r>
            <a:r>
              <a:rPr lang="zh-CN" altLang="en-US" sz="1600" b="1" dirty="0">
                <a:solidFill>
                  <a:srgbClr val="FF0000"/>
                </a:solidFill>
                <a:latin typeface="+mn-lt"/>
                <a:ea typeface="黑体" panose="02010609060101010101" pitchFamily="49" charset="-122"/>
              </a:rPr>
              <a:t>声明委托</a:t>
            </a:r>
            <a:endParaRPr lang="en-US" altLang="zh-CN" sz="1600" b="1" dirty="0">
              <a:solidFill>
                <a:srgbClr val="FF0000"/>
              </a:solidFill>
              <a:latin typeface="+mn-lt"/>
              <a:ea typeface="黑体" panose="02010609060101010101" pitchFamily="49" charset="-122"/>
            </a:endParaRPr>
          </a:p>
          <a:p>
            <a:pPr marL="0" indent="0">
              <a:spcBef>
                <a:spcPts val="0"/>
              </a:spcBef>
              <a:buNone/>
            </a:pPr>
            <a:endParaRPr lang="zh-CN" altLang="en-US" sz="1600" b="1" dirty="0">
              <a:latin typeface="+mn-lt"/>
              <a:ea typeface="黑体" panose="02010609060101010101" pitchFamily="49" charset="-122"/>
            </a:endParaRPr>
          </a:p>
          <a:p>
            <a:pPr marL="0" indent="0">
              <a:spcBef>
                <a:spcPts val="0"/>
              </a:spcBef>
              <a:buNone/>
            </a:pPr>
            <a:r>
              <a:rPr lang="en-US" altLang="zh-CN" sz="1600" b="1" dirty="0">
                <a:solidFill>
                  <a:srgbClr val="FF0000"/>
                </a:solidFill>
                <a:latin typeface="+mn-lt"/>
                <a:ea typeface="黑体" panose="02010609060101010101" pitchFamily="49" charset="-122"/>
              </a:rPr>
              <a:t>// </a:t>
            </a:r>
            <a:r>
              <a:rPr lang="zh-CN" altLang="en-US" sz="1600" b="1" dirty="0">
                <a:solidFill>
                  <a:srgbClr val="FF0000"/>
                </a:solidFill>
                <a:latin typeface="+mn-lt"/>
                <a:ea typeface="黑体" panose="02010609060101010101" pitchFamily="49" charset="-122"/>
              </a:rPr>
              <a:t>定义</a:t>
            </a:r>
            <a:r>
              <a:rPr lang="en-US" altLang="zh-CN" sz="1600" b="1" dirty="0" err="1">
                <a:solidFill>
                  <a:srgbClr val="FF0000"/>
                </a:solidFill>
                <a:latin typeface="+mn-lt"/>
                <a:ea typeface="黑体" panose="02010609060101010101" pitchFamily="49" charset="-122"/>
              </a:rPr>
              <a:t>BoiledEventArgs</a:t>
            </a:r>
            <a:r>
              <a:rPr lang="zh-CN" altLang="en-US" sz="1600" b="1" dirty="0">
                <a:solidFill>
                  <a:srgbClr val="FF0000"/>
                </a:solidFill>
                <a:latin typeface="+mn-lt"/>
                <a:ea typeface="黑体" panose="02010609060101010101" pitchFamily="49" charset="-122"/>
              </a:rPr>
              <a:t>类，传递给</a:t>
            </a:r>
            <a:r>
              <a:rPr lang="en-US" altLang="zh-CN" sz="1600" b="1" dirty="0">
                <a:solidFill>
                  <a:srgbClr val="FF0000"/>
                </a:solidFill>
                <a:latin typeface="+mn-lt"/>
                <a:ea typeface="黑体" panose="02010609060101010101" pitchFamily="49" charset="-122"/>
              </a:rPr>
              <a:t>Observer</a:t>
            </a:r>
            <a:r>
              <a:rPr lang="zh-CN" altLang="en-US" sz="1600" b="1" dirty="0">
                <a:solidFill>
                  <a:srgbClr val="FF0000"/>
                </a:solidFill>
                <a:latin typeface="+mn-lt"/>
                <a:ea typeface="黑体" panose="02010609060101010101" pitchFamily="49" charset="-122"/>
              </a:rPr>
              <a:t>所感兴趣的信息</a:t>
            </a:r>
          </a:p>
          <a:p>
            <a:pPr marL="0" indent="0">
              <a:spcBef>
                <a:spcPts val="0"/>
              </a:spcBef>
              <a:buNone/>
            </a:pPr>
            <a:r>
              <a:rPr lang="en-US" altLang="zh-CN" sz="1600" b="1" dirty="0">
                <a:latin typeface="+mn-lt"/>
                <a:ea typeface="黑体" panose="02010609060101010101" pitchFamily="49" charset="-122"/>
              </a:rPr>
              <a:t>public class </a:t>
            </a:r>
            <a:r>
              <a:rPr lang="en-US" altLang="zh-CN" sz="1600" b="1" dirty="0" err="1">
                <a:latin typeface="+mn-lt"/>
                <a:ea typeface="黑体" panose="02010609060101010101" pitchFamily="49" charset="-122"/>
              </a:rPr>
              <a:t>BoiledEventArgs</a:t>
            </a:r>
            <a:r>
              <a:rPr lang="en-US" altLang="zh-CN" sz="1600" b="1" dirty="0">
                <a:latin typeface="+mn-lt"/>
                <a:ea typeface="黑体" panose="02010609060101010101" pitchFamily="49" charset="-122"/>
              </a:rPr>
              <a:t> : </a:t>
            </a:r>
            <a:r>
              <a:rPr lang="en-US" altLang="zh-CN" sz="1600" b="1" dirty="0" err="1">
                <a:latin typeface="+mn-lt"/>
                <a:ea typeface="黑体" panose="02010609060101010101" pitchFamily="49" charset="-122"/>
              </a:rPr>
              <a:t>EventArgs</a:t>
            </a:r>
            <a:r>
              <a:rPr lang="en-US" altLang="zh-CN" sz="1600" b="1" dirty="0">
                <a:latin typeface="+mn-lt"/>
                <a:ea typeface="黑体" panose="02010609060101010101" pitchFamily="49" charset="-122"/>
              </a:rPr>
              <a:t> {</a:t>
            </a:r>
          </a:p>
          <a:p>
            <a:pPr marL="0" indent="0">
              <a:spcBef>
                <a:spcPts val="0"/>
              </a:spcBef>
              <a:buNone/>
            </a:pPr>
            <a:r>
              <a:rPr lang="en-US" altLang="zh-CN" sz="1600" b="1" dirty="0">
                <a:latin typeface="+mn-lt"/>
                <a:ea typeface="黑体" panose="02010609060101010101" pitchFamily="49" charset="-122"/>
              </a:rPr>
              <a:t>        public </a:t>
            </a:r>
            <a:r>
              <a:rPr lang="en-US" altLang="zh-CN" sz="1600" b="1" dirty="0" err="1">
                <a:latin typeface="+mn-lt"/>
                <a:ea typeface="黑体" panose="02010609060101010101" pitchFamily="49" charset="-122"/>
              </a:rPr>
              <a:t>readonly</a:t>
            </a: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temperature;</a:t>
            </a:r>
          </a:p>
          <a:p>
            <a:pPr marL="0" indent="0">
              <a:spcBef>
                <a:spcPts val="0"/>
              </a:spcBef>
              <a:buNone/>
            </a:pPr>
            <a:r>
              <a:rPr lang="en-US" altLang="zh-CN" sz="1600" b="1" dirty="0">
                <a:latin typeface="+mn-lt"/>
                <a:ea typeface="黑体" panose="02010609060101010101" pitchFamily="49" charset="-122"/>
              </a:rPr>
              <a:t>        public </a:t>
            </a:r>
            <a:r>
              <a:rPr lang="en-US" altLang="zh-CN" sz="1600" b="1" dirty="0" err="1">
                <a:latin typeface="+mn-lt"/>
                <a:ea typeface="黑体" panose="02010609060101010101" pitchFamily="49" charset="-122"/>
              </a:rPr>
              <a:t>BoiledEventArgs</a:t>
            </a:r>
            <a:r>
              <a:rPr lang="en-US" altLang="zh-CN" sz="1600" b="1" dirty="0">
                <a:latin typeface="+mn-lt"/>
                <a:ea typeface="黑体" panose="02010609060101010101" pitchFamily="49" charset="-122"/>
              </a:rPr>
              <a:t>(</a:t>
            </a:r>
            <a:r>
              <a:rPr lang="en-US" altLang="zh-CN" sz="1600" b="1" dirty="0" err="1">
                <a:latin typeface="+mn-lt"/>
                <a:ea typeface="黑体" panose="02010609060101010101" pitchFamily="49" charset="-122"/>
              </a:rPr>
              <a:t>int</a:t>
            </a:r>
            <a:r>
              <a:rPr lang="en-US" altLang="zh-CN" sz="1600" b="1" dirty="0">
                <a:latin typeface="+mn-lt"/>
                <a:ea typeface="黑体" panose="02010609060101010101" pitchFamily="49" charset="-122"/>
              </a:rPr>
              <a:t> temperature) {</a:t>
            </a:r>
          </a:p>
          <a:p>
            <a:pPr marL="0" indent="0">
              <a:spcBef>
                <a:spcPts val="0"/>
              </a:spcBef>
              <a:buNone/>
            </a:pPr>
            <a:r>
              <a:rPr lang="en-US" altLang="zh-CN" sz="1600" b="1" dirty="0">
                <a:latin typeface="+mn-lt"/>
                <a:ea typeface="黑体" panose="02010609060101010101" pitchFamily="49" charset="-122"/>
              </a:rPr>
              <a:t>            </a:t>
            </a:r>
            <a:r>
              <a:rPr lang="en-US" altLang="zh-CN" sz="1600" b="1" dirty="0" err="1">
                <a:latin typeface="+mn-lt"/>
                <a:ea typeface="黑体" panose="02010609060101010101" pitchFamily="49" charset="-122"/>
              </a:rPr>
              <a:t>this.temperature</a:t>
            </a:r>
            <a:r>
              <a:rPr lang="en-US" altLang="zh-CN" sz="1600" b="1" dirty="0">
                <a:latin typeface="+mn-lt"/>
                <a:ea typeface="黑体" panose="02010609060101010101" pitchFamily="49" charset="-122"/>
              </a:rPr>
              <a:t> = temperature;</a:t>
            </a:r>
          </a:p>
          <a:p>
            <a:pPr marL="0" indent="0">
              <a:spcBef>
                <a:spcPts val="0"/>
              </a:spcBef>
              <a:buNone/>
            </a:pPr>
            <a:r>
              <a:rPr lang="zh-CN" altLang="en-US" sz="1600" b="1" dirty="0">
                <a:latin typeface="+mn-lt"/>
                <a:ea typeface="黑体" panose="02010609060101010101" pitchFamily="49" charset="-122"/>
              </a:rPr>
              <a:t>        </a:t>
            </a:r>
            <a:r>
              <a:rPr lang="en-US" altLang="zh-CN" sz="1600" b="1" dirty="0">
                <a:latin typeface="+mn-lt"/>
                <a:ea typeface="黑体" panose="02010609060101010101" pitchFamily="49" charset="-122"/>
              </a:rPr>
              <a:t>}</a:t>
            </a:r>
          </a:p>
          <a:p>
            <a:pPr marL="0" indent="0">
              <a:spcBef>
                <a:spcPts val="0"/>
              </a:spcBef>
              <a:buNone/>
            </a:pPr>
            <a:r>
              <a:rPr lang="en-US" altLang="zh-CN" sz="1600" b="1" dirty="0">
                <a:latin typeface="+mn-lt"/>
                <a:ea typeface="黑体" panose="02010609060101010101" pitchFamily="49" charset="-122"/>
              </a:rPr>
              <a:t>}</a:t>
            </a:r>
          </a:p>
        </p:txBody>
      </p:sp>
    </p:spTree>
    <p:extLst>
      <p:ext uri="{BB962C8B-B14F-4D97-AF65-F5344CB8AC3E}">
        <p14:creationId xmlns:p14="http://schemas.microsoft.com/office/powerpoint/2010/main" val="41631231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5C7981-F80A-4F70-BE77-B2E7C80A8620}"/>
              </a:ext>
            </a:extLst>
          </p:cNvPr>
          <p:cNvSpPr>
            <a:spLocks noGrp="1"/>
          </p:cNvSpPr>
          <p:nvPr>
            <p:ph idx="1"/>
          </p:nvPr>
        </p:nvSpPr>
        <p:spPr>
          <a:xfrm>
            <a:off x="323528" y="332656"/>
            <a:ext cx="8507288" cy="504056"/>
          </a:xfrm>
        </p:spPr>
        <p:txBody>
          <a:bodyPr/>
          <a:lstStyle/>
          <a:p>
            <a:pPr>
              <a:lnSpc>
                <a:spcPct val="110000"/>
              </a:lnSpc>
              <a:spcBef>
                <a:spcPts val="600"/>
              </a:spcBef>
              <a:spcAft>
                <a:spcPts val="0"/>
              </a:spcAft>
            </a:pPr>
            <a:r>
              <a:rPr lang="zh-CN" altLang="en-US" sz="2000" dirty="0"/>
              <a:t>事件的命名为委托去掉 </a:t>
            </a:r>
            <a:r>
              <a:rPr lang="en-US" altLang="zh-CN" sz="2000" dirty="0" err="1"/>
              <a:t>EventHandler</a:t>
            </a:r>
            <a:r>
              <a:rPr lang="zh-CN" altLang="en-US" sz="2000" dirty="0"/>
              <a:t>之后剩余的部分</a:t>
            </a:r>
            <a:endParaRPr lang="en-US" altLang="zh-CN" sz="2000" dirty="0"/>
          </a:p>
        </p:txBody>
      </p:sp>
    </p:spTree>
    <p:extLst>
      <p:ext uri="{BB962C8B-B14F-4D97-AF65-F5344CB8AC3E}">
        <p14:creationId xmlns:p14="http://schemas.microsoft.com/office/powerpoint/2010/main" val="33764833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5C7981-F80A-4F70-BE77-B2E7C80A8620}"/>
              </a:ext>
            </a:extLst>
          </p:cNvPr>
          <p:cNvSpPr>
            <a:spLocks noGrp="1"/>
          </p:cNvSpPr>
          <p:nvPr>
            <p:ph idx="1"/>
          </p:nvPr>
        </p:nvSpPr>
        <p:spPr>
          <a:xfrm>
            <a:off x="323528" y="332656"/>
            <a:ext cx="8507288" cy="504056"/>
          </a:xfrm>
        </p:spPr>
        <p:txBody>
          <a:bodyPr/>
          <a:lstStyle/>
          <a:p>
            <a:pPr>
              <a:lnSpc>
                <a:spcPct val="110000"/>
              </a:lnSpc>
              <a:spcBef>
                <a:spcPts val="600"/>
              </a:spcBef>
              <a:spcAft>
                <a:spcPts val="0"/>
              </a:spcAft>
            </a:pPr>
            <a:r>
              <a:rPr lang="zh-CN" altLang="en-US" sz="2000" dirty="0"/>
              <a:t>事件的命名为委托去掉 </a:t>
            </a:r>
            <a:r>
              <a:rPr lang="en-US" altLang="zh-CN" sz="2000" dirty="0" err="1"/>
              <a:t>EventHandler</a:t>
            </a:r>
            <a:r>
              <a:rPr lang="zh-CN" altLang="en-US" sz="2000" dirty="0"/>
              <a:t>之后剩余的部分</a:t>
            </a:r>
            <a:endParaRPr lang="en-US" altLang="zh-CN" sz="2000" dirty="0"/>
          </a:p>
        </p:txBody>
      </p:sp>
      <p:sp>
        <p:nvSpPr>
          <p:cNvPr id="4" name="矩形 3">
            <a:extLst>
              <a:ext uri="{FF2B5EF4-FFF2-40B4-BE49-F238E27FC236}">
                <a16:creationId xmlns:a16="http://schemas.microsoft.com/office/drawing/2014/main" id="{88E53770-8400-4142-8EF4-B542F0A219CC}"/>
              </a:ext>
            </a:extLst>
          </p:cNvPr>
          <p:cNvSpPr/>
          <p:nvPr/>
        </p:nvSpPr>
        <p:spPr>
          <a:xfrm>
            <a:off x="220688" y="908720"/>
            <a:ext cx="8712968" cy="1083374"/>
          </a:xfrm>
          <a:prstGeom prst="rect">
            <a:avLst/>
          </a:prstGeom>
          <a:ln w="19050">
            <a:solidFill>
              <a:schemeClr val="accent1">
                <a:lumMod val="75000"/>
              </a:schemeClr>
            </a:solidFill>
          </a:ln>
        </p:spPr>
        <p:txBody>
          <a:bodyPr wrap="square">
            <a:spAutoFit/>
          </a:bodyPr>
          <a:lstStyle/>
          <a:p>
            <a:pPr marL="0" indent="0">
              <a:spcBef>
                <a:spcPts val="0"/>
              </a:spcBef>
              <a:buNone/>
            </a:pPr>
            <a:r>
              <a:rPr lang="en-US" altLang="zh-CN" sz="1400" b="1" dirty="0">
                <a:latin typeface="+mn-lt"/>
                <a:ea typeface="黑体" panose="02010609060101010101" pitchFamily="49" charset="-122"/>
              </a:rPr>
              <a:t>public event </a:t>
            </a:r>
            <a:r>
              <a:rPr lang="en-US" altLang="zh-CN" sz="1400" b="1" dirty="0" err="1">
                <a:latin typeface="+mn-lt"/>
                <a:ea typeface="黑体" panose="02010609060101010101" pitchFamily="49" charset="-122"/>
              </a:rPr>
              <a:t>BoiledEventHandler</a:t>
            </a:r>
            <a:r>
              <a:rPr lang="en-US" altLang="zh-CN" sz="1400" b="1" dirty="0">
                <a:latin typeface="+mn-lt"/>
                <a:ea typeface="黑体" panose="02010609060101010101" pitchFamily="49" charset="-122"/>
              </a:rPr>
              <a:t> Boiled;  </a:t>
            </a:r>
            <a:r>
              <a:rPr lang="en-US" altLang="zh-CN" sz="1400" b="1" dirty="0">
                <a:solidFill>
                  <a:srgbClr val="FF0000"/>
                </a:solidFill>
                <a:latin typeface="+mn-lt"/>
                <a:ea typeface="黑体" panose="02010609060101010101" pitchFamily="49" charset="-122"/>
              </a:rPr>
              <a:t>//</a:t>
            </a:r>
            <a:r>
              <a:rPr lang="zh-CN" altLang="en-US" sz="1400" b="1" dirty="0">
                <a:solidFill>
                  <a:srgbClr val="FF0000"/>
                </a:solidFill>
                <a:latin typeface="+mn-lt"/>
                <a:ea typeface="黑体" panose="02010609060101010101" pitchFamily="49" charset="-122"/>
              </a:rPr>
              <a:t>声明事件</a:t>
            </a:r>
            <a:endParaRPr lang="en-US" altLang="zh-CN" sz="1400" b="1" dirty="0">
              <a:latin typeface="+mn-lt"/>
              <a:ea typeface="黑体" panose="02010609060101010101" pitchFamily="49" charset="-122"/>
            </a:endParaRPr>
          </a:p>
          <a:p>
            <a:pPr marL="0" indent="0">
              <a:lnSpc>
                <a:spcPct val="120000"/>
              </a:lnSpc>
              <a:spcBef>
                <a:spcPts val="0"/>
              </a:spcBef>
              <a:buNone/>
            </a:pPr>
            <a:r>
              <a:rPr lang="en-US" altLang="zh-CN" sz="1400" b="1" dirty="0">
                <a:latin typeface="+mn-lt"/>
                <a:ea typeface="黑体" panose="02010609060101010101" pitchFamily="49" charset="-122"/>
              </a:rPr>
              <a:t>Boiled += (new Alarm()).</a:t>
            </a:r>
            <a:r>
              <a:rPr lang="en-US" altLang="zh-CN" sz="1400" b="1" dirty="0" err="1">
                <a:latin typeface="+mn-lt"/>
                <a:ea typeface="黑体" panose="02010609060101010101" pitchFamily="49" charset="-122"/>
              </a:rPr>
              <a:t>MakeAlert</a:t>
            </a:r>
            <a:r>
              <a:rPr lang="en-US" altLang="zh-CN" sz="1400" b="1" dirty="0">
                <a:latin typeface="+mn-lt"/>
                <a:ea typeface="黑体" panose="02010609060101010101" pitchFamily="49" charset="-122"/>
              </a:rPr>
              <a:t>;      </a:t>
            </a:r>
            <a:r>
              <a:rPr lang="en-US" altLang="zh-CN" sz="1400" b="1" dirty="0">
                <a:solidFill>
                  <a:srgbClr val="FF0000"/>
                </a:solidFill>
                <a:latin typeface="+mn-lt"/>
                <a:ea typeface="黑体" panose="02010609060101010101" pitchFamily="49" charset="-122"/>
              </a:rPr>
              <a:t>//</a:t>
            </a:r>
            <a:r>
              <a:rPr lang="zh-CN" altLang="en-US" sz="1400" b="1" dirty="0">
                <a:solidFill>
                  <a:srgbClr val="FF0000"/>
                </a:solidFill>
                <a:latin typeface="+mn-lt"/>
                <a:ea typeface="黑体" panose="02010609060101010101" pitchFamily="49" charset="-122"/>
              </a:rPr>
              <a:t>给匿名对象注册方法</a:t>
            </a:r>
          </a:p>
          <a:p>
            <a:pPr marL="0" indent="0">
              <a:lnSpc>
                <a:spcPct val="120000"/>
              </a:lnSpc>
              <a:spcBef>
                <a:spcPts val="0"/>
              </a:spcBef>
              <a:buNone/>
            </a:pPr>
            <a:r>
              <a:rPr lang="en-US" altLang="zh-CN" sz="1400" b="1" dirty="0">
                <a:latin typeface="+mn-lt"/>
                <a:ea typeface="黑体" panose="02010609060101010101" pitchFamily="49" charset="-122"/>
              </a:rPr>
              <a:t>Boiled += </a:t>
            </a:r>
            <a:r>
              <a:rPr lang="en-US" altLang="zh-CN" sz="1400" b="1" dirty="0"/>
              <a:t>new </a:t>
            </a:r>
            <a:r>
              <a:rPr lang="en-US" altLang="zh-CN" sz="1400" b="1" dirty="0" err="1"/>
              <a:t>Heater.BoiledEventHandler</a:t>
            </a:r>
            <a:r>
              <a:rPr lang="en-US" altLang="zh-CN" sz="1400" b="1" dirty="0"/>
              <a:t>((new Display()).</a:t>
            </a:r>
            <a:r>
              <a:rPr lang="en-US" altLang="zh-CN" sz="1400" b="1" dirty="0" err="1">
                <a:ea typeface="黑体" panose="02010609060101010101" pitchFamily="49" charset="-122"/>
              </a:rPr>
              <a:t>ShowMsg</a:t>
            </a:r>
            <a:r>
              <a:rPr lang="en-US" altLang="zh-CN" sz="1400" b="1" dirty="0"/>
              <a:t>); </a:t>
            </a:r>
            <a:r>
              <a:rPr lang="en-US" altLang="zh-CN" sz="1400" b="1" dirty="0">
                <a:latin typeface="+mn-lt"/>
                <a:ea typeface="黑体" panose="02010609060101010101" pitchFamily="49" charset="-122"/>
              </a:rPr>
              <a:t> </a:t>
            </a:r>
            <a:r>
              <a:rPr lang="en-US" altLang="zh-CN" sz="1400" b="1" dirty="0">
                <a:solidFill>
                  <a:srgbClr val="FF0000"/>
                </a:solidFill>
                <a:latin typeface="+mn-lt"/>
                <a:ea typeface="黑体" panose="02010609060101010101" pitchFamily="49" charset="-122"/>
              </a:rPr>
              <a:t>//</a:t>
            </a:r>
            <a:r>
              <a:rPr lang="zh-CN" altLang="en-US" sz="1400" b="1" dirty="0">
                <a:solidFill>
                  <a:srgbClr val="FF0000"/>
                </a:solidFill>
                <a:latin typeface="+mn-lt"/>
                <a:ea typeface="黑体" panose="02010609060101010101" pitchFamily="49" charset="-122"/>
              </a:rPr>
              <a:t>也可以这么注册</a:t>
            </a:r>
          </a:p>
          <a:p>
            <a:pPr>
              <a:lnSpc>
                <a:spcPct val="120000"/>
              </a:lnSpc>
              <a:spcBef>
                <a:spcPts val="0"/>
              </a:spcBef>
            </a:pPr>
            <a:r>
              <a:rPr lang="en-US" altLang="zh-CN" sz="1400" b="1" dirty="0"/>
              <a:t>Boiled(this, e); </a:t>
            </a:r>
            <a:r>
              <a:rPr lang="en-US" altLang="zh-CN" sz="1400" b="1" dirty="0">
                <a:solidFill>
                  <a:srgbClr val="FF0000"/>
                </a:solidFill>
                <a:latin typeface="+mn-lt"/>
                <a:ea typeface="黑体" panose="02010609060101010101" pitchFamily="49" charset="-122"/>
              </a:rPr>
              <a:t>//</a:t>
            </a:r>
            <a:r>
              <a:rPr lang="zh-CN" altLang="en-US" sz="1400" b="1" dirty="0">
                <a:solidFill>
                  <a:srgbClr val="FF0000"/>
                </a:solidFill>
                <a:latin typeface="+mn-lt"/>
                <a:ea typeface="黑体" panose="02010609060101010101" pitchFamily="49" charset="-122"/>
              </a:rPr>
              <a:t>触发事件</a:t>
            </a:r>
            <a:endParaRPr lang="en-US" altLang="zh-CN" sz="1400" b="1" dirty="0">
              <a:solidFill>
                <a:srgbClr val="FF0000"/>
              </a:solidFill>
              <a:latin typeface="+mn-lt"/>
              <a:ea typeface="黑体" panose="02010609060101010101" pitchFamily="49" charset="-122"/>
            </a:endParaRPr>
          </a:p>
        </p:txBody>
      </p:sp>
    </p:spTree>
    <p:extLst>
      <p:ext uri="{BB962C8B-B14F-4D97-AF65-F5344CB8AC3E}">
        <p14:creationId xmlns:p14="http://schemas.microsoft.com/office/powerpoint/2010/main" val="6054710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5C7981-F80A-4F70-BE77-B2E7C80A8620}"/>
              </a:ext>
            </a:extLst>
          </p:cNvPr>
          <p:cNvSpPr>
            <a:spLocks noGrp="1"/>
          </p:cNvSpPr>
          <p:nvPr>
            <p:ph idx="1"/>
          </p:nvPr>
        </p:nvSpPr>
        <p:spPr>
          <a:xfrm>
            <a:off x="323528" y="332656"/>
            <a:ext cx="8507288" cy="504056"/>
          </a:xfrm>
        </p:spPr>
        <p:txBody>
          <a:bodyPr/>
          <a:lstStyle/>
          <a:p>
            <a:pPr>
              <a:lnSpc>
                <a:spcPct val="110000"/>
              </a:lnSpc>
              <a:spcBef>
                <a:spcPts val="600"/>
              </a:spcBef>
              <a:spcAft>
                <a:spcPts val="0"/>
              </a:spcAft>
            </a:pPr>
            <a:r>
              <a:rPr lang="zh-CN" altLang="en-US" sz="2000" dirty="0"/>
              <a:t>事件的命名为委托去掉 </a:t>
            </a:r>
            <a:r>
              <a:rPr lang="en-US" altLang="zh-CN" sz="2000" dirty="0" err="1"/>
              <a:t>EventHandler</a:t>
            </a:r>
            <a:r>
              <a:rPr lang="zh-CN" altLang="en-US" sz="2000" dirty="0"/>
              <a:t>之后剩余的部分</a:t>
            </a:r>
            <a:endParaRPr lang="en-US" altLang="zh-CN" sz="2000" dirty="0"/>
          </a:p>
        </p:txBody>
      </p:sp>
      <p:sp>
        <p:nvSpPr>
          <p:cNvPr id="4" name="矩形 3">
            <a:extLst>
              <a:ext uri="{FF2B5EF4-FFF2-40B4-BE49-F238E27FC236}">
                <a16:creationId xmlns:a16="http://schemas.microsoft.com/office/drawing/2014/main" id="{88E53770-8400-4142-8EF4-B542F0A219CC}"/>
              </a:ext>
            </a:extLst>
          </p:cNvPr>
          <p:cNvSpPr/>
          <p:nvPr/>
        </p:nvSpPr>
        <p:spPr>
          <a:xfrm>
            <a:off x="220688" y="908720"/>
            <a:ext cx="8712968" cy="1083374"/>
          </a:xfrm>
          <a:prstGeom prst="rect">
            <a:avLst/>
          </a:prstGeom>
          <a:ln w="19050">
            <a:solidFill>
              <a:schemeClr val="accent1">
                <a:lumMod val="75000"/>
              </a:schemeClr>
            </a:solidFill>
          </a:ln>
        </p:spPr>
        <p:txBody>
          <a:bodyPr wrap="square">
            <a:spAutoFit/>
          </a:bodyPr>
          <a:lstStyle/>
          <a:p>
            <a:pPr marL="0" indent="0">
              <a:spcBef>
                <a:spcPts val="0"/>
              </a:spcBef>
              <a:buNone/>
            </a:pPr>
            <a:r>
              <a:rPr lang="en-US" altLang="zh-CN" sz="1400" b="1" dirty="0">
                <a:latin typeface="+mn-lt"/>
                <a:ea typeface="黑体" panose="02010609060101010101" pitchFamily="49" charset="-122"/>
              </a:rPr>
              <a:t>public event </a:t>
            </a:r>
            <a:r>
              <a:rPr lang="en-US" altLang="zh-CN" sz="1400" b="1" dirty="0" err="1">
                <a:latin typeface="+mn-lt"/>
                <a:ea typeface="黑体" panose="02010609060101010101" pitchFamily="49" charset="-122"/>
              </a:rPr>
              <a:t>BoiledEventHandler</a:t>
            </a:r>
            <a:r>
              <a:rPr lang="en-US" altLang="zh-CN" sz="1400" b="1" dirty="0">
                <a:latin typeface="+mn-lt"/>
                <a:ea typeface="黑体" panose="02010609060101010101" pitchFamily="49" charset="-122"/>
              </a:rPr>
              <a:t> Boiled;  </a:t>
            </a:r>
            <a:r>
              <a:rPr lang="en-US" altLang="zh-CN" sz="1400" b="1" dirty="0">
                <a:solidFill>
                  <a:srgbClr val="FF0000"/>
                </a:solidFill>
                <a:latin typeface="+mn-lt"/>
                <a:ea typeface="黑体" panose="02010609060101010101" pitchFamily="49" charset="-122"/>
              </a:rPr>
              <a:t>//</a:t>
            </a:r>
            <a:r>
              <a:rPr lang="zh-CN" altLang="en-US" sz="1400" b="1" dirty="0">
                <a:solidFill>
                  <a:srgbClr val="FF0000"/>
                </a:solidFill>
                <a:latin typeface="+mn-lt"/>
                <a:ea typeface="黑体" panose="02010609060101010101" pitchFamily="49" charset="-122"/>
              </a:rPr>
              <a:t>声明事件</a:t>
            </a:r>
            <a:endParaRPr lang="en-US" altLang="zh-CN" sz="1400" b="1" dirty="0">
              <a:latin typeface="+mn-lt"/>
              <a:ea typeface="黑体" panose="02010609060101010101" pitchFamily="49" charset="-122"/>
            </a:endParaRPr>
          </a:p>
          <a:p>
            <a:pPr marL="0" indent="0">
              <a:lnSpc>
                <a:spcPct val="120000"/>
              </a:lnSpc>
              <a:spcBef>
                <a:spcPts val="0"/>
              </a:spcBef>
              <a:buNone/>
            </a:pPr>
            <a:r>
              <a:rPr lang="en-US" altLang="zh-CN" sz="1400" b="1" dirty="0">
                <a:latin typeface="+mn-lt"/>
                <a:ea typeface="黑体" panose="02010609060101010101" pitchFamily="49" charset="-122"/>
              </a:rPr>
              <a:t>Boiled += (new Alarm()).</a:t>
            </a:r>
            <a:r>
              <a:rPr lang="en-US" altLang="zh-CN" sz="1400" b="1" dirty="0" err="1">
                <a:latin typeface="+mn-lt"/>
                <a:ea typeface="黑体" panose="02010609060101010101" pitchFamily="49" charset="-122"/>
              </a:rPr>
              <a:t>MakeAlert</a:t>
            </a:r>
            <a:r>
              <a:rPr lang="en-US" altLang="zh-CN" sz="1400" b="1" dirty="0">
                <a:latin typeface="+mn-lt"/>
                <a:ea typeface="黑体" panose="02010609060101010101" pitchFamily="49" charset="-122"/>
              </a:rPr>
              <a:t>;      </a:t>
            </a:r>
            <a:r>
              <a:rPr lang="en-US" altLang="zh-CN" sz="1400" b="1" dirty="0">
                <a:solidFill>
                  <a:srgbClr val="FF0000"/>
                </a:solidFill>
                <a:latin typeface="+mn-lt"/>
                <a:ea typeface="黑体" panose="02010609060101010101" pitchFamily="49" charset="-122"/>
              </a:rPr>
              <a:t>//</a:t>
            </a:r>
            <a:r>
              <a:rPr lang="zh-CN" altLang="en-US" sz="1400" b="1" dirty="0">
                <a:solidFill>
                  <a:srgbClr val="FF0000"/>
                </a:solidFill>
                <a:latin typeface="+mn-lt"/>
                <a:ea typeface="黑体" panose="02010609060101010101" pitchFamily="49" charset="-122"/>
              </a:rPr>
              <a:t>给匿名对象注册方法</a:t>
            </a:r>
          </a:p>
          <a:p>
            <a:pPr marL="0" indent="0">
              <a:lnSpc>
                <a:spcPct val="120000"/>
              </a:lnSpc>
              <a:spcBef>
                <a:spcPts val="0"/>
              </a:spcBef>
              <a:buNone/>
            </a:pPr>
            <a:r>
              <a:rPr lang="en-US" altLang="zh-CN" sz="1400" b="1" dirty="0">
                <a:latin typeface="+mn-lt"/>
                <a:ea typeface="黑体" panose="02010609060101010101" pitchFamily="49" charset="-122"/>
              </a:rPr>
              <a:t>Boiled += </a:t>
            </a:r>
            <a:r>
              <a:rPr lang="en-US" altLang="zh-CN" sz="1400" b="1" dirty="0"/>
              <a:t>new </a:t>
            </a:r>
            <a:r>
              <a:rPr lang="en-US" altLang="zh-CN" sz="1400" b="1" dirty="0" err="1"/>
              <a:t>Heater.BoiledEventHandler</a:t>
            </a:r>
            <a:r>
              <a:rPr lang="en-US" altLang="zh-CN" sz="1400" b="1" dirty="0"/>
              <a:t>((new Display()).</a:t>
            </a:r>
            <a:r>
              <a:rPr lang="en-US" altLang="zh-CN" sz="1400" b="1" dirty="0" err="1">
                <a:ea typeface="黑体" panose="02010609060101010101" pitchFamily="49" charset="-122"/>
              </a:rPr>
              <a:t>ShowMsg</a:t>
            </a:r>
            <a:r>
              <a:rPr lang="en-US" altLang="zh-CN" sz="1400" b="1" dirty="0"/>
              <a:t>); </a:t>
            </a:r>
            <a:r>
              <a:rPr lang="en-US" altLang="zh-CN" sz="1400" b="1" dirty="0">
                <a:latin typeface="+mn-lt"/>
                <a:ea typeface="黑体" panose="02010609060101010101" pitchFamily="49" charset="-122"/>
              </a:rPr>
              <a:t> //</a:t>
            </a:r>
            <a:r>
              <a:rPr lang="zh-CN" altLang="en-US" sz="1400" b="1" dirty="0">
                <a:latin typeface="+mn-lt"/>
                <a:ea typeface="黑体" panose="02010609060101010101" pitchFamily="49" charset="-122"/>
              </a:rPr>
              <a:t>也可以这么注册</a:t>
            </a:r>
          </a:p>
          <a:p>
            <a:pPr marL="0" indent="0">
              <a:lnSpc>
                <a:spcPct val="120000"/>
              </a:lnSpc>
              <a:spcBef>
                <a:spcPts val="0"/>
              </a:spcBef>
              <a:buNone/>
            </a:pPr>
            <a:r>
              <a:rPr lang="en-US" altLang="zh-CN" sz="1400" b="1" dirty="0"/>
              <a:t>Boiled(this, e); </a:t>
            </a:r>
            <a:r>
              <a:rPr lang="en-US" altLang="zh-CN" sz="1400" b="1" dirty="0">
                <a:latin typeface="+mn-lt"/>
                <a:ea typeface="黑体" panose="02010609060101010101" pitchFamily="49" charset="-122"/>
              </a:rPr>
              <a:t>//</a:t>
            </a:r>
            <a:r>
              <a:rPr lang="zh-CN" altLang="en-US" sz="1400" b="1" dirty="0">
                <a:latin typeface="+mn-lt"/>
                <a:ea typeface="黑体" panose="02010609060101010101" pitchFamily="49" charset="-122"/>
              </a:rPr>
              <a:t>触发事件</a:t>
            </a:r>
            <a:endParaRPr lang="en-US" altLang="zh-CN" sz="1400" b="1" dirty="0">
              <a:latin typeface="+mn-lt"/>
              <a:ea typeface="黑体" panose="02010609060101010101" pitchFamily="49" charset="-122"/>
            </a:endParaRPr>
          </a:p>
        </p:txBody>
      </p:sp>
      <p:sp>
        <p:nvSpPr>
          <p:cNvPr id="7" name="标题 1">
            <a:extLst>
              <a:ext uri="{FF2B5EF4-FFF2-40B4-BE49-F238E27FC236}">
                <a16:creationId xmlns:a16="http://schemas.microsoft.com/office/drawing/2014/main" id="{2519BBBB-2B1F-4721-B9DD-0047A241873F}"/>
              </a:ext>
            </a:extLst>
          </p:cNvPr>
          <p:cNvSpPr>
            <a:spLocks noGrp="1"/>
          </p:cNvSpPr>
          <p:nvPr>
            <p:ph type="title"/>
          </p:nvPr>
        </p:nvSpPr>
        <p:spPr>
          <a:xfrm>
            <a:off x="323528" y="3140968"/>
            <a:ext cx="8229600" cy="504056"/>
          </a:xfrm>
        </p:spPr>
        <p:txBody>
          <a:bodyPr/>
          <a:lstStyle/>
          <a:p>
            <a:r>
              <a:rPr lang="zh-CN" altLang="en-US" sz="2400" dirty="0">
                <a:solidFill>
                  <a:srgbClr val="0000FF"/>
                </a:solidFill>
              </a:rPr>
              <a:t>使用</a:t>
            </a:r>
            <a:r>
              <a:rPr lang="en-US" altLang="zh-CN" sz="2400" dirty="0" err="1">
                <a:solidFill>
                  <a:srgbClr val="0000FF"/>
                </a:solidFill>
              </a:rPr>
              <a:t>.Net</a:t>
            </a:r>
            <a:r>
              <a:rPr lang="en-US" altLang="zh-CN" sz="2400" dirty="0">
                <a:solidFill>
                  <a:srgbClr val="0000FF"/>
                </a:solidFill>
              </a:rPr>
              <a:t> Framework</a:t>
            </a:r>
            <a:r>
              <a:rPr lang="zh-CN" altLang="en-US" sz="2400" dirty="0">
                <a:solidFill>
                  <a:srgbClr val="0000FF"/>
                </a:solidFill>
              </a:rPr>
              <a:t>中的委托与事件实现热水器实例</a:t>
            </a:r>
            <a:endParaRPr lang="zh-CN" altLang="en-US" sz="2400" dirty="0"/>
          </a:p>
        </p:txBody>
      </p:sp>
    </p:spTree>
    <p:extLst>
      <p:ext uri="{BB962C8B-B14F-4D97-AF65-F5344CB8AC3E}">
        <p14:creationId xmlns:p14="http://schemas.microsoft.com/office/powerpoint/2010/main" val="13813472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8229600" cy="504056"/>
          </a:xfrm>
        </p:spPr>
        <p:txBody>
          <a:bodyPr/>
          <a:lstStyle/>
          <a:p>
            <a:pPr algn="l"/>
            <a:r>
              <a:rPr lang="zh-CN" altLang="en-US" sz="2400" dirty="0">
                <a:solidFill>
                  <a:srgbClr val="0000FF"/>
                </a:solidFill>
              </a:rPr>
              <a:t>使用</a:t>
            </a:r>
            <a:r>
              <a:rPr lang="en-US" altLang="zh-CN" sz="2400" dirty="0" err="1">
                <a:solidFill>
                  <a:srgbClr val="0000FF"/>
                </a:solidFill>
              </a:rPr>
              <a:t>.Net</a:t>
            </a:r>
            <a:r>
              <a:rPr lang="en-US" altLang="zh-CN" sz="2400" dirty="0">
                <a:solidFill>
                  <a:srgbClr val="0000FF"/>
                </a:solidFill>
              </a:rPr>
              <a:t> Framework</a:t>
            </a:r>
            <a:r>
              <a:rPr lang="zh-CN" altLang="en-US" sz="2400" dirty="0">
                <a:solidFill>
                  <a:srgbClr val="0000FF"/>
                </a:solidFill>
              </a:rPr>
              <a:t>中的委托与事件实现热水器实例</a:t>
            </a:r>
            <a:endParaRPr lang="zh-CN" altLang="en-US" sz="2400" dirty="0"/>
          </a:p>
        </p:txBody>
      </p:sp>
      <p:sp>
        <p:nvSpPr>
          <p:cNvPr id="3" name="内容占位符 2"/>
          <p:cNvSpPr>
            <a:spLocks noGrp="1"/>
          </p:cNvSpPr>
          <p:nvPr>
            <p:ph idx="1"/>
          </p:nvPr>
        </p:nvSpPr>
        <p:spPr>
          <a:xfrm>
            <a:off x="385192" y="531902"/>
            <a:ext cx="8507288" cy="6192688"/>
          </a:xfrm>
        </p:spPr>
        <p:txBody>
          <a:bodyPr/>
          <a:lstStyle/>
          <a:p>
            <a:pPr marL="0" indent="0">
              <a:spcBef>
                <a:spcPts val="0"/>
              </a:spcBef>
              <a:buNone/>
            </a:pPr>
            <a:r>
              <a:rPr lang="en-US" altLang="zh-CN" sz="1400" b="1" dirty="0">
                <a:solidFill>
                  <a:srgbClr val="0000FF"/>
                </a:solidFill>
              </a:rPr>
              <a:t>// </a:t>
            </a:r>
            <a:r>
              <a:rPr lang="zh-CN" altLang="en-US" sz="1400" b="1" dirty="0">
                <a:solidFill>
                  <a:srgbClr val="0000FF"/>
                </a:solidFill>
              </a:rPr>
              <a:t>热水器类</a:t>
            </a:r>
          </a:p>
          <a:p>
            <a:pPr marL="0" indent="0">
              <a:spcBef>
                <a:spcPts val="0"/>
              </a:spcBef>
              <a:buNone/>
            </a:pPr>
            <a:r>
              <a:rPr lang="en-US" altLang="zh-CN" sz="1400" b="1" dirty="0"/>
              <a:t>public class Heater {</a:t>
            </a:r>
          </a:p>
          <a:p>
            <a:pPr marL="0" indent="0">
              <a:spcBef>
                <a:spcPts val="0"/>
              </a:spcBef>
              <a:buNone/>
            </a:pPr>
            <a:r>
              <a:rPr lang="en-US" altLang="zh-CN" sz="1400" b="1" dirty="0"/>
              <a:t>    private </a:t>
            </a:r>
            <a:r>
              <a:rPr lang="en-US" altLang="zh-CN" sz="1400" b="1" dirty="0" err="1"/>
              <a:t>int</a:t>
            </a:r>
            <a:r>
              <a:rPr lang="en-US" altLang="zh-CN" sz="1400" b="1" dirty="0"/>
              <a:t> temperature;</a:t>
            </a:r>
          </a:p>
          <a:p>
            <a:pPr marL="0" indent="0">
              <a:spcBef>
                <a:spcPts val="0"/>
              </a:spcBef>
              <a:buNone/>
            </a:pPr>
            <a:r>
              <a:rPr lang="en-US" altLang="zh-CN" sz="1400" b="1" dirty="0"/>
              <a:t>    </a:t>
            </a:r>
            <a:r>
              <a:rPr lang="en-US" altLang="zh-CN" sz="1400" b="1" dirty="0">
                <a:solidFill>
                  <a:srgbClr val="FF0000"/>
                </a:solidFill>
              </a:rPr>
              <a:t>public delegate void </a:t>
            </a:r>
            <a:r>
              <a:rPr lang="en-US" altLang="zh-CN" sz="1400" b="1" dirty="0" err="1">
                <a:solidFill>
                  <a:srgbClr val="FF0000"/>
                </a:solidFill>
              </a:rPr>
              <a:t>BoiledEventHandler</a:t>
            </a:r>
            <a:r>
              <a:rPr lang="en-US" altLang="zh-CN" sz="1400" b="1" dirty="0">
                <a:solidFill>
                  <a:srgbClr val="FF0000"/>
                </a:solidFill>
              </a:rPr>
              <a:t>(Object sender, </a:t>
            </a:r>
            <a:r>
              <a:rPr lang="en-US" altLang="zh-CN" sz="1400" b="1" dirty="0" err="1">
                <a:solidFill>
                  <a:srgbClr val="FF0000"/>
                </a:solidFill>
              </a:rPr>
              <a:t>BoiledEventArgs</a:t>
            </a:r>
            <a:r>
              <a:rPr lang="en-US" altLang="zh-CN" sz="1400" b="1" dirty="0">
                <a:solidFill>
                  <a:srgbClr val="FF0000"/>
                </a:solidFill>
              </a:rPr>
              <a:t> e); //</a:t>
            </a:r>
            <a:r>
              <a:rPr lang="zh-CN" altLang="en-US" sz="1400" b="1" dirty="0">
                <a:solidFill>
                  <a:srgbClr val="FF0000"/>
                </a:solidFill>
              </a:rPr>
              <a:t>声明委托</a:t>
            </a:r>
            <a:endParaRPr lang="en-US" altLang="zh-CN" sz="1400" b="1" dirty="0">
              <a:solidFill>
                <a:srgbClr val="FF0000"/>
              </a:solidFill>
            </a:endParaRPr>
          </a:p>
          <a:p>
            <a:pPr marL="0" indent="0">
              <a:spcBef>
                <a:spcPts val="0"/>
              </a:spcBef>
              <a:buNone/>
            </a:pPr>
            <a:r>
              <a:rPr lang="en-US" altLang="zh-CN" sz="1400" b="1" dirty="0">
                <a:solidFill>
                  <a:srgbClr val="FF0000"/>
                </a:solidFill>
              </a:rPr>
              <a:t>    public event </a:t>
            </a:r>
            <a:r>
              <a:rPr lang="en-US" altLang="zh-CN" sz="1400" b="1" dirty="0" err="1">
                <a:solidFill>
                  <a:srgbClr val="FF0000"/>
                </a:solidFill>
              </a:rPr>
              <a:t>BoiledEventHandler</a:t>
            </a:r>
            <a:r>
              <a:rPr lang="en-US" altLang="zh-CN" sz="1400" b="1" dirty="0">
                <a:solidFill>
                  <a:srgbClr val="FF0000"/>
                </a:solidFill>
              </a:rPr>
              <a:t> Boiled; //</a:t>
            </a:r>
            <a:r>
              <a:rPr lang="zh-CN" altLang="en-US" sz="1400" b="1" dirty="0">
                <a:solidFill>
                  <a:srgbClr val="FF0000"/>
                </a:solidFill>
              </a:rPr>
              <a:t>声明事件</a:t>
            </a:r>
          </a:p>
          <a:p>
            <a:pPr marL="0" indent="0">
              <a:spcBef>
                <a:spcPts val="0"/>
              </a:spcBef>
              <a:buNone/>
            </a:pPr>
            <a:endParaRPr lang="zh-CN" altLang="en-US" sz="1400" b="1" dirty="0"/>
          </a:p>
          <a:p>
            <a:pPr marL="0" indent="0">
              <a:spcBef>
                <a:spcPts val="0"/>
              </a:spcBef>
              <a:buNone/>
            </a:pPr>
            <a:r>
              <a:rPr lang="zh-CN" altLang="en-US" sz="1400" b="1" dirty="0"/>
              <a:t>    </a:t>
            </a:r>
            <a:r>
              <a:rPr lang="en-US" altLang="zh-CN" sz="1400" b="1" dirty="0"/>
              <a:t>// </a:t>
            </a:r>
            <a:r>
              <a:rPr lang="zh-CN" altLang="en-US" sz="1400" b="1" dirty="0"/>
              <a:t>定义</a:t>
            </a:r>
            <a:r>
              <a:rPr lang="en-US" altLang="zh-CN" sz="1400" b="1" dirty="0" err="1"/>
              <a:t>BoiledEventArgs</a:t>
            </a:r>
            <a:r>
              <a:rPr lang="zh-CN" altLang="en-US" sz="1400" b="1" dirty="0"/>
              <a:t>类，传递给</a:t>
            </a:r>
            <a:r>
              <a:rPr lang="en-US" altLang="zh-CN" sz="1400" b="1" dirty="0"/>
              <a:t>Observer</a:t>
            </a:r>
            <a:r>
              <a:rPr lang="zh-CN" altLang="en-US" sz="1400" b="1" dirty="0"/>
              <a:t>所感兴趣的信息</a:t>
            </a:r>
          </a:p>
          <a:p>
            <a:pPr marL="0" indent="0">
              <a:spcBef>
                <a:spcPts val="0"/>
              </a:spcBef>
              <a:buNone/>
            </a:pPr>
            <a:r>
              <a:rPr lang="en-US" altLang="zh-CN" sz="1400" b="1" dirty="0"/>
              <a:t>    </a:t>
            </a:r>
            <a:r>
              <a:rPr lang="en-US" altLang="zh-CN" sz="1400" b="1" dirty="0">
                <a:solidFill>
                  <a:srgbClr val="FF0000"/>
                </a:solidFill>
              </a:rPr>
              <a:t>public class </a:t>
            </a:r>
            <a:r>
              <a:rPr lang="en-US" altLang="zh-CN" sz="1400" b="1" dirty="0" err="1">
                <a:solidFill>
                  <a:srgbClr val="FF0000"/>
                </a:solidFill>
              </a:rPr>
              <a:t>BoiledEventArgs</a:t>
            </a:r>
            <a:r>
              <a:rPr lang="en-US" altLang="zh-CN" sz="1400" b="1" dirty="0">
                <a:solidFill>
                  <a:srgbClr val="FF0000"/>
                </a:solidFill>
              </a:rPr>
              <a:t> : </a:t>
            </a:r>
            <a:r>
              <a:rPr lang="en-US" altLang="zh-CN" sz="1400" b="1" dirty="0" err="1">
                <a:solidFill>
                  <a:srgbClr val="FF0000"/>
                </a:solidFill>
              </a:rPr>
              <a:t>EventArgs</a:t>
            </a:r>
            <a:r>
              <a:rPr lang="en-US" altLang="zh-CN" sz="1400" b="1" dirty="0">
                <a:solidFill>
                  <a:srgbClr val="FF0000"/>
                </a:solidFill>
              </a:rPr>
              <a:t> {</a:t>
            </a:r>
          </a:p>
          <a:p>
            <a:pPr marL="0" indent="0">
              <a:spcBef>
                <a:spcPts val="0"/>
              </a:spcBef>
              <a:buNone/>
            </a:pPr>
            <a:r>
              <a:rPr lang="en-US" altLang="zh-CN" sz="1400" b="1" dirty="0">
                <a:solidFill>
                  <a:srgbClr val="FF0000"/>
                </a:solidFill>
              </a:rPr>
              <a:t>        public </a:t>
            </a:r>
            <a:r>
              <a:rPr lang="en-US" altLang="zh-CN" sz="1400" b="1" dirty="0" err="1">
                <a:solidFill>
                  <a:srgbClr val="FF0000"/>
                </a:solidFill>
              </a:rPr>
              <a:t>readonly</a:t>
            </a:r>
            <a:r>
              <a:rPr lang="en-US" altLang="zh-CN" sz="1400" b="1" dirty="0">
                <a:solidFill>
                  <a:srgbClr val="FF0000"/>
                </a:solidFill>
              </a:rPr>
              <a:t> </a:t>
            </a:r>
            <a:r>
              <a:rPr lang="en-US" altLang="zh-CN" sz="1400" b="1" dirty="0" err="1">
                <a:solidFill>
                  <a:srgbClr val="FF0000"/>
                </a:solidFill>
              </a:rPr>
              <a:t>int</a:t>
            </a:r>
            <a:r>
              <a:rPr lang="en-US" altLang="zh-CN" sz="1400" b="1" dirty="0">
                <a:solidFill>
                  <a:srgbClr val="FF0000"/>
                </a:solidFill>
              </a:rPr>
              <a:t> temperature;</a:t>
            </a:r>
          </a:p>
          <a:p>
            <a:pPr marL="0" indent="0">
              <a:spcBef>
                <a:spcPts val="0"/>
              </a:spcBef>
              <a:buNone/>
            </a:pPr>
            <a:r>
              <a:rPr lang="en-US" altLang="zh-CN" sz="1400" b="1" dirty="0">
                <a:solidFill>
                  <a:srgbClr val="FF0000"/>
                </a:solidFill>
              </a:rPr>
              <a:t>        public </a:t>
            </a:r>
            <a:r>
              <a:rPr lang="en-US" altLang="zh-CN" sz="1400" b="1" dirty="0" err="1">
                <a:solidFill>
                  <a:srgbClr val="FF0000"/>
                </a:solidFill>
              </a:rPr>
              <a:t>BoiledEventArgs</a:t>
            </a:r>
            <a:r>
              <a:rPr lang="en-US" altLang="zh-CN" sz="1400" b="1" dirty="0">
                <a:solidFill>
                  <a:srgbClr val="FF0000"/>
                </a:solidFill>
              </a:rPr>
              <a:t>(</a:t>
            </a:r>
            <a:r>
              <a:rPr lang="en-US" altLang="zh-CN" sz="1400" b="1" dirty="0" err="1">
                <a:solidFill>
                  <a:srgbClr val="FF0000"/>
                </a:solidFill>
              </a:rPr>
              <a:t>int</a:t>
            </a:r>
            <a:r>
              <a:rPr lang="en-US" altLang="zh-CN" sz="1400" b="1" dirty="0">
                <a:solidFill>
                  <a:srgbClr val="FF0000"/>
                </a:solidFill>
              </a:rPr>
              <a:t> temperature) {</a:t>
            </a:r>
          </a:p>
          <a:p>
            <a:pPr marL="0" indent="0">
              <a:spcBef>
                <a:spcPts val="0"/>
              </a:spcBef>
              <a:buNone/>
            </a:pPr>
            <a:r>
              <a:rPr lang="en-US" altLang="zh-CN" sz="1400" b="1" dirty="0">
                <a:solidFill>
                  <a:srgbClr val="FF0000"/>
                </a:solidFill>
              </a:rPr>
              <a:t>            </a:t>
            </a:r>
            <a:r>
              <a:rPr lang="en-US" altLang="zh-CN" sz="1400" b="1" dirty="0" err="1">
                <a:solidFill>
                  <a:srgbClr val="FF0000"/>
                </a:solidFill>
              </a:rPr>
              <a:t>this.temperature</a:t>
            </a:r>
            <a:r>
              <a:rPr lang="en-US" altLang="zh-CN" sz="1400" b="1" dirty="0">
                <a:solidFill>
                  <a:srgbClr val="FF0000"/>
                </a:solidFill>
              </a:rPr>
              <a:t> = temperature;</a:t>
            </a:r>
          </a:p>
          <a:p>
            <a:pPr marL="0" indent="0">
              <a:spcBef>
                <a:spcPts val="0"/>
              </a:spcBef>
              <a:buNone/>
            </a:pPr>
            <a:r>
              <a:rPr lang="zh-CN" altLang="en-US" sz="1400" b="1" dirty="0">
                <a:solidFill>
                  <a:srgbClr val="FF0000"/>
                </a:solidFill>
              </a:rPr>
              <a:t>        </a:t>
            </a:r>
            <a:r>
              <a:rPr lang="en-US" altLang="zh-CN" sz="1400" b="1" dirty="0">
                <a:solidFill>
                  <a:srgbClr val="FF0000"/>
                </a:solidFill>
              </a:rPr>
              <a:t>}</a:t>
            </a:r>
          </a:p>
          <a:p>
            <a:pPr marL="0" indent="0">
              <a:spcBef>
                <a:spcPts val="0"/>
              </a:spcBef>
              <a:buNone/>
            </a:pPr>
            <a:r>
              <a:rPr lang="zh-CN" altLang="en-US" sz="1400" b="1" dirty="0">
                <a:solidFill>
                  <a:srgbClr val="FF0000"/>
                </a:solidFill>
              </a:rPr>
              <a:t>    </a:t>
            </a:r>
            <a:r>
              <a:rPr lang="en-US" altLang="zh-CN" sz="1400" b="1" dirty="0">
                <a:solidFill>
                  <a:srgbClr val="FF0000"/>
                </a:solidFill>
              </a:rPr>
              <a:t>}</a:t>
            </a:r>
          </a:p>
          <a:p>
            <a:pPr marL="0" indent="0">
              <a:spcBef>
                <a:spcPts val="0"/>
              </a:spcBef>
              <a:buNone/>
            </a:pPr>
            <a:endParaRPr lang="zh-CN" altLang="en-US" sz="1400" b="1" dirty="0"/>
          </a:p>
          <a:p>
            <a:pPr marL="0" indent="0">
              <a:spcBef>
                <a:spcPts val="0"/>
              </a:spcBef>
              <a:buNone/>
            </a:pPr>
            <a:r>
              <a:rPr lang="zh-CN" altLang="en-US" sz="1400" b="1" dirty="0"/>
              <a:t>    </a:t>
            </a:r>
            <a:r>
              <a:rPr lang="en-US" altLang="zh-CN" sz="1400" b="1" dirty="0"/>
              <a:t>// </a:t>
            </a:r>
            <a:r>
              <a:rPr lang="zh-CN" altLang="en-US" sz="1400" b="1" dirty="0"/>
              <a:t>烧水</a:t>
            </a:r>
          </a:p>
          <a:p>
            <a:pPr marL="0" indent="0">
              <a:spcBef>
                <a:spcPts val="0"/>
              </a:spcBef>
              <a:buNone/>
            </a:pPr>
            <a:r>
              <a:rPr lang="en-US" altLang="zh-CN" sz="1400" b="1" dirty="0"/>
              <a:t>    public void </a:t>
            </a:r>
            <a:r>
              <a:rPr lang="en-US" altLang="zh-CN" sz="1400" b="1" dirty="0" err="1"/>
              <a:t>BoilWater</a:t>
            </a:r>
            <a:r>
              <a:rPr lang="en-US" altLang="zh-CN" sz="1400" b="1" dirty="0"/>
              <a:t>() {</a:t>
            </a:r>
          </a:p>
          <a:p>
            <a:pPr marL="0" indent="0">
              <a:spcBef>
                <a:spcPts val="0"/>
              </a:spcBef>
              <a:buNone/>
            </a:pPr>
            <a:r>
              <a:rPr lang="nn-NO" altLang="zh-CN" sz="1400" b="1" dirty="0"/>
              <a:t>        for (int i = 0; i &lt;= 100; i++) {</a:t>
            </a:r>
          </a:p>
          <a:p>
            <a:pPr marL="0" indent="0">
              <a:spcBef>
                <a:spcPts val="0"/>
              </a:spcBef>
              <a:buNone/>
            </a:pPr>
            <a:r>
              <a:rPr lang="en-US" altLang="zh-CN" sz="1400" b="1" dirty="0"/>
              <a:t>            temperature = </a:t>
            </a:r>
            <a:r>
              <a:rPr lang="en-US" altLang="zh-CN" sz="1400" b="1" dirty="0" err="1"/>
              <a:t>i</a:t>
            </a:r>
            <a:r>
              <a:rPr lang="en-US" altLang="zh-CN" sz="1400" b="1" dirty="0"/>
              <a:t>;</a:t>
            </a:r>
          </a:p>
          <a:p>
            <a:pPr marL="0" indent="0">
              <a:spcBef>
                <a:spcPts val="0"/>
              </a:spcBef>
              <a:buNone/>
            </a:pPr>
            <a:r>
              <a:rPr lang="en-US" altLang="zh-CN" sz="1400" b="1" dirty="0"/>
              <a:t>            if (temperature &gt; 95) {</a:t>
            </a:r>
          </a:p>
          <a:p>
            <a:pPr marL="0" indent="0">
              <a:spcBef>
                <a:spcPts val="0"/>
              </a:spcBef>
              <a:buNone/>
            </a:pPr>
            <a:r>
              <a:rPr lang="zh-CN" altLang="en-US" sz="1400" b="1" dirty="0"/>
              <a:t>                </a:t>
            </a:r>
            <a:r>
              <a:rPr lang="en-US" altLang="zh-CN" sz="1400" b="1" dirty="0"/>
              <a:t>//</a:t>
            </a:r>
            <a:r>
              <a:rPr lang="zh-CN" altLang="en-US" sz="1400" b="1" dirty="0"/>
              <a:t>建立</a:t>
            </a:r>
            <a:r>
              <a:rPr lang="en-US" altLang="zh-CN" sz="1400" b="1" dirty="0" err="1"/>
              <a:t>BoiledEventArgs</a:t>
            </a:r>
            <a:r>
              <a:rPr lang="en-US" altLang="zh-CN" sz="1400" b="1" dirty="0"/>
              <a:t> </a:t>
            </a:r>
            <a:r>
              <a:rPr lang="zh-CN" altLang="en-US" sz="1400" b="1" dirty="0"/>
              <a:t>对象。</a:t>
            </a:r>
          </a:p>
          <a:p>
            <a:pPr marL="0" indent="0">
              <a:spcBef>
                <a:spcPts val="0"/>
              </a:spcBef>
              <a:buNone/>
            </a:pPr>
            <a:r>
              <a:rPr lang="en-US" altLang="zh-CN" sz="1400" b="1" dirty="0"/>
              <a:t>                </a:t>
            </a:r>
            <a:r>
              <a:rPr lang="en-US" altLang="zh-CN" sz="1400" b="1" dirty="0" err="1">
                <a:solidFill>
                  <a:srgbClr val="FF0000"/>
                </a:solidFill>
              </a:rPr>
              <a:t>BoiledEventArgs</a:t>
            </a:r>
            <a:r>
              <a:rPr lang="en-US" altLang="zh-CN" sz="1400" b="1" dirty="0">
                <a:solidFill>
                  <a:srgbClr val="FF0000"/>
                </a:solidFill>
              </a:rPr>
              <a:t> e = new </a:t>
            </a:r>
            <a:r>
              <a:rPr lang="en-US" altLang="zh-CN" sz="1400" b="1" dirty="0" err="1">
                <a:solidFill>
                  <a:srgbClr val="FF0000"/>
                </a:solidFill>
              </a:rPr>
              <a:t>BoiledEventArgs</a:t>
            </a:r>
            <a:r>
              <a:rPr lang="en-US" altLang="zh-CN" sz="1400" b="1" dirty="0">
                <a:solidFill>
                  <a:srgbClr val="FF0000"/>
                </a:solidFill>
              </a:rPr>
              <a:t>(temperature);</a:t>
            </a:r>
          </a:p>
          <a:p>
            <a:pPr marL="0" indent="0">
              <a:spcBef>
                <a:spcPts val="0"/>
              </a:spcBef>
              <a:buNone/>
            </a:pPr>
            <a:r>
              <a:rPr lang="en-US" altLang="zh-CN" sz="1400" b="1" dirty="0"/>
              <a:t>                if (Boiled != null)</a:t>
            </a:r>
          </a:p>
          <a:p>
            <a:pPr marL="0" indent="0">
              <a:spcBef>
                <a:spcPts val="0"/>
              </a:spcBef>
              <a:buNone/>
            </a:pPr>
            <a:r>
              <a:rPr lang="zh-CN" altLang="en-US" sz="1400" b="1" dirty="0"/>
              <a:t>                </a:t>
            </a:r>
            <a:r>
              <a:rPr lang="en-US" altLang="zh-CN" sz="1400" b="1" dirty="0"/>
              <a:t>{ </a:t>
            </a:r>
          </a:p>
          <a:p>
            <a:pPr marL="0" indent="0">
              <a:spcBef>
                <a:spcPts val="0"/>
              </a:spcBef>
              <a:buNone/>
            </a:pPr>
            <a:r>
              <a:rPr lang="en-US" altLang="zh-CN" sz="1400" b="1" dirty="0"/>
              <a:t>                    </a:t>
            </a:r>
            <a:r>
              <a:rPr lang="en-US" altLang="zh-CN" sz="1400" b="1" dirty="0">
                <a:solidFill>
                  <a:srgbClr val="FF0000"/>
                </a:solidFill>
              </a:rPr>
              <a:t>Boiled(this, e);  </a:t>
            </a:r>
          </a:p>
          <a:p>
            <a:pPr marL="0" indent="0">
              <a:spcBef>
                <a:spcPts val="0"/>
              </a:spcBef>
              <a:buNone/>
            </a:pPr>
            <a:r>
              <a:rPr lang="zh-CN" altLang="en-US" sz="1400" b="1" dirty="0"/>
              <a:t>                </a:t>
            </a:r>
            <a:r>
              <a:rPr lang="en-US" altLang="zh-CN" sz="1400" b="1" dirty="0"/>
              <a:t>}</a:t>
            </a:r>
          </a:p>
          <a:p>
            <a:pPr marL="0" indent="0">
              <a:spcBef>
                <a:spcPts val="0"/>
              </a:spcBef>
              <a:buNone/>
            </a:pPr>
            <a:r>
              <a:rPr lang="zh-CN" altLang="en-US" sz="1400" b="1" dirty="0"/>
              <a:t>            </a:t>
            </a:r>
            <a:r>
              <a:rPr lang="en-US" altLang="zh-CN" sz="1400" b="1" dirty="0"/>
              <a:t>}</a:t>
            </a:r>
          </a:p>
          <a:p>
            <a:pPr marL="0" indent="0">
              <a:spcBef>
                <a:spcPts val="0"/>
              </a:spcBef>
              <a:buNone/>
            </a:pPr>
            <a:r>
              <a:rPr lang="zh-CN" altLang="en-US" sz="1400" b="1" dirty="0"/>
              <a:t>        </a:t>
            </a:r>
            <a:r>
              <a:rPr lang="en-US" altLang="zh-CN" sz="1400" b="1" dirty="0"/>
              <a:t>}</a:t>
            </a:r>
          </a:p>
          <a:p>
            <a:pPr marL="0" indent="0">
              <a:spcBef>
                <a:spcPts val="0"/>
              </a:spcBef>
              <a:buNone/>
            </a:pPr>
            <a:r>
              <a:rPr lang="zh-CN" altLang="en-US" sz="1400" b="1" dirty="0"/>
              <a:t>    </a:t>
            </a:r>
            <a:r>
              <a:rPr lang="en-US" altLang="zh-CN" sz="1400" b="1" dirty="0"/>
              <a:t>}</a:t>
            </a:r>
          </a:p>
          <a:p>
            <a:pPr marL="0" indent="0">
              <a:spcBef>
                <a:spcPts val="0"/>
              </a:spcBef>
              <a:buNone/>
            </a:pPr>
            <a:r>
              <a:rPr lang="en-US" altLang="zh-CN" sz="1400" b="1" dirty="0"/>
              <a:t>}</a:t>
            </a:r>
            <a:endParaRPr lang="zh-CN" altLang="en-US" sz="1400" b="1" dirty="0"/>
          </a:p>
        </p:txBody>
      </p:sp>
    </p:spTree>
    <p:extLst>
      <p:ext uri="{BB962C8B-B14F-4D97-AF65-F5344CB8AC3E}">
        <p14:creationId xmlns:p14="http://schemas.microsoft.com/office/powerpoint/2010/main" val="25692052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9001000" cy="6480720"/>
          </a:xfrm>
        </p:spPr>
        <p:txBody>
          <a:bodyPr/>
          <a:lstStyle/>
          <a:p>
            <a:pPr marL="0" indent="0">
              <a:lnSpc>
                <a:spcPct val="110000"/>
              </a:lnSpc>
              <a:spcBef>
                <a:spcPts val="0"/>
              </a:spcBef>
              <a:buNone/>
            </a:pPr>
            <a:r>
              <a:rPr lang="en-US" altLang="zh-CN" sz="1500" b="1" dirty="0">
                <a:solidFill>
                  <a:srgbClr val="0000FF"/>
                </a:solidFill>
              </a:rPr>
              <a:t>// </a:t>
            </a:r>
            <a:r>
              <a:rPr lang="zh-CN" altLang="en-US" sz="1500" b="1" dirty="0">
                <a:solidFill>
                  <a:srgbClr val="0000FF"/>
                </a:solidFill>
              </a:rPr>
              <a:t>警报器类</a:t>
            </a:r>
          </a:p>
          <a:p>
            <a:pPr marL="0" indent="0">
              <a:lnSpc>
                <a:spcPct val="110000"/>
              </a:lnSpc>
              <a:spcBef>
                <a:spcPts val="0"/>
              </a:spcBef>
              <a:buNone/>
            </a:pPr>
            <a:r>
              <a:rPr lang="en-US" altLang="zh-CN" sz="1500" b="1" dirty="0"/>
              <a:t>public class Alarm {</a:t>
            </a:r>
          </a:p>
          <a:p>
            <a:pPr marL="0" indent="0">
              <a:lnSpc>
                <a:spcPct val="110000"/>
              </a:lnSpc>
              <a:spcBef>
                <a:spcPts val="0"/>
              </a:spcBef>
              <a:buNone/>
            </a:pPr>
            <a:r>
              <a:rPr lang="en-US" altLang="zh-CN" sz="1500" b="1" dirty="0"/>
              <a:t>    </a:t>
            </a:r>
            <a:r>
              <a:rPr lang="en-US" altLang="zh-CN" sz="1500" b="1" dirty="0">
                <a:solidFill>
                  <a:srgbClr val="FF0000"/>
                </a:solidFill>
              </a:rPr>
              <a:t>public void </a:t>
            </a:r>
            <a:r>
              <a:rPr lang="en-US" altLang="zh-CN" sz="1500" b="1" dirty="0" err="1">
                <a:solidFill>
                  <a:srgbClr val="FF0000"/>
                </a:solidFill>
              </a:rPr>
              <a:t>MakeAlert</a:t>
            </a:r>
            <a:r>
              <a:rPr lang="en-US" altLang="zh-CN" sz="1500" b="1" dirty="0">
                <a:solidFill>
                  <a:srgbClr val="FF0000"/>
                </a:solidFill>
              </a:rPr>
              <a:t>(Object sender, </a:t>
            </a:r>
            <a:r>
              <a:rPr lang="en-US" altLang="zh-CN" sz="1500" b="1" dirty="0" err="1">
                <a:solidFill>
                  <a:srgbClr val="FF0000"/>
                </a:solidFill>
              </a:rPr>
              <a:t>Heater.BoiledEventArgs</a:t>
            </a:r>
            <a:r>
              <a:rPr lang="en-US" altLang="zh-CN" sz="1500" b="1" dirty="0">
                <a:solidFill>
                  <a:srgbClr val="FF0000"/>
                </a:solidFill>
              </a:rPr>
              <a:t> e) </a:t>
            </a:r>
            <a:r>
              <a:rPr lang="en-US" altLang="zh-CN" sz="1500" b="1" dirty="0"/>
              <a:t>{</a:t>
            </a:r>
          </a:p>
          <a:p>
            <a:pPr marL="0" indent="0">
              <a:lnSpc>
                <a:spcPct val="110000"/>
              </a:lnSpc>
              <a:spcBef>
                <a:spcPts val="0"/>
              </a:spcBef>
              <a:buNone/>
            </a:pPr>
            <a:r>
              <a:rPr lang="en-US" altLang="zh-CN" sz="1500" b="1" dirty="0"/>
              <a:t>        </a:t>
            </a:r>
            <a:r>
              <a:rPr lang="en-US" altLang="zh-CN" sz="1500" b="1" dirty="0" err="1"/>
              <a:t>Console.WriteLine</a:t>
            </a:r>
            <a:r>
              <a:rPr lang="en-US" altLang="zh-CN" sz="1500" b="1" dirty="0"/>
              <a:t>("Alarm: </a:t>
            </a:r>
            <a:r>
              <a:rPr lang="zh-CN" altLang="en-US" sz="1500" b="1" dirty="0"/>
              <a:t>嘀嘀嘀，水已经 </a:t>
            </a:r>
            <a:r>
              <a:rPr lang="en-US" altLang="zh-CN" sz="1500" b="1" dirty="0"/>
              <a:t>{0} </a:t>
            </a:r>
            <a:r>
              <a:rPr lang="zh-CN" altLang="en-US" sz="1500" b="1" dirty="0"/>
              <a:t>度了：</a:t>
            </a:r>
            <a:r>
              <a:rPr lang="en-US" altLang="zh-CN" sz="1500" b="1" dirty="0"/>
              <a:t>", </a:t>
            </a:r>
            <a:r>
              <a:rPr lang="en-US" altLang="zh-CN" sz="1500" b="1" dirty="0" err="1"/>
              <a:t>e.temperature</a:t>
            </a:r>
            <a:r>
              <a:rPr lang="en-US" altLang="zh-CN" sz="1500" b="1" dirty="0"/>
              <a:t>);</a:t>
            </a:r>
          </a:p>
          <a:p>
            <a:pPr marL="0" indent="0">
              <a:lnSpc>
                <a:spcPct val="110000"/>
              </a:lnSpc>
              <a:spcBef>
                <a:spcPts val="0"/>
              </a:spcBef>
              <a:buNone/>
            </a:pPr>
            <a:r>
              <a:rPr lang="en-US" altLang="zh-CN" sz="1500" b="1" dirty="0"/>
              <a:t>        </a:t>
            </a:r>
            <a:r>
              <a:rPr lang="en-US" altLang="zh-CN" sz="1500" b="1" dirty="0" err="1"/>
              <a:t>Console.WriteLine</a:t>
            </a:r>
            <a:r>
              <a:rPr lang="en-US" altLang="zh-CN" sz="1500" b="1" dirty="0"/>
              <a:t>();</a:t>
            </a:r>
          </a:p>
          <a:p>
            <a:pPr marL="0" indent="0">
              <a:lnSpc>
                <a:spcPct val="110000"/>
              </a:lnSpc>
              <a:spcBef>
                <a:spcPts val="0"/>
              </a:spcBef>
              <a:buNone/>
            </a:pPr>
            <a:r>
              <a:rPr lang="zh-CN" altLang="en-US" sz="1500" b="1" dirty="0"/>
              <a:t>    </a:t>
            </a:r>
            <a:r>
              <a:rPr lang="en-US" altLang="zh-CN" sz="1500" b="1" dirty="0"/>
              <a:t>}</a:t>
            </a:r>
          </a:p>
          <a:p>
            <a:pPr marL="0" indent="0">
              <a:lnSpc>
                <a:spcPct val="110000"/>
              </a:lnSpc>
              <a:spcBef>
                <a:spcPts val="0"/>
              </a:spcBef>
              <a:buNone/>
            </a:pPr>
            <a:r>
              <a:rPr lang="en-US" altLang="zh-CN" sz="1500" b="1" dirty="0"/>
              <a:t>}</a:t>
            </a:r>
          </a:p>
          <a:p>
            <a:pPr marL="0" indent="0">
              <a:lnSpc>
                <a:spcPct val="110000"/>
              </a:lnSpc>
              <a:spcBef>
                <a:spcPts val="0"/>
              </a:spcBef>
              <a:buNone/>
            </a:pPr>
            <a:endParaRPr lang="zh-CN" altLang="en-US" sz="1500" b="1" dirty="0"/>
          </a:p>
          <a:p>
            <a:pPr marL="0" indent="0">
              <a:lnSpc>
                <a:spcPct val="110000"/>
              </a:lnSpc>
              <a:spcBef>
                <a:spcPts val="0"/>
              </a:spcBef>
              <a:buNone/>
            </a:pPr>
            <a:r>
              <a:rPr lang="en-US" altLang="zh-CN" sz="1500" b="1" dirty="0">
                <a:solidFill>
                  <a:srgbClr val="0000FF"/>
                </a:solidFill>
              </a:rPr>
              <a:t>// </a:t>
            </a:r>
            <a:r>
              <a:rPr lang="zh-CN" altLang="en-US" sz="1500" b="1" dirty="0">
                <a:solidFill>
                  <a:srgbClr val="0000FF"/>
                </a:solidFill>
              </a:rPr>
              <a:t>显示器类</a:t>
            </a:r>
          </a:p>
          <a:p>
            <a:pPr marL="0" indent="0">
              <a:lnSpc>
                <a:spcPct val="110000"/>
              </a:lnSpc>
              <a:spcBef>
                <a:spcPts val="0"/>
              </a:spcBef>
              <a:buNone/>
            </a:pPr>
            <a:r>
              <a:rPr lang="en-US" altLang="zh-CN" sz="1500" b="1" dirty="0"/>
              <a:t>public class Display {</a:t>
            </a:r>
          </a:p>
          <a:p>
            <a:pPr marL="0" indent="0">
              <a:lnSpc>
                <a:spcPct val="110000"/>
              </a:lnSpc>
              <a:spcBef>
                <a:spcPts val="0"/>
              </a:spcBef>
              <a:buNone/>
            </a:pPr>
            <a:r>
              <a:rPr lang="en-US" altLang="zh-CN" sz="1500" b="1" dirty="0"/>
              <a:t>    </a:t>
            </a:r>
            <a:r>
              <a:rPr lang="en-US" altLang="zh-CN" sz="1500" b="1" dirty="0">
                <a:solidFill>
                  <a:srgbClr val="FF0000"/>
                </a:solidFill>
              </a:rPr>
              <a:t>public void </a:t>
            </a:r>
            <a:r>
              <a:rPr lang="en-US" altLang="zh-CN" sz="1500" b="1" dirty="0" err="1">
                <a:solidFill>
                  <a:srgbClr val="FF0000"/>
                </a:solidFill>
              </a:rPr>
              <a:t>ShowMsg</a:t>
            </a:r>
            <a:r>
              <a:rPr lang="en-US" altLang="zh-CN" sz="1500" b="1" dirty="0">
                <a:solidFill>
                  <a:srgbClr val="FF0000"/>
                </a:solidFill>
              </a:rPr>
              <a:t>(Object sender, </a:t>
            </a:r>
            <a:r>
              <a:rPr lang="en-US" altLang="zh-CN" sz="1500" b="1" dirty="0" err="1">
                <a:solidFill>
                  <a:srgbClr val="FF0000"/>
                </a:solidFill>
              </a:rPr>
              <a:t>Heater.BoiledEventArgs</a:t>
            </a:r>
            <a:r>
              <a:rPr lang="en-US" altLang="zh-CN" sz="1500" b="1" dirty="0">
                <a:solidFill>
                  <a:srgbClr val="FF0000"/>
                </a:solidFill>
              </a:rPr>
              <a:t> e) </a:t>
            </a:r>
            <a:r>
              <a:rPr lang="en-US" altLang="zh-CN" sz="1500" b="1" dirty="0"/>
              <a:t>{  </a:t>
            </a:r>
            <a:endParaRPr lang="zh-CN" altLang="en-US" sz="1500" b="1" dirty="0"/>
          </a:p>
          <a:p>
            <a:pPr marL="0" indent="0">
              <a:lnSpc>
                <a:spcPct val="110000"/>
              </a:lnSpc>
              <a:spcBef>
                <a:spcPts val="0"/>
              </a:spcBef>
              <a:buNone/>
            </a:pPr>
            <a:r>
              <a:rPr lang="en-US" altLang="zh-CN" sz="1500" b="1" dirty="0"/>
              <a:t>        </a:t>
            </a:r>
            <a:r>
              <a:rPr lang="en-US" altLang="zh-CN" sz="1500" b="1" dirty="0" err="1"/>
              <a:t>Console.WriteLine</a:t>
            </a:r>
            <a:r>
              <a:rPr lang="en-US" altLang="zh-CN" sz="1500" b="1" dirty="0"/>
              <a:t>("Display</a:t>
            </a:r>
            <a:r>
              <a:rPr lang="zh-CN" altLang="en-US" sz="1500" b="1" dirty="0"/>
              <a:t>：水快烧开了，当前温度：</a:t>
            </a:r>
            <a:r>
              <a:rPr lang="en-US" altLang="zh-CN" sz="1500" b="1" dirty="0"/>
              <a:t>{0}</a:t>
            </a:r>
            <a:r>
              <a:rPr lang="zh-CN" altLang="en-US" sz="1500" b="1" dirty="0"/>
              <a:t>度。</a:t>
            </a:r>
            <a:r>
              <a:rPr lang="en-US" altLang="zh-CN" sz="1500" b="1" dirty="0"/>
              <a:t>", </a:t>
            </a:r>
            <a:r>
              <a:rPr lang="en-US" altLang="zh-CN" sz="1500" b="1" dirty="0" err="1"/>
              <a:t>e.temperature</a:t>
            </a:r>
            <a:r>
              <a:rPr lang="en-US" altLang="zh-CN" sz="1500" b="1" dirty="0"/>
              <a:t>);</a:t>
            </a:r>
          </a:p>
          <a:p>
            <a:pPr marL="0" indent="0">
              <a:lnSpc>
                <a:spcPct val="110000"/>
              </a:lnSpc>
              <a:spcBef>
                <a:spcPts val="0"/>
              </a:spcBef>
              <a:buNone/>
            </a:pPr>
            <a:r>
              <a:rPr lang="en-US" altLang="zh-CN" sz="1500" b="1" dirty="0"/>
              <a:t>        </a:t>
            </a:r>
            <a:r>
              <a:rPr lang="en-US" altLang="zh-CN" sz="1500" b="1" dirty="0" err="1"/>
              <a:t>Console.WriteLine</a:t>
            </a:r>
            <a:r>
              <a:rPr lang="en-US" altLang="zh-CN" sz="1500" b="1" dirty="0"/>
              <a:t>();</a:t>
            </a:r>
          </a:p>
          <a:p>
            <a:pPr marL="0" indent="0">
              <a:lnSpc>
                <a:spcPct val="110000"/>
              </a:lnSpc>
              <a:spcBef>
                <a:spcPts val="0"/>
              </a:spcBef>
              <a:buNone/>
            </a:pPr>
            <a:r>
              <a:rPr lang="zh-CN" altLang="en-US" sz="1500" b="1" dirty="0"/>
              <a:t>    </a:t>
            </a:r>
            <a:r>
              <a:rPr lang="en-US" altLang="zh-CN" sz="1500" b="1" dirty="0"/>
              <a:t>}</a:t>
            </a:r>
          </a:p>
          <a:p>
            <a:pPr marL="0" indent="0">
              <a:lnSpc>
                <a:spcPct val="110000"/>
              </a:lnSpc>
              <a:spcBef>
                <a:spcPts val="0"/>
              </a:spcBef>
              <a:buNone/>
            </a:pPr>
            <a:r>
              <a:rPr lang="en-US" altLang="zh-CN" sz="1500" b="1" dirty="0"/>
              <a:t>}</a:t>
            </a:r>
          </a:p>
          <a:p>
            <a:pPr marL="0" indent="0">
              <a:lnSpc>
                <a:spcPct val="110000"/>
              </a:lnSpc>
              <a:spcBef>
                <a:spcPts val="0"/>
              </a:spcBef>
              <a:buNone/>
            </a:pPr>
            <a:endParaRPr lang="zh-CN" altLang="en-US" sz="1500" b="1" dirty="0"/>
          </a:p>
          <a:p>
            <a:pPr marL="0" indent="0">
              <a:lnSpc>
                <a:spcPct val="110000"/>
              </a:lnSpc>
              <a:spcBef>
                <a:spcPts val="0"/>
              </a:spcBef>
              <a:buNone/>
            </a:pPr>
            <a:r>
              <a:rPr lang="en-US" altLang="zh-CN" sz="1500" b="1" dirty="0"/>
              <a:t>class Program {</a:t>
            </a:r>
          </a:p>
          <a:p>
            <a:pPr marL="0" indent="0">
              <a:lnSpc>
                <a:spcPct val="110000"/>
              </a:lnSpc>
              <a:spcBef>
                <a:spcPts val="0"/>
              </a:spcBef>
              <a:buNone/>
            </a:pPr>
            <a:r>
              <a:rPr lang="en-US" altLang="zh-CN" sz="1500" b="1" dirty="0"/>
              <a:t>    static void Main() {</a:t>
            </a:r>
          </a:p>
          <a:p>
            <a:pPr marL="0" indent="0">
              <a:lnSpc>
                <a:spcPct val="110000"/>
              </a:lnSpc>
              <a:spcBef>
                <a:spcPts val="0"/>
              </a:spcBef>
              <a:buNone/>
            </a:pPr>
            <a:r>
              <a:rPr lang="en-US" altLang="zh-CN" sz="1500" b="1" dirty="0"/>
              <a:t>        Heater </a:t>
            </a:r>
            <a:r>
              <a:rPr lang="en-US" altLang="zh-CN" sz="1500" b="1" dirty="0" err="1"/>
              <a:t>heater</a:t>
            </a:r>
            <a:r>
              <a:rPr lang="en-US" altLang="zh-CN" sz="1500" b="1" dirty="0"/>
              <a:t> = new Heater();</a:t>
            </a:r>
          </a:p>
          <a:p>
            <a:pPr marL="0" indent="0">
              <a:lnSpc>
                <a:spcPct val="110000"/>
              </a:lnSpc>
              <a:spcBef>
                <a:spcPts val="0"/>
              </a:spcBef>
              <a:buNone/>
            </a:pPr>
            <a:r>
              <a:rPr lang="en-US" altLang="zh-CN" sz="1500" b="1" dirty="0"/>
              <a:t>        </a:t>
            </a:r>
            <a:r>
              <a:rPr lang="en-US" altLang="zh-CN" sz="1500" b="1" dirty="0" err="1"/>
              <a:t>heater.Boiled</a:t>
            </a:r>
            <a:r>
              <a:rPr lang="en-US" altLang="zh-CN" sz="1500" b="1" dirty="0"/>
              <a:t> += (new Alarm()).</a:t>
            </a:r>
            <a:r>
              <a:rPr lang="en-US" altLang="zh-CN" sz="1500" b="1" dirty="0" err="1"/>
              <a:t>MakeAlert</a:t>
            </a:r>
            <a:r>
              <a:rPr lang="en-US" altLang="zh-CN" sz="1500" b="1" dirty="0"/>
              <a:t>;      //</a:t>
            </a:r>
            <a:r>
              <a:rPr lang="zh-CN" altLang="en-US" sz="1500" b="1" dirty="0"/>
              <a:t>给匿名对象注册方法</a:t>
            </a:r>
          </a:p>
          <a:p>
            <a:pPr marL="0" indent="0">
              <a:lnSpc>
                <a:spcPct val="110000"/>
              </a:lnSpc>
              <a:spcBef>
                <a:spcPts val="0"/>
              </a:spcBef>
              <a:buNone/>
            </a:pPr>
            <a:r>
              <a:rPr lang="en-US" altLang="zh-CN" sz="1500" b="1" dirty="0"/>
              <a:t>        </a:t>
            </a:r>
            <a:r>
              <a:rPr lang="en-US" altLang="zh-CN" sz="1500" b="1" dirty="0" err="1"/>
              <a:t>heater.Boiled</a:t>
            </a:r>
            <a:r>
              <a:rPr lang="en-US" altLang="zh-CN" sz="1500" b="1" dirty="0"/>
              <a:t> += new </a:t>
            </a:r>
            <a:r>
              <a:rPr lang="en-US" altLang="zh-CN" sz="1500" b="1" dirty="0" err="1"/>
              <a:t>Heater.BoiledEventHandler</a:t>
            </a:r>
            <a:r>
              <a:rPr lang="en-US" altLang="zh-CN" sz="1500" b="1" dirty="0"/>
              <a:t>((new Display()).</a:t>
            </a:r>
            <a:r>
              <a:rPr lang="en-US" altLang="zh-CN" sz="1500" b="1" dirty="0" err="1"/>
              <a:t>ShowMsg</a:t>
            </a:r>
            <a:r>
              <a:rPr lang="en-US" altLang="zh-CN" sz="1500" b="1" dirty="0"/>
              <a:t>);//</a:t>
            </a:r>
            <a:r>
              <a:rPr lang="zh-CN" altLang="en-US" sz="1500" b="1" dirty="0"/>
              <a:t>也可以这么注册</a:t>
            </a:r>
          </a:p>
          <a:p>
            <a:pPr marL="0" indent="0">
              <a:lnSpc>
                <a:spcPct val="110000"/>
              </a:lnSpc>
              <a:spcBef>
                <a:spcPts val="0"/>
              </a:spcBef>
              <a:buNone/>
            </a:pPr>
            <a:r>
              <a:rPr lang="zh-CN" altLang="en-US" sz="1500" b="1" dirty="0"/>
              <a:t>        </a:t>
            </a:r>
            <a:r>
              <a:rPr lang="en-US" altLang="zh-CN" sz="1500" b="1" dirty="0" err="1"/>
              <a:t>heater.BoilWater</a:t>
            </a:r>
            <a:r>
              <a:rPr lang="en-US" altLang="zh-CN" sz="1500" b="1" dirty="0"/>
              <a:t>();   //</a:t>
            </a:r>
            <a:r>
              <a:rPr lang="zh-CN" altLang="en-US" sz="1500" b="1" dirty="0"/>
              <a:t>烧水，会自动调用注册过对象的方法</a:t>
            </a:r>
          </a:p>
          <a:p>
            <a:pPr marL="0" indent="0">
              <a:lnSpc>
                <a:spcPct val="110000"/>
              </a:lnSpc>
              <a:spcBef>
                <a:spcPts val="0"/>
              </a:spcBef>
              <a:buNone/>
            </a:pPr>
            <a:r>
              <a:rPr lang="zh-CN" altLang="en-US" sz="1500" b="1" dirty="0"/>
              <a:t>    </a:t>
            </a:r>
            <a:r>
              <a:rPr lang="en-US" altLang="zh-CN" sz="1500" b="1" dirty="0"/>
              <a:t>}</a:t>
            </a:r>
          </a:p>
          <a:p>
            <a:pPr marL="0" indent="0">
              <a:lnSpc>
                <a:spcPct val="110000"/>
              </a:lnSpc>
              <a:spcBef>
                <a:spcPts val="0"/>
              </a:spcBef>
              <a:buNone/>
            </a:pPr>
            <a:r>
              <a:rPr lang="en-US" altLang="zh-CN" sz="1500" b="1" dirty="0"/>
              <a:t>}</a:t>
            </a:r>
            <a:endParaRPr lang="zh-CN" altLang="en-US" sz="1500" b="1" dirty="0"/>
          </a:p>
        </p:txBody>
      </p:sp>
    </p:spTree>
    <p:extLst>
      <p:ext uri="{BB962C8B-B14F-4D97-AF65-F5344CB8AC3E}">
        <p14:creationId xmlns:p14="http://schemas.microsoft.com/office/powerpoint/2010/main" val="16695539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dirty="0">
                <a:solidFill>
                  <a:srgbClr val="0000FF"/>
                </a:solidFill>
              </a:rPr>
              <a:t>中级特性 </a:t>
            </a:r>
          </a:p>
        </p:txBody>
      </p:sp>
      <p:sp>
        <p:nvSpPr>
          <p:cNvPr id="80899" name="Rectangle 3"/>
          <p:cNvSpPr>
            <a:spLocks noGrp="1" noChangeArrowheads="1"/>
          </p:cNvSpPr>
          <p:nvPr>
            <p:ph idx="1"/>
          </p:nvPr>
        </p:nvSpPr>
        <p:spPr/>
        <p:txBody>
          <a:bodyPr/>
          <a:lstStyle/>
          <a:p>
            <a:pPr eaLnBrk="1" hangingPunct="1">
              <a:spcAft>
                <a:spcPts val="600"/>
              </a:spcAft>
            </a:pPr>
            <a:r>
              <a:rPr lang="en-US" altLang="zh-CN" sz="2000" dirty="0"/>
              <a:t> </a:t>
            </a:r>
            <a:r>
              <a:rPr lang="zh-CN" altLang="en-US" sz="2400" dirty="0"/>
              <a:t>面向对象技术的三个核心概念：</a:t>
            </a:r>
          </a:p>
          <a:p>
            <a:pPr eaLnBrk="1" hangingPunct="1">
              <a:spcAft>
                <a:spcPts val="600"/>
              </a:spcAft>
              <a:buFontTx/>
              <a:buNone/>
            </a:pPr>
            <a:r>
              <a:rPr lang="en-US" altLang="zh-CN" sz="2000" dirty="0"/>
              <a:t>– </a:t>
            </a:r>
            <a:r>
              <a:rPr lang="zh-CN" altLang="en-US" sz="2000" dirty="0"/>
              <a:t>封装：将数据和操作组合到一起，并决定哪些数据和操作对外是可见的。</a:t>
            </a:r>
          </a:p>
          <a:p>
            <a:pPr eaLnBrk="1" hangingPunct="1">
              <a:spcAft>
                <a:spcPts val="600"/>
              </a:spcAft>
              <a:buFontTx/>
              <a:buNone/>
            </a:pPr>
            <a:r>
              <a:rPr lang="en-US" altLang="zh-CN" sz="2000" dirty="0"/>
              <a:t>– </a:t>
            </a:r>
            <a:r>
              <a:rPr lang="zh-CN" altLang="en-US" sz="2000" dirty="0"/>
              <a:t>继承：父类中的变量和行为，子类可以同样使用。本质是代码重用。</a:t>
            </a:r>
          </a:p>
          <a:p>
            <a:pPr eaLnBrk="1" hangingPunct="1">
              <a:spcAft>
                <a:spcPts val="600"/>
              </a:spcAft>
              <a:buFontTx/>
              <a:buNone/>
            </a:pPr>
            <a:r>
              <a:rPr lang="en-US" altLang="zh-CN" sz="2000" dirty="0"/>
              <a:t>– </a:t>
            </a:r>
            <a:r>
              <a:rPr lang="zh-CN" altLang="en-US" sz="2000" dirty="0"/>
              <a:t>多态：由继承引出的一种机制，父类型的引用变量可以指向子类型的对象。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9750" y="0"/>
            <a:ext cx="8229600" cy="896938"/>
          </a:xfrm>
        </p:spPr>
        <p:txBody>
          <a:bodyPr/>
          <a:lstStyle/>
          <a:p>
            <a:pPr eaLnBrk="1" hangingPunct="1"/>
            <a:r>
              <a:rPr lang="zh-CN" altLang="en-US" dirty="0">
                <a:solidFill>
                  <a:srgbClr val="0000FF"/>
                </a:solidFill>
              </a:rPr>
              <a:t>继承 </a:t>
            </a:r>
          </a:p>
        </p:txBody>
      </p:sp>
      <p:sp>
        <p:nvSpPr>
          <p:cNvPr id="81923" name="Rectangle 3"/>
          <p:cNvSpPr>
            <a:spLocks noGrp="1" noChangeArrowheads="1"/>
          </p:cNvSpPr>
          <p:nvPr>
            <p:ph idx="1"/>
          </p:nvPr>
        </p:nvSpPr>
        <p:spPr>
          <a:xfrm>
            <a:off x="179388" y="765175"/>
            <a:ext cx="8640762" cy="2303463"/>
          </a:xfrm>
        </p:spPr>
        <p:txBody>
          <a:bodyPr/>
          <a:lstStyle/>
          <a:p>
            <a:pPr eaLnBrk="1" hangingPunct="1">
              <a:spcBef>
                <a:spcPts val="600"/>
              </a:spcBef>
              <a:spcAft>
                <a:spcPts val="600"/>
              </a:spcAft>
            </a:pPr>
            <a:r>
              <a:rPr lang="zh-CN" altLang="en-US" sz="2200" dirty="0"/>
              <a:t>继承提供了创建新类的一种方法，继承对开发者来说就是代码共享。</a:t>
            </a:r>
          </a:p>
          <a:p>
            <a:pPr eaLnBrk="1" hangingPunct="1">
              <a:spcBef>
                <a:spcPts val="600"/>
              </a:spcBef>
              <a:spcAft>
                <a:spcPts val="600"/>
              </a:spcAft>
              <a:buFontTx/>
              <a:buNone/>
            </a:pPr>
            <a:r>
              <a:rPr lang="en-US" altLang="zh-CN" sz="2200" dirty="0"/>
              <a:t>–	</a:t>
            </a:r>
            <a:r>
              <a:rPr lang="zh-CN" altLang="en-US" sz="2200" dirty="0"/>
              <a:t>通过继承创建的子类是作为另一个类的扩充或修正所定义的一个类。</a:t>
            </a:r>
          </a:p>
          <a:p>
            <a:pPr eaLnBrk="1" hangingPunct="1">
              <a:spcBef>
                <a:spcPts val="600"/>
              </a:spcBef>
              <a:spcAft>
                <a:spcPts val="600"/>
              </a:spcAft>
              <a:buFontTx/>
              <a:buNone/>
            </a:pPr>
            <a:r>
              <a:rPr lang="en-US" altLang="zh-CN" sz="2200" dirty="0"/>
              <a:t>–  </a:t>
            </a:r>
            <a:r>
              <a:rPr lang="zh-CN" altLang="en-US" sz="2200" dirty="0"/>
              <a:t>子类从超类</a:t>
            </a:r>
            <a:r>
              <a:rPr lang="en-US" altLang="zh-CN" sz="2200" dirty="0"/>
              <a:t>(</a:t>
            </a:r>
            <a:r>
              <a:rPr lang="zh-CN" altLang="en-US" sz="2200" dirty="0"/>
              <a:t>父类</a:t>
            </a:r>
            <a:r>
              <a:rPr lang="en-US" altLang="zh-CN" sz="2200" dirty="0"/>
              <a:t>)</a:t>
            </a:r>
            <a:r>
              <a:rPr lang="zh-CN" altLang="en-US" sz="2200" dirty="0"/>
              <a:t>中继承所有方法和变量。</a:t>
            </a:r>
          </a:p>
          <a:p>
            <a:pPr eaLnBrk="1" hangingPunct="1">
              <a:spcBef>
                <a:spcPts val="600"/>
              </a:spcBef>
              <a:spcAft>
                <a:spcPts val="600"/>
              </a:spcAft>
              <a:buFontTx/>
              <a:buNone/>
            </a:pPr>
            <a:r>
              <a:rPr lang="en-US" altLang="zh-CN" sz="2200" dirty="0"/>
              <a:t>–	</a:t>
            </a:r>
            <a:r>
              <a:rPr lang="zh-CN" altLang="en-US" sz="2200" dirty="0"/>
              <a:t>子类和超类之间是特化与范化的关系。</a:t>
            </a:r>
          </a:p>
        </p:txBody>
      </p:sp>
      <p:pic>
        <p:nvPicPr>
          <p:cNvPr id="81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009900"/>
            <a:ext cx="69596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107504" y="116632"/>
            <a:ext cx="8856984" cy="6481018"/>
          </a:xfrm>
        </p:spPr>
        <p:txBody>
          <a:bodyPr/>
          <a:lstStyle/>
          <a:p>
            <a:pPr eaLnBrk="1" hangingPunct="1">
              <a:spcAft>
                <a:spcPts val="0"/>
              </a:spcAft>
            </a:pPr>
            <a:r>
              <a:rPr lang="zh-CN" altLang="en-US" sz="3600" dirty="0">
                <a:solidFill>
                  <a:srgbClr val="0000FF"/>
                </a:solidFill>
                <a:ea typeface="黑体" panose="02010609060101010101" pitchFamily="49" charset="-122"/>
              </a:rPr>
              <a:t>类成员</a:t>
            </a:r>
            <a:r>
              <a:rPr lang="zh-CN" altLang="en-US" sz="2800" dirty="0">
                <a:solidFill>
                  <a:srgbClr val="0000FF"/>
                </a:solidFill>
                <a:ea typeface="黑体" panose="02010609060101010101" pitchFamily="49" charset="-122"/>
              </a:rPr>
              <a:t> </a:t>
            </a:r>
          </a:p>
          <a:p>
            <a:pPr lvl="1" eaLnBrk="1" hangingPunct="1">
              <a:spcAft>
                <a:spcPts val="0"/>
              </a:spcAft>
            </a:pPr>
            <a:r>
              <a:rPr lang="zh-CN" altLang="en-US" sz="2300" dirty="0">
                <a:solidFill>
                  <a:srgbClr val="0000FF"/>
                </a:solidFill>
                <a:ea typeface="黑体" panose="02010609060101010101" pitchFamily="49" charset="-122"/>
              </a:rPr>
              <a:t>常量：</a:t>
            </a:r>
            <a:r>
              <a:rPr lang="zh-CN" altLang="en-US" sz="2300" dirty="0">
                <a:ea typeface="黑体" panose="02010609060101010101" pitchFamily="49" charset="-122"/>
              </a:rPr>
              <a:t>表示与该类相关联的常量值。 </a:t>
            </a:r>
          </a:p>
          <a:p>
            <a:pPr lvl="1" eaLnBrk="1" hangingPunct="1">
              <a:spcAft>
                <a:spcPts val="0"/>
              </a:spcAft>
            </a:pPr>
            <a:r>
              <a:rPr lang="zh-CN" altLang="en-US" sz="2300" dirty="0">
                <a:solidFill>
                  <a:srgbClr val="0000FF"/>
                </a:solidFill>
                <a:ea typeface="黑体" panose="02010609060101010101" pitchFamily="49" charset="-122"/>
              </a:rPr>
              <a:t>字段：</a:t>
            </a:r>
            <a:r>
              <a:rPr lang="zh-CN" altLang="en-US" sz="2300" dirty="0">
                <a:ea typeface="黑体" panose="02010609060101010101" pitchFamily="49" charset="-122"/>
              </a:rPr>
              <a:t>即该类的变量。 </a:t>
            </a:r>
          </a:p>
          <a:p>
            <a:pPr lvl="1" eaLnBrk="1" hangingPunct="1">
              <a:spcAft>
                <a:spcPts val="0"/>
              </a:spcAft>
            </a:pPr>
            <a:r>
              <a:rPr lang="zh-CN" altLang="en-US" sz="2300" dirty="0">
                <a:solidFill>
                  <a:srgbClr val="0000FF"/>
                </a:solidFill>
                <a:ea typeface="黑体" panose="02010609060101010101" pitchFamily="49" charset="-122"/>
              </a:rPr>
              <a:t>类型：</a:t>
            </a:r>
            <a:r>
              <a:rPr lang="zh-CN" altLang="en-US" sz="2300" dirty="0">
                <a:ea typeface="黑体" panose="02010609060101010101" pitchFamily="49" charset="-122"/>
              </a:rPr>
              <a:t>用于表示一些类型，它们是该类的局部类型。 </a:t>
            </a:r>
          </a:p>
          <a:p>
            <a:pPr lvl="1" eaLnBrk="1" hangingPunct="1">
              <a:spcAft>
                <a:spcPts val="0"/>
              </a:spcAft>
            </a:pPr>
            <a:r>
              <a:rPr lang="zh-CN" altLang="en-US" sz="2300" dirty="0">
                <a:solidFill>
                  <a:srgbClr val="0000FF"/>
                </a:solidFill>
                <a:ea typeface="黑体" panose="02010609060101010101" pitchFamily="49" charset="-122"/>
              </a:rPr>
              <a:t>方法：</a:t>
            </a:r>
            <a:r>
              <a:rPr lang="zh-CN" altLang="en-US" sz="2300" dirty="0">
                <a:ea typeface="黑体" panose="02010609060101010101" pitchFamily="49" charset="-122"/>
              </a:rPr>
              <a:t>用于实现可由该类执行的计算和操作。 </a:t>
            </a:r>
          </a:p>
          <a:p>
            <a:pPr lvl="1" eaLnBrk="1" hangingPunct="1">
              <a:spcAft>
                <a:spcPts val="0"/>
              </a:spcAft>
            </a:pPr>
            <a:r>
              <a:rPr lang="zh-CN" altLang="en-US" sz="2300" dirty="0">
                <a:solidFill>
                  <a:srgbClr val="0000FF"/>
                </a:solidFill>
                <a:ea typeface="黑体" panose="02010609060101010101" pitchFamily="49" charset="-122"/>
              </a:rPr>
              <a:t>属性：</a:t>
            </a:r>
            <a:r>
              <a:rPr lang="zh-CN" altLang="en-US" sz="2300" dirty="0">
                <a:ea typeface="黑体" panose="02010609060101010101" pitchFamily="49" charset="-122"/>
              </a:rPr>
              <a:t>用于定义一些命名特性，通过它来读取和写入相关的特性。 </a:t>
            </a:r>
          </a:p>
          <a:p>
            <a:pPr lvl="1" eaLnBrk="1" hangingPunct="1">
              <a:spcAft>
                <a:spcPts val="0"/>
              </a:spcAft>
            </a:pPr>
            <a:r>
              <a:rPr lang="zh-CN" altLang="en-US" sz="2300" dirty="0">
                <a:solidFill>
                  <a:srgbClr val="0000FF"/>
                </a:solidFill>
                <a:ea typeface="黑体" panose="02010609060101010101" pitchFamily="49" charset="-122"/>
              </a:rPr>
              <a:t>事件：</a:t>
            </a:r>
            <a:r>
              <a:rPr lang="zh-CN" altLang="en-US" sz="2300" dirty="0">
                <a:ea typeface="黑体" panose="02010609060101010101" pitchFamily="49" charset="-122"/>
              </a:rPr>
              <a:t>用于定义可由该类生成的通知。 </a:t>
            </a:r>
          </a:p>
          <a:p>
            <a:pPr lvl="1" eaLnBrk="1" hangingPunct="1">
              <a:spcAft>
                <a:spcPts val="0"/>
              </a:spcAft>
            </a:pPr>
            <a:r>
              <a:rPr lang="zh-CN" altLang="en-US" sz="2300" dirty="0">
                <a:solidFill>
                  <a:srgbClr val="0000FF"/>
                </a:solidFill>
                <a:ea typeface="黑体" panose="02010609060101010101" pitchFamily="49" charset="-122"/>
              </a:rPr>
              <a:t>索引器：</a:t>
            </a:r>
            <a:r>
              <a:rPr lang="zh-CN" altLang="en-US" sz="2300" dirty="0">
                <a:ea typeface="黑体" panose="02010609060101010101" pitchFamily="49" charset="-122"/>
              </a:rPr>
              <a:t>使该类的实例可按与数组相同的（语法）方式进行索引。 </a:t>
            </a:r>
          </a:p>
          <a:p>
            <a:pPr lvl="1" eaLnBrk="1" hangingPunct="1">
              <a:spcAft>
                <a:spcPts val="0"/>
              </a:spcAft>
            </a:pPr>
            <a:r>
              <a:rPr lang="zh-CN" altLang="en-US" sz="2300" dirty="0">
                <a:solidFill>
                  <a:srgbClr val="0000FF"/>
                </a:solidFill>
                <a:ea typeface="黑体" panose="02010609060101010101" pitchFamily="49" charset="-122"/>
              </a:rPr>
              <a:t>运算符：</a:t>
            </a:r>
            <a:r>
              <a:rPr lang="zh-CN" altLang="en-US" sz="2300" dirty="0">
                <a:ea typeface="黑体" panose="02010609060101010101" pitchFamily="49" charset="-122"/>
              </a:rPr>
              <a:t>用于定义表达式运算符，通过它对该类的实例进行运算。 </a:t>
            </a:r>
          </a:p>
          <a:p>
            <a:pPr lvl="1" eaLnBrk="1" hangingPunct="1">
              <a:spcAft>
                <a:spcPts val="0"/>
              </a:spcAft>
            </a:pPr>
            <a:r>
              <a:rPr lang="zh-CN" altLang="en-US" sz="2300" dirty="0">
                <a:solidFill>
                  <a:srgbClr val="0000FF"/>
                </a:solidFill>
                <a:ea typeface="黑体" panose="02010609060101010101" pitchFamily="49" charset="-122"/>
              </a:rPr>
              <a:t>构造函数：</a:t>
            </a:r>
            <a:r>
              <a:rPr lang="zh-CN" altLang="en-US" sz="2300" dirty="0">
                <a:ea typeface="黑体" panose="02010609060101010101" pitchFamily="49" charset="-122"/>
              </a:rPr>
              <a:t>用于规定在初始化该类的实例时需要做些什么。 </a:t>
            </a:r>
          </a:p>
          <a:p>
            <a:pPr lvl="1" eaLnBrk="1" hangingPunct="1">
              <a:spcAft>
                <a:spcPts val="0"/>
              </a:spcAft>
            </a:pPr>
            <a:r>
              <a:rPr lang="zh-CN" altLang="en-US" sz="2300" dirty="0">
                <a:solidFill>
                  <a:srgbClr val="0000FF"/>
                </a:solidFill>
                <a:ea typeface="黑体" panose="02010609060101010101" pitchFamily="49" charset="-122"/>
              </a:rPr>
              <a:t>析构函数：</a:t>
            </a:r>
            <a:r>
              <a:rPr lang="zh-CN" altLang="en-US" sz="2300" dirty="0">
                <a:ea typeface="黑体" panose="02010609060101010101" pitchFamily="49" charset="-122"/>
              </a:rPr>
              <a:t>用于规定在永久地放弃该类的一个实例之前需要做些什么。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00013"/>
            <a:ext cx="8229600" cy="936626"/>
          </a:xfrm>
        </p:spPr>
        <p:txBody>
          <a:bodyPr/>
          <a:lstStyle/>
          <a:p>
            <a:pPr eaLnBrk="1" hangingPunct="1"/>
            <a:r>
              <a:rPr lang="zh-CN" altLang="en-US" dirty="0">
                <a:solidFill>
                  <a:srgbClr val="0000FF"/>
                </a:solidFill>
              </a:rPr>
              <a:t>子类的声明 </a:t>
            </a:r>
          </a:p>
        </p:txBody>
      </p:sp>
      <p:sp>
        <p:nvSpPr>
          <p:cNvPr id="82947" name="Rectangle 3"/>
          <p:cNvSpPr>
            <a:spLocks noGrp="1" noChangeArrowheads="1"/>
          </p:cNvSpPr>
          <p:nvPr>
            <p:ph idx="1"/>
          </p:nvPr>
        </p:nvSpPr>
        <p:spPr>
          <a:xfrm>
            <a:off x="179388" y="842963"/>
            <a:ext cx="8713787" cy="2586037"/>
          </a:xfrm>
        </p:spPr>
        <p:txBody>
          <a:bodyPr/>
          <a:lstStyle/>
          <a:p>
            <a:pPr marL="609600" indent="-609600" eaLnBrk="1" hangingPunct="1"/>
            <a:r>
              <a:rPr lang="zh-CN" altLang="en-US" sz="2000" dirty="0"/>
              <a:t>语法：</a:t>
            </a:r>
            <a:r>
              <a:rPr lang="zh-CN" altLang="en-US" sz="2000" dirty="0">
                <a:solidFill>
                  <a:srgbClr val="FF0000"/>
                </a:solidFill>
              </a:rPr>
              <a:t>子类声明</a:t>
            </a:r>
            <a:r>
              <a:rPr lang="en-US" altLang="zh-CN" sz="2000" dirty="0">
                <a:solidFill>
                  <a:srgbClr val="FF0000"/>
                </a:solidFill>
              </a:rPr>
              <a:t>:</a:t>
            </a:r>
            <a:r>
              <a:rPr lang="zh-CN" altLang="en-US" sz="2000" dirty="0">
                <a:solidFill>
                  <a:srgbClr val="FF0000"/>
                </a:solidFill>
              </a:rPr>
              <a:t>父类</a:t>
            </a:r>
            <a:r>
              <a:rPr lang="en-US" altLang="zh-CN" sz="2000" dirty="0">
                <a:solidFill>
                  <a:srgbClr val="FF0000"/>
                </a:solidFill>
              </a:rPr>
              <a:t>{</a:t>
            </a:r>
            <a:r>
              <a:rPr lang="zh-CN" altLang="en-US" sz="2000" dirty="0">
                <a:solidFill>
                  <a:srgbClr val="FF0000"/>
                </a:solidFill>
              </a:rPr>
              <a:t>子类体</a:t>
            </a:r>
            <a:r>
              <a:rPr lang="en-US" altLang="zh-CN" sz="2000" dirty="0">
                <a:solidFill>
                  <a:srgbClr val="FF0000"/>
                </a:solidFill>
              </a:rPr>
              <a:t>} </a:t>
            </a:r>
          </a:p>
          <a:p>
            <a:pPr marL="609600" indent="-609600" eaLnBrk="1" hangingPunct="1"/>
            <a:r>
              <a:rPr lang="zh-CN" altLang="en-US" sz="2000" dirty="0"/>
              <a:t>子类可以使用父类的</a:t>
            </a:r>
            <a:r>
              <a:rPr lang="en-US" altLang="zh-CN" sz="2000" dirty="0"/>
              <a:t>protected</a:t>
            </a:r>
            <a:r>
              <a:rPr lang="zh-CN" altLang="en-US" sz="2000" dirty="0"/>
              <a:t>和</a:t>
            </a:r>
            <a:r>
              <a:rPr lang="en-US" altLang="zh-CN" sz="2000" dirty="0"/>
              <a:t>public</a:t>
            </a:r>
            <a:r>
              <a:rPr lang="zh-CN" altLang="en-US" sz="2000" dirty="0"/>
              <a:t>可见的变量和方法，就像这些变量和方法是自己定义的一样。</a:t>
            </a:r>
          </a:p>
          <a:p>
            <a:pPr marL="609600" indent="-609600" eaLnBrk="1" hangingPunct="1"/>
            <a:r>
              <a:rPr lang="en-US" altLang="zh-CN" sz="2000" dirty="0"/>
              <a:t>C# </a:t>
            </a:r>
            <a:r>
              <a:rPr lang="zh-CN" altLang="en-US" sz="2000" dirty="0"/>
              <a:t>中，如果类声明时没有声明父类，那么缺省为</a:t>
            </a:r>
            <a:r>
              <a:rPr lang="en-US" altLang="zh-CN" sz="2000" dirty="0"/>
              <a:t>Object </a:t>
            </a:r>
            <a:r>
              <a:rPr lang="zh-CN" altLang="en-US" sz="2000" dirty="0"/>
              <a:t>类的子类。</a:t>
            </a:r>
            <a:r>
              <a:rPr lang="en-US" altLang="zh-CN" sz="2000" dirty="0"/>
              <a:t>C#</a:t>
            </a:r>
            <a:r>
              <a:rPr lang="zh-CN" altLang="en-US" sz="2000" dirty="0"/>
              <a:t>中的所有类都是</a:t>
            </a:r>
            <a:r>
              <a:rPr lang="en-US" altLang="zh-CN" sz="2000" dirty="0" err="1"/>
              <a:t>System.Object</a:t>
            </a:r>
            <a:r>
              <a:rPr lang="zh-CN" altLang="en-US" sz="2000" dirty="0"/>
              <a:t>类的子类。</a:t>
            </a:r>
          </a:p>
          <a:p>
            <a:pPr marL="609600" indent="-609600" eaLnBrk="1" hangingPunct="1"/>
            <a:r>
              <a:rPr lang="en-US" altLang="zh-CN" sz="2000" dirty="0"/>
              <a:t>C#</a:t>
            </a:r>
            <a:r>
              <a:rPr lang="zh-CN" altLang="en-US" sz="2000" dirty="0"/>
              <a:t>中，</a:t>
            </a:r>
            <a:r>
              <a:rPr lang="zh-CN" altLang="en-US" sz="2000" dirty="0">
                <a:solidFill>
                  <a:srgbClr val="FF0000"/>
                </a:solidFill>
              </a:rPr>
              <a:t>子类只能继承一个父类。</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00013"/>
            <a:ext cx="8229600" cy="936626"/>
          </a:xfrm>
        </p:spPr>
        <p:txBody>
          <a:bodyPr/>
          <a:lstStyle/>
          <a:p>
            <a:pPr eaLnBrk="1" hangingPunct="1"/>
            <a:r>
              <a:rPr lang="zh-CN" altLang="en-US" dirty="0">
                <a:solidFill>
                  <a:srgbClr val="0000FF"/>
                </a:solidFill>
              </a:rPr>
              <a:t>子类的声明 </a:t>
            </a:r>
          </a:p>
        </p:txBody>
      </p:sp>
      <p:sp>
        <p:nvSpPr>
          <p:cNvPr id="82947" name="Rectangle 3"/>
          <p:cNvSpPr>
            <a:spLocks noGrp="1" noChangeArrowheads="1"/>
          </p:cNvSpPr>
          <p:nvPr>
            <p:ph idx="1"/>
          </p:nvPr>
        </p:nvSpPr>
        <p:spPr>
          <a:xfrm>
            <a:off x="179388" y="842963"/>
            <a:ext cx="8713787" cy="2586037"/>
          </a:xfrm>
        </p:spPr>
        <p:txBody>
          <a:bodyPr/>
          <a:lstStyle/>
          <a:p>
            <a:pPr marL="609600" indent="-609600" eaLnBrk="1" hangingPunct="1"/>
            <a:r>
              <a:rPr lang="zh-CN" altLang="en-US" sz="2000" dirty="0"/>
              <a:t>语法：</a:t>
            </a:r>
            <a:r>
              <a:rPr lang="zh-CN" altLang="en-US" sz="2000" dirty="0">
                <a:solidFill>
                  <a:srgbClr val="FF0000"/>
                </a:solidFill>
              </a:rPr>
              <a:t>子类声明</a:t>
            </a:r>
            <a:r>
              <a:rPr lang="en-US" altLang="zh-CN" sz="2000" dirty="0">
                <a:solidFill>
                  <a:srgbClr val="FF0000"/>
                </a:solidFill>
              </a:rPr>
              <a:t>:</a:t>
            </a:r>
            <a:r>
              <a:rPr lang="zh-CN" altLang="en-US" sz="2000" dirty="0">
                <a:solidFill>
                  <a:srgbClr val="FF0000"/>
                </a:solidFill>
              </a:rPr>
              <a:t>父类</a:t>
            </a:r>
            <a:r>
              <a:rPr lang="en-US" altLang="zh-CN" sz="2000" dirty="0">
                <a:solidFill>
                  <a:srgbClr val="FF0000"/>
                </a:solidFill>
              </a:rPr>
              <a:t>{</a:t>
            </a:r>
            <a:r>
              <a:rPr lang="zh-CN" altLang="en-US" sz="2000" dirty="0">
                <a:solidFill>
                  <a:srgbClr val="FF0000"/>
                </a:solidFill>
              </a:rPr>
              <a:t>子类体</a:t>
            </a:r>
            <a:r>
              <a:rPr lang="en-US" altLang="zh-CN" sz="2000" dirty="0">
                <a:solidFill>
                  <a:srgbClr val="FF0000"/>
                </a:solidFill>
              </a:rPr>
              <a:t>} </a:t>
            </a:r>
          </a:p>
          <a:p>
            <a:pPr marL="609600" indent="-609600" eaLnBrk="1" hangingPunct="1"/>
            <a:r>
              <a:rPr lang="zh-CN" altLang="en-US" sz="2000" dirty="0"/>
              <a:t>子类可以使用父类的</a:t>
            </a:r>
            <a:r>
              <a:rPr lang="en-US" altLang="zh-CN" sz="2000" dirty="0"/>
              <a:t>protected</a:t>
            </a:r>
            <a:r>
              <a:rPr lang="zh-CN" altLang="en-US" sz="2000" dirty="0"/>
              <a:t>和</a:t>
            </a:r>
            <a:r>
              <a:rPr lang="en-US" altLang="zh-CN" sz="2000" dirty="0"/>
              <a:t>public</a:t>
            </a:r>
            <a:r>
              <a:rPr lang="zh-CN" altLang="en-US" sz="2000" dirty="0"/>
              <a:t>可见的变量和方法，就像这些变量和方法是自己定义的一样。</a:t>
            </a:r>
          </a:p>
          <a:p>
            <a:pPr marL="609600" indent="-609600" eaLnBrk="1" hangingPunct="1"/>
            <a:r>
              <a:rPr lang="en-US" altLang="zh-CN" sz="2000" dirty="0"/>
              <a:t>C# </a:t>
            </a:r>
            <a:r>
              <a:rPr lang="zh-CN" altLang="en-US" sz="2000" dirty="0"/>
              <a:t>中，如果类声明时没有声明父类，那么缺省为</a:t>
            </a:r>
            <a:r>
              <a:rPr lang="en-US" altLang="zh-CN" sz="2000" dirty="0"/>
              <a:t>Object </a:t>
            </a:r>
            <a:r>
              <a:rPr lang="zh-CN" altLang="en-US" sz="2000" dirty="0"/>
              <a:t>类的子类。</a:t>
            </a:r>
            <a:r>
              <a:rPr lang="en-US" altLang="zh-CN" sz="2000" dirty="0"/>
              <a:t>C#</a:t>
            </a:r>
            <a:r>
              <a:rPr lang="zh-CN" altLang="en-US" sz="2000" dirty="0"/>
              <a:t>中的所有类都是</a:t>
            </a:r>
            <a:r>
              <a:rPr lang="en-US" altLang="zh-CN" sz="2000" dirty="0" err="1"/>
              <a:t>System.Object</a:t>
            </a:r>
            <a:r>
              <a:rPr lang="zh-CN" altLang="en-US" sz="2000" dirty="0"/>
              <a:t>类的子类。</a:t>
            </a:r>
          </a:p>
          <a:p>
            <a:pPr marL="609600" indent="-609600" eaLnBrk="1" hangingPunct="1"/>
            <a:r>
              <a:rPr lang="en-US" altLang="zh-CN" sz="2000" dirty="0"/>
              <a:t>C#</a:t>
            </a:r>
            <a:r>
              <a:rPr lang="zh-CN" altLang="en-US" sz="2000" dirty="0"/>
              <a:t>中，</a:t>
            </a:r>
            <a:r>
              <a:rPr lang="zh-CN" altLang="en-US" sz="2000" dirty="0">
                <a:solidFill>
                  <a:srgbClr val="FF0000"/>
                </a:solidFill>
              </a:rPr>
              <a:t>子类只能继承一个父类。</a:t>
            </a:r>
          </a:p>
        </p:txBody>
      </p:sp>
      <p:sp>
        <p:nvSpPr>
          <p:cNvPr id="66565" name="Text Box 5"/>
          <p:cNvSpPr txBox="1">
            <a:spLocks noChangeArrowheads="1"/>
          </p:cNvSpPr>
          <p:nvPr/>
        </p:nvSpPr>
        <p:spPr bwMode="auto">
          <a:xfrm>
            <a:off x="539750" y="3644329"/>
            <a:ext cx="3455988"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class Car</a:t>
            </a:r>
          </a:p>
          <a:p>
            <a:pPr eaLnBrk="1" hangingPunct="1">
              <a:spcBef>
                <a:spcPct val="0"/>
              </a:spcBef>
              <a:buFontTx/>
              <a:buNone/>
            </a:pPr>
            <a:r>
              <a:rPr lang="en-US" altLang="zh-CN" sz="1800" b="1" noProof="1"/>
              <a:t>{</a:t>
            </a:r>
          </a:p>
          <a:p>
            <a:pPr eaLnBrk="1" hangingPunct="1">
              <a:spcBef>
                <a:spcPct val="0"/>
              </a:spcBef>
              <a:buFontTx/>
              <a:buNone/>
            </a:pPr>
            <a:r>
              <a:rPr lang="en-US" altLang="zh-CN" sz="1800" b="1" noProof="1"/>
              <a:t>    int color;</a:t>
            </a:r>
          </a:p>
          <a:p>
            <a:pPr eaLnBrk="1" hangingPunct="1">
              <a:spcBef>
                <a:spcPct val="0"/>
              </a:spcBef>
              <a:buFontTx/>
              <a:buNone/>
            </a:pPr>
            <a:r>
              <a:rPr lang="en-US" altLang="zh-CN" sz="1800" b="1" noProof="1"/>
              <a:t>    int door;</a:t>
            </a:r>
          </a:p>
          <a:p>
            <a:pPr eaLnBrk="1" hangingPunct="1">
              <a:spcBef>
                <a:spcPct val="0"/>
              </a:spcBef>
              <a:buFontTx/>
              <a:buNone/>
            </a:pPr>
            <a:r>
              <a:rPr lang="en-US" altLang="zh-CN" sz="1800" b="1" noProof="1"/>
              <a:t>    int speed;</a:t>
            </a:r>
          </a:p>
          <a:p>
            <a:pPr eaLnBrk="1" hangingPunct="1">
              <a:spcBef>
                <a:spcPct val="0"/>
              </a:spcBef>
              <a:buFontTx/>
              <a:buNone/>
            </a:pPr>
            <a:r>
              <a:rPr lang="en-US" altLang="zh-CN" sz="1800" b="1" noProof="1"/>
              <a:t>    void PushBreak() { }</a:t>
            </a:r>
          </a:p>
          <a:p>
            <a:pPr eaLnBrk="1" hangingPunct="1">
              <a:spcBef>
                <a:spcPct val="0"/>
              </a:spcBef>
              <a:buFontTx/>
              <a:buNone/>
            </a:pPr>
            <a:r>
              <a:rPr lang="en-US" altLang="zh-CN" sz="1800" b="1" noProof="1"/>
              <a:t>    public void AddOil() { }</a:t>
            </a:r>
          </a:p>
          <a:p>
            <a:pPr eaLnBrk="1" hangingPunct="1">
              <a:spcBef>
                <a:spcPct val="0"/>
              </a:spcBef>
              <a:buFontTx/>
              <a:buNone/>
            </a:pPr>
            <a:r>
              <a:rPr lang="en-US" altLang="zh-CN" sz="1800" b="1" noProof="1"/>
              <a:t>}</a:t>
            </a:r>
            <a:endParaRPr lang="en-US" altLang="zh-CN" sz="1800" b="1"/>
          </a:p>
        </p:txBody>
      </p:sp>
      <p:sp>
        <p:nvSpPr>
          <p:cNvPr id="66566" name="Text Box 6"/>
          <p:cNvSpPr txBox="1">
            <a:spLocks noChangeArrowheads="1"/>
          </p:cNvSpPr>
          <p:nvPr/>
        </p:nvSpPr>
        <p:spPr bwMode="auto">
          <a:xfrm>
            <a:off x="4067175" y="3356992"/>
            <a:ext cx="468153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class TrashCar : Car</a:t>
            </a:r>
          </a:p>
          <a:p>
            <a:pPr eaLnBrk="1" hangingPunct="1">
              <a:spcBef>
                <a:spcPct val="0"/>
              </a:spcBef>
              <a:buFontTx/>
              <a:buNone/>
            </a:pPr>
            <a:r>
              <a:rPr lang="en-US" altLang="zh-CN" sz="1800" b="1" noProof="1"/>
              <a:t>{</a:t>
            </a:r>
            <a:r>
              <a:rPr lang="en-US" altLang="zh-CN" sz="1800" b="1" dirty="0"/>
              <a:t> </a:t>
            </a:r>
            <a:r>
              <a:rPr lang="en-US" altLang="zh-CN" sz="1800" b="1" noProof="1"/>
              <a:t>}</a:t>
            </a:r>
            <a:endParaRPr lang="en-US" altLang="zh-CN" sz="1800" b="1" dirty="0"/>
          </a:p>
          <a:p>
            <a:pPr eaLnBrk="1" hangingPunct="1">
              <a:spcBef>
                <a:spcPct val="0"/>
              </a:spcBef>
              <a:buFontTx/>
              <a:buNone/>
            </a:pPr>
            <a:endParaRPr lang="en-US" altLang="zh-CN" sz="1800" b="1" dirty="0"/>
          </a:p>
          <a:p>
            <a:pPr eaLnBrk="1" hangingPunct="1">
              <a:spcBef>
                <a:spcPct val="0"/>
              </a:spcBef>
              <a:buFontTx/>
              <a:buNone/>
            </a:pPr>
            <a:r>
              <a:rPr lang="en-US" altLang="zh-CN" sz="1800" b="1" noProof="1"/>
              <a:t>class MyApp</a:t>
            </a:r>
          </a:p>
          <a:p>
            <a:pPr eaLnBrk="1" hangingPunct="1">
              <a:spcBef>
                <a:spcPct val="0"/>
              </a:spcBef>
              <a:buFontTx/>
              <a:buNone/>
            </a:pPr>
            <a:r>
              <a:rPr lang="en-US" altLang="zh-CN" sz="1800" b="1" noProof="1"/>
              <a:t>{</a:t>
            </a:r>
          </a:p>
          <a:p>
            <a:pPr eaLnBrk="1" hangingPunct="1">
              <a:spcBef>
                <a:spcPct val="0"/>
              </a:spcBef>
              <a:buFontTx/>
              <a:buNone/>
            </a:pPr>
            <a:r>
              <a:rPr lang="en-US" altLang="zh-CN" sz="1800" b="1" noProof="1"/>
              <a:t>    static void Main()</a:t>
            </a:r>
          </a:p>
          <a:p>
            <a:pPr eaLnBrk="1" hangingPunct="1">
              <a:spcBef>
                <a:spcPct val="0"/>
              </a:spcBef>
              <a:buFontTx/>
              <a:buNone/>
            </a:pPr>
            <a:r>
              <a:rPr lang="en-US" altLang="zh-CN" sz="1800" b="1" noProof="1"/>
              <a:t>    {</a:t>
            </a:r>
          </a:p>
          <a:p>
            <a:pPr eaLnBrk="1" hangingPunct="1">
              <a:spcBef>
                <a:spcPct val="0"/>
              </a:spcBef>
              <a:buFontTx/>
              <a:buNone/>
            </a:pPr>
            <a:r>
              <a:rPr lang="en-US" altLang="zh-CN" sz="1800" b="1" noProof="1"/>
              <a:t>        TrashCar myCar = new TrashCar();</a:t>
            </a:r>
          </a:p>
          <a:p>
            <a:pPr eaLnBrk="1" hangingPunct="1">
              <a:spcBef>
                <a:spcPct val="0"/>
              </a:spcBef>
              <a:buFontTx/>
              <a:buNone/>
            </a:pPr>
            <a:r>
              <a:rPr lang="en-US" altLang="zh-CN" sz="1800" b="1" noProof="1"/>
              <a:t>        myCar.AddOil();</a:t>
            </a:r>
            <a:endParaRPr lang="en-US" altLang="zh-CN" sz="1800" b="1" dirty="0"/>
          </a:p>
          <a:p>
            <a:pPr eaLnBrk="1" hangingPunct="1">
              <a:spcBef>
                <a:spcPct val="0"/>
              </a:spcBef>
              <a:buFontTx/>
              <a:buNone/>
            </a:pPr>
            <a:r>
              <a:rPr lang="en-US" altLang="zh-CN" sz="1800" b="1" dirty="0"/>
              <a:t>        </a:t>
            </a:r>
            <a:r>
              <a:rPr lang="en-US" altLang="zh-CN" sz="1800" b="1" noProof="1"/>
              <a:t>myCar.PushBreak</a:t>
            </a:r>
            <a:r>
              <a:rPr lang="en-US" altLang="zh-CN" sz="1800" b="1" dirty="0"/>
              <a:t>();</a:t>
            </a:r>
            <a:endParaRPr lang="en-US" altLang="zh-CN" sz="1800" b="1" noProof="1"/>
          </a:p>
          <a:p>
            <a:pPr eaLnBrk="1" hangingPunct="1">
              <a:spcBef>
                <a:spcPct val="0"/>
              </a:spcBef>
              <a:buFontTx/>
              <a:buNone/>
            </a:pPr>
            <a:r>
              <a:rPr lang="en-US" altLang="zh-CN" sz="1800" b="1" noProof="1"/>
              <a:t>    }</a:t>
            </a:r>
          </a:p>
          <a:p>
            <a:pPr eaLnBrk="1" hangingPunct="1">
              <a:spcBef>
                <a:spcPct val="0"/>
              </a:spcBef>
              <a:buFontTx/>
              <a:buNone/>
            </a:pPr>
            <a:r>
              <a:rPr lang="en-US" altLang="zh-CN" sz="1800" b="1" noProof="1"/>
              <a:t>}</a:t>
            </a:r>
            <a:endParaRPr lang="en-US" altLang="zh-CN" sz="1800" b="1" dirty="0"/>
          </a:p>
        </p:txBody>
      </p:sp>
    </p:spTree>
    <p:extLst>
      <p:ext uri="{BB962C8B-B14F-4D97-AF65-F5344CB8AC3E}">
        <p14:creationId xmlns:p14="http://schemas.microsoft.com/office/powerpoint/2010/main" val="13704895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00013"/>
            <a:ext cx="8229600" cy="936626"/>
          </a:xfrm>
        </p:spPr>
        <p:txBody>
          <a:bodyPr/>
          <a:lstStyle/>
          <a:p>
            <a:pPr eaLnBrk="1" hangingPunct="1"/>
            <a:r>
              <a:rPr lang="zh-CN" altLang="en-US" dirty="0">
                <a:solidFill>
                  <a:srgbClr val="0000FF"/>
                </a:solidFill>
              </a:rPr>
              <a:t>子类的声明 </a:t>
            </a:r>
          </a:p>
        </p:txBody>
      </p:sp>
      <p:sp>
        <p:nvSpPr>
          <p:cNvPr id="82947" name="Rectangle 3"/>
          <p:cNvSpPr>
            <a:spLocks noGrp="1" noChangeArrowheads="1"/>
          </p:cNvSpPr>
          <p:nvPr>
            <p:ph idx="1"/>
          </p:nvPr>
        </p:nvSpPr>
        <p:spPr>
          <a:xfrm>
            <a:off x="179388" y="842963"/>
            <a:ext cx="8713787" cy="2586037"/>
          </a:xfrm>
        </p:spPr>
        <p:txBody>
          <a:bodyPr/>
          <a:lstStyle/>
          <a:p>
            <a:pPr marL="609600" indent="-609600" eaLnBrk="1" hangingPunct="1"/>
            <a:r>
              <a:rPr lang="zh-CN" altLang="en-US" sz="2000" dirty="0"/>
              <a:t>语法：</a:t>
            </a:r>
            <a:r>
              <a:rPr lang="zh-CN" altLang="en-US" sz="2000" dirty="0">
                <a:solidFill>
                  <a:srgbClr val="FF0000"/>
                </a:solidFill>
              </a:rPr>
              <a:t>子类声明</a:t>
            </a:r>
            <a:r>
              <a:rPr lang="en-US" altLang="zh-CN" sz="2000" dirty="0">
                <a:solidFill>
                  <a:srgbClr val="FF0000"/>
                </a:solidFill>
              </a:rPr>
              <a:t>:</a:t>
            </a:r>
            <a:r>
              <a:rPr lang="zh-CN" altLang="en-US" sz="2000" dirty="0">
                <a:solidFill>
                  <a:srgbClr val="FF0000"/>
                </a:solidFill>
              </a:rPr>
              <a:t>父类</a:t>
            </a:r>
            <a:r>
              <a:rPr lang="en-US" altLang="zh-CN" sz="2000" dirty="0">
                <a:solidFill>
                  <a:srgbClr val="FF0000"/>
                </a:solidFill>
              </a:rPr>
              <a:t>{</a:t>
            </a:r>
            <a:r>
              <a:rPr lang="zh-CN" altLang="en-US" sz="2000" dirty="0">
                <a:solidFill>
                  <a:srgbClr val="FF0000"/>
                </a:solidFill>
              </a:rPr>
              <a:t>子类体</a:t>
            </a:r>
            <a:r>
              <a:rPr lang="en-US" altLang="zh-CN" sz="2000" dirty="0">
                <a:solidFill>
                  <a:srgbClr val="FF0000"/>
                </a:solidFill>
              </a:rPr>
              <a:t>} </a:t>
            </a:r>
          </a:p>
          <a:p>
            <a:pPr marL="609600" indent="-609600" eaLnBrk="1" hangingPunct="1"/>
            <a:r>
              <a:rPr lang="zh-CN" altLang="en-US" sz="2000" dirty="0"/>
              <a:t>子类可以使用父类的</a:t>
            </a:r>
            <a:r>
              <a:rPr lang="en-US" altLang="zh-CN" sz="2000" dirty="0"/>
              <a:t>protected</a:t>
            </a:r>
            <a:r>
              <a:rPr lang="zh-CN" altLang="en-US" sz="2000" dirty="0"/>
              <a:t>和</a:t>
            </a:r>
            <a:r>
              <a:rPr lang="en-US" altLang="zh-CN" sz="2000" dirty="0"/>
              <a:t>public</a:t>
            </a:r>
            <a:r>
              <a:rPr lang="zh-CN" altLang="en-US" sz="2000" dirty="0"/>
              <a:t>可见的变量和方法，就像这些变量和方法是自己定义的一样。</a:t>
            </a:r>
          </a:p>
          <a:p>
            <a:pPr marL="609600" indent="-609600" eaLnBrk="1" hangingPunct="1"/>
            <a:r>
              <a:rPr lang="en-US" altLang="zh-CN" sz="2000" dirty="0"/>
              <a:t>C# </a:t>
            </a:r>
            <a:r>
              <a:rPr lang="zh-CN" altLang="en-US" sz="2000" dirty="0"/>
              <a:t>中，如果类声明时没有声明父类，那么缺省为</a:t>
            </a:r>
            <a:r>
              <a:rPr lang="en-US" altLang="zh-CN" sz="2000" dirty="0"/>
              <a:t>Object </a:t>
            </a:r>
            <a:r>
              <a:rPr lang="zh-CN" altLang="en-US" sz="2000" dirty="0"/>
              <a:t>类的子类。</a:t>
            </a:r>
            <a:r>
              <a:rPr lang="en-US" altLang="zh-CN" sz="2000" dirty="0"/>
              <a:t>C#</a:t>
            </a:r>
            <a:r>
              <a:rPr lang="zh-CN" altLang="en-US" sz="2000" dirty="0"/>
              <a:t>中的所有类都是</a:t>
            </a:r>
            <a:r>
              <a:rPr lang="en-US" altLang="zh-CN" sz="2000" dirty="0" err="1"/>
              <a:t>System.Object</a:t>
            </a:r>
            <a:r>
              <a:rPr lang="zh-CN" altLang="en-US" sz="2000" dirty="0"/>
              <a:t>类的子类。</a:t>
            </a:r>
          </a:p>
          <a:p>
            <a:pPr marL="609600" indent="-609600" eaLnBrk="1" hangingPunct="1"/>
            <a:r>
              <a:rPr lang="en-US" altLang="zh-CN" sz="2000" dirty="0"/>
              <a:t>C#</a:t>
            </a:r>
            <a:r>
              <a:rPr lang="zh-CN" altLang="en-US" sz="2000" dirty="0"/>
              <a:t>中，</a:t>
            </a:r>
            <a:r>
              <a:rPr lang="zh-CN" altLang="en-US" sz="2000" dirty="0">
                <a:solidFill>
                  <a:srgbClr val="FF0000"/>
                </a:solidFill>
              </a:rPr>
              <a:t>子类只能继承一个父类。</a:t>
            </a:r>
          </a:p>
        </p:txBody>
      </p:sp>
      <p:sp>
        <p:nvSpPr>
          <p:cNvPr id="66565" name="Text Box 5"/>
          <p:cNvSpPr txBox="1">
            <a:spLocks noChangeArrowheads="1"/>
          </p:cNvSpPr>
          <p:nvPr/>
        </p:nvSpPr>
        <p:spPr bwMode="auto">
          <a:xfrm>
            <a:off x="539750" y="3644329"/>
            <a:ext cx="3455988"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class Car</a:t>
            </a:r>
          </a:p>
          <a:p>
            <a:pPr eaLnBrk="1" hangingPunct="1">
              <a:spcBef>
                <a:spcPct val="0"/>
              </a:spcBef>
              <a:buFontTx/>
              <a:buNone/>
            </a:pPr>
            <a:r>
              <a:rPr lang="en-US" altLang="zh-CN" sz="1800" b="1" noProof="1"/>
              <a:t>{</a:t>
            </a:r>
          </a:p>
          <a:p>
            <a:pPr eaLnBrk="1" hangingPunct="1">
              <a:spcBef>
                <a:spcPct val="0"/>
              </a:spcBef>
              <a:buFontTx/>
              <a:buNone/>
            </a:pPr>
            <a:r>
              <a:rPr lang="en-US" altLang="zh-CN" sz="1800" b="1" noProof="1"/>
              <a:t>    int color;</a:t>
            </a:r>
          </a:p>
          <a:p>
            <a:pPr eaLnBrk="1" hangingPunct="1">
              <a:spcBef>
                <a:spcPct val="0"/>
              </a:spcBef>
              <a:buFontTx/>
              <a:buNone/>
            </a:pPr>
            <a:r>
              <a:rPr lang="en-US" altLang="zh-CN" sz="1800" b="1" noProof="1"/>
              <a:t>    int door;</a:t>
            </a:r>
          </a:p>
          <a:p>
            <a:pPr eaLnBrk="1" hangingPunct="1">
              <a:spcBef>
                <a:spcPct val="0"/>
              </a:spcBef>
              <a:buFontTx/>
              <a:buNone/>
            </a:pPr>
            <a:r>
              <a:rPr lang="en-US" altLang="zh-CN" sz="1800" b="1" noProof="1"/>
              <a:t>    int speed;</a:t>
            </a:r>
          </a:p>
          <a:p>
            <a:pPr eaLnBrk="1" hangingPunct="1">
              <a:spcBef>
                <a:spcPct val="0"/>
              </a:spcBef>
              <a:buFontTx/>
              <a:buNone/>
            </a:pPr>
            <a:r>
              <a:rPr lang="en-US" altLang="zh-CN" sz="1800" b="1" noProof="1"/>
              <a:t>    void PushBreak() { }</a:t>
            </a:r>
          </a:p>
          <a:p>
            <a:pPr eaLnBrk="1" hangingPunct="1">
              <a:spcBef>
                <a:spcPct val="0"/>
              </a:spcBef>
              <a:buFontTx/>
              <a:buNone/>
            </a:pPr>
            <a:r>
              <a:rPr lang="en-US" altLang="zh-CN" sz="1800" b="1" noProof="1"/>
              <a:t>    public void AddOil() { }</a:t>
            </a:r>
          </a:p>
          <a:p>
            <a:pPr eaLnBrk="1" hangingPunct="1">
              <a:spcBef>
                <a:spcPct val="0"/>
              </a:spcBef>
              <a:buFontTx/>
              <a:buNone/>
            </a:pPr>
            <a:r>
              <a:rPr lang="en-US" altLang="zh-CN" sz="1800" b="1" noProof="1"/>
              <a:t>}</a:t>
            </a:r>
            <a:endParaRPr lang="en-US" altLang="zh-CN" sz="1800" b="1" dirty="0"/>
          </a:p>
        </p:txBody>
      </p:sp>
      <p:sp>
        <p:nvSpPr>
          <p:cNvPr id="66566" name="Text Box 6"/>
          <p:cNvSpPr txBox="1">
            <a:spLocks noChangeArrowheads="1"/>
          </p:cNvSpPr>
          <p:nvPr/>
        </p:nvSpPr>
        <p:spPr bwMode="auto">
          <a:xfrm>
            <a:off x="4067175" y="3356992"/>
            <a:ext cx="468153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class TrashCar : Car</a:t>
            </a:r>
          </a:p>
          <a:p>
            <a:pPr eaLnBrk="1" hangingPunct="1">
              <a:spcBef>
                <a:spcPct val="0"/>
              </a:spcBef>
              <a:buFontTx/>
              <a:buNone/>
            </a:pPr>
            <a:r>
              <a:rPr lang="en-US" altLang="zh-CN" sz="1800" b="1" noProof="1"/>
              <a:t>{</a:t>
            </a:r>
            <a:r>
              <a:rPr lang="en-US" altLang="zh-CN" sz="1800" b="1" dirty="0"/>
              <a:t> </a:t>
            </a:r>
            <a:r>
              <a:rPr lang="en-US" altLang="zh-CN" sz="1800" b="1" noProof="1"/>
              <a:t>}</a:t>
            </a:r>
            <a:endParaRPr lang="en-US" altLang="zh-CN" sz="1800" b="1" dirty="0"/>
          </a:p>
          <a:p>
            <a:pPr eaLnBrk="1" hangingPunct="1">
              <a:spcBef>
                <a:spcPct val="0"/>
              </a:spcBef>
              <a:buFontTx/>
              <a:buNone/>
            </a:pPr>
            <a:endParaRPr lang="en-US" altLang="zh-CN" sz="1800" b="1" dirty="0"/>
          </a:p>
          <a:p>
            <a:pPr eaLnBrk="1" hangingPunct="1">
              <a:spcBef>
                <a:spcPct val="0"/>
              </a:spcBef>
              <a:buFontTx/>
              <a:buNone/>
            </a:pPr>
            <a:r>
              <a:rPr lang="en-US" altLang="zh-CN" sz="1800" b="1" noProof="1"/>
              <a:t>class MyApp</a:t>
            </a:r>
          </a:p>
          <a:p>
            <a:pPr eaLnBrk="1" hangingPunct="1">
              <a:spcBef>
                <a:spcPct val="0"/>
              </a:spcBef>
              <a:buFontTx/>
              <a:buNone/>
            </a:pPr>
            <a:r>
              <a:rPr lang="en-US" altLang="zh-CN" sz="1800" b="1" noProof="1"/>
              <a:t>{</a:t>
            </a:r>
          </a:p>
          <a:p>
            <a:pPr eaLnBrk="1" hangingPunct="1">
              <a:spcBef>
                <a:spcPct val="0"/>
              </a:spcBef>
              <a:buFontTx/>
              <a:buNone/>
            </a:pPr>
            <a:r>
              <a:rPr lang="en-US" altLang="zh-CN" sz="1800" b="1" noProof="1"/>
              <a:t>    static void Main()</a:t>
            </a:r>
          </a:p>
          <a:p>
            <a:pPr eaLnBrk="1" hangingPunct="1">
              <a:spcBef>
                <a:spcPct val="0"/>
              </a:spcBef>
              <a:buFontTx/>
              <a:buNone/>
            </a:pPr>
            <a:r>
              <a:rPr lang="en-US" altLang="zh-CN" sz="1800" b="1" noProof="1"/>
              <a:t>    {</a:t>
            </a:r>
          </a:p>
          <a:p>
            <a:pPr eaLnBrk="1" hangingPunct="1">
              <a:spcBef>
                <a:spcPct val="0"/>
              </a:spcBef>
              <a:buFontTx/>
              <a:buNone/>
            </a:pPr>
            <a:r>
              <a:rPr lang="en-US" altLang="zh-CN" sz="1800" b="1" noProof="1"/>
              <a:t>        TrashCar myCar = new TrashCar();</a:t>
            </a:r>
          </a:p>
          <a:p>
            <a:pPr eaLnBrk="1" hangingPunct="1">
              <a:spcBef>
                <a:spcPct val="0"/>
              </a:spcBef>
              <a:buFontTx/>
              <a:buNone/>
            </a:pPr>
            <a:r>
              <a:rPr lang="en-US" altLang="zh-CN" sz="1800" b="1" noProof="1"/>
              <a:t>        myCar.AddOil();</a:t>
            </a:r>
            <a:endParaRPr lang="en-US" altLang="zh-CN" sz="1800" b="1" dirty="0"/>
          </a:p>
          <a:p>
            <a:pPr eaLnBrk="1" hangingPunct="1">
              <a:spcBef>
                <a:spcPct val="0"/>
              </a:spcBef>
              <a:buFontTx/>
              <a:buNone/>
            </a:pPr>
            <a:r>
              <a:rPr lang="en-US" altLang="zh-CN" sz="1800" b="1" dirty="0"/>
              <a:t>        </a:t>
            </a:r>
            <a:r>
              <a:rPr lang="en-US" altLang="zh-CN" sz="1800" b="1" noProof="1">
                <a:solidFill>
                  <a:srgbClr val="FF0000"/>
                </a:solidFill>
              </a:rPr>
              <a:t>myCar.PushBreak</a:t>
            </a:r>
            <a:r>
              <a:rPr lang="en-US" altLang="zh-CN" sz="1800" b="1" dirty="0">
                <a:solidFill>
                  <a:srgbClr val="FF0000"/>
                </a:solidFill>
              </a:rPr>
              <a:t>();</a:t>
            </a:r>
            <a:endParaRPr lang="en-US" altLang="zh-CN" sz="1800" b="1" noProof="1">
              <a:solidFill>
                <a:srgbClr val="FF0000"/>
              </a:solidFill>
            </a:endParaRPr>
          </a:p>
          <a:p>
            <a:pPr eaLnBrk="1" hangingPunct="1">
              <a:spcBef>
                <a:spcPct val="0"/>
              </a:spcBef>
              <a:buFontTx/>
              <a:buNone/>
            </a:pPr>
            <a:r>
              <a:rPr lang="en-US" altLang="zh-CN" sz="1800" b="1" noProof="1"/>
              <a:t>    }</a:t>
            </a:r>
          </a:p>
          <a:p>
            <a:pPr eaLnBrk="1" hangingPunct="1">
              <a:spcBef>
                <a:spcPct val="0"/>
              </a:spcBef>
              <a:buFontTx/>
              <a:buNone/>
            </a:pPr>
            <a:r>
              <a:rPr lang="en-US" altLang="zh-CN" sz="1800" b="1" noProof="1"/>
              <a:t>}</a:t>
            </a:r>
            <a:endParaRPr lang="en-US" altLang="zh-CN" sz="1800" b="1" dirty="0"/>
          </a:p>
        </p:txBody>
      </p:sp>
    </p:spTree>
    <p:extLst>
      <p:ext uri="{BB962C8B-B14F-4D97-AF65-F5344CB8AC3E}">
        <p14:creationId xmlns:p14="http://schemas.microsoft.com/office/powerpoint/2010/main" val="6691131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Car(int i)    { }</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a:p>
          <a:p>
            <a:pPr eaLnBrk="1" hangingPunct="1">
              <a:spcBef>
                <a:spcPct val="50000"/>
              </a:spcBef>
              <a:buFontTx/>
              <a:buNone/>
            </a:pPr>
            <a:endParaRPr lang="en-US" altLang="zh-CN" sz="2000"/>
          </a:p>
        </p:txBody>
      </p:sp>
    </p:spTree>
    <p:extLst>
      <p:ext uri="{BB962C8B-B14F-4D97-AF65-F5344CB8AC3E}">
        <p14:creationId xmlns:p14="http://schemas.microsoft.com/office/powerpoint/2010/main" val="6851501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Car(int i)    { }</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a:p>
          <a:p>
            <a:pPr eaLnBrk="1" hangingPunct="1">
              <a:spcBef>
                <a:spcPct val="50000"/>
              </a:spcBef>
              <a:buFontTx/>
              <a:buNone/>
            </a:pPr>
            <a:endParaRPr lang="en-US" altLang="zh-CN" sz="2000"/>
          </a:p>
        </p:txBody>
      </p:sp>
      <p:sp>
        <p:nvSpPr>
          <p:cNvPr id="231430" name="AutoShape 6"/>
          <p:cNvSpPr>
            <a:spLocks noChangeArrowheads="1"/>
          </p:cNvSpPr>
          <p:nvPr/>
        </p:nvSpPr>
        <p:spPr bwMode="auto">
          <a:xfrm>
            <a:off x="1692275" y="5949950"/>
            <a:ext cx="1008063" cy="574675"/>
          </a:xfrm>
          <a:prstGeom prst="wedgeRectCallout">
            <a:avLst>
              <a:gd name="adj1" fmla="val -49685"/>
              <a:gd name="adj2" fmla="val -185912"/>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FF0000"/>
                </a:solidFill>
                <a:ea typeface="黑体" panose="02010609060101010101" pitchFamily="49" charset="-122"/>
              </a:rPr>
              <a:t>错误</a:t>
            </a:r>
          </a:p>
        </p:txBody>
      </p:sp>
    </p:spTree>
    <p:extLst>
      <p:ext uri="{BB962C8B-B14F-4D97-AF65-F5344CB8AC3E}">
        <p14:creationId xmlns:p14="http://schemas.microsoft.com/office/powerpoint/2010/main" val="39465820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endParaRPr lang="en-US" altLang="zh-CN" sz="2000" b="1" noProof="1"/>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231432" name="Text Box 8"/>
          <p:cNvSpPr txBox="1">
            <a:spLocks noChangeArrowheads="1"/>
          </p:cNvSpPr>
          <p:nvPr/>
        </p:nvSpPr>
        <p:spPr bwMode="auto">
          <a:xfrm>
            <a:off x="755650" y="3463925"/>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noProof="1">
                <a:solidFill>
                  <a:srgbClr val="FF0000"/>
                </a:solidFill>
              </a:rPr>
              <a:t>public Car()    { }</a:t>
            </a:r>
            <a:endParaRPr lang="en-US" altLang="zh-CN" sz="2000" b="1" dirty="0">
              <a:solidFill>
                <a:srgbClr val="FF0000"/>
              </a:solidFill>
            </a:endParaRPr>
          </a:p>
        </p:txBody>
      </p:sp>
    </p:spTree>
    <p:extLst>
      <p:ext uri="{BB962C8B-B14F-4D97-AF65-F5344CB8AC3E}">
        <p14:creationId xmlns:p14="http://schemas.microsoft.com/office/powerpoint/2010/main" val="29725848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endParaRPr lang="en-US" altLang="zh-CN" sz="2000" b="1" noProof="1"/>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231432" name="Text Box 8"/>
          <p:cNvSpPr txBox="1">
            <a:spLocks noChangeArrowheads="1"/>
          </p:cNvSpPr>
          <p:nvPr/>
        </p:nvSpPr>
        <p:spPr bwMode="auto">
          <a:xfrm>
            <a:off x="755650" y="3463925"/>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noProof="1">
                <a:solidFill>
                  <a:srgbClr val="FF0000"/>
                </a:solidFill>
              </a:rPr>
              <a:t>public Car()    { }</a:t>
            </a:r>
            <a:endParaRPr lang="en-US" altLang="zh-CN" sz="2000" b="1" dirty="0">
              <a:solidFill>
                <a:srgbClr val="FF0000"/>
              </a:solidFill>
            </a:endParaRPr>
          </a:p>
        </p:txBody>
      </p:sp>
      <p:sp>
        <p:nvSpPr>
          <p:cNvPr id="6" name="Text Box 5"/>
          <p:cNvSpPr txBox="1">
            <a:spLocks noChangeArrowheads="1"/>
          </p:cNvSpPr>
          <p:nvPr/>
        </p:nvSpPr>
        <p:spPr bwMode="auto">
          <a:xfrm>
            <a:off x="4427538" y="2781300"/>
            <a:ext cx="4392612"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a:t>
            </a:r>
            <a:r>
              <a:rPr lang="en-US" altLang="zh-CN" sz="2000" b="1" noProof="1">
                <a:solidFill>
                  <a:srgbClr val="FF0000"/>
                </a:solidFill>
              </a:rPr>
              <a:t> </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i):base(i)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Tree>
    <p:extLst>
      <p:ext uri="{BB962C8B-B14F-4D97-AF65-F5344CB8AC3E}">
        <p14:creationId xmlns:p14="http://schemas.microsoft.com/office/powerpoint/2010/main" val="22589223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endParaRPr lang="en-US" altLang="zh-CN" sz="2000" b="1" noProof="1"/>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231432" name="Text Box 8"/>
          <p:cNvSpPr txBox="1">
            <a:spLocks noChangeArrowheads="1"/>
          </p:cNvSpPr>
          <p:nvPr/>
        </p:nvSpPr>
        <p:spPr bwMode="auto">
          <a:xfrm>
            <a:off x="755650" y="3463925"/>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noProof="1">
                <a:solidFill>
                  <a:srgbClr val="FF0000"/>
                </a:solidFill>
              </a:rPr>
              <a:t>public Car()    { }</a:t>
            </a:r>
            <a:endParaRPr lang="en-US" altLang="zh-CN" sz="2000" b="1" dirty="0">
              <a:solidFill>
                <a:srgbClr val="FF0000"/>
              </a:solidFill>
            </a:endParaRPr>
          </a:p>
        </p:txBody>
      </p:sp>
      <p:sp>
        <p:nvSpPr>
          <p:cNvPr id="6" name="Text Box 5"/>
          <p:cNvSpPr txBox="1">
            <a:spLocks noChangeArrowheads="1"/>
          </p:cNvSpPr>
          <p:nvPr/>
        </p:nvSpPr>
        <p:spPr bwMode="auto">
          <a:xfrm>
            <a:off x="4427538" y="2781300"/>
            <a:ext cx="4392612"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a:t>
            </a:r>
            <a:r>
              <a:rPr lang="en-US" altLang="zh-CN" sz="2000" b="1" noProof="1">
                <a:solidFill>
                  <a:srgbClr val="FF0000"/>
                </a:solidFill>
              </a:rPr>
              <a:t> </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i):base(i)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7" name="AutoShape 7"/>
          <p:cNvSpPr>
            <a:spLocks noChangeArrowheads="1"/>
          </p:cNvSpPr>
          <p:nvPr/>
        </p:nvSpPr>
        <p:spPr bwMode="auto">
          <a:xfrm>
            <a:off x="5795963" y="5876925"/>
            <a:ext cx="1008062" cy="574675"/>
          </a:xfrm>
          <a:prstGeom prst="wedgeRectCallout">
            <a:avLst>
              <a:gd name="adj1" fmla="val -44958"/>
              <a:gd name="adj2" fmla="val -168509"/>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dirty="0">
                <a:solidFill>
                  <a:srgbClr val="FF0000"/>
                </a:solidFill>
                <a:ea typeface="黑体" panose="02010609060101010101" pitchFamily="49" charset="-122"/>
              </a:rPr>
              <a:t>错误</a:t>
            </a:r>
          </a:p>
        </p:txBody>
      </p:sp>
    </p:spTree>
    <p:extLst>
      <p:ext uri="{BB962C8B-B14F-4D97-AF65-F5344CB8AC3E}">
        <p14:creationId xmlns:p14="http://schemas.microsoft.com/office/powerpoint/2010/main" val="20835934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endParaRPr lang="en-US" altLang="zh-CN" sz="2000" b="1" noProof="1"/>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231432" name="Text Box 8"/>
          <p:cNvSpPr txBox="1">
            <a:spLocks noChangeArrowheads="1"/>
          </p:cNvSpPr>
          <p:nvPr/>
        </p:nvSpPr>
        <p:spPr bwMode="auto">
          <a:xfrm>
            <a:off x="755650" y="3463925"/>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noProof="1">
                <a:solidFill>
                  <a:srgbClr val="FF0000"/>
                </a:solidFill>
              </a:rPr>
              <a:t>public Car()    { }</a:t>
            </a:r>
            <a:endParaRPr lang="en-US" altLang="zh-CN" sz="2000" b="1" dirty="0">
              <a:solidFill>
                <a:srgbClr val="FF0000"/>
              </a:solidFill>
            </a:endParaRPr>
          </a:p>
        </p:txBody>
      </p:sp>
      <p:sp>
        <p:nvSpPr>
          <p:cNvPr id="6" name="Text Box 5"/>
          <p:cNvSpPr txBox="1">
            <a:spLocks noChangeArrowheads="1"/>
          </p:cNvSpPr>
          <p:nvPr/>
        </p:nvSpPr>
        <p:spPr bwMode="auto">
          <a:xfrm>
            <a:off x="4427538" y="2781300"/>
            <a:ext cx="43926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None/>
            </a:pPr>
            <a:r>
              <a:rPr lang="en-US" altLang="zh-CN" sz="2000" b="1" noProof="1"/>
              <a:t>    </a:t>
            </a:r>
            <a:r>
              <a:rPr lang="en-US" altLang="zh-CN" sz="2000" b="1" noProof="1">
                <a:solidFill>
                  <a:srgbClr val="FF0000"/>
                </a:solidFill>
              </a:rPr>
              <a:t> public Car(int i)    { }</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i):base(i)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Tree>
    <p:extLst>
      <p:ext uri="{BB962C8B-B14F-4D97-AF65-F5344CB8AC3E}">
        <p14:creationId xmlns:p14="http://schemas.microsoft.com/office/powerpoint/2010/main" val="208990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1908175" y="404813"/>
            <a:ext cx="6778625" cy="6119812"/>
          </a:xfrm>
        </p:spPr>
        <p:txBody>
          <a:bodyPr/>
          <a:lstStyle/>
          <a:p>
            <a:pPr eaLnBrk="1" hangingPunct="1">
              <a:lnSpc>
                <a:spcPct val="80000"/>
              </a:lnSpc>
              <a:buFontTx/>
              <a:buNone/>
            </a:pPr>
            <a:r>
              <a:rPr lang="en-US" altLang="zh-CN" sz="2000" noProof="1"/>
              <a:t>public class Furniture</a:t>
            </a:r>
          </a:p>
          <a:p>
            <a:pPr eaLnBrk="1" hangingPunct="1">
              <a:lnSpc>
                <a:spcPct val="80000"/>
              </a:lnSpc>
              <a:buFontTx/>
              <a:buNone/>
            </a:pPr>
            <a:r>
              <a:rPr lang="en-US" altLang="zh-CN" sz="2000" noProof="1"/>
              <a:t>{</a:t>
            </a:r>
          </a:p>
          <a:p>
            <a:pPr eaLnBrk="1" hangingPunct="1">
              <a:lnSpc>
                <a:spcPct val="80000"/>
              </a:lnSpc>
              <a:buFontTx/>
              <a:buNone/>
            </a:pPr>
            <a:r>
              <a:rPr lang="en-US" altLang="zh-CN" sz="2000" noProof="1"/>
              <a:t>    const double salesTax = .065;</a:t>
            </a:r>
          </a:p>
          <a:p>
            <a:pPr eaLnBrk="1" hangingPunct="1">
              <a:lnSpc>
                <a:spcPct val="80000"/>
              </a:lnSpc>
              <a:buFontTx/>
              <a:buNone/>
            </a:pPr>
            <a:r>
              <a:rPr lang="en-US" altLang="zh-CN" sz="2000" noProof="1"/>
              <a:t>    private double purchPrice;</a:t>
            </a:r>
          </a:p>
          <a:p>
            <a:pPr eaLnBrk="1" hangingPunct="1">
              <a:lnSpc>
                <a:spcPct val="80000"/>
              </a:lnSpc>
              <a:buFontTx/>
              <a:buNone/>
            </a:pPr>
            <a:r>
              <a:rPr lang="en-US" altLang="zh-CN" sz="2000" noProof="1"/>
              <a:t>    private string vendor, inventoryID;</a:t>
            </a:r>
          </a:p>
          <a:p>
            <a:pPr eaLnBrk="1" hangingPunct="1">
              <a:lnSpc>
                <a:spcPct val="80000"/>
              </a:lnSpc>
              <a:buFontTx/>
              <a:buNone/>
            </a:pPr>
            <a:r>
              <a:rPr lang="en-US" altLang="zh-CN" sz="2000" noProof="1"/>
              <a:t>    public Furniture(string vendor, string inventID, double </a:t>
            </a:r>
            <a:r>
              <a:rPr lang="en-US" altLang="zh-CN" sz="2000"/>
              <a:t>         </a:t>
            </a:r>
            <a:r>
              <a:rPr lang="en-US" altLang="zh-CN" sz="2000" noProof="1"/>
              <a:t>purchPrice)</a:t>
            </a:r>
          </a:p>
          <a:p>
            <a:pPr eaLnBrk="1" hangingPunct="1">
              <a:lnSpc>
                <a:spcPct val="80000"/>
              </a:lnSpc>
              <a:buFontTx/>
              <a:buNone/>
            </a:pPr>
            <a:r>
              <a:rPr lang="en-US" altLang="zh-CN" sz="2000" noProof="1"/>
              <a:t>    {</a:t>
            </a:r>
          </a:p>
          <a:p>
            <a:pPr eaLnBrk="1" hangingPunct="1">
              <a:lnSpc>
                <a:spcPct val="80000"/>
              </a:lnSpc>
              <a:buFontTx/>
              <a:buNone/>
            </a:pPr>
            <a:r>
              <a:rPr lang="en-US" altLang="zh-CN" sz="2000" noProof="1"/>
              <a:t>        this.vendor = vendor;</a:t>
            </a:r>
          </a:p>
          <a:p>
            <a:pPr eaLnBrk="1" hangingPunct="1">
              <a:lnSpc>
                <a:spcPct val="80000"/>
              </a:lnSpc>
              <a:buFontTx/>
              <a:buNone/>
            </a:pPr>
            <a:r>
              <a:rPr lang="en-US" altLang="zh-CN" sz="2000" noProof="1"/>
              <a:t>        this.inventoryID = inventID;</a:t>
            </a:r>
          </a:p>
          <a:p>
            <a:pPr eaLnBrk="1" hangingPunct="1">
              <a:lnSpc>
                <a:spcPct val="80000"/>
              </a:lnSpc>
              <a:buFontTx/>
              <a:buNone/>
            </a:pPr>
            <a:r>
              <a:rPr lang="en-US" altLang="zh-CN" sz="2000" noProof="1"/>
              <a:t>        this.purchPrice = purchPrice;</a:t>
            </a:r>
          </a:p>
          <a:p>
            <a:pPr eaLnBrk="1" hangingPunct="1">
              <a:lnSpc>
                <a:spcPct val="80000"/>
              </a:lnSpc>
              <a:buFontTx/>
              <a:buNone/>
            </a:pPr>
            <a:r>
              <a:rPr lang="en-US" altLang="zh-CN" sz="2000" noProof="1"/>
              <a:t>    }</a:t>
            </a:r>
          </a:p>
          <a:p>
            <a:pPr eaLnBrk="1" hangingPunct="1">
              <a:lnSpc>
                <a:spcPct val="80000"/>
              </a:lnSpc>
              <a:buFontTx/>
              <a:buNone/>
            </a:pPr>
            <a:r>
              <a:rPr lang="en-US" altLang="zh-CN" sz="2000" noProof="1"/>
              <a:t>    public string MyVendor</a:t>
            </a:r>
          </a:p>
          <a:p>
            <a:pPr eaLnBrk="1" hangingPunct="1">
              <a:lnSpc>
                <a:spcPct val="80000"/>
              </a:lnSpc>
              <a:buFontTx/>
              <a:buNone/>
            </a:pPr>
            <a:r>
              <a:rPr lang="en-US" altLang="zh-CN" sz="2000" noProof="1"/>
              <a:t>    { get { return vendor; } }</a:t>
            </a:r>
          </a:p>
          <a:p>
            <a:pPr eaLnBrk="1" hangingPunct="1">
              <a:lnSpc>
                <a:spcPct val="80000"/>
              </a:lnSpc>
              <a:buFontTx/>
              <a:buNone/>
            </a:pPr>
            <a:r>
              <a:rPr lang="en-US" altLang="zh-CN" sz="2000" noProof="1"/>
              <a:t>    public double CalcSalesTax(double salePrice)</a:t>
            </a:r>
          </a:p>
          <a:p>
            <a:pPr eaLnBrk="1" hangingPunct="1">
              <a:lnSpc>
                <a:spcPct val="80000"/>
              </a:lnSpc>
              <a:buFontTx/>
              <a:buNone/>
            </a:pPr>
            <a:r>
              <a:rPr lang="en-US" altLang="zh-CN" sz="2000" noProof="1"/>
              <a:t>    { return salePrice * salesTax; }</a:t>
            </a:r>
          </a:p>
          <a:p>
            <a:pPr eaLnBrk="1" hangingPunct="1">
              <a:lnSpc>
                <a:spcPct val="80000"/>
              </a:lnSpc>
              <a:buFontTx/>
              <a:buNone/>
            </a:pPr>
            <a:r>
              <a:rPr lang="en-US" altLang="zh-CN" sz="2000" noProof="1"/>
              <a:t>}</a:t>
            </a:r>
            <a:endParaRPr lang="en-US" altLang="zh-CN" sz="2000"/>
          </a:p>
        </p:txBody>
      </p:sp>
      <p:grpSp>
        <p:nvGrpSpPr>
          <p:cNvPr id="15363" name="Group 9"/>
          <p:cNvGrpSpPr>
            <a:grpSpLocks/>
          </p:cNvGrpSpPr>
          <p:nvPr/>
        </p:nvGrpSpPr>
        <p:grpSpPr bwMode="auto">
          <a:xfrm>
            <a:off x="323850" y="398463"/>
            <a:ext cx="1584325" cy="366712"/>
            <a:chOff x="204" y="251"/>
            <a:chExt cx="998" cy="231"/>
          </a:xfrm>
        </p:grpSpPr>
        <p:sp>
          <p:nvSpPr>
            <p:cNvPr id="15383" name="Line 7"/>
            <p:cNvSpPr>
              <a:spLocks noChangeShapeType="1"/>
            </p:cNvSpPr>
            <p:nvPr/>
          </p:nvSpPr>
          <p:spPr bwMode="auto">
            <a:xfrm flipH="1">
              <a:off x="748" y="364"/>
              <a:ext cx="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Text Box 8"/>
            <p:cNvSpPr txBox="1">
              <a:spLocks noChangeArrowheads="1"/>
            </p:cNvSpPr>
            <p:nvPr/>
          </p:nvSpPr>
          <p:spPr bwMode="auto">
            <a:xfrm>
              <a:off x="204" y="251"/>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1800" b="1">
                  <a:solidFill>
                    <a:srgbClr val="FF0000"/>
                  </a:solidFill>
                </a:rPr>
                <a:t>类声明</a:t>
              </a:r>
            </a:p>
          </p:txBody>
        </p:sp>
      </p:grpSp>
      <p:grpSp>
        <p:nvGrpSpPr>
          <p:cNvPr id="15364" name="Group 10"/>
          <p:cNvGrpSpPr>
            <a:grpSpLocks/>
          </p:cNvGrpSpPr>
          <p:nvPr/>
        </p:nvGrpSpPr>
        <p:grpSpPr bwMode="auto">
          <a:xfrm>
            <a:off x="611188" y="981075"/>
            <a:ext cx="1584325" cy="366713"/>
            <a:chOff x="204" y="251"/>
            <a:chExt cx="998" cy="231"/>
          </a:xfrm>
        </p:grpSpPr>
        <p:sp>
          <p:nvSpPr>
            <p:cNvPr id="15381" name="Line 11"/>
            <p:cNvSpPr>
              <a:spLocks noChangeShapeType="1"/>
            </p:cNvSpPr>
            <p:nvPr/>
          </p:nvSpPr>
          <p:spPr bwMode="auto">
            <a:xfrm flipH="1">
              <a:off x="748" y="364"/>
              <a:ext cx="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Text Box 12"/>
            <p:cNvSpPr txBox="1">
              <a:spLocks noChangeArrowheads="1"/>
            </p:cNvSpPr>
            <p:nvPr/>
          </p:nvSpPr>
          <p:spPr bwMode="auto">
            <a:xfrm>
              <a:off x="204" y="251"/>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1800" b="1">
                  <a:solidFill>
                    <a:srgbClr val="FF0000"/>
                  </a:solidFill>
                </a:rPr>
                <a:t>常量</a:t>
              </a:r>
            </a:p>
          </p:txBody>
        </p:sp>
      </p:grpSp>
      <p:sp>
        <p:nvSpPr>
          <p:cNvPr id="15365" name="Line 14"/>
          <p:cNvSpPr>
            <a:spLocks noChangeShapeType="1"/>
          </p:cNvSpPr>
          <p:nvPr/>
        </p:nvSpPr>
        <p:spPr bwMode="auto">
          <a:xfrm flipH="1">
            <a:off x="1474788" y="1484313"/>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6" name="Text Box 15"/>
          <p:cNvSpPr txBox="1">
            <a:spLocks noChangeArrowheads="1"/>
          </p:cNvSpPr>
          <p:nvPr/>
        </p:nvSpPr>
        <p:spPr bwMode="auto">
          <a:xfrm>
            <a:off x="611188" y="1477963"/>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1800" b="1">
                <a:solidFill>
                  <a:srgbClr val="FF0000"/>
                </a:solidFill>
              </a:rPr>
              <a:t>字段</a:t>
            </a:r>
          </a:p>
        </p:txBody>
      </p:sp>
      <p:sp>
        <p:nvSpPr>
          <p:cNvPr id="15367" name="Line 16"/>
          <p:cNvSpPr>
            <a:spLocks noChangeShapeType="1"/>
          </p:cNvSpPr>
          <p:nvPr/>
        </p:nvSpPr>
        <p:spPr bwMode="auto">
          <a:xfrm flipH="1">
            <a:off x="1476375" y="1844675"/>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Line 17"/>
          <p:cNvSpPr>
            <a:spLocks noChangeShapeType="1"/>
          </p:cNvSpPr>
          <p:nvPr/>
        </p:nvSpPr>
        <p:spPr bwMode="auto">
          <a:xfrm>
            <a:off x="1476375" y="1484313"/>
            <a:ext cx="0" cy="3603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Line 18"/>
          <p:cNvSpPr>
            <a:spLocks noChangeShapeType="1"/>
          </p:cNvSpPr>
          <p:nvPr/>
        </p:nvSpPr>
        <p:spPr bwMode="auto">
          <a:xfrm flipH="1">
            <a:off x="1473200" y="2132013"/>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19"/>
          <p:cNvSpPr txBox="1">
            <a:spLocks noChangeArrowheads="1"/>
          </p:cNvSpPr>
          <p:nvPr/>
        </p:nvSpPr>
        <p:spPr bwMode="auto">
          <a:xfrm>
            <a:off x="250825" y="2708275"/>
            <a:ext cx="1154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1800" b="1">
                <a:solidFill>
                  <a:srgbClr val="FF0000"/>
                </a:solidFill>
              </a:rPr>
              <a:t>构造函数</a:t>
            </a:r>
          </a:p>
        </p:txBody>
      </p:sp>
      <p:sp>
        <p:nvSpPr>
          <p:cNvPr id="15371" name="Line 20"/>
          <p:cNvSpPr>
            <a:spLocks noChangeShapeType="1"/>
          </p:cNvSpPr>
          <p:nvPr/>
        </p:nvSpPr>
        <p:spPr bwMode="auto">
          <a:xfrm flipH="1">
            <a:off x="1474788" y="3860800"/>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Line 21"/>
          <p:cNvSpPr>
            <a:spLocks noChangeShapeType="1"/>
          </p:cNvSpPr>
          <p:nvPr/>
        </p:nvSpPr>
        <p:spPr bwMode="auto">
          <a:xfrm>
            <a:off x="1474788" y="2132013"/>
            <a:ext cx="0" cy="172878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Line 22"/>
          <p:cNvSpPr>
            <a:spLocks noChangeShapeType="1"/>
          </p:cNvSpPr>
          <p:nvPr/>
        </p:nvSpPr>
        <p:spPr bwMode="auto">
          <a:xfrm flipH="1">
            <a:off x="1473200" y="4148138"/>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Text Box 23"/>
          <p:cNvSpPr txBox="1">
            <a:spLocks noChangeArrowheads="1"/>
          </p:cNvSpPr>
          <p:nvPr/>
        </p:nvSpPr>
        <p:spPr bwMode="auto">
          <a:xfrm>
            <a:off x="250825" y="4122738"/>
            <a:ext cx="1222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1800" b="1">
                <a:solidFill>
                  <a:srgbClr val="FF0000"/>
                </a:solidFill>
              </a:rPr>
              <a:t>成员属性</a:t>
            </a:r>
          </a:p>
        </p:txBody>
      </p:sp>
      <p:sp>
        <p:nvSpPr>
          <p:cNvPr id="15375" name="Line 24"/>
          <p:cNvSpPr>
            <a:spLocks noChangeShapeType="1"/>
          </p:cNvSpPr>
          <p:nvPr/>
        </p:nvSpPr>
        <p:spPr bwMode="auto">
          <a:xfrm flipH="1">
            <a:off x="1474788" y="4508500"/>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Line 25"/>
          <p:cNvSpPr>
            <a:spLocks noChangeShapeType="1"/>
          </p:cNvSpPr>
          <p:nvPr/>
        </p:nvSpPr>
        <p:spPr bwMode="auto">
          <a:xfrm>
            <a:off x="1474788" y="4148138"/>
            <a:ext cx="0" cy="3603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26"/>
          <p:cNvSpPr>
            <a:spLocks noChangeShapeType="1"/>
          </p:cNvSpPr>
          <p:nvPr/>
        </p:nvSpPr>
        <p:spPr bwMode="auto">
          <a:xfrm flipH="1">
            <a:off x="1473200" y="4768850"/>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Text Box 27"/>
          <p:cNvSpPr txBox="1">
            <a:spLocks noChangeArrowheads="1"/>
          </p:cNvSpPr>
          <p:nvPr/>
        </p:nvSpPr>
        <p:spPr bwMode="auto">
          <a:xfrm>
            <a:off x="539750" y="4762500"/>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1800" b="1">
                <a:solidFill>
                  <a:srgbClr val="FF0000"/>
                </a:solidFill>
              </a:rPr>
              <a:t>方法</a:t>
            </a:r>
          </a:p>
        </p:txBody>
      </p:sp>
      <p:sp>
        <p:nvSpPr>
          <p:cNvPr id="15379" name="Line 28"/>
          <p:cNvSpPr>
            <a:spLocks noChangeShapeType="1"/>
          </p:cNvSpPr>
          <p:nvPr/>
        </p:nvSpPr>
        <p:spPr bwMode="auto">
          <a:xfrm flipH="1">
            <a:off x="1474788" y="5129213"/>
            <a:ext cx="720725"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29"/>
          <p:cNvSpPr>
            <a:spLocks noChangeShapeType="1"/>
          </p:cNvSpPr>
          <p:nvPr/>
        </p:nvSpPr>
        <p:spPr bwMode="auto">
          <a:xfrm>
            <a:off x="1474788" y="4768850"/>
            <a:ext cx="0" cy="3603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250825" y="188913"/>
            <a:ext cx="8713788" cy="2375991"/>
          </a:xfrm>
        </p:spPr>
        <p:txBody>
          <a:bodyPr/>
          <a:lstStyle/>
          <a:p>
            <a:pPr eaLnBrk="1" hangingPunct="1"/>
            <a:r>
              <a:rPr lang="zh-CN" altLang="en-US" sz="2800" dirty="0"/>
              <a:t>派生类的建立需要注意：</a:t>
            </a:r>
          </a:p>
          <a:p>
            <a:pPr eaLnBrk="1" hangingPunct="1">
              <a:buFontTx/>
              <a:buNone/>
            </a:pPr>
            <a:r>
              <a:rPr lang="en-US" altLang="zh-CN" sz="2400" dirty="0"/>
              <a:t>(1)</a:t>
            </a:r>
            <a:r>
              <a:rPr lang="zh-CN" altLang="en-US" sz="2400" dirty="0"/>
              <a:t>派生类会继承基类除了构造函数和析构函数的所有成员。</a:t>
            </a:r>
          </a:p>
          <a:p>
            <a:pPr eaLnBrk="1" hangingPunct="1">
              <a:buFontTx/>
              <a:buNone/>
            </a:pPr>
            <a:r>
              <a:rPr lang="en-US" altLang="zh-CN" sz="2400" dirty="0"/>
              <a:t>(2)</a:t>
            </a:r>
            <a:r>
              <a:rPr lang="zh-CN" altLang="en-US" sz="2400" dirty="0"/>
              <a:t>派生类调用构造函数时，会先调用基类的构造函数。默认调用没有参数的构造函数。</a:t>
            </a:r>
          </a:p>
          <a:p>
            <a:pPr eaLnBrk="1" hangingPunct="1">
              <a:buFontTx/>
              <a:buNone/>
            </a:pPr>
            <a:r>
              <a:rPr lang="en-US" altLang="zh-CN" sz="2400" dirty="0"/>
              <a:t>(3)</a:t>
            </a:r>
            <a:r>
              <a:rPr lang="zh-CN" altLang="en-US" sz="2400" dirty="0"/>
              <a:t>用</a:t>
            </a:r>
            <a:r>
              <a:rPr lang="en-US" altLang="zh-CN" sz="2400" dirty="0">
                <a:solidFill>
                  <a:srgbClr val="FF0000"/>
                </a:solidFill>
              </a:rPr>
              <a:t>base</a:t>
            </a:r>
            <a:r>
              <a:rPr lang="zh-CN" altLang="en-US" sz="2400" dirty="0"/>
              <a:t>关键字显式调用基类构造函数。</a:t>
            </a:r>
          </a:p>
        </p:txBody>
      </p:sp>
      <p:sp>
        <p:nvSpPr>
          <p:cNvPr id="231428" name="Text Box 4"/>
          <p:cNvSpPr txBox="1">
            <a:spLocks noChangeArrowheads="1"/>
          </p:cNvSpPr>
          <p:nvPr/>
        </p:nvSpPr>
        <p:spPr bwMode="auto">
          <a:xfrm>
            <a:off x="468313" y="2852738"/>
            <a:ext cx="41767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endParaRPr lang="en-US" altLang="zh-CN" sz="2000" b="1" noProof="1"/>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231432" name="Text Box 8"/>
          <p:cNvSpPr txBox="1">
            <a:spLocks noChangeArrowheads="1"/>
          </p:cNvSpPr>
          <p:nvPr/>
        </p:nvSpPr>
        <p:spPr bwMode="auto">
          <a:xfrm>
            <a:off x="755650" y="3463925"/>
            <a:ext cx="2447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noProof="1">
                <a:solidFill>
                  <a:srgbClr val="FF0000"/>
                </a:solidFill>
              </a:rPr>
              <a:t>public Car()    { }</a:t>
            </a:r>
            <a:endParaRPr lang="en-US" altLang="zh-CN" sz="2000" b="1" dirty="0">
              <a:solidFill>
                <a:srgbClr val="FF0000"/>
              </a:solidFill>
            </a:endParaRPr>
          </a:p>
        </p:txBody>
      </p:sp>
      <p:sp>
        <p:nvSpPr>
          <p:cNvPr id="6" name="Text Box 5"/>
          <p:cNvSpPr txBox="1">
            <a:spLocks noChangeArrowheads="1"/>
          </p:cNvSpPr>
          <p:nvPr/>
        </p:nvSpPr>
        <p:spPr bwMode="auto">
          <a:xfrm>
            <a:off x="4427538" y="2781300"/>
            <a:ext cx="4392612"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None/>
            </a:pPr>
            <a:r>
              <a:rPr lang="en-US" altLang="zh-CN" sz="2000" b="1" noProof="1"/>
              <a:t>    </a:t>
            </a:r>
            <a:r>
              <a:rPr lang="en-US" altLang="zh-CN" sz="2000" b="1" noProof="1">
                <a:solidFill>
                  <a:srgbClr val="FF0000"/>
                </a:solidFill>
              </a:rPr>
              <a:t> public Car(int i)    { }</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class TrashCar :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public TrashCar(int i):base(i) { }</a:t>
            </a:r>
          </a:p>
          <a:p>
            <a:pPr eaLnBrk="1" hangingPunct="1">
              <a:spcBef>
                <a:spcPct val="0"/>
              </a:spcBef>
              <a:buFontTx/>
              <a:buNone/>
            </a:pPr>
            <a:r>
              <a:rPr lang="en-US" altLang="zh-CN" sz="2000" b="1" noProof="1"/>
              <a:t>}</a:t>
            </a:r>
            <a:endParaRPr lang="en-US" altLang="zh-CN" sz="2000" b="1" dirty="0"/>
          </a:p>
          <a:p>
            <a:pPr eaLnBrk="1" hangingPunct="1">
              <a:spcBef>
                <a:spcPct val="50000"/>
              </a:spcBef>
              <a:buFontTx/>
              <a:buNone/>
            </a:pPr>
            <a:endParaRPr lang="en-US" altLang="zh-CN" sz="2000" dirty="0"/>
          </a:p>
        </p:txBody>
      </p:sp>
      <p:sp>
        <p:nvSpPr>
          <p:cNvPr id="8" name="AutoShape 9"/>
          <p:cNvSpPr>
            <a:spLocks noChangeArrowheads="1"/>
          </p:cNvSpPr>
          <p:nvPr/>
        </p:nvSpPr>
        <p:spPr bwMode="auto">
          <a:xfrm>
            <a:off x="7308850" y="5661025"/>
            <a:ext cx="1512888" cy="719138"/>
          </a:xfrm>
          <a:prstGeom prst="wedgeRectCallout">
            <a:avLst>
              <a:gd name="adj1" fmla="val -26287"/>
              <a:gd name="adj2" fmla="val -14315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FF0000"/>
                </a:solidFill>
                <a:ea typeface="黑体" panose="02010609060101010101" pitchFamily="49" charset="-122"/>
              </a:rPr>
              <a:t>去掉</a:t>
            </a:r>
          </a:p>
          <a:p>
            <a:pPr algn="ctr" eaLnBrk="1" hangingPunct="1">
              <a:spcBef>
                <a:spcPct val="0"/>
              </a:spcBef>
              <a:buFontTx/>
              <a:buNone/>
            </a:pPr>
            <a:r>
              <a:rPr lang="en-US" altLang="zh-CN" sz="2000" b="1" dirty="0">
                <a:solidFill>
                  <a:srgbClr val="FF0000"/>
                </a:solidFill>
                <a:ea typeface="黑体" panose="02010609060101010101" pitchFamily="49" charset="-122"/>
              </a:rPr>
              <a:t>base(</a:t>
            </a:r>
            <a:r>
              <a:rPr lang="en-US" altLang="zh-CN" sz="2000" b="1" dirty="0" err="1">
                <a:solidFill>
                  <a:srgbClr val="FF0000"/>
                </a:solidFill>
                <a:ea typeface="黑体" panose="02010609060101010101" pitchFamily="49" charset="-122"/>
              </a:rPr>
              <a:t>i</a:t>
            </a:r>
            <a:r>
              <a:rPr lang="en-US" altLang="zh-CN" sz="2000" b="1" dirty="0">
                <a:solidFill>
                  <a:srgbClr val="FF0000"/>
                </a:solidFill>
                <a:ea typeface="黑体" panose="02010609060101010101" pitchFamily="49" charset="-122"/>
              </a:rPr>
              <a:t>)</a:t>
            </a:r>
          </a:p>
        </p:txBody>
      </p:sp>
    </p:spTree>
    <p:extLst>
      <p:ext uri="{BB962C8B-B14F-4D97-AF65-F5344CB8AC3E}">
        <p14:creationId xmlns:p14="http://schemas.microsoft.com/office/powerpoint/2010/main" val="21938257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250825" y="188913"/>
            <a:ext cx="8713788" cy="6408737"/>
          </a:xfrm>
        </p:spPr>
        <p:txBody>
          <a:bodyPr/>
          <a:lstStyle/>
          <a:p>
            <a:pPr eaLnBrk="1" hangingPunct="1"/>
            <a:r>
              <a:rPr lang="zh-CN" altLang="en-US" sz="2400" b="1" dirty="0">
                <a:solidFill>
                  <a:srgbClr val="0000FF"/>
                </a:solidFill>
              </a:rPr>
              <a:t>如果需要调用基类中的同名方法，应该使用</a:t>
            </a:r>
            <a:r>
              <a:rPr lang="en-US" altLang="zh-CN" sz="2400" b="1" dirty="0">
                <a:solidFill>
                  <a:srgbClr val="0000FF"/>
                </a:solidFill>
              </a:rPr>
              <a:t> base.</a:t>
            </a:r>
            <a:r>
              <a:rPr lang="zh-CN" altLang="en-US" sz="2400" b="1" dirty="0">
                <a:solidFill>
                  <a:srgbClr val="0000FF"/>
                </a:solidFill>
              </a:rPr>
              <a:t>方法名 来调用。</a:t>
            </a:r>
          </a:p>
          <a:p>
            <a:pPr eaLnBrk="1" hangingPunct="1">
              <a:lnSpc>
                <a:spcPct val="95000"/>
              </a:lnSpc>
              <a:spcBef>
                <a:spcPct val="0"/>
              </a:spcBef>
              <a:buFontTx/>
              <a:buNone/>
            </a:pPr>
            <a:r>
              <a:rPr lang="en-US" altLang="zh-CN" sz="1900" b="1" noProof="1"/>
              <a:t>class Car</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    public Car()</a:t>
            </a:r>
          </a:p>
          <a:p>
            <a:pPr eaLnBrk="1" hangingPunct="1">
              <a:lnSpc>
                <a:spcPct val="95000"/>
              </a:lnSpc>
              <a:spcBef>
                <a:spcPct val="0"/>
              </a:spcBef>
              <a:buFontTx/>
              <a:buNone/>
            </a:pPr>
            <a:r>
              <a:rPr lang="en-US" altLang="zh-CN" sz="1900" b="1" noProof="1"/>
              <a:t>    { }</a:t>
            </a:r>
          </a:p>
          <a:p>
            <a:pPr eaLnBrk="1" hangingPunct="1">
              <a:lnSpc>
                <a:spcPct val="95000"/>
              </a:lnSpc>
              <a:spcBef>
                <a:spcPct val="0"/>
              </a:spcBef>
              <a:buFontTx/>
              <a:buNone/>
            </a:pPr>
            <a:r>
              <a:rPr lang="en-US" altLang="zh-CN" sz="1900" b="1" noProof="1"/>
              <a:t>    protected void f() { Console.WriteLine("aaa"); }</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class TrashCar : Car</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    public TrashCar() { }</a:t>
            </a:r>
          </a:p>
          <a:p>
            <a:pPr eaLnBrk="1" hangingPunct="1">
              <a:lnSpc>
                <a:spcPct val="95000"/>
              </a:lnSpc>
              <a:spcBef>
                <a:spcPct val="0"/>
              </a:spcBef>
              <a:buFontTx/>
              <a:buNone/>
            </a:pPr>
            <a:r>
              <a:rPr lang="en-US" altLang="zh-CN" sz="1900" b="1" noProof="1"/>
              <a:t>    void f() { Console.WriteLine("bbb"); }</a:t>
            </a:r>
          </a:p>
          <a:p>
            <a:pPr eaLnBrk="1" hangingPunct="1">
              <a:lnSpc>
                <a:spcPct val="95000"/>
              </a:lnSpc>
              <a:spcBef>
                <a:spcPct val="0"/>
              </a:spcBef>
              <a:buFontTx/>
              <a:buNone/>
            </a:pPr>
            <a:r>
              <a:rPr lang="en-US" altLang="zh-CN" sz="1900" b="1" noProof="1"/>
              <a:t>    public void f1() { </a:t>
            </a:r>
            <a:r>
              <a:rPr lang="en-US" altLang="zh-CN" sz="1900" b="1" noProof="1">
                <a:solidFill>
                  <a:srgbClr val="FF0000"/>
                </a:solidFill>
              </a:rPr>
              <a:t>base.f();</a:t>
            </a:r>
            <a:r>
              <a:rPr lang="en-US" altLang="zh-CN" sz="1900" b="1" noProof="1"/>
              <a:t> f(); }</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class MyApp</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    static void Main()</a:t>
            </a:r>
          </a:p>
          <a:p>
            <a:pPr eaLnBrk="1" hangingPunct="1">
              <a:lnSpc>
                <a:spcPct val="95000"/>
              </a:lnSpc>
              <a:spcBef>
                <a:spcPct val="0"/>
              </a:spcBef>
              <a:buFontTx/>
              <a:buNone/>
            </a:pPr>
            <a:r>
              <a:rPr lang="en-US" altLang="zh-CN" sz="1900" b="1" noProof="1"/>
              <a:t>    {</a:t>
            </a:r>
          </a:p>
          <a:p>
            <a:pPr eaLnBrk="1" hangingPunct="1">
              <a:lnSpc>
                <a:spcPct val="95000"/>
              </a:lnSpc>
              <a:spcBef>
                <a:spcPct val="0"/>
              </a:spcBef>
              <a:buFontTx/>
              <a:buNone/>
            </a:pPr>
            <a:r>
              <a:rPr lang="en-US" altLang="zh-CN" sz="1900" b="1" noProof="1"/>
              <a:t>        TrashCar myCar = new TrashCar();</a:t>
            </a:r>
          </a:p>
          <a:p>
            <a:pPr eaLnBrk="1" hangingPunct="1">
              <a:lnSpc>
                <a:spcPct val="95000"/>
              </a:lnSpc>
              <a:spcBef>
                <a:spcPct val="0"/>
              </a:spcBef>
              <a:buFontTx/>
              <a:buNone/>
            </a:pPr>
            <a:r>
              <a:rPr lang="en-US" altLang="zh-CN" sz="1900" b="1" noProof="1"/>
              <a:t>        myCar.f1();</a:t>
            </a:r>
          </a:p>
          <a:p>
            <a:pPr eaLnBrk="1" hangingPunct="1">
              <a:lnSpc>
                <a:spcPct val="95000"/>
              </a:lnSpc>
              <a:spcBef>
                <a:spcPct val="0"/>
              </a:spcBef>
              <a:buFontTx/>
              <a:buNone/>
            </a:pPr>
            <a:r>
              <a:rPr lang="en-US" altLang="zh-CN" sz="1900" b="1" noProof="1"/>
              <a:t>    }</a:t>
            </a:r>
          </a:p>
          <a:p>
            <a:pPr eaLnBrk="1" hangingPunct="1">
              <a:lnSpc>
                <a:spcPct val="95000"/>
              </a:lnSpc>
              <a:spcBef>
                <a:spcPct val="0"/>
              </a:spcBef>
              <a:buFontTx/>
              <a:buNone/>
            </a:pPr>
            <a:r>
              <a:rPr lang="en-US" altLang="zh-CN" sz="1900" b="1" noProof="1"/>
              <a:t>}</a:t>
            </a:r>
            <a:endParaRPr lang="en-US" altLang="zh-CN" sz="1900"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250825" y="188913"/>
            <a:ext cx="8713788" cy="6408737"/>
          </a:xfrm>
        </p:spPr>
        <p:txBody>
          <a:bodyPr/>
          <a:lstStyle/>
          <a:p>
            <a:pPr eaLnBrk="1" hangingPunct="1"/>
            <a:r>
              <a:rPr lang="zh-CN" altLang="en-US" sz="2400" b="1" dirty="0">
                <a:solidFill>
                  <a:srgbClr val="0000FF"/>
                </a:solidFill>
              </a:rPr>
              <a:t>如果需要调用基类中的同名方法，应该使用</a:t>
            </a:r>
            <a:r>
              <a:rPr lang="zh-CN" altLang="en-US" sz="2400" b="1" dirty="0">
                <a:solidFill>
                  <a:srgbClr val="0000FF"/>
                </a:solidFill>
                <a:latin typeface="Verdana" panose="020B0604030504040204" pitchFamily="34" charset="0"/>
              </a:rPr>
              <a:t> </a:t>
            </a:r>
            <a:r>
              <a:rPr lang="en-US" altLang="zh-CN" sz="2400" b="1" dirty="0">
                <a:solidFill>
                  <a:srgbClr val="0000FF"/>
                </a:solidFill>
              </a:rPr>
              <a:t>base.</a:t>
            </a:r>
            <a:r>
              <a:rPr lang="zh-CN" altLang="en-US" sz="2400" b="1" dirty="0">
                <a:solidFill>
                  <a:srgbClr val="0000FF"/>
                </a:solidFill>
              </a:rPr>
              <a:t>方法名</a:t>
            </a:r>
            <a:r>
              <a:rPr lang="zh-CN" altLang="en-US" sz="2400" b="1" dirty="0">
                <a:solidFill>
                  <a:srgbClr val="0000FF"/>
                </a:solidFill>
                <a:latin typeface="Verdana" panose="020B0604030504040204" pitchFamily="34" charset="0"/>
              </a:rPr>
              <a:t> </a:t>
            </a:r>
            <a:r>
              <a:rPr lang="zh-CN" altLang="en-US" sz="2400" b="1" dirty="0">
                <a:solidFill>
                  <a:srgbClr val="0000FF"/>
                </a:solidFill>
              </a:rPr>
              <a:t>来调用。</a:t>
            </a:r>
          </a:p>
          <a:p>
            <a:pPr eaLnBrk="1" hangingPunct="1">
              <a:lnSpc>
                <a:spcPct val="95000"/>
              </a:lnSpc>
              <a:spcBef>
                <a:spcPct val="0"/>
              </a:spcBef>
              <a:buFontTx/>
              <a:buNone/>
            </a:pPr>
            <a:r>
              <a:rPr lang="en-US" altLang="zh-CN" sz="1900" b="1" noProof="1"/>
              <a:t>class Car</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    public Car()</a:t>
            </a:r>
          </a:p>
          <a:p>
            <a:pPr eaLnBrk="1" hangingPunct="1">
              <a:lnSpc>
                <a:spcPct val="95000"/>
              </a:lnSpc>
              <a:spcBef>
                <a:spcPct val="0"/>
              </a:spcBef>
              <a:buFontTx/>
              <a:buNone/>
            </a:pPr>
            <a:r>
              <a:rPr lang="en-US" altLang="zh-CN" sz="1900" b="1" noProof="1"/>
              <a:t>    { }</a:t>
            </a:r>
          </a:p>
          <a:p>
            <a:pPr eaLnBrk="1" hangingPunct="1">
              <a:lnSpc>
                <a:spcPct val="95000"/>
              </a:lnSpc>
              <a:spcBef>
                <a:spcPct val="0"/>
              </a:spcBef>
              <a:buFontTx/>
              <a:buNone/>
            </a:pPr>
            <a:r>
              <a:rPr lang="en-US" altLang="zh-CN" sz="1900" b="1" noProof="1"/>
              <a:t>    protected void f() { Console.WriteLine("aaa"); }</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class TrashCar : Car</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    public TrashCar() { }</a:t>
            </a:r>
          </a:p>
          <a:p>
            <a:pPr eaLnBrk="1" hangingPunct="1">
              <a:lnSpc>
                <a:spcPct val="95000"/>
              </a:lnSpc>
              <a:spcBef>
                <a:spcPct val="0"/>
              </a:spcBef>
              <a:buFontTx/>
              <a:buNone/>
            </a:pPr>
            <a:r>
              <a:rPr lang="en-US" altLang="zh-CN" sz="1900" b="1" noProof="1"/>
              <a:t>    void f() { Console.WriteLine("bbb"); }</a:t>
            </a:r>
          </a:p>
          <a:p>
            <a:pPr eaLnBrk="1" hangingPunct="1">
              <a:lnSpc>
                <a:spcPct val="95000"/>
              </a:lnSpc>
              <a:spcBef>
                <a:spcPct val="0"/>
              </a:spcBef>
              <a:buFontTx/>
              <a:buNone/>
            </a:pPr>
            <a:r>
              <a:rPr lang="en-US" altLang="zh-CN" sz="1900" b="1" noProof="1"/>
              <a:t>    public void f1() { </a:t>
            </a:r>
            <a:r>
              <a:rPr lang="en-US" altLang="zh-CN" sz="1900" b="1" noProof="1">
                <a:solidFill>
                  <a:srgbClr val="FF0000"/>
                </a:solidFill>
              </a:rPr>
              <a:t>base.f();</a:t>
            </a:r>
            <a:r>
              <a:rPr lang="en-US" altLang="zh-CN" sz="1900" b="1" noProof="1"/>
              <a:t> f(); }</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class MyApp</a:t>
            </a:r>
          </a:p>
          <a:p>
            <a:pPr eaLnBrk="1" hangingPunct="1">
              <a:lnSpc>
                <a:spcPct val="95000"/>
              </a:lnSpc>
              <a:spcBef>
                <a:spcPct val="0"/>
              </a:spcBef>
              <a:buFontTx/>
              <a:buNone/>
            </a:pPr>
            <a:r>
              <a:rPr lang="en-US" altLang="zh-CN" sz="1900" b="1" noProof="1"/>
              <a:t>{</a:t>
            </a:r>
          </a:p>
          <a:p>
            <a:pPr eaLnBrk="1" hangingPunct="1">
              <a:lnSpc>
                <a:spcPct val="95000"/>
              </a:lnSpc>
              <a:spcBef>
                <a:spcPct val="0"/>
              </a:spcBef>
              <a:buFontTx/>
              <a:buNone/>
            </a:pPr>
            <a:r>
              <a:rPr lang="en-US" altLang="zh-CN" sz="1900" b="1" noProof="1"/>
              <a:t>    static void Main()</a:t>
            </a:r>
          </a:p>
          <a:p>
            <a:pPr eaLnBrk="1" hangingPunct="1">
              <a:lnSpc>
                <a:spcPct val="95000"/>
              </a:lnSpc>
              <a:spcBef>
                <a:spcPct val="0"/>
              </a:spcBef>
              <a:buFontTx/>
              <a:buNone/>
            </a:pPr>
            <a:r>
              <a:rPr lang="en-US" altLang="zh-CN" sz="1900" b="1" noProof="1"/>
              <a:t>    {</a:t>
            </a:r>
          </a:p>
          <a:p>
            <a:pPr eaLnBrk="1" hangingPunct="1">
              <a:lnSpc>
                <a:spcPct val="95000"/>
              </a:lnSpc>
              <a:spcBef>
                <a:spcPct val="0"/>
              </a:spcBef>
              <a:buFontTx/>
              <a:buNone/>
            </a:pPr>
            <a:r>
              <a:rPr lang="en-US" altLang="zh-CN" sz="1900" b="1" noProof="1"/>
              <a:t>        TrashCar myCar = new TrashCar();</a:t>
            </a:r>
          </a:p>
          <a:p>
            <a:pPr eaLnBrk="1" hangingPunct="1">
              <a:lnSpc>
                <a:spcPct val="95000"/>
              </a:lnSpc>
              <a:spcBef>
                <a:spcPct val="0"/>
              </a:spcBef>
              <a:buFontTx/>
              <a:buNone/>
            </a:pPr>
            <a:r>
              <a:rPr lang="en-US" altLang="zh-CN" sz="1900" b="1" noProof="1"/>
              <a:t>        myCar.f1();</a:t>
            </a:r>
          </a:p>
          <a:p>
            <a:pPr eaLnBrk="1" hangingPunct="1">
              <a:lnSpc>
                <a:spcPct val="95000"/>
              </a:lnSpc>
              <a:spcBef>
                <a:spcPct val="0"/>
              </a:spcBef>
              <a:buFontTx/>
              <a:buNone/>
            </a:pPr>
            <a:r>
              <a:rPr lang="en-US" altLang="zh-CN" sz="1900" b="1" noProof="1"/>
              <a:t>    }</a:t>
            </a:r>
          </a:p>
          <a:p>
            <a:pPr eaLnBrk="1" hangingPunct="1">
              <a:lnSpc>
                <a:spcPct val="95000"/>
              </a:lnSpc>
              <a:spcBef>
                <a:spcPct val="0"/>
              </a:spcBef>
              <a:buFontTx/>
              <a:buNone/>
            </a:pPr>
            <a:r>
              <a:rPr lang="en-US" altLang="zh-CN" sz="1900" b="1" noProof="1"/>
              <a:t>}</a:t>
            </a:r>
            <a:endParaRPr lang="en-US" altLang="zh-CN" sz="1900" b="1" dirty="0"/>
          </a:p>
        </p:txBody>
      </p:sp>
      <p:sp>
        <p:nvSpPr>
          <p:cNvPr id="67587" name="Text Box 3"/>
          <p:cNvSpPr txBox="1">
            <a:spLocks noChangeArrowheads="1"/>
          </p:cNvSpPr>
          <p:nvPr/>
        </p:nvSpPr>
        <p:spPr bwMode="auto">
          <a:xfrm>
            <a:off x="5940425" y="3500438"/>
            <a:ext cx="2089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solidFill>
                  <a:srgbClr val="FF0000"/>
                </a:solidFill>
              </a:rPr>
              <a:t>aaa</a:t>
            </a:r>
          </a:p>
          <a:p>
            <a:pPr eaLnBrk="1" hangingPunct="1">
              <a:spcBef>
                <a:spcPct val="0"/>
              </a:spcBef>
              <a:buFontTx/>
              <a:buNone/>
            </a:pPr>
            <a:r>
              <a:rPr lang="en-US" altLang="zh-CN" sz="3600" b="1">
                <a:solidFill>
                  <a:srgbClr val="FF0000"/>
                </a:solidFill>
              </a:rPr>
              <a:t>bbb</a:t>
            </a:r>
          </a:p>
        </p:txBody>
      </p:sp>
    </p:spTree>
    <p:extLst>
      <p:ext uri="{BB962C8B-B14F-4D97-AF65-F5344CB8AC3E}">
        <p14:creationId xmlns:p14="http://schemas.microsoft.com/office/powerpoint/2010/main" val="42134212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250825" y="116632"/>
            <a:ext cx="8642350" cy="6480447"/>
          </a:xfrm>
        </p:spPr>
        <p:txBody>
          <a:bodyPr/>
          <a:lstStyle/>
          <a:p>
            <a:pPr eaLnBrk="1" hangingPunct="1">
              <a:lnSpc>
                <a:spcPct val="80000"/>
              </a:lnSpc>
              <a:buFontTx/>
              <a:buNone/>
            </a:pPr>
            <a:r>
              <a:rPr lang="en-US" altLang="zh-CN" sz="1800" b="1" dirty="0"/>
              <a:t>public class parent //</a:t>
            </a:r>
            <a:r>
              <a:rPr lang="zh-CN" altLang="en-US" sz="1800" b="1" dirty="0"/>
              <a:t>建立基类</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public parent(string </a:t>
            </a:r>
            <a:r>
              <a:rPr lang="en-US" altLang="zh-CN" sz="1800" b="1" dirty="0" err="1"/>
              <a:t>str</a:t>
            </a:r>
            <a:r>
              <a:rPr lang="en-US" altLang="zh-CN" sz="1800" b="1" dirty="0"/>
              <a:t>) //</a:t>
            </a:r>
            <a:r>
              <a:rPr lang="zh-CN" altLang="en-US" sz="1800" b="1" dirty="0"/>
              <a:t>基类带参数构造函数</a:t>
            </a:r>
          </a:p>
          <a:p>
            <a:pPr eaLnBrk="1" hangingPunct="1">
              <a:lnSpc>
                <a:spcPct val="80000"/>
              </a:lnSpc>
              <a:buFontTx/>
              <a:buNone/>
            </a:pPr>
            <a:r>
              <a:rPr lang="zh-CN" altLang="en-US" sz="1800" b="1" dirty="0"/>
              <a:t>	</a:t>
            </a:r>
            <a:r>
              <a:rPr lang="en-US" altLang="zh-CN" sz="1800" b="1" dirty="0"/>
              <a:t>{</a:t>
            </a:r>
            <a:r>
              <a:rPr lang="en-US" altLang="zh-CN" sz="1800" b="1" dirty="0" err="1"/>
              <a:t>Console.WriteLine</a:t>
            </a:r>
            <a:r>
              <a:rPr lang="en-US" altLang="zh-CN" sz="1800" b="1" dirty="0"/>
              <a:t>(</a:t>
            </a:r>
            <a:r>
              <a:rPr lang="en-US" altLang="zh-CN" sz="1800" b="1" dirty="0" err="1"/>
              <a:t>str</a:t>
            </a:r>
            <a:r>
              <a:rPr lang="en-US" altLang="zh-CN" sz="1800" b="1" dirty="0"/>
              <a:t>);}</a:t>
            </a:r>
          </a:p>
          <a:p>
            <a:pPr eaLnBrk="1" hangingPunct="1">
              <a:lnSpc>
                <a:spcPct val="80000"/>
              </a:lnSpc>
              <a:buFontTx/>
              <a:buNone/>
            </a:pPr>
            <a:r>
              <a:rPr lang="en-US" altLang="zh-CN" sz="1800" b="1" dirty="0"/>
              <a:t>	public void </a:t>
            </a:r>
            <a:r>
              <a:rPr lang="en-US" altLang="zh-CN" sz="1800" b="1" dirty="0" err="1"/>
              <a:t>showposition</a:t>
            </a:r>
            <a:r>
              <a:rPr lang="en-US" altLang="zh-CN" sz="1800" b="1" dirty="0"/>
              <a:t>() //</a:t>
            </a:r>
            <a:r>
              <a:rPr lang="zh-CN" altLang="en-US" sz="1800" b="1" dirty="0"/>
              <a:t>基类方法</a:t>
            </a:r>
          </a:p>
          <a:p>
            <a:pPr eaLnBrk="1" hangingPunct="1">
              <a:lnSpc>
                <a:spcPct val="80000"/>
              </a:lnSpc>
              <a:buFontTx/>
              <a:buNone/>
            </a:pPr>
            <a:r>
              <a:rPr lang="zh-CN" altLang="en-US" sz="1800" b="1" dirty="0"/>
              <a:t>	</a:t>
            </a:r>
            <a:r>
              <a:rPr lang="en-US" altLang="zh-CN" sz="1800" b="1" dirty="0"/>
              <a:t>{</a:t>
            </a:r>
            <a:r>
              <a:rPr lang="en-US" altLang="zh-CN" sz="1800" b="1" dirty="0" err="1"/>
              <a:t>Console.WriteLine</a:t>
            </a:r>
            <a:r>
              <a:rPr lang="en-US" altLang="zh-CN" sz="1800" b="1" dirty="0"/>
              <a:t>("</a:t>
            </a:r>
            <a:r>
              <a:rPr lang="zh-CN" altLang="en-US" sz="1800" b="1" dirty="0"/>
              <a:t>基类的位置在（</a:t>
            </a:r>
            <a:r>
              <a:rPr lang="en-US" altLang="zh-CN" sz="1800" b="1" dirty="0"/>
              <a:t>0</a:t>
            </a:r>
            <a:r>
              <a:rPr lang="zh-CN" altLang="en-US" sz="1800" b="1" dirty="0"/>
              <a:t>，</a:t>
            </a:r>
            <a:r>
              <a:rPr lang="en-US" altLang="zh-CN" sz="1800" b="1" dirty="0"/>
              <a:t>0</a:t>
            </a:r>
            <a:r>
              <a:rPr lang="zh-CN" altLang="en-US" sz="1800" b="1" dirty="0"/>
              <a:t>）</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public class </a:t>
            </a:r>
            <a:r>
              <a:rPr lang="en-US" altLang="zh-CN" sz="1800" b="1" dirty="0" err="1"/>
              <a:t>child:parent</a:t>
            </a:r>
            <a:r>
              <a:rPr lang="en-US" altLang="zh-CN" sz="1800" b="1" dirty="0"/>
              <a:t> //</a:t>
            </a:r>
            <a:r>
              <a:rPr lang="zh-CN" altLang="en-US" sz="1800" b="1" dirty="0"/>
              <a:t>派生子类</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public child():</a:t>
            </a:r>
            <a:r>
              <a:rPr lang="en-US" altLang="zh-CN" sz="1800" b="1" dirty="0">
                <a:solidFill>
                  <a:srgbClr val="FF0000"/>
                </a:solidFill>
              </a:rPr>
              <a:t>base("</a:t>
            </a:r>
            <a:r>
              <a:rPr lang="zh-CN" altLang="en-US" sz="1800" b="1" dirty="0">
                <a:solidFill>
                  <a:srgbClr val="FF0000"/>
                </a:solidFill>
              </a:rPr>
              <a:t>调用基类构造</a:t>
            </a:r>
            <a:r>
              <a:rPr lang="en-US" altLang="zh-CN" sz="1800" b="1" dirty="0">
                <a:solidFill>
                  <a:srgbClr val="FF0000"/>
                </a:solidFill>
              </a:rPr>
              <a:t>")</a:t>
            </a:r>
            <a:r>
              <a:rPr lang="en-US" altLang="zh-CN" sz="1800" b="1" dirty="0"/>
              <a:t> //</a:t>
            </a:r>
            <a:r>
              <a:rPr lang="zh-CN" altLang="en-US" sz="1800" b="1" dirty="0"/>
              <a:t>子类构造函数，调用基类构造函数</a:t>
            </a:r>
          </a:p>
          <a:p>
            <a:pPr eaLnBrk="1" hangingPunct="1">
              <a:lnSpc>
                <a:spcPct val="80000"/>
              </a:lnSpc>
              <a:buFontTx/>
              <a:buNone/>
            </a:pPr>
            <a:r>
              <a:rPr lang="zh-CN" altLang="en-US" sz="1800" b="1" dirty="0"/>
              <a:t>	</a:t>
            </a:r>
            <a:r>
              <a:rPr lang="en-US" altLang="zh-CN" sz="1800" b="1" dirty="0"/>
              <a:t>{</a:t>
            </a:r>
            <a:r>
              <a:rPr lang="en-US" altLang="zh-CN" sz="1800" b="1" dirty="0" err="1"/>
              <a:t>Console.WriteLine</a:t>
            </a:r>
            <a:r>
              <a:rPr lang="en-US" altLang="zh-CN" sz="1800" b="1" dirty="0"/>
              <a:t>("I am child");}</a:t>
            </a:r>
          </a:p>
          <a:p>
            <a:pPr eaLnBrk="1" hangingPunct="1">
              <a:lnSpc>
                <a:spcPct val="80000"/>
              </a:lnSpc>
              <a:buFontTx/>
              <a:buNone/>
            </a:pPr>
            <a:r>
              <a:rPr lang="en-US" altLang="zh-CN" sz="1800" b="1" dirty="0"/>
              <a:t>	public</a:t>
            </a:r>
            <a:r>
              <a:rPr lang="en-US" altLang="zh-CN" sz="1800" b="1" dirty="0">
                <a:solidFill>
                  <a:schemeClr val="folHlink"/>
                </a:solidFill>
              </a:rPr>
              <a:t> </a:t>
            </a:r>
            <a:r>
              <a:rPr lang="en-US" altLang="zh-CN" sz="1800" b="1" dirty="0"/>
              <a:t>void </a:t>
            </a:r>
            <a:r>
              <a:rPr lang="en-US" altLang="zh-CN" sz="1800" b="1" dirty="0" err="1"/>
              <a:t>showposition</a:t>
            </a: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r>
              <a:rPr lang="en-US" altLang="zh-CN" sz="1800" b="1" dirty="0" err="1"/>
              <a:t>base.showposition</a:t>
            </a:r>
            <a:r>
              <a:rPr lang="en-US" altLang="zh-CN" sz="1800" b="1" dirty="0"/>
              <a:t>(); //</a:t>
            </a:r>
            <a:r>
              <a:rPr lang="zh-CN" altLang="en-US" sz="1800" b="1" dirty="0"/>
              <a:t>调用基类方法</a:t>
            </a:r>
          </a:p>
          <a:p>
            <a:pPr eaLnBrk="1" hangingPunct="1">
              <a:lnSpc>
                <a:spcPct val="80000"/>
              </a:lnSpc>
              <a:buFontTx/>
              <a:buNone/>
            </a:pPr>
            <a:r>
              <a:rPr lang="zh-CN" altLang="en-US" sz="1800" b="1" dirty="0"/>
              <a:t>		</a:t>
            </a:r>
            <a:r>
              <a:rPr lang="en-US" altLang="zh-CN" sz="1800" b="1" dirty="0" err="1"/>
              <a:t>Console.WriteLine</a:t>
            </a:r>
            <a:r>
              <a:rPr lang="en-US" altLang="zh-CN" sz="1800" b="1" dirty="0"/>
              <a:t>("</a:t>
            </a:r>
            <a:r>
              <a:rPr lang="zh-CN" altLang="en-US" sz="1800" b="1" dirty="0"/>
              <a:t>派生类的位置在（</a:t>
            </a:r>
            <a:r>
              <a:rPr lang="en-US" altLang="zh-CN" sz="1800" b="1" dirty="0"/>
              <a:t>10,10</a:t>
            </a:r>
            <a:r>
              <a:rPr lang="zh-CN" altLang="en-US" sz="1800" b="1" dirty="0"/>
              <a:t>）</a:t>
            </a:r>
            <a:r>
              <a:rPr lang="en-US" altLang="zh-CN" sz="1800" b="1" dirty="0"/>
              <a: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a:t>
            </a:r>
          </a:p>
          <a:p>
            <a:pPr eaLnBrk="1" hangingPunct="1">
              <a:lnSpc>
                <a:spcPct val="80000"/>
              </a:lnSpc>
              <a:buFontTx/>
              <a:buNone/>
            </a:pPr>
            <a:endParaRPr lang="en-US" altLang="zh-CN" sz="1800" b="1" dirty="0"/>
          </a:p>
          <a:p>
            <a:pPr eaLnBrk="1" hangingPunct="1">
              <a:lnSpc>
                <a:spcPct val="80000"/>
              </a:lnSpc>
            </a:pPr>
            <a:r>
              <a:rPr lang="zh-CN" altLang="en-US" sz="1800" b="1" dirty="0"/>
              <a:t>在</a:t>
            </a:r>
            <a:r>
              <a:rPr lang="en-US" altLang="zh-CN" sz="1800" b="1" dirty="0"/>
              <a:t>Main()</a:t>
            </a:r>
            <a:r>
              <a:rPr lang="zh-CN" altLang="en-US" sz="1800" b="1" dirty="0"/>
              <a:t>方法中执行下面的代码：</a:t>
            </a:r>
          </a:p>
          <a:p>
            <a:pPr eaLnBrk="1" hangingPunct="1">
              <a:lnSpc>
                <a:spcPct val="80000"/>
              </a:lnSpc>
              <a:buFontTx/>
              <a:buNone/>
            </a:pPr>
            <a:r>
              <a:rPr lang="en-US" altLang="zh-CN" sz="1800" b="1" dirty="0"/>
              <a:t>parent </a:t>
            </a:r>
            <a:r>
              <a:rPr lang="en-US" altLang="zh-CN" sz="1800" b="1" dirty="0" err="1"/>
              <a:t>prt</a:t>
            </a:r>
            <a:r>
              <a:rPr lang="en-US" altLang="zh-CN" sz="1800" b="1" dirty="0"/>
              <a:t>=new parent("I am a parent");</a:t>
            </a:r>
          </a:p>
          <a:p>
            <a:pPr eaLnBrk="1" hangingPunct="1">
              <a:lnSpc>
                <a:spcPct val="80000"/>
              </a:lnSpc>
              <a:buFontTx/>
              <a:buNone/>
            </a:pPr>
            <a:r>
              <a:rPr lang="en-US" altLang="zh-CN" sz="1800" b="1" dirty="0"/>
              <a:t>child </a:t>
            </a:r>
            <a:r>
              <a:rPr lang="en-US" altLang="zh-CN" sz="1800" b="1" dirty="0" err="1"/>
              <a:t>chd</a:t>
            </a:r>
            <a:r>
              <a:rPr lang="en-US" altLang="zh-CN" sz="1800" b="1" dirty="0"/>
              <a:t>= new child();</a:t>
            </a:r>
          </a:p>
          <a:p>
            <a:pPr eaLnBrk="1" hangingPunct="1">
              <a:lnSpc>
                <a:spcPct val="80000"/>
              </a:lnSpc>
              <a:buFontTx/>
              <a:buNone/>
            </a:pPr>
            <a:r>
              <a:rPr lang="en-US" altLang="zh-CN" sz="1800" b="1" dirty="0" err="1"/>
              <a:t>prt.showposition</a:t>
            </a:r>
            <a:r>
              <a:rPr lang="en-US" altLang="zh-CN" sz="1800" b="1" dirty="0"/>
              <a:t>();</a:t>
            </a:r>
          </a:p>
          <a:p>
            <a:pPr eaLnBrk="1" hangingPunct="1">
              <a:lnSpc>
                <a:spcPct val="80000"/>
              </a:lnSpc>
              <a:buFontTx/>
              <a:buNone/>
            </a:pPr>
            <a:r>
              <a:rPr lang="en-US" altLang="zh-CN" sz="1800" b="1" dirty="0" err="1"/>
              <a:t>chd.showposition</a:t>
            </a:r>
            <a:r>
              <a:rPr lang="en-US" altLang="zh-CN" sz="1800" b="1" dirty="0"/>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250825" y="116632"/>
            <a:ext cx="8642350" cy="6480447"/>
          </a:xfrm>
        </p:spPr>
        <p:txBody>
          <a:bodyPr/>
          <a:lstStyle/>
          <a:p>
            <a:pPr eaLnBrk="1" hangingPunct="1">
              <a:lnSpc>
                <a:spcPct val="80000"/>
              </a:lnSpc>
              <a:buFontTx/>
              <a:buNone/>
            </a:pPr>
            <a:r>
              <a:rPr lang="en-US" altLang="zh-CN" sz="1800" b="1" dirty="0"/>
              <a:t>public class parent //</a:t>
            </a:r>
            <a:r>
              <a:rPr lang="zh-CN" altLang="en-US" sz="1800" b="1" dirty="0"/>
              <a:t>建立基类</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public parent(string </a:t>
            </a:r>
            <a:r>
              <a:rPr lang="en-US" altLang="zh-CN" sz="1800" b="1" dirty="0" err="1"/>
              <a:t>str</a:t>
            </a:r>
            <a:r>
              <a:rPr lang="en-US" altLang="zh-CN" sz="1800" b="1" dirty="0"/>
              <a:t>) //</a:t>
            </a:r>
            <a:r>
              <a:rPr lang="zh-CN" altLang="en-US" sz="1800" b="1" dirty="0"/>
              <a:t>基类带参数构造函数</a:t>
            </a:r>
          </a:p>
          <a:p>
            <a:pPr eaLnBrk="1" hangingPunct="1">
              <a:lnSpc>
                <a:spcPct val="80000"/>
              </a:lnSpc>
              <a:buFontTx/>
              <a:buNone/>
            </a:pPr>
            <a:r>
              <a:rPr lang="zh-CN" altLang="en-US" sz="1800" b="1" dirty="0"/>
              <a:t>	</a:t>
            </a:r>
            <a:r>
              <a:rPr lang="en-US" altLang="zh-CN" sz="1800" b="1" dirty="0"/>
              <a:t>{</a:t>
            </a:r>
            <a:r>
              <a:rPr lang="en-US" altLang="zh-CN" sz="1800" b="1" dirty="0" err="1"/>
              <a:t>Console.WriteLine</a:t>
            </a:r>
            <a:r>
              <a:rPr lang="en-US" altLang="zh-CN" sz="1800" b="1" dirty="0"/>
              <a:t>(</a:t>
            </a:r>
            <a:r>
              <a:rPr lang="en-US" altLang="zh-CN" sz="1800" b="1" dirty="0" err="1"/>
              <a:t>str</a:t>
            </a:r>
            <a:r>
              <a:rPr lang="en-US" altLang="zh-CN" sz="1800" b="1" dirty="0"/>
              <a:t>);}</a:t>
            </a:r>
          </a:p>
          <a:p>
            <a:pPr eaLnBrk="1" hangingPunct="1">
              <a:lnSpc>
                <a:spcPct val="80000"/>
              </a:lnSpc>
              <a:buFontTx/>
              <a:buNone/>
            </a:pPr>
            <a:r>
              <a:rPr lang="en-US" altLang="zh-CN" sz="1800" b="1" dirty="0"/>
              <a:t>	public void </a:t>
            </a:r>
            <a:r>
              <a:rPr lang="en-US" altLang="zh-CN" sz="1800" b="1" dirty="0" err="1"/>
              <a:t>showposition</a:t>
            </a:r>
            <a:r>
              <a:rPr lang="en-US" altLang="zh-CN" sz="1800" b="1" dirty="0"/>
              <a:t>() //</a:t>
            </a:r>
            <a:r>
              <a:rPr lang="zh-CN" altLang="en-US" sz="1800" b="1" dirty="0"/>
              <a:t>基类方法</a:t>
            </a:r>
          </a:p>
          <a:p>
            <a:pPr eaLnBrk="1" hangingPunct="1">
              <a:lnSpc>
                <a:spcPct val="80000"/>
              </a:lnSpc>
              <a:buFontTx/>
              <a:buNone/>
            </a:pPr>
            <a:r>
              <a:rPr lang="zh-CN" altLang="en-US" sz="1800" b="1" dirty="0"/>
              <a:t>	</a:t>
            </a:r>
            <a:r>
              <a:rPr lang="en-US" altLang="zh-CN" sz="1800" b="1" dirty="0"/>
              <a:t>{</a:t>
            </a:r>
            <a:r>
              <a:rPr lang="en-US" altLang="zh-CN" sz="1800" b="1" dirty="0" err="1"/>
              <a:t>Console.WriteLine</a:t>
            </a:r>
            <a:r>
              <a:rPr lang="en-US" altLang="zh-CN" sz="1800" b="1" dirty="0"/>
              <a:t>("</a:t>
            </a:r>
            <a:r>
              <a:rPr lang="zh-CN" altLang="en-US" sz="1800" b="1" dirty="0"/>
              <a:t>基类的位置在（</a:t>
            </a:r>
            <a:r>
              <a:rPr lang="en-US" altLang="zh-CN" sz="1800" b="1" dirty="0"/>
              <a:t>0</a:t>
            </a:r>
            <a:r>
              <a:rPr lang="zh-CN" altLang="en-US" sz="1800" b="1" dirty="0"/>
              <a:t>，</a:t>
            </a:r>
            <a:r>
              <a:rPr lang="en-US" altLang="zh-CN" sz="1800" b="1" dirty="0"/>
              <a:t>0</a:t>
            </a:r>
            <a:r>
              <a:rPr lang="zh-CN" altLang="en-US" sz="1800" b="1" dirty="0"/>
              <a:t>）</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public class </a:t>
            </a:r>
            <a:r>
              <a:rPr lang="en-US" altLang="zh-CN" sz="1800" b="1" dirty="0" err="1"/>
              <a:t>child:parent</a:t>
            </a:r>
            <a:r>
              <a:rPr lang="en-US" altLang="zh-CN" sz="1800" b="1" dirty="0"/>
              <a:t> //</a:t>
            </a:r>
            <a:r>
              <a:rPr lang="zh-CN" altLang="en-US" sz="1800" b="1" dirty="0"/>
              <a:t>派生子类</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public child():</a:t>
            </a:r>
            <a:r>
              <a:rPr lang="en-US" altLang="zh-CN" sz="1800" b="1" dirty="0">
                <a:solidFill>
                  <a:srgbClr val="FF0000"/>
                </a:solidFill>
              </a:rPr>
              <a:t>base("</a:t>
            </a:r>
            <a:r>
              <a:rPr lang="zh-CN" altLang="en-US" sz="1800" b="1" dirty="0">
                <a:solidFill>
                  <a:srgbClr val="FF0000"/>
                </a:solidFill>
              </a:rPr>
              <a:t>调用基类构造</a:t>
            </a:r>
            <a:r>
              <a:rPr lang="en-US" altLang="zh-CN" sz="1800" b="1" dirty="0">
                <a:solidFill>
                  <a:srgbClr val="FF0000"/>
                </a:solidFill>
              </a:rPr>
              <a:t>")</a:t>
            </a:r>
            <a:r>
              <a:rPr lang="en-US" altLang="zh-CN" sz="1800" b="1" dirty="0"/>
              <a:t> //</a:t>
            </a:r>
            <a:r>
              <a:rPr lang="zh-CN" altLang="en-US" sz="1800" b="1" dirty="0"/>
              <a:t>子类构造函数，调用基类构造函数</a:t>
            </a:r>
          </a:p>
          <a:p>
            <a:pPr eaLnBrk="1" hangingPunct="1">
              <a:lnSpc>
                <a:spcPct val="80000"/>
              </a:lnSpc>
              <a:buFontTx/>
              <a:buNone/>
            </a:pPr>
            <a:r>
              <a:rPr lang="zh-CN" altLang="en-US" sz="1800" b="1" dirty="0"/>
              <a:t>	</a:t>
            </a:r>
            <a:r>
              <a:rPr lang="en-US" altLang="zh-CN" sz="1800" b="1" dirty="0"/>
              <a:t>{</a:t>
            </a:r>
            <a:r>
              <a:rPr lang="en-US" altLang="zh-CN" sz="1800" b="1" dirty="0" err="1"/>
              <a:t>Console.WriteLine</a:t>
            </a:r>
            <a:r>
              <a:rPr lang="en-US" altLang="zh-CN" sz="1800" b="1" dirty="0"/>
              <a:t>("I am child");}</a:t>
            </a:r>
          </a:p>
          <a:p>
            <a:pPr eaLnBrk="1" hangingPunct="1">
              <a:lnSpc>
                <a:spcPct val="80000"/>
              </a:lnSpc>
              <a:buFontTx/>
              <a:buNone/>
            </a:pPr>
            <a:r>
              <a:rPr lang="en-US" altLang="zh-CN" sz="1800" b="1" dirty="0"/>
              <a:t>	public</a:t>
            </a:r>
            <a:r>
              <a:rPr lang="en-US" altLang="zh-CN" sz="1800" b="1" dirty="0">
                <a:solidFill>
                  <a:schemeClr val="folHlink"/>
                </a:solidFill>
              </a:rPr>
              <a:t> </a:t>
            </a:r>
            <a:r>
              <a:rPr lang="en-US" altLang="zh-CN" sz="1800" b="1" dirty="0"/>
              <a:t>void </a:t>
            </a:r>
            <a:r>
              <a:rPr lang="en-US" altLang="zh-CN" sz="1800" b="1" dirty="0" err="1"/>
              <a:t>showposition</a:t>
            </a: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r>
              <a:rPr lang="en-US" altLang="zh-CN" sz="1800" b="1" dirty="0" err="1"/>
              <a:t>base.showposition</a:t>
            </a:r>
            <a:r>
              <a:rPr lang="en-US" altLang="zh-CN" sz="1800" b="1" dirty="0"/>
              <a:t>(); //</a:t>
            </a:r>
            <a:r>
              <a:rPr lang="zh-CN" altLang="en-US" sz="1800" b="1" dirty="0"/>
              <a:t>调用基类方法</a:t>
            </a:r>
          </a:p>
          <a:p>
            <a:pPr eaLnBrk="1" hangingPunct="1">
              <a:lnSpc>
                <a:spcPct val="80000"/>
              </a:lnSpc>
              <a:buFontTx/>
              <a:buNone/>
            </a:pPr>
            <a:r>
              <a:rPr lang="zh-CN" altLang="en-US" sz="1800" b="1" dirty="0"/>
              <a:t>		</a:t>
            </a:r>
            <a:r>
              <a:rPr lang="en-US" altLang="zh-CN" sz="1800" b="1" dirty="0" err="1"/>
              <a:t>Console.WriteLine</a:t>
            </a:r>
            <a:r>
              <a:rPr lang="en-US" altLang="zh-CN" sz="1800" b="1" dirty="0"/>
              <a:t>("</a:t>
            </a:r>
            <a:r>
              <a:rPr lang="zh-CN" altLang="en-US" sz="1800" b="1" dirty="0"/>
              <a:t>派生类的位置在（</a:t>
            </a:r>
            <a:r>
              <a:rPr lang="en-US" altLang="zh-CN" sz="1800" b="1" dirty="0"/>
              <a:t>10,10</a:t>
            </a:r>
            <a:r>
              <a:rPr lang="zh-CN" altLang="en-US" sz="1800" b="1" dirty="0"/>
              <a:t>）</a:t>
            </a:r>
            <a:r>
              <a:rPr lang="en-US" altLang="zh-CN" sz="1800" b="1" dirty="0"/>
              <a: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a:t>
            </a:r>
          </a:p>
          <a:p>
            <a:pPr eaLnBrk="1" hangingPunct="1">
              <a:lnSpc>
                <a:spcPct val="80000"/>
              </a:lnSpc>
              <a:buFontTx/>
              <a:buNone/>
            </a:pPr>
            <a:endParaRPr lang="en-US" altLang="zh-CN" sz="1800" b="1" dirty="0"/>
          </a:p>
          <a:p>
            <a:pPr eaLnBrk="1" hangingPunct="1">
              <a:lnSpc>
                <a:spcPct val="80000"/>
              </a:lnSpc>
            </a:pPr>
            <a:r>
              <a:rPr lang="zh-CN" altLang="en-US" sz="1800" b="1" dirty="0"/>
              <a:t>在</a:t>
            </a:r>
            <a:r>
              <a:rPr lang="en-US" altLang="zh-CN" sz="1800" b="1" dirty="0"/>
              <a:t>Main()</a:t>
            </a:r>
            <a:r>
              <a:rPr lang="zh-CN" altLang="en-US" sz="1800" b="1" dirty="0"/>
              <a:t>方法中执行下面的代码：</a:t>
            </a:r>
          </a:p>
          <a:p>
            <a:pPr eaLnBrk="1" hangingPunct="1">
              <a:lnSpc>
                <a:spcPct val="80000"/>
              </a:lnSpc>
              <a:buFontTx/>
              <a:buNone/>
            </a:pPr>
            <a:r>
              <a:rPr lang="en-US" altLang="zh-CN" sz="1800" b="1" dirty="0"/>
              <a:t>parent </a:t>
            </a:r>
            <a:r>
              <a:rPr lang="en-US" altLang="zh-CN" sz="1800" b="1" dirty="0" err="1"/>
              <a:t>prt</a:t>
            </a:r>
            <a:r>
              <a:rPr lang="en-US" altLang="zh-CN" sz="1800" b="1" dirty="0"/>
              <a:t>=new parent("I am a parent");</a:t>
            </a:r>
          </a:p>
          <a:p>
            <a:pPr eaLnBrk="1" hangingPunct="1">
              <a:lnSpc>
                <a:spcPct val="80000"/>
              </a:lnSpc>
              <a:buFontTx/>
              <a:buNone/>
            </a:pPr>
            <a:r>
              <a:rPr lang="en-US" altLang="zh-CN" sz="1800" b="1" dirty="0"/>
              <a:t>child </a:t>
            </a:r>
            <a:r>
              <a:rPr lang="en-US" altLang="zh-CN" sz="1800" b="1" dirty="0" err="1"/>
              <a:t>chd</a:t>
            </a:r>
            <a:r>
              <a:rPr lang="en-US" altLang="zh-CN" sz="1800" b="1" dirty="0"/>
              <a:t>= new child();</a:t>
            </a:r>
          </a:p>
          <a:p>
            <a:pPr eaLnBrk="1" hangingPunct="1">
              <a:lnSpc>
                <a:spcPct val="80000"/>
              </a:lnSpc>
              <a:buFontTx/>
              <a:buNone/>
            </a:pPr>
            <a:r>
              <a:rPr lang="en-US" altLang="zh-CN" sz="1800" b="1" dirty="0" err="1"/>
              <a:t>prt.showposition</a:t>
            </a:r>
            <a:r>
              <a:rPr lang="en-US" altLang="zh-CN" sz="1800" b="1" dirty="0"/>
              <a:t>();</a:t>
            </a:r>
          </a:p>
          <a:p>
            <a:pPr eaLnBrk="1" hangingPunct="1">
              <a:lnSpc>
                <a:spcPct val="80000"/>
              </a:lnSpc>
              <a:buFontTx/>
              <a:buNone/>
            </a:pPr>
            <a:r>
              <a:rPr lang="en-US" altLang="zh-CN" sz="1800" b="1" dirty="0" err="1"/>
              <a:t>chd.showposition</a:t>
            </a:r>
            <a:r>
              <a:rPr lang="en-US" altLang="zh-CN" sz="1800" b="1" dirty="0"/>
              <a:t> ();</a:t>
            </a:r>
          </a:p>
        </p:txBody>
      </p:sp>
      <p:sp>
        <p:nvSpPr>
          <p:cNvPr id="3" name="Rectangle 2"/>
          <p:cNvSpPr txBox="1">
            <a:spLocks noChangeArrowheads="1"/>
          </p:cNvSpPr>
          <p:nvPr/>
        </p:nvSpPr>
        <p:spPr bwMode="auto">
          <a:xfrm>
            <a:off x="4932809" y="4339938"/>
            <a:ext cx="3743647" cy="2376263"/>
          </a:xfrm>
          <a:prstGeom prst="rect">
            <a:avLst/>
          </a:prstGeom>
          <a:noFill/>
          <a:ln w="19050">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ts val="0"/>
              </a:spcBef>
              <a:buNone/>
            </a:pPr>
            <a:r>
              <a:rPr lang="zh-CN" altLang="en-US" sz="2400" kern="0" dirty="0">
                <a:solidFill>
                  <a:srgbClr val="FF0000"/>
                </a:solidFill>
              </a:rPr>
              <a:t>输出结果：</a:t>
            </a:r>
          </a:p>
          <a:p>
            <a:pPr eaLnBrk="1" hangingPunct="1">
              <a:spcBef>
                <a:spcPts val="0"/>
              </a:spcBef>
              <a:buFontTx/>
              <a:buNone/>
            </a:pPr>
            <a:r>
              <a:rPr lang="en-US" altLang="zh-CN" sz="2000" kern="0" dirty="0"/>
              <a:t>I am a parent</a:t>
            </a:r>
          </a:p>
          <a:p>
            <a:pPr eaLnBrk="1" hangingPunct="1">
              <a:spcBef>
                <a:spcPts val="0"/>
              </a:spcBef>
              <a:buFontTx/>
              <a:buNone/>
            </a:pPr>
            <a:r>
              <a:rPr lang="zh-CN" altLang="en-US" sz="2000" kern="0" dirty="0"/>
              <a:t>调用基类构造</a:t>
            </a:r>
          </a:p>
          <a:p>
            <a:pPr eaLnBrk="1" hangingPunct="1">
              <a:spcBef>
                <a:spcPts val="0"/>
              </a:spcBef>
              <a:buFontTx/>
              <a:buNone/>
            </a:pPr>
            <a:r>
              <a:rPr lang="en-US" altLang="zh-CN" sz="2000" kern="0" dirty="0"/>
              <a:t>I am child</a:t>
            </a:r>
          </a:p>
          <a:p>
            <a:pPr eaLnBrk="1" hangingPunct="1">
              <a:spcBef>
                <a:spcPts val="0"/>
              </a:spcBef>
              <a:buFontTx/>
              <a:buNone/>
            </a:pPr>
            <a:r>
              <a:rPr lang="zh-CN" altLang="en-US" sz="2000" kern="0" dirty="0"/>
              <a:t>基类的位置在（</a:t>
            </a:r>
            <a:r>
              <a:rPr lang="en-US" altLang="zh-CN" sz="2000" kern="0" dirty="0"/>
              <a:t>0</a:t>
            </a:r>
            <a:r>
              <a:rPr lang="zh-CN" altLang="en-US" sz="2000" kern="0" dirty="0"/>
              <a:t>，</a:t>
            </a:r>
            <a:r>
              <a:rPr lang="en-US" altLang="zh-CN" sz="2000" kern="0" dirty="0"/>
              <a:t>0</a:t>
            </a:r>
            <a:r>
              <a:rPr lang="zh-CN" altLang="en-US" sz="2000" kern="0" dirty="0"/>
              <a:t>）</a:t>
            </a:r>
          </a:p>
          <a:p>
            <a:pPr eaLnBrk="1" hangingPunct="1">
              <a:spcBef>
                <a:spcPts val="0"/>
              </a:spcBef>
              <a:buFontTx/>
              <a:buNone/>
            </a:pPr>
            <a:r>
              <a:rPr lang="zh-CN" altLang="en-US" sz="2000" kern="0" dirty="0"/>
              <a:t>基类的位置在（</a:t>
            </a:r>
            <a:r>
              <a:rPr lang="en-US" altLang="zh-CN" sz="2000" kern="0" dirty="0"/>
              <a:t>0</a:t>
            </a:r>
            <a:r>
              <a:rPr lang="zh-CN" altLang="en-US" sz="2000" kern="0" dirty="0"/>
              <a:t>，</a:t>
            </a:r>
            <a:r>
              <a:rPr lang="en-US" altLang="zh-CN" sz="2000" kern="0" dirty="0"/>
              <a:t>0</a:t>
            </a:r>
            <a:r>
              <a:rPr lang="zh-CN" altLang="en-US" sz="2000" kern="0" dirty="0"/>
              <a:t>）</a:t>
            </a:r>
          </a:p>
          <a:p>
            <a:pPr eaLnBrk="1" hangingPunct="1">
              <a:spcBef>
                <a:spcPts val="0"/>
              </a:spcBef>
              <a:buFontTx/>
              <a:buNone/>
            </a:pPr>
            <a:r>
              <a:rPr lang="zh-CN" altLang="en-US" sz="2000" kern="0" dirty="0"/>
              <a:t>派生类的位置在（</a:t>
            </a:r>
            <a:r>
              <a:rPr lang="en-US" altLang="zh-CN" sz="2000" kern="0" dirty="0"/>
              <a:t>10,10</a:t>
            </a:r>
            <a:r>
              <a:rPr lang="zh-CN" altLang="en-US" sz="2000" kern="0" dirty="0"/>
              <a:t>）</a:t>
            </a:r>
          </a:p>
        </p:txBody>
      </p:sp>
    </p:spTree>
    <p:extLst>
      <p:ext uri="{BB962C8B-B14F-4D97-AF65-F5344CB8AC3E}">
        <p14:creationId xmlns:p14="http://schemas.microsoft.com/office/powerpoint/2010/main" val="39883793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idx="1"/>
          </p:nvPr>
        </p:nvSpPr>
        <p:spPr>
          <a:xfrm>
            <a:off x="179388" y="188342"/>
            <a:ext cx="8675687" cy="6481018"/>
          </a:xfrm>
        </p:spPr>
        <p:txBody>
          <a:bodyPr/>
          <a:lstStyle/>
          <a:p>
            <a:pPr marL="0" indent="0" eaLnBrk="1" hangingPunct="1">
              <a:spcBef>
                <a:spcPct val="0"/>
              </a:spcBef>
              <a:spcAft>
                <a:spcPts val="600"/>
              </a:spcAft>
              <a:buNone/>
            </a:pPr>
            <a:r>
              <a:rPr lang="zh-CN" altLang="en-US" sz="2000" dirty="0">
                <a:solidFill>
                  <a:srgbClr val="0000FF"/>
                </a:solidFill>
              </a:rPr>
              <a:t>编写一个程序，计算球，圆锥，圆柱的表面积和体积</a:t>
            </a:r>
          </a:p>
          <a:p>
            <a:pPr marL="0" indent="0">
              <a:spcBef>
                <a:spcPts val="0"/>
              </a:spcBef>
              <a:buNone/>
            </a:pPr>
            <a:r>
              <a:rPr lang="en-US" altLang="zh-CN" sz="1800" b="1" dirty="0"/>
              <a:t>using System;</a:t>
            </a:r>
          </a:p>
          <a:p>
            <a:pPr marL="0" indent="0">
              <a:spcBef>
                <a:spcPts val="0"/>
              </a:spcBef>
              <a:buNone/>
            </a:pPr>
            <a:r>
              <a:rPr lang="en-US" altLang="zh-CN" sz="1800" b="1" dirty="0"/>
              <a:t>public class Circle</a:t>
            </a:r>
          </a:p>
          <a:p>
            <a:pPr marL="0" indent="0">
              <a:spcBef>
                <a:spcPts val="0"/>
              </a:spcBef>
              <a:buNone/>
            </a:pPr>
            <a:r>
              <a:rPr lang="en-US" altLang="zh-CN" sz="1800" b="1" dirty="0"/>
              <a:t>{</a:t>
            </a:r>
          </a:p>
          <a:p>
            <a:pPr marL="0" indent="0">
              <a:spcBef>
                <a:spcPts val="0"/>
              </a:spcBef>
              <a:buNone/>
            </a:pPr>
            <a:r>
              <a:rPr lang="en-US" altLang="zh-CN" sz="1800" b="1" dirty="0"/>
              <a:t>    protected double radius;</a:t>
            </a:r>
          </a:p>
          <a:p>
            <a:pPr marL="0" indent="0">
              <a:spcBef>
                <a:spcPts val="0"/>
              </a:spcBef>
              <a:buNone/>
            </a:pPr>
            <a:r>
              <a:rPr lang="fr-FR" altLang="zh-CN" sz="1800" b="1" dirty="0"/>
              <a:t>    public Circle(double r) { radius = r; }</a:t>
            </a:r>
          </a:p>
          <a:p>
            <a:pPr marL="0" indent="0">
              <a:spcBef>
                <a:spcPts val="0"/>
              </a:spcBef>
              <a:buNone/>
            </a:pPr>
            <a:r>
              <a:rPr lang="en-US" altLang="zh-CN" sz="1800" b="1" dirty="0"/>
              <a:t>    public double </a:t>
            </a:r>
            <a:r>
              <a:rPr lang="en-US" altLang="zh-CN" sz="1800" b="1" dirty="0" err="1"/>
              <a:t>GetArea</a:t>
            </a:r>
            <a:r>
              <a:rPr lang="en-US" altLang="zh-CN" sz="1800" b="1" dirty="0"/>
              <a:t>() { return </a:t>
            </a:r>
            <a:r>
              <a:rPr lang="en-US" altLang="zh-CN" sz="1800" b="1" dirty="0" err="1"/>
              <a:t>Math.PI</a:t>
            </a:r>
            <a:r>
              <a:rPr lang="en-US" altLang="zh-CN" sz="1800" b="1" dirty="0"/>
              <a:t> * radius * radius; }</a:t>
            </a:r>
          </a:p>
          <a:p>
            <a:pPr marL="0" indent="0">
              <a:spcBef>
                <a:spcPts val="0"/>
              </a:spcBef>
              <a:buNone/>
            </a:pPr>
            <a:r>
              <a:rPr lang="en-US" altLang="zh-CN" sz="1800" b="1" dirty="0"/>
              <a:t>}</a:t>
            </a:r>
          </a:p>
          <a:p>
            <a:pPr marL="0" indent="0">
              <a:spcBef>
                <a:spcPts val="0"/>
              </a:spcBef>
              <a:buNone/>
            </a:pPr>
            <a:r>
              <a:rPr lang="en-US" altLang="zh-CN" sz="1800" b="1" dirty="0"/>
              <a:t>public class Sphere : Circle//</a:t>
            </a:r>
            <a:r>
              <a:rPr lang="zh-CN" altLang="en-US" sz="1800" b="1" dirty="0"/>
              <a:t>球体类</a:t>
            </a:r>
          </a:p>
          <a:p>
            <a:pPr marL="0" indent="0">
              <a:spcBef>
                <a:spcPts val="0"/>
              </a:spcBef>
              <a:buNone/>
            </a:pPr>
            <a:r>
              <a:rPr lang="en-US" altLang="zh-CN" sz="1800" b="1" dirty="0"/>
              <a:t>{</a:t>
            </a:r>
          </a:p>
          <a:p>
            <a:pPr marL="0" indent="0">
              <a:spcBef>
                <a:spcPts val="0"/>
              </a:spcBef>
              <a:buNone/>
            </a:pPr>
            <a:r>
              <a:rPr lang="en-US" altLang="zh-CN" sz="1800" b="1" dirty="0"/>
              <a:t>    public Sphere(double r) : base(r) { }</a:t>
            </a:r>
          </a:p>
          <a:p>
            <a:pPr marL="0" indent="0">
              <a:spcBef>
                <a:spcPts val="0"/>
              </a:spcBef>
              <a:buNone/>
            </a:pPr>
            <a:r>
              <a:rPr lang="en-US" altLang="zh-CN" sz="1800" b="1" dirty="0"/>
              <a:t>    public double </a:t>
            </a:r>
            <a:r>
              <a:rPr lang="en-US" altLang="zh-CN" sz="1800" b="1" dirty="0" err="1"/>
              <a:t>GetArea</a:t>
            </a:r>
            <a:r>
              <a:rPr lang="en-US" altLang="zh-CN" sz="1800" b="1" dirty="0"/>
              <a:t>() { return (4 * </a:t>
            </a:r>
            <a:r>
              <a:rPr lang="en-US" altLang="zh-CN" sz="1800" b="1" dirty="0" err="1"/>
              <a:t>base.GetArea</a:t>
            </a:r>
            <a:r>
              <a:rPr lang="en-US" altLang="zh-CN" sz="1800" b="1" dirty="0"/>
              <a:t>()); }</a:t>
            </a:r>
          </a:p>
          <a:p>
            <a:pPr marL="0" indent="0">
              <a:spcBef>
                <a:spcPts val="0"/>
              </a:spcBef>
              <a:buNone/>
            </a:pPr>
            <a:r>
              <a:rPr lang="en-US" altLang="zh-CN" sz="1800" b="1" dirty="0"/>
              <a:t>    public double </a:t>
            </a:r>
            <a:r>
              <a:rPr lang="en-US" altLang="zh-CN" sz="1800" b="1" dirty="0" err="1"/>
              <a:t>GetVolumn</a:t>
            </a:r>
            <a:r>
              <a:rPr lang="en-US" altLang="zh-CN" sz="1800" b="1" dirty="0"/>
              <a:t>()</a:t>
            </a:r>
          </a:p>
          <a:p>
            <a:pPr marL="0" indent="0">
              <a:spcBef>
                <a:spcPts val="0"/>
              </a:spcBef>
              <a:buNone/>
            </a:pPr>
            <a:r>
              <a:rPr lang="en-US" altLang="zh-CN" sz="1800" b="1" dirty="0"/>
              <a:t>    { return (4 * </a:t>
            </a:r>
            <a:r>
              <a:rPr lang="en-US" altLang="zh-CN" sz="1800" b="1" dirty="0" err="1"/>
              <a:t>Math.PI</a:t>
            </a:r>
            <a:r>
              <a:rPr lang="en-US" altLang="zh-CN" sz="1800" b="1" dirty="0"/>
              <a:t> * </a:t>
            </a:r>
            <a:r>
              <a:rPr lang="en-US" altLang="zh-CN" sz="1800" b="1" dirty="0" err="1"/>
              <a:t>Math.Pow</a:t>
            </a:r>
            <a:r>
              <a:rPr lang="en-US" altLang="zh-CN" sz="1800" b="1" dirty="0"/>
              <a:t>(radius, 3) / 3); }</a:t>
            </a:r>
          </a:p>
          <a:p>
            <a:pPr marL="0" indent="0">
              <a:spcBef>
                <a:spcPts val="0"/>
              </a:spcBef>
              <a:buNone/>
            </a:pPr>
            <a:r>
              <a:rPr lang="en-US" altLang="zh-CN" sz="1800" b="1" dirty="0"/>
              <a:t>}</a:t>
            </a:r>
          </a:p>
          <a:p>
            <a:pPr marL="0" indent="0">
              <a:spcBef>
                <a:spcPts val="0"/>
              </a:spcBef>
              <a:buNone/>
            </a:pPr>
            <a:r>
              <a:rPr lang="en-US" altLang="zh-CN" sz="1800" b="1" dirty="0"/>
              <a:t>public class Cylinder : Circle//</a:t>
            </a:r>
            <a:r>
              <a:rPr lang="zh-CN" altLang="en-US" sz="1800" b="1" dirty="0"/>
              <a:t>圆柱类</a:t>
            </a:r>
          </a:p>
          <a:p>
            <a:pPr marL="0" indent="0">
              <a:spcBef>
                <a:spcPts val="0"/>
              </a:spcBef>
              <a:buNone/>
            </a:pPr>
            <a:r>
              <a:rPr lang="en-US" altLang="zh-CN" sz="1800" b="1" dirty="0"/>
              <a:t>{</a:t>
            </a:r>
          </a:p>
          <a:p>
            <a:pPr marL="0" indent="0">
              <a:spcBef>
                <a:spcPts val="0"/>
              </a:spcBef>
              <a:buNone/>
            </a:pPr>
            <a:r>
              <a:rPr lang="en-US" altLang="zh-CN" sz="1800" b="1" dirty="0"/>
              <a:t>    private double height;//</a:t>
            </a:r>
            <a:r>
              <a:rPr lang="zh-CN" altLang="en-US" sz="1800" b="1" dirty="0"/>
              <a:t>添加高度字段</a:t>
            </a:r>
            <a:endParaRPr lang="en-US" altLang="zh-CN" sz="1800" b="1" dirty="0"/>
          </a:p>
          <a:p>
            <a:pPr marL="0" indent="0">
              <a:spcBef>
                <a:spcPts val="0"/>
              </a:spcBef>
              <a:buNone/>
            </a:pPr>
            <a:r>
              <a:rPr lang="pt-BR" altLang="zh-CN" sz="1800" b="1" dirty="0"/>
              <a:t>    public Cylinder(double r, double h) : base(r) { height = h; }</a:t>
            </a:r>
          </a:p>
          <a:p>
            <a:pPr marL="0" indent="0">
              <a:spcBef>
                <a:spcPts val="0"/>
              </a:spcBef>
              <a:buNone/>
            </a:pPr>
            <a:r>
              <a:rPr lang="en-US" altLang="zh-CN" sz="1800" b="1" dirty="0"/>
              <a:t>    public double </a:t>
            </a:r>
            <a:r>
              <a:rPr lang="en-US" altLang="zh-CN" sz="1800" b="1" dirty="0" err="1"/>
              <a:t>GetArea</a:t>
            </a:r>
            <a:r>
              <a:rPr lang="en-US" altLang="zh-CN" sz="1800" b="1" dirty="0"/>
              <a:t>()</a:t>
            </a:r>
          </a:p>
          <a:p>
            <a:pPr marL="0" indent="0">
              <a:spcBef>
                <a:spcPts val="0"/>
              </a:spcBef>
              <a:buNone/>
            </a:pPr>
            <a:r>
              <a:rPr lang="en-US" altLang="zh-CN" sz="1800" b="1" dirty="0"/>
              <a:t>    { return (2 * </a:t>
            </a:r>
            <a:r>
              <a:rPr lang="en-US" altLang="zh-CN" sz="1800" b="1" dirty="0" err="1"/>
              <a:t>base.GetArea</a:t>
            </a:r>
            <a:r>
              <a:rPr lang="en-US" altLang="zh-CN" sz="1800" b="1" dirty="0"/>
              <a:t>() + 2 * </a:t>
            </a:r>
            <a:r>
              <a:rPr lang="en-US" altLang="zh-CN" sz="1800" b="1" dirty="0" err="1"/>
              <a:t>Math.PI</a:t>
            </a:r>
            <a:r>
              <a:rPr lang="en-US" altLang="zh-CN" sz="1800" b="1" dirty="0"/>
              <a:t> * radius * height); }</a:t>
            </a:r>
          </a:p>
          <a:p>
            <a:pPr marL="0" indent="0">
              <a:spcBef>
                <a:spcPts val="0"/>
              </a:spcBef>
              <a:buNone/>
            </a:pPr>
            <a:r>
              <a:rPr lang="en-US" altLang="zh-CN" sz="1800" b="1" dirty="0"/>
              <a:t>    public double </a:t>
            </a:r>
            <a:r>
              <a:rPr lang="en-US" altLang="zh-CN" sz="1800" b="1" dirty="0" err="1"/>
              <a:t>GetVolumn</a:t>
            </a:r>
            <a:r>
              <a:rPr lang="en-US" altLang="zh-CN" sz="1800" b="1" dirty="0"/>
              <a:t>() { return (</a:t>
            </a:r>
            <a:r>
              <a:rPr lang="en-US" altLang="zh-CN" sz="1800" b="1" dirty="0" err="1"/>
              <a:t>Math.PI</a:t>
            </a:r>
            <a:r>
              <a:rPr lang="en-US" altLang="zh-CN" sz="1800" b="1" dirty="0"/>
              <a:t> * radius * radius * height); }</a:t>
            </a:r>
          </a:p>
          <a:p>
            <a:pPr marL="0" indent="0">
              <a:spcBef>
                <a:spcPts val="0"/>
              </a:spcBef>
              <a:buNone/>
            </a:pPr>
            <a:r>
              <a:rPr lang="en-US" altLang="zh-CN" sz="1800" b="1" dirty="0"/>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467544" y="260648"/>
            <a:ext cx="8280920" cy="5372199"/>
          </a:xfrm>
        </p:spPr>
        <p:txBody>
          <a:bodyPr/>
          <a:lstStyle/>
          <a:p>
            <a:pPr marL="0" indent="0">
              <a:spcBef>
                <a:spcPts val="0"/>
              </a:spcBef>
              <a:buNone/>
            </a:pPr>
            <a:r>
              <a:rPr lang="en-US" altLang="zh-CN" sz="1400" b="1" dirty="0"/>
              <a:t>public class Cone : Circle//</a:t>
            </a:r>
            <a:r>
              <a:rPr lang="zh-CN" altLang="en-US" sz="1400" b="1" dirty="0"/>
              <a:t>圆锥类</a:t>
            </a:r>
          </a:p>
          <a:p>
            <a:pPr marL="0" indent="0">
              <a:spcBef>
                <a:spcPts val="0"/>
              </a:spcBef>
              <a:buNone/>
            </a:pPr>
            <a:r>
              <a:rPr lang="en-US" altLang="zh-CN" sz="1400" b="1" dirty="0"/>
              <a:t>{</a:t>
            </a:r>
          </a:p>
          <a:p>
            <a:pPr marL="0" indent="0">
              <a:spcBef>
                <a:spcPts val="0"/>
              </a:spcBef>
              <a:buNone/>
            </a:pPr>
            <a:r>
              <a:rPr lang="en-US" altLang="zh-CN" sz="1400" b="1" dirty="0"/>
              <a:t>    private double height;//</a:t>
            </a:r>
            <a:r>
              <a:rPr lang="zh-CN" altLang="en-US" sz="1400" b="1" dirty="0"/>
              <a:t>添加高度字段</a:t>
            </a:r>
            <a:endParaRPr lang="en-US" altLang="zh-CN" sz="1400" b="1" dirty="0"/>
          </a:p>
          <a:p>
            <a:pPr marL="0" indent="0">
              <a:spcBef>
                <a:spcPts val="0"/>
              </a:spcBef>
              <a:buNone/>
            </a:pPr>
            <a:r>
              <a:rPr lang="en-US" altLang="zh-CN" sz="1400" b="1" dirty="0"/>
              <a:t>    public Cone(double r, double h) : base(r) { height = h; }</a:t>
            </a:r>
          </a:p>
          <a:p>
            <a:pPr marL="0" indent="0">
              <a:spcBef>
                <a:spcPts val="0"/>
              </a:spcBef>
              <a:buNone/>
            </a:pPr>
            <a:r>
              <a:rPr lang="en-US" altLang="zh-CN" sz="1400" b="1" dirty="0"/>
              <a:t>    public double </a:t>
            </a:r>
            <a:r>
              <a:rPr lang="en-US" altLang="zh-CN" sz="1400" b="1" dirty="0" err="1"/>
              <a:t>GetArea</a:t>
            </a:r>
            <a:r>
              <a:rPr lang="en-US" altLang="zh-CN" sz="1400" b="1" dirty="0"/>
              <a:t>()</a:t>
            </a:r>
          </a:p>
          <a:p>
            <a:pPr marL="0" indent="0">
              <a:spcBef>
                <a:spcPts val="0"/>
              </a:spcBef>
              <a:buNone/>
            </a:pPr>
            <a:r>
              <a:rPr lang="en-US" altLang="zh-CN" sz="1400" b="1" dirty="0"/>
              <a:t>    { return (</a:t>
            </a:r>
            <a:r>
              <a:rPr lang="en-US" altLang="zh-CN" sz="1400" b="1" dirty="0" err="1"/>
              <a:t>Math.PI</a:t>
            </a:r>
            <a:r>
              <a:rPr lang="en-US" altLang="zh-CN" sz="1400" b="1" dirty="0"/>
              <a:t> * radius * (radius + </a:t>
            </a:r>
            <a:r>
              <a:rPr lang="en-US" altLang="zh-CN" sz="1400" b="1" dirty="0" err="1"/>
              <a:t>Math.Sqrt</a:t>
            </a:r>
            <a:r>
              <a:rPr lang="en-US" altLang="zh-CN" sz="1400" b="1" dirty="0"/>
              <a:t>(height * height + radius * radius))); }</a:t>
            </a:r>
          </a:p>
          <a:p>
            <a:pPr marL="0" indent="0">
              <a:spcBef>
                <a:spcPts val="0"/>
              </a:spcBef>
              <a:buNone/>
            </a:pPr>
            <a:r>
              <a:rPr lang="en-US" altLang="zh-CN" sz="1400" b="1" dirty="0"/>
              <a:t>    public double </a:t>
            </a:r>
            <a:r>
              <a:rPr lang="en-US" altLang="zh-CN" sz="1400" b="1" dirty="0" err="1"/>
              <a:t>GetVolumn</a:t>
            </a:r>
            <a:r>
              <a:rPr lang="en-US" altLang="zh-CN" sz="1400" b="1" dirty="0"/>
              <a:t>()</a:t>
            </a:r>
          </a:p>
          <a:p>
            <a:pPr marL="0" indent="0">
              <a:spcBef>
                <a:spcPts val="0"/>
              </a:spcBef>
              <a:buNone/>
            </a:pPr>
            <a:r>
              <a:rPr lang="en-US" altLang="zh-CN" sz="1400" b="1" dirty="0"/>
              <a:t>    { return (</a:t>
            </a:r>
            <a:r>
              <a:rPr lang="en-US" altLang="zh-CN" sz="1400" b="1" dirty="0" err="1"/>
              <a:t>Math.PI</a:t>
            </a:r>
            <a:r>
              <a:rPr lang="en-US" altLang="zh-CN" sz="1400" b="1" dirty="0"/>
              <a:t> * radius * radius * height / 3); }</a:t>
            </a:r>
          </a:p>
          <a:p>
            <a:pPr marL="0" indent="0">
              <a:spcBef>
                <a:spcPts val="0"/>
              </a:spcBef>
              <a:buNone/>
            </a:pPr>
            <a:r>
              <a:rPr lang="en-US" altLang="zh-CN" sz="1400" b="1" dirty="0"/>
              <a:t>}</a:t>
            </a:r>
          </a:p>
          <a:p>
            <a:pPr marL="0" indent="0">
              <a:spcBef>
                <a:spcPts val="0"/>
              </a:spcBef>
              <a:buNone/>
            </a:pPr>
            <a:r>
              <a:rPr lang="en-US" altLang="zh-CN" sz="1400" b="1" dirty="0"/>
              <a:t>public class Tester</a:t>
            </a:r>
          </a:p>
          <a:p>
            <a:pPr marL="0" indent="0">
              <a:spcBef>
                <a:spcPts val="0"/>
              </a:spcBef>
              <a:buNone/>
            </a:pPr>
            <a:r>
              <a:rPr lang="en-US" altLang="zh-CN" sz="1400" b="1" dirty="0"/>
              <a:t>{</a:t>
            </a:r>
          </a:p>
          <a:p>
            <a:pPr marL="0" indent="0">
              <a:spcBef>
                <a:spcPts val="0"/>
              </a:spcBef>
              <a:buNone/>
            </a:pPr>
            <a:r>
              <a:rPr lang="en-US" altLang="zh-CN" sz="1400" b="1" dirty="0"/>
              <a:t>    public static void Main()</a:t>
            </a:r>
          </a:p>
          <a:p>
            <a:pPr marL="0" indent="0">
              <a:spcBef>
                <a:spcPts val="0"/>
              </a:spcBef>
              <a:buNone/>
            </a:pPr>
            <a:r>
              <a:rPr lang="zh-CN" altLang="en-US" sz="1400" b="1" dirty="0"/>
              <a:t>    </a:t>
            </a:r>
            <a:r>
              <a:rPr lang="en-US" altLang="zh-CN" sz="1400" b="1" dirty="0"/>
              <a:t>{</a:t>
            </a:r>
          </a:p>
          <a:p>
            <a:pPr marL="0" indent="0">
              <a:spcBef>
                <a:spcPts val="0"/>
              </a:spcBef>
              <a:buNone/>
            </a:pPr>
            <a:r>
              <a:rPr lang="en-US" altLang="zh-CN" sz="1400" b="1" dirty="0"/>
              <a:t>        Circle c1 = new Circle(2);</a:t>
            </a:r>
          </a:p>
          <a:p>
            <a:pPr marL="0" indent="0">
              <a:spcBef>
                <a:spcPts val="0"/>
              </a:spcBef>
              <a:buNone/>
            </a:pPr>
            <a:r>
              <a:rPr lang="en-US" altLang="zh-CN" sz="1400" b="1" dirty="0"/>
              <a:t>        Sphere s1 = new Sphere(2);</a:t>
            </a:r>
          </a:p>
          <a:p>
            <a:pPr marL="0" indent="0">
              <a:spcBef>
                <a:spcPts val="0"/>
              </a:spcBef>
              <a:buNone/>
            </a:pPr>
            <a:r>
              <a:rPr lang="en-US" altLang="zh-CN" sz="1400" b="1" dirty="0"/>
              <a:t>        Cylinder cd1 = new Cylinder(2, 10);</a:t>
            </a:r>
          </a:p>
          <a:p>
            <a:pPr marL="0" indent="0">
              <a:spcBef>
                <a:spcPts val="0"/>
              </a:spcBef>
              <a:buNone/>
            </a:pPr>
            <a:r>
              <a:rPr lang="en-US" altLang="zh-CN" sz="1400" b="1" dirty="0"/>
              <a:t>        Cone cn1 = new Cone(2, 10);</a:t>
            </a:r>
          </a:p>
          <a:p>
            <a:pPr marL="0" indent="0">
              <a:spcBef>
                <a:spcPts val="0"/>
              </a:spcBef>
              <a:buNone/>
            </a:pPr>
            <a:r>
              <a:rPr lang="en-US" altLang="zh-CN" sz="1400" b="1" dirty="0"/>
              <a:t>        </a:t>
            </a:r>
            <a:r>
              <a:rPr lang="en-US" altLang="zh-CN" sz="1400" b="1" dirty="0" err="1"/>
              <a:t>Console.WriteLine</a:t>
            </a:r>
            <a:r>
              <a:rPr lang="en-US" altLang="zh-CN" sz="1400" b="1" dirty="0"/>
              <a:t>("s1's </a:t>
            </a:r>
            <a:r>
              <a:rPr lang="en-US" altLang="zh-CN" sz="1400" b="1" dirty="0" err="1"/>
              <a:t>serfacearea</a:t>
            </a:r>
            <a:r>
              <a:rPr lang="en-US" altLang="zh-CN" sz="1400" b="1" dirty="0"/>
              <a:t>={0}, </a:t>
            </a:r>
            <a:r>
              <a:rPr lang="en-US" altLang="zh-CN" sz="1400" b="1" dirty="0" err="1"/>
              <a:t>volumn</a:t>
            </a:r>
            <a:r>
              <a:rPr lang="en-US" altLang="zh-CN" sz="1400" b="1" dirty="0"/>
              <a:t>={1}", s1.GetArea(), s1.GetVolumn());</a:t>
            </a:r>
          </a:p>
          <a:p>
            <a:pPr marL="0" indent="0">
              <a:spcBef>
                <a:spcPts val="0"/>
              </a:spcBef>
              <a:buNone/>
            </a:pPr>
            <a:r>
              <a:rPr lang="en-US" altLang="zh-CN" sz="1400" b="1" dirty="0"/>
              <a:t>        </a:t>
            </a:r>
            <a:r>
              <a:rPr lang="en-US" altLang="zh-CN" sz="1400" b="1" dirty="0" err="1"/>
              <a:t>Console.WriteLine</a:t>
            </a:r>
            <a:r>
              <a:rPr lang="en-US" altLang="zh-CN" sz="1400" b="1" dirty="0"/>
              <a:t>("cd1's </a:t>
            </a:r>
            <a:r>
              <a:rPr lang="en-US" altLang="zh-CN" sz="1400" b="1" dirty="0" err="1"/>
              <a:t>serfacearea</a:t>
            </a:r>
            <a:r>
              <a:rPr lang="en-US" altLang="zh-CN" sz="1400" b="1" dirty="0"/>
              <a:t>={0}, </a:t>
            </a:r>
            <a:r>
              <a:rPr lang="en-US" altLang="zh-CN" sz="1400" b="1" dirty="0" err="1"/>
              <a:t>volumn</a:t>
            </a:r>
            <a:r>
              <a:rPr lang="en-US" altLang="zh-CN" sz="1400" b="1" dirty="0"/>
              <a:t>={1}", cd1.GetArea(), cd1.GetVolumn());</a:t>
            </a:r>
          </a:p>
          <a:p>
            <a:pPr marL="0" indent="0">
              <a:spcBef>
                <a:spcPts val="0"/>
              </a:spcBef>
              <a:buNone/>
            </a:pPr>
            <a:r>
              <a:rPr lang="en-US" altLang="zh-CN" sz="1400" b="1" dirty="0"/>
              <a:t>        </a:t>
            </a:r>
            <a:r>
              <a:rPr lang="en-US" altLang="zh-CN" sz="1400" b="1" dirty="0" err="1"/>
              <a:t>Console.WriteLine</a:t>
            </a:r>
            <a:r>
              <a:rPr lang="en-US" altLang="zh-CN" sz="1400" b="1" dirty="0"/>
              <a:t>("cn1's </a:t>
            </a:r>
            <a:r>
              <a:rPr lang="en-US" altLang="zh-CN" sz="1400" b="1" dirty="0" err="1"/>
              <a:t>serfacearea</a:t>
            </a:r>
            <a:r>
              <a:rPr lang="en-US" altLang="zh-CN" sz="1400" b="1" dirty="0"/>
              <a:t>={0}, </a:t>
            </a:r>
            <a:r>
              <a:rPr lang="en-US" altLang="zh-CN" sz="1400" b="1" dirty="0" err="1"/>
              <a:t>volumn</a:t>
            </a:r>
            <a:r>
              <a:rPr lang="en-US" altLang="zh-CN" sz="1400" b="1" dirty="0"/>
              <a:t>={1}", cn1.GetArea(), cn1.GetVolumn());</a:t>
            </a:r>
          </a:p>
          <a:p>
            <a:pPr marL="0" indent="0">
              <a:spcBef>
                <a:spcPts val="0"/>
              </a:spcBef>
              <a:buNone/>
            </a:pPr>
            <a:r>
              <a:rPr lang="en-US" altLang="zh-CN" sz="1400" b="1" dirty="0"/>
              <a:t>        </a:t>
            </a:r>
            <a:r>
              <a:rPr lang="en-US" altLang="zh-CN" sz="1400" b="1" dirty="0" err="1"/>
              <a:t>Console.ReadLine</a:t>
            </a:r>
            <a:r>
              <a:rPr lang="en-US" altLang="zh-CN" sz="1400" b="1" dirty="0"/>
              <a:t>();</a:t>
            </a:r>
          </a:p>
          <a:p>
            <a:pPr marL="0" indent="0">
              <a:spcBef>
                <a:spcPts val="0"/>
              </a:spcBef>
              <a:buNone/>
            </a:pPr>
            <a:r>
              <a:rPr lang="zh-CN" altLang="en-US" sz="1400" b="1" dirty="0"/>
              <a:t>    </a:t>
            </a:r>
            <a:r>
              <a:rPr lang="en-US" altLang="zh-CN" sz="1400" b="1" dirty="0"/>
              <a:t>}</a:t>
            </a:r>
          </a:p>
          <a:p>
            <a:pPr marL="0" indent="0">
              <a:spcBef>
                <a:spcPts val="0"/>
              </a:spcBef>
              <a:buNone/>
            </a:pPr>
            <a:r>
              <a:rPr lang="en-US" altLang="zh-CN" sz="1400" b="1" dirty="0"/>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
            <a:ext cx="8229600" cy="692696"/>
          </a:xfrm>
        </p:spPr>
        <p:txBody>
          <a:bodyPr/>
          <a:lstStyle/>
          <a:p>
            <a:pPr eaLnBrk="1" hangingPunct="1"/>
            <a:r>
              <a:rPr lang="zh-CN" altLang="en-US" dirty="0">
                <a:solidFill>
                  <a:srgbClr val="0000FF"/>
                </a:solidFill>
              </a:rPr>
              <a:t>多态 </a:t>
            </a:r>
          </a:p>
        </p:txBody>
      </p:sp>
      <p:sp>
        <p:nvSpPr>
          <p:cNvPr id="90115" name="Rectangle 3"/>
          <p:cNvSpPr>
            <a:spLocks noGrp="1" noChangeArrowheads="1"/>
          </p:cNvSpPr>
          <p:nvPr>
            <p:ph idx="1"/>
          </p:nvPr>
        </p:nvSpPr>
        <p:spPr>
          <a:xfrm>
            <a:off x="205680" y="692696"/>
            <a:ext cx="8686800" cy="1944216"/>
          </a:xfrm>
        </p:spPr>
        <p:txBody>
          <a:bodyPr/>
          <a:lstStyle/>
          <a:p>
            <a:pPr eaLnBrk="1" hangingPunct="1"/>
            <a:r>
              <a:rPr lang="zh-CN" altLang="en-US" sz="2400" dirty="0"/>
              <a:t>继承机制引出多态机制。</a:t>
            </a:r>
          </a:p>
          <a:p>
            <a:pPr eaLnBrk="1" hangingPunct="1"/>
            <a:r>
              <a:rPr lang="zh-CN" altLang="en-US" sz="2400" dirty="0"/>
              <a:t>某一类型的引用变量可以指向该类或者其子类的对象。</a:t>
            </a:r>
          </a:p>
          <a:p>
            <a:pPr eaLnBrk="1" hangingPunct="1"/>
            <a:r>
              <a:rPr lang="zh-CN" altLang="en-US" sz="2400" dirty="0"/>
              <a:t>由于</a:t>
            </a:r>
            <a:r>
              <a:rPr lang="en-US" altLang="zh-CN" sz="2400" dirty="0"/>
              <a:t>C#</a:t>
            </a:r>
            <a:r>
              <a:rPr lang="zh-CN" altLang="en-US" sz="2400" dirty="0"/>
              <a:t>中</a:t>
            </a:r>
            <a:r>
              <a:rPr lang="en-US" altLang="zh-CN" sz="2400" dirty="0" err="1"/>
              <a:t>System.Object</a:t>
            </a:r>
            <a:r>
              <a:rPr lang="zh-CN" altLang="en-US" sz="2400" dirty="0"/>
              <a:t>类是所有类的祖先，所以可以用</a:t>
            </a:r>
            <a:r>
              <a:rPr lang="en-US" altLang="zh-CN" sz="2400" dirty="0"/>
              <a:t>Object</a:t>
            </a:r>
            <a:r>
              <a:rPr lang="zh-CN" altLang="en-US" sz="2400" dirty="0"/>
              <a:t>类型的引用指向所有类型的对象。</a:t>
            </a:r>
          </a:p>
        </p:txBody>
      </p:sp>
      <p:sp>
        <p:nvSpPr>
          <p:cNvPr id="90116" name="Text Box 5"/>
          <p:cNvSpPr txBox="1">
            <a:spLocks noChangeArrowheads="1"/>
          </p:cNvSpPr>
          <p:nvPr/>
        </p:nvSpPr>
        <p:spPr bwMode="auto">
          <a:xfrm>
            <a:off x="323528" y="2708920"/>
            <a:ext cx="8208963"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lang="en-US" altLang="zh-CN" sz="2400" noProof="1"/>
              <a:t>class Car</a:t>
            </a:r>
          </a:p>
          <a:p>
            <a:pPr eaLnBrk="1" hangingPunct="1">
              <a:lnSpc>
                <a:spcPct val="95000"/>
              </a:lnSpc>
              <a:spcBef>
                <a:spcPct val="0"/>
              </a:spcBef>
              <a:buFontTx/>
              <a:buNone/>
            </a:pPr>
            <a:r>
              <a:rPr lang="en-US" altLang="zh-CN" sz="2400" noProof="1"/>
              <a:t>{</a:t>
            </a:r>
            <a:endParaRPr lang="en-US" altLang="zh-CN" sz="2400" dirty="0"/>
          </a:p>
          <a:p>
            <a:pPr eaLnBrk="1" hangingPunct="1">
              <a:lnSpc>
                <a:spcPct val="95000"/>
              </a:lnSpc>
              <a:spcBef>
                <a:spcPct val="0"/>
              </a:spcBef>
              <a:buFontTx/>
              <a:buNone/>
            </a:pPr>
            <a:r>
              <a:rPr lang="en-US" altLang="zh-CN" sz="2400" dirty="0"/>
              <a:t>     …</a:t>
            </a:r>
            <a:endParaRPr lang="zh-CN" altLang="zh-CN" sz="2400" dirty="0"/>
          </a:p>
          <a:p>
            <a:pPr eaLnBrk="1" hangingPunct="1">
              <a:lnSpc>
                <a:spcPct val="95000"/>
              </a:lnSpc>
              <a:spcBef>
                <a:spcPct val="0"/>
              </a:spcBef>
              <a:buFontTx/>
              <a:buNone/>
            </a:pPr>
            <a:r>
              <a:rPr lang="zh-CN" altLang="zh-CN" sz="2400" noProof="1"/>
              <a:t>}</a:t>
            </a:r>
          </a:p>
          <a:p>
            <a:pPr eaLnBrk="1" hangingPunct="1">
              <a:lnSpc>
                <a:spcPct val="95000"/>
              </a:lnSpc>
              <a:spcBef>
                <a:spcPct val="0"/>
              </a:spcBef>
              <a:buFontTx/>
              <a:buNone/>
            </a:pPr>
            <a:r>
              <a:rPr lang="en-US" altLang="zh-CN" sz="2400" noProof="1"/>
              <a:t>class TrashCar : Car</a:t>
            </a:r>
          </a:p>
          <a:p>
            <a:pPr eaLnBrk="1" hangingPunct="1">
              <a:lnSpc>
                <a:spcPct val="95000"/>
              </a:lnSpc>
              <a:spcBef>
                <a:spcPct val="0"/>
              </a:spcBef>
              <a:buFontTx/>
              <a:buNone/>
            </a:pPr>
            <a:r>
              <a:rPr lang="en-US" altLang="zh-CN" sz="2400" noProof="1"/>
              <a:t>{</a:t>
            </a:r>
            <a:endParaRPr lang="en-US" altLang="zh-CN" sz="2400" dirty="0"/>
          </a:p>
          <a:p>
            <a:pPr eaLnBrk="1" hangingPunct="1">
              <a:lnSpc>
                <a:spcPct val="95000"/>
              </a:lnSpc>
              <a:spcBef>
                <a:spcPct val="0"/>
              </a:spcBef>
              <a:buFontTx/>
              <a:buNone/>
            </a:pPr>
            <a:r>
              <a:rPr lang="en-US" altLang="zh-CN" sz="2400" dirty="0"/>
              <a:t>     …</a:t>
            </a:r>
            <a:endParaRPr lang="en-US" altLang="zh-CN" sz="2400" noProof="1"/>
          </a:p>
          <a:p>
            <a:pPr eaLnBrk="1" hangingPunct="1">
              <a:lnSpc>
                <a:spcPct val="95000"/>
              </a:lnSpc>
              <a:spcBef>
                <a:spcPct val="0"/>
              </a:spcBef>
              <a:buFontTx/>
              <a:buNone/>
            </a:pPr>
            <a:r>
              <a:rPr lang="en-US" altLang="zh-CN" sz="2400" noProof="1"/>
              <a:t>}</a:t>
            </a:r>
          </a:p>
          <a:p>
            <a:pPr eaLnBrk="1" hangingPunct="1">
              <a:lnSpc>
                <a:spcPct val="95000"/>
              </a:lnSpc>
              <a:spcBef>
                <a:spcPct val="0"/>
              </a:spcBef>
              <a:buFontTx/>
              <a:buNone/>
            </a:pPr>
            <a:r>
              <a:rPr lang="en-US" altLang="zh-CN" sz="2400" noProof="1"/>
              <a:t>Car car = new TrashCar();</a:t>
            </a:r>
            <a:endParaRPr lang="en-US" altLang="zh-CN" sz="2400" dirty="0"/>
          </a:p>
          <a:p>
            <a:pPr eaLnBrk="1" hangingPunct="1">
              <a:lnSpc>
                <a:spcPct val="95000"/>
              </a:lnSpc>
              <a:spcBef>
                <a:spcPct val="0"/>
              </a:spcBef>
              <a:buFontTx/>
              <a:buNone/>
            </a:pPr>
            <a:r>
              <a:rPr lang="en-US" altLang="zh-CN" sz="2400" dirty="0"/>
              <a:t>Object </a:t>
            </a:r>
            <a:r>
              <a:rPr lang="en-US" altLang="zh-CN" sz="2400" dirty="0" err="1"/>
              <a:t>obj</a:t>
            </a:r>
            <a:r>
              <a:rPr lang="en-US" altLang="zh-CN" sz="2400" dirty="0"/>
              <a:t> = new Car();</a:t>
            </a:r>
          </a:p>
          <a:p>
            <a:pPr eaLnBrk="1" hangingPunct="1">
              <a:lnSpc>
                <a:spcPct val="95000"/>
              </a:lnSpc>
              <a:spcBef>
                <a:spcPct val="0"/>
              </a:spcBef>
              <a:buFontTx/>
              <a:buNone/>
            </a:pPr>
            <a:r>
              <a:rPr lang="en-US" altLang="zh-CN" sz="2400" dirty="0" err="1"/>
              <a:t>obj</a:t>
            </a:r>
            <a:r>
              <a:rPr lang="en-US" altLang="zh-CN" sz="2400" dirty="0"/>
              <a:t> = new </a:t>
            </a:r>
            <a:r>
              <a:rPr lang="en-US" altLang="zh-CN" sz="2400" dirty="0" err="1"/>
              <a:t>TrashCar</a:t>
            </a:r>
            <a:r>
              <a:rPr lang="en-US" altLang="zh-CN" sz="2400" dirty="0"/>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395288" y="549275"/>
            <a:ext cx="8280400" cy="5759450"/>
          </a:xfrm>
        </p:spPr>
        <p:txBody>
          <a:bodyPr/>
          <a:lstStyle/>
          <a:p>
            <a:pPr eaLnBrk="1" hangingPunct="1"/>
            <a:r>
              <a:rPr lang="zh-CN" altLang="en-US" sz="2800" b="1" dirty="0">
                <a:solidFill>
                  <a:srgbClr val="0000FF"/>
                </a:solidFill>
              </a:rPr>
              <a:t>多态性：</a:t>
            </a:r>
            <a:r>
              <a:rPr lang="zh-CN" altLang="en-US" sz="2800" dirty="0"/>
              <a:t>不同的对象收到相同的消息时，会产生不同动作。</a:t>
            </a:r>
          </a:p>
          <a:p>
            <a:pPr eaLnBrk="1" hangingPunct="1"/>
            <a:r>
              <a:rPr lang="en-US" altLang="zh-CN" sz="2800" dirty="0">
                <a:ea typeface="黑体" panose="02010609060101010101" pitchFamily="49" charset="-122"/>
              </a:rPr>
              <a:t>C#</a:t>
            </a:r>
            <a:r>
              <a:rPr lang="zh-CN" altLang="en-US" sz="2800" dirty="0">
                <a:ea typeface="黑体" panose="02010609060101010101" pitchFamily="49" charset="-122"/>
              </a:rPr>
              <a:t>支持两种类型的多态性：</a:t>
            </a:r>
          </a:p>
          <a:p>
            <a:pPr lvl="1" eaLnBrk="1" hangingPunct="1">
              <a:buFontTx/>
              <a:buNone/>
            </a:pPr>
            <a:r>
              <a:rPr lang="zh-CN" altLang="en-US" sz="2400" dirty="0">
                <a:ea typeface="黑体" panose="02010609060101010101" pitchFamily="49" charset="-122"/>
              </a:rPr>
              <a:t>（</a:t>
            </a:r>
            <a:r>
              <a:rPr lang="en-US" altLang="zh-CN" sz="2400" dirty="0">
                <a:ea typeface="黑体" panose="02010609060101010101" pitchFamily="49" charset="-122"/>
              </a:rPr>
              <a:t>1</a:t>
            </a:r>
            <a:r>
              <a:rPr lang="zh-CN" altLang="en-US" sz="2400" dirty="0">
                <a:ea typeface="黑体" panose="02010609060101010101" pitchFamily="49" charset="-122"/>
              </a:rPr>
              <a:t>）编译时的多态性是通过重载类实现的，系统在编译时，根据传递的参数个数、类型信息决定实现何种操作。</a:t>
            </a:r>
          </a:p>
          <a:p>
            <a:pPr lvl="1" eaLnBrk="1" hangingPunct="1">
              <a:buFontTx/>
              <a:buNone/>
            </a:pPr>
            <a:r>
              <a:rPr lang="zh-CN" altLang="en-US" sz="2400" dirty="0">
                <a:ea typeface="黑体" panose="02010609060101010101" pitchFamily="49" charset="-122"/>
              </a:rPr>
              <a:t>（</a:t>
            </a:r>
            <a:r>
              <a:rPr lang="en-US" altLang="zh-CN" sz="2400" dirty="0">
                <a:ea typeface="黑体" panose="02010609060101010101" pitchFamily="49" charset="-122"/>
              </a:rPr>
              <a:t>2</a:t>
            </a:r>
            <a:r>
              <a:rPr lang="zh-CN" altLang="en-US" sz="2400" dirty="0">
                <a:ea typeface="黑体" panose="02010609060101010101" pitchFamily="49" charset="-122"/>
              </a:rPr>
              <a:t>）运行时的多态性是指在运行时，根据实际情况决定实现何种操作。</a:t>
            </a:r>
            <a:r>
              <a:rPr lang="en-US" altLang="zh-CN" sz="2400" dirty="0">
                <a:ea typeface="黑体" panose="02010609060101010101" pitchFamily="49" charset="-122"/>
              </a:rPr>
              <a:t>C#</a:t>
            </a:r>
            <a:r>
              <a:rPr lang="zh-CN" altLang="en-US" sz="2400" dirty="0">
                <a:ea typeface="黑体" panose="02010609060101010101" pitchFamily="49" charset="-122"/>
              </a:rPr>
              <a:t>中运行时的多态性通过虚函成员实现。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88429"/>
            <a:ext cx="8229600" cy="676275"/>
          </a:xfrm>
        </p:spPr>
        <p:txBody>
          <a:bodyPr/>
          <a:lstStyle/>
          <a:p>
            <a:pPr eaLnBrk="1" hangingPunct="1"/>
            <a:r>
              <a:rPr lang="zh-CN" altLang="en-US" sz="4000" dirty="0">
                <a:solidFill>
                  <a:srgbClr val="0000FF"/>
                </a:solidFill>
              </a:rPr>
              <a:t>编译时多态</a:t>
            </a:r>
            <a:r>
              <a:rPr lang="en-US" altLang="zh-CN" sz="4000" dirty="0">
                <a:solidFill>
                  <a:srgbClr val="0000FF"/>
                </a:solidFill>
              </a:rPr>
              <a:t>---</a:t>
            </a:r>
            <a:r>
              <a:rPr lang="zh-CN" altLang="en-US" sz="4000" dirty="0">
                <a:solidFill>
                  <a:srgbClr val="0000FF"/>
                </a:solidFill>
              </a:rPr>
              <a:t>重载 </a:t>
            </a:r>
          </a:p>
        </p:txBody>
      </p:sp>
      <p:sp>
        <p:nvSpPr>
          <p:cNvPr id="92163" name="Rectangle 3"/>
          <p:cNvSpPr>
            <a:spLocks noGrp="1" noChangeArrowheads="1"/>
          </p:cNvSpPr>
          <p:nvPr>
            <p:ph idx="1"/>
          </p:nvPr>
        </p:nvSpPr>
        <p:spPr>
          <a:xfrm>
            <a:off x="288925" y="909191"/>
            <a:ext cx="8459788" cy="2735833"/>
          </a:xfrm>
        </p:spPr>
        <p:txBody>
          <a:bodyPr/>
          <a:lstStyle/>
          <a:p>
            <a:pPr eaLnBrk="1" hangingPunct="1">
              <a:lnSpc>
                <a:spcPct val="90000"/>
              </a:lnSpc>
            </a:pPr>
            <a:r>
              <a:rPr lang="zh-CN" altLang="en-US" sz="2400" dirty="0">
                <a:latin typeface="黑体" panose="02010609060101010101" pitchFamily="49" charset="-122"/>
                <a:ea typeface="黑体" panose="02010609060101010101" pitchFamily="49" charset="-122"/>
              </a:rPr>
              <a:t>重载指在同一个类中至少有两个方法用同一个名字，但有不同的参数。</a:t>
            </a:r>
          </a:p>
          <a:p>
            <a:pPr eaLnBrk="1" hangingPunct="1">
              <a:lnSpc>
                <a:spcPct val="90000"/>
              </a:lnSpc>
            </a:pPr>
            <a:r>
              <a:rPr lang="zh-CN" altLang="en-US" sz="2400" dirty="0">
                <a:latin typeface="黑体" panose="02010609060101010101" pitchFamily="49" charset="-122"/>
                <a:ea typeface="黑体" panose="02010609060101010101" pitchFamily="49" charset="-122"/>
              </a:rPr>
              <a:t>重载使得从外部来看，一个操作对于不同的对象有不同的处理方法。</a:t>
            </a:r>
          </a:p>
          <a:p>
            <a:pPr eaLnBrk="1" hangingPunct="1">
              <a:lnSpc>
                <a:spcPct val="90000"/>
              </a:lnSpc>
            </a:pPr>
            <a:r>
              <a:rPr lang="zh-CN" altLang="en-US" sz="2400" dirty="0">
                <a:latin typeface="黑体" panose="02010609060101010101" pitchFamily="49" charset="-122"/>
                <a:ea typeface="黑体" panose="02010609060101010101" pitchFamily="49" charset="-122"/>
              </a:rPr>
              <a:t>调用时，根据参数的不同来区别调用哪个方法。</a:t>
            </a:r>
          </a:p>
          <a:p>
            <a:pPr eaLnBrk="1" hangingPunct="1">
              <a:lnSpc>
                <a:spcPct val="90000"/>
              </a:lnSpc>
            </a:pPr>
            <a:r>
              <a:rPr lang="zh-CN" altLang="en-US" sz="2400" dirty="0">
                <a:latin typeface="黑体" panose="02010609060101010101" pitchFamily="49" charset="-122"/>
                <a:ea typeface="黑体" panose="02010609060101010101" pitchFamily="49" charset="-122"/>
              </a:rPr>
              <a:t>方法的返回类型可以相同或不同，但它不足以使返回类型变成唯一的差异。重载方法的参数表必须不同。 </a:t>
            </a:r>
          </a:p>
        </p:txBody>
      </p:sp>
      <p:sp>
        <p:nvSpPr>
          <p:cNvPr id="92164" name="Text Box 5"/>
          <p:cNvSpPr txBox="1">
            <a:spLocks noChangeArrowheads="1"/>
          </p:cNvSpPr>
          <p:nvPr/>
        </p:nvSpPr>
        <p:spPr bwMode="auto">
          <a:xfrm>
            <a:off x="395288" y="3762077"/>
            <a:ext cx="49688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noProof="1"/>
              <a:t>class Car</a:t>
            </a:r>
          </a:p>
          <a:p>
            <a:pPr eaLnBrk="1" hangingPunct="1">
              <a:spcBef>
                <a:spcPct val="0"/>
              </a:spcBef>
              <a:buFontTx/>
              <a:buNone/>
            </a:pPr>
            <a:r>
              <a:rPr lang="en-US" altLang="zh-CN" sz="2000" b="1" noProof="1"/>
              <a:t>{</a:t>
            </a:r>
          </a:p>
          <a:p>
            <a:pPr eaLnBrk="1" hangingPunct="1">
              <a:spcBef>
                <a:spcPct val="0"/>
              </a:spcBef>
              <a:buFontTx/>
              <a:buNone/>
            </a:pPr>
            <a:r>
              <a:rPr lang="en-US" altLang="zh-CN" sz="2000" b="1" noProof="1"/>
              <a:t>    int color;</a:t>
            </a:r>
          </a:p>
          <a:p>
            <a:pPr eaLnBrk="1" hangingPunct="1">
              <a:spcBef>
                <a:spcPct val="0"/>
              </a:spcBef>
              <a:buFontTx/>
              <a:buNone/>
            </a:pPr>
            <a:r>
              <a:rPr lang="en-US" altLang="zh-CN" sz="2000" b="1" noProof="1"/>
              <a:t>    int door;</a:t>
            </a:r>
          </a:p>
          <a:p>
            <a:pPr eaLnBrk="1" hangingPunct="1">
              <a:spcBef>
                <a:spcPct val="0"/>
              </a:spcBef>
              <a:buFontTx/>
              <a:buNone/>
            </a:pPr>
            <a:r>
              <a:rPr lang="en-US" altLang="zh-CN" sz="2000" b="1" noProof="1"/>
              <a:t>    int speed;</a:t>
            </a:r>
          </a:p>
          <a:p>
            <a:pPr eaLnBrk="1" hangingPunct="1">
              <a:spcBef>
                <a:spcPct val="0"/>
              </a:spcBef>
              <a:buFontTx/>
              <a:buNone/>
            </a:pPr>
            <a:r>
              <a:rPr lang="en-US" altLang="zh-CN" sz="2000" b="1" noProof="1"/>
              <a:t>    public void PushBreak() { speed = 0; }</a:t>
            </a:r>
          </a:p>
          <a:p>
            <a:pPr eaLnBrk="1" hangingPunct="1">
              <a:spcBef>
                <a:spcPct val="0"/>
              </a:spcBef>
              <a:buFontTx/>
              <a:buNone/>
            </a:pPr>
            <a:r>
              <a:rPr lang="en-US" altLang="zh-CN" sz="2000" b="1" noProof="1"/>
              <a:t>    public void PushBreak(int s)</a:t>
            </a:r>
          </a:p>
          <a:p>
            <a:pPr eaLnBrk="1" hangingPunct="1">
              <a:spcBef>
                <a:spcPct val="0"/>
              </a:spcBef>
              <a:buFontTx/>
              <a:buNone/>
            </a:pPr>
            <a:r>
              <a:rPr lang="en-US" altLang="zh-CN" sz="2000" b="1" noProof="1"/>
              <a:t>    { speed -= s; }</a:t>
            </a:r>
          </a:p>
          <a:p>
            <a:pPr eaLnBrk="1" hangingPunct="1">
              <a:spcBef>
                <a:spcPct val="0"/>
              </a:spcBef>
              <a:buFontTx/>
              <a:buNone/>
            </a:pPr>
            <a:r>
              <a:rPr lang="en-US" altLang="zh-CN" sz="2000" b="1" noProof="1"/>
              <a:t>}</a:t>
            </a:r>
            <a:endParaRPr lang="en-US" altLang="zh-CN" sz="2000" b="1" dirty="0"/>
          </a:p>
        </p:txBody>
      </p:sp>
      <p:sp>
        <p:nvSpPr>
          <p:cNvPr id="76806" name="Text Box 6"/>
          <p:cNvSpPr txBox="1">
            <a:spLocks noChangeArrowheads="1"/>
          </p:cNvSpPr>
          <p:nvPr/>
        </p:nvSpPr>
        <p:spPr bwMode="auto">
          <a:xfrm>
            <a:off x="4620337" y="3644900"/>
            <a:ext cx="3480055" cy="1200329"/>
          </a:xfrm>
          <a:prstGeom prst="rect">
            <a:avLst/>
          </a:prstGeom>
          <a:noFill/>
          <a:ln w="127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solidFill>
                  <a:srgbClr val="0000FF"/>
                </a:solidFill>
              </a:rPr>
              <a:t>Car </a:t>
            </a:r>
            <a:r>
              <a:rPr lang="en-US" altLang="zh-CN" sz="2400" dirty="0" err="1">
                <a:solidFill>
                  <a:srgbClr val="0000FF"/>
                </a:solidFill>
              </a:rPr>
              <a:t>car</a:t>
            </a:r>
            <a:r>
              <a:rPr lang="en-US" altLang="zh-CN" sz="2400" dirty="0">
                <a:solidFill>
                  <a:srgbClr val="0000FF"/>
                </a:solidFill>
              </a:rPr>
              <a:t> = new Car();</a:t>
            </a:r>
          </a:p>
          <a:p>
            <a:pPr eaLnBrk="1" hangingPunct="1">
              <a:spcBef>
                <a:spcPct val="0"/>
              </a:spcBef>
              <a:buFontTx/>
              <a:buNone/>
            </a:pPr>
            <a:r>
              <a:rPr lang="en-US" altLang="zh-CN" sz="2400" dirty="0" err="1">
                <a:solidFill>
                  <a:srgbClr val="0000FF"/>
                </a:solidFill>
              </a:rPr>
              <a:t>car.PushBreak</a:t>
            </a:r>
            <a:r>
              <a:rPr lang="en-US" altLang="zh-CN" sz="2400" dirty="0">
                <a:solidFill>
                  <a:srgbClr val="0000FF"/>
                </a:solidFill>
              </a:rPr>
              <a:t>();</a:t>
            </a:r>
          </a:p>
          <a:p>
            <a:pPr eaLnBrk="1" hangingPunct="1">
              <a:spcBef>
                <a:spcPct val="0"/>
              </a:spcBef>
              <a:buFontTx/>
              <a:buNone/>
            </a:pPr>
            <a:r>
              <a:rPr lang="en-US" altLang="zh-CN" sz="2400" dirty="0" err="1">
                <a:solidFill>
                  <a:srgbClr val="0000FF"/>
                </a:solidFill>
              </a:rPr>
              <a:t>car.PushBreak</a:t>
            </a:r>
            <a:r>
              <a:rPr lang="en-US" altLang="zh-CN" sz="2400" dirty="0">
                <a:solidFill>
                  <a:srgbClr val="0000FF"/>
                </a:solidFill>
              </a:rPr>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468313" y="1196975"/>
            <a:ext cx="8229600" cy="4525963"/>
          </a:xfrm>
        </p:spPr>
        <p:txBody>
          <a:bodyPr/>
          <a:lstStyle/>
          <a:p>
            <a:pPr eaLnBrk="1" hangingPunct="1"/>
            <a:r>
              <a:rPr lang="zh-CN" altLang="en-US" b="1"/>
              <a:t>类成员的可访问性</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8027987" cy="365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204788"/>
            <a:ext cx="8229600" cy="703262"/>
          </a:xfrm>
        </p:spPr>
        <p:txBody>
          <a:bodyPr/>
          <a:lstStyle/>
          <a:p>
            <a:pPr eaLnBrk="1" hangingPunct="1"/>
            <a:r>
              <a:rPr lang="zh-CN" altLang="en-US" sz="4000">
                <a:solidFill>
                  <a:srgbClr val="0000FF"/>
                </a:solidFill>
              </a:rPr>
              <a:t>运行时多态</a:t>
            </a:r>
            <a:r>
              <a:rPr lang="en-US" altLang="zh-CN" sz="4000">
                <a:solidFill>
                  <a:srgbClr val="0000FF"/>
                </a:solidFill>
              </a:rPr>
              <a:t>---</a:t>
            </a:r>
            <a:r>
              <a:rPr lang="zh-CN" altLang="en-US" sz="4000">
                <a:solidFill>
                  <a:srgbClr val="0000FF"/>
                </a:solidFill>
              </a:rPr>
              <a:t>动态绑定</a:t>
            </a:r>
            <a:r>
              <a:rPr lang="en-US" altLang="zh-CN" sz="4000">
                <a:solidFill>
                  <a:srgbClr val="0000FF"/>
                </a:solidFill>
              </a:rPr>
              <a:t>(</a:t>
            </a:r>
            <a:r>
              <a:rPr lang="zh-CN" altLang="en-US" sz="4000">
                <a:solidFill>
                  <a:srgbClr val="0000FF"/>
                </a:solidFill>
              </a:rPr>
              <a:t>虚函数</a:t>
            </a:r>
            <a:r>
              <a:rPr lang="en-US" altLang="zh-CN" sz="4000">
                <a:solidFill>
                  <a:srgbClr val="0000FF"/>
                </a:solidFill>
              </a:rPr>
              <a:t>) </a:t>
            </a:r>
          </a:p>
        </p:txBody>
      </p:sp>
      <p:sp>
        <p:nvSpPr>
          <p:cNvPr id="93187" name="Rectangle 3"/>
          <p:cNvSpPr>
            <a:spLocks noGrp="1" noChangeArrowheads="1"/>
          </p:cNvSpPr>
          <p:nvPr>
            <p:ph idx="1"/>
          </p:nvPr>
        </p:nvSpPr>
        <p:spPr>
          <a:xfrm>
            <a:off x="250825" y="1125538"/>
            <a:ext cx="8604250" cy="4608512"/>
          </a:xfrm>
        </p:spPr>
        <p:txBody>
          <a:bodyPr/>
          <a:lstStyle/>
          <a:p>
            <a:pPr eaLnBrk="1" hangingPunct="1">
              <a:spcBef>
                <a:spcPts val="0"/>
              </a:spcBef>
              <a:spcAft>
                <a:spcPts val="600"/>
              </a:spcAft>
            </a:pPr>
            <a:r>
              <a:rPr lang="zh-CN" altLang="en-US" sz="2400" dirty="0">
                <a:ea typeface="黑体" panose="02010609060101010101" pitchFamily="49" charset="-122"/>
              </a:rPr>
              <a:t>动态绑定就是根据</a:t>
            </a:r>
            <a:r>
              <a:rPr lang="zh-CN" altLang="en-US" sz="2400" dirty="0">
                <a:solidFill>
                  <a:srgbClr val="FF0000"/>
                </a:solidFill>
                <a:ea typeface="黑体" panose="02010609060101010101" pitchFamily="49" charset="-122"/>
              </a:rPr>
              <a:t>对象的类型</a:t>
            </a:r>
            <a:r>
              <a:rPr lang="zh-CN" altLang="en-US" sz="2400" dirty="0">
                <a:ea typeface="黑体" panose="02010609060101010101" pitchFamily="49" charset="-122"/>
              </a:rPr>
              <a:t>决定调用哪个方法，而不是引用的类型。</a:t>
            </a:r>
          </a:p>
          <a:p>
            <a:pPr eaLnBrk="1" hangingPunct="1">
              <a:spcBef>
                <a:spcPts val="0"/>
              </a:spcBef>
              <a:spcAft>
                <a:spcPts val="600"/>
              </a:spcAft>
            </a:pPr>
            <a:r>
              <a:rPr lang="zh-CN" altLang="en-US" sz="2400" dirty="0">
                <a:ea typeface="黑体" panose="02010609060101010101" pitchFamily="49" charset="-122"/>
              </a:rPr>
              <a:t>类的方法使用</a:t>
            </a:r>
            <a:r>
              <a:rPr lang="en-US" altLang="zh-CN" sz="2400" dirty="0">
                <a:solidFill>
                  <a:srgbClr val="FF0000"/>
                </a:solidFill>
                <a:ea typeface="黑体" panose="02010609060101010101" pitchFamily="49" charset="-122"/>
              </a:rPr>
              <a:t>virtual</a:t>
            </a:r>
            <a:r>
              <a:rPr lang="zh-CN" altLang="en-US" sz="2400" dirty="0">
                <a:ea typeface="黑体" panose="02010609060101010101" pitchFamily="49" charset="-122"/>
              </a:rPr>
              <a:t>关键字修饰后就成为虚方法，包括两个步骤：</a:t>
            </a:r>
          </a:p>
          <a:p>
            <a:pPr lvl="1" eaLnBrk="1" hangingPunct="1">
              <a:spcBef>
                <a:spcPts val="0"/>
              </a:spcBef>
              <a:spcAft>
                <a:spcPts val="600"/>
              </a:spcAft>
            </a:pPr>
            <a:r>
              <a:rPr lang="zh-CN" altLang="en-US" sz="2000" dirty="0">
                <a:ea typeface="黑体" panose="02010609060101010101" pitchFamily="49" charset="-122"/>
              </a:rPr>
              <a:t>对于基类中要实现多态性的方法，用</a:t>
            </a:r>
            <a:r>
              <a:rPr lang="en-US" altLang="zh-CN" sz="2000" dirty="0">
                <a:solidFill>
                  <a:srgbClr val="FF0000"/>
                </a:solidFill>
                <a:ea typeface="黑体" panose="02010609060101010101" pitchFamily="49" charset="-122"/>
              </a:rPr>
              <a:t>virtual</a:t>
            </a:r>
            <a:r>
              <a:rPr lang="zh-CN" altLang="en-US" sz="2000" dirty="0">
                <a:ea typeface="黑体" panose="02010609060101010101" pitchFamily="49" charset="-122"/>
              </a:rPr>
              <a:t>关键字修饰。不允许再有</a:t>
            </a:r>
            <a:r>
              <a:rPr lang="en-US" altLang="zh-CN" sz="2000" dirty="0">
                <a:ea typeface="黑体" panose="02010609060101010101" pitchFamily="49" charset="-122"/>
              </a:rPr>
              <a:t>static</a:t>
            </a:r>
            <a:r>
              <a:rPr lang="zh-CN" altLang="en-US" sz="2000" dirty="0">
                <a:ea typeface="黑体" panose="02010609060101010101" pitchFamily="49" charset="-122"/>
              </a:rPr>
              <a:t>、</a:t>
            </a:r>
            <a:r>
              <a:rPr lang="en-US" altLang="zh-CN" sz="2000" dirty="0">
                <a:ea typeface="黑体" panose="02010609060101010101" pitchFamily="49" charset="-122"/>
              </a:rPr>
              <a:t>abstract</a:t>
            </a:r>
            <a:r>
              <a:rPr lang="zh-CN" altLang="en-US" sz="2000" dirty="0">
                <a:ea typeface="黑体" panose="02010609060101010101" pitchFamily="49" charset="-122"/>
              </a:rPr>
              <a:t>修饰符。</a:t>
            </a:r>
          </a:p>
          <a:p>
            <a:pPr lvl="1" eaLnBrk="1" hangingPunct="1">
              <a:spcBef>
                <a:spcPts val="0"/>
              </a:spcBef>
              <a:spcAft>
                <a:spcPts val="600"/>
              </a:spcAft>
            </a:pPr>
            <a:r>
              <a:rPr lang="zh-CN" altLang="en-US" sz="2000" dirty="0">
                <a:ea typeface="黑体" panose="02010609060101010101" pitchFamily="49" charset="-122"/>
              </a:rPr>
              <a:t>对于派生类中的同名方法</a:t>
            </a:r>
            <a:r>
              <a:rPr lang="en-US" altLang="zh-CN" sz="2000" dirty="0">
                <a:ea typeface="黑体" panose="02010609060101010101" pitchFamily="49" charset="-122"/>
              </a:rPr>
              <a:t>(</a:t>
            </a:r>
            <a:r>
              <a:rPr lang="zh-CN" altLang="en-US" sz="2000" dirty="0">
                <a:ea typeface="黑体" panose="02010609060101010101" pitchFamily="49" charset="-122"/>
              </a:rPr>
              <a:t>覆盖</a:t>
            </a:r>
            <a:r>
              <a:rPr lang="en-US" altLang="zh-CN" sz="2000" dirty="0">
                <a:ea typeface="黑体" panose="02010609060101010101" pitchFamily="49" charset="-122"/>
              </a:rPr>
              <a:t>) --</a:t>
            </a:r>
            <a:r>
              <a:rPr lang="zh-CN" altLang="en-US" sz="2000" dirty="0">
                <a:solidFill>
                  <a:srgbClr val="FF0000"/>
                </a:solidFill>
                <a:ea typeface="黑体" panose="02010609060101010101" pitchFamily="49" charset="-122"/>
              </a:rPr>
              <a:t>相同的名称、返回类型和参数表</a:t>
            </a:r>
            <a:r>
              <a:rPr lang="zh-CN" altLang="en-US" sz="2000" dirty="0">
                <a:ea typeface="黑体" panose="02010609060101010101" pitchFamily="49" charset="-122"/>
              </a:rPr>
              <a:t>，使用</a:t>
            </a:r>
            <a:r>
              <a:rPr lang="en-US" altLang="zh-CN" sz="2000" dirty="0">
                <a:solidFill>
                  <a:srgbClr val="FF0000"/>
                </a:solidFill>
                <a:ea typeface="黑体" panose="02010609060101010101" pitchFamily="49" charset="-122"/>
              </a:rPr>
              <a:t>override</a:t>
            </a:r>
            <a:r>
              <a:rPr lang="zh-CN" altLang="en-US" sz="2000" dirty="0">
                <a:ea typeface="黑体" panose="02010609060101010101" pitchFamily="49" charset="-122"/>
              </a:rPr>
              <a:t>关键字修饰。不能有</a:t>
            </a:r>
            <a:r>
              <a:rPr lang="en-US" altLang="zh-CN" sz="2000" dirty="0">
                <a:ea typeface="黑体" panose="02010609060101010101" pitchFamily="49" charset="-122"/>
              </a:rPr>
              <a:t>new</a:t>
            </a:r>
            <a:r>
              <a:rPr lang="zh-CN" altLang="en-US" sz="2000" dirty="0">
                <a:ea typeface="黑体" panose="02010609060101010101" pitchFamily="49" charset="-122"/>
              </a:rPr>
              <a:t>、</a:t>
            </a:r>
            <a:r>
              <a:rPr lang="en-US" altLang="zh-CN" sz="2000" dirty="0">
                <a:ea typeface="黑体" panose="02010609060101010101" pitchFamily="49" charset="-122"/>
              </a:rPr>
              <a:t>static</a:t>
            </a:r>
            <a:r>
              <a:rPr lang="zh-CN" altLang="en-US" sz="2000" dirty="0"/>
              <a:t>、</a:t>
            </a:r>
            <a:r>
              <a:rPr lang="en-US" altLang="zh-CN" sz="2000" dirty="0"/>
              <a:t> abstract</a:t>
            </a:r>
            <a:r>
              <a:rPr lang="zh-CN" altLang="en-US" sz="2000" dirty="0">
                <a:ea typeface="黑体" panose="02010609060101010101" pitchFamily="49" charset="-122"/>
              </a:rPr>
              <a:t>修饰符。</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39750" y="116632"/>
            <a:ext cx="8229600" cy="765175"/>
          </a:xfrm>
        </p:spPr>
        <p:txBody>
          <a:bodyPr/>
          <a:lstStyle/>
          <a:p>
            <a:pPr eaLnBrk="1" hangingPunct="1"/>
            <a:r>
              <a:rPr lang="zh-CN" altLang="en-US" dirty="0">
                <a:solidFill>
                  <a:srgbClr val="0000FF"/>
                </a:solidFill>
              </a:rPr>
              <a:t>多态</a:t>
            </a:r>
            <a:r>
              <a:rPr lang="en-US" altLang="zh-CN" dirty="0">
                <a:solidFill>
                  <a:srgbClr val="0000FF"/>
                </a:solidFill>
              </a:rPr>
              <a:t>---</a:t>
            </a:r>
            <a:r>
              <a:rPr lang="zh-CN" altLang="en-US" dirty="0">
                <a:solidFill>
                  <a:srgbClr val="0000FF"/>
                </a:solidFill>
              </a:rPr>
              <a:t>覆盖 </a:t>
            </a:r>
          </a:p>
        </p:txBody>
      </p:sp>
      <p:sp>
        <p:nvSpPr>
          <p:cNvPr id="94211" name="Rectangle 3"/>
          <p:cNvSpPr>
            <a:spLocks noGrp="1" noChangeArrowheads="1"/>
          </p:cNvSpPr>
          <p:nvPr>
            <p:ph idx="1"/>
          </p:nvPr>
        </p:nvSpPr>
        <p:spPr>
          <a:xfrm>
            <a:off x="0" y="980629"/>
            <a:ext cx="9144000" cy="1872307"/>
          </a:xfrm>
        </p:spPr>
        <p:txBody>
          <a:bodyPr/>
          <a:lstStyle/>
          <a:p>
            <a:pPr marL="609600" indent="-609600" eaLnBrk="1" hangingPunct="1"/>
            <a:r>
              <a:rPr lang="en-US" altLang="zh-CN" sz="2400" dirty="0"/>
              <a:t>C# </a:t>
            </a:r>
            <a:r>
              <a:rPr lang="zh-CN" altLang="en-US" sz="2400" dirty="0"/>
              <a:t>中声明覆盖时，父类方法前加</a:t>
            </a:r>
            <a:r>
              <a:rPr lang="en-US" altLang="zh-CN" sz="2400" dirty="0">
                <a:solidFill>
                  <a:srgbClr val="FF0000"/>
                </a:solidFill>
              </a:rPr>
              <a:t>virtual</a:t>
            </a:r>
            <a:r>
              <a:rPr lang="zh-CN" altLang="en-US" sz="2400" dirty="0"/>
              <a:t>关键字，表示该方法可以被覆盖；子类方法前加</a:t>
            </a:r>
            <a:r>
              <a:rPr lang="en-US" altLang="zh-CN" sz="2400" dirty="0">
                <a:solidFill>
                  <a:srgbClr val="FF0000"/>
                </a:solidFill>
              </a:rPr>
              <a:t>override</a:t>
            </a:r>
            <a:r>
              <a:rPr lang="zh-CN" altLang="en-US" sz="2400" dirty="0"/>
              <a:t>，表示将方法覆盖。</a:t>
            </a:r>
          </a:p>
          <a:p>
            <a:pPr marL="609600" indent="-609600" eaLnBrk="1" hangingPunct="1"/>
            <a:r>
              <a:rPr lang="zh-CN" altLang="en-US" sz="2400" dirty="0"/>
              <a:t>当子类的行为与父类的行为不同时，覆盖机制允许子类可以修改从父类继承来的行为。 </a:t>
            </a: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3213100"/>
            <a:ext cx="4427984" cy="300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321" y="3313113"/>
            <a:ext cx="4432175" cy="203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idx="1"/>
          </p:nvPr>
        </p:nvSpPr>
        <p:spPr>
          <a:xfrm>
            <a:off x="250825" y="260623"/>
            <a:ext cx="8569325" cy="6408737"/>
          </a:xfrm>
        </p:spPr>
        <p:txBody>
          <a:bodyPr/>
          <a:lstStyle/>
          <a:p>
            <a:pPr eaLnBrk="1" hangingPunct="1">
              <a:lnSpc>
                <a:spcPct val="90000"/>
              </a:lnSpc>
              <a:spcBef>
                <a:spcPct val="0"/>
              </a:spcBef>
              <a:buFontTx/>
              <a:buNone/>
            </a:pPr>
            <a:r>
              <a:rPr lang="en-US" altLang="zh-CN" sz="2000" dirty="0"/>
              <a:t>public class animal //</a:t>
            </a:r>
            <a:r>
              <a:rPr lang="zh-CN" altLang="en-US" sz="2000" dirty="0"/>
              <a:t>基类</a:t>
            </a:r>
          </a:p>
          <a:p>
            <a:pPr eaLnBrk="1" hangingPunct="1">
              <a:lnSpc>
                <a:spcPct val="90000"/>
              </a:lnSpc>
              <a:spcBef>
                <a:spcPct val="0"/>
              </a:spcBef>
              <a:buFontTx/>
              <a:buNone/>
            </a:pPr>
            <a:r>
              <a:rPr lang="en-US" altLang="zh-CN" sz="2000" dirty="0"/>
              <a:t>{</a:t>
            </a:r>
          </a:p>
          <a:p>
            <a:pPr eaLnBrk="1" hangingPunct="1">
              <a:lnSpc>
                <a:spcPct val="90000"/>
              </a:lnSpc>
              <a:spcBef>
                <a:spcPct val="0"/>
              </a:spcBef>
              <a:buFontTx/>
              <a:buNone/>
            </a:pPr>
            <a:r>
              <a:rPr lang="en-US" altLang="zh-CN" sz="2000" dirty="0"/>
              <a:t>	public </a:t>
            </a:r>
            <a:r>
              <a:rPr lang="en-US" altLang="zh-CN" sz="2000" dirty="0">
                <a:solidFill>
                  <a:srgbClr val="FF0000"/>
                </a:solidFill>
              </a:rPr>
              <a:t>virtual</a:t>
            </a:r>
            <a:r>
              <a:rPr lang="en-US" altLang="zh-CN" sz="2000" dirty="0"/>
              <a:t> void sleep() //</a:t>
            </a:r>
            <a:r>
              <a:rPr lang="zh-CN" altLang="en-US" sz="2000" dirty="0"/>
              <a:t>虚方法</a:t>
            </a:r>
          </a:p>
          <a:p>
            <a:pPr eaLnBrk="1" hangingPunct="1">
              <a:lnSpc>
                <a:spcPct val="90000"/>
              </a:lnSpc>
              <a:spcBef>
                <a:spcPct val="0"/>
              </a:spcBef>
              <a:buFontTx/>
              <a:buNone/>
            </a:pPr>
            <a:r>
              <a:rPr lang="zh-CN" altLang="en-US" sz="2000" dirty="0"/>
              <a:t>	</a:t>
            </a:r>
            <a:r>
              <a:rPr lang="en-US" altLang="zh-CN" sz="2000" dirty="0"/>
              <a:t>{</a:t>
            </a:r>
          </a:p>
          <a:p>
            <a:pPr eaLnBrk="1" hangingPunct="1">
              <a:lnSpc>
                <a:spcPct val="90000"/>
              </a:lnSpc>
              <a:spcBef>
                <a:spcPct val="0"/>
              </a:spcBef>
              <a:buFontTx/>
              <a:buNone/>
            </a:pPr>
            <a:r>
              <a:rPr lang="en-US" altLang="zh-CN" sz="2000" dirty="0"/>
              <a:t>	     </a:t>
            </a:r>
            <a:r>
              <a:rPr lang="en-US" altLang="zh-CN" sz="2000" dirty="0" err="1"/>
              <a:t>Console.WriteLine</a:t>
            </a:r>
            <a:r>
              <a:rPr lang="en-US" altLang="zh-CN" sz="2000" dirty="0"/>
              <a:t>("animal all need sleep");</a:t>
            </a:r>
          </a:p>
          <a:p>
            <a:pPr eaLnBrk="1" hangingPunct="1">
              <a:lnSpc>
                <a:spcPct val="90000"/>
              </a:lnSpc>
              <a:spcBef>
                <a:spcPct val="0"/>
              </a:spcBef>
              <a:buFontTx/>
              <a:buNone/>
            </a:pPr>
            <a:r>
              <a:rPr lang="en-US" altLang="zh-CN" sz="2000" dirty="0"/>
              <a:t>	}</a:t>
            </a:r>
          </a:p>
          <a:p>
            <a:pPr eaLnBrk="1" hangingPunct="1">
              <a:lnSpc>
                <a:spcPct val="90000"/>
              </a:lnSpc>
              <a:spcBef>
                <a:spcPct val="0"/>
              </a:spcBef>
              <a:buFontTx/>
              <a:buNone/>
            </a:pPr>
            <a:r>
              <a:rPr lang="en-US" altLang="zh-CN" sz="2000" dirty="0"/>
              <a:t>}</a:t>
            </a:r>
          </a:p>
          <a:p>
            <a:pPr eaLnBrk="1" hangingPunct="1">
              <a:lnSpc>
                <a:spcPct val="90000"/>
              </a:lnSpc>
              <a:spcBef>
                <a:spcPct val="0"/>
              </a:spcBef>
              <a:buFontTx/>
              <a:buNone/>
            </a:pPr>
            <a:r>
              <a:rPr lang="en-US" altLang="zh-CN" sz="2000" dirty="0"/>
              <a:t>public class </a:t>
            </a:r>
            <a:r>
              <a:rPr lang="en-US" altLang="zh-CN" sz="2000" dirty="0" err="1"/>
              <a:t>fish:animal</a:t>
            </a:r>
            <a:r>
              <a:rPr lang="en-US" altLang="zh-CN" sz="2000" dirty="0"/>
              <a:t> //</a:t>
            </a:r>
            <a:r>
              <a:rPr lang="zh-CN" altLang="en-US" sz="2000" dirty="0"/>
              <a:t>派生类</a:t>
            </a:r>
          </a:p>
          <a:p>
            <a:pPr eaLnBrk="1" hangingPunct="1">
              <a:lnSpc>
                <a:spcPct val="90000"/>
              </a:lnSpc>
              <a:spcBef>
                <a:spcPct val="0"/>
              </a:spcBef>
              <a:buFontTx/>
              <a:buNone/>
            </a:pPr>
            <a:r>
              <a:rPr lang="en-US" altLang="zh-CN" sz="2000" dirty="0"/>
              <a:t>{</a:t>
            </a:r>
          </a:p>
          <a:p>
            <a:pPr eaLnBrk="1" hangingPunct="1">
              <a:lnSpc>
                <a:spcPct val="90000"/>
              </a:lnSpc>
              <a:spcBef>
                <a:spcPct val="0"/>
              </a:spcBef>
              <a:buFontTx/>
              <a:buNone/>
            </a:pPr>
            <a:r>
              <a:rPr lang="en-US" altLang="zh-CN" sz="2000" dirty="0"/>
              <a:t>	public </a:t>
            </a:r>
            <a:r>
              <a:rPr lang="en-US" altLang="zh-CN" sz="2000" dirty="0">
                <a:solidFill>
                  <a:srgbClr val="FF0000"/>
                </a:solidFill>
              </a:rPr>
              <a:t>override</a:t>
            </a:r>
            <a:r>
              <a:rPr lang="en-US" altLang="zh-CN" sz="2000" dirty="0"/>
              <a:t> void sleep() //</a:t>
            </a:r>
            <a:r>
              <a:rPr lang="zh-CN" altLang="en-US" sz="2000" dirty="0"/>
              <a:t>重写虚方法</a:t>
            </a:r>
          </a:p>
          <a:p>
            <a:pPr eaLnBrk="1" hangingPunct="1">
              <a:lnSpc>
                <a:spcPct val="90000"/>
              </a:lnSpc>
              <a:spcBef>
                <a:spcPct val="0"/>
              </a:spcBef>
              <a:buFontTx/>
              <a:buNone/>
            </a:pPr>
            <a:r>
              <a:rPr lang="zh-CN" altLang="en-US" sz="2000" dirty="0"/>
              <a:t>	</a:t>
            </a:r>
            <a:r>
              <a:rPr lang="en-US" altLang="zh-CN" sz="2000" dirty="0"/>
              <a:t>{</a:t>
            </a:r>
          </a:p>
          <a:p>
            <a:pPr eaLnBrk="1" hangingPunct="1">
              <a:lnSpc>
                <a:spcPct val="90000"/>
              </a:lnSpc>
              <a:spcBef>
                <a:spcPct val="0"/>
              </a:spcBef>
              <a:buFontTx/>
              <a:buNone/>
            </a:pPr>
            <a:r>
              <a:rPr lang="en-US" altLang="zh-CN" sz="2000" dirty="0"/>
              <a:t>	     </a:t>
            </a:r>
            <a:r>
              <a:rPr lang="en-US" altLang="zh-CN" sz="2000" dirty="0" err="1"/>
              <a:t>Console.WriteLine</a:t>
            </a:r>
            <a:r>
              <a:rPr lang="en-US" altLang="zh-CN" sz="2000" dirty="0"/>
              <a:t>("fish sleeping with </a:t>
            </a:r>
            <a:r>
              <a:rPr lang="en-US" altLang="zh-CN" sz="2000" dirty="0" err="1"/>
              <a:t>eye_open</a:t>
            </a:r>
            <a:r>
              <a:rPr lang="en-US" altLang="zh-CN" sz="2000" dirty="0"/>
              <a:t>");</a:t>
            </a:r>
          </a:p>
          <a:p>
            <a:pPr eaLnBrk="1" hangingPunct="1">
              <a:lnSpc>
                <a:spcPct val="90000"/>
              </a:lnSpc>
              <a:spcBef>
                <a:spcPct val="0"/>
              </a:spcBef>
              <a:buFontTx/>
              <a:buNone/>
            </a:pPr>
            <a:r>
              <a:rPr lang="en-US" altLang="zh-CN" sz="2000" dirty="0"/>
              <a:t>	}</a:t>
            </a:r>
          </a:p>
          <a:p>
            <a:pPr eaLnBrk="1" hangingPunct="1">
              <a:lnSpc>
                <a:spcPct val="90000"/>
              </a:lnSpc>
              <a:spcBef>
                <a:spcPct val="0"/>
              </a:spcBef>
              <a:buFontTx/>
              <a:buNone/>
            </a:pPr>
            <a:r>
              <a:rPr lang="en-US" altLang="zh-CN" sz="2000" dirty="0"/>
              <a:t>}</a:t>
            </a:r>
          </a:p>
          <a:p>
            <a:pPr eaLnBrk="1" hangingPunct="1">
              <a:lnSpc>
                <a:spcPct val="90000"/>
              </a:lnSpc>
              <a:spcBef>
                <a:spcPct val="0"/>
              </a:spcBef>
              <a:buFontTx/>
              <a:buNone/>
            </a:pPr>
            <a:r>
              <a:rPr lang="en-US" altLang="zh-CN" sz="2000" dirty="0"/>
              <a:t>public class </a:t>
            </a:r>
            <a:r>
              <a:rPr lang="en-US" altLang="zh-CN" sz="2000" dirty="0" err="1"/>
              <a:t>dog:animal</a:t>
            </a:r>
            <a:r>
              <a:rPr lang="en-US" altLang="zh-CN" sz="2000" dirty="0"/>
              <a:t> //</a:t>
            </a:r>
            <a:r>
              <a:rPr lang="zh-CN" altLang="en-US" sz="2000" dirty="0"/>
              <a:t>派生类</a:t>
            </a:r>
          </a:p>
          <a:p>
            <a:pPr eaLnBrk="1" hangingPunct="1">
              <a:lnSpc>
                <a:spcPct val="90000"/>
              </a:lnSpc>
              <a:spcBef>
                <a:spcPct val="0"/>
              </a:spcBef>
              <a:buFontTx/>
              <a:buNone/>
            </a:pPr>
            <a:r>
              <a:rPr lang="en-US" altLang="zh-CN" sz="2000" dirty="0"/>
              <a:t>{</a:t>
            </a:r>
          </a:p>
          <a:p>
            <a:pPr eaLnBrk="1" hangingPunct="1">
              <a:lnSpc>
                <a:spcPct val="90000"/>
              </a:lnSpc>
              <a:spcBef>
                <a:spcPct val="0"/>
              </a:spcBef>
              <a:buFontTx/>
              <a:buNone/>
            </a:pPr>
            <a:r>
              <a:rPr lang="en-US" altLang="zh-CN" sz="2000" dirty="0"/>
              <a:t>	public </a:t>
            </a:r>
            <a:r>
              <a:rPr lang="en-US" altLang="zh-CN" sz="2000" dirty="0">
                <a:solidFill>
                  <a:srgbClr val="FF0000"/>
                </a:solidFill>
              </a:rPr>
              <a:t>override</a:t>
            </a:r>
            <a:r>
              <a:rPr lang="en-US" altLang="zh-CN" sz="2000" dirty="0"/>
              <a:t> void sleep() //</a:t>
            </a:r>
            <a:r>
              <a:rPr lang="zh-CN" altLang="en-US" sz="2000" dirty="0"/>
              <a:t>重写虚方法</a:t>
            </a:r>
          </a:p>
          <a:p>
            <a:pPr eaLnBrk="1" hangingPunct="1">
              <a:lnSpc>
                <a:spcPct val="90000"/>
              </a:lnSpc>
              <a:spcBef>
                <a:spcPct val="0"/>
              </a:spcBef>
              <a:buFontTx/>
              <a:buNone/>
            </a:pPr>
            <a:r>
              <a:rPr lang="zh-CN" altLang="en-US" sz="2000" dirty="0"/>
              <a:t>	</a:t>
            </a:r>
            <a:r>
              <a:rPr lang="en-US" altLang="zh-CN" sz="2000" dirty="0"/>
              <a:t>{</a:t>
            </a:r>
          </a:p>
          <a:p>
            <a:pPr eaLnBrk="1" hangingPunct="1">
              <a:lnSpc>
                <a:spcPct val="90000"/>
              </a:lnSpc>
              <a:spcBef>
                <a:spcPct val="0"/>
              </a:spcBef>
              <a:buFontTx/>
              <a:buNone/>
            </a:pPr>
            <a:r>
              <a:rPr lang="en-US" altLang="zh-CN" sz="2000" dirty="0"/>
              <a:t>	     </a:t>
            </a:r>
            <a:r>
              <a:rPr lang="en-US" altLang="zh-CN" sz="2000" dirty="0" err="1"/>
              <a:t>Console.WriteLine</a:t>
            </a:r>
            <a:r>
              <a:rPr lang="en-US" altLang="zh-CN" sz="2000" dirty="0"/>
              <a:t>("dog sleeping with </a:t>
            </a:r>
            <a:r>
              <a:rPr lang="en-US" altLang="zh-CN" sz="2000" dirty="0" err="1"/>
              <a:t>eye_closed</a:t>
            </a:r>
            <a:r>
              <a:rPr lang="en-US" altLang="zh-CN" sz="2000" dirty="0"/>
              <a:t>");</a:t>
            </a:r>
          </a:p>
          <a:p>
            <a:pPr eaLnBrk="1" hangingPunct="1">
              <a:lnSpc>
                <a:spcPct val="90000"/>
              </a:lnSpc>
              <a:spcBef>
                <a:spcPct val="0"/>
              </a:spcBef>
              <a:buFontTx/>
              <a:buNone/>
            </a:pPr>
            <a:r>
              <a:rPr lang="en-US" altLang="zh-CN" sz="2000" dirty="0"/>
              <a:t>	}</a:t>
            </a:r>
          </a:p>
          <a:p>
            <a:pPr eaLnBrk="1" hangingPunct="1">
              <a:lnSpc>
                <a:spcPct val="90000"/>
              </a:lnSpc>
              <a:spcBef>
                <a:spcPct val="0"/>
              </a:spcBef>
              <a:buFontTx/>
              <a:buNone/>
            </a:pPr>
            <a:r>
              <a:rPr lang="en-US" altLang="zh-CN" sz="2000" dirty="0"/>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323850" y="260350"/>
            <a:ext cx="3960118" cy="3528690"/>
          </a:xfrm>
        </p:spPr>
        <p:txBody>
          <a:bodyPr/>
          <a:lstStyle/>
          <a:p>
            <a:pPr eaLnBrk="1" hangingPunct="1"/>
            <a:r>
              <a:rPr lang="en-US" altLang="zh-CN" sz="2400" dirty="0">
                <a:solidFill>
                  <a:srgbClr val="0000FF"/>
                </a:solidFill>
              </a:rPr>
              <a:t>Main()</a:t>
            </a:r>
            <a:r>
              <a:rPr lang="zh-CN" altLang="en-US" sz="2400" dirty="0">
                <a:solidFill>
                  <a:srgbClr val="0000FF"/>
                </a:solidFill>
              </a:rPr>
              <a:t>中的代码：</a:t>
            </a:r>
          </a:p>
          <a:p>
            <a:pPr eaLnBrk="1" hangingPunct="1">
              <a:buFontTx/>
              <a:buNone/>
            </a:pPr>
            <a:r>
              <a:rPr lang="en-US" altLang="zh-CN" sz="2000" dirty="0"/>
              <a:t>animal[ ] an=new animal[3];</a:t>
            </a:r>
          </a:p>
          <a:p>
            <a:pPr eaLnBrk="1" hangingPunct="1">
              <a:buFontTx/>
              <a:buNone/>
            </a:pPr>
            <a:r>
              <a:rPr lang="en-US" altLang="zh-CN" sz="2000" dirty="0">
                <a:solidFill>
                  <a:srgbClr val="FF0000"/>
                </a:solidFill>
              </a:rPr>
              <a:t>an[0]=new animal();</a:t>
            </a:r>
          </a:p>
          <a:p>
            <a:pPr eaLnBrk="1" hangingPunct="1">
              <a:buFontTx/>
              <a:buNone/>
            </a:pPr>
            <a:r>
              <a:rPr lang="en-US" altLang="zh-CN" sz="2000" dirty="0">
                <a:solidFill>
                  <a:srgbClr val="FF0000"/>
                </a:solidFill>
              </a:rPr>
              <a:t>an[1]=new fish();</a:t>
            </a:r>
          </a:p>
          <a:p>
            <a:pPr eaLnBrk="1" hangingPunct="1">
              <a:buFontTx/>
              <a:buNone/>
            </a:pPr>
            <a:r>
              <a:rPr lang="en-US" altLang="zh-CN" sz="2000" dirty="0">
                <a:solidFill>
                  <a:srgbClr val="FF0000"/>
                </a:solidFill>
              </a:rPr>
              <a:t>an[2]=new dog();</a:t>
            </a:r>
          </a:p>
          <a:p>
            <a:pPr eaLnBrk="1" hangingPunct="1">
              <a:buFontTx/>
              <a:buNone/>
            </a:pPr>
            <a:r>
              <a:rPr lang="en-US" altLang="zh-CN" sz="2000" dirty="0" err="1"/>
              <a:t>foreach</a:t>
            </a:r>
            <a:r>
              <a:rPr lang="en-US" altLang="zh-CN" sz="2000" dirty="0"/>
              <a:t>(animal </a:t>
            </a:r>
            <a:r>
              <a:rPr lang="en-US" altLang="zh-CN" sz="2000" dirty="0" err="1"/>
              <a:t>obj</a:t>
            </a:r>
            <a:r>
              <a:rPr lang="en-US" altLang="zh-CN" sz="2000" dirty="0"/>
              <a:t> in an)</a:t>
            </a:r>
          </a:p>
          <a:p>
            <a:pPr eaLnBrk="1" hangingPunct="1">
              <a:buFontTx/>
              <a:buNone/>
            </a:pPr>
            <a:r>
              <a:rPr lang="en-US" altLang="zh-CN" sz="2000" dirty="0"/>
              <a:t>{</a:t>
            </a:r>
          </a:p>
          <a:p>
            <a:pPr eaLnBrk="1" hangingPunct="1">
              <a:buFontTx/>
              <a:buNone/>
            </a:pPr>
            <a:r>
              <a:rPr lang="en-US" altLang="zh-CN" sz="2000" dirty="0"/>
              <a:t>    </a:t>
            </a:r>
            <a:r>
              <a:rPr lang="en-US" altLang="zh-CN" sz="2000" dirty="0" err="1"/>
              <a:t>obj.sleep</a:t>
            </a:r>
            <a:r>
              <a:rPr lang="en-US" altLang="zh-CN" sz="2000" dirty="0"/>
              <a:t>();</a:t>
            </a:r>
          </a:p>
          <a:p>
            <a:pPr eaLnBrk="1" hangingPunct="1">
              <a:buFontTx/>
              <a:buNone/>
            </a:pPr>
            <a:r>
              <a:rPr lang="en-US" altLang="zh-CN" sz="2000" dirty="0"/>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323850" y="260350"/>
            <a:ext cx="3960118" cy="3528690"/>
          </a:xfrm>
        </p:spPr>
        <p:txBody>
          <a:bodyPr/>
          <a:lstStyle/>
          <a:p>
            <a:pPr eaLnBrk="1" hangingPunct="1"/>
            <a:r>
              <a:rPr lang="en-US" altLang="zh-CN" sz="2400" dirty="0">
                <a:solidFill>
                  <a:srgbClr val="0000FF"/>
                </a:solidFill>
              </a:rPr>
              <a:t>Main()</a:t>
            </a:r>
            <a:r>
              <a:rPr lang="zh-CN" altLang="en-US" sz="2400" dirty="0">
                <a:solidFill>
                  <a:srgbClr val="0000FF"/>
                </a:solidFill>
              </a:rPr>
              <a:t>中的代码：</a:t>
            </a:r>
          </a:p>
          <a:p>
            <a:pPr eaLnBrk="1" hangingPunct="1">
              <a:buFontTx/>
              <a:buNone/>
            </a:pPr>
            <a:r>
              <a:rPr lang="en-US" altLang="zh-CN" sz="2000" dirty="0"/>
              <a:t>animal[ ] an=new animal[3];</a:t>
            </a:r>
          </a:p>
          <a:p>
            <a:pPr eaLnBrk="1" hangingPunct="1">
              <a:buFontTx/>
              <a:buNone/>
            </a:pPr>
            <a:r>
              <a:rPr lang="en-US" altLang="zh-CN" sz="2000" dirty="0">
                <a:solidFill>
                  <a:srgbClr val="FF0000"/>
                </a:solidFill>
              </a:rPr>
              <a:t>an[0]=new animal();</a:t>
            </a:r>
          </a:p>
          <a:p>
            <a:pPr eaLnBrk="1" hangingPunct="1">
              <a:buFontTx/>
              <a:buNone/>
            </a:pPr>
            <a:r>
              <a:rPr lang="en-US" altLang="zh-CN" sz="2000" dirty="0">
                <a:solidFill>
                  <a:srgbClr val="FF0000"/>
                </a:solidFill>
              </a:rPr>
              <a:t>an[1]=new fish();</a:t>
            </a:r>
          </a:p>
          <a:p>
            <a:pPr eaLnBrk="1" hangingPunct="1">
              <a:buFontTx/>
              <a:buNone/>
            </a:pPr>
            <a:r>
              <a:rPr lang="en-US" altLang="zh-CN" sz="2000" dirty="0">
                <a:solidFill>
                  <a:srgbClr val="FF0000"/>
                </a:solidFill>
              </a:rPr>
              <a:t>an[2]=new dog();</a:t>
            </a:r>
          </a:p>
          <a:p>
            <a:pPr eaLnBrk="1" hangingPunct="1">
              <a:buFontTx/>
              <a:buNone/>
            </a:pPr>
            <a:r>
              <a:rPr lang="en-US" altLang="zh-CN" sz="2000" dirty="0" err="1"/>
              <a:t>foreach</a:t>
            </a:r>
            <a:r>
              <a:rPr lang="en-US" altLang="zh-CN" sz="2000" dirty="0"/>
              <a:t>(animal </a:t>
            </a:r>
            <a:r>
              <a:rPr lang="en-US" altLang="zh-CN" sz="2000" dirty="0" err="1"/>
              <a:t>obj</a:t>
            </a:r>
            <a:r>
              <a:rPr lang="en-US" altLang="zh-CN" sz="2000" dirty="0"/>
              <a:t> in an)</a:t>
            </a:r>
          </a:p>
          <a:p>
            <a:pPr eaLnBrk="1" hangingPunct="1">
              <a:buFontTx/>
              <a:buNone/>
            </a:pPr>
            <a:r>
              <a:rPr lang="en-US" altLang="zh-CN" sz="2000" dirty="0"/>
              <a:t>{</a:t>
            </a:r>
          </a:p>
          <a:p>
            <a:pPr eaLnBrk="1" hangingPunct="1">
              <a:buFontTx/>
              <a:buNone/>
            </a:pPr>
            <a:r>
              <a:rPr lang="en-US" altLang="zh-CN" sz="2000" dirty="0"/>
              <a:t>    </a:t>
            </a:r>
            <a:r>
              <a:rPr lang="en-US" altLang="zh-CN" sz="2000" dirty="0" err="1"/>
              <a:t>obj.sleep</a:t>
            </a:r>
            <a:r>
              <a:rPr lang="en-US" altLang="zh-CN" sz="2000" dirty="0"/>
              <a:t>();</a:t>
            </a:r>
          </a:p>
          <a:p>
            <a:pPr eaLnBrk="1" hangingPunct="1">
              <a:buFontTx/>
              <a:buNone/>
            </a:pPr>
            <a:r>
              <a:rPr lang="en-US" altLang="zh-CN" sz="2000" dirty="0"/>
              <a:t>}</a:t>
            </a:r>
          </a:p>
        </p:txBody>
      </p:sp>
      <p:sp>
        <p:nvSpPr>
          <p:cNvPr id="80899" name="Text Box 3"/>
          <p:cNvSpPr txBox="1">
            <a:spLocks noChangeArrowheads="1"/>
          </p:cNvSpPr>
          <p:nvPr/>
        </p:nvSpPr>
        <p:spPr bwMode="auto">
          <a:xfrm>
            <a:off x="323850" y="4509120"/>
            <a:ext cx="46434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lt"/>
                <a:ea typeface="黑体" panose="02010609060101010101" pitchFamily="49" charset="-122"/>
              </a:rPr>
              <a:t>输出结果：</a:t>
            </a:r>
          </a:p>
          <a:p>
            <a:pPr eaLnBrk="1" hangingPunct="1">
              <a:spcBef>
                <a:spcPct val="0"/>
              </a:spcBef>
              <a:buFontTx/>
              <a:buNone/>
            </a:pPr>
            <a:r>
              <a:rPr lang="en-US" altLang="zh-CN" sz="2000" dirty="0">
                <a:latin typeface="+mn-lt"/>
                <a:ea typeface="黑体" panose="02010609060101010101" pitchFamily="49" charset="-122"/>
              </a:rPr>
              <a:t>animal all need sleep</a:t>
            </a:r>
          </a:p>
          <a:p>
            <a:pPr eaLnBrk="1" hangingPunct="1">
              <a:spcBef>
                <a:spcPct val="0"/>
              </a:spcBef>
              <a:buFontTx/>
              <a:buNone/>
            </a:pPr>
            <a:r>
              <a:rPr lang="en-US" altLang="zh-CN" sz="2000" dirty="0">
                <a:latin typeface="+mn-lt"/>
                <a:ea typeface="黑体" panose="02010609060101010101" pitchFamily="49" charset="-122"/>
              </a:rPr>
              <a:t>fish sleeping with </a:t>
            </a:r>
            <a:r>
              <a:rPr lang="en-US" altLang="zh-CN" sz="2000" dirty="0" err="1">
                <a:latin typeface="+mn-lt"/>
                <a:ea typeface="黑体" panose="02010609060101010101" pitchFamily="49" charset="-122"/>
              </a:rPr>
              <a:t>eye_open</a:t>
            </a:r>
            <a:endParaRPr lang="en-US" altLang="zh-CN" sz="2000" dirty="0">
              <a:latin typeface="+mn-lt"/>
              <a:ea typeface="黑体" panose="02010609060101010101" pitchFamily="49" charset="-122"/>
            </a:endParaRPr>
          </a:p>
          <a:p>
            <a:pPr eaLnBrk="1" hangingPunct="1">
              <a:spcBef>
                <a:spcPct val="0"/>
              </a:spcBef>
              <a:buFontTx/>
              <a:buNone/>
            </a:pPr>
            <a:r>
              <a:rPr lang="en-US" altLang="zh-CN" sz="2000" dirty="0">
                <a:latin typeface="+mn-lt"/>
                <a:ea typeface="黑体" panose="02010609060101010101" pitchFamily="49" charset="-122"/>
              </a:rPr>
              <a:t>dog sleeping with </a:t>
            </a:r>
            <a:r>
              <a:rPr lang="en-US" altLang="zh-CN" sz="2000" dirty="0" err="1">
                <a:latin typeface="+mn-lt"/>
                <a:ea typeface="黑体" panose="02010609060101010101" pitchFamily="49" charset="-122"/>
              </a:rPr>
              <a:t>eye_closed</a:t>
            </a:r>
            <a:endParaRPr lang="en-US" altLang="zh-CN" sz="2000" dirty="0">
              <a:latin typeface="+mn-lt"/>
              <a:ea typeface="黑体" panose="02010609060101010101" pitchFamily="49" charset="-122"/>
            </a:endParaRPr>
          </a:p>
        </p:txBody>
      </p:sp>
    </p:spTree>
    <p:extLst>
      <p:ext uri="{BB962C8B-B14F-4D97-AF65-F5344CB8AC3E}">
        <p14:creationId xmlns:p14="http://schemas.microsoft.com/office/powerpoint/2010/main" val="30100498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324618" y="116632"/>
            <a:ext cx="8567862" cy="6408712"/>
          </a:xfrm>
        </p:spPr>
        <p:txBody>
          <a:bodyPr/>
          <a:lstStyle/>
          <a:p>
            <a:pPr eaLnBrk="1" hangingPunct="1">
              <a:buFontTx/>
              <a:buNone/>
            </a:pPr>
            <a:r>
              <a:rPr lang="en-US" altLang="zh-CN" sz="1800" b="1" dirty="0"/>
              <a:t>class </a:t>
            </a:r>
            <a:r>
              <a:rPr lang="en-US" altLang="zh-CN" sz="1800" b="1" dirty="0" err="1"/>
              <a:t>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a:t>
            </a:r>
            <a:r>
              <a:rPr lang="en-US" altLang="zh-CN" sz="1600" b="1" dirty="0"/>
              <a:t>public </a:t>
            </a:r>
            <a:r>
              <a:rPr lang="en-US" altLang="zh-CN" sz="1600" b="1" dirty="0">
                <a:solidFill>
                  <a:srgbClr val="FF0000"/>
                </a:solidFill>
              </a:rPr>
              <a:t>virtual</a:t>
            </a:r>
            <a:r>
              <a:rPr lang="en-US" altLang="zh-CN" sz="1600" b="1" dirty="0"/>
              <a:t> void draw(){</a:t>
            </a:r>
            <a:r>
              <a:rPr lang="en-US" altLang="zh-CN" sz="1600" b="1" dirty="0" err="1"/>
              <a:t>Console.WriteLine</a:t>
            </a:r>
            <a:r>
              <a:rPr lang="en-US" altLang="zh-CN" sz="1600" b="1" dirty="0"/>
              <a:t>("</a:t>
            </a:r>
            <a:r>
              <a:rPr lang="en-US" altLang="zh-CN" sz="1600" b="1" dirty="0" err="1"/>
              <a:t>GeometricObject</a:t>
            </a:r>
            <a:r>
              <a:rPr lang="en-US" altLang="zh-CN" sz="16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Ellipse:GeometricObject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buFontTx/>
              <a:buNone/>
            </a:pPr>
            <a:r>
              <a:rPr lang="en-US" altLang="zh-CN" sz="1800" b="1" dirty="0"/>
              <a:t>	public void </a:t>
            </a:r>
            <a:r>
              <a:rPr lang="en-US" altLang="zh-CN" sz="1800" b="1" dirty="0" err="1"/>
              <a:t>getvecter</a:t>
            </a:r>
            <a:r>
              <a:rPr lang="en-US" altLang="zh-CN" sz="18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Circle:Ellipse</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("Circle!");}</a:t>
            </a:r>
          </a:p>
          <a:p>
            <a:pPr eaLnBrk="1" hangingPunct="1">
              <a:buFontTx/>
              <a:buNone/>
            </a:pPr>
            <a:r>
              <a:rPr lang="en-US" altLang="zh-CN" sz="1800" b="1" dirty="0"/>
              <a:t>	public double </a:t>
            </a:r>
            <a:r>
              <a:rPr lang="en-US" altLang="zh-CN" sz="1800" b="1" dirty="0" err="1"/>
              <a:t>getArea</a:t>
            </a:r>
            <a:r>
              <a:rPr lang="en-US" altLang="zh-CN" sz="1800" b="1" dirty="0"/>
              <a:t>(){return 1.0;}</a:t>
            </a:r>
          </a:p>
          <a:p>
            <a:pPr eaLnBrk="1" hangingPunct="1">
              <a:buFontTx/>
              <a:buNone/>
            </a:pPr>
            <a:r>
              <a:rPr lang="en-US" altLang="zh-CN" sz="1800" b="1" dirty="0"/>
              <a:t>}</a:t>
            </a:r>
          </a:p>
          <a:p>
            <a:pPr eaLnBrk="1" hangingPunct="1">
              <a:buFontTx/>
              <a:buNone/>
            </a:pPr>
            <a:endParaRPr lang="en-US" altLang="zh-CN" sz="1800" b="1" dirty="0"/>
          </a:p>
          <a:p>
            <a:pPr eaLnBrk="1" hangingPunct="1">
              <a:buFontTx/>
              <a:buNone/>
            </a:pPr>
            <a:r>
              <a:rPr lang="en-US" altLang="zh-CN" sz="1800" b="1" dirty="0"/>
              <a:t>main()</a:t>
            </a:r>
            <a:r>
              <a:rPr lang="zh-CN" altLang="en-US" sz="1800" b="1" dirty="0"/>
              <a:t>函数中的代码</a:t>
            </a:r>
          </a:p>
          <a:p>
            <a:pPr eaLnBrk="1" hangingPunct="1">
              <a:buFontTx/>
              <a:buNone/>
            </a:pPr>
            <a:r>
              <a:rPr lang="en-US" altLang="zh-CN" sz="1800" b="1" dirty="0" err="1"/>
              <a:t>GeometricObject</a:t>
            </a:r>
            <a:r>
              <a:rPr lang="en-US" altLang="zh-CN" sz="1800" b="1" dirty="0"/>
              <a:t> g=new Circle();</a:t>
            </a:r>
            <a:r>
              <a:rPr lang="en-US" altLang="zh-CN" sz="1800" dirty="0"/>
              <a:t> </a:t>
            </a:r>
            <a:r>
              <a:rPr lang="en-US" altLang="zh-CN" sz="1800" b="1" dirty="0"/>
              <a:t>//</a:t>
            </a:r>
            <a:r>
              <a:rPr lang="zh-CN" altLang="en-US" sz="1800" b="1" dirty="0"/>
              <a:t>父类型引用指向子类型对象</a:t>
            </a:r>
            <a:endParaRPr lang="en-US" altLang="zh-CN" sz="1800" b="1" dirty="0"/>
          </a:p>
          <a:p>
            <a:pPr eaLnBrk="1" hangingPunct="1">
              <a:buFontTx/>
              <a:buNone/>
            </a:pPr>
            <a:r>
              <a:rPr lang="en-US" altLang="zh-CN" sz="1800" b="1" dirty="0" err="1"/>
              <a:t>g.draw</a:t>
            </a:r>
            <a:r>
              <a:rPr lang="en-US" altLang="zh-CN" sz="1800" b="1" dirty="0"/>
              <a:t>(); </a:t>
            </a:r>
          </a:p>
          <a:p>
            <a:pPr eaLnBrk="1" hangingPunct="1">
              <a:buFontTx/>
              <a:buNone/>
            </a:pPr>
            <a:r>
              <a:rPr lang="en-US" altLang="zh-CN" sz="1800" b="1" dirty="0"/>
              <a:t>double d=</a:t>
            </a:r>
            <a:r>
              <a:rPr lang="en-US" altLang="zh-CN" sz="1800" b="1" dirty="0" err="1"/>
              <a:t>g.getArea</a:t>
            </a:r>
            <a:r>
              <a:rPr lang="en-US" altLang="zh-CN" sz="1800" b="1" dirty="0"/>
              <a:t>(); // </a:t>
            </a:r>
            <a:r>
              <a:rPr lang="zh-CN" altLang="en-US" sz="1800" b="1" dirty="0"/>
              <a:t>编译时能否通过</a:t>
            </a:r>
            <a:r>
              <a:rPr lang="en-US" altLang="zh-CN" sz="1800" b="1" dirty="0"/>
              <a:t>?</a:t>
            </a:r>
            <a:endParaRPr lang="zh-CN" altLang="en-US" sz="1800" b="1"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324618" y="116632"/>
            <a:ext cx="8567862" cy="6120680"/>
          </a:xfrm>
        </p:spPr>
        <p:txBody>
          <a:bodyPr/>
          <a:lstStyle/>
          <a:p>
            <a:pPr eaLnBrk="1" hangingPunct="1">
              <a:buFontTx/>
              <a:buNone/>
            </a:pPr>
            <a:r>
              <a:rPr lang="en-US" altLang="zh-CN" sz="1800" b="1" dirty="0"/>
              <a:t>class </a:t>
            </a:r>
            <a:r>
              <a:rPr lang="en-US" altLang="zh-CN" sz="1800" b="1" dirty="0" err="1"/>
              <a:t>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a:t>
            </a:r>
            <a:r>
              <a:rPr lang="en-US" altLang="zh-CN" sz="1600" b="1" dirty="0"/>
              <a:t>public </a:t>
            </a:r>
            <a:r>
              <a:rPr lang="en-US" altLang="zh-CN" sz="1600" b="1" dirty="0">
                <a:solidFill>
                  <a:srgbClr val="FF0000"/>
                </a:solidFill>
              </a:rPr>
              <a:t>virtual</a:t>
            </a:r>
            <a:r>
              <a:rPr lang="en-US" altLang="zh-CN" sz="1600" b="1" dirty="0"/>
              <a:t> void draw(){</a:t>
            </a:r>
            <a:r>
              <a:rPr lang="en-US" altLang="zh-CN" sz="1600" b="1" dirty="0" err="1"/>
              <a:t>Console.WriteLine</a:t>
            </a:r>
            <a:r>
              <a:rPr lang="en-US" altLang="zh-CN" sz="1600" b="1" dirty="0"/>
              <a:t>("</a:t>
            </a:r>
            <a:r>
              <a:rPr lang="en-US" altLang="zh-CN" sz="1600" b="1" dirty="0" err="1"/>
              <a:t>GeometricObject</a:t>
            </a:r>
            <a:r>
              <a:rPr lang="en-US" altLang="zh-CN" sz="16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Ellipse:GeometricObject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buFontTx/>
              <a:buNone/>
            </a:pPr>
            <a:r>
              <a:rPr lang="en-US" altLang="zh-CN" sz="1800" b="1" dirty="0"/>
              <a:t>	public void </a:t>
            </a:r>
            <a:r>
              <a:rPr lang="en-US" altLang="zh-CN" sz="1800" b="1" dirty="0" err="1"/>
              <a:t>getvecter</a:t>
            </a:r>
            <a:r>
              <a:rPr lang="en-US" altLang="zh-CN" sz="18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Circle:Ellipse</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("Circle!");}</a:t>
            </a:r>
          </a:p>
          <a:p>
            <a:pPr eaLnBrk="1" hangingPunct="1">
              <a:buFontTx/>
              <a:buNone/>
            </a:pPr>
            <a:r>
              <a:rPr lang="en-US" altLang="zh-CN" sz="1800" b="1" dirty="0"/>
              <a:t>	public double </a:t>
            </a:r>
            <a:r>
              <a:rPr lang="en-US" altLang="zh-CN" sz="1800" b="1" dirty="0" err="1"/>
              <a:t>getArea</a:t>
            </a:r>
            <a:r>
              <a:rPr lang="en-US" altLang="zh-CN" sz="1800" b="1" dirty="0"/>
              <a:t>(){return 1.0;}</a:t>
            </a:r>
          </a:p>
          <a:p>
            <a:pPr eaLnBrk="1" hangingPunct="1">
              <a:buFontTx/>
              <a:buNone/>
            </a:pPr>
            <a:r>
              <a:rPr lang="en-US" altLang="zh-CN" sz="1800" b="1" dirty="0"/>
              <a:t>}</a:t>
            </a:r>
          </a:p>
          <a:p>
            <a:pPr eaLnBrk="1" hangingPunct="1">
              <a:buFontTx/>
              <a:buNone/>
            </a:pPr>
            <a:endParaRPr lang="en-US" altLang="zh-CN" sz="1800" b="1" dirty="0"/>
          </a:p>
          <a:p>
            <a:pPr eaLnBrk="1" hangingPunct="1">
              <a:buFontTx/>
              <a:buNone/>
            </a:pPr>
            <a:r>
              <a:rPr lang="en-US" altLang="zh-CN" sz="1800" b="1" dirty="0"/>
              <a:t>main()</a:t>
            </a:r>
            <a:r>
              <a:rPr lang="zh-CN" altLang="en-US" sz="1800" b="1" dirty="0"/>
              <a:t>函数中的代码</a:t>
            </a:r>
          </a:p>
          <a:p>
            <a:pPr eaLnBrk="1" hangingPunct="1">
              <a:buFontTx/>
              <a:buNone/>
            </a:pPr>
            <a:r>
              <a:rPr lang="en-US" altLang="zh-CN" sz="1800" b="1" dirty="0" err="1"/>
              <a:t>GeometricObject</a:t>
            </a:r>
            <a:r>
              <a:rPr lang="en-US" altLang="zh-CN" sz="1800" b="1" dirty="0"/>
              <a:t> g=new Circle();</a:t>
            </a:r>
            <a:r>
              <a:rPr lang="en-US" altLang="zh-CN" sz="1800" dirty="0"/>
              <a:t> </a:t>
            </a:r>
            <a:r>
              <a:rPr lang="en-US" altLang="zh-CN" sz="1800" b="1" dirty="0"/>
              <a:t>//</a:t>
            </a:r>
            <a:r>
              <a:rPr lang="zh-CN" altLang="en-US" sz="1800" b="1" dirty="0"/>
              <a:t>父类型引用指向子类型对象</a:t>
            </a:r>
            <a:r>
              <a:rPr lang="en-US" altLang="zh-CN" sz="1800" dirty="0"/>
              <a:t> </a:t>
            </a:r>
            <a:endParaRPr lang="en-US" altLang="zh-CN" sz="1800" b="1" dirty="0"/>
          </a:p>
          <a:p>
            <a:pPr eaLnBrk="1" hangingPunct="1">
              <a:buFontTx/>
              <a:buNone/>
            </a:pPr>
            <a:r>
              <a:rPr lang="en-US" altLang="zh-CN" sz="1800" b="1" dirty="0" err="1"/>
              <a:t>g.draw</a:t>
            </a:r>
            <a:r>
              <a:rPr lang="en-US" altLang="zh-CN" sz="1800" b="1" dirty="0"/>
              <a:t>(); </a:t>
            </a:r>
            <a:endParaRPr lang="zh-CN" altLang="en-US" sz="1800" b="1" dirty="0"/>
          </a:p>
        </p:txBody>
      </p:sp>
      <p:sp>
        <p:nvSpPr>
          <p:cNvPr id="81923" name="Text Box 3"/>
          <p:cNvSpPr txBox="1">
            <a:spLocks noChangeArrowheads="1"/>
          </p:cNvSpPr>
          <p:nvPr/>
        </p:nvSpPr>
        <p:spPr bwMode="auto">
          <a:xfrm>
            <a:off x="4860032" y="2636912"/>
            <a:ext cx="2304256" cy="830997"/>
          </a:xfrm>
          <a:prstGeom prst="rect">
            <a:avLst/>
          </a:prstGeom>
          <a:noFill/>
          <a:ln w="22225">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defRPr/>
            </a:pPr>
            <a:r>
              <a:rPr lang="zh-CN" altLang="en-US" dirty="0">
                <a:solidFill>
                  <a:srgbClr val="FF0000"/>
                </a:solidFill>
                <a:latin typeface="+mn-lt"/>
                <a:ea typeface="黑体" panose="02010609060101010101" pitchFamily="49" charset="-122"/>
              </a:rPr>
              <a:t>运行结果： </a:t>
            </a:r>
            <a:endParaRPr lang="en-US" altLang="zh-CN" dirty="0">
              <a:solidFill>
                <a:srgbClr val="FF0000"/>
              </a:solidFill>
              <a:latin typeface="+mn-lt"/>
              <a:ea typeface="黑体" panose="02010609060101010101" pitchFamily="49" charset="-122"/>
            </a:endParaRPr>
          </a:p>
          <a:p>
            <a:pPr eaLnBrk="1" hangingPunct="1">
              <a:spcBef>
                <a:spcPts val="0"/>
              </a:spcBef>
              <a:defRPr/>
            </a:pPr>
            <a:r>
              <a:rPr lang="en-US" altLang="zh-CN" dirty="0">
                <a:latin typeface="+mn-lt"/>
                <a:ea typeface="黑体" panose="02010609060101010101" pitchFamily="49" charset="-122"/>
              </a:rPr>
              <a:t>Circle!</a:t>
            </a:r>
          </a:p>
        </p:txBody>
      </p:sp>
    </p:spTree>
    <p:extLst>
      <p:ext uri="{BB962C8B-B14F-4D97-AF65-F5344CB8AC3E}">
        <p14:creationId xmlns:p14="http://schemas.microsoft.com/office/powerpoint/2010/main" val="162961940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324618" y="116632"/>
            <a:ext cx="8567862" cy="6696744"/>
          </a:xfrm>
        </p:spPr>
        <p:txBody>
          <a:bodyPr/>
          <a:lstStyle/>
          <a:p>
            <a:pPr eaLnBrk="1" hangingPunct="1">
              <a:buFontTx/>
              <a:buNone/>
            </a:pPr>
            <a:r>
              <a:rPr lang="en-US" altLang="zh-CN" sz="1800" b="1" dirty="0"/>
              <a:t>class </a:t>
            </a:r>
            <a:r>
              <a:rPr lang="en-US" altLang="zh-CN" sz="1800" b="1" dirty="0" err="1"/>
              <a:t>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a:t>
            </a:r>
            <a:r>
              <a:rPr lang="en-US" altLang="zh-CN" sz="1600" b="1" dirty="0"/>
              <a:t>public </a:t>
            </a:r>
            <a:r>
              <a:rPr lang="en-US" altLang="zh-CN" sz="1600" b="1" dirty="0">
                <a:solidFill>
                  <a:srgbClr val="FF0000"/>
                </a:solidFill>
              </a:rPr>
              <a:t>virtual</a:t>
            </a:r>
            <a:r>
              <a:rPr lang="en-US" altLang="zh-CN" sz="1600" b="1" dirty="0"/>
              <a:t> void draw(){</a:t>
            </a:r>
            <a:r>
              <a:rPr lang="en-US" altLang="zh-CN" sz="1600" b="1" dirty="0" err="1"/>
              <a:t>Console.WriteLine</a:t>
            </a:r>
            <a:r>
              <a:rPr lang="en-US" altLang="zh-CN" sz="1600" b="1" dirty="0"/>
              <a:t>("</a:t>
            </a:r>
            <a:r>
              <a:rPr lang="en-US" altLang="zh-CN" sz="1600" b="1" dirty="0" err="1"/>
              <a:t>GeometricObject</a:t>
            </a:r>
            <a:r>
              <a:rPr lang="en-US" altLang="zh-CN" sz="16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Ellipse:GeometricObject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buFontTx/>
              <a:buNone/>
            </a:pPr>
            <a:r>
              <a:rPr lang="en-US" altLang="zh-CN" sz="1800" b="1" dirty="0"/>
              <a:t>	public void </a:t>
            </a:r>
            <a:r>
              <a:rPr lang="en-US" altLang="zh-CN" sz="1800" b="1" dirty="0" err="1"/>
              <a:t>getvecter</a:t>
            </a:r>
            <a:r>
              <a:rPr lang="en-US" altLang="zh-CN" sz="18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Circle:Ellipse</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("Circle!");}</a:t>
            </a:r>
          </a:p>
          <a:p>
            <a:pPr eaLnBrk="1" hangingPunct="1">
              <a:buFontTx/>
              <a:buNone/>
            </a:pPr>
            <a:r>
              <a:rPr lang="en-US" altLang="zh-CN" sz="1800" b="1" dirty="0"/>
              <a:t>	public double </a:t>
            </a:r>
            <a:r>
              <a:rPr lang="en-US" altLang="zh-CN" sz="1800" b="1" dirty="0" err="1"/>
              <a:t>getArea</a:t>
            </a:r>
            <a:r>
              <a:rPr lang="en-US" altLang="zh-CN" sz="1800" b="1" dirty="0"/>
              <a:t>(){return 1.0;}</a:t>
            </a:r>
          </a:p>
          <a:p>
            <a:pPr eaLnBrk="1" hangingPunct="1">
              <a:buFontTx/>
              <a:buNone/>
            </a:pPr>
            <a:r>
              <a:rPr lang="en-US" altLang="zh-CN" sz="1800" b="1" dirty="0"/>
              <a:t>}</a:t>
            </a:r>
          </a:p>
          <a:p>
            <a:pPr eaLnBrk="1" hangingPunct="1">
              <a:buFontTx/>
              <a:buNone/>
            </a:pPr>
            <a:endParaRPr lang="en-US" altLang="zh-CN" sz="1800" b="1" dirty="0"/>
          </a:p>
          <a:p>
            <a:pPr eaLnBrk="1" hangingPunct="1">
              <a:buFontTx/>
              <a:buNone/>
            </a:pPr>
            <a:r>
              <a:rPr lang="en-US" altLang="zh-CN" sz="1800" b="1" dirty="0"/>
              <a:t>main()</a:t>
            </a:r>
            <a:r>
              <a:rPr lang="zh-CN" altLang="en-US" sz="1800" b="1" dirty="0"/>
              <a:t>函数中的代码</a:t>
            </a:r>
          </a:p>
          <a:p>
            <a:pPr eaLnBrk="1" hangingPunct="1">
              <a:buFontTx/>
              <a:buNone/>
            </a:pPr>
            <a:r>
              <a:rPr lang="en-US" altLang="zh-CN" sz="1800" b="1" dirty="0">
                <a:solidFill>
                  <a:srgbClr val="FF0000"/>
                </a:solidFill>
              </a:rPr>
              <a:t>Circle</a:t>
            </a:r>
            <a:r>
              <a:rPr lang="en-US" altLang="zh-CN" sz="1800" b="1" dirty="0"/>
              <a:t> g=new Circle();</a:t>
            </a:r>
            <a:r>
              <a:rPr lang="en-US" altLang="zh-CN" sz="1800" dirty="0"/>
              <a:t> </a:t>
            </a:r>
            <a:r>
              <a:rPr lang="en-US" altLang="zh-CN" sz="1800" dirty="0">
                <a:solidFill>
                  <a:srgbClr val="FF0000"/>
                </a:solidFill>
              </a:rPr>
              <a:t>//</a:t>
            </a:r>
            <a:r>
              <a:rPr lang="en-US" altLang="zh-CN" sz="1800" b="1" dirty="0">
                <a:solidFill>
                  <a:srgbClr val="FF0000"/>
                </a:solidFill>
              </a:rPr>
              <a:t>g</a:t>
            </a:r>
            <a:r>
              <a:rPr lang="zh-CN" altLang="en-US" sz="1800" b="1" dirty="0">
                <a:solidFill>
                  <a:srgbClr val="FF0000"/>
                </a:solidFill>
              </a:rPr>
              <a:t>换成</a:t>
            </a:r>
            <a:r>
              <a:rPr lang="en-US" altLang="zh-CN" sz="1800" b="1" dirty="0">
                <a:solidFill>
                  <a:srgbClr val="FF0000"/>
                </a:solidFill>
              </a:rPr>
              <a:t>Circle</a:t>
            </a:r>
            <a:r>
              <a:rPr lang="zh-CN" altLang="en-US" sz="1800" b="1" dirty="0">
                <a:solidFill>
                  <a:srgbClr val="FF0000"/>
                </a:solidFill>
              </a:rPr>
              <a:t>类引用</a:t>
            </a:r>
            <a:endParaRPr lang="en-US" altLang="zh-CN" sz="1800" b="1" dirty="0">
              <a:solidFill>
                <a:srgbClr val="FF0000"/>
              </a:solidFill>
            </a:endParaRPr>
          </a:p>
          <a:p>
            <a:pPr eaLnBrk="1" hangingPunct="1">
              <a:buFontTx/>
              <a:buNone/>
            </a:pPr>
            <a:r>
              <a:rPr lang="en-US" altLang="zh-CN" sz="1800" b="1" dirty="0" err="1"/>
              <a:t>g.draw</a:t>
            </a:r>
            <a:r>
              <a:rPr lang="en-US" altLang="zh-CN" sz="1800" b="1" dirty="0"/>
              <a:t>(); </a:t>
            </a:r>
            <a:r>
              <a:rPr lang="zh-CN" altLang="en-US" sz="1800" dirty="0">
                <a:solidFill>
                  <a:srgbClr val="FF0000"/>
                </a:solidFill>
              </a:rPr>
              <a:t> </a:t>
            </a:r>
            <a:endParaRPr lang="zh-CN" altLang="en-US" sz="1800" b="1" dirty="0"/>
          </a:p>
        </p:txBody>
      </p:sp>
    </p:spTree>
    <p:extLst>
      <p:ext uri="{BB962C8B-B14F-4D97-AF65-F5344CB8AC3E}">
        <p14:creationId xmlns:p14="http://schemas.microsoft.com/office/powerpoint/2010/main" val="40529142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324618" y="116632"/>
            <a:ext cx="8567862" cy="6696744"/>
          </a:xfrm>
        </p:spPr>
        <p:txBody>
          <a:bodyPr/>
          <a:lstStyle/>
          <a:p>
            <a:pPr eaLnBrk="1" hangingPunct="1">
              <a:buFontTx/>
              <a:buNone/>
            </a:pPr>
            <a:r>
              <a:rPr lang="en-US" altLang="zh-CN" sz="1800" b="1" dirty="0"/>
              <a:t>class </a:t>
            </a:r>
            <a:r>
              <a:rPr lang="en-US" altLang="zh-CN" sz="1800" b="1" dirty="0" err="1"/>
              <a:t>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a:t>
            </a:r>
            <a:r>
              <a:rPr lang="en-US" altLang="zh-CN" sz="1600" b="1" dirty="0"/>
              <a:t>public </a:t>
            </a:r>
            <a:r>
              <a:rPr lang="en-US" altLang="zh-CN" sz="1600" b="1" dirty="0">
                <a:solidFill>
                  <a:srgbClr val="FF0000"/>
                </a:solidFill>
              </a:rPr>
              <a:t>virtual</a:t>
            </a:r>
            <a:r>
              <a:rPr lang="en-US" altLang="zh-CN" sz="1600" b="1" dirty="0"/>
              <a:t> void draw(){</a:t>
            </a:r>
            <a:r>
              <a:rPr lang="en-US" altLang="zh-CN" sz="1600" b="1" dirty="0" err="1"/>
              <a:t>Console.WriteLine</a:t>
            </a:r>
            <a:r>
              <a:rPr lang="en-US" altLang="zh-CN" sz="1600" b="1" dirty="0"/>
              <a:t>("</a:t>
            </a:r>
            <a:r>
              <a:rPr lang="en-US" altLang="zh-CN" sz="1600" b="1" dirty="0" err="1"/>
              <a:t>GeometricObject</a:t>
            </a:r>
            <a:r>
              <a:rPr lang="en-US" altLang="zh-CN" sz="16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Ellipse:GeometricObject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buFontTx/>
              <a:buNone/>
            </a:pPr>
            <a:r>
              <a:rPr lang="en-US" altLang="zh-CN" sz="1800" b="1" dirty="0"/>
              <a:t>	public void </a:t>
            </a:r>
            <a:r>
              <a:rPr lang="en-US" altLang="zh-CN" sz="1800" b="1" dirty="0" err="1"/>
              <a:t>getvecter</a:t>
            </a:r>
            <a:r>
              <a:rPr lang="en-US" altLang="zh-CN" sz="18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Circle:Ellipse</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("Circle!");}</a:t>
            </a:r>
          </a:p>
          <a:p>
            <a:pPr eaLnBrk="1" hangingPunct="1">
              <a:buFontTx/>
              <a:buNone/>
            </a:pPr>
            <a:r>
              <a:rPr lang="en-US" altLang="zh-CN" sz="1800" b="1" dirty="0"/>
              <a:t>	public double </a:t>
            </a:r>
            <a:r>
              <a:rPr lang="en-US" altLang="zh-CN" sz="1800" b="1" dirty="0" err="1"/>
              <a:t>getArea</a:t>
            </a:r>
            <a:r>
              <a:rPr lang="en-US" altLang="zh-CN" sz="1800" b="1" dirty="0"/>
              <a:t>(){return 1.0;}</a:t>
            </a:r>
          </a:p>
          <a:p>
            <a:pPr eaLnBrk="1" hangingPunct="1">
              <a:buFontTx/>
              <a:buNone/>
            </a:pPr>
            <a:r>
              <a:rPr lang="en-US" altLang="zh-CN" sz="1800" b="1" dirty="0"/>
              <a:t>}</a:t>
            </a:r>
          </a:p>
          <a:p>
            <a:pPr eaLnBrk="1" hangingPunct="1">
              <a:buFontTx/>
              <a:buNone/>
            </a:pPr>
            <a:endParaRPr lang="en-US" altLang="zh-CN" sz="1800" b="1" dirty="0"/>
          </a:p>
          <a:p>
            <a:pPr eaLnBrk="1" hangingPunct="1">
              <a:buFontTx/>
              <a:buNone/>
            </a:pPr>
            <a:r>
              <a:rPr lang="en-US" altLang="zh-CN" sz="1800" b="1" dirty="0"/>
              <a:t>main()</a:t>
            </a:r>
            <a:r>
              <a:rPr lang="zh-CN" altLang="en-US" sz="1800" b="1" dirty="0"/>
              <a:t>函数中的代码</a:t>
            </a:r>
          </a:p>
          <a:p>
            <a:pPr eaLnBrk="1" hangingPunct="1">
              <a:buFontTx/>
              <a:buNone/>
            </a:pPr>
            <a:r>
              <a:rPr lang="en-US" altLang="zh-CN" sz="1800" b="1" dirty="0">
                <a:solidFill>
                  <a:srgbClr val="FF0000"/>
                </a:solidFill>
              </a:rPr>
              <a:t>Circle</a:t>
            </a:r>
            <a:r>
              <a:rPr lang="en-US" altLang="zh-CN" sz="1800" b="1" dirty="0"/>
              <a:t> g=new Circle(); </a:t>
            </a:r>
            <a:r>
              <a:rPr lang="en-US" altLang="zh-CN" sz="1800" dirty="0">
                <a:solidFill>
                  <a:srgbClr val="FF0000"/>
                </a:solidFill>
              </a:rPr>
              <a:t>//</a:t>
            </a:r>
            <a:r>
              <a:rPr lang="en-US" altLang="zh-CN" sz="1800" b="1" dirty="0">
                <a:solidFill>
                  <a:srgbClr val="FF0000"/>
                </a:solidFill>
              </a:rPr>
              <a:t>g</a:t>
            </a:r>
            <a:r>
              <a:rPr lang="zh-CN" altLang="en-US" sz="1800" b="1" dirty="0">
                <a:solidFill>
                  <a:srgbClr val="FF0000"/>
                </a:solidFill>
              </a:rPr>
              <a:t>换成</a:t>
            </a:r>
            <a:r>
              <a:rPr lang="en-US" altLang="zh-CN" sz="1800" b="1" dirty="0">
                <a:solidFill>
                  <a:srgbClr val="FF0000"/>
                </a:solidFill>
              </a:rPr>
              <a:t>Circle</a:t>
            </a:r>
            <a:r>
              <a:rPr lang="zh-CN" altLang="en-US" sz="1800" b="1" dirty="0">
                <a:solidFill>
                  <a:srgbClr val="FF0000"/>
                </a:solidFill>
              </a:rPr>
              <a:t>类引用</a:t>
            </a:r>
            <a:endParaRPr lang="en-US" altLang="zh-CN" sz="1800" b="1" dirty="0"/>
          </a:p>
          <a:p>
            <a:pPr eaLnBrk="1" hangingPunct="1">
              <a:buFontTx/>
              <a:buNone/>
            </a:pPr>
            <a:r>
              <a:rPr lang="en-US" altLang="zh-CN" sz="1800" b="1" dirty="0" err="1"/>
              <a:t>g.draw</a:t>
            </a:r>
            <a:r>
              <a:rPr lang="en-US" altLang="zh-CN" sz="1800" b="1" dirty="0"/>
              <a:t>(); </a:t>
            </a:r>
            <a:r>
              <a:rPr lang="zh-CN" altLang="en-US" sz="1800" dirty="0">
                <a:solidFill>
                  <a:srgbClr val="FF0000"/>
                </a:solidFill>
              </a:rPr>
              <a:t> </a:t>
            </a:r>
            <a:endParaRPr lang="zh-CN" altLang="en-US" sz="1800" b="1" dirty="0"/>
          </a:p>
        </p:txBody>
      </p:sp>
      <p:sp>
        <p:nvSpPr>
          <p:cNvPr id="81923" name="Text Box 3"/>
          <p:cNvSpPr txBox="1">
            <a:spLocks noChangeArrowheads="1"/>
          </p:cNvSpPr>
          <p:nvPr/>
        </p:nvSpPr>
        <p:spPr bwMode="auto">
          <a:xfrm>
            <a:off x="4860032" y="2636912"/>
            <a:ext cx="2304256" cy="830997"/>
          </a:xfrm>
          <a:prstGeom prst="rect">
            <a:avLst/>
          </a:prstGeom>
          <a:noFill/>
          <a:ln w="22225">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defRPr/>
            </a:pPr>
            <a:r>
              <a:rPr lang="zh-CN" altLang="en-US" dirty="0">
                <a:solidFill>
                  <a:srgbClr val="FF0000"/>
                </a:solidFill>
                <a:latin typeface="+mn-lt"/>
                <a:ea typeface="黑体" panose="02010609060101010101" pitchFamily="49" charset="-122"/>
              </a:rPr>
              <a:t>运行结果： </a:t>
            </a:r>
            <a:endParaRPr lang="en-US" altLang="zh-CN" dirty="0">
              <a:solidFill>
                <a:srgbClr val="FF0000"/>
              </a:solidFill>
              <a:latin typeface="+mn-lt"/>
              <a:ea typeface="黑体" panose="02010609060101010101" pitchFamily="49" charset="-122"/>
            </a:endParaRPr>
          </a:p>
          <a:p>
            <a:pPr eaLnBrk="1" hangingPunct="1">
              <a:spcBef>
                <a:spcPts val="0"/>
              </a:spcBef>
              <a:defRPr/>
            </a:pPr>
            <a:r>
              <a:rPr lang="en-US" altLang="zh-CN" dirty="0">
                <a:latin typeface="+mn-lt"/>
                <a:ea typeface="黑体" panose="02010609060101010101" pitchFamily="49" charset="-122"/>
              </a:rPr>
              <a:t>Circle!</a:t>
            </a:r>
          </a:p>
        </p:txBody>
      </p:sp>
    </p:spTree>
    <p:extLst>
      <p:ext uri="{BB962C8B-B14F-4D97-AF65-F5344CB8AC3E}">
        <p14:creationId xmlns:p14="http://schemas.microsoft.com/office/powerpoint/2010/main" val="12280254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324618" y="116632"/>
            <a:ext cx="8567862" cy="6192688"/>
          </a:xfrm>
        </p:spPr>
        <p:txBody>
          <a:bodyPr/>
          <a:lstStyle/>
          <a:p>
            <a:pPr eaLnBrk="1" hangingPunct="1">
              <a:buFontTx/>
              <a:buNone/>
            </a:pPr>
            <a:r>
              <a:rPr lang="en-US" altLang="zh-CN" sz="1800" b="1" dirty="0"/>
              <a:t>class </a:t>
            </a:r>
            <a:r>
              <a:rPr lang="en-US" altLang="zh-CN" sz="1800" b="1" dirty="0" err="1"/>
              <a:t>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a:t>
            </a:r>
            <a:r>
              <a:rPr lang="en-US" altLang="zh-CN" sz="1600" b="1" dirty="0"/>
              <a:t>public </a:t>
            </a:r>
            <a:r>
              <a:rPr lang="en-US" altLang="zh-CN" sz="1600" b="1" dirty="0">
                <a:solidFill>
                  <a:srgbClr val="FF0000"/>
                </a:solidFill>
              </a:rPr>
              <a:t>virtual</a:t>
            </a:r>
            <a:r>
              <a:rPr lang="en-US" altLang="zh-CN" sz="1600" b="1" dirty="0"/>
              <a:t> void draw(){</a:t>
            </a:r>
            <a:r>
              <a:rPr lang="en-US" altLang="zh-CN" sz="1600" b="1" dirty="0" err="1"/>
              <a:t>Console.WriteLine</a:t>
            </a:r>
            <a:r>
              <a:rPr lang="en-US" altLang="zh-CN" sz="1600" b="1" dirty="0"/>
              <a:t>("</a:t>
            </a:r>
            <a:r>
              <a:rPr lang="en-US" altLang="zh-CN" sz="1600" b="1" dirty="0" err="1"/>
              <a:t>GeometricObject</a:t>
            </a:r>
            <a:r>
              <a:rPr lang="en-US" altLang="zh-CN" sz="16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Ellipse:GeometricObject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buFontTx/>
              <a:buNone/>
            </a:pPr>
            <a:r>
              <a:rPr lang="en-US" altLang="zh-CN" sz="1800" b="1" dirty="0"/>
              <a:t>	public void </a:t>
            </a:r>
            <a:r>
              <a:rPr lang="en-US" altLang="zh-CN" sz="1800" b="1" dirty="0" err="1"/>
              <a:t>getvecter</a:t>
            </a:r>
            <a:r>
              <a:rPr lang="en-US" altLang="zh-CN" sz="18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Circle:Ellipse</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("Circle!");}</a:t>
            </a:r>
          </a:p>
          <a:p>
            <a:pPr eaLnBrk="1" hangingPunct="1">
              <a:buFontTx/>
              <a:buNone/>
            </a:pPr>
            <a:r>
              <a:rPr lang="en-US" altLang="zh-CN" sz="1800" b="1" dirty="0"/>
              <a:t>	public double </a:t>
            </a:r>
            <a:r>
              <a:rPr lang="en-US" altLang="zh-CN" sz="1800" b="1" dirty="0" err="1"/>
              <a:t>getArea</a:t>
            </a:r>
            <a:r>
              <a:rPr lang="en-US" altLang="zh-CN" sz="1800" b="1" dirty="0"/>
              <a:t>(){return 1.0;}</a:t>
            </a:r>
          </a:p>
          <a:p>
            <a:pPr eaLnBrk="1" hangingPunct="1">
              <a:buFontTx/>
              <a:buNone/>
            </a:pPr>
            <a:r>
              <a:rPr lang="en-US" altLang="zh-CN" sz="1800" b="1" dirty="0"/>
              <a:t>}</a:t>
            </a:r>
          </a:p>
          <a:p>
            <a:pPr eaLnBrk="1" hangingPunct="1">
              <a:buFontTx/>
              <a:buNone/>
            </a:pPr>
            <a:endParaRPr lang="en-US" altLang="zh-CN" sz="1800" b="1" dirty="0"/>
          </a:p>
          <a:p>
            <a:pPr eaLnBrk="1" hangingPunct="1">
              <a:buFontTx/>
              <a:buNone/>
            </a:pPr>
            <a:r>
              <a:rPr lang="en-US" altLang="zh-CN" sz="1800" b="1" dirty="0"/>
              <a:t>main()</a:t>
            </a:r>
            <a:r>
              <a:rPr lang="zh-CN" altLang="en-US" sz="1800" b="1" dirty="0"/>
              <a:t>函数中的代码</a:t>
            </a:r>
          </a:p>
          <a:p>
            <a:pPr eaLnBrk="1" hangingPunct="1">
              <a:buFontTx/>
              <a:buNone/>
            </a:pPr>
            <a:r>
              <a:rPr lang="en-US" altLang="zh-CN" sz="1800" b="1" dirty="0" err="1"/>
              <a:t>GeometricObject</a:t>
            </a:r>
            <a:r>
              <a:rPr lang="en-US" altLang="zh-CN" sz="1800" b="1" dirty="0"/>
              <a:t> g=new Circle();</a:t>
            </a:r>
            <a:r>
              <a:rPr lang="en-US" altLang="zh-CN" sz="1800" dirty="0"/>
              <a:t> </a:t>
            </a:r>
            <a:endParaRPr lang="en-US" altLang="zh-CN" sz="1800" b="1" dirty="0"/>
          </a:p>
          <a:p>
            <a:pPr eaLnBrk="1" hangingPunct="1">
              <a:buFontTx/>
              <a:buNone/>
            </a:pPr>
            <a:r>
              <a:rPr lang="en-US" altLang="zh-CN" sz="1800" b="1" dirty="0" err="1"/>
              <a:t>g.draw</a:t>
            </a:r>
            <a:r>
              <a:rPr lang="en-US" altLang="zh-CN" sz="1800" b="1" dirty="0"/>
              <a:t>(); </a:t>
            </a:r>
            <a:r>
              <a:rPr lang="en-US" altLang="zh-CN" sz="1800" b="1" dirty="0">
                <a:solidFill>
                  <a:srgbClr val="FF0000"/>
                </a:solidFill>
              </a:rPr>
              <a:t>//</a:t>
            </a:r>
            <a:r>
              <a:rPr lang="zh-CN" altLang="en-US" sz="1800" b="1" dirty="0">
                <a:solidFill>
                  <a:srgbClr val="FF0000"/>
                </a:solidFill>
              </a:rPr>
              <a:t>如果</a:t>
            </a:r>
            <a:r>
              <a:rPr lang="en-US" altLang="zh-CN" sz="1800" b="1" dirty="0">
                <a:solidFill>
                  <a:srgbClr val="FF0000"/>
                </a:solidFill>
              </a:rPr>
              <a:t>Circle</a:t>
            </a:r>
            <a:r>
              <a:rPr lang="zh-CN" altLang="en-US" sz="1800" b="1" dirty="0">
                <a:solidFill>
                  <a:srgbClr val="FF0000"/>
                </a:solidFill>
              </a:rPr>
              <a:t>类不覆盖</a:t>
            </a:r>
            <a:r>
              <a:rPr lang="en-US" altLang="zh-CN" sz="1800" b="1" dirty="0">
                <a:solidFill>
                  <a:srgbClr val="FF0000"/>
                </a:solidFill>
              </a:rPr>
              <a:t>draw</a:t>
            </a:r>
            <a:r>
              <a:rPr lang="zh-CN" altLang="en-US" sz="1800" b="1" dirty="0">
                <a:solidFill>
                  <a:srgbClr val="FF0000"/>
                </a:solidFill>
              </a:rPr>
              <a:t>方法，调用的是哪个类的方法</a:t>
            </a:r>
            <a:endParaRPr lang="en-US" altLang="zh-CN" sz="1800" b="1" dirty="0">
              <a:solidFill>
                <a:srgbClr val="FF0000"/>
              </a:solidFill>
            </a:endParaRPr>
          </a:p>
        </p:txBody>
      </p:sp>
    </p:spTree>
    <p:extLst>
      <p:ext uri="{BB962C8B-B14F-4D97-AF65-F5344CB8AC3E}">
        <p14:creationId xmlns:p14="http://schemas.microsoft.com/office/powerpoint/2010/main" val="304993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23850" y="260350"/>
            <a:ext cx="8229600" cy="865188"/>
          </a:xfrm>
        </p:spPr>
        <p:txBody>
          <a:bodyPr/>
          <a:lstStyle/>
          <a:p>
            <a:pPr eaLnBrk="1" hangingPunct="1">
              <a:lnSpc>
                <a:spcPct val="80000"/>
              </a:lnSpc>
            </a:pPr>
            <a:r>
              <a:rPr lang="zh-CN" altLang="en-US" sz="2800">
                <a:ea typeface="黑体" panose="02010609060101010101" pitchFamily="49" charset="-122"/>
              </a:rPr>
              <a:t>类或结构的默认访问类型是</a:t>
            </a:r>
            <a:r>
              <a:rPr lang="en-US" altLang="zh-CN" sz="2800">
                <a:solidFill>
                  <a:srgbClr val="FF0000"/>
                </a:solidFill>
                <a:ea typeface="黑体" panose="02010609060101010101" pitchFamily="49" charset="-122"/>
              </a:rPr>
              <a:t>internal</a:t>
            </a:r>
            <a:r>
              <a:rPr lang="zh-CN" altLang="en-US" sz="2800">
                <a:solidFill>
                  <a:srgbClr val="FF0000"/>
                </a:solidFill>
                <a:ea typeface="黑体" panose="02010609060101010101" pitchFamily="49" charset="-122"/>
              </a:rPr>
              <a:t>。</a:t>
            </a:r>
          </a:p>
          <a:p>
            <a:pPr eaLnBrk="1" hangingPunct="1">
              <a:lnSpc>
                <a:spcPct val="80000"/>
              </a:lnSpc>
            </a:pPr>
            <a:r>
              <a:rPr lang="zh-CN" altLang="en-US" sz="2800">
                <a:ea typeface="黑体" panose="02010609060101010101" pitchFamily="49" charset="-122"/>
              </a:rPr>
              <a:t>类中所有的成员，默认均为</a:t>
            </a:r>
            <a:r>
              <a:rPr lang="en-US" altLang="zh-CN" sz="2800">
                <a:solidFill>
                  <a:srgbClr val="FF0000"/>
                </a:solidFill>
                <a:ea typeface="黑体" panose="02010609060101010101" pitchFamily="49" charset="-122"/>
              </a:rPr>
              <a:t>private</a:t>
            </a:r>
            <a:r>
              <a:rPr lang="zh-CN" altLang="en-US" sz="2800">
                <a:solidFill>
                  <a:srgbClr val="FF0000"/>
                </a:solidFill>
                <a:ea typeface="黑体" panose="02010609060101010101" pitchFamily="49" charset="-122"/>
              </a:rPr>
              <a:t>。</a:t>
            </a:r>
          </a:p>
        </p:txBody>
      </p:sp>
      <p:sp>
        <p:nvSpPr>
          <p:cNvPr id="17411" name="Rectangle 4"/>
          <p:cNvSpPr>
            <a:spLocks noChangeArrowheads="1"/>
          </p:cNvSpPr>
          <p:nvPr/>
        </p:nvSpPr>
        <p:spPr bwMode="auto">
          <a:xfrm>
            <a:off x="1908175" y="1196975"/>
            <a:ext cx="677862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FontTx/>
              <a:buNone/>
            </a:pPr>
            <a:r>
              <a:rPr lang="en-US" altLang="zh-CN" sz="2000" noProof="1"/>
              <a:t>class Furniture</a:t>
            </a:r>
          </a:p>
          <a:p>
            <a:pPr eaLnBrk="1" hangingPunct="1">
              <a:lnSpc>
                <a:spcPct val="80000"/>
              </a:lnSpc>
              <a:buFontTx/>
              <a:buNone/>
            </a:pPr>
            <a:r>
              <a:rPr lang="en-US" altLang="zh-CN" sz="2000" noProof="1"/>
              <a:t>{</a:t>
            </a:r>
          </a:p>
          <a:p>
            <a:pPr eaLnBrk="1" hangingPunct="1">
              <a:lnSpc>
                <a:spcPct val="80000"/>
              </a:lnSpc>
              <a:buFontTx/>
              <a:buNone/>
            </a:pPr>
            <a:r>
              <a:rPr lang="en-US" altLang="zh-CN" sz="2000" noProof="1"/>
              <a:t>    const double salesTax = 0.065;</a:t>
            </a:r>
          </a:p>
          <a:p>
            <a:pPr eaLnBrk="1" hangingPunct="1">
              <a:lnSpc>
                <a:spcPct val="80000"/>
              </a:lnSpc>
              <a:buFontTx/>
              <a:buNone/>
            </a:pPr>
            <a:r>
              <a:rPr lang="en-US" altLang="zh-CN" sz="2000" noProof="1"/>
              <a:t>    private double purchPrice;</a:t>
            </a:r>
          </a:p>
          <a:p>
            <a:pPr eaLnBrk="1" hangingPunct="1">
              <a:lnSpc>
                <a:spcPct val="80000"/>
              </a:lnSpc>
              <a:buFontTx/>
              <a:buNone/>
            </a:pPr>
            <a:r>
              <a:rPr lang="en-US" altLang="zh-CN" sz="2000" noProof="1"/>
              <a:t>    private string vendor, inventoryID;</a:t>
            </a:r>
          </a:p>
          <a:p>
            <a:pPr eaLnBrk="1" hangingPunct="1">
              <a:lnSpc>
                <a:spcPct val="80000"/>
              </a:lnSpc>
              <a:buFontTx/>
              <a:buNone/>
            </a:pPr>
            <a:r>
              <a:rPr lang="en-US" altLang="zh-CN" sz="2000" noProof="1"/>
              <a:t>    public Furniture(string vendor, string inventID, double </a:t>
            </a:r>
            <a:r>
              <a:rPr lang="en-US" altLang="zh-CN" sz="2000"/>
              <a:t>         </a:t>
            </a:r>
            <a:r>
              <a:rPr lang="en-US" altLang="zh-CN" sz="2000" noProof="1"/>
              <a:t>purchPrice)</a:t>
            </a:r>
          </a:p>
          <a:p>
            <a:pPr eaLnBrk="1" hangingPunct="1">
              <a:lnSpc>
                <a:spcPct val="80000"/>
              </a:lnSpc>
              <a:buFontTx/>
              <a:buNone/>
            </a:pPr>
            <a:r>
              <a:rPr lang="en-US" altLang="zh-CN" sz="2000" noProof="1"/>
              <a:t>    {</a:t>
            </a:r>
          </a:p>
          <a:p>
            <a:pPr eaLnBrk="1" hangingPunct="1">
              <a:lnSpc>
                <a:spcPct val="80000"/>
              </a:lnSpc>
              <a:buFontTx/>
              <a:buNone/>
            </a:pPr>
            <a:r>
              <a:rPr lang="en-US" altLang="zh-CN" sz="2000" noProof="1"/>
              <a:t>        this.vendor = vendor;</a:t>
            </a:r>
          </a:p>
          <a:p>
            <a:pPr eaLnBrk="1" hangingPunct="1">
              <a:lnSpc>
                <a:spcPct val="80000"/>
              </a:lnSpc>
              <a:buFontTx/>
              <a:buNone/>
            </a:pPr>
            <a:r>
              <a:rPr lang="en-US" altLang="zh-CN" sz="2000" noProof="1"/>
              <a:t>        this.inventoryID = inventID;</a:t>
            </a:r>
          </a:p>
          <a:p>
            <a:pPr eaLnBrk="1" hangingPunct="1">
              <a:lnSpc>
                <a:spcPct val="80000"/>
              </a:lnSpc>
              <a:buFontTx/>
              <a:buNone/>
            </a:pPr>
            <a:r>
              <a:rPr lang="en-US" altLang="zh-CN" sz="2000" noProof="1"/>
              <a:t>        this.purchPrice = purchPrice;</a:t>
            </a:r>
          </a:p>
          <a:p>
            <a:pPr eaLnBrk="1" hangingPunct="1">
              <a:lnSpc>
                <a:spcPct val="80000"/>
              </a:lnSpc>
              <a:buFontTx/>
              <a:buNone/>
            </a:pPr>
            <a:r>
              <a:rPr lang="en-US" altLang="zh-CN" sz="2000" noProof="1"/>
              <a:t>    }</a:t>
            </a:r>
          </a:p>
          <a:p>
            <a:pPr eaLnBrk="1" hangingPunct="1">
              <a:lnSpc>
                <a:spcPct val="80000"/>
              </a:lnSpc>
              <a:buFontTx/>
              <a:buNone/>
            </a:pPr>
            <a:r>
              <a:rPr lang="en-US" altLang="zh-CN" sz="2000" noProof="1"/>
              <a:t>    public string MyVendor</a:t>
            </a:r>
          </a:p>
          <a:p>
            <a:pPr eaLnBrk="1" hangingPunct="1">
              <a:lnSpc>
                <a:spcPct val="80000"/>
              </a:lnSpc>
              <a:buFontTx/>
              <a:buNone/>
            </a:pPr>
            <a:r>
              <a:rPr lang="en-US" altLang="zh-CN" sz="2000" noProof="1"/>
              <a:t>    { get { return vendor; } }</a:t>
            </a:r>
          </a:p>
          <a:p>
            <a:pPr eaLnBrk="1" hangingPunct="1">
              <a:lnSpc>
                <a:spcPct val="80000"/>
              </a:lnSpc>
              <a:buFontTx/>
              <a:buNone/>
            </a:pPr>
            <a:r>
              <a:rPr lang="en-US" altLang="zh-CN" sz="2000" noProof="1"/>
              <a:t>    public double CalcSalesTax(double salePrice)</a:t>
            </a:r>
          </a:p>
          <a:p>
            <a:pPr eaLnBrk="1" hangingPunct="1">
              <a:lnSpc>
                <a:spcPct val="80000"/>
              </a:lnSpc>
              <a:buFontTx/>
              <a:buNone/>
            </a:pPr>
            <a:r>
              <a:rPr lang="en-US" altLang="zh-CN" sz="2000" noProof="1"/>
              <a:t>    { return salePrice * salesTax; }</a:t>
            </a:r>
          </a:p>
          <a:p>
            <a:pPr eaLnBrk="1" hangingPunct="1">
              <a:lnSpc>
                <a:spcPct val="80000"/>
              </a:lnSpc>
              <a:buFontTx/>
              <a:buNone/>
            </a:pPr>
            <a:r>
              <a:rPr lang="en-US" altLang="zh-CN" sz="2000" noProof="1"/>
              <a:t>}</a:t>
            </a:r>
            <a:endParaRPr lang="en-US" altLang="zh-CN" sz="2000"/>
          </a:p>
        </p:txBody>
      </p:sp>
      <p:grpSp>
        <p:nvGrpSpPr>
          <p:cNvPr id="17412" name="Group 5"/>
          <p:cNvGrpSpPr>
            <a:grpSpLocks/>
          </p:cNvGrpSpPr>
          <p:nvPr/>
        </p:nvGrpSpPr>
        <p:grpSpPr bwMode="auto">
          <a:xfrm>
            <a:off x="179388" y="1196975"/>
            <a:ext cx="1728787" cy="366713"/>
            <a:chOff x="204" y="251"/>
            <a:chExt cx="998" cy="231"/>
          </a:xfrm>
        </p:grpSpPr>
        <p:sp>
          <p:nvSpPr>
            <p:cNvPr id="17416" name="Line 6"/>
            <p:cNvSpPr>
              <a:spLocks noChangeShapeType="1"/>
            </p:cNvSpPr>
            <p:nvPr/>
          </p:nvSpPr>
          <p:spPr bwMode="auto">
            <a:xfrm flipH="1">
              <a:off x="748" y="364"/>
              <a:ext cx="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Text Box 7"/>
            <p:cNvSpPr txBox="1">
              <a:spLocks noChangeArrowheads="1"/>
            </p:cNvSpPr>
            <p:nvPr/>
          </p:nvSpPr>
          <p:spPr bwMode="auto">
            <a:xfrm>
              <a:off x="204" y="251"/>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a:solidFill>
                    <a:srgbClr val="FF0000"/>
                  </a:solidFill>
                </a:rPr>
                <a:t>internal</a:t>
              </a:r>
            </a:p>
          </p:txBody>
        </p:sp>
      </p:grpSp>
      <p:grpSp>
        <p:nvGrpSpPr>
          <p:cNvPr id="17413" name="Group 8"/>
          <p:cNvGrpSpPr>
            <a:grpSpLocks/>
          </p:cNvGrpSpPr>
          <p:nvPr/>
        </p:nvGrpSpPr>
        <p:grpSpPr bwMode="auto">
          <a:xfrm>
            <a:off x="611188" y="1792288"/>
            <a:ext cx="1584325" cy="366712"/>
            <a:chOff x="204" y="251"/>
            <a:chExt cx="998" cy="231"/>
          </a:xfrm>
        </p:grpSpPr>
        <p:sp>
          <p:nvSpPr>
            <p:cNvPr id="17414" name="Line 9"/>
            <p:cNvSpPr>
              <a:spLocks noChangeShapeType="1"/>
            </p:cNvSpPr>
            <p:nvPr/>
          </p:nvSpPr>
          <p:spPr bwMode="auto">
            <a:xfrm flipH="1">
              <a:off x="748" y="364"/>
              <a:ext cx="45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Text Box 10"/>
            <p:cNvSpPr txBox="1">
              <a:spLocks noChangeArrowheads="1"/>
            </p:cNvSpPr>
            <p:nvPr/>
          </p:nvSpPr>
          <p:spPr bwMode="auto">
            <a:xfrm>
              <a:off x="204" y="251"/>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en-US" altLang="zh-CN" sz="1800" b="1">
                  <a:solidFill>
                    <a:srgbClr val="FF0000"/>
                  </a:solidFill>
                </a:rPr>
                <a:t>private</a:t>
              </a:r>
            </a:p>
          </p:txBody>
        </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324618" y="116632"/>
            <a:ext cx="8567862" cy="6192688"/>
          </a:xfrm>
        </p:spPr>
        <p:txBody>
          <a:bodyPr/>
          <a:lstStyle/>
          <a:p>
            <a:pPr eaLnBrk="1" hangingPunct="1">
              <a:buFontTx/>
              <a:buNone/>
            </a:pPr>
            <a:r>
              <a:rPr lang="en-US" altLang="zh-CN" sz="1800" b="1" dirty="0"/>
              <a:t>class </a:t>
            </a:r>
            <a:r>
              <a:rPr lang="en-US" altLang="zh-CN" sz="1800" b="1" dirty="0" err="1"/>
              <a:t>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a:t>
            </a:r>
            <a:r>
              <a:rPr lang="en-US" altLang="zh-CN" sz="1600" b="1" dirty="0"/>
              <a:t>public </a:t>
            </a:r>
            <a:r>
              <a:rPr lang="en-US" altLang="zh-CN" sz="1600" b="1" dirty="0">
                <a:solidFill>
                  <a:srgbClr val="FF0000"/>
                </a:solidFill>
              </a:rPr>
              <a:t>virtual</a:t>
            </a:r>
            <a:r>
              <a:rPr lang="en-US" altLang="zh-CN" sz="1600" b="1" dirty="0"/>
              <a:t> void draw(){</a:t>
            </a:r>
            <a:r>
              <a:rPr lang="en-US" altLang="zh-CN" sz="1600" b="1" dirty="0" err="1"/>
              <a:t>Console.WriteLine</a:t>
            </a:r>
            <a:r>
              <a:rPr lang="en-US" altLang="zh-CN" sz="1600" b="1" dirty="0"/>
              <a:t>("</a:t>
            </a:r>
            <a:r>
              <a:rPr lang="en-US" altLang="zh-CN" sz="1600" b="1" dirty="0" err="1"/>
              <a:t>GeometricObject</a:t>
            </a:r>
            <a:r>
              <a:rPr lang="en-US" altLang="zh-CN" sz="16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Ellipse:GeometricObject</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buFontTx/>
              <a:buNone/>
            </a:pPr>
            <a:r>
              <a:rPr lang="en-US" altLang="zh-CN" sz="1800" b="1" dirty="0"/>
              <a:t>	public void </a:t>
            </a:r>
            <a:r>
              <a:rPr lang="en-US" altLang="zh-CN" sz="1800" b="1" dirty="0" err="1"/>
              <a:t>getvecter</a:t>
            </a:r>
            <a:r>
              <a:rPr lang="en-US" altLang="zh-CN" sz="1800" b="1" dirty="0"/>
              <a:t>(){}</a:t>
            </a:r>
          </a:p>
          <a:p>
            <a:pPr eaLnBrk="1" hangingPunct="1">
              <a:buFontTx/>
              <a:buNone/>
            </a:pPr>
            <a:r>
              <a:rPr lang="en-US" altLang="zh-CN" sz="1800" b="1" dirty="0"/>
              <a:t>}</a:t>
            </a:r>
          </a:p>
          <a:p>
            <a:pPr eaLnBrk="1" hangingPunct="1">
              <a:buFontTx/>
              <a:buNone/>
            </a:pPr>
            <a:r>
              <a:rPr lang="en-US" altLang="zh-CN" sz="1800" b="1" dirty="0"/>
              <a:t>class </a:t>
            </a:r>
            <a:r>
              <a:rPr lang="en-US" altLang="zh-CN" sz="1800" b="1" dirty="0" err="1"/>
              <a:t>Circle:Ellipse</a:t>
            </a:r>
            <a:endParaRPr lang="en-US" altLang="zh-CN" sz="1800" b="1" dirty="0"/>
          </a:p>
          <a:p>
            <a:pPr eaLnBrk="1" hangingPunct="1">
              <a:buFontTx/>
              <a:buNone/>
            </a:pPr>
            <a:r>
              <a:rPr lang="en-US" altLang="zh-CN" sz="1800" b="1" dirty="0"/>
              <a:t>{</a:t>
            </a:r>
          </a:p>
          <a:p>
            <a:pPr eaLnBrk="1" hangingPunct="1">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("Circle!");}</a:t>
            </a:r>
          </a:p>
          <a:p>
            <a:pPr eaLnBrk="1" hangingPunct="1">
              <a:buFontTx/>
              <a:buNone/>
            </a:pPr>
            <a:r>
              <a:rPr lang="en-US" altLang="zh-CN" sz="1800" b="1" dirty="0"/>
              <a:t>	public double </a:t>
            </a:r>
            <a:r>
              <a:rPr lang="en-US" altLang="zh-CN" sz="1800" b="1" dirty="0" err="1"/>
              <a:t>getArea</a:t>
            </a:r>
            <a:r>
              <a:rPr lang="en-US" altLang="zh-CN" sz="1800" b="1" dirty="0"/>
              <a:t>(){return 1.0;}</a:t>
            </a:r>
          </a:p>
          <a:p>
            <a:pPr eaLnBrk="1" hangingPunct="1">
              <a:buFontTx/>
              <a:buNone/>
            </a:pPr>
            <a:r>
              <a:rPr lang="en-US" altLang="zh-CN" sz="1800" b="1" dirty="0"/>
              <a:t>}</a:t>
            </a:r>
          </a:p>
          <a:p>
            <a:pPr eaLnBrk="1" hangingPunct="1">
              <a:buFontTx/>
              <a:buNone/>
            </a:pPr>
            <a:endParaRPr lang="en-US" altLang="zh-CN" sz="1800" b="1" dirty="0"/>
          </a:p>
          <a:p>
            <a:pPr eaLnBrk="1" hangingPunct="1">
              <a:buFontTx/>
              <a:buNone/>
            </a:pPr>
            <a:r>
              <a:rPr lang="en-US" altLang="zh-CN" sz="1800" b="1" dirty="0"/>
              <a:t>main()</a:t>
            </a:r>
            <a:r>
              <a:rPr lang="zh-CN" altLang="en-US" sz="1800" b="1" dirty="0"/>
              <a:t>函数中的代码</a:t>
            </a:r>
          </a:p>
          <a:p>
            <a:pPr eaLnBrk="1" hangingPunct="1">
              <a:buFontTx/>
              <a:buNone/>
            </a:pPr>
            <a:r>
              <a:rPr lang="en-US" altLang="zh-CN" sz="1800" b="1" dirty="0" err="1"/>
              <a:t>GeometricObject</a:t>
            </a:r>
            <a:r>
              <a:rPr lang="en-US" altLang="zh-CN" sz="1800" b="1" dirty="0"/>
              <a:t> g=new Circle();</a:t>
            </a:r>
            <a:r>
              <a:rPr lang="en-US" altLang="zh-CN" sz="1800" dirty="0"/>
              <a:t> </a:t>
            </a:r>
            <a:endParaRPr lang="en-US" altLang="zh-CN" sz="1800" b="1" dirty="0"/>
          </a:p>
          <a:p>
            <a:pPr eaLnBrk="1" hangingPunct="1">
              <a:buFontTx/>
              <a:buNone/>
            </a:pPr>
            <a:r>
              <a:rPr lang="en-US" altLang="zh-CN" sz="1800" b="1" dirty="0" err="1"/>
              <a:t>g.draw</a:t>
            </a:r>
            <a:r>
              <a:rPr lang="en-US" altLang="zh-CN" sz="1800" b="1" dirty="0"/>
              <a:t>(); </a:t>
            </a:r>
            <a:r>
              <a:rPr lang="en-US" altLang="zh-CN" sz="1800" b="1" dirty="0">
                <a:solidFill>
                  <a:srgbClr val="FF0000"/>
                </a:solidFill>
              </a:rPr>
              <a:t>//</a:t>
            </a:r>
            <a:r>
              <a:rPr lang="zh-CN" altLang="en-US" sz="1800" b="1" dirty="0">
                <a:solidFill>
                  <a:srgbClr val="FF0000"/>
                </a:solidFill>
              </a:rPr>
              <a:t>如果</a:t>
            </a:r>
            <a:r>
              <a:rPr lang="en-US" altLang="zh-CN" sz="1800" b="1" dirty="0">
                <a:solidFill>
                  <a:srgbClr val="FF0000"/>
                </a:solidFill>
              </a:rPr>
              <a:t>Circle</a:t>
            </a:r>
            <a:r>
              <a:rPr lang="zh-CN" altLang="en-US" sz="1800" b="1" dirty="0">
                <a:solidFill>
                  <a:srgbClr val="FF0000"/>
                </a:solidFill>
              </a:rPr>
              <a:t>类不覆盖</a:t>
            </a:r>
            <a:r>
              <a:rPr lang="en-US" altLang="zh-CN" sz="1800" b="1" dirty="0">
                <a:solidFill>
                  <a:srgbClr val="FF0000"/>
                </a:solidFill>
              </a:rPr>
              <a:t>draw</a:t>
            </a:r>
            <a:r>
              <a:rPr lang="zh-CN" altLang="en-US" sz="1800" b="1" dirty="0">
                <a:solidFill>
                  <a:srgbClr val="FF0000"/>
                </a:solidFill>
              </a:rPr>
              <a:t>方法，调用的是哪个类的方法</a:t>
            </a:r>
            <a:endParaRPr lang="en-US" altLang="zh-CN" sz="1800" b="1" dirty="0">
              <a:solidFill>
                <a:srgbClr val="FF0000"/>
              </a:solidFill>
            </a:endParaRPr>
          </a:p>
        </p:txBody>
      </p:sp>
      <p:sp>
        <p:nvSpPr>
          <p:cNvPr id="3" name="Text Box 3">
            <a:extLst>
              <a:ext uri="{FF2B5EF4-FFF2-40B4-BE49-F238E27FC236}">
                <a16:creationId xmlns:a16="http://schemas.microsoft.com/office/drawing/2014/main" id="{063109AF-B99E-44BD-BFB3-F48CC973DFD2}"/>
              </a:ext>
            </a:extLst>
          </p:cNvPr>
          <p:cNvSpPr txBox="1">
            <a:spLocks noChangeArrowheads="1"/>
          </p:cNvSpPr>
          <p:nvPr/>
        </p:nvSpPr>
        <p:spPr bwMode="auto">
          <a:xfrm>
            <a:off x="4860032" y="2636912"/>
            <a:ext cx="2304256" cy="830997"/>
          </a:xfrm>
          <a:prstGeom prst="rect">
            <a:avLst/>
          </a:prstGeom>
          <a:noFill/>
          <a:ln w="22225">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defRPr/>
            </a:pPr>
            <a:r>
              <a:rPr lang="zh-CN" altLang="en-US" dirty="0">
                <a:solidFill>
                  <a:srgbClr val="FF0000"/>
                </a:solidFill>
                <a:latin typeface="+mn-lt"/>
                <a:ea typeface="黑体" panose="02010609060101010101" pitchFamily="49" charset="-122"/>
              </a:rPr>
              <a:t>运行结果： </a:t>
            </a:r>
            <a:endParaRPr lang="en-US" altLang="zh-CN" dirty="0">
              <a:solidFill>
                <a:srgbClr val="FF0000"/>
              </a:solidFill>
              <a:latin typeface="+mn-lt"/>
              <a:ea typeface="黑体" panose="02010609060101010101" pitchFamily="49" charset="-122"/>
            </a:endParaRPr>
          </a:p>
          <a:p>
            <a:pPr eaLnBrk="1" hangingPunct="1">
              <a:spcBef>
                <a:spcPts val="0"/>
              </a:spcBef>
              <a:defRPr/>
            </a:pPr>
            <a:r>
              <a:rPr lang="en-US" altLang="zh-CN" dirty="0"/>
              <a:t>Ellipse</a:t>
            </a:r>
            <a:r>
              <a:rPr lang="en-US" altLang="zh-CN" dirty="0">
                <a:latin typeface="+mn-lt"/>
                <a:ea typeface="黑体" panose="02010609060101010101" pitchFamily="49" charset="-122"/>
              </a:rPr>
              <a:t>!</a:t>
            </a:r>
          </a:p>
        </p:txBody>
      </p:sp>
    </p:spTree>
    <p:extLst>
      <p:ext uri="{BB962C8B-B14F-4D97-AF65-F5344CB8AC3E}">
        <p14:creationId xmlns:p14="http://schemas.microsoft.com/office/powerpoint/2010/main" val="21169533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360041" y="980728"/>
            <a:ext cx="3563887" cy="5472608"/>
          </a:xfrm>
          <a:ln w="22225">
            <a:solidFill>
              <a:schemeClr val="accent1">
                <a:lumMod val="75000"/>
              </a:schemeClr>
            </a:solidFill>
          </a:ln>
        </p:spPr>
        <p:txBody>
          <a:bodyPr/>
          <a:lstStyle/>
          <a:p>
            <a:pPr eaLnBrk="1" hangingPunct="1">
              <a:lnSpc>
                <a:spcPct val="80000"/>
              </a:lnSpc>
              <a:buFontTx/>
              <a:buNone/>
            </a:pPr>
            <a:r>
              <a:rPr lang="en-US" altLang="zh-CN" sz="1600" b="1" dirty="0"/>
              <a:t>public class Square //</a:t>
            </a:r>
            <a:r>
              <a:rPr lang="zh-CN" altLang="en-US" sz="1600" b="1" dirty="0"/>
              <a:t>基类</a:t>
            </a:r>
          </a:p>
          <a:p>
            <a:pPr eaLnBrk="1" hangingPunct="1">
              <a:lnSpc>
                <a:spcPct val="80000"/>
              </a:lnSpc>
              <a:buFontTx/>
              <a:buNone/>
            </a:pPr>
            <a:r>
              <a:rPr lang="en-US" altLang="zh-CN" sz="1600" b="1" dirty="0"/>
              <a:t>{</a:t>
            </a:r>
          </a:p>
          <a:p>
            <a:pPr lvl="1" eaLnBrk="1" hangingPunct="1">
              <a:lnSpc>
                <a:spcPct val="80000"/>
              </a:lnSpc>
              <a:buFontTx/>
              <a:buNone/>
            </a:pPr>
            <a:r>
              <a:rPr lang="en-US" altLang="zh-CN" sz="1600" b="1" dirty="0"/>
              <a:t>public double x;</a:t>
            </a:r>
          </a:p>
          <a:p>
            <a:pPr lvl="1" eaLnBrk="1" hangingPunct="1">
              <a:lnSpc>
                <a:spcPct val="80000"/>
              </a:lnSpc>
              <a:buFontTx/>
              <a:buNone/>
            </a:pPr>
            <a:r>
              <a:rPr lang="en-US" altLang="zh-CN" sz="1600" b="1" dirty="0"/>
              <a:t>public Square(double x) </a:t>
            </a:r>
          </a:p>
          <a:p>
            <a:pPr lvl="1" eaLnBrk="1" hangingPunct="1">
              <a:lnSpc>
                <a:spcPct val="80000"/>
              </a:lnSpc>
              <a:buFontTx/>
              <a:buNone/>
            </a:pPr>
            <a:r>
              <a:rPr lang="en-US" altLang="zh-CN" sz="1600" b="1" dirty="0"/>
              <a:t>//</a:t>
            </a:r>
            <a:r>
              <a:rPr lang="zh-CN" altLang="en-US" sz="1600" b="1" dirty="0"/>
              <a:t>构造方法</a:t>
            </a:r>
          </a:p>
          <a:p>
            <a:pPr lvl="1" eaLnBrk="1" hangingPunct="1">
              <a:lnSpc>
                <a:spcPct val="80000"/>
              </a:lnSpc>
              <a:buFontTx/>
              <a:buNone/>
            </a:pPr>
            <a:r>
              <a:rPr lang="en-US" altLang="zh-CN" sz="1600" b="1" dirty="0"/>
              <a:t>{</a:t>
            </a:r>
          </a:p>
          <a:p>
            <a:pPr lvl="1" eaLnBrk="1" hangingPunct="1">
              <a:lnSpc>
                <a:spcPct val="80000"/>
              </a:lnSpc>
              <a:buFontTx/>
              <a:buNone/>
            </a:pPr>
            <a:r>
              <a:rPr lang="en-US" altLang="zh-CN" sz="1600" b="1" dirty="0"/>
              <a:t>	</a:t>
            </a:r>
            <a:r>
              <a:rPr lang="en-US" altLang="zh-CN" sz="1600" b="1" dirty="0" err="1"/>
              <a:t>this.x</a:t>
            </a:r>
            <a:r>
              <a:rPr lang="en-US" altLang="zh-CN" sz="1600" b="1" dirty="0"/>
              <a:t> = x;</a:t>
            </a:r>
          </a:p>
          <a:p>
            <a:pPr lvl="1" eaLnBrk="1" hangingPunct="1">
              <a:lnSpc>
                <a:spcPct val="80000"/>
              </a:lnSpc>
              <a:buFontTx/>
              <a:buNone/>
            </a:pPr>
            <a:r>
              <a:rPr lang="en-US" altLang="zh-CN" sz="1600" b="1" dirty="0"/>
              <a:t>}</a:t>
            </a:r>
          </a:p>
          <a:p>
            <a:pPr lvl="1" eaLnBrk="1" hangingPunct="1">
              <a:lnSpc>
                <a:spcPct val="80000"/>
              </a:lnSpc>
              <a:buFontTx/>
              <a:buNone/>
            </a:pPr>
            <a:r>
              <a:rPr lang="en-US" altLang="zh-CN" sz="1600" b="1" dirty="0"/>
              <a:t>public virtual double Area() </a:t>
            </a:r>
          </a:p>
          <a:p>
            <a:pPr lvl="1" eaLnBrk="1" hangingPunct="1">
              <a:lnSpc>
                <a:spcPct val="80000"/>
              </a:lnSpc>
              <a:buFontTx/>
              <a:buNone/>
            </a:pPr>
            <a:r>
              <a:rPr lang="en-US" altLang="zh-CN" sz="1600" b="1" dirty="0"/>
              <a:t>//</a:t>
            </a:r>
            <a:r>
              <a:rPr lang="zh-CN" altLang="en-US" sz="1600" b="1" dirty="0"/>
              <a:t>虚方法</a:t>
            </a:r>
          </a:p>
          <a:p>
            <a:pPr lvl="1" eaLnBrk="1" hangingPunct="1">
              <a:lnSpc>
                <a:spcPct val="80000"/>
              </a:lnSpc>
              <a:buFontTx/>
              <a:buNone/>
            </a:pPr>
            <a:r>
              <a:rPr lang="en-US" altLang="zh-CN" sz="1600" b="1" dirty="0"/>
              <a:t>{</a:t>
            </a:r>
          </a:p>
          <a:p>
            <a:pPr lvl="1" eaLnBrk="1" hangingPunct="1">
              <a:lnSpc>
                <a:spcPct val="80000"/>
              </a:lnSpc>
              <a:buFontTx/>
              <a:buNone/>
            </a:pPr>
            <a:r>
              <a:rPr lang="en-US" altLang="zh-CN" sz="1600" b="1" dirty="0"/>
              <a:t>	return x*x; </a:t>
            </a:r>
          </a:p>
          <a:p>
            <a:pPr lvl="1" eaLnBrk="1" hangingPunct="1">
              <a:lnSpc>
                <a:spcPct val="80000"/>
              </a:lnSpc>
              <a:buFontTx/>
              <a:buNone/>
            </a:pPr>
            <a:r>
              <a:rPr lang="en-US" altLang="zh-CN" sz="1600" b="1" dirty="0"/>
              <a:t>}</a:t>
            </a:r>
          </a:p>
          <a:p>
            <a:pPr lvl="1" eaLnBrk="1" hangingPunct="1">
              <a:lnSpc>
                <a:spcPct val="80000"/>
              </a:lnSpc>
              <a:buFontTx/>
              <a:buNone/>
            </a:pPr>
            <a:r>
              <a:rPr lang="en-US" altLang="zh-CN" sz="1600" b="1" dirty="0"/>
              <a:t>public </a:t>
            </a:r>
            <a:r>
              <a:rPr lang="en-US" altLang="zh-CN" sz="1600" b="1" dirty="0">
                <a:solidFill>
                  <a:srgbClr val="FF0000"/>
                </a:solidFill>
              </a:rPr>
              <a:t>virtual</a:t>
            </a:r>
            <a:r>
              <a:rPr lang="en-US" altLang="zh-CN" sz="1600" b="1" dirty="0">
                <a:solidFill>
                  <a:schemeClr val="folHlink"/>
                </a:solidFill>
              </a:rPr>
              <a:t> </a:t>
            </a:r>
            <a:r>
              <a:rPr lang="en-US" altLang="zh-CN" sz="1600" b="1" dirty="0"/>
              <a:t>double round </a:t>
            </a:r>
          </a:p>
          <a:p>
            <a:pPr lvl="1" eaLnBrk="1" hangingPunct="1">
              <a:lnSpc>
                <a:spcPct val="80000"/>
              </a:lnSpc>
              <a:buFontTx/>
              <a:buNone/>
            </a:pPr>
            <a:r>
              <a:rPr lang="en-US" altLang="zh-CN" sz="1600" b="1" dirty="0"/>
              <a:t>//</a:t>
            </a:r>
            <a:r>
              <a:rPr lang="zh-CN" altLang="en-US" sz="1600" b="1" dirty="0"/>
              <a:t>虚属性</a:t>
            </a:r>
          </a:p>
          <a:p>
            <a:pPr lvl="1" eaLnBrk="1" hangingPunct="1">
              <a:lnSpc>
                <a:spcPct val="80000"/>
              </a:lnSpc>
              <a:buFontTx/>
              <a:buNone/>
            </a:pPr>
            <a:r>
              <a:rPr lang="en-US" altLang="zh-CN" sz="1600" b="1" dirty="0"/>
              <a:t>{</a:t>
            </a:r>
          </a:p>
          <a:p>
            <a:pPr lvl="1" eaLnBrk="1" hangingPunct="1">
              <a:lnSpc>
                <a:spcPct val="80000"/>
              </a:lnSpc>
              <a:buFontTx/>
              <a:buNone/>
            </a:pPr>
            <a:r>
              <a:rPr lang="en-US" altLang="zh-CN" sz="1600" b="1" dirty="0"/>
              <a:t>	get</a:t>
            </a:r>
          </a:p>
          <a:p>
            <a:pPr lvl="1" eaLnBrk="1" hangingPunct="1">
              <a:lnSpc>
                <a:spcPct val="80000"/>
              </a:lnSpc>
              <a:buFontTx/>
              <a:buNone/>
            </a:pPr>
            <a:r>
              <a:rPr lang="en-US" altLang="zh-CN" sz="1600" b="1" dirty="0"/>
              <a:t>	{</a:t>
            </a:r>
          </a:p>
          <a:p>
            <a:pPr lvl="1" eaLnBrk="1" hangingPunct="1">
              <a:lnSpc>
                <a:spcPct val="80000"/>
              </a:lnSpc>
              <a:buFontTx/>
              <a:buNone/>
            </a:pPr>
            <a:r>
              <a:rPr lang="en-US" altLang="zh-CN" sz="1600" b="1" dirty="0"/>
              <a:t>	   return (4*x);</a:t>
            </a:r>
          </a:p>
          <a:p>
            <a:pPr lvl="1" eaLnBrk="1" hangingPunct="1">
              <a:lnSpc>
                <a:spcPct val="80000"/>
              </a:lnSpc>
              <a:buFontTx/>
              <a:buNone/>
            </a:pPr>
            <a:r>
              <a:rPr lang="en-US" altLang="zh-CN" sz="1600" b="1" dirty="0"/>
              <a:t>	}</a:t>
            </a:r>
          </a:p>
          <a:p>
            <a:pPr lvl="1" eaLnBrk="1" hangingPunct="1">
              <a:lnSpc>
                <a:spcPct val="80000"/>
              </a:lnSpc>
              <a:buFontTx/>
              <a:buNone/>
            </a:pPr>
            <a:r>
              <a:rPr lang="en-US" altLang="zh-CN" sz="1600" b="1" dirty="0"/>
              <a:t>}</a:t>
            </a:r>
          </a:p>
          <a:p>
            <a:pPr eaLnBrk="1" hangingPunct="1">
              <a:lnSpc>
                <a:spcPct val="80000"/>
              </a:lnSpc>
              <a:buFontTx/>
              <a:buNone/>
            </a:pPr>
            <a:r>
              <a:rPr lang="en-US" altLang="zh-CN" sz="1600" b="1" dirty="0"/>
              <a:t>} </a:t>
            </a:r>
          </a:p>
        </p:txBody>
      </p:sp>
      <p:sp>
        <p:nvSpPr>
          <p:cNvPr id="99331" name="Text Box 3"/>
          <p:cNvSpPr txBox="1">
            <a:spLocks noChangeArrowheads="1"/>
          </p:cNvSpPr>
          <p:nvPr/>
        </p:nvSpPr>
        <p:spPr bwMode="auto">
          <a:xfrm>
            <a:off x="4355976" y="980728"/>
            <a:ext cx="4464248" cy="4031873"/>
          </a:xfrm>
          <a:prstGeom prst="rect">
            <a:avLst/>
          </a:prstGeom>
          <a:noFill/>
          <a:ln w="22225">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dirty="0">
                <a:ea typeface="黑体" panose="02010609060101010101" pitchFamily="49" charset="-122"/>
              </a:rPr>
              <a:t>public class Cube: Square //</a:t>
            </a:r>
            <a:r>
              <a:rPr lang="zh-CN" altLang="en-US" sz="1600" b="1" dirty="0">
                <a:ea typeface="黑体" panose="02010609060101010101" pitchFamily="49" charset="-122"/>
              </a:rPr>
              <a:t>派生类</a:t>
            </a:r>
          </a:p>
          <a:p>
            <a:pPr eaLnBrk="1" hangingPunct="1">
              <a:spcBef>
                <a:spcPct val="0"/>
              </a:spcBef>
              <a:buFontTx/>
              <a:buNone/>
            </a:pPr>
            <a:r>
              <a:rPr lang="en-US" altLang="zh-CN" sz="1600" b="1" dirty="0">
                <a:ea typeface="黑体" panose="02010609060101010101" pitchFamily="49" charset="-122"/>
              </a:rPr>
              <a:t>{</a:t>
            </a:r>
          </a:p>
          <a:p>
            <a:pPr eaLnBrk="1" hangingPunct="1">
              <a:spcBef>
                <a:spcPct val="0"/>
              </a:spcBef>
              <a:buFontTx/>
              <a:buNone/>
            </a:pPr>
            <a:r>
              <a:rPr lang="en-US" altLang="zh-CN" sz="1600" b="1" dirty="0">
                <a:ea typeface="黑体" panose="02010609060101010101" pitchFamily="49" charset="-122"/>
              </a:rPr>
              <a:t>     public Cube(double x): base(x) //</a:t>
            </a:r>
            <a:r>
              <a:rPr lang="zh-CN" altLang="en-US" sz="1600" b="1" dirty="0">
                <a:ea typeface="黑体" panose="02010609060101010101" pitchFamily="49" charset="-122"/>
              </a:rPr>
              <a:t>构造方法</a:t>
            </a:r>
          </a:p>
          <a:p>
            <a:pPr eaLnBrk="1" hangingPunct="1">
              <a:spcBef>
                <a:spcPct val="0"/>
              </a:spcBef>
              <a:buFontTx/>
              <a:buNone/>
            </a:pPr>
            <a:r>
              <a:rPr lang="zh-CN" altLang="en-US" sz="1600" b="1" dirty="0">
                <a:ea typeface="黑体" panose="02010609060101010101" pitchFamily="49" charset="-122"/>
              </a:rPr>
              <a:t>     </a:t>
            </a:r>
            <a:r>
              <a:rPr lang="en-US" altLang="zh-CN" sz="1600" b="1" dirty="0">
                <a:ea typeface="黑体" panose="02010609060101010101" pitchFamily="49" charset="-122"/>
              </a:rPr>
              <a:t>{…}</a:t>
            </a:r>
          </a:p>
          <a:p>
            <a:pPr eaLnBrk="1" hangingPunct="1">
              <a:spcBef>
                <a:spcPct val="0"/>
              </a:spcBef>
              <a:buFontTx/>
              <a:buNone/>
            </a:pPr>
            <a:r>
              <a:rPr lang="en-US" altLang="zh-CN" sz="1600" b="1" dirty="0">
                <a:ea typeface="黑体" panose="02010609060101010101" pitchFamily="49" charset="-122"/>
              </a:rPr>
              <a:t>     public override double Area() //</a:t>
            </a:r>
            <a:r>
              <a:rPr lang="zh-CN" altLang="en-US" sz="1600" b="1" dirty="0">
                <a:ea typeface="黑体" panose="02010609060101010101" pitchFamily="49" charset="-122"/>
              </a:rPr>
              <a:t>重写方法</a:t>
            </a:r>
          </a:p>
          <a:p>
            <a:pPr eaLnBrk="1" hangingPunct="1">
              <a:spcBef>
                <a:spcPct val="0"/>
              </a:spcBef>
              <a:buFontTx/>
              <a:buNone/>
            </a:pPr>
            <a:r>
              <a:rPr lang="zh-CN" altLang="en-US" sz="1600" b="1" dirty="0">
                <a:ea typeface="黑体" panose="02010609060101010101" pitchFamily="49" charset="-122"/>
              </a:rPr>
              <a:t>     </a:t>
            </a:r>
            <a:r>
              <a:rPr lang="en-US" altLang="zh-CN" sz="1600" b="1" dirty="0">
                <a:ea typeface="黑体" panose="02010609060101010101" pitchFamily="49" charset="-122"/>
              </a:rPr>
              <a:t>{</a:t>
            </a:r>
          </a:p>
          <a:p>
            <a:pPr eaLnBrk="1" hangingPunct="1">
              <a:spcBef>
                <a:spcPct val="0"/>
              </a:spcBef>
              <a:buFontTx/>
              <a:buNone/>
            </a:pPr>
            <a:r>
              <a:rPr lang="en-US" altLang="zh-CN" sz="1600" b="1" dirty="0">
                <a:ea typeface="黑体" panose="02010609060101010101" pitchFamily="49" charset="-122"/>
              </a:rPr>
              <a:t>         return (6*(</a:t>
            </a:r>
            <a:r>
              <a:rPr lang="en-US" altLang="zh-CN" sz="1600" b="1" dirty="0" err="1">
                <a:ea typeface="黑体" panose="02010609060101010101" pitchFamily="49" charset="-122"/>
              </a:rPr>
              <a:t>base.Area</a:t>
            </a:r>
            <a:r>
              <a:rPr lang="en-US" altLang="zh-CN" sz="1600" b="1" dirty="0">
                <a:ea typeface="黑体" panose="02010609060101010101" pitchFamily="49" charset="-122"/>
              </a:rPr>
              <a:t>())); </a:t>
            </a:r>
          </a:p>
          <a:p>
            <a:pPr eaLnBrk="1" hangingPunct="1">
              <a:spcBef>
                <a:spcPct val="0"/>
              </a:spcBef>
              <a:buFontTx/>
              <a:buNone/>
            </a:pPr>
            <a:r>
              <a:rPr lang="en-US" altLang="zh-CN" sz="1600" b="1" dirty="0">
                <a:ea typeface="黑体" panose="02010609060101010101" pitchFamily="49" charset="-122"/>
              </a:rPr>
              <a:t>      }</a:t>
            </a:r>
          </a:p>
          <a:p>
            <a:pPr eaLnBrk="1" hangingPunct="1">
              <a:spcBef>
                <a:spcPct val="0"/>
              </a:spcBef>
              <a:buFontTx/>
              <a:buNone/>
            </a:pPr>
            <a:r>
              <a:rPr lang="en-US" altLang="zh-CN" sz="1600" b="1" dirty="0">
                <a:ea typeface="黑体" panose="02010609060101010101" pitchFamily="49" charset="-122"/>
              </a:rPr>
              <a:t>      public </a:t>
            </a:r>
            <a:r>
              <a:rPr lang="en-US" altLang="zh-CN" sz="1600" b="1" dirty="0">
                <a:solidFill>
                  <a:srgbClr val="FF0000"/>
                </a:solidFill>
                <a:ea typeface="黑体" panose="02010609060101010101" pitchFamily="49" charset="-122"/>
              </a:rPr>
              <a:t>override</a:t>
            </a:r>
            <a:r>
              <a:rPr lang="en-US" altLang="zh-CN" sz="1600" b="1" dirty="0">
                <a:ea typeface="黑体" panose="02010609060101010101" pitchFamily="49" charset="-122"/>
              </a:rPr>
              <a:t> double round //</a:t>
            </a:r>
            <a:r>
              <a:rPr lang="zh-CN" altLang="en-US" sz="1600" b="1" dirty="0">
                <a:ea typeface="黑体" panose="02010609060101010101" pitchFamily="49" charset="-122"/>
              </a:rPr>
              <a:t>重写属性</a:t>
            </a:r>
          </a:p>
          <a:p>
            <a:pPr eaLnBrk="1" hangingPunct="1">
              <a:spcBef>
                <a:spcPct val="0"/>
              </a:spcBef>
              <a:buFontTx/>
              <a:buNone/>
            </a:pPr>
            <a:r>
              <a:rPr lang="zh-CN" altLang="en-US" sz="1600" b="1" dirty="0">
                <a:ea typeface="黑体" panose="02010609060101010101" pitchFamily="49" charset="-122"/>
              </a:rPr>
              <a:t>      </a:t>
            </a:r>
            <a:r>
              <a:rPr lang="en-US" altLang="zh-CN" sz="1600" b="1" dirty="0">
                <a:ea typeface="黑体" panose="02010609060101010101" pitchFamily="49" charset="-122"/>
              </a:rPr>
              <a:t>{</a:t>
            </a:r>
          </a:p>
          <a:p>
            <a:pPr eaLnBrk="1" hangingPunct="1">
              <a:spcBef>
                <a:spcPct val="0"/>
              </a:spcBef>
              <a:buFontTx/>
              <a:buNone/>
            </a:pPr>
            <a:r>
              <a:rPr lang="en-US" altLang="zh-CN" sz="1600" b="1" dirty="0">
                <a:ea typeface="黑体" panose="02010609060101010101" pitchFamily="49" charset="-122"/>
              </a:rPr>
              <a:t>           get</a:t>
            </a:r>
          </a:p>
          <a:p>
            <a:pPr eaLnBrk="1" hangingPunct="1">
              <a:spcBef>
                <a:spcPct val="0"/>
              </a:spcBef>
              <a:buFontTx/>
              <a:buNone/>
            </a:pPr>
            <a:r>
              <a:rPr lang="en-US" altLang="zh-CN" sz="1600" b="1" dirty="0">
                <a:ea typeface="黑体" panose="02010609060101010101" pitchFamily="49" charset="-122"/>
              </a:rPr>
              <a:t>           {</a:t>
            </a:r>
          </a:p>
          <a:p>
            <a:pPr eaLnBrk="1" hangingPunct="1">
              <a:spcBef>
                <a:spcPct val="0"/>
              </a:spcBef>
              <a:buFontTx/>
              <a:buNone/>
            </a:pPr>
            <a:r>
              <a:rPr lang="en-US" altLang="zh-CN" sz="1600" b="1" dirty="0">
                <a:ea typeface="黑体" panose="02010609060101010101" pitchFamily="49" charset="-122"/>
              </a:rPr>
              <a:t>               return (3*</a:t>
            </a:r>
            <a:r>
              <a:rPr lang="en-US" altLang="zh-CN" sz="1600" b="1" dirty="0" err="1">
                <a:ea typeface="黑体" panose="02010609060101010101" pitchFamily="49" charset="-122"/>
              </a:rPr>
              <a:t>base.round</a:t>
            </a:r>
            <a:r>
              <a:rPr lang="en-US" altLang="zh-CN" sz="1600" b="1" dirty="0">
                <a:ea typeface="黑体" panose="02010609060101010101" pitchFamily="49" charset="-122"/>
              </a:rPr>
              <a:t>);</a:t>
            </a:r>
          </a:p>
          <a:p>
            <a:pPr eaLnBrk="1" hangingPunct="1">
              <a:spcBef>
                <a:spcPct val="0"/>
              </a:spcBef>
              <a:buFontTx/>
              <a:buNone/>
            </a:pPr>
            <a:r>
              <a:rPr lang="en-US" altLang="zh-CN" sz="1600" b="1" dirty="0">
                <a:ea typeface="黑体" panose="02010609060101010101" pitchFamily="49" charset="-122"/>
              </a:rPr>
              <a:t>            }</a:t>
            </a:r>
          </a:p>
          <a:p>
            <a:pPr eaLnBrk="1" hangingPunct="1">
              <a:spcBef>
                <a:spcPct val="0"/>
              </a:spcBef>
              <a:buFontTx/>
              <a:buNone/>
            </a:pPr>
            <a:r>
              <a:rPr lang="en-US" altLang="zh-CN" sz="1600" b="1" dirty="0">
                <a:ea typeface="黑体" panose="02010609060101010101" pitchFamily="49" charset="-122"/>
              </a:rPr>
              <a:t>       }</a:t>
            </a:r>
          </a:p>
          <a:p>
            <a:pPr eaLnBrk="1" hangingPunct="1">
              <a:spcBef>
                <a:spcPct val="0"/>
              </a:spcBef>
              <a:buFontTx/>
              <a:buNone/>
            </a:pPr>
            <a:r>
              <a:rPr lang="en-US" altLang="zh-CN" sz="1600" b="1" dirty="0">
                <a:ea typeface="黑体" panose="02010609060101010101" pitchFamily="49" charset="-122"/>
              </a:rPr>
              <a:t>}</a:t>
            </a:r>
          </a:p>
        </p:txBody>
      </p:sp>
      <p:sp>
        <p:nvSpPr>
          <p:cNvPr id="5" name="Rectangle 2"/>
          <p:cNvSpPr>
            <a:spLocks noGrp="1" noChangeArrowheads="1"/>
          </p:cNvSpPr>
          <p:nvPr>
            <p:ph type="title"/>
          </p:nvPr>
        </p:nvSpPr>
        <p:spPr>
          <a:xfrm>
            <a:off x="457200" y="44624"/>
            <a:ext cx="8229600" cy="720080"/>
          </a:xfrm>
        </p:spPr>
        <p:txBody>
          <a:bodyPr/>
          <a:lstStyle/>
          <a:p>
            <a:pPr eaLnBrk="1" hangingPunct="1"/>
            <a:r>
              <a:rPr lang="zh-CN" altLang="en-US" dirty="0">
                <a:solidFill>
                  <a:srgbClr val="0000FF"/>
                </a:solidFill>
              </a:rPr>
              <a:t>虚属性</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95288" y="188640"/>
            <a:ext cx="8229600" cy="575791"/>
          </a:xfrm>
        </p:spPr>
        <p:txBody>
          <a:bodyPr/>
          <a:lstStyle/>
          <a:p>
            <a:pPr eaLnBrk="1" hangingPunct="1"/>
            <a:r>
              <a:rPr lang="zh-CN" altLang="en-US" sz="4000" dirty="0">
                <a:solidFill>
                  <a:srgbClr val="0000FF"/>
                </a:solidFill>
              </a:rPr>
              <a:t>重载和覆盖的区别</a:t>
            </a:r>
            <a:r>
              <a:rPr lang="zh-CN" altLang="en-US" dirty="0">
                <a:solidFill>
                  <a:srgbClr val="0000FF"/>
                </a:solidFill>
              </a:rPr>
              <a:t> </a:t>
            </a:r>
          </a:p>
        </p:txBody>
      </p:sp>
      <p:sp>
        <p:nvSpPr>
          <p:cNvPr id="100355" name="Rectangle 3"/>
          <p:cNvSpPr>
            <a:spLocks noGrp="1" noChangeArrowheads="1"/>
          </p:cNvSpPr>
          <p:nvPr>
            <p:ph idx="1"/>
          </p:nvPr>
        </p:nvSpPr>
        <p:spPr>
          <a:xfrm>
            <a:off x="323850" y="1196975"/>
            <a:ext cx="8280400" cy="5256213"/>
          </a:xfrm>
        </p:spPr>
        <p:txBody>
          <a:bodyPr/>
          <a:lstStyle/>
          <a:p>
            <a:pPr marL="990600" lvl="1" indent="-533400" eaLnBrk="1" hangingPunct="1">
              <a:lnSpc>
                <a:spcPct val="90000"/>
              </a:lnSpc>
              <a:buFontTx/>
              <a:buNone/>
            </a:pPr>
            <a:r>
              <a:rPr lang="zh-CN" altLang="en-US" dirty="0">
                <a:solidFill>
                  <a:srgbClr val="0000FF"/>
                </a:solidFill>
                <a:ea typeface="黑体" panose="02010609060101010101" pitchFamily="49" charset="-122"/>
              </a:rPr>
              <a:t>相同点：</a:t>
            </a:r>
          </a:p>
          <a:p>
            <a:pPr marL="990600" lvl="1" indent="-533400" eaLnBrk="1" hangingPunct="1">
              <a:lnSpc>
                <a:spcPct val="90000"/>
              </a:lnSpc>
              <a:buFontTx/>
              <a:buNone/>
            </a:pPr>
            <a:r>
              <a:rPr lang="zh-CN" altLang="en-US" dirty="0">
                <a:ea typeface="黑体" panose="02010609060101010101" pitchFamily="49" charset="-122"/>
              </a:rPr>
              <a:t>      都涉及两个同名的方法。</a:t>
            </a:r>
          </a:p>
          <a:p>
            <a:pPr marL="990600" lvl="1" indent="-533400" eaLnBrk="1" hangingPunct="1">
              <a:lnSpc>
                <a:spcPct val="90000"/>
              </a:lnSpc>
              <a:buFontTx/>
              <a:buNone/>
            </a:pPr>
            <a:r>
              <a:rPr lang="zh-CN" altLang="en-US" dirty="0">
                <a:solidFill>
                  <a:srgbClr val="0000FF"/>
                </a:solidFill>
                <a:ea typeface="黑体" panose="02010609060101010101" pitchFamily="49" charset="-122"/>
              </a:rPr>
              <a:t>不同点：</a:t>
            </a:r>
          </a:p>
          <a:p>
            <a:pPr marL="990600" lvl="1" indent="-533400" eaLnBrk="1" hangingPunct="1">
              <a:lnSpc>
                <a:spcPct val="90000"/>
              </a:lnSpc>
              <a:buFontTx/>
              <a:buNone/>
            </a:pPr>
            <a:r>
              <a:rPr lang="en-US" altLang="zh-CN" dirty="0">
                <a:ea typeface="黑体" panose="02010609060101010101" pitchFamily="49" charset="-122"/>
              </a:rPr>
              <a:t>1.</a:t>
            </a:r>
            <a:r>
              <a:rPr lang="zh-CN" altLang="en-US" dirty="0">
                <a:ea typeface="黑体" panose="02010609060101010101" pitchFamily="49" charset="-122"/>
              </a:rPr>
              <a:t>类层次</a:t>
            </a:r>
          </a:p>
          <a:p>
            <a:pPr marL="1371600" lvl="2" indent="-457200" eaLnBrk="1" hangingPunct="1">
              <a:lnSpc>
                <a:spcPct val="90000"/>
              </a:lnSpc>
              <a:buFontTx/>
              <a:buNone/>
            </a:pPr>
            <a:r>
              <a:rPr lang="en-US" altLang="zh-CN" dirty="0">
                <a:ea typeface="黑体" panose="02010609060101010101" pitchFamily="49" charset="-122"/>
              </a:rPr>
              <a:t>(1).</a:t>
            </a:r>
            <a:r>
              <a:rPr lang="zh-CN" altLang="en-US" dirty="0">
                <a:ea typeface="黑体" panose="02010609060101010101" pitchFamily="49" charset="-122"/>
              </a:rPr>
              <a:t>重载涉及的是同一个类的两个同名方法；</a:t>
            </a:r>
          </a:p>
          <a:p>
            <a:pPr marL="1371600" lvl="2" indent="-457200" eaLnBrk="1" hangingPunct="1">
              <a:lnSpc>
                <a:spcPct val="90000"/>
              </a:lnSpc>
              <a:buFontTx/>
              <a:buNone/>
            </a:pPr>
            <a:r>
              <a:rPr lang="en-US" altLang="zh-CN" dirty="0">
                <a:ea typeface="黑体" panose="02010609060101010101" pitchFamily="49" charset="-122"/>
              </a:rPr>
              <a:t>(2).</a:t>
            </a:r>
            <a:r>
              <a:rPr lang="zh-CN" altLang="en-US" dirty="0">
                <a:ea typeface="黑体" panose="02010609060101010101" pitchFamily="49" charset="-122"/>
              </a:rPr>
              <a:t>覆盖涉及的是子类的一个方法和父类的一个方法，这两个方法同名。</a:t>
            </a:r>
          </a:p>
          <a:p>
            <a:pPr marL="990600" lvl="1" indent="-533400" eaLnBrk="1" hangingPunct="1">
              <a:lnSpc>
                <a:spcPct val="90000"/>
              </a:lnSpc>
              <a:buFontTx/>
              <a:buNone/>
            </a:pPr>
            <a:r>
              <a:rPr lang="en-US" altLang="zh-CN" dirty="0">
                <a:ea typeface="黑体" panose="02010609060101010101" pitchFamily="49" charset="-122"/>
              </a:rPr>
              <a:t>2.</a:t>
            </a:r>
            <a:r>
              <a:rPr lang="zh-CN" altLang="en-US" dirty="0">
                <a:ea typeface="黑体" panose="02010609060101010101" pitchFamily="49" charset="-122"/>
              </a:rPr>
              <a:t>参数和返回值</a:t>
            </a:r>
          </a:p>
          <a:p>
            <a:pPr marL="990600" lvl="1" indent="-533400" eaLnBrk="1" hangingPunct="1">
              <a:lnSpc>
                <a:spcPct val="90000"/>
              </a:lnSpc>
              <a:buFontTx/>
              <a:buNone/>
            </a:pPr>
            <a:r>
              <a:rPr lang="zh-CN" altLang="en-US" sz="2000" dirty="0">
                <a:ea typeface="黑体" panose="02010609060101010101" pitchFamily="49" charset="-122"/>
              </a:rPr>
              <a:t>     </a:t>
            </a:r>
            <a:r>
              <a:rPr lang="en-US" altLang="zh-CN" sz="2400" dirty="0">
                <a:ea typeface="黑体" panose="02010609060101010101" pitchFamily="49" charset="-122"/>
              </a:rPr>
              <a:t>(1).</a:t>
            </a:r>
            <a:r>
              <a:rPr lang="zh-CN" altLang="en-US" sz="2400" dirty="0">
                <a:ea typeface="黑体" panose="02010609060101010101" pitchFamily="49" charset="-122"/>
              </a:rPr>
              <a:t>重载的两个方法具有不同的参数，可以有不同返回值类型；</a:t>
            </a:r>
          </a:p>
          <a:p>
            <a:pPr marL="990600" lvl="1" indent="-533400" eaLnBrk="1" hangingPunct="1">
              <a:lnSpc>
                <a:spcPct val="90000"/>
              </a:lnSpc>
              <a:buFontTx/>
              <a:buNone/>
            </a:pPr>
            <a:r>
              <a:rPr lang="zh-CN" altLang="en-US" sz="2400" dirty="0">
                <a:ea typeface="黑体" panose="02010609060101010101" pitchFamily="49" charset="-122"/>
              </a:rPr>
              <a:t>     </a:t>
            </a:r>
            <a:r>
              <a:rPr lang="en-US" altLang="zh-CN" sz="2400" dirty="0">
                <a:ea typeface="黑体" panose="02010609060101010101" pitchFamily="49" charset="-122"/>
              </a:rPr>
              <a:t>(2).</a:t>
            </a:r>
            <a:r>
              <a:rPr lang="zh-CN" altLang="en-US" sz="2400" dirty="0">
                <a:ea typeface="黑体" panose="02010609060101010101" pitchFamily="49" charset="-122"/>
              </a:rPr>
              <a:t>覆盖的两个方法具有相同的参数，返回值类型必需相同。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116458"/>
            <a:ext cx="8229600" cy="792262"/>
          </a:xfrm>
        </p:spPr>
        <p:txBody>
          <a:bodyPr/>
          <a:lstStyle/>
          <a:p>
            <a:pPr eaLnBrk="1" hangingPunct="1"/>
            <a:r>
              <a:rPr lang="zh-CN" altLang="en-US" dirty="0">
                <a:solidFill>
                  <a:srgbClr val="0000FF"/>
                </a:solidFill>
              </a:rPr>
              <a:t>方法的隐藏 </a:t>
            </a:r>
          </a:p>
        </p:txBody>
      </p:sp>
      <p:sp>
        <p:nvSpPr>
          <p:cNvPr id="101379" name="Rectangle 3"/>
          <p:cNvSpPr>
            <a:spLocks noGrp="1" noChangeArrowheads="1"/>
          </p:cNvSpPr>
          <p:nvPr>
            <p:ph idx="1"/>
          </p:nvPr>
        </p:nvSpPr>
        <p:spPr>
          <a:xfrm>
            <a:off x="250825" y="1125538"/>
            <a:ext cx="8686800" cy="5327798"/>
          </a:xfrm>
        </p:spPr>
        <p:txBody>
          <a:bodyPr/>
          <a:lstStyle/>
          <a:p>
            <a:pPr marL="360000" indent="-360000" eaLnBrk="1" hangingPunct="1">
              <a:spcBef>
                <a:spcPts val="0"/>
              </a:spcBef>
              <a:spcAft>
                <a:spcPts val="600"/>
              </a:spcAft>
            </a:pPr>
            <a:r>
              <a:rPr lang="zh-CN" altLang="en-US" sz="2400" dirty="0"/>
              <a:t>若覆盖时没有使用</a:t>
            </a:r>
            <a:r>
              <a:rPr lang="en-US" altLang="zh-CN" sz="2400" dirty="0"/>
              <a:t>virtual</a:t>
            </a:r>
            <a:r>
              <a:rPr lang="zh-CN" altLang="en-US" sz="2400" dirty="0"/>
              <a:t>和</a:t>
            </a:r>
            <a:r>
              <a:rPr lang="en-US" altLang="zh-CN" sz="2400" dirty="0"/>
              <a:t>override</a:t>
            </a:r>
            <a:r>
              <a:rPr lang="zh-CN" altLang="en-US" sz="2400" dirty="0"/>
              <a:t>关键字，则称子类的方法隐藏了父类的方法。此时编译器报警告。若要消除掉警告，可以使用</a:t>
            </a:r>
            <a:r>
              <a:rPr lang="en-US" altLang="zh-CN" sz="2400" dirty="0">
                <a:solidFill>
                  <a:srgbClr val="FF0000"/>
                </a:solidFill>
              </a:rPr>
              <a:t>new</a:t>
            </a:r>
            <a:r>
              <a:rPr lang="zh-CN" altLang="en-US" sz="2400" dirty="0"/>
              <a:t>修饰符。</a:t>
            </a:r>
          </a:p>
          <a:p>
            <a:pPr marL="360000" indent="-360000" eaLnBrk="1" hangingPunct="1">
              <a:spcBef>
                <a:spcPct val="0"/>
              </a:spcBef>
              <a:spcAft>
                <a:spcPts val="600"/>
              </a:spcAft>
              <a:buFontTx/>
              <a:buNone/>
            </a:pPr>
            <a:r>
              <a:rPr lang="en-US" altLang="zh-CN" sz="2000" dirty="0"/>
              <a:t>class </a:t>
            </a:r>
            <a:r>
              <a:rPr lang="en-US" altLang="zh-CN" sz="2000" dirty="0" err="1"/>
              <a:t>GeometricObject</a:t>
            </a:r>
            <a:endParaRPr lang="en-US" altLang="zh-CN" sz="2000" dirty="0"/>
          </a:p>
          <a:p>
            <a:pPr marL="360000" indent="-360000" eaLnBrk="1" hangingPunct="1">
              <a:spcBef>
                <a:spcPct val="0"/>
              </a:spcBef>
              <a:spcAft>
                <a:spcPts val="600"/>
              </a:spcAft>
              <a:buFontTx/>
              <a:buNone/>
            </a:pPr>
            <a:r>
              <a:rPr lang="en-US" altLang="zh-CN" sz="2000" dirty="0"/>
              <a:t>{</a:t>
            </a:r>
          </a:p>
          <a:p>
            <a:pPr marL="360000" indent="-360000" eaLnBrk="1" hangingPunct="1">
              <a:spcBef>
                <a:spcPct val="0"/>
              </a:spcBef>
              <a:spcAft>
                <a:spcPts val="600"/>
              </a:spcAft>
              <a:buFontTx/>
              <a:buNone/>
            </a:pPr>
            <a:r>
              <a:rPr lang="en-US" altLang="zh-CN" sz="2000" dirty="0"/>
              <a:t>    public virtual void draw() { </a:t>
            </a:r>
            <a:r>
              <a:rPr lang="en-US" altLang="zh-CN" sz="2000" dirty="0" err="1"/>
              <a:t>Console.WriteLine</a:t>
            </a:r>
            <a:r>
              <a:rPr lang="en-US" altLang="zh-CN" sz="2000" dirty="0"/>
              <a:t>("</a:t>
            </a:r>
            <a:r>
              <a:rPr lang="en-US" altLang="zh-CN" sz="2000" dirty="0" err="1"/>
              <a:t>GeometricObject</a:t>
            </a:r>
            <a:r>
              <a:rPr lang="en-US" altLang="zh-CN" sz="2000" dirty="0"/>
              <a:t>!"); }</a:t>
            </a:r>
          </a:p>
          <a:p>
            <a:pPr marL="360000" indent="-360000" eaLnBrk="1" hangingPunct="1">
              <a:spcBef>
                <a:spcPct val="0"/>
              </a:spcBef>
              <a:spcAft>
                <a:spcPts val="600"/>
              </a:spcAft>
              <a:buFontTx/>
              <a:buNone/>
            </a:pPr>
            <a:r>
              <a:rPr lang="en-US" altLang="zh-CN" sz="2000" dirty="0"/>
              <a:t>}</a:t>
            </a:r>
          </a:p>
          <a:p>
            <a:pPr marL="360000" indent="-360000" eaLnBrk="1" hangingPunct="1">
              <a:spcBef>
                <a:spcPct val="0"/>
              </a:spcBef>
              <a:spcAft>
                <a:spcPts val="600"/>
              </a:spcAft>
              <a:buFontTx/>
              <a:buNone/>
            </a:pPr>
            <a:r>
              <a:rPr lang="en-US" altLang="zh-CN" sz="2000" dirty="0"/>
              <a:t>class Ellipse : </a:t>
            </a:r>
            <a:r>
              <a:rPr lang="en-US" altLang="zh-CN" sz="2000" dirty="0" err="1"/>
              <a:t>GeometricObject</a:t>
            </a:r>
            <a:endParaRPr lang="en-US" altLang="zh-CN" sz="2000" dirty="0"/>
          </a:p>
          <a:p>
            <a:pPr marL="360000" indent="-360000" eaLnBrk="1" hangingPunct="1">
              <a:spcBef>
                <a:spcPct val="0"/>
              </a:spcBef>
              <a:spcAft>
                <a:spcPts val="600"/>
              </a:spcAft>
              <a:buFontTx/>
              <a:buNone/>
            </a:pPr>
            <a:r>
              <a:rPr lang="en-US" altLang="zh-CN" sz="2000" dirty="0"/>
              <a:t>{</a:t>
            </a:r>
          </a:p>
          <a:p>
            <a:pPr marL="360000" indent="-360000" eaLnBrk="1" hangingPunct="1">
              <a:spcBef>
                <a:spcPct val="0"/>
              </a:spcBef>
              <a:spcAft>
                <a:spcPts val="600"/>
              </a:spcAft>
              <a:buFontTx/>
              <a:buNone/>
            </a:pPr>
            <a:r>
              <a:rPr lang="en-US" altLang="zh-CN" sz="2000" dirty="0"/>
              <a:t>    public  void draw() { </a:t>
            </a:r>
            <a:r>
              <a:rPr lang="en-US" altLang="zh-CN" sz="2000" dirty="0" err="1"/>
              <a:t>Console.WriteLine</a:t>
            </a:r>
            <a:r>
              <a:rPr lang="en-US" altLang="zh-CN" sz="2000" dirty="0"/>
              <a:t>("Ellipse!"); }</a:t>
            </a:r>
          </a:p>
          <a:p>
            <a:pPr marL="360000" indent="-360000" eaLnBrk="1" hangingPunct="1">
              <a:spcBef>
                <a:spcPct val="0"/>
              </a:spcBef>
              <a:spcAft>
                <a:spcPts val="600"/>
              </a:spcAft>
              <a:buFontTx/>
              <a:buNone/>
            </a:pPr>
            <a:r>
              <a:rPr lang="en-US" altLang="zh-CN" sz="2000" dirty="0"/>
              <a:t>    public void </a:t>
            </a:r>
            <a:r>
              <a:rPr lang="en-US" altLang="zh-CN" sz="2000" dirty="0" err="1"/>
              <a:t>getvecter</a:t>
            </a:r>
            <a:r>
              <a:rPr lang="en-US" altLang="zh-CN" sz="2000" dirty="0"/>
              <a:t>() { }</a:t>
            </a:r>
          </a:p>
          <a:p>
            <a:pPr marL="360000" indent="-360000" eaLnBrk="1" hangingPunct="1">
              <a:spcBef>
                <a:spcPct val="0"/>
              </a:spcBef>
              <a:spcAft>
                <a:spcPts val="600"/>
              </a:spcAft>
              <a:buFontTx/>
              <a:buNone/>
            </a:pPr>
            <a:r>
              <a:rPr lang="en-US" altLang="zh-CN" sz="2000" dirty="0"/>
              <a:t>}</a:t>
            </a:r>
          </a:p>
          <a:p>
            <a:pPr marL="360000" indent="-360000" eaLnBrk="1" hangingPunct="1">
              <a:spcAft>
                <a:spcPts val="600"/>
              </a:spcAft>
            </a:pPr>
            <a:r>
              <a:rPr lang="en-US" altLang="zh-CN" sz="2400" dirty="0"/>
              <a:t>C#</a:t>
            </a:r>
            <a:r>
              <a:rPr lang="zh-CN" altLang="en-US" sz="2400" dirty="0"/>
              <a:t>会根据</a:t>
            </a:r>
            <a:r>
              <a:rPr lang="zh-CN" altLang="en-US" sz="2400" dirty="0">
                <a:solidFill>
                  <a:srgbClr val="FF0000"/>
                </a:solidFill>
              </a:rPr>
              <a:t>引用的类型</a:t>
            </a:r>
            <a:r>
              <a:rPr lang="zh-CN" altLang="en-US" sz="2400" dirty="0"/>
              <a:t>决定调用哪个类的方法。</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395609" y="44624"/>
            <a:ext cx="8424863" cy="6193432"/>
          </a:xfrm>
        </p:spPr>
        <p:txBody>
          <a:bodyPr/>
          <a:lstStyle/>
          <a:p>
            <a:pPr eaLnBrk="1" hangingPunct="1">
              <a:spcBef>
                <a:spcPct val="0"/>
              </a:spcBef>
              <a:buFontTx/>
              <a:buNone/>
            </a:pPr>
            <a:r>
              <a:rPr lang="en-US" altLang="zh-CN" sz="2000" b="1" dirty="0"/>
              <a:t>class </a:t>
            </a:r>
            <a:r>
              <a:rPr lang="en-US" altLang="zh-CN" sz="2000" b="1" dirty="0" err="1"/>
              <a:t>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a:t>
            </a:r>
            <a:r>
              <a:rPr lang="en-US" altLang="zh-CN" sz="1800" b="1" dirty="0"/>
              <a:t>public void draw()   {</a:t>
            </a:r>
            <a:r>
              <a:rPr lang="en-US" altLang="zh-CN" sz="1800" b="1" dirty="0" err="1"/>
              <a:t>Console.WriteLine</a:t>
            </a:r>
            <a:r>
              <a:rPr lang="en-US" altLang="zh-CN" sz="1800" b="1" dirty="0"/>
              <a:t>("</a:t>
            </a:r>
            <a:r>
              <a:rPr lang="en-US" altLang="zh-CN" sz="1800" b="1" dirty="0" err="1"/>
              <a:t>GeometricObject</a:t>
            </a:r>
            <a:r>
              <a:rPr lang="en-US" altLang="zh-CN" sz="1800" b="1" dirty="0"/>
              <a:t>!");}</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Ellipse:GeometricObject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public </a:t>
            </a:r>
            <a:r>
              <a:rPr lang="en-US" altLang="zh-CN" sz="2000" b="1" dirty="0">
                <a:solidFill>
                  <a:srgbClr val="FF0000"/>
                </a:solidFill>
              </a:rPr>
              <a:t>new</a:t>
            </a:r>
            <a:r>
              <a:rPr lang="en-US" altLang="zh-CN" sz="2000" b="1" dirty="0"/>
              <a:t> void  draw()   {</a:t>
            </a:r>
            <a:r>
              <a:rPr lang="en-US" altLang="zh-CN" sz="2000" b="1" dirty="0" err="1"/>
              <a:t>Console.WriteLine</a:t>
            </a:r>
            <a:r>
              <a:rPr lang="en-US" altLang="zh-CN" sz="2000" b="1" dirty="0"/>
              <a:t>("Ellipse!");}</a:t>
            </a:r>
          </a:p>
          <a:p>
            <a:pPr eaLnBrk="1" hangingPunct="1">
              <a:spcBef>
                <a:spcPct val="0"/>
              </a:spcBef>
              <a:buFontTx/>
              <a:buNone/>
            </a:pPr>
            <a:r>
              <a:rPr lang="en-US" altLang="zh-CN" sz="2000" b="1" dirty="0"/>
              <a:t>	public void </a:t>
            </a:r>
            <a:r>
              <a:rPr lang="en-US" altLang="zh-CN" sz="2000" b="1" dirty="0" err="1"/>
              <a:t>getvecter</a:t>
            </a:r>
            <a:r>
              <a:rPr lang="en-US" altLang="zh-CN" sz="2000" b="1" dirty="0"/>
              <a:t>()   { }</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Circle:Ellipse</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public double </a:t>
            </a:r>
            <a:r>
              <a:rPr lang="en-US" altLang="zh-CN" sz="2000" b="1" dirty="0" err="1"/>
              <a:t>getArea</a:t>
            </a:r>
            <a:r>
              <a:rPr lang="en-US" altLang="zh-CN" sz="2000" b="1" dirty="0"/>
              <a:t>()   {return 1.0;}</a:t>
            </a:r>
          </a:p>
          <a:p>
            <a:pPr eaLnBrk="1" hangingPunct="1">
              <a:spcBef>
                <a:spcPct val="0"/>
              </a:spcBef>
              <a:buFontTx/>
              <a:buNone/>
            </a:pPr>
            <a:r>
              <a:rPr lang="en-US" altLang="zh-CN" sz="2000" b="1" dirty="0"/>
              <a:t>}</a:t>
            </a:r>
          </a:p>
          <a:p>
            <a:pPr eaLnBrk="1" hangingPunct="1">
              <a:spcBef>
                <a:spcPct val="0"/>
              </a:spcBef>
              <a:buFontTx/>
              <a:buNone/>
            </a:pPr>
            <a:endParaRPr lang="en-US" altLang="zh-CN" sz="2000" b="1" dirty="0"/>
          </a:p>
          <a:p>
            <a:pPr eaLnBrk="1" hangingPunct="1">
              <a:spcBef>
                <a:spcPct val="0"/>
              </a:spcBef>
            </a:pPr>
            <a:r>
              <a:rPr lang="en-US" altLang="zh-CN" sz="2800" dirty="0">
                <a:solidFill>
                  <a:srgbClr val="0000FF"/>
                </a:solidFill>
              </a:rPr>
              <a:t>main()</a:t>
            </a:r>
            <a:r>
              <a:rPr lang="zh-CN" altLang="en-US" sz="2800" dirty="0">
                <a:solidFill>
                  <a:srgbClr val="0000FF"/>
                </a:solidFill>
              </a:rPr>
              <a:t>函数中的代码</a:t>
            </a:r>
          </a:p>
          <a:p>
            <a:pPr eaLnBrk="1" hangingPunct="1">
              <a:spcBef>
                <a:spcPct val="0"/>
              </a:spcBef>
              <a:buFontTx/>
              <a:buNone/>
            </a:pPr>
            <a:r>
              <a:rPr lang="en-US" altLang="zh-CN" sz="2000" b="1" dirty="0" err="1"/>
              <a:t>GeometricObject</a:t>
            </a:r>
            <a:r>
              <a:rPr lang="en-US" altLang="zh-CN" sz="2000" b="1" dirty="0"/>
              <a:t> g=new Circle();</a:t>
            </a:r>
            <a:r>
              <a:rPr lang="en-US" altLang="zh-CN" sz="2000" dirty="0"/>
              <a:t> </a:t>
            </a:r>
            <a:r>
              <a:rPr lang="en-US" altLang="zh-CN" sz="2000" b="1" dirty="0"/>
              <a:t>//</a:t>
            </a:r>
            <a:r>
              <a:rPr lang="zh-CN" altLang="en-US" sz="2000" b="1" dirty="0"/>
              <a:t>父类型引用指向子类型对象</a:t>
            </a:r>
            <a:r>
              <a:rPr lang="en-US" altLang="zh-CN" sz="2000" dirty="0"/>
              <a:t> </a:t>
            </a:r>
            <a:endParaRPr lang="en-US" altLang="zh-CN" sz="2000" b="1" dirty="0"/>
          </a:p>
          <a:p>
            <a:pPr eaLnBrk="1" hangingPunct="1">
              <a:spcBef>
                <a:spcPct val="0"/>
              </a:spcBef>
              <a:buFontTx/>
              <a:buNone/>
            </a:pPr>
            <a:r>
              <a:rPr lang="en-US" altLang="zh-CN" sz="2000" b="1" dirty="0" err="1"/>
              <a:t>g.draw</a:t>
            </a:r>
            <a:r>
              <a:rPr lang="en-US" altLang="zh-CN" sz="2000" b="1" dirty="0"/>
              <a:t>(); </a:t>
            </a:r>
            <a:r>
              <a:rPr lang="en-US" altLang="zh-CN" sz="2000" b="1" dirty="0">
                <a:solidFill>
                  <a:srgbClr val="0000FF"/>
                </a:solidFill>
              </a:rPr>
              <a:t>//draw</a:t>
            </a:r>
            <a:r>
              <a:rPr lang="zh-CN" altLang="en-US" sz="2000" b="1" dirty="0">
                <a:solidFill>
                  <a:srgbClr val="0000FF"/>
                </a:solidFill>
              </a:rPr>
              <a:t>调用的是哪个类的方法？</a:t>
            </a:r>
          </a:p>
          <a:p>
            <a:pPr eaLnBrk="1" hangingPunct="1">
              <a:spcBef>
                <a:spcPct val="0"/>
              </a:spcBef>
              <a:buFontTx/>
              <a:buNone/>
            </a:pPr>
            <a:r>
              <a:rPr lang="en-US" altLang="zh-CN" sz="2000" b="1" noProof="1"/>
              <a:t>Circle c = new Circle();</a:t>
            </a:r>
          </a:p>
          <a:p>
            <a:pPr eaLnBrk="1" hangingPunct="1">
              <a:spcBef>
                <a:spcPct val="0"/>
              </a:spcBef>
              <a:buFontTx/>
              <a:buNone/>
            </a:pPr>
            <a:r>
              <a:rPr lang="en-US" altLang="zh-CN" sz="2000" b="1" noProof="1"/>
              <a:t>c.draw();</a:t>
            </a:r>
            <a:endParaRPr lang="en-US" altLang="zh-CN" sz="2000" b="1"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395609" y="44624"/>
            <a:ext cx="8424863" cy="6193432"/>
          </a:xfrm>
        </p:spPr>
        <p:txBody>
          <a:bodyPr/>
          <a:lstStyle/>
          <a:p>
            <a:pPr eaLnBrk="1" hangingPunct="1">
              <a:spcBef>
                <a:spcPct val="0"/>
              </a:spcBef>
              <a:buFontTx/>
              <a:buNone/>
            </a:pPr>
            <a:r>
              <a:rPr lang="en-US" altLang="zh-CN" sz="2000" b="1" dirty="0"/>
              <a:t>class </a:t>
            </a:r>
            <a:r>
              <a:rPr lang="en-US" altLang="zh-CN" sz="2000" b="1" dirty="0" err="1"/>
              <a:t>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a:t>
            </a:r>
            <a:r>
              <a:rPr lang="en-US" altLang="zh-CN" sz="1800" b="1" dirty="0"/>
              <a:t>public void draw(){</a:t>
            </a:r>
            <a:r>
              <a:rPr lang="en-US" altLang="zh-CN" sz="1800" b="1" dirty="0" err="1"/>
              <a:t>Console.WriteLine</a:t>
            </a:r>
            <a:r>
              <a:rPr lang="en-US" altLang="zh-CN" sz="1800" b="1" dirty="0"/>
              <a:t>("</a:t>
            </a:r>
            <a:r>
              <a:rPr lang="en-US" altLang="zh-CN" sz="1800" b="1" dirty="0" err="1"/>
              <a:t>GeometricObject</a:t>
            </a:r>
            <a:r>
              <a:rPr lang="en-US" altLang="zh-CN" sz="1800" b="1" dirty="0"/>
              <a:t>!");}</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Ellipse:GeometricObject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public </a:t>
            </a:r>
            <a:r>
              <a:rPr lang="en-US" altLang="zh-CN" sz="2000" b="1" dirty="0">
                <a:solidFill>
                  <a:srgbClr val="FF0000"/>
                </a:solidFill>
              </a:rPr>
              <a:t>new</a:t>
            </a:r>
            <a:r>
              <a:rPr lang="en-US" altLang="zh-CN" sz="2000" b="1" dirty="0"/>
              <a:t> void  draw(){</a:t>
            </a:r>
            <a:r>
              <a:rPr lang="en-US" altLang="zh-CN" sz="2000" b="1" dirty="0" err="1"/>
              <a:t>Console.WriteLine</a:t>
            </a:r>
            <a:r>
              <a:rPr lang="en-US" altLang="zh-CN" sz="2000" b="1" dirty="0"/>
              <a:t>("Ellipse!");}</a:t>
            </a:r>
          </a:p>
          <a:p>
            <a:pPr eaLnBrk="1" hangingPunct="1">
              <a:spcBef>
                <a:spcPct val="0"/>
              </a:spcBef>
              <a:buFontTx/>
              <a:buNone/>
            </a:pPr>
            <a:r>
              <a:rPr lang="en-US" altLang="zh-CN" sz="2000" b="1" dirty="0"/>
              <a:t>	public void </a:t>
            </a:r>
            <a:r>
              <a:rPr lang="en-US" altLang="zh-CN" sz="2000" b="1" dirty="0" err="1"/>
              <a:t>getvecter</a:t>
            </a:r>
            <a:r>
              <a:rPr lang="en-US" altLang="zh-CN" sz="2000" b="1" dirty="0"/>
              <a:t>() {}</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Circle:Ellipse</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public double </a:t>
            </a:r>
            <a:r>
              <a:rPr lang="en-US" altLang="zh-CN" sz="2000" b="1" dirty="0" err="1"/>
              <a:t>getArea</a:t>
            </a:r>
            <a:r>
              <a:rPr lang="en-US" altLang="zh-CN" sz="2000" b="1" dirty="0"/>
              <a:t>(){return 1.0;}</a:t>
            </a:r>
          </a:p>
          <a:p>
            <a:pPr eaLnBrk="1" hangingPunct="1">
              <a:spcBef>
                <a:spcPct val="0"/>
              </a:spcBef>
              <a:buFontTx/>
              <a:buNone/>
            </a:pPr>
            <a:r>
              <a:rPr lang="en-US" altLang="zh-CN" sz="2000" b="1" dirty="0"/>
              <a:t>}</a:t>
            </a:r>
          </a:p>
          <a:p>
            <a:pPr eaLnBrk="1" hangingPunct="1">
              <a:spcBef>
                <a:spcPct val="0"/>
              </a:spcBef>
              <a:buFontTx/>
              <a:buNone/>
            </a:pPr>
            <a:endParaRPr lang="en-US" altLang="zh-CN" sz="2000" b="1" dirty="0"/>
          </a:p>
          <a:p>
            <a:pPr eaLnBrk="1" hangingPunct="1">
              <a:spcBef>
                <a:spcPct val="0"/>
              </a:spcBef>
            </a:pPr>
            <a:r>
              <a:rPr lang="en-US" altLang="zh-CN" sz="2800" dirty="0">
                <a:solidFill>
                  <a:srgbClr val="0000FF"/>
                </a:solidFill>
              </a:rPr>
              <a:t>main()</a:t>
            </a:r>
            <a:r>
              <a:rPr lang="zh-CN" altLang="en-US" sz="2800" dirty="0">
                <a:solidFill>
                  <a:srgbClr val="0000FF"/>
                </a:solidFill>
              </a:rPr>
              <a:t>函数中的代码</a:t>
            </a:r>
          </a:p>
          <a:p>
            <a:pPr eaLnBrk="1" hangingPunct="1">
              <a:spcBef>
                <a:spcPct val="0"/>
              </a:spcBef>
              <a:buFontTx/>
              <a:buNone/>
            </a:pPr>
            <a:r>
              <a:rPr lang="en-US" altLang="zh-CN" sz="2000" b="1" dirty="0" err="1"/>
              <a:t>GeometricObject</a:t>
            </a:r>
            <a:r>
              <a:rPr lang="en-US" altLang="zh-CN" sz="2000" b="1" dirty="0"/>
              <a:t> g=new Circle();</a:t>
            </a:r>
            <a:r>
              <a:rPr lang="en-US" altLang="zh-CN" sz="2000" dirty="0"/>
              <a:t> </a:t>
            </a:r>
            <a:r>
              <a:rPr lang="en-US" altLang="zh-CN" sz="2000" b="1" dirty="0"/>
              <a:t>//</a:t>
            </a:r>
            <a:r>
              <a:rPr lang="zh-CN" altLang="en-US" sz="2000" b="1" dirty="0"/>
              <a:t>父类型引用指向子类型对象</a:t>
            </a:r>
            <a:r>
              <a:rPr lang="en-US" altLang="zh-CN" sz="2000" dirty="0"/>
              <a:t> </a:t>
            </a:r>
            <a:endParaRPr lang="en-US" altLang="zh-CN" sz="2000" b="1" dirty="0"/>
          </a:p>
          <a:p>
            <a:pPr eaLnBrk="1" hangingPunct="1">
              <a:spcBef>
                <a:spcPct val="0"/>
              </a:spcBef>
              <a:buFontTx/>
              <a:buNone/>
            </a:pPr>
            <a:r>
              <a:rPr lang="en-US" altLang="zh-CN" sz="2000" b="1" dirty="0" err="1"/>
              <a:t>g.draw</a:t>
            </a:r>
            <a:r>
              <a:rPr lang="en-US" altLang="zh-CN" sz="2000" b="1" dirty="0"/>
              <a:t>(); </a:t>
            </a:r>
            <a:r>
              <a:rPr lang="en-US" altLang="zh-CN" sz="2000" b="1" dirty="0">
                <a:solidFill>
                  <a:srgbClr val="0000FF"/>
                </a:solidFill>
              </a:rPr>
              <a:t>//draw</a:t>
            </a:r>
            <a:r>
              <a:rPr lang="zh-CN" altLang="en-US" sz="2000" b="1" dirty="0">
                <a:solidFill>
                  <a:srgbClr val="0000FF"/>
                </a:solidFill>
              </a:rPr>
              <a:t>调用的是哪个类的方法？</a:t>
            </a:r>
          </a:p>
          <a:p>
            <a:pPr eaLnBrk="1" hangingPunct="1">
              <a:spcBef>
                <a:spcPct val="0"/>
              </a:spcBef>
              <a:buFontTx/>
              <a:buNone/>
            </a:pPr>
            <a:r>
              <a:rPr lang="en-US" altLang="zh-CN" sz="2000" b="1" noProof="1"/>
              <a:t>Circle c = new Circle();</a:t>
            </a:r>
          </a:p>
          <a:p>
            <a:pPr eaLnBrk="1" hangingPunct="1">
              <a:spcBef>
                <a:spcPct val="0"/>
              </a:spcBef>
              <a:buFontTx/>
              <a:buNone/>
            </a:pPr>
            <a:r>
              <a:rPr lang="en-US" altLang="zh-CN" sz="2000" b="1" noProof="1"/>
              <a:t>c.draw();</a:t>
            </a:r>
            <a:endParaRPr lang="en-US" altLang="zh-CN" sz="2000" b="1" dirty="0"/>
          </a:p>
        </p:txBody>
      </p:sp>
      <p:sp>
        <p:nvSpPr>
          <p:cNvPr id="3" name="Text Box 3"/>
          <p:cNvSpPr txBox="1">
            <a:spLocks noChangeArrowheads="1"/>
          </p:cNvSpPr>
          <p:nvPr/>
        </p:nvSpPr>
        <p:spPr bwMode="auto">
          <a:xfrm>
            <a:off x="3347864" y="5517232"/>
            <a:ext cx="5688012" cy="120032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solidFill>
                  <a:srgbClr val="FF0000"/>
                </a:solidFill>
                <a:latin typeface="+mn-lt"/>
                <a:ea typeface="黑体" panose="02010609060101010101" pitchFamily="49" charset="-122"/>
              </a:rPr>
              <a:t>运行结果： </a:t>
            </a:r>
          </a:p>
          <a:p>
            <a:pPr eaLnBrk="1" hangingPunct="1">
              <a:defRPr/>
            </a:pPr>
            <a:r>
              <a:rPr lang="en-US" altLang="zh-CN" dirty="0" err="1">
                <a:latin typeface="+mn-lt"/>
                <a:ea typeface="黑体" panose="02010609060101010101" pitchFamily="49" charset="-122"/>
              </a:rPr>
              <a:t>GeometricObject</a:t>
            </a:r>
            <a:r>
              <a:rPr lang="en-US" altLang="zh-CN" dirty="0">
                <a:latin typeface="+mn-lt"/>
                <a:ea typeface="黑体" panose="02010609060101010101" pitchFamily="49" charset="-122"/>
              </a:rPr>
              <a:t>!</a:t>
            </a:r>
          </a:p>
          <a:p>
            <a:pPr eaLnBrk="1" hangingPunct="1">
              <a:defRPr/>
            </a:pPr>
            <a:r>
              <a:rPr lang="en-US" altLang="zh-CN" dirty="0">
                <a:latin typeface="+mn-lt"/>
                <a:ea typeface="黑体" panose="02010609060101010101" pitchFamily="49" charset="-122"/>
              </a:rPr>
              <a:t>Ellipse!</a:t>
            </a:r>
          </a:p>
        </p:txBody>
      </p:sp>
    </p:spTree>
    <p:extLst>
      <p:ext uri="{BB962C8B-B14F-4D97-AF65-F5344CB8AC3E}">
        <p14:creationId xmlns:p14="http://schemas.microsoft.com/office/powerpoint/2010/main" val="302509193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395609" y="44624"/>
            <a:ext cx="8424863" cy="6193432"/>
          </a:xfrm>
        </p:spPr>
        <p:txBody>
          <a:bodyPr/>
          <a:lstStyle/>
          <a:p>
            <a:pPr eaLnBrk="1" hangingPunct="1">
              <a:spcBef>
                <a:spcPct val="0"/>
              </a:spcBef>
              <a:buFontTx/>
              <a:buNone/>
            </a:pPr>
            <a:r>
              <a:rPr lang="en-US" altLang="zh-CN" sz="2000" b="1" dirty="0"/>
              <a:t>class </a:t>
            </a:r>
            <a:r>
              <a:rPr lang="en-US" altLang="zh-CN" sz="2000" b="1" dirty="0" err="1"/>
              <a:t>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a:t>
            </a:r>
            <a:r>
              <a:rPr lang="en-US" altLang="zh-CN" sz="1800" b="1" dirty="0"/>
              <a:t>public void draw(){</a:t>
            </a:r>
            <a:r>
              <a:rPr lang="en-US" altLang="zh-CN" sz="1800" b="1" dirty="0" err="1"/>
              <a:t>Console.WriteLine</a:t>
            </a:r>
            <a:r>
              <a:rPr lang="en-US" altLang="zh-CN" sz="1800" b="1" dirty="0"/>
              <a:t>("</a:t>
            </a:r>
            <a:r>
              <a:rPr lang="en-US" altLang="zh-CN" sz="1800" b="1" dirty="0" err="1"/>
              <a:t>GeometricObject</a:t>
            </a:r>
            <a:r>
              <a:rPr lang="en-US" altLang="zh-CN" sz="1800" b="1" dirty="0"/>
              <a:t>!");}</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Ellipse:GeometricObject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a:t>
            </a:r>
            <a:r>
              <a:rPr lang="en-US" altLang="zh-CN" sz="2000" b="1" dirty="0">
                <a:solidFill>
                  <a:srgbClr val="FF0000"/>
                </a:solidFill>
              </a:rPr>
              <a:t>private</a:t>
            </a:r>
            <a:r>
              <a:rPr lang="en-US" altLang="zh-CN" sz="2000" b="1" dirty="0"/>
              <a:t> </a:t>
            </a:r>
            <a:r>
              <a:rPr lang="en-US" altLang="zh-CN" sz="2000" b="1" dirty="0">
                <a:solidFill>
                  <a:srgbClr val="FF0000"/>
                </a:solidFill>
              </a:rPr>
              <a:t>new</a:t>
            </a:r>
            <a:r>
              <a:rPr lang="en-US" altLang="zh-CN" sz="2000" b="1" dirty="0"/>
              <a:t> void  draw(){</a:t>
            </a:r>
            <a:r>
              <a:rPr lang="en-US" altLang="zh-CN" sz="2000" b="1" dirty="0" err="1"/>
              <a:t>Console.WriteLine</a:t>
            </a:r>
            <a:r>
              <a:rPr lang="en-US" altLang="zh-CN" sz="2000" b="1" dirty="0"/>
              <a:t>("Ellipse!");}</a:t>
            </a:r>
          </a:p>
          <a:p>
            <a:pPr eaLnBrk="1" hangingPunct="1">
              <a:spcBef>
                <a:spcPct val="0"/>
              </a:spcBef>
              <a:buFontTx/>
              <a:buNone/>
            </a:pPr>
            <a:r>
              <a:rPr lang="en-US" altLang="zh-CN" sz="2000" b="1" dirty="0"/>
              <a:t>	public void </a:t>
            </a:r>
            <a:r>
              <a:rPr lang="en-US" altLang="zh-CN" sz="2000" b="1" dirty="0" err="1"/>
              <a:t>getvecter</a:t>
            </a:r>
            <a:r>
              <a:rPr lang="en-US" altLang="zh-CN" sz="2000" b="1" dirty="0"/>
              <a:t>() {}</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Circle:Ellipse</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public double </a:t>
            </a:r>
            <a:r>
              <a:rPr lang="en-US" altLang="zh-CN" sz="2000" b="1" dirty="0" err="1"/>
              <a:t>getArea</a:t>
            </a:r>
            <a:r>
              <a:rPr lang="en-US" altLang="zh-CN" sz="2000" b="1" dirty="0"/>
              <a:t>(){return 1.0;}</a:t>
            </a:r>
          </a:p>
          <a:p>
            <a:pPr eaLnBrk="1" hangingPunct="1">
              <a:spcBef>
                <a:spcPct val="0"/>
              </a:spcBef>
              <a:buFontTx/>
              <a:buNone/>
            </a:pPr>
            <a:r>
              <a:rPr lang="en-US" altLang="zh-CN" sz="2000" b="1" dirty="0"/>
              <a:t>}</a:t>
            </a:r>
          </a:p>
          <a:p>
            <a:pPr eaLnBrk="1" hangingPunct="1">
              <a:spcBef>
                <a:spcPct val="0"/>
              </a:spcBef>
              <a:buFontTx/>
              <a:buNone/>
            </a:pPr>
            <a:endParaRPr lang="en-US" altLang="zh-CN" sz="2000" b="1" dirty="0"/>
          </a:p>
          <a:p>
            <a:pPr eaLnBrk="1" hangingPunct="1">
              <a:spcBef>
                <a:spcPct val="0"/>
              </a:spcBef>
            </a:pPr>
            <a:r>
              <a:rPr lang="en-US" altLang="zh-CN" sz="2800" dirty="0">
                <a:solidFill>
                  <a:srgbClr val="0000FF"/>
                </a:solidFill>
              </a:rPr>
              <a:t>main()</a:t>
            </a:r>
            <a:r>
              <a:rPr lang="zh-CN" altLang="en-US" sz="2800" dirty="0">
                <a:solidFill>
                  <a:srgbClr val="0000FF"/>
                </a:solidFill>
              </a:rPr>
              <a:t>函数中的代码</a:t>
            </a:r>
          </a:p>
          <a:p>
            <a:pPr eaLnBrk="1" hangingPunct="1">
              <a:spcBef>
                <a:spcPct val="0"/>
              </a:spcBef>
              <a:buFontTx/>
              <a:buNone/>
            </a:pPr>
            <a:r>
              <a:rPr lang="en-US" altLang="zh-CN" sz="2000" b="1" dirty="0" err="1"/>
              <a:t>GeometricObject</a:t>
            </a:r>
            <a:r>
              <a:rPr lang="en-US" altLang="zh-CN" sz="2000" b="1" dirty="0"/>
              <a:t> g=new Circle();</a:t>
            </a:r>
            <a:r>
              <a:rPr lang="en-US" altLang="zh-CN" sz="2000" dirty="0"/>
              <a:t> </a:t>
            </a:r>
            <a:r>
              <a:rPr lang="en-US" altLang="zh-CN" sz="2000" b="1" dirty="0"/>
              <a:t>//</a:t>
            </a:r>
            <a:r>
              <a:rPr lang="zh-CN" altLang="en-US" sz="2000" b="1" dirty="0"/>
              <a:t>父类型引用指向子类型对象</a:t>
            </a:r>
            <a:r>
              <a:rPr lang="en-US" altLang="zh-CN" sz="2000" dirty="0"/>
              <a:t> </a:t>
            </a:r>
            <a:endParaRPr lang="en-US" altLang="zh-CN" sz="2000" b="1" dirty="0"/>
          </a:p>
          <a:p>
            <a:pPr eaLnBrk="1" hangingPunct="1">
              <a:spcBef>
                <a:spcPct val="0"/>
              </a:spcBef>
              <a:buFontTx/>
              <a:buNone/>
            </a:pPr>
            <a:r>
              <a:rPr lang="en-US" altLang="zh-CN" sz="2000" b="1" dirty="0" err="1"/>
              <a:t>g.draw</a:t>
            </a:r>
            <a:r>
              <a:rPr lang="en-US" altLang="zh-CN" sz="2000" b="1" dirty="0"/>
              <a:t>(); </a:t>
            </a:r>
            <a:r>
              <a:rPr lang="en-US" altLang="zh-CN" sz="2000" b="1" dirty="0">
                <a:solidFill>
                  <a:srgbClr val="0000FF"/>
                </a:solidFill>
              </a:rPr>
              <a:t>//draw</a:t>
            </a:r>
            <a:r>
              <a:rPr lang="zh-CN" altLang="en-US" sz="2000" b="1" dirty="0">
                <a:solidFill>
                  <a:srgbClr val="0000FF"/>
                </a:solidFill>
              </a:rPr>
              <a:t>调用的是哪个类的方法？</a:t>
            </a:r>
          </a:p>
          <a:p>
            <a:pPr eaLnBrk="1" hangingPunct="1">
              <a:spcBef>
                <a:spcPct val="0"/>
              </a:spcBef>
              <a:buFontTx/>
              <a:buNone/>
            </a:pPr>
            <a:r>
              <a:rPr lang="en-US" altLang="zh-CN" sz="2000" b="1" noProof="1"/>
              <a:t>Circle c = new Circle();</a:t>
            </a:r>
          </a:p>
          <a:p>
            <a:pPr eaLnBrk="1" hangingPunct="1">
              <a:spcBef>
                <a:spcPct val="0"/>
              </a:spcBef>
              <a:buFontTx/>
              <a:buNone/>
            </a:pPr>
            <a:r>
              <a:rPr lang="en-US" altLang="zh-CN" sz="2000" b="1" noProof="1"/>
              <a:t>c.draw();</a:t>
            </a:r>
            <a:endParaRPr lang="en-US" altLang="zh-CN" sz="2000" b="1" dirty="0"/>
          </a:p>
        </p:txBody>
      </p:sp>
      <p:sp>
        <p:nvSpPr>
          <p:cNvPr id="3" name="Text Box 4"/>
          <p:cNvSpPr txBox="1">
            <a:spLocks noChangeArrowheads="1"/>
          </p:cNvSpPr>
          <p:nvPr/>
        </p:nvSpPr>
        <p:spPr bwMode="auto">
          <a:xfrm>
            <a:off x="323528" y="6165304"/>
            <a:ext cx="8640960" cy="446276"/>
          </a:xfrm>
          <a:prstGeom prst="rect">
            <a:avLst/>
          </a:prstGeom>
          <a:noFill/>
          <a:ln w="127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300" b="1">
                <a:solidFill>
                  <a:srgbClr val="FF0000"/>
                </a:solidFill>
                <a:latin typeface="+mn-lt"/>
                <a:ea typeface="黑体" panose="02010609060101010101" pitchFamily="49" charset="-122"/>
              </a:rPr>
              <a:t>//</a:t>
            </a:r>
            <a:r>
              <a:rPr lang="zh-CN" altLang="en-US" sz="2300" b="1">
                <a:solidFill>
                  <a:srgbClr val="FF0000"/>
                </a:solidFill>
                <a:latin typeface="+mn-lt"/>
                <a:ea typeface="黑体" panose="02010609060101010101" pitchFamily="49" charset="-122"/>
              </a:rPr>
              <a:t>将类</a:t>
            </a:r>
            <a:r>
              <a:rPr lang="en-US" altLang="zh-CN" sz="2300" b="1">
                <a:solidFill>
                  <a:srgbClr val="FF0000"/>
                </a:solidFill>
                <a:latin typeface="+mn-lt"/>
                <a:ea typeface="黑体" panose="02010609060101010101" pitchFamily="49" charset="-122"/>
              </a:rPr>
              <a:t>Ellipse</a:t>
            </a:r>
            <a:r>
              <a:rPr lang="zh-CN" altLang="en-US" sz="2300" b="1">
                <a:solidFill>
                  <a:srgbClr val="FF0000"/>
                </a:solidFill>
                <a:latin typeface="+mn-lt"/>
                <a:ea typeface="黑体" panose="02010609060101010101" pitchFamily="49" charset="-122"/>
              </a:rPr>
              <a:t>中</a:t>
            </a:r>
            <a:r>
              <a:rPr lang="en-US" altLang="zh-CN" sz="2300" b="1">
                <a:solidFill>
                  <a:srgbClr val="FF0000"/>
                </a:solidFill>
                <a:latin typeface="+mn-lt"/>
                <a:ea typeface="黑体" panose="02010609060101010101" pitchFamily="49" charset="-122"/>
              </a:rPr>
              <a:t>draw()</a:t>
            </a:r>
            <a:r>
              <a:rPr lang="zh-CN" altLang="en-US" sz="2300" b="1">
                <a:solidFill>
                  <a:srgbClr val="FF0000"/>
                </a:solidFill>
                <a:latin typeface="+mn-lt"/>
                <a:ea typeface="黑体" panose="02010609060101010101" pitchFamily="49" charset="-122"/>
              </a:rPr>
              <a:t>的修饰符改为</a:t>
            </a:r>
            <a:r>
              <a:rPr lang="en-US" altLang="zh-CN" sz="2300" b="1">
                <a:solidFill>
                  <a:srgbClr val="FF0000"/>
                </a:solidFill>
                <a:latin typeface="+mn-lt"/>
                <a:ea typeface="黑体" panose="02010609060101010101" pitchFamily="49" charset="-122"/>
              </a:rPr>
              <a:t>private</a:t>
            </a:r>
            <a:r>
              <a:rPr lang="zh-CN" altLang="en-US" sz="2300" b="1">
                <a:solidFill>
                  <a:srgbClr val="FF0000"/>
                </a:solidFill>
                <a:latin typeface="+mn-lt"/>
                <a:ea typeface="黑体" panose="02010609060101010101" pitchFamily="49" charset="-122"/>
              </a:rPr>
              <a:t>后，</a:t>
            </a:r>
            <a:r>
              <a:rPr lang="en-US" altLang="zh-CN" sz="2300" b="1">
                <a:solidFill>
                  <a:srgbClr val="FF0000"/>
                </a:solidFill>
                <a:latin typeface="+mn-lt"/>
                <a:ea typeface="黑体" panose="02010609060101010101" pitchFamily="49" charset="-122"/>
              </a:rPr>
              <a:t>c.draw()</a:t>
            </a:r>
            <a:r>
              <a:rPr lang="zh-CN" altLang="en-US" sz="2300" b="1">
                <a:solidFill>
                  <a:srgbClr val="FF0000"/>
                </a:solidFill>
                <a:latin typeface="+mn-lt"/>
                <a:ea typeface="黑体" panose="02010609060101010101" pitchFamily="49" charset="-122"/>
              </a:rPr>
              <a:t>的结果？</a:t>
            </a:r>
          </a:p>
        </p:txBody>
      </p:sp>
    </p:spTree>
    <p:extLst>
      <p:ext uri="{BB962C8B-B14F-4D97-AF65-F5344CB8AC3E}">
        <p14:creationId xmlns:p14="http://schemas.microsoft.com/office/powerpoint/2010/main" val="1371771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395609" y="44624"/>
            <a:ext cx="8424863" cy="6193432"/>
          </a:xfrm>
        </p:spPr>
        <p:txBody>
          <a:bodyPr/>
          <a:lstStyle/>
          <a:p>
            <a:pPr eaLnBrk="1" hangingPunct="1">
              <a:spcBef>
                <a:spcPct val="0"/>
              </a:spcBef>
              <a:buFontTx/>
              <a:buNone/>
            </a:pPr>
            <a:r>
              <a:rPr lang="en-US" altLang="zh-CN" sz="2000" b="1" dirty="0"/>
              <a:t>class </a:t>
            </a:r>
            <a:r>
              <a:rPr lang="en-US" altLang="zh-CN" sz="2000" b="1" dirty="0" err="1"/>
              <a:t>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a:t>
            </a:r>
            <a:r>
              <a:rPr lang="en-US" altLang="zh-CN" sz="1800" b="1" dirty="0"/>
              <a:t>public void draw(){</a:t>
            </a:r>
            <a:r>
              <a:rPr lang="en-US" altLang="zh-CN" sz="1800" b="1" dirty="0" err="1"/>
              <a:t>Console.WriteLine</a:t>
            </a:r>
            <a:r>
              <a:rPr lang="en-US" altLang="zh-CN" sz="1800" b="1" dirty="0"/>
              <a:t>("</a:t>
            </a:r>
            <a:r>
              <a:rPr lang="en-US" altLang="zh-CN" sz="1800" b="1" dirty="0" err="1"/>
              <a:t>GeometricObject</a:t>
            </a:r>
            <a:r>
              <a:rPr lang="en-US" altLang="zh-CN" sz="1800" b="1" dirty="0"/>
              <a:t>!");}</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Ellipse:GeometricObject</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a:t>
            </a:r>
            <a:r>
              <a:rPr lang="en-US" altLang="zh-CN" sz="2000" b="1" dirty="0">
                <a:solidFill>
                  <a:srgbClr val="FF0000"/>
                </a:solidFill>
              </a:rPr>
              <a:t>private new</a:t>
            </a:r>
            <a:r>
              <a:rPr lang="en-US" altLang="zh-CN" sz="2000" b="1" dirty="0"/>
              <a:t> void  draw(){</a:t>
            </a:r>
            <a:r>
              <a:rPr lang="en-US" altLang="zh-CN" sz="2000" b="1" dirty="0" err="1"/>
              <a:t>Console.WriteLine</a:t>
            </a:r>
            <a:r>
              <a:rPr lang="en-US" altLang="zh-CN" sz="2000" b="1" dirty="0"/>
              <a:t>("Ellipse!");}</a:t>
            </a:r>
          </a:p>
          <a:p>
            <a:pPr eaLnBrk="1" hangingPunct="1">
              <a:spcBef>
                <a:spcPct val="0"/>
              </a:spcBef>
              <a:buFontTx/>
              <a:buNone/>
            </a:pPr>
            <a:r>
              <a:rPr lang="en-US" altLang="zh-CN" sz="2000" b="1" dirty="0"/>
              <a:t>	public void </a:t>
            </a:r>
            <a:r>
              <a:rPr lang="en-US" altLang="zh-CN" sz="2000" b="1" dirty="0" err="1"/>
              <a:t>getvecter</a:t>
            </a:r>
            <a:r>
              <a:rPr lang="en-US" altLang="zh-CN" sz="2000" b="1" dirty="0"/>
              <a:t>() {}</a:t>
            </a:r>
          </a:p>
          <a:p>
            <a:pPr eaLnBrk="1" hangingPunct="1">
              <a:spcBef>
                <a:spcPct val="0"/>
              </a:spcBef>
              <a:buFontTx/>
              <a:buNone/>
            </a:pPr>
            <a:r>
              <a:rPr lang="en-US" altLang="zh-CN" sz="2000" b="1" dirty="0"/>
              <a:t>}</a:t>
            </a:r>
          </a:p>
          <a:p>
            <a:pPr eaLnBrk="1" hangingPunct="1">
              <a:spcBef>
                <a:spcPct val="0"/>
              </a:spcBef>
              <a:buFontTx/>
              <a:buNone/>
            </a:pPr>
            <a:r>
              <a:rPr lang="en-US" altLang="zh-CN" sz="2000" b="1" dirty="0"/>
              <a:t>class </a:t>
            </a:r>
            <a:r>
              <a:rPr lang="en-US" altLang="zh-CN" sz="2000" b="1" dirty="0" err="1"/>
              <a:t>Circle:Ellipse</a:t>
            </a:r>
            <a:endParaRPr lang="en-US" altLang="zh-CN" sz="2000" b="1" dirty="0"/>
          </a:p>
          <a:p>
            <a:pPr eaLnBrk="1" hangingPunct="1">
              <a:spcBef>
                <a:spcPct val="0"/>
              </a:spcBef>
              <a:buFontTx/>
              <a:buNone/>
            </a:pPr>
            <a:r>
              <a:rPr lang="en-US" altLang="zh-CN" sz="2000" b="1" dirty="0"/>
              <a:t>{</a:t>
            </a:r>
          </a:p>
          <a:p>
            <a:pPr eaLnBrk="1" hangingPunct="1">
              <a:spcBef>
                <a:spcPct val="0"/>
              </a:spcBef>
              <a:buFontTx/>
              <a:buNone/>
            </a:pPr>
            <a:r>
              <a:rPr lang="en-US" altLang="zh-CN" sz="2000" b="1" dirty="0"/>
              <a:t>	public double </a:t>
            </a:r>
            <a:r>
              <a:rPr lang="en-US" altLang="zh-CN" sz="2000" b="1" dirty="0" err="1"/>
              <a:t>getArea</a:t>
            </a:r>
            <a:r>
              <a:rPr lang="en-US" altLang="zh-CN" sz="2000" b="1" dirty="0"/>
              <a:t>(){return 1.0;}</a:t>
            </a:r>
          </a:p>
          <a:p>
            <a:pPr eaLnBrk="1" hangingPunct="1">
              <a:spcBef>
                <a:spcPct val="0"/>
              </a:spcBef>
              <a:buFontTx/>
              <a:buNone/>
            </a:pPr>
            <a:r>
              <a:rPr lang="en-US" altLang="zh-CN" sz="2000" b="1" dirty="0"/>
              <a:t>}</a:t>
            </a:r>
          </a:p>
          <a:p>
            <a:pPr eaLnBrk="1" hangingPunct="1">
              <a:spcBef>
                <a:spcPct val="0"/>
              </a:spcBef>
              <a:buFontTx/>
              <a:buNone/>
            </a:pPr>
            <a:endParaRPr lang="en-US" altLang="zh-CN" sz="2000" b="1" dirty="0"/>
          </a:p>
          <a:p>
            <a:pPr eaLnBrk="1" hangingPunct="1">
              <a:spcBef>
                <a:spcPct val="0"/>
              </a:spcBef>
            </a:pPr>
            <a:r>
              <a:rPr lang="en-US" altLang="zh-CN" sz="2800" dirty="0">
                <a:solidFill>
                  <a:srgbClr val="0000FF"/>
                </a:solidFill>
              </a:rPr>
              <a:t>main()</a:t>
            </a:r>
            <a:r>
              <a:rPr lang="zh-CN" altLang="en-US" sz="2800" dirty="0">
                <a:solidFill>
                  <a:srgbClr val="0000FF"/>
                </a:solidFill>
              </a:rPr>
              <a:t>函数中的代码</a:t>
            </a:r>
          </a:p>
          <a:p>
            <a:pPr eaLnBrk="1" hangingPunct="1">
              <a:spcBef>
                <a:spcPct val="0"/>
              </a:spcBef>
              <a:buFontTx/>
              <a:buNone/>
            </a:pPr>
            <a:r>
              <a:rPr lang="en-US" altLang="zh-CN" sz="2000" b="1" dirty="0" err="1"/>
              <a:t>GeometricObject</a:t>
            </a:r>
            <a:r>
              <a:rPr lang="en-US" altLang="zh-CN" sz="2000" b="1" dirty="0"/>
              <a:t> g=new Circle();</a:t>
            </a:r>
            <a:r>
              <a:rPr lang="en-US" altLang="zh-CN" sz="2000" dirty="0"/>
              <a:t> </a:t>
            </a:r>
            <a:r>
              <a:rPr lang="en-US" altLang="zh-CN" sz="2000" b="1" dirty="0"/>
              <a:t>//</a:t>
            </a:r>
            <a:r>
              <a:rPr lang="zh-CN" altLang="en-US" sz="2000" b="1" dirty="0"/>
              <a:t>父类型引用指向子类型对象</a:t>
            </a:r>
            <a:r>
              <a:rPr lang="en-US" altLang="zh-CN" sz="2000" dirty="0"/>
              <a:t> </a:t>
            </a:r>
            <a:endParaRPr lang="en-US" altLang="zh-CN" sz="2000" b="1" dirty="0"/>
          </a:p>
          <a:p>
            <a:pPr eaLnBrk="1" hangingPunct="1">
              <a:spcBef>
                <a:spcPct val="0"/>
              </a:spcBef>
              <a:buFontTx/>
              <a:buNone/>
            </a:pPr>
            <a:r>
              <a:rPr lang="en-US" altLang="zh-CN" sz="2000" b="1" dirty="0" err="1"/>
              <a:t>g.draw</a:t>
            </a:r>
            <a:r>
              <a:rPr lang="en-US" altLang="zh-CN" sz="2000" b="1" dirty="0"/>
              <a:t>(); </a:t>
            </a:r>
            <a:r>
              <a:rPr lang="en-US" altLang="zh-CN" sz="2000" b="1" dirty="0">
                <a:solidFill>
                  <a:srgbClr val="0000FF"/>
                </a:solidFill>
              </a:rPr>
              <a:t>//draw</a:t>
            </a:r>
            <a:r>
              <a:rPr lang="zh-CN" altLang="en-US" sz="2000" b="1" dirty="0">
                <a:solidFill>
                  <a:srgbClr val="0000FF"/>
                </a:solidFill>
              </a:rPr>
              <a:t>调用的是哪个类的方法？</a:t>
            </a:r>
          </a:p>
          <a:p>
            <a:pPr eaLnBrk="1" hangingPunct="1">
              <a:spcBef>
                <a:spcPct val="0"/>
              </a:spcBef>
              <a:buFontTx/>
              <a:buNone/>
            </a:pPr>
            <a:r>
              <a:rPr lang="en-US" altLang="zh-CN" sz="2000" b="1" noProof="1"/>
              <a:t>Circle c = new Circle();</a:t>
            </a:r>
          </a:p>
          <a:p>
            <a:pPr eaLnBrk="1" hangingPunct="1">
              <a:spcBef>
                <a:spcPct val="0"/>
              </a:spcBef>
              <a:buFontTx/>
              <a:buNone/>
            </a:pPr>
            <a:r>
              <a:rPr lang="en-US" altLang="zh-CN" sz="2000" b="1" noProof="1"/>
              <a:t>c.draw();</a:t>
            </a:r>
            <a:endParaRPr lang="en-US" altLang="zh-CN" sz="2000" b="1" dirty="0"/>
          </a:p>
        </p:txBody>
      </p:sp>
      <p:sp>
        <p:nvSpPr>
          <p:cNvPr id="3" name="Text Box 4"/>
          <p:cNvSpPr txBox="1">
            <a:spLocks noChangeArrowheads="1"/>
          </p:cNvSpPr>
          <p:nvPr/>
        </p:nvSpPr>
        <p:spPr bwMode="auto">
          <a:xfrm>
            <a:off x="323528" y="6165304"/>
            <a:ext cx="8640960" cy="446276"/>
          </a:xfrm>
          <a:prstGeom prst="rect">
            <a:avLst/>
          </a:prstGeom>
          <a:noFill/>
          <a:ln w="127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300" b="1">
                <a:solidFill>
                  <a:srgbClr val="FF0000"/>
                </a:solidFill>
                <a:latin typeface="+mn-lt"/>
                <a:ea typeface="黑体" panose="02010609060101010101" pitchFamily="49" charset="-122"/>
              </a:rPr>
              <a:t>//</a:t>
            </a:r>
            <a:r>
              <a:rPr lang="zh-CN" altLang="en-US" sz="2300" b="1">
                <a:solidFill>
                  <a:srgbClr val="FF0000"/>
                </a:solidFill>
                <a:latin typeface="+mn-lt"/>
                <a:ea typeface="黑体" panose="02010609060101010101" pitchFamily="49" charset="-122"/>
              </a:rPr>
              <a:t>将类</a:t>
            </a:r>
            <a:r>
              <a:rPr lang="en-US" altLang="zh-CN" sz="2300" b="1">
                <a:solidFill>
                  <a:srgbClr val="FF0000"/>
                </a:solidFill>
                <a:latin typeface="+mn-lt"/>
                <a:ea typeface="黑体" panose="02010609060101010101" pitchFamily="49" charset="-122"/>
              </a:rPr>
              <a:t>Ellipse</a:t>
            </a:r>
            <a:r>
              <a:rPr lang="zh-CN" altLang="en-US" sz="2300" b="1">
                <a:solidFill>
                  <a:srgbClr val="FF0000"/>
                </a:solidFill>
                <a:latin typeface="+mn-lt"/>
                <a:ea typeface="黑体" panose="02010609060101010101" pitchFamily="49" charset="-122"/>
              </a:rPr>
              <a:t>中</a:t>
            </a:r>
            <a:r>
              <a:rPr lang="en-US" altLang="zh-CN" sz="2300" b="1">
                <a:solidFill>
                  <a:srgbClr val="FF0000"/>
                </a:solidFill>
                <a:latin typeface="+mn-lt"/>
                <a:ea typeface="黑体" panose="02010609060101010101" pitchFamily="49" charset="-122"/>
              </a:rPr>
              <a:t>draw()</a:t>
            </a:r>
            <a:r>
              <a:rPr lang="zh-CN" altLang="en-US" sz="2300" b="1">
                <a:solidFill>
                  <a:srgbClr val="FF0000"/>
                </a:solidFill>
                <a:latin typeface="+mn-lt"/>
                <a:ea typeface="黑体" panose="02010609060101010101" pitchFamily="49" charset="-122"/>
              </a:rPr>
              <a:t>的修饰符改为</a:t>
            </a:r>
            <a:r>
              <a:rPr lang="en-US" altLang="zh-CN" sz="2300" b="1">
                <a:solidFill>
                  <a:srgbClr val="FF0000"/>
                </a:solidFill>
                <a:latin typeface="+mn-lt"/>
                <a:ea typeface="黑体" panose="02010609060101010101" pitchFamily="49" charset="-122"/>
              </a:rPr>
              <a:t>private</a:t>
            </a:r>
            <a:r>
              <a:rPr lang="zh-CN" altLang="en-US" sz="2300" b="1">
                <a:solidFill>
                  <a:srgbClr val="FF0000"/>
                </a:solidFill>
                <a:latin typeface="+mn-lt"/>
                <a:ea typeface="黑体" panose="02010609060101010101" pitchFamily="49" charset="-122"/>
              </a:rPr>
              <a:t>后，</a:t>
            </a:r>
            <a:r>
              <a:rPr lang="en-US" altLang="zh-CN" sz="2300" b="1">
                <a:solidFill>
                  <a:srgbClr val="FF0000"/>
                </a:solidFill>
                <a:latin typeface="+mn-lt"/>
                <a:ea typeface="黑体" panose="02010609060101010101" pitchFamily="49" charset="-122"/>
              </a:rPr>
              <a:t>c.draw()</a:t>
            </a:r>
            <a:r>
              <a:rPr lang="zh-CN" altLang="en-US" sz="2300" b="1">
                <a:solidFill>
                  <a:srgbClr val="FF0000"/>
                </a:solidFill>
                <a:latin typeface="+mn-lt"/>
                <a:ea typeface="黑体" panose="02010609060101010101" pitchFamily="49" charset="-122"/>
              </a:rPr>
              <a:t>的结果？</a:t>
            </a:r>
          </a:p>
        </p:txBody>
      </p:sp>
      <p:sp>
        <p:nvSpPr>
          <p:cNvPr id="4" name="Text Box 5"/>
          <p:cNvSpPr txBox="1">
            <a:spLocks noChangeArrowheads="1"/>
          </p:cNvSpPr>
          <p:nvPr/>
        </p:nvSpPr>
        <p:spPr bwMode="auto">
          <a:xfrm>
            <a:off x="3995936" y="2492896"/>
            <a:ext cx="4679950" cy="8309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solidFill>
                  <a:srgbClr val="FF0000"/>
                </a:solidFill>
              </a:rPr>
              <a:t>GeometricObject</a:t>
            </a:r>
            <a:r>
              <a:rPr lang="en-US" altLang="zh-CN" sz="2400" dirty="0">
                <a:solidFill>
                  <a:srgbClr val="FF0000"/>
                </a:solidFill>
              </a:rPr>
              <a:t>!</a:t>
            </a:r>
          </a:p>
          <a:p>
            <a:pPr eaLnBrk="1" hangingPunct="1">
              <a:spcBef>
                <a:spcPct val="0"/>
              </a:spcBef>
              <a:buFontTx/>
              <a:buNone/>
            </a:pPr>
            <a:r>
              <a:rPr lang="en-US" altLang="zh-CN" sz="2400" dirty="0" err="1">
                <a:solidFill>
                  <a:srgbClr val="FF0000"/>
                </a:solidFill>
              </a:rPr>
              <a:t>GeometricObject</a:t>
            </a:r>
            <a:r>
              <a:rPr lang="en-US" altLang="zh-CN" sz="2400" dirty="0">
                <a:solidFill>
                  <a:srgbClr val="FF0000"/>
                </a:solidFill>
              </a:rPr>
              <a:t>!</a:t>
            </a:r>
          </a:p>
        </p:txBody>
      </p:sp>
    </p:spTree>
    <p:extLst>
      <p:ext uri="{BB962C8B-B14F-4D97-AF65-F5344CB8AC3E}">
        <p14:creationId xmlns:p14="http://schemas.microsoft.com/office/powerpoint/2010/main" val="357527858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396875" y="144463"/>
            <a:ext cx="8351838" cy="6453187"/>
          </a:xfrm>
        </p:spPr>
        <p:txBody>
          <a:bodyPr/>
          <a:lstStyle/>
          <a:p>
            <a:pPr eaLnBrk="1" hangingPunct="1">
              <a:spcBef>
                <a:spcPts val="0"/>
              </a:spcBef>
              <a:buFontTx/>
              <a:buNone/>
            </a:pPr>
            <a:r>
              <a:rPr lang="en-US" altLang="zh-CN" sz="1800" b="1" dirty="0"/>
              <a:t>class </a:t>
            </a:r>
            <a:r>
              <a:rPr lang="en-US" altLang="zh-CN" sz="1800" b="1" dirty="0" err="1"/>
              <a:t>GeometricObject</a:t>
            </a:r>
            <a:endParaRPr lang="en-US" altLang="zh-CN" sz="1800" b="1" dirty="0"/>
          </a:p>
          <a:p>
            <a:pPr eaLnBrk="1" hangingPunct="1">
              <a:spcBef>
                <a:spcPts val="0"/>
              </a:spcBef>
              <a:buFontTx/>
              <a:buNone/>
            </a:pPr>
            <a:r>
              <a:rPr lang="en-US" altLang="zh-CN" sz="1800" b="1" dirty="0"/>
              <a:t>{</a:t>
            </a:r>
          </a:p>
          <a:p>
            <a:pPr eaLnBrk="1" hangingPunct="1">
              <a:spcBef>
                <a:spcPts val="0"/>
              </a:spcBef>
              <a:buFontTx/>
              <a:buNone/>
            </a:pPr>
            <a:r>
              <a:rPr lang="en-US" altLang="zh-CN" sz="1800" b="1" dirty="0"/>
              <a:t>	public </a:t>
            </a:r>
            <a:r>
              <a:rPr lang="en-US" altLang="zh-CN" sz="1800" b="1" dirty="0">
                <a:solidFill>
                  <a:srgbClr val="FF0000"/>
                </a:solidFill>
              </a:rPr>
              <a:t>virtual</a:t>
            </a:r>
            <a:r>
              <a:rPr lang="en-US" altLang="zh-CN" sz="1800" b="1" dirty="0"/>
              <a:t> void draw(){</a:t>
            </a:r>
            <a:r>
              <a:rPr lang="en-US" altLang="zh-CN" sz="1800" b="1" dirty="0" err="1"/>
              <a:t>Console.WriteLine</a:t>
            </a:r>
            <a:r>
              <a:rPr lang="en-US" altLang="zh-CN" sz="1800" b="1" dirty="0"/>
              <a:t>("</a:t>
            </a:r>
            <a:r>
              <a:rPr lang="en-US" altLang="zh-CN" sz="1800" b="1" dirty="0" err="1"/>
              <a:t>GeometricObject</a:t>
            </a:r>
            <a:r>
              <a:rPr lang="en-US" altLang="zh-CN" sz="1800" b="1" dirty="0"/>
              <a:t>!");}</a:t>
            </a:r>
          </a:p>
          <a:p>
            <a:pPr eaLnBrk="1" hangingPunct="1">
              <a:spcBef>
                <a:spcPts val="0"/>
              </a:spcBef>
              <a:buFontTx/>
              <a:buNone/>
            </a:pPr>
            <a:r>
              <a:rPr lang="en-US" altLang="zh-CN" sz="1800" b="1" dirty="0"/>
              <a:t>}</a:t>
            </a:r>
          </a:p>
          <a:p>
            <a:pPr eaLnBrk="1" hangingPunct="1">
              <a:spcBef>
                <a:spcPts val="0"/>
              </a:spcBef>
              <a:buFontTx/>
              <a:buNone/>
            </a:pPr>
            <a:r>
              <a:rPr lang="en-US" altLang="zh-CN" sz="1800" b="1" dirty="0"/>
              <a:t>class </a:t>
            </a:r>
            <a:r>
              <a:rPr lang="en-US" altLang="zh-CN" sz="1800" b="1" dirty="0" err="1"/>
              <a:t>Ellipse:GeometricObject</a:t>
            </a:r>
            <a:endParaRPr lang="en-US" altLang="zh-CN" sz="1800" b="1" dirty="0"/>
          </a:p>
          <a:p>
            <a:pPr eaLnBrk="1" hangingPunct="1">
              <a:spcBef>
                <a:spcPts val="0"/>
              </a:spcBef>
              <a:buFontTx/>
              <a:buNone/>
            </a:pPr>
            <a:r>
              <a:rPr lang="en-US" altLang="zh-CN" sz="1800" b="1" dirty="0"/>
              <a:t>{</a:t>
            </a:r>
          </a:p>
          <a:p>
            <a:pPr eaLnBrk="1" hangingPunct="1">
              <a:spcBef>
                <a:spcPts val="0"/>
              </a:spcBef>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spcBef>
                <a:spcPts val="0"/>
              </a:spcBef>
              <a:buFontTx/>
              <a:buNone/>
            </a:pPr>
            <a:r>
              <a:rPr lang="en-US" altLang="zh-CN" sz="1800" b="1" dirty="0"/>
              <a:t>	public void </a:t>
            </a:r>
            <a:r>
              <a:rPr lang="en-US" altLang="zh-CN" sz="1800" b="1" dirty="0" err="1"/>
              <a:t>getvecter</a:t>
            </a:r>
            <a:r>
              <a:rPr lang="en-US" altLang="zh-CN" sz="1800" b="1" dirty="0"/>
              <a:t>(){}</a:t>
            </a:r>
          </a:p>
          <a:p>
            <a:pPr eaLnBrk="1" hangingPunct="1">
              <a:spcBef>
                <a:spcPts val="0"/>
              </a:spcBef>
              <a:buFontTx/>
              <a:buNone/>
            </a:pPr>
            <a:r>
              <a:rPr lang="en-US" altLang="zh-CN" sz="1800" b="1" dirty="0"/>
              <a:t>}</a:t>
            </a:r>
          </a:p>
          <a:p>
            <a:pPr eaLnBrk="1" hangingPunct="1">
              <a:spcBef>
                <a:spcPts val="0"/>
              </a:spcBef>
              <a:buFontTx/>
              <a:buNone/>
            </a:pPr>
            <a:r>
              <a:rPr lang="en-US" altLang="zh-CN" sz="1800" b="1" dirty="0"/>
              <a:t>class </a:t>
            </a:r>
            <a:r>
              <a:rPr lang="en-US" altLang="zh-CN" sz="1800" b="1" dirty="0" err="1"/>
              <a:t>Circle:Ellipse</a:t>
            </a:r>
            <a:endParaRPr lang="en-US" altLang="zh-CN" sz="1800" b="1" dirty="0"/>
          </a:p>
          <a:p>
            <a:pPr eaLnBrk="1" hangingPunct="1">
              <a:spcBef>
                <a:spcPts val="0"/>
              </a:spcBef>
              <a:buFontTx/>
              <a:buNone/>
            </a:pPr>
            <a:r>
              <a:rPr lang="en-US" altLang="zh-CN" sz="1800" b="1" dirty="0"/>
              <a:t>{</a:t>
            </a:r>
          </a:p>
          <a:p>
            <a:pPr eaLnBrk="1" hangingPunct="1">
              <a:spcBef>
                <a:spcPts val="0"/>
              </a:spcBef>
              <a:buFontTx/>
              <a:buNone/>
            </a:pPr>
            <a:r>
              <a:rPr lang="en-US" altLang="zh-CN" sz="1800" b="1" dirty="0"/>
              <a:t>	public void draw(){</a:t>
            </a:r>
            <a:r>
              <a:rPr lang="en-US" altLang="zh-CN" sz="1800" b="1" dirty="0" err="1"/>
              <a:t>Console.WriteLine</a:t>
            </a:r>
            <a:r>
              <a:rPr lang="en-US" altLang="zh-CN" sz="1800" b="1" dirty="0"/>
              <a:t>("Circle!");}</a:t>
            </a:r>
          </a:p>
          <a:p>
            <a:pPr eaLnBrk="1" hangingPunct="1">
              <a:spcBef>
                <a:spcPts val="0"/>
              </a:spcBef>
              <a:buFontTx/>
              <a:buNone/>
            </a:pPr>
            <a:r>
              <a:rPr lang="en-US" altLang="zh-CN" sz="1800" b="1" dirty="0"/>
              <a:t>	public double </a:t>
            </a:r>
            <a:r>
              <a:rPr lang="en-US" altLang="zh-CN" sz="1800" b="1" dirty="0" err="1"/>
              <a:t>getArea</a:t>
            </a:r>
            <a:r>
              <a:rPr lang="en-US" altLang="zh-CN" sz="1800" b="1" dirty="0"/>
              <a:t>(){return 1.0;}</a:t>
            </a:r>
          </a:p>
          <a:p>
            <a:pPr eaLnBrk="1" hangingPunct="1">
              <a:spcBef>
                <a:spcPts val="0"/>
              </a:spcBef>
              <a:buFontTx/>
              <a:buNone/>
            </a:pPr>
            <a:r>
              <a:rPr lang="en-US" altLang="zh-CN" sz="1800" b="1" dirty="0"/>
              <a:t>}</a:t>
            </a:r>
          </a:p>
          <a:p>
            <a:pPr eaLnBrk="1" hangingPunct="1">
              <a:spcBef>
                <a:spcPts val="0"/>
              </a:spcBef>
              <a:buFontTx/>
              <a:buNone/>
            </a:pPr>
            <a:endParaRPr lang="en-US" altLang="zh-CN" sz="1800" b="1" dirty="0"/>
          </a:p>
          <a:p>
            <a:pPr eaLnBrk="1" hangingPunct="1">
              <a:spcBef>
                <a:spcPts val="0"/>
              </a:spcBef>
            </a:pPr>
            <a:r>
              <a:rPr lang="en-US" altLang="zh-CN" sz="2400" dirty="0">
                <a:solidFill>
                  <a:srgbClr val="0000FF"/>
                </a:solidFill>
              </a:rPr>
              <a:t>main()</a:t>
            </a:r>
            <a:r>
              <a:rPr lang="zh-CN" altLang="en-US" sz="2400" dirty="0">
                <a:solidFill>
                  <a:srgbClr val="0000FF"/>
                </a:solidFill>
              </a:rPr>
              <a:t>函数中的代码</a:t>
            </a:r>
          </a:p>
          <a:p>
            <a:pPr eaLnBrk="1" hangingPunct="1">
              <a:spcBef>
                <a:spcPts val="0"/>
              </a:spcBef>
              <a:buFontTx/>
              <a:buNone/>
            </a:pPr>
            <a:r>
              <a:rPr lang="en-US" altLang="zh-CN" sz="1800" b="1" dirty="0" err="1"/>
              <a:t>GeometricObject</a:t>
            </a:r>
            <a:r>
              <a:rPr lang="en-US" altLang="zh-CN" sz="1800" b="1" dirty="0"/>
              <a:t> g=new Circle();</a:t>
            </a:r>
            <a:r>
              <a:rPr lang="en-US" altLang="zh-CN" sz="1800" dirty="0"/>
              <a:t> </a:t>
            </a:r>
            <a:r>
              <a:rPr lang="en-US" altLang="zh-CN" sz="1800" b="1" dirty="0"/>
              <a:t>//</a:t>
            </a:r>
            <a:r>
              <a:rPr lang="zh-CN" altLang="en-US" sz="1800" b="1" dirty="0"/>
              <a:t>父类型引用指向子类型对象</a:t>
            </a:r>
            <a:r>
              <a:rPr lang="en-US" altLang="zh-CN" sz="1800" dirty="0"/>
              <a:t> </a:t>
            </a:r>
            <a:endParaRPr lang="en-US" altLang="zh-CN" sz="1800" b="1" dirty="0"/>
          </a:p>
          <a:p>
            <a:pPr eaLnBrk="1" hangingPunct="1">
              <a:spcBef>
                <a:spcPts val="0"/>
              </a:spcBef>
              <a:buFontTx/>
              <a:buNone/>
            </a:pPr>
            <a:r>
              <a:rPr lang="en-US" altLang="zh-CN" sz="1800" b="1" dirty="0" err="1"/>
              <a:t>g.draw</a:t>
            </a:r>
            <a:r>
              <a:rPr lang="en-US" altLang="zh-CN" sz="1800" b="1" dirty="0"/>
              <a:t>(); </a:t>
            </a:r>
          </a:p>
          <a:p>
            <a:pPr eaLnBrk="1" hangingPunct="1">
              <a:spcBef>
                <a:spcPts val="0"/>
              </a:spcBef>
              <a:buFontTx/>
              <a:buNone/>
            </a:pPr>
            <a:r>
              <a:rPr lang="en-US" altLang="zh-CN" sz="1800" b="1" dirty="0"/>
              <a:t>Circle c = new Circle();</a:t>
            </a:r>
          </a:p>
          <a:p>
            <a:pPr eaLnBrk="1" hangingPunct="1">
              <a:spcBef>
                <a:spcPts val="0"/>
              </a:spcBef>
              <a:buFontTx/>
              <a:buNone/>
            </a:pPr>
            <a:r>
              <a:rPr lang="en-US" altLang="zh-CN" sz="1800" b="1" dirty="0" err="1"/>
              <a:t>c.draw</a:t>
            </a:r>
            <a:r>
              <a:rPr lang="en-US" altLang="zh-CN" sz="1800" b="1" dirty="0"/>
              <a:t>();</a:t>
            </a:r>
            <a:endParaRPr lang="zh-CN" altLang="en-US" sz="1800" b="1"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396875" y="144463"/>
            <a:ext cx="8351838" cy="6453187"/>
          </a:xfrm>
        </p:spPr>
        <p:txBody>
          <a:bodyPr/>
          <a:lstStyle/>
          <a:p>
            <a:pPr eaLnBrk="1" hangingPunct="1">
              <a:spcBef>
                <a:spcPts val="0"/>
              </a:spcBef>
              <a:buFontTx/>
              <a:buNone/>
            </a:pPr>
            <a:r>
              <a:rPr lang="en-US" altLang="zh-CN" sz="1800" b="1" dirty="0"/>
              <a:t>class </a:t>
            </a:r>
            <a:r>
              <a:rPr lang="en-US" altLang="zh-CN" sz="1800" b="1" dirty="0" err="1"/>
              <a:t>GeometricObject</a:t>
            </a:r>
            <a:endParaRPr lang="en-US" altLang="zh-CN" sz="1800" b="1" dirty="0"/>
          </a:p>
          <a:p>
            <a:pPr eaLnBrk="1" hangingPunct="1">
              <a:spcBef>
                <a:spcPts val="0"/>
              </a:spcBef>
              <a:buFontTx/>
              <a:buNone/>
            </a:pPr>
            <a:r>
              <a:rPr lang="en-US" altLang="zh-CN" sz="1800" b="1" dirty="0"/>
              <a:t>{</a:t>
            </a:r>
          </a:p>
          <a:p>
            <a:pPr eaLnBrk="1" hangingPunct="1">
              <a:spcBef>
                <a:spcPts val="0"/>
              </a:spcBef>
              <a:buFontTx/>
              <a:buNone/>
            </a:pPr>
            <a:r>
              <a:rPr lang="en-US" altLang="zh-CN" sz="1800" b="1" dirty="0"/>
              <a:t>	public </a:t>
            </a:r>
            <a:r>
              <a:rPr lang="en-US" altLang="zh-CN" sz="1800" b="1" dirty="0">
                <a:solidFill>
                  <a:srgbClr val="FF0000"/>
                </a:solidFill>
              </a:rPr>
              <a:t>virtual</a:t>
            </a:r>
            <a:r>
              <a:rPr lang="en-US" altLang="zh-CN" sz="1800" b="1" dirty="0"/>
              <a:t> void draw(){</a:t>
            </a:r>
            <a:r>
              <a:rPr lang="en-US" altLang="zh-CN" sz="1800" b="1" dirty="0" err="1"/>
              <a:t>Console.WriteLine</a:t>
            </a:r>
            <a:r>
              <a:rPr lang="en-US" altLang="zh-CN" sz="1800" b="1" dirty="0"/>
              <a:t>("</a:t>
            </a:r>
            <a:r>
              <a:rPr lang="en-US" altLang="zh-CN" sz="1800" b="1" dirty="0" err="1"/>
              <a:t>GeometricObject</a:t>
            </a:r>
            <a:r>
              <a:rPr lang="en-US" altLang="zh-CN" sz="1800" b="1" dirty="0"/>
              <a:t>!");}</a:t>
            </a:r>
          </a:p>
          <a:p>
            <a:pPr eaLnBrk="1" hangingPunct="1">
              <a:spcBef>
                <a:spcPts val="0"/>
              </a:spcBef>
              <a:buFontTx/>
              <a:buNone/>
            </a:pPr>
            <a:r>
              <a:rPr lang="en-US" altLang="zh-CN" sz="1800" b="1" dirty="0"/>
              <a:t>}</a:t>
            </a:r>
          </a:p>
          <a:p>
            <a:pPr eaLnBrk="1" hangingPunct="1">
              <a:spcBef>
                <a:spcPts val="0"/>
              </a:spcBef>
              <a:buFontTx/>
              <a:buNone/>
            </a:pPr>
            <a:r>
              <a:rPr lang="en-US" altLang="zh-CN" sz="1800" b="1" dirty="0"/>
              <a:t>class </a:t>
            </a:r>
            <a:r>
              <a:rPr lang="en-US" altLang="zh-CN" sz="1800" b="1" dirty="0" err="1"/>
              <a:t>Ellipse:GeometricObject</a:t>
            </a:r>
            <a:endParaRPr lang="en-US" altLang="zh-CN" sz="1800" b="1" dirty="0"/>
          </a:p>
          <a:p>
            <a:pPr eaLnBrk="1" hangingPunct="1">
              <a:spcBef>
                <a:spcPts val="0"/>
              </a:spcBef>
              <a:buFontTx/>
              <a:buNone/>
            </a:pPr>
            <a:r>
              <a:rPr lang="en-US" altLang="zh-CN" sz="1800" b="1" dirty="0"/>
              <a:t>{</a:t>
            </a:r>
          </a:p>
          <a:p>
            <a:pPr eaLnBrk="1" hangingPunct="1">
              <a:spcBef>
                <a:spcPts val="0"/>
              </a:spcBef>
              <a:buFontTx/>
              <a:buNone/>
            </a:pPr>
            <a:r>
              <a:rPr lang="en-US" altLang="zh-CN" sz="1800" b="1" dirty="0"/>
              <a:t>	public </a:t>
            </a:r>
            <a:r>
              <a:rPr lang="en-US" altLang="zh-CN" sz="1800" b="1" dirty="0">
                <a:solidFill>
                  <a:srgbClr val="FF0000"/>
                </a:solidFill>
              </a:rPr>
              <a:t>override</a:t>
            </a:r>
            <a:r>
              <a:rPr lang="en-US" altLang="zh-CN" sz="1800" b="1" dirty="0"/>
              <a:t> void  draw(){</a:t>
            </a:r>
            <a:r>
              <a:rPr lang="en-US" altLang="zh-CN" sz="1800" b="1" dirty="0" err="1"/>
              <a:t>Console.WriteLine</a:t>
            </a:r>
            <a:r>
              <a:rPr lang="en-US" altLang="zh-CN" sz="1800" b="1" dirty="0"/>
              <a:t>("Ellipse!");}</a:t>
            </a:r>
          </a:p>
          <a:p>
            <a:pPr eaLnBrk="1" hangingPunct="1">
              <a:spcBef>
                <a:spcPts val="0"/>
              </a:spcBef>
              <a:buFontTx/>
              <a:buNone/>
            </a:pPr>
            <a:r>
              <a:rPr lang="en-US" altLang="zh-CN" sz="1800" b="1" dirty="0"/>
              <a:t>	public void </a:t>
            </a:r>
            <a:r>
              <a:rPr lang="en-US" altLang="zh-CN" sz="1800" b="1" dirty="0" err="1"/>
              <a:t>getvecter</a:t>
            </a:r>
            <a:r>
              <a:rPr lang="en-US" altLang="zh-CN" sz="1800" b="1" dirty="0"/>
              <a:t>(){}</a:t>
            </a:r>
          </a:p>
          <a:p>
            <a:pPr eaLnBrk="1" hangingPunct="1">
              <a:spcBef>
                <a:spcPts val="0"/>
              </a:spcBef>
              <a:buFontTx/>
              <a:buNone/>
            </a:pPr>
            <a:r>
              <a:rPr lang="en-US" altLang="zh-CN" sz="1800" b="1" dirty="0"/>
              <a:t>}</a:t>
            </a:r>
          </a:p>
          <a:p>
            <a:pPr eaLnBrk="1" hangingPunct="1">
              <a:spcBef>
                <a:spcPts val="0"/>
              </a:spcBef>
              <a:buFontTx/>
              <a:buNone/>
            </a:pPr>
            <a:r>
              <a:rPr lang="en-US" altLang="zh-CN" sz="1800" b="1" dirty="0"/>
              <a:t>class </a:t>
            </a:r>
            <a:r>
              <a:rPr lang="en-US" altLang="zh-CN" sz="1800" b="1" dirty="0" err="1"/>
              <a:t>Circle:Ellipse</a:t>
            </a:r>
            <a:endParaRPr lang="en-US" altLang="zh-CN" sz="1800" b="1" dirty="0"/>
          </a:p>
          <a:p>
            <a:pPr eaLnBrk="1" hangingPunct="1">
              <a:spcBef>
                <a:spcPts val="0"/>
              </a:spcBef>
              <a:buFontTx/>
              <a:buNone/>
            </a:pPr>
            <a:r>
              <a:rPr lang="en-US" altLang="zh-CN" sz="1800" b="1" dirty="0"/>
              <a:t>{</a:t>
            </a:r>
          </a:p>
          <a:p>
            <a:pPr eaLnBrk="1" hangingPunct="1">
              <a:spcBef>
                <a:spcPts val="0"/>
              </a:spcBef>
              <a:buFontTx/>
              <a:buNone/>
            </a:pPr>
            <a:r>
              <a:rPr lang="en-US" altLang="zh-CN" sz="1800" b="1" dirty="0"/>
              <a:t>	public void draw(){</a:t>
            </a:r>
            <a:r>
              <a:rPr lang="en-US" altLang="zh-CN" sz="1800" b="1" dirty="0" err="1"/>
              <a:t>Console.WriteLine</a:t>
            </a:r>
            <a:r>
              <a:rPr lang="en-US" altLang="zh-CN" sz="1800" b="1" dirty="0"/>
              <a:t>("Circle!");}</a:t>
            </a:r>
          </a:p>
          <a:p>
            <a:pPr eaLnBrk="1" hangingPunct="1">
              <a:spcBef>
                <a:spcPts val="0"/>
              </a:spcBef>
              <a:buFontTx/>
              <a:buNone/>
            </a:pPr>
            <a:r>
              <a:rPr lang="en-US" altLang="zh-CN" sz="1800" b="1" dirty="0"/>
              <a:t>	public double </a:t>
            </a:r>
            <a:r>
              <a:rPr lang="en-US" altLang="zh-CN" sz="1800" b="1" dirty="0" err="1"/>
              <a:t>getArea</a:t>
            </a:r>
            <a:r>
              <a:rPr lang="en-US" altLang="zh-CN" sz="1800" b="1" dirty="0"/>
              <a:t>(){return 1.0;}</a:t>
            </a:r>
          </a:p>
          <a:p>
            <a:pPr eaLnBrk="1" hangingPunct="1">
              <a:spcBef>
                <a:spcPts val="0"/>
              </a:spcBef>
              <a:buFontTx/>
              <a:buNone/>
            </a:pPr>
            <a:r>
              <a:rPr lang="en-US" altLang="zh-CN" sz="1800" b="1" dirty="0"/>
              <a:t>}</a:t>
            </a:r>
          </a:p>
          <a:p>
            <a:pPr eaLnBrk="1" hangingPunct="1">
              <a:spcBef>
                <a:spcPts val="0"/>
              </a:spcBef>
              <a:buFontTx/>
              <a:buNone/>
            </a:pPr>
            <a:endParaRPr lang="en-US" altLang="zh-CN" sz="1800" b="1" dirty="0"/>
          </a:p>
          <a:p>
            <a:pPr eaLnBrk="1" hangingPunct="1">
              <a:spcBef>
                <a:spcPts val="0"/>
              </a:spcBef>
            </a:pPr>
            <a:r>
              <a:rPr lang="en-US" altLang="zh-CN" sz="2400" dirty="0">
                <a:solidFill>
                  <a:srgbClr val="0000FF"/>
                </a:solidFill>
              </a:rPr>
              <a:t>main()</a:t>
            </a:r>
            <a:r>
              <a:rPr lang="zh-CN" altLang="en-US" sz="2400" dirty="0">
                <a:solidFill>
                  <a:srgbClr val="0000FF"/>
                </a:solidFill>
              </a:rPr>
              <a:t>函数中的代码</a:t>
            </a:r>
          </a:p>
          <a:p>
            <a:pPr eaLnBrk="1" hangingPunct="1">
              <a:spcBef>
                <a:spcPts val="0"/>
              </a:spcBef>
              <a:buFontTx/>
              <a:buNone/>
            </a:pPr>
            <a:r>
              <a:rPr lang="en-US" altLang="zh-CN" sz="1800" b="1" dirty="0" err="1"/>
              <a:t>GeometricObject</a:t>
            </a:r>
            <a:r>
              <a:rPr lang="en-US" altLang="zh-CN" sz="1800" b="1" dirty="0"/>
              <a:t> g=new Circle();</a:t>
            </a:r>
            <a:r>
              <a:rPr lang="en-US" altLang="zh-CN" sz="1800" dirty="0"/>
              <a:t> </a:t>
            </a:r>
            <a:r>
              <a:rPr lang="en-US" altLang="zh-CN" sz="1800" b="1" dirty="0"/>
              <a:t>//</a:t>
            </a:r>
            <a:r>
              <a:rPr lang="zh-CN" altLang="en-US" sz="1800" b="1" dirty="0"/>
              <a:t>父类型引用指向子类型对象</a:t>
            </a:r>
            <a:r>
              <a:rPr lang="en-US" altLang="zh-CN" sz="1800" dirty="0"/>
              <a:t> </a:t>
            </a:r>
            <a:endParaRPr lang="en-US" altLang="zh-CN" sz="1800" b="1" dirty="0"/>
          </a:p>
          <a:p>
            <a:pPr eaLnBrk="1" hangingPunct="1">
              <a:spcBef>
                <a:spcPts val="0"/>
              </a:spcBef>
              <a:buFontTx/>
              <a:buNone/>
            </a:pPr>
            <a:r>
              <a:rPr lang="en-US" altLang="zh-CN" sz="1800" b="1" dirty="0" err="1"/>
              <a:t>g.draw</a:t>
            </a:r>
            <a:r>
              <a:rPr lang="en-US" altLang="zh-CN" sz="1800" b="1" dirty="0"/>
              <a:t>(); </a:t>
            </a:r>
          </a:p>
          <a:p>
            <a:pPr eaLnBrk="1" hangingPunct="1">
              <a:spcBef>
                <a:spcPts val="0"/>
              </a:spcBef>
              <a:buFontTx/>
              <a:buNone/>
            </a:pPr>
            <a:r>
              <a:rPr lang="en-US" altLang="zh-CN" sz="1800" b="1" dirty="0"/>
              <a:t>Circle c = new Circle();</a:t>
            </a:r>
          </a:p>
          <a:p>
            <a:pPr eaLnBrk="1" hangingPunct="1">
              <a:spcBef>
                <a:spcPts val="0"/>
              </a:spcBef>
              <a:buFontTx/>
              <a:buNone/>
            </a:pPr>
            <a:r>
              <a:rPr lang="en-US" altLang="zh-CN" sz="1800" b="1" dirty="0" err="1"/>
              <a:t>c.draw</a:t>
            </a:r>
            <a:r>
              <a:rPr lang="en-US" altLang="zh-CN" sz="1800" b="1" dirty="0"/>
              <a:t>();</a:t>
            </a:r>
            <a:endParaRPr lang="zh-CN" altLang="en-US" sz="1800" b="1" dirty="0"/>
          </a:p>
        </p:txBody>
      </p:sp>
      <p:sp>
        <p:nvSpPr>
          <p:cNvPr id="3" name="Text Box 3"/>
          <p:cNvSpPr txBox="1">
            <a:spLocks noChangeArrowheads="1"/>
          </p:cNvSpPr>
          <p:nvPr/>
        </p:nvSpPr>
        <p:spPr bwMode="auto">
          <a:xfrm>
            <a:off x="4541388" y="5229200"/>
            <a:ext cx="2520280" cy="1200329"/>
          </a:xfrm>
          <a:prstGeom prst="rect">
            <a:avLst/>
          </a:prstGeom>
          <a:noFill/>
          <a:ln w="1270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0"/>
              </a:spcBef>
              <a:spcAft>
                <a:spcPts val="0"/>
              </a:spcAft>
              <a:defRPr/>
            </a:pPr>
            <a:r>
              <a:rPr lang="zh-CN" altLang="en-US" dirty="0">
                <a:solidFill>
                  <a:srgbClr val="FF0000"/>
                </a:solidFill>
                <a:latin typeface="+mn-lt"/>
                <a:ea typeface="黑体" panose="02010609060101010101" pitchFamily="49" charset="-122"/>
              </a:rPr>
              <a:t>运行结果： </a:t>
            </a:r>
            <a:endParaRPr lang="en-US" altLang="zh-CN" dirty="0">
              <a:solidFill>
                <a:srgbClr val="FF0000"/>
              </a:solidFill>
              <a:latin typeface="+mn-lt"/>
              <a:ea typeface="黑体" panose="02010609060101010101" pitchFamily="49" charset="-122"/>
            </a:endParaRPr>
          </a:p>
          <a:p>
            <a:pPr eaLnBrk="1" hangingPunct="1">
              <a:spcBef>
                <a:spcPts val="0"/>
              </a:spcBef>
              <a:spcAft>
                <a:spcPts val="0"/>
              </a:spcAft>
              <a:defRPr/>
            </a:pPr>
            <a:r>
              <a:rPr lang="en-US" altLang="zh-CN" dirty="0">
                <a:latin typeface="+mn-lt"/>
                <a:ea typeface="黑体" panose="02010609060101010101" pitchFamily="49" charset="-122"/>
              </a:rPr>
              <a:t>Ellipse!</a:t>
            </a:r>
            <a:endParaRPr lang="en-US" altLang="zh-CN" dirty="0">
              <a:effectLst>
                <a:outerShdw blurRad="38100" dist="38100" dir="2700000" algn="tl">
                  <a:srgbClr val="C0C0C0"/>
                </a:outerShdw>
              </a:effectLst>
              <a:latin typeface="+mn-lt"/>
              <a:ea typeface="黑体" panose="02010609060101010101" pitchFamily="49" charset="-122"/>
            </a:endParaRPr>
          </a:p>
          <a:p>
            <a:pPr eaLnBrk="1" hangingPunct="1">
              <a:spcBef>
                <a:spcPts val="0"/>
              </a:spcBef>
              <a:spcAft>
                <a:spcPts val="0"/>
              </a:spcAft>
              <a:defRPr/>
            </a:pPr>
            <a:r>
              <a:rPr lang="en-US" altLang="zh-CN" dirty="0">
                <a:latin typeface="+mn-lt"/>
                <a:ea typeface="黑体" panose="02010609060101010101" pitchFamily="49" charset="-122"/>
              </a:rPr>
              <a:t>Circle!</a:t>
            </a:r>
          </a:p>
        </p:txBody>
      </p:sp>
    </p:spTree>
    <p:extLst>
      <p:ext uri="{BB962C8B-B14F-4D97-AF65-F5344CB8AC3E}">
        <p14:creationId xmlns:p14="http://schemas.microsoft.com/office/powerpoint/2010/main" val="309848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zh-CN"/>
          </a:p>
        </p:txBody>
      </p:sp>
      <p:sp>
        <p:nvSpPr>
          <p:cNvPr id="215043" name="Rectangle 3"/>
          <p:cNvSpPr>
            <a:spLocks noGrp="1" noChangeArrowheads="1"/>
          </p:cNvSpPr>
          <p:nvPr>
            <p:ph idx="1"/>
          </p:nvPr>
        </p:nvSpPr>
        <p:spPr/>
        <p:txBody>
          <a:bodyPr/>
          <a:lstStyle/>
          <a:p>
            <a:pPr eaLnBrk="1" hangingPunct="1">
              <a:lnSpc>
                <a:spcPct val="90000"/>
              </a:lnSpc>
              <a:buFontTx/>
              <a:buNone/>
            </a:pPr>
            <a:r>
              <a:rPr lang="en-US" altLang="zh-CN" sz="2400" noProof="1"/>
              <a:t>class MyApp</a:t>
            </a:r>
          </a:p>
          <a:p>
            <a:pPr eaLnBrk="1" hangingPunct="1">
              <a:lnSpc>
                <a:spcPct val="90000"/>
              </a:lnSpc>
              <a:buFontTx/>
              <a:buNone/>
            </a:pPr>
            <a:r>
              <a:rPr lang="en-US" altLang="zh-CN" sz="2400" noProof="1"/>
              <a:t>{</a:t>
            </a:r>
          </a:p>
          <a:p>
            <a:pPr eaLnBrk="1" hangingPunct="1">
              <a:lnSpc>
                <a:spcPct val="90000"/>
              </a:lnSpc>
              <a:buFontTx/>
              <a:buNone/>
            </a:pPr>
            <a:r>
              <a:rPr lang="en-US" altLang="zh-CN" sz="2400" noProof="1"/>
              <a:t>    static void Main()</a:t>
            </a:r>
          </a:p>
          <a:p>
            <a:pPr eaLnBrk="1" hangingPunct="1">
              <a:lnSpc>
                <a:spcPct val="90000"/>
              </a:lnSpc>
              <a:buFontTx/>
              <a:buNone/>
            </a:pPr>
            <a:r>
              <a:rPr lang="en-US" altLang="zh-CN" sz="2400" noProof="1"/>
              <a:t>    {</a:t>
            </a:r>
          </a:p>
          <a:p>
            <a:pPr eaLnBrk="1" hangingPunct="1">
              <a:lnSpc>
                <a:spcPct val="90000"/>
              </a:lnSpc>
              <a:buFontTx/>
              <a:buNone/>
            </a:pPr>
            <a:r>
              <a:rPr lang="en-US" altLang="zh-CN" sz="2400" noProof="1"/>
              <a:t>        Furniture f = new Furniture("aaa", "001", 1.2);</a:t>
            </a:r>
            <a:endParaRPr lang="en-US" altLang="zh-CN" sz="2400"/>
          </a:p>
          <a:p>
            <a:pPr eaLnBrk="1" hangingPunct="1">
              <a:lnSpc>
                <a:spcPct val="90000"/>
              </a:lnSpc>
              <a:buFontTx/>
              <a:buNone/>
            </a:pPr>
            <a:r>
              <a:rPr lang="en-US" altLang="zh-CN" sz="2400"/>
              <a:t>	    </a:t>
            </a:r>
            <a:r>
              <a:rPr lang="en-US" altLang="zh-CN" sz="2400" noProof="1"/>
              <a:t>Console.WriteLine(</a:t>
            </a:r>
            <a:r>
              <a:rPr lang="en-US" altLang="zh-CN" sz="2400"/>
              <a:t>f</a:t>
            </a:r>
            <a:r>
              <a:rPr lang="en-US" altLang="zh-CN" sz="2400" noProof="1"/>
              <a:t>.salesTax);</a:t>
            </a:r>
          </a:p>
          <a:p>
            <a:pPr eaLnBrk="1" hangingPunct="1">
              <a:lnSpc>
                <a:spcPct val="90000"/>
              </a:lnSpc>
              <a:buFontTx/>
              <a:buNone/>
            </a:pPr>
            <a:r>
              <a:rPr lang="en-US" altLang="zh-CN" sz="2400" noProof="1"/>
              <a:t>        Console.WriteLine(Furniture.salesTax);</a:t>
            </a:r>
          </a:p>
          <a:p>
            <a:pPr eaLnBrk="1" hangingPunct="1">
              <a:lnSpc>
                <a:spcPct val="90000"/>
              </a:lnSpc>
              <a:buFontTx/>
              <a:buNone/>
            </a:pPr>
            <a:r>
              <a:rPr lang="en-US" altLang="zh-CN" sz="2400" noProof="1"/>
              <a:t>        f.purchPrice = 10;</a:t>
            </a:r>
          </a:p>
          <a:p>
            <a:pPr eaLnBrk="1" hangingPunct="1">
              <a:lnSpc>
                <a:spcPct val="90000"/>
              </a:lnSpc>
              <a:buFontTx/>
              <a:buNone/>
            </a:pPr>
            <a:r>
              <a:rPr lang="en-US" altLang="zh-CN" sz="2400" noProof="1"/>
              <a:t>        string str = f.MyVendor;</a:t>
            </a:r>
          </a:p>
          <a:p>
            <a:pPr eaLnBrk="1" hangingPunct="1">
              <a:lnSpc>
                <a:spcPct val="90000"/>
              </a:lnSpc>
              <a:buFontTx/>
              <a:buNone/>
            </a:pPr>
            <a:r>
              <a:rPr lang="en-US" altLang="zh-CN" sz="2400" noProof="1"/>
              <a:t>    }</a:t>
            </a:r>
          </a:p>
          <a:p>
            <a:pPr eaLnBrk="1" hangingPunct="1">
              <a:lnSpc>
                <a:spcPct val="90000"/>
              </a:lnSpc>
              <a:buFontTx/>
              <a:buNone/>
            </a:pPr>
            <a:r>
              <a:rPr lang="en-US" altLang="zh-CN" sz="2400" noProof="1"/>
              <a:t>}</a:t>
            </a:r>
            <a:endParaRPr lang="en-US" altLang="zh-CN" sz="240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a:xfrm>
            <a:off x="251520" y="332656"/>
            <a:ext cx="8640960" cy="4530725"/>
          </a:xfrm>
        </p:spPr>
        <p:txBody>
          <a:bodyPr/>
          <a:lstStyle/>
          <a:p>
            <a:pPr eaLnBrk="1" hangingPunct="1">
              <a:spcBef>
                <a:spcPts val="600"/>
              </a:spcBef>
              <a:spcAft>
                <a:spcPts val="600"/>
              </a:spcAft>
            </a:pPr>
            <a:r>
              <a:rPr lang="zh-CN" altLang="en-US" dirty="0">
                <a:solidFill>
                  <a:srgbClr val="0000FF"/>
                </a:solidFill>
              </a:rPr>
              <a:t>关键字</a:t>
            </a:r>
            <a:r>
              <a:rPr lang="en-US" altLang="zh-CN" dirty="0">
                <a:solidFill>
                  <a:srgbClr val="0000FF"/>
                </a:solidFill>
              </a:rPr>
              <a:t>new</a:t>
            </a:r>
            <a:r>
              <a:rPr lang="zh-CN" altLang="en-US" dirty="0">
                <a:solidFill>
                  <a:srgbClr val="0000FF"/>
                </a:solidFill>
              </a:rPr>
              <a:t>和</a:t>
            </a:r>
            <a:r>
              <a:rPr lang="en-US" altLang="zh-CN" dirty="0">
                <a:solidFill>
                  <a:srgbClr val="0000FF"/>
                </a:solidFill>
              </a:rPr>
              <a:t>override</a:t>
            </a:r>
            <a:r>
              <a:rPr lang="zh-CN" altLang="en-US" dirty="0">
                <a:solidFill>
                  <a:srgbClr val="0000FF"/>
                </a:solidFill>
              </a:rPr>
              <a:t>的区别</a:t>
            </a:r>
          </a:p>
          <a:p>
            <a:pPr eaLnBrk="1" hangingPunct="1">
              <a:spcBef>
                <a:spcPts val="600"/>
              </a:spcBef>
              <a:spcAft>
                <a:spcPts val="600"/>
              </a:spcAft>
              <a:buFontTx/>
              <a:buNone/>
            </a:pPr>
            <a:r>
              <a:rPr lang="en-US" altLang="zh-CN" sz="2800" dirty="0"/>
              <a:t>(1) new</a:t>
            </a:r>
            <a:r>
              <a:rPr lang="zh-CN" altLang="en-US" sz="2800" dirty="0"/>
              <a:t>修饰的方法表示显式隐藏基类继承的同名方法，不能够用基类的引用访问派生类的</a:t>
            </a:r>
            <a:r>
              <a:rPr lang="en-US" altLang="zh-CN" sz="2800" dirty="0"/>
              <a:t>new</a:t>
            </a:r>
            <a:r>
              <a:rPr lang="zh-CN" altLang="en-US" sz="2800" dirty="0"/>
              <a:t>方法。</a:t>
            </a:r>
          </a:p>
          <a:p>
            <a:pPr eaLnBrk="1" hangingPunct="1">
              <a:spcBef>
                <a:spcPts val="600"/>
              </a:spcBef>
              <a:spcAft>
                <a:spcPts val="600"/>
              </a:spcAft>
              <a:buFontTx/>
              <a:buNone/>
            </a:pPr>
            <a:r>
              <a:rPr lang="en-US" altLang="zh-CN" sz="2800" dirty="0"/>
              <a:t>(2) override</a:t>
            </a:r>
            <a:r>
              <a:rPr lang="zh-CN" altLang="en-US" sz="2800" dirty="0"/>
              <a:t>表示重写基类的虚方法，可以用基类的引用指向派生类对象来访问派生类的重写方法。</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250825" y="260350"/>
            <a:ext cx="8497888" cy="6337300"/>
          </a:xfrm>
        </p:spPr>
        <p:txBody>
          <a:bodyPr/>
          <a:lstStyle/>
          <a:p>
            <a:pPr eaLnBrk="1" hangingPunct="1">
              <a:lnSpc>
                <a:spcPct val="80000"/>
              </a:lnSpc>
              <a:buFontTx/>
              <a:buNone/>
            </a:pPr>
            <a:r>
              <a:rPr lang="en-US" altLang="zh-CN" sz="1800" b="1" dirty="0"/>
              <a:t>using System;</a:t>
            </a:r>
          </a:p>
          <a:p>
            <a:pPr eaLnBrk="1" hangingPunct="1">
              <a:lnSpc>
                <a:spcPct val="80000"/>
              </a:lnSpc>
              <a:buFontTx/>
              <a:buNone/>
            </a:pPr>
            <a:r>
              <a:rPr lang="en-US" altLang="zh-CN" sz="1800" b="1" dirty="0"/>
              <a:t>namespace ConApp1</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public class Circle //</a:t>
            </a:r>
            <a:r>
              <a:rPr lang="zh-CN" altLang="en-US" sz="1800" b="1" dirty="0"/>
              <a:t>基类</a:t>
            </a:r>
          </a:p>
          <a:p>
            <a:pPr eaLnBrk="1" hangingPunct="1">
              <a:lnSpc>
                <a:spcPct val="80000"/>
              </a:lnSpc>
              <a:buFontTx/>
              <a:buNone/>
            </a:pPr>
            <a:r>
              <a:rPr lang="zh-CN" altLang="en-US" sz="1800" b="1" dirty="0"/>
              <a:t>	</a:t>
            </a:r>
            <a:r>
              <a:rPr lang="en-US" altLang="zh-CN" sz="1800" b="1" dirty="0"/>
              <a:t>{</a:t>
            </a:r>
          </a:p>
          <a:p>
            <a:pPr eaLnBrk="1" hangingPunct="1">
              <a:lnSpc>
                <a:spcPct val="80000"/>
              </a:lnSpc>
              <a:buFontTx/>
              <a:buNone/>
            </a:pPr>
            <a:r>
              <a:rPr lang="en-US" altLang="zh-CN" sz="1800" b="1" dirty="0"/>
              <a:t>		protected double radius;</a:t>
            </a:r>
          </a:p>
          <a:p>
            <a:pPr eaLnBrk="1" hangingPunct="1">
              <a:lnSpc>
                <a:spcPct val="80000"/>
              </a:lnSpc>
              <a:buFontTx/>
              <a:buNone/>
            </a:pPr>
            <a:r>
              <a:rPr lang="en-US" altLang="zh-CN" sz="1800" b="1" dirty="0"/>
              <a:t>		public Circle(double r)	{radius=r;}</a:t>
            </a:r>
          </a:p>
          <a:p>
            <a:pPr eaLnBrk="1" hangingPunct="1">
              <a:lnSpc>
                <a:spcPct val="80000"/>
              </a:lnSpc>
              <a:buFontTx/>
              <a:buNone/>
            </a:pPr>
            <a:r>
              <a:rPr lang="en-US" altLang="zh-CN" sz="1800" b="1" dirty="0"/>
              <a:t>               </a:t>
            </a:r>
            <a:r>
              <a:rPr lang="en-US" altLang="zh-CN" sz="1800" b="1" dirty="0">
                <a:solidFill>
                  <a:srgbClr val="FF0000"/>
                </a:solidFill>
              </a:rPr>
              <a:t>public virtual double </a:t>
            </a:r>
            <a:r>
              <a:rPr lang="en-US" altLang="zh-CN" sz="1800" b="1" dirty="0" err="1">
                <a:solidFill>
                  <a:srgbClr val="FF0000"/>
                </a:solidFill>
              </a:rPr>
              <a:t>GetArea</a:t>
            </a:r>
            <a:r>
              <a:rPr lang="en-US" altLang="zh-CN" sz="1800" b="1" dirty="0">
                <a:solidFill>
                  <a:srgbClr val="FF0000"/>
                </a:solidFill>
              </a:rPr>
              <a:t>()</a:t>
            </a:r>
          </a:p>
          <a:p>
            <a:pPr eaLnBrk="1" hangingPunct="1">
              <a:lnSpc>
                <a:spcPct val="80000"/>
              </a:lnSpc>
              <a:buFontTx/>
              <a:buNone/>
            </a:pPr>
            <a:r>
              <a:rPr lang="en-US" altLang="zh-CN" sz="1800" b="1" dirty="0"/>
              <a:t>               {return </a:t>
            </a:r>
            <a:r>
              <a:rPr lang="en-US" altLang="zh-CN" sz="1800" b="1" dirty="0" err="1"/>
              <a:t>Math.PI</a:t>
            </a:r>
            <a:r>
              <a:rPr lang="en-US" altLang="zh-CN" sz="1800" b="1" dirty="0"/>
              <a:t>*radius*radius;}</a:t>
            </a:r>
          </a:p>
          <a:p>
            <a:pPr eaLnBrk="1" hangingPunct="1">
              <a:lnSpc>
                <a:spcPct val="80000"/>
              </a:lnSpc>
              <a:buFontTx/>
              <a:buNone/>
            </a:pPr>
            <a:r>
              <a:rPr lang="en-US" altLang="zh-CN" sz="1800" b="1" dirty="0"/>
              <a:t>		</a:t>
            </a:r>
            <a:r>
              <a:rPr lang="en-US" altLang="zh-CN" sz="1800" b="1" dirty="0">
                <a:solidFill>
                  <a:srgbClr val="FF0000"/>
                </a:solidFill>
              </a:rPr>
              <a:t>public virtual double </a:t>
            </a:r>
            <a:r>
              <a:rPr lang="en-US" altLang="zh-CN" sz="1800" b="1" dirty="0" err="1">
                <a:solidFill>
                  <a:srgbClr val="FF0000"/>
                </a:solidFill>
              </a:rPr>
              <a:t>GetVolumn</a:t>
            </a:r>
            <a:r>
              <a:rPr lang="en-US" altLang="zh-CN" sz="1800" b="1" dirty="0">
                <a:solidFill>
                  <a:srgbClr val="FF0000"/>
                </a:solidFill>
              </a:rPr>
              <a:t>()</a:t>
            </a:r>
            <a:r>
              <a:rPr lang="en-US" altLang="zh-CN" sz="1800" b="1" dirty="0"/>
              <a:t> {return 0.0;}</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public class </a:t>
            </a:r>
            <a:r>
              <a:rPr lang="en-US" altLang="zh-CN" sz="1800" b="1" dirty="0" err="1"/>
              <a:t>Sphere:Circle</a:t>
            </a:r>
            <a:r>
              <a:rPr lang="en-US" altLang="zh-CN" sz="1800" b="1" dirty="0"/>
              <a:t>//</a:t>
            </a:r>
            <a:r>
              <a:rPr lang="zh-CN" altLang="en-US" sz="1800" b="1" dirty="0"/>
              <a:t>球体类</a:t>
            </a:r>
          </a:p>
          <a:p>
            <a:pPr eaLnBrk="1" hangingPunct="1">
              <a:lnSpc>
                <a:spcPct val="80000"/>
              </a:lnSpc>
              <a:buFontTx/>
              <a:buNone/>
            </a:pPr>
            <a:r>
              <a:rPr lang="zh-CN" altLang="en-US" sz="1800" b="1" dirty="0"/>
              <a:t>	</a:t>
            </a:r>
            <a:r>
              <a:rPr lang="en-US" altLang="zh-CN" sz="1800" b="1" dirty="0"/>
              <a:t>{</a:t>
            </a:r>
          </a:p>
          <a:p>
            <a:pPr eaLnBrk="1" hangingPunct="1">
              <a:lnSpc>
                <a:spcPct val="80000"/>
              </a:lnSpc>
              <a:buFontTx/>
              <a:buNone/>
            </a:pPr>
            <a:r>
              <a:rPr lang="en-US" altLang="zh-CN" sz="1800" b="1" dirty="0"/>
              <a:t>		public Sphere(double r):base(r){}</a:t>
            </a:r>
          </a:p>
          <a:p>
            <a:pPr eaLnBrk="1" hangingPunct="1">
              <a:lnSpc>
                <a:spcPct val="80000"/>
              </a:lnSpc>
              <a:buFontTx/>
              <a:buNone/>
            </a:pPr>
            <a:r>
              <a:rPr lang="en-US" altLang="zh-CN" sz="1800" b="1" dirty="0"/>
              <a:t>		</a:t>
            </a:r>
            <a:r>
              <a:rPr lang="en-US" altLang="zh-CN" sz="1800" b="1" dirty="0">
                <a:solidFill>
                  <a:srgbClr val="FF0000"/>
                </a:solidFill>
              </a:rPr>
              <a:t>public override double </a:t>
            </a:r>
            <a:r>
              <a:rPr lang="en-US" altLang="zh-CN" sz="1800" b="1" dirty="0" err="1">
                <a:solidFill>
                  <a:srgbClr val="FF0000"/>
                </a:solidFill>
              </a:rPr>
              <a:t>GetArea</a:t>
            </a:r>
            <a:r>
              <a:rPr lang="en-US" altLang="zh-CN" sz="1800" b="1" dirty="0">
                <a:solidFill>
                  <a:srgbClr val="FF0000"/>
                </a:solidFill>
              </a:rPr>
              <a:t>()</a:t>
            </a:r>
          </a:p>
          <a:p>
            <a:pPr eaLnBrk="1" hangingPunct="1">
              <a:lnSpc>
                <a:spcPct val="80000"/>
              </a:lnSpc>
              <a:buFontTx/>
              <a:buNone/>
            </a:pPr>
            <a:r>
              <a:rPr lang="en-US" altLang="zh-CN" sz="1800" b="1" dirty="0"/>
              <a:t>               {return (4*</a:t>
            </a:r>
            <a:r>
              <a:rPr lang="en-US" altLang="zh-CN" sz="1800" b="1" dirty="0" err="1"/>
              <a:t>base.GetArea</a:t>
            </a:r>
            <a:r>
              <a:rPr lang="en-US" altLang="zh-CN" sz="1800" b="1" dirty="0"/>
              <a:t>());}</a:t>
            </a:r>
          </a:p>
          <a:p>
            <a:pPr eaLnBrk="1" hangingPunct="1">
              <a:lnSpc>
                <a:spcPct val="80000"/>
              </a:lnSpc>
              <a:buFontTx/>
              <a:buNone/>
            </a:pPr>
            <a:r>
              <a:rPr lang="en-US" altLang="zh-CN" sz="1800" b="1" dirty="0"/>
              <a:t>		</a:t>
            </a:r>
            <a:r>
              <a:rPr lang="en-US" altLang="zh-CN" sz="1800" b="1" dirty="0">
                <a:solidFill>
                  <a:srgbClr val="FF0000"/>
                </a:solidFill>
              </a:rPr>
              <a:t>public override double </a:t>
            </a:r>
            <a:r>
              <a:rPr lang="en-US" altLang="zh-CN" sz="1800" b="1" dirty="0" err="1">
                <a:solidFill>
                  <a:srgbClr val="FF0000"/>
                </a:solidFill>
              </a:rPr>
              <a:t>GetVolumn</a:t>
            </a:r>
            <a:r>
              <a:rPr lang="en-US" altLang="zh-CN" sz="1800" b="1" dirty="0">
                <a:solidFill>
                  <a:srgbClr val="FF0000"/>
                </a:solidFill>
              </a:rPr>
              <a:t>()</a:t>
            </a:r>
          </a:p>
          <a:p>
            <a:pPr eaLnBrk="1" hangingPunct="1">
              <a:lnSpc>
                <a:spcPct val="80000"/>
              </a:lnSpc>
              <a:buFontTx/>
              <a:buNone/>
            </a:pPr>
            <a:r>
              <a:rPr lang="en-US" altLang="zh-CN" sz="1800" b="1" dirty="0"/>
              <a:t>               {return (4*</a:t>
            </a:r>
            <a:r>
              <a:rPr lang="en-US" altLang="zh-CN" sz="1800" b="1" dirty="0" err="1"/>
              <a:t>Math.PI</a:t>
            </a:r>
            <a:r>
              <a:rPr lang="en-US" altLang="zh-CN" sz="1800" b="1" dirty="0"/>
              <a:t>*</a:t>
            </a:r>
            <a:r>
              <a:rPr lang="en-US" altLang="zh-CN" sz="1800" b="1" dirty="0" err="1"/>
              <a:t>Math.Pow</a:t>
            </a:r>
            <a:r>
              <a:rPr lang="en-US" altLang="zh-CN" sz="1800" b="1" dirty="0"/>
              <a:t>(radius,3)/3);}</a:t>
            </a:r>
          </a:p>
          <a:p>
            <a:pPr eaLnBrk="1" hangingPunct="1">
              <a:lnSpc>
                <a:spcPct val="80000"/>
              </a:lnSpc>
              <a:buFontTx/>
              <a:buNone/>
            </a:pPr>
            <a:r>
              <a:rPr lang="en-US" altLang="zh-CN" sz="1800" b="1" dirty="0"/>
              <a:t>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idx="1"/>
          </p:nvPr>
        </p:nvSpPr>
        <p:spPr>
          <a:xfrm>
            <a:off x="395288" y="333375"/>
            <a:ext cx="8748712" cy="6264275"/>
          </a:xfrm>
        </p:spPr>
        <p:txBody>
          <a:bodyPr/>
          <a:lstStyle/>
          <a:p>
            <a:pPr eaLnBrk="1" hangingPunct="1">
              <a:lnSpc>
                <a:spcPct val="80000"/>
              </a:lnSpc>
              <a:buFontTx/>
              <a:buNone/>
            </a:pPr>
            <a:r>
              <a:rPr lang="en-US" altLang="zh-CN" sz="1800" b="1" dirty="0"/>
              <a:t>public class </a:t>
            </a:r>
            <a:r>
              <a:rPr lang="en-US" altLang="zh-CN" sz="1800" b="1" dirty="0" err="1"/>
              <a:t>Cylinder:Circle</a:t>
            </a:r>
            <a:r>
              <a:rPr lang="en-US" altLang="zh-CN" sz="1800" b="1" dirty="0"/>
              <a:t>//</a:t>
            </a:r>
            <a:r>
              <a:rPr lang="zh-CN" altLang="en-US" sz="1800" b="1" dirty="0"/>
              <a:t>圆柱类</a:t>
            </a:r>
          </a:p>
          <a:p>
            <a:pPr eaLnBrk="1" hangingPunct="1">
              <a:lnSpc>
                <a:spcPct val="80000"/>
              </a:lnSpc>
              <a:buFontTx/>
              <a:buNone/>
            </a:pPr>
            <a:r>
              <a:rPr lang="zh-CN" altLang="en-US" sz="1800" b="1" dirty="0"/>
              <a:t>	</a:t>
            </a:r>
            <a:r>
              <a:rPr lang="en-US" altLang="zh-CN" sz="1800" b="1" dirty="0"/>
              <a:t>{</a:t>
            </a:r>
          </a:p>
          <a:p>
            <a:pPr eaLnBrk="1" hangingPunct="1">
              <a:lnSpc>
                <a:spcPct val="80000"/>
              </a:lnSpc>
              <a:buFontTx/>
              <a:buNone/>
            </a:pPr>
            <a:r>
              <a:rPr lang="en-US" altLang="zh-CN" sz="1800" b="1" dirty="0"/>
              <a:t>	    private double height;//</a:t>
            </a:r>
            <a:r>
              <a:rPr lang="zh-CN" altLang="en-US" sz="1800" b="1" dirty="0"/>
              <a:t>添加高度字段</a:t>
            </a:r>
          </a:p>
          <a:p>
            <a:pPr eaLnBrk="1" hangingPunct="1">
              <a:lnSpc>
                <a:spcPct val="80000"/>
              </a:lnSpc>
              <a:buFontTx/>
              <a:buNone/>
            </a:pPr>
            <a:r>
              <a:rPr lang="zh-CN" altLang="en-US" sz="1800" b="1" dirty="0"/>
              <a:t>	    </a:t>
            </a:r>
            <a:r>
              <a:rPr lang="en-US" altLang="zh-CN" sz="1800" b="1" dirty="0"/>
              <a:t>public Cylinder(double </a:t>
            </a:r>
            <a:r>
              <a:rPr lang="en-US" altLang="zh-CN" sz="1800" b="1" dirty="0" err="1"/>
              <a:t>r,double</a:t>
            </a:r>
            <a:r>
              <a:rPr lang="en-US" altLang="zh-CN" sz="1800" b="1" dirty="0"/>
              <a:t> h):base(r){height=h;}</a:t>
            </a:r>
          </a:p>
          <a:p>
            <a:pPr eaLnBrk="1" hangingPunct="1">
              <a:lnSpc>
                <a:spcPct val="80000"/>
              </a:lnSpc>
              <a:buFontTx/>
              <a:buNone/>
            </a:pPr>
            <a:r>
              <a:rPr lang="en-US" altLang="zh-CN" sz="1800" b="1" dirty="0"/>
              <a:t>	    </a:t>
            </a:r>
            <a:r>
              <a:rPr lang="en-US" altLang="zh-CN" sz="1800" b="1" dirty="0">
                <a:solidFill>
                  <a:srgbClr val="FF0000"/>
                </a:solidFill>
              </a:rPr>
              <a:t>public override double </a:t>
            </a:r>
            <a:r>
              <a:rPr lang="en-US" altLang="zh-CN" sz="1800" b="1" dirty="0" err="1">
                <a:solidFill>
                  <a:srgbClr val="FF0000"/>
                </a:solidFill>
              </a:rPr>
              <a:t>GetArea</a:t>
            </a:r>
            <a:r>
              <a:rPr lang="en-US" altLang="zh-CN" sz="1800" b="1" dirty="0">
                <a:solidFill>
                  <a:srgbClr val="FF0000"/>
                </a:solidFill>
              </a:rPr>
              <a:t>()</a:t>
            </a:r>
          </a:p>
          <a:p>
            <a:pPr eaLnBrk="1" hangingPunct="1">
              <a:lnSpc>
                <a:spcPct val="80000"/>
              </a:lnSpc>
              <a:buFontTx/>
              <a:buNone/>
            </a:pPr>
            <a:r>
              <a:rPr lang="en-US" altLang="zh-CN" sz="1800" b="1" dirty="0"/>
              <a:t>          {return (2*</a:t>
            </a:r>
            <a:r>
              <a:rPr lang="en-US" altLang="zh-CN" sz="1800" b="1" dirty="0" err="1"/>
              <a:t>base.GetArea</a:t>
            </a:r>
            <a:r>
              <a:rPr lang="en-US" altLang="zh-CN" sz="1800" b="1" dirty="0"/>
              <a:t>()+2*</a:t>
            </a:r>
            <a:r>
              <a:rPr lang="en-US" altLang="zh-CN" sz="1800" b="1" dirty="0" err="1"/>
              <a:t>Math.PI</a:t>
            </a:r>
            <a:r>
              <a:rPr lang="en-US" altLang="zh-CN" sz="1800" b="1" dirty="0"/>
              <a:t>*radius*height);}</a:t>
            </a:r>
          </a:p>
          <a:p>
            <a:pPr eaLnBrk="1" hangingPunct="1">
              <a:lnSpc>
                <a:spcPct val="80000"/>
              </a:lnSpc>
              <a:buFontTx/>
              <a:buNone/>
            </a:pPr>
            <a:r>
              <a:rPr lang="en-US" altLang="zh-CN" sz="1800" b="1" dirty="0"/>
              <a:t>	    </a:t>
            </a:r>
            <a:r>
              <a:rPr lang="en-US" altLang="zh-CN" sz="1800" b="1" dirty="0">
                <a:solidFill>
                  <a:srgbClr val="FF0000"/>
                </a:solidFill>
              </a:rPr>
              <a:t>public override double </a:t>
            </a:r>
            <a:r>
              <a:rPr lang="en-US" altLang="zh-CN" sz="1800" b="1" dirty="0" err="1">
                <a:solidFill>
                  <a:srgbClr val="FF0000"/>
                </a:solidFill>
              </a:rPr>
              <a:t>GetVolumn</a:t>
            </a:r>
            <a:r>
              <a:rPr lang="en-US" altLang="zh-CN" sz="1800" b="1" dirty="0">
                <a:solidFill>
                  <a:srgbClr val="FF0000"/>
                </a:solidFill>
              </a:rPr>
              <a:t>()</a:t>
            </a:r>
          </a:p>
          <a:p>
            <a:pPr eaLnBrk="1" hangingPunct="1">
              <a:lnSpc>
                <a:spcPct val="80000"/>
              </a:lnSpc>
              <a:buFontTx/>
              <a:buNone/>
            </a:pPr>
            <a:r>
              <a:rPr lang="en-US" altLang="zh-CN" sz="1800" b="1" dirty="0"/>
              <a:t>          {return (</a:t>
            </a:r>
            <a:r>
              <a:rPr lang="en-US" altLang="zh-CN" sz="1800" b="1" dirty="0" err="1"/>
              <a:t>Math.PI</a:t>
            </a:r>
            <a:r>
              <a:rPr lang="en-US" altLang="zh-CN" sz="1800" b="1" dirty="0"/>
              <a:t>*radius*radius*height);}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public class </a:t>
            </a:r>
            <a:r>
              <a:rPr lang="en-US" altLang="zh-CN" sz="1800" b="1" dirty="0" err="1"/>
              <a:t>Cone:Circle</a:t>
            </a:r>
            <a:r>
              <a:rPr lang="en-US" altLang="zh-CN" sz="1800" b="1" dirty="0"/>
              <a:t>//</a:t>
            </a:r>
            <a:r>
              <a:rPr lang="zh-CN" altLang="en-US" sz="1800" b="1" dirty="0"/>
              <a:t>圆锥类</a:t>
            </a:r>
          </a:p>
          <a:p>
            <a:pPr eaLnBrk="1" hangingPunct="1">
              <a:lnSpc>
                <a:spcPct val="80000"/>
              </a:lnSpc>
              <a:buFontTx/>
              <a:buNone/>
            </a:pPr>
            <a:r>
              <a:rPr lang="zh-CN" altLang="en-US" sz="1800" b="1" dirty="0"/>
              <a:t>	</a:t>
            </a:r>
            <a:r>
              <a:rPr lang="en-US" altLang="zh-CN" sz="1800" b="1" dirty="0"/>
              <a:t>{</a:t>
            </a:r>
          </a:p>
          <a:p>
            <a:pPr eaLnBrk="1" hangingPunct="1">
              <a:lnSpc>
                <a:spcPct val="80000"/>
              </a:lnSpc>
              <a:buFontTx/>
              <a:buNone/>
            </a:pPr>
            <a:r>
              <a:rPr lang="en-US" altLang="zh-CN" sz="1800" b="1" dirty="0"/>
              <a:t>	     private double height;//</a:t>
            </a:r>
            <a:r>
              <a:rPr lang="zh-CN" altLang="en-US" sz="1800" b="1" dirty="0"/>
              <a:t>添加高度字段</a:t>
            </a:r>
          </a:p>
          <a:p>
            <a:pPr eaLnBrk="1" hangingPunct="1">
              <a:lnSpc>
                <a:spcPct val="80000"/>
              </a:lnSpc>
              <a:buFontTx/>
              <a:buNone/>
            </a:pPr>
            <a:r>
              <a:rPr lang="zh-CN" altLang="en-US" sz="1800" b="1" dirty="0"/>
              <a:t>	     </a:t>
            </a:r>
            <a:r>
              <a:rPr lang="en-US" altLang="zh-CN" sz="1800" b="1" dirty="0"/>
              <a:t>public Cone(double </a:t>
            </a:r>
            <a:r>
              <a:rPr lang="en-US" altLang="zh-CN" sz="1800" b="1" dirty="0" err="1"/>
              <a:t>r,double</a:t>
            </a:r>
            <a:r>
              <a:rPr lang="en-US" altLang="zh-CN" sz="1800" b="1" dirty="0"/>
              <a:t> h):base(r){height=h;}</a:t>
            </a:r>
          </a:p>
          <a:p>
            <a:pPr eaLnBrk="1" hangingPunct="1">
              <a:lnSpc>
                <a:spcPct val="80000"/>
              </a:lnSpc>
              <a:buFontTx/>
              <a:buNone/>
            </a:pPr>
            <a:r>
              <a:rPr lang="en-US" altLang="zh-CN" sz="1800" b="1" dirty="0"/>
              <a:t>	     </a:t>
            </a:r>
            <a:r>
              <a:rPr lang="en-US" altLang="zh-CN" sz="1800" b="1" dirty="0">
                <a:solidFill>
                  <a:srgbClr val="FF0000"/>
                </a:solidFill>
              </a:rPr>
              <a:t>public override double </a:t>
            </a:r>
            <a:r>
              <a:rPr lang="en-US" altLang="zh-CN" sz="1800" b="1" dirty="0" err="1">
                <a:solidFill>
                  <a:srgbClr val="FF0000"/>
                </a:solidFill>
              </a:rPr>
              <a:t>GetArea</a:t>
            </a:r>
            <a:r>
              <a:rPr lang="en-US" altLang="zh-CN" sz="1800" b="1" dirty="0">
                <a:solidFill>
                  <a:srgbClr val="FF0000"/>
                </a:solidFill>
              </a:rPr>
              <a:t>()</a:t>
            </a:r>
          </a:p>
          <a:p>
            <a:pPr eaLnBrk="1" hangingPunct="1">
              <a:lnSpc>
                <a:spcPct val="80000"/>
              </a:lnSpc>
              <a:buFontTx/>
              <a:buNone/>
            </a:pPr>
            <a:r>
              <a:rPr lang="en-US" altLang="zh-CN" sz="1800" b="1" dirty="0"/>
              <a:t>	     {return (</a:t>
            </a:r>
            <a:r>
              <a:rPr lang="en-US" altLang="zh-CN" sz="1800" b="1" dirty="0" err="1"/>
              <a:t>Math.PI</a:t>
            </a:r>
            <a:r>
              <a:rPr lang="en-US" altLang="zh-CN" sz="1800" b="1" dirty="0"/>
              <a:t>*radius*</a:t>
            </a:r>
          </a:p>
          <a:p>
            <a:pPr eaLnBrk="1" hangingPunct="1">
              <a:lnSpc>
                <a:spcPct val="80000"/>
              </a:lnSpc>
              <a:buFontTx/>
              <a:buNone/>
            </a:pPr>
            <a:r>
              <a:rPr lang="en-US" altLang="zh-CN" sz="1800" b="1" dirty="0"/>
              <a:t>                 (</a:t>
            </a:r>
            <a:r>
              <a:rPr lang="en-US" altLang="zh-CN" sz="1800" b="1" dirty="0" err="1"/>
              <a:t>radius+Math.Sqrt</a:t>
            </a:r>
            <a:r>
              <a:rPr lang="en-US" altLang="zh-CN" sz="1800" b="1" dirty="0"/>
              <a:t>(height*</a:t>
            </a:r>
            <a:r>
              <a:rPr lang="en-US" altLang="zh-CN" sz="1800" b="1" dirty="0" err="1"/>
              <a:t>height+radius</a:t>
            </a:r>
            <a:r>
              <a:rPr lang="en-US" altLang="zh-CN" sz="1800" b="1" dirty="0"/>
              <a:t>*radius)));}</a:t>
            </a:r>
          </a:p>
          <a:p>
            <a:pPr eaLnBrk="1" hangingPunct="1">
              <a:lnSpc>
                <a:spcPct val="80000"/>
              </a:lnSpc>
              <a:buFontTx/>
              <a:buNone/>
            </a:pPr>
            <a:r>
              <a:rPr lang="en-US" altLang="zh-CN" sz="1800" b="1" dirty="0"/>
              <a:t>	    </a:t>
            </a:r>
            <a:r>
              <a:rPr lang="en-US" altLang="zh-CN" sz="1800" b="1" dirty="0">
                <a:solidFill>
                  <a:srgbClr val="FF0000"/>
                </a:solidFill>
              </a:rPr>
              <a:t>public override double </a:t>
            </a:r>
            <a:r>
              <a:rPr lang="en-US" altLang="zh-CN" sz="1800" b="1" dirty="0" err="1">
                <a:solidFill>
                  <a:srgbClr val="FF0000"/>
                </a:solidFill>
              </a:rPr>
              <a:t>GetVolumn</a:t>
            </a:r>
            <a:r>
              <a:rPr lang="en-US" altLang="zh-CN" sz="1800" b="1" dirty="0">
                <a:solidFill>
                  <a:srgbClr val="FF0000"/>
                </a:solidFill>
              </a:rPr>
              <a:t>()</a:t>
            </a:r>
          </a:p>
          <a:p>
            <a:pPr eaLnBrk="1" hangingPunct="1">
              <a:lnSpc>
                <a:spcPct val="80000"/>
              </a:lnSpc>
              <a:buFontTx/>
              <a:buNone/>
            </a:pPr>
            <a:r>
              <a:rPr lang="en-US" altLang="zh-CN" sz="1800" b="1" dirty="0"/>
              <a:t>	     {return (</a:t>
            </a:r>
            <a:r>
              <a:rPr lang="en-US" altLang="zh-CN" sz="1800" b="1" dirty="0" err="1"/>
              <a:t>Math.PI</a:t>
            </a:r>
            <a:r>
              <a:rPr lang="en-US" altLang="zh-CN" sz="1800" b="1" dirty="0"/>
              <a:t>*radius*radius*height/3);}</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142875" y="404813"/>
            <a:ext cx="8893175" cy="5472112"/>
          </a:xfrm>
        </p:spPr>
        <p:txBody>
          <a:bodyPr/>
          <a:lstStyle/>
          <a:p>
            <a:pPr lvl="1" eaLnBrk="1" hangingPunct="1">
              <a:lnSpc>
                <a:spcPct val="90000"/>
              </a:lnSpc>
              <a:buFontTx/>
              <a:buNone/>
            </a:pPr>
            <a:r>
              <a:rPr lang="en-US" altLang="zh-CN" sz="2000" b="1" dirty="0"/>
              <a:t>public class Tester</a:t>
            </a:r>
          </a:p>
          <a:p>
            <a:pPr lvl="1" eaLnBrk="1" hangingPunct="1">
              <a:lnSpc>
                <a:spcPct val="90000"/>
              </a:lnSpc>
              <a:buFontTx/>
              <a:buNone/>
            </a:pPr>
            <a:r>
              <a:rPr lang="en-US" altLang="zh-CN" sz="2000" b="1" dirty="0"/>
              <a:t>{</a:t>
            </a:r>
          </a:p>
          <a:p>
            <a:pPr lvl="1" eaLnBrk="1" hangingPunct="1">
              <a:lnSpc>
                <a:spcPct val="90000"/>
              </a:lnSpc>
              <a:buFontTx/>
              <a:buNone/>
            </a:pPr>
            <a:r>
              <a:rPr lang="en-US" altLang="zh-CN" sz="2000" b="1" dirty="0"/>
              <a:t>	public static void Main()</a:t>
            </a:r>
          </a:p>
          <a:p>
            <a:pPr lvl="1" eaLnBrk="1" hangingPunct="1">
              <a:lnSpc>
                <a:spcPct val="90000"/>
              </a:lnSpc>
              <a:buFontTx/>
              <a:buNone/>
            </a:pPr>
            <a:r>
              <a:rPr lang="en-US" altLang="zh-CN" sz="2000" b="1" dirty="0"/>
              <a:t>	{</a:t>
            </a:r>
          </a:p>
          <a:p>
            <a:pPr lvl="1" eaLnBrk="1" hangingPunct="1">
              <a:lnSpc>
                <a:spcPct val="90000"/>
              </a:lnSpc>
              <a:buFontTx/>
              <a:buNone/>
            </a:pPr>
            <a:r>
              <a:rPr lang="en-US" altLang="zh-CN" sz="2000" b="1" dirty="0"/>
              <a:t>		Circle[ ] c=new Circle[3];//</a:t>
            </a:r>
            <a:r>
              <a:rPr lang="zh-CN" altLang="en-US" sz="2000" b="1" dirty="0"/>
              <a:t>建立基类数组</a:t>
            </a:r>
          </a:p>
          <a:p>
            <a:pPr lvl="1" eaLnBrk="1" hangingPunct="1">
              <a:lnSpc>
                <a:spcPct val="90000"/>
              </a:lnSpc>
              <a:buFontTx/>
              <a:buNone/>
            </a:pPr>
            <a:r>
              <a:rPr lang="zh-CN" altLang="en-US" sz="2000" b="1" dirty="0"/>
              <a:t>		</a:t>
            </a:r>
            <a:r>
              <a:rPr lang="en-US" altLang="zh-CN" sz="2000" b="1" dirty="0"/>
              <a:t>c[0]=new Sphere(2);</a:t>
            </a:r>
          </a:p>
          <a:p>
            <a:pPr lvl="1" eaLnBrk="1" hangingPunct="1">
              <a:lnSpc>
                <a:spcPct val="90000"/>
              </a:lnSpc>
              <a:buFontTx/>
              <a:buNone/>
            </a:pPr>
            <a:r>
              <a:rPr lang="en-US" altLang="zh-CN" sz="2000" b="1" dirty="0"/>
              <a:t>		c[1]=new Cylinder(2,10);</a:t>
            </a:r>
          </a:p>
          <a:p>
            <a:pPr lvl="1" eaLnBrk="1" hangingPunct="1">
              <a:lnSpc>
                <a:spcPct val="90000"/>
              </a:lnSpc>
              <a:buFontTx/>
              <a:buNone/>
            </a:pPr>
            <a:r>
              <a:rPr lang="en-US" altLang="zh-CN" sz="2000" b="1" dirty="0"/>
              <a:t>		c[2]=new Cone(2,20);</a:t>
            </a:r>
          </a:p>
          <a:p>
            <a:pPr lvl="1" eaLnBrk="1" hangingPunct="1">
              <a:lnSpc>
                <a:spcPct val="90000"/>
              </a:lnSpc>
              <a:buFontTx/>
              <a:buNone/>
            </a:pPr>
            <a:r>
              <a:rPr lang="en-US" altLang="zh-CN" sz="2000" b="1" dirty="0"/>
              <a:t>       for(</a:t>
            </a:r>
            <a:r>
              <a:rPr lang="en-US" altLang="zh-CN" sz="2000" b="1" dirty="0" err="1"/>
              <a:t>int</a:t>
            </a:r>
            <a:r>
              <a:rPr lang="en-US" altLang="zh-CN" sz="2000" b="1" dirty="0"/>
              <a:t> </a:t>
            </a:r>
            <a:r>
              <a:rPr lang="en-US" altLang="zh-CN" sz="2000" b="1" dirty="0" err="1"/>
              <a:t>i</a:t>
            </a:r>
            <a:r>
              <a:rPr lang="en-US" altLang="zh-CN" sz="2000" b="1" dirty="0"/>
              <a:t>=0; </a:t>
            </a:r>
            <a:r>
              <a:rPr lang="en-US" altLang="zh-CN" sz="2000" b="1" dirty="0" err="1"/>
              <a:t>i</a:t>
            </a:r>
            <a:r>
              <a:rPr lang="en-US" altLang="zh-CN" sz="2000" b="1" dirty="0"/>
              <a:t>&lt;3; ++</a:t>
            </a:r>
            <a:r>
              <a:rPr lang="en-US" altLang="zh-CN" sz="2000" b="1" dirty="0" err="1"/>
              <a:t>i</a:t>
            </a:r>
            <a:r>
              <a:rPr lang="en-US" altLang="zh-CN" sz="2000" b="1" dirty="0"/>
              <a:t>)</a:t>
            </a:r>
          </a:p>
          <a:p>
            <a:pPr lvl="1" eaLnBrk="1" hangingPunct="1">
              <a:lnSpc>
                <a:spcPct val="90000"/>
              </a:lnSpc>
              <a:buFontTx/>
              <a:buNone/>
            </a:pPr>
            <a:r>
              <a:rPr lang="en-US" altLang="zh-CN" sz="2000" b="1" dirty="0"/>
              <a:t>       {</a:t>
            </a:r>
          </a:p>
          <a:p>
            <a:pPr lvl="1" eaLnBrk="1" hangingPunct="1">
              <a:lnSpc>
                <a:spcPct val="90000"/>
              </a:lnSpc>
              <a:buFontTx/>
              <a:buNone/>
            </a:pPr>
            <a:r>
              <a:rPr lang="en-US" altLang="zh-CN" sz="2000" b="1" dirty="0"/>
              <a:t>              </a:t>
            </a:r>
            <a:r>
              <a:rPr lang="en-US" altLang="zh-CN" sz="2000" b="1" dirty="0" err="1"/>
              <a:t>Console.WriteLine</a:t>
            </a:r>
            <a:r>
              <a:rPr lang="en-US" altLang="zh-CN" sz="2000" b="1" dirty="0"/>
              <a:t>(“c[{0}]’s surface area={1}, </a:t>
            </a:r>
            <a:r>
              <a:rPr lang="en-US" altLang="zh-CN" sz="2000" b="1" dirty="0" err="1"/>
              <a:t>volumn</a:t>
            </a:r>
            <a:r>
              <a:rPr lang="en-US" altLang="zh-CN" sz="2000" b="1" dirty="0"/>
              <a:t>={2}”, </a:t>
            </a:r>
          </a:p>
          <a:p>
            <a:pPr lvl="1" eaLnBrk="1" hangingPunct="1">
              <a:lnSpc>
                <a:spcPct val="90000"/>
              </a:lnSpc>
              <a:buFontTx/>
              <a:buNone/>
            </a:pPr>
            <a:r>
              <a:rPr lang="en-US" altLang="zh-CN" sz="2000" b="1" dirty="0"/>
              <a:t>                                           </a:t>
            </a:r>
            <a:r>
              <a:rPr lang="en-US" altLang="zh-CN" sz="2000" b="1" dirty="0" err="1"/>
              <a:t>i</a:t>
            </a:r>
            <a:r>
              <a:rPr lang="en-US" altLang="zh-CN" sz="2000" b="1" dirty="0"/>
              <a:t>, c[</a:t>
            </a:r>
            <a:r>
              <a:rPr lang="en-US" altLang="zh-CN" sz="2000" b="1" dirty="0" err="1"/>
              <a:t>i</a:t>
            </a:r>
            <a:r>
              <a:rPr lang="en-US" altLang="zh-CN" sz="2000" b="1" dirty="0"/>
              <a:t>].</a:t>
            </a:r>
            <a:r>
              <a:rPr lang="en-US" altLang="zh-CN" sz="2000" b="1" dirty="0" err="1"/>
              <a:t>GetArea</a:t>
            </a:r>
            <a:r>
              <a:rPr lang="en-US" altLang="zh-CN" sz="2000" b="1" dirty="0"/>
              <a:t>(), c[</a:t>
            </a:r>
            <a:r>
              <a:rPr lang="en-US" altLang="zh-CN" sz="2000" b="1" dirty="0" err="1"/>
              <a:t>i</a:t>
            </a:r>
            <a:r>
              <a:rPr lang="en-US" altLang="zh-CN" sz="2000" b="1" dirty="0"/>
              <a:t>].</a:t>
            </a:r>
            <a:r>
              <a:rPr lang="en-US" altLang="zh-CN" sz="2000" b="1" dirty="0" err="1"/>
              <a:t>GetVolumn</a:t>
            </a:r>
            <a:r>
              <a:rPr lang="en-US" altLang="zh-CN" sz="2000" b="1" dirty="0"/>
              <a:t>());</a:t>
            </a:r>
          </a:p>
          <a:p>
            <a:pPr lvl="1" eaLnBrk="1" hangingPunct="1">
              <a:lnSpc>
                <a:spcPct val="90000"/>
              </a:lnSpc>
              <a:buFontTx/>
              <a:buNone/>
            </a:pPr>
            <a:r>
              <a:rPr lang="en-US" altLang="zh-CN" sz="2000" b="1" dirty="0"/>
              <a:t>       }</a:t>
            </a:r>
          </a:p>
          <a:p>
            <a:pPr lvl="1" eaLnBrk="1" hangingPunct="1">
              <a:lnSpc>
                <a:spcPct val="90000"/>
              </a:lnSpc>
              <a:buFontTx/>
              <a:buNone/>
            </a:pPr>
            <a:r>
              <a:rPr lang="en-US" altLang="zh-CN" sz="2000" b="1" dirty="0"/>
              <a:t>    }</a:t>
            </a:r>
          </a:p>
          <a:p>
            <a:pPr eaLnBrk="1" hangingPunct="1">
              <a:lnSpc>
                <a:spcPct val="90000"/>
              </a:lnSpc>
              <a:buFontTx/>
              <a:buNone/>
            </a:pPr>
            <a:r>
              <a:rPr lang="en-US" altLang="zh-CN" sz="2000" b="1" dirty="0"/>
              <a:t>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44624"/>
            <a:ext cx="8229600" cy="936104"/>
          </a:xfrm>
        </p:spPr>
        <p:txBody>
          <a:bodyPr/>
          <a:lstStyle/>
          <a:p>
            <a:pPr eaLnBrk="1" hangingPunct="1"/>
            <a:r>
              <a:rPr lang="zh-CN" altLang="en-US" dirty="0">
                <a:solidFill>
                  <a:srgbClr val="0000FF"/>
                </a:solidFill>
                <a:ea typeface="黑体" panose="02010609060101010101" pitchFamily="49" charset="-122"/>
              </a:rPr>
              <a:t>密封类</a:t>
            </a:r>
          </a:p>
        </p:txBody>
      </p:sp>
      <p:sp>
        <p:nvSpPr>
          <p:cNvPr id="108548" name="Rectangle 4"/>
          <p:cNvSpPr>
            <a:spLocks noChangeArrowheads="1"/>
          </p:cNvSpPr>
          <p:nvPr/>
        </p:nvSpPr>
        <p:spPr bwMode="auto">
          <a:xfrm>
            <a:off x="323056" y="912085"/>
            <a:ext cx="8497887"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pPr>
            <a:r>
              <a:rPr lang="en-US" altLang="zh-CN" sz="2400" dirty="0">
                <a:ea typeface="黑体" panose="02010609060101010101" pitchFamily="49" charset="-122"/>
              </a:rPr>
              <a:t>C#</a:t>
            </a:r>
            <a:r>
              <a:rPr lang="zh-CN" altLang="en-US" sz="2400" dirty="0">
                <a:ea typeface="黑体" panose="02010609060101010101" pitchFamily="49" charset="-122"/>
              </a:rPr>
              <a:t>提供一种不能被继承的类，称为密封类。密封类的声明方法是在类名前加上</a:t>
            </a:r>
            <a:r>
              <a:rPr lang="en-US" altLang="zh-CN" sz="2400" dirty="0">
                <a:solidFill>
                  <a:srgbClr val="FF0000"/>
                </a:solidFill>
                <a:ea typeface="黑体" panose="02010609060101010101" pitchFamily="49" charset="-122"/>
              </a:rPr>
              <a:t>sealed</a:t>
            </a:r>
            <a:r>
              <a:rPr lang="zh-CN" altLang="en-US" sz="2400" dirty="0">
                <a:ea typeface="黑体" panose="02010609060101010101" pitchFamily="49" charset="-122"/>
              </a:rPr>
              <a:t>修饰符。</a:t>
            </a:r>
            <a:r>
              <a:rPr lang="zh-CN" altLang="en-US" sz="2400" dirty="0">
                <a:solidFill>
                  <a:srgbClr val="FF0000"/>
                </a:solidFill>
                <a:ea typeface="黑体" panose="02010609060101010101" pitchFamily="49" charset="-122"/>
              </a:rPr>
              <a:t>修饰符</a:t>
            </a:r>
            <a:r>
              <a:rPr lang="en-US" altLang="zh-CN" sz="2400" dirty="0">
                <a:solidFill>
                  <a:srgbClr val="FF0000"/>
                </a:solidFill>
                <a:ea typeface="黑体" panose="02010609060101010101" pitchFamily="49" charset="-122"/>
              </a:rPr>
              <a:t>sealed</a:t>
            </a:r>
            <a:r>
              <a:rPr lang="zh-CN" altLang="en-US" sz="2400" dirty="0">
                <a:solidFill>
                  <a:srgbClr val="FF0000"/>
                </a:solidFill>
                <a:ea typeface="黑体" panose="02010609060101010101" pitchFamily="49" charset="-122"/>
              </a:rPr>
              <a:t>和</a:t>
            </a:r>
            <a:r>
              <a:rPr lang="en-US" altLang="zh-CN" sz="2400" dirty="0">
                <a:solidFill>
                  <a:srgbClr val="FF0000"/>
                </a:solidFill>
                <a:ea typeface="黑体" panose="02010609060101010101" pitchFamily="49" charset="-122"/>
              </a:rPr>
              <a:t>abstract</a:t>
            </a:r>
            <a:r>
              <a:rPr lang="zh-CN" altLang="en-US" sz="2400" dirty="0">
                <a:solidFill>
                  <a:srgbClr val="FF0000"/>
                </a:solidFill>
                <a:ea typeface="黑体" panose="02010609060101010101" pitchFamily="49" charset="-122"/>
              </a:rPr>
              <a:t>不能同时使用</a:t>
            </a:r>
            <a:r>
              <a:rPr lang="zh-CN" altLang="en-US" sz="2400" dirty="0">
                <a:ea typeface="黑体" panose="02010609060101010101" pitchFamily="49" charset="-122"/>
              </a:rPr>
              <a:t>。</a:t>
            </a:r>
            <a:endParaRPr lang="en-US" altLang="zh-CN" sz="2400" dirty="0">
              <a:ea typeface="黑体" panose="02010609060101010101" pitchFamily="49" charset="-122"/>
            </a:endParaRPr>
          </a:p>
          <a:p>
            <a:pPr marL="342900" indent="-342900" eaLnBrk="1" hangingPunct="1">
              <a:spcBef>
                <a:spcPct val="0"/>
              </a:spcBef>
            </a:pPr>
            <a:r>
              <a:rPr lang="zh-CN" altLang="en-US" sz="2400" dirty="0">
                <a:ea typeface="黑体" panose="02010609060101010101" pitchFamily="49" charset="-122"/>
              </a:rPr>
              <a:t>密封类不允许派生子类。</a:t>
            </a:r>
          </a:p>
          <a:p>
            <a:pPr marL="342900" indent="-342900" eaLnBrk="1" hangingPunct="1">
              <a:spcBef>
                <a:spcPct val="0"/>
              </a:spcBef>
            </a:pPr>
            <a:endParaRPr lang="zh-CN" altLang="en-US" sz="2400" dirty="0">
              <a:ea typeface="黑体" panose="02010609060101010101" pitchFamily="49" charset="-122"/>
            </a:endParaRPr>
          </a:p>
        </p:txBody>
      </p:sp>
      <p:sp>
        <p:nvSpPr>
          <p:cNvPr id="7" name="Rectangle 2">
            <a:extLst>
              <a:ext uri="{FF2B5EF4-FFF2-40B4-BE49-F238E27FC236}">
                <a16:creationId xmlns:a16="http://schemas.microsoft.com/office/drawing/2014/main" id="{2677BFF5-E714-45EE-ACE7-E597793BDF20}"/>
              </a:ext>
            </a:extLst>
          </p:cNvPr>
          <p:cNvSpPr>
            <a:spLocks noGrp="1" noChangeArrowheads="1"/>
          </p:cNvSpPr>
          <p:nvPr>
            <p:ph idx="1"/>
          </p:nvPr>
        </p:nvSpPr>
        <p:spPr>
          <a:xfrm>
            <a:off x="179388" y="2564904"/>
            <a:ext cx="8820150" cy="4032448"/>
          </a:xfrm>
          <a:ln w="25400">
            <a:solidFill>
              <a:schemeClr val="accent1">
                <a:lumMod val="75000"/>
              </a:schemeClr>
            </a:solidFill>
          </a:ln>
        </p:spPr>
        <p:txBody>
          <a:bodyPr/>
          <a:lstStyle/>
          <a:p>
            <a:pPr eaLnBrk="1" hangingPunct="1">
              <a:spcBef>
                <a:spcPts val="0"/>
              </a:spcBef>
              <a:buFontTx/>
              <a:buNone/>
            </a:pPr>
            <a:r>
              <a:rPr lang="zh-CN" altLang="en-US" sz="2000" dirty="0"/>
              <a:t>下面的代码建立了一个密封类</a:t>
            </a:r>
            <a:r>
              <a:rPr lang="en-US" altLang="zh-CN" sz="2000" dirty="0"/>
              <a:t>Runtime</a:t>
            </a:r>
            <a:r>
              <a:rPr lang="zh-CN" altLang="en-US" sz="2000" dirty="0"/>
              <a:t>。</a:t>
            </a:r>
          </a:p>
          <a:p>
            <a:pPr eaLnBrk="1" hangingPunct="1">
              <a:spcBef>
                <a:spcPts val="0"/>
              </a:spcBef>
              <a:buFontTx/>
              <a:buNone/>
            </a:pPr>
            <a:r>
              <a:rPr lang="en-US" altLang="zh-CN" sz="2000" dirty="0"/>
              <a:t>public </a:t>
            </a:r>
            <a:r>
              <a:rPr lang="en-US" altLang="zh-CN" sz="2000" dirty="0">
                <a:solidFill>
                  <a:srgbClr val="FF0000"/>
                </a:solidFill>
              </a:rPr>
              <a:t>sealed</a:t>
            </a:r>
            <a:r>
              <a:rPr lang="en-US" altLang="zh-CN" sz="2000" dirty="0"/>
              <a:t> class Runtime</a:t>
            </a:r>
          </a:p>
          <a:p>
            <a:pPr eaLnBrk="1" hangingPunct="1">
              <a:spcBef>
                <a:spcPts val="0"/>
              </a:spcBef>
              <a:buFontTx/>
              <a:buNone/>
            </a:pPr>
            <a:r>
              <a:rPr lang="en-US" altLang="zh-CN" sz="2000" dirty="0"/>
              <a:t>{</a:t>
            </a:r>
          </a:p>
          <a:p>
            <a:pPr eaLnBrk="1" hangingPunct="1">
              <a:spcBef>
                <a:spcPts val="0"/>
              </a:spcBef>
              <a:buFontTx/>
              <a:buNone/>
            </a:pPr>
            <a:r>
              <a:rPr lang="en-US" altLang="zh-CN" sz="2000" dirty="0"/>
              <a:t>   private Runtime();// </a:t>
            </a:r>
            <a:r>
              <a:rPr lang="zh-CN" altLang="en-US" sz="2000" dirty="0"/>
              <a:t>私有构造不允许建立类实例</a:t>
            </a:r>
          </a:p>
          <a:p>
            <a:pPr eaLnBrk="1" hangingPunct="1">
              <a:spcBef>
                <a:spcPts val="0"/>
              </a:spcBef>
              <a:buFontTx/>
              <a:buNone/>
            </a:pPr>
            <a:r>
              <a:rPr lang="zh-CN" altLang="en-US" sz="2000" dirty="0"/>
              <a:t>   </a:t>
            </a:r>
            <a:r>
              <a:rPr lang="en-US" altLang="zh-CN" sz="2000" dirty="0"/>
              <a:t>public static string </a:t>
            </a:r>
            <a:r>
              <a:rPr lang="en-US" altLang="zh-CN" sz="2000" dirty="0" err="1"/>
              <a:t>GetCommandLine</a:t>
            </a:r>
            <a:r>
              <a:rPr lang="en-US" altLang="zh-CN" sz="2000" dirty="0"/>
              <a:t>()// </a:t>
            </a:r>
            <a:r>
              <a:rPr lang="zh-CN" altLang="en-US" sz="2000" dirty="0"/>
              <a:t>静态方法成员</a:t>
            </a:r>
          </a:p>
          <a:p>
            <a:pPr eaLnBrk="1" hangingPunct="1">
              <a:spcBef>
                <a:spcPts val="0"/>
              </a:spcBef>
              <a:buFontTx/>
              <a:buNone/>
            </a:pPr>
            <a:r>
              <a:rPr lang="zh-CN" altLang="en-US" sz="2000" dirty="0"/>
              <a:t>   </a:t>
            </a:r>
            <a:r>
              <a:rPr lang="en-US" altLang="zh-CN" sz="2000" dirty="0"/>
              <a:t>{</a:t>
            </a:r>
          </a:p>
          <a:p>
            <a:pPr eaLnBrk="1" hangingPunct="1">
              <a:spcBef>
                <a:spcPts val="0"/>
              </a:spcBef>
              <a:buFontTx/>
              <a:buNone/>
            </a:pPr>
            <a:r>
              <a:rPr lang="en-US" altLang="zh-CN" sz="2000" dirty="0"/>
              <a:t>      …… // </a:t>
            </a:r>
            <a:r>
              <a:rPr lang="zh-CN" altLang="en-US" sz="2000" dirty="0"/>
              <a:t>实现代码</a:t>
            </a:r>
          </a:p>
          <a:p>
            <a:pPr eaLnBrk="1" hangingPunct="1">
              <a:spcBef>
                <a:spcPts val="0"/>
              </a:spcBef>
              <a:buFontTx/>
              <a:buNone/>
            </a:pPr>
            <a:r>
              <a:rPr lang="zh-CN" altLang="en-US" sz="2000" dirty="0"/>
              <a:t>   </a:t>
            </a:r>
            <a:r>
              <a:rPr lang="en-US" altLang="zh-CN" sz="2000" dirty="0"/>
              <a:t>}</a:t>
            </a:r>
          </a:p>
          <a:p>
            <a:pPr eaLnBrk="1" hangingPunct="1">
              <a:spcBef>
                <a:spcPts val="0"/>
              </a:spcBef>
              <a:buFontTx/>
              <a:buNone/>
            </a:pPr>
            <a:r>
              <a:rPr lang="en-US" altLang="zh-CN" sz="2000" dirty="0"/>
              <a:t>}</a:t>
            </a:r>
          </a:p>
          <a:p>
            <a:pPr eaLnBrk="1" hangingPunct="1">
              <a:spcBef>
                <a:spcPts val="0"/>
              </a:spcBef>
              <a:buFontTx/>
              <a:buNone/>
            </a:pPr>
            <a:r>
              <a:rPr lang="en-US" altLang="zh-CN" sz="2000" dirty="0"/>
              <a:t>public class </a:t>
            </a:r>
            <a:r>
              <a:rPr lang="en-US" altLang="zh-CN" sz="2000" dirty="0" err="1"/>
              <a:t>anotherclass:Runtime</a:t>
            </a:r>
            <a:r>
              <a:rPr lang="en-US" altLang="zh-CN" sz="2000" dirty="0"/>
              <a:t> </a:t>
            </a:r>
            <a:r>
              <a:rPr lang="en-US" altLang="zh-CN" sz="2000" dirty="0">
                <a:solidFill>
                  <a:srgbClr val="FF0000"/>
                </a:solidFill>
              </a:rPr>
              <a:t>//</a:t>
            </a:r>
            <a:r>
              <a:rPr lang="zh-CN" altLang="en-US" sz="2000" dirty="0">
                <a:solidFill>
                  <a:srgbClr val="FF0000"/>
                </a:solidFill>
              </a:rPr>
              <a:t>错误，不能继承密封类</a:t>
            </a:r>
          </a:p>
          <a:p>
            <a:pPr eaLnBrk="1" hangingPunct="1">
              <a:spcBef>
                <a:spcPts val="0"/>
              </a:spcBef>
              <a:buFontTx/>
              <a:buNone/>
            </a:pPr>
            <a:r>
              <a:rPr lang="en-US" altLang="zh-CN" sz="2000" dirty="0"/>
              <a:t>{</a:t>
            </a:r>
          </a:p>
          <a:p>
            <a:pPr eaLnBrk="1" hangingPunct="1">
              <a:spcBef>
                <a:spcPts val="0"/>
              </a:spcBef>
              <a:buFontTx/>
              <a:buNone/>
            </a:pPr>
            <a:r>
              <a:rPr lang="en-US" altLang="zh-CN" sz="2000" dirty="0"/>
              <a:t> …… //</a:t>
            </a:r>
            <a:r>
              <a:rPr lang="zh-CN" altLang="en-US" sz="2000" dirty="0"/>
              <a:t>实现代码 </a:t>
            </a:r>
          </a:p>
          <a:p>
            <a:pPr eaLnBrk="1" hangingPunct="1">
              <a:spcBef>
                <a:spcPts val="0"/>
              </a:spcBef>
              <a:buFontTx/>
              <a:buNone/>
            </a:pPr>
            <a:r>
              <a:rPr lang="en-US" altLang="zh-CN" sz="2000" dirty="0"/>
              <a: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288" y="188913"/>
            <a:ext cx="8229600" cy="431800"/>
          </a:xfrm>
        </p:spPr>
        <p:txBody>
          <a:bodyPr/>
          <a:lstStyle/>
          <a:p>
            <a:pPr eaLnBrk="1" hangingPunct="1"/>
            <a:r>
              <a:rPr lang="zh-CN" altLang="en-US" sz="4000" dirty="0">
                <a:solidFill>
                  <a:srgbClr val="0000FF"/>
                </a:solidFill>
              </a:rPr>
              <a:t>密封方法</a:t>
            </a:r>
          </a:p>
        </p:txBody>
      </p:sp>
      <p:sp>
        <p:nvSpPr>
          <p:cNvPr id="110595" name="Rectangle 3"/>
          <p:cNvSpPr>
            <a:spLocks noGrp="1" noChangeArrowheads="1"/>
          </p:cNvSpPr>
          <p:nvPr>
            <p:ph idx="1"/>
          </p:nvPr>
        </p:nvSpPr>
        <p:spPr>
          <a:xfrm>
            <a:off x="457200" y="692696"/>
            <a:ext cx="8229600" cy="1440830"/>
          </a:xfrm>
        </p:spPr>
        <p:txBody>
          <a:bodyPr/>
          <a:lstStyle/>
          <a:p>
            <a:pPr eaLnBrk="1" hangingPunct="1">
              <a:spcBef>
                <a:spcPts val="0"/>
              </a:spcBef>
            </a:pPr>
            <a:r>
              <a:rPr lang="zh-CN" altLang="en-US" sz="2200" dirty="0">
                <a:ea typeface="黑体" panose="02010609060101010101" pitchFamily="49" charset="-122"/>
              </a:rPr>
              <a:t>可以在重写基类中的</a:t>
            </a:r>
            <a:r>
              <a:rPr lang="zh-CN" altLang="en-US" sz="2200" dirty="0">
                <a:solidFill>
                  <a:srgbClr val="FF0000"/>
                </a:solidFill>
                <a:ea typeface="黑体" panose="02010609060101010101" pitchFamily="49" charset="-122"/>
              </a:rPr>
              <a:t>虚方法或虚属性</a:t>
            </a:r>
            <a:r>
              <a:rPr lang="zh-CN" altLang="en-US" sz="2200" dirty="0">
                <a:ea typeface="黑体" panose="02010609060101010101" pitchFamily="49" charset="-122"/>
              </a:rPr>
              <a:t>上使用 </a:t>
            </a:r>
            <a:r>
              <a:rPr lang="en-US" altLang="zh-CN" sz="2200" dirty="0">
                <a:ea typeface="黑体" panose="02010609060101010101" pitchFamily="49" charset="-122"/>
              </a:rPr>
              <a:t>sealed </a:t>
            </a:r>
            <a:r>
              <a:rPr lang="zh-CN" altLang="en-US" sz="2200" dirty="0">
                <a:ea typeface="黑体" panose="02010609060101010101" pitchFamily="49" charset="-122"/>
              </a:rPr>
              <a:t>修饰符。</a:t>
            </a:r>
            <a:endParaRPr lang="en-US" altLang="zh-CN" sz="2200" dirty="0">
              <a:ea typeface="黑体" panose="02010609060101010101" pitchFamily="49" charset="-122"/>
            </a:endParaRPr>
          </a:p>
          <a:p>
            <a:pPr eaLnBrk="1" hangingPunct="1">
              <a:spcBef>
                <a:spcPts val="0"/>
              </a:spcBef>
            </a:pPr>
            <a:r>
              <a:rPr lang="zh-CN" altLang="en-US" sz="2200" dirty="0">
                <a:ea typeface="黑体" panose="02010609060101010101" pitchFamily="49" charset="-122"/>
              </a:rPr>
              <a:t>允许继承，但不能重写。</a:t>
            </a:r>
            <a:endParaRPr lang="en-US" altLang="zh-CN" sz="2200" dirty="0">
              <a:ea typeface="黑体" panose="02010609060101010101" pitchFamily="49" charset="-122"/>
            </a:endParaRPr>
          </a:p>
          <a:p>
            <a:pPr eaLnBrk="1" hangingPunct="1">
              <a:spcBef>
                <a:spcPts val="0"/>
              </a:spcBef>
            </a:pPr>
            <a:r>
              <a:rPr lang="zh-CN" altLang="en-US" sz="2200" dirty="0">
                <a:ea typeface="黑体" panose="02010609060101010101" pitchFamily="49" charset="-122"/>
              </a:rPr>
              <a:t>在下面的示例中，</a:t>
            </a:r>
            <a:r>
              <a:rPr lang="en-US" altLang="zh-CN" sz="2200" dirty="0">
                <a:ea typeface="黑体" panose="02010609060101010101" pitchFamily="49" charset="-122"/>
              </a:rPr>
              <a:t>C</a:t>
            </a:r>
            <a:r>
              <a:rPr lang="zh-CN" altLang="en-US" sz="2200" dirty="0">
                <a:ea typeface="黑体" panose="02010609060101010101" pitchFamily="49" charset="-122"/>
              </a:rPr>
              <a:t>从</a:t>
            </a:r>
            <a:r>
              <a:rPr lang="en-US" altLang="zh-CN" sz="2200" dirty="0">
                <a:ea typeface="黑体" panose="02010609060101010101" pitchFamily="49" charset="-122"/>
              </a:rPr>
              <a:t>B</a:t>
            </a:r>
            <a:r>
              <a:rPr lang="zh-CN" altLang="en-US" sz="2200" dirty="0">
                <a:ea typeface="黑体" panose="02010609060101010101" pitchFamily="49" charset="-122"/>
              </a:rPr>
              <a:t>继承，但</a:t>
            </a:r>
            <a:r>
              <a:rPr lang="en-US" altLang="zh-CN" sz="2200" dirty="0">
                <a:ea typeface="黑体" panose="02010609060101010101" pitchFamily="49" charset="-122"/>
              </a:rPr>
              <a:t>C</a:t>
            </a:r>
            <a:r>
              <a:rPr lang="zh-CN" altLang="en-US" sz="2200" dirty="0">
                <a:ea typeface="黑体" panose="02010609060101010101" pitchFamily="49" charset="-122"/>
              </a:rPr>
              <a:t>无法重写在</a:t>
            </a:r>
            <a:r>
              <a:rPr lang="en-US" altLang="zh-CN" sz="2200" dirty="0">
                <a:ea typeface="黑体" panose="02010609060101010101" pitchFamily="49" charset="-122"/>
              </a:rPr>
              <a:t>A</a:t>
            </a:r>
            <a:r>
              <a:rPr lang="zh-CN" altLang="en-US" sz="2200" dirty="0">
                <a:ea typeface="黑体" panose="02010609060101010101" pitchFamily="49" charset="-122"/>
              </a:rPr>
              <a:t>中声明并在</a:t>
            </a:r>
            <a:r>
              <a:rPr lang="en-US" altLang="zh-CN" sz="2200" dirty="0">
                <a:ea typeface="黑体" panose="02010609060101010101" pitchFamily="49" charset="-122"/>
              </a:rPr>
              <a:t>B</a:t>
            </a:r>
            <a:r>
              <a:rPr lang="zh-CN" altLang="en-US" sz="2200" dirty="0">
                <a:ea typeface="黑体" panose="02010609060101010101" pitchFamily="49" charset="-122"/>
              </a:rPr>
              <a:t>中密封的虚函数</a:t>
            </a:r>
            <a:r>
              <a:rPr lang="en-US" altLang="zh-CN" sz="2200" dirty="0">
                <a:ea typeface="黑体" panose="02010609060101010101" pitchFamily="49" charset="-122"/>
              </a:rPr>
              <a:t>F</a:t>
            </a:r>
            <a:r>
              <a:rPr lang="zh-CN" altLang="en-US" sz="2200" dirty="0">
                <a:ea typeface="黑体" panose="02010609060101010101" pitchFamily="49" charset="-122"/>
              </a:rPr>
              <a:t>。</a:t>
            </a:r>
          </a:p>
        </p:txBody>
      </p:sp>
      <p:sp>
        <p:nvSpPr>
          <p:cNvPr id="2" name="矩形 1">
            <a:extLst>
              <a:ext uri="{FF2B5EF4-FFF2-40B4-BE49-F238E27FC236}">
                <a16:creationId xmlns:a16="http://schemas.microsoft.com/office/drawing/2014/main" id="{2563FB47-B8C7-4878-AB8C-C1A1DBA169F2}"/>
              </a:ext>
            </a:extLst>
          </p:cNvPr>
          <p:cNvSpPr/>
          <p:nvPr/>
        </p:nvSpPr>
        <p:spPr>
          <a:xfrm>
            <a:off x="395536" y="2217053"/>
            <a:ext cx="8496944" cy="4524315"/>
          </a:xfrm>
          <a:prstGeom prst="rect">
            <a:avLst/>
          </a:prstGeom>
          <a:ln w="25400">
            <a:solidFill>
              <a:schemeClr val="accent1">
                <a:lumMod val="75000"/>
              </a:schemeClr>
            </a:solidFill>
          </a:ln>
        </p:spPr>
        <p:txBody>
          <a:bodyPr wrap="square">
            <a:spAutoFit/>
          </a:bodyPr>
          <a:lstStyle/>
          <a:p>
            <a:pPr eaLnBrk="1" hangingPunct="1">
              <a:spcBef>
                <a:spcPts val="0"/>
              </a:spcBef>
              <a:buFontTx/>
              <a:buNone/>
            </a:pPr>
            <a:r>
              <a:rPr lang="en-US" altLang="zh-CN" sz="1600" b="1" noProof="1">
                <a:ea typeface="黑体" panose="02010609060101010101" pitchFamily="49" charset="-122"/>
              </a:rPr>
              <a:t>class A</a:t>
            </a:r>
          </a:p>
          <a:p>
            <a:pPr eaLnBrk="1" hangingPunct="1">
              <a:spcBef>
                <a:spcPts val="0"/>
              </a:spcBef>
              <a:buFontTx/>
              <a:buNone/>
            </a:pPr>
            <a:r>
              <a:rPr lang="en-US" altLang="zh-CN" sz="1600" b="1" noProof="1">
                <a:ea typeface="黑体" panose="02010609060101010101" pitchFamily="49" charset="-122"/>
              </a:rPr>
              <a:t>{</a:t>
            </a:r>
          </a:p>
          <a:p>
            <a:pPr eaLnBrk="1" hangingPunct="1">
              <a:spcBef>
                <a:spcPts val="0"/>
              </a:spcBef>
              <a:buFontTx/>
              <a:buNone/>
            </a:pPr>
            <a:r>
              <a:rPr lang="en-US" altLang="zh-CN" sz="1600" b="1" noProof="1">
                <a:ea typeface="黑体" panose="02010609060101010101" pitchFamily="49" charset="-122"/>
              </a:rPr>
              <a:t>    public virtual void F() { Console.WriteLine("A.F"); }</a:t>
            </a:r>
          </a:p>
          <a:p>
            <a:pPr eaLnBrk="1" hangingPunct="1">
              <a:spcBef>
                <a:spcPts val="0"/>
              </a:spcBef>
              <a:buFontTx/>
              <a:buNone/>
            </a:pPr>
            <a:r>
              <a:rPr lang="en-US" altLang="zh-CN" sz="1600" b="1" noProof="1">
                <a:ea typeface="黑体" panose="02010609060101010101" pitchFamily="49" charset="-122"/>
              </a:rPr>
              <a:t>    public virtual void F2() { Console.WriteLine("A.F2"); }</a:t>
            </a:r>
          </a:p>
          <a:p>
            <a:pPr eaLnBrk="1" hangingPunct="1">
              <a:spcBef>
                <a:spcPts val="0"/>
              </a:spcBef>
              <a:buFontTx/>
              <a:buNone/>
            </a:pPr>
            <a:r>
              <a:rPr lang="en-US" altLang="zh-CN" sz="1600" b="1" noProof="1">
                <a:ea typeface="黑体" panose="02010609060101010101" pitchFamily="49" charset="-122"/>
              </a:rPr>
              <a:t>}</a:t>
            </a:r>
          </a:p>
          <a:p>
            <a:pPr eaLnBrk="1" hangingPunct="1">
              <a:spcBef>
                <a:spcPts val="0"/>
              </a:spcBef>
              <a:buFontTx/>
              <a:buNone/>
            </a:pPr>
            <a:r>
              <a:rPr lang="en-US" altLang="zh-CN" sz="1600" b="1" noProof="1">
                <a:ea typeface="黑体" panose="02010609060101010101" pitchFamily="49" charset="-122"/>
              </a:rPr>
              <a:t>class B : A</a:t>
            </a:r>
          </a:p>
          <a:p>
            <a:pPr eaLnBrk="1" hangingPunct="1">
              <a:spcBef>
                <a:spcPts val="0"/>
              </a:spcBef>
              <a:buFontTx/>
              <a:buNone/>
            </a:pPr>
            <a:r>
              <a:rPr lang="en-US" altLang="zh-CN" sz="1600" b="1" noProof="1">
                <a:ea typeface="黑体" panose="02010609060101010101" pitchFamily="49" charset="-122"/>
              </a:rPr>
              <a:t>{</a:t>
            </a:r>
          </a:p>
          <a:p>
            <a:pPr eaLnBrk="1" hangingPunct="1">
              <a:spcBef>
                <a:spcPts val="0"/>
              </a:spcBef>
              <a:buFontTx/>
              <a:buNone/>
            </a:pPr>
            <a:r>
              <a:rPr lang="en-US" altLang="zh-CN" sz="1600" b="1" noProof="1">
                <a:ea typeface="黑体" panose="02010609060101010101" pitchFamily="49" charset="-122"/>
              </a:rPr>
              <a:t>    public</a:t>
            </a:r>
            <a:r>
              <a:rPr lang="en-US" altLang="zh-CN" sz="1600" b="1" noProof="1">
                <a:solidFill>
                  <a:srgbClr val="FF0000"/>
                </a:solidFill>
                <a:ea typeface="黑体" panose="02010609060101010101" pitchFamily="49" charset="-122"/>
              </a:rPr>
              <a:t> sealed</a:t>
            </a:r>
            <a:r>
              <a:rPr lang="en-US" altLang="zh-CN" sz="1600" b="1" noProof="1">
                <a:ea typeface="黑体" panose="02010609060101010101" pitchFamily="49" charset="-122"/>
              </a:rPr>
              <a:t> override void F() { Console.WriteLine("B.F"); }</a:t>
            </a:r>
          </a:p>
          <a:p>
            <a:pPr eaLnBrk="1" hangingPunct="1">
              <a:spcBef>
                <a:spcPts val="0"/>
              </a:spcBef>
              <a:buFontTx/>
              <a:buNone/>
            </a:pPr>
            <a:r>
              <a:rPr lang="en-US" altLang="zh-CN" sz="1600" b="1" noProof="1">
                <a:ea typeface="黑体" panose="02010609060101010101" pitchFamily="49" charset="-122"/>
              </a:rPr>
              <a:t>    public override void F2() { Console.WriteLine("A.F3"); }</a:t>
            </a:r>
          </a:p>
          <a:p>
            <a:pPr eaLnBrk="1" hangingPunct="1">
              <a:spcBef>
                <a:spcPts val="0"/>
              </a:spcBef>
              <a:buFontTx/>
              <a:buNone/>
            </a:pPr>
            <a:r>
              <a:rPr lang="en-US" altLang="zh-CN" sz="1600" b="1" noProof="1">
                <a:ea typeface="黑体" panose="02010609060101010101" pitchFamily="49" charset="-122"/>
              </a:rPr>
              <a:t>}</a:t>
            </a:r>
          </a:p>
          <a:p>
            <a:pPr eaLnBrk="1" hangingPunct="1">
              <a:spcBef>
                <a:spcPts val="0"/>
              </a:spcBef>
              <a:buFontTx/>
              <a:buNone/>
            </a:pPr>
            <a:r>
              <a:rPr lang="en-US" altLang="zh-CN" sz="1600" b="1" noProof="1">
                <a:ea typeface="黑体" panose="02010609060101010101" pitchFamily="49" charset="-122"/>
              </a:rPr>
              <a:t>class C : B</a:t>
            </a:r>
          </a:p>
          <a:p>
            <a:pPr eaLnBrk="1" hangingPunct="1">
              <a:spcBef>
                <a:spcPts val="0"/>
              </a:spcBef>
              <a:buFontTx/>
              <a:buNone/>
            </a:pPr>
            <a:r>
              <a:rPr lang="en-US" altLang="zh-CN" sz="1600" b="1" noProof="1">
                <a:ea typeface="黑体" panose="02010609060101010101" pitchFamily="49" charset="-122"/>
              </a:rPr>
              <a:t>{</a:t>
            </a:r>
          </a:p>
          <a:p>
            <a:pPr eaLnBrk="1" hangingPunct="1">
              <a:spcBef>
                <a:spcPts val="0"/>
              </a:spcBef>
              <a:buFontTx/>
              <a:buNone/>
            </a:pPr>
            <a:r>
              <a:rPr lang="en-US" altLang="zh-CN" sz="1600" b="1" noProof="1">
                <a:ea typeface="黑体" panose="02010609060101010101" pitchFamily="49" charset="-122"/>
              </a:rPr>
              <a:t>    // Attempting to override F causes compiler error CS0239.</a:t>
            </a:r>
          </a:p>
          <a:p>
            <a:pPr eaLnBrk="1" hangingPunct="1">
              <a:spcBef>
                <a:spcPts val="0"/>
              </a:spcBef>
              <a:buFontTx/>
              <a:buNone/>
            </a:pPr>
            <a:r>
              <a:rPr lang="en-US" altLang="zh-CN" sz="1600" b="1" noProof="1">
                <a:ea typeface="黑体" panose="02010609060101010101" pitchFamily="49" charset="-122"/>
              </a:rPr>
              <a:t>    // </a:t>
            </a:r>
            <a:r>
              <a:rPr lang="en-US" altLang="zh-CN" sz="1600" b="1" noProof="1">
                <a:solidFill>
                  <a:srgbClr val="FF0000"/>
                </a:solidFill>
                <a:ea typeface="黑体" panose="02010609060101010101" pitchFamily="49" charset="-122"/>
              </a:rPr>
              <a:t>public override void F() { Console.WriteLine("C.F"); }</a:t>
            </a:r>
          </a:p>
          <a:p>
            <a:pPr eaLnBrk="1" hangingPunct="1">
              <a:spcBef>
                <a:spcPts val="0"/>
              </a:spcBef>
              <a:buFontTx/>
              <a:buNone/>
            </a:pPr>
            <a:endParaRPr lang="en-US" altLang="zh-CN" sz="1600" b="1" noProof="1">
              <a:solidFill>
                <a:srgbClr val="FF0000"/>
              </a:solidFill>
              <a:ea typeface="黑体" panose="02010609060101010101" pitchFamily="49" charset="-122"/>
            </a:endParaRPr>
          </a:p>
          <a:p>
            <a:pPr eaLnBrk="1" hangingPunct="1">
              <a:spcBef>
                <a:spcPts val="0"/>
              </a:spcBef>
              <a:buFontTx/>
              <a:buNone/>
            </a:pPr>
            <a:r>
              <a:rPr lang="en-US" altLang="zh-CN" sz="1600" b="1" noProof="1">
                <a:ea typeface="黑体" panose="02010609060101010101" pitchFamily="49" charset="-122"/>
              </a:rPr>
              <a:t>    // Overriding F2 is allowed.</a:t>
            </a:r>
          </a:p>
          <a:p>
            <a:pPr eaLnBrk="1" hangingPunct="1">
              <a:spcBef>
                <a:spcPts val="0"/>
              </a:spcBef>
              <a:buFontTx/>
              <a:buNone/>
            </a:pPr>
            <a:r>
              <a:rPr lang="en-US" altLang="zh-CN" sz="1600" b="1" noProof="1">
                <a:ea typeface="黑体" panose="02010609060101010101" pitchFamily="49" charset="-122"/>
              </a:rPr>
              <a:t>    public override void F2() { Console.WriteLine("C.F2"); }</a:t>
            </a:r>
          </a:p>
          <a:p>
            <a:pPr eaLnBrk="1" hangingPunct="1">
              <a:spcBef>
                <a:spcPts val="0"/>
              </a:spcBef>
              <a:buFontTx/>
              <a:buNone/>
            </a:pPr>
            <a:r>
              <a:rPr lang="en-US" altLang="zh-CN" sz="1600" b="1" noProof="1">
                <a:ea typeface="黑体" panose="02010609060101010101" pitchFamily="49" charset="-122"/>
              </a:rPr>
              <a:t>}</a:t>
            </a:r>
            <a:r>
              <a:rPr lang="en-US" altLang="zh-CN" sz="1600" b="1" dirty="0">
                <a:ea typeface="黑体" panose="02010609060101010101" pitchFamily="49" charset="-122"/>
              </a:rPr>
              <a:t>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30622"/>
            <a:ext cx="8229600" cy="562074"/>
          </a:xfrm>
        </p:spPr>
        <p:txBody>
          <a:bodyPr/>
          <a:lstStyle/>
          <a:p>
            <a:pPr eaLnBrk="1" hangingPunct="1"/>
            <a:r>
              <a:rPr lang="zh-CN" altLang="en-US" dirty="0">
                <a:solidFill>
                  <a:srgbClr val="0000FF"/>
                </a:solidFill>
              </a:rPr>
              <a:t>类嵌套</a:t>
            </a:r>
          </a:p>
        </p:txBody>
      </p:sp>
      <p:sp>
        <p:nvSpPr>
          <p:cNvPr id="111619" name="Rectangle 3"/>
          <p:cNvSpPr>
            <a:spLocks noGrp="1" noChangeArrowheads="1"/>
          </p:cNvSpPr>
          <p:nvPr>
            <p:ph idx="1"/>
          </p:nvPr>
        </p:nvSpPr>
        <p:spPr>
          <a:xfrm>
            <a:off x="457200" y="764704"/>
            <a:ext cx="8229600" cy="1872207"/>
          </a:xfrm>
        </p:spPr>
        <p:txBody>
          <a:bodyPr/>
          <a:lstStyle/>
          <a:p>
            <a:pPr eaLnBrk="1" hangingPunct="1">
              <a:spcBef>
                <a:spcPts val="0"/>
              </a:spcBef>
              <a:spcAft>
                <a:spcPts val="600"/>
              </a:spcAft>
            </a:pPr>
            <a:r>
              <a:rPr lang="zh-CN" altLang="en-US" sz="2000" dirty="0"/>
              <a:t>内层类被看成是外层类的一个成员。</a:t>
            </a:r>
          </a:p>
          <a:p>
            <a:pPr eaLnBrk="1" hangingPunct="1">
              <a:spcBef>
                <a:spcPts val="0"/>
              </a:spcBef>
              <a:spcAft>
                <a:spcPts val="600"/>
              </a:spcAft>
            </a:pPr>
            <a:r>
              <a:rPr lang="zh-CN" altLang="en-US" sz="2000" dirty="0"/>
              <a:t>内层类的方法可以访问外层类的私有成员。</a:t>
            </a:r>
          </a:p>
          <a:p>
            <a:pPr eaLnBrk="1" hangingPunct="1">
              <a:spcBef>
                <a:spcPts val="0"/>
              </a:spcBef>
              <a:spcAft>
                <a:spcPts val="600"/>
              </a:spcAft>
            </a:pPr>
            <a:r>
              <a:rPr lang="zh-CN" altLang="en-US" sz="2000" dirty="0"/>
              <a:t>类外当需要访问内层类，可以使用“</a:t>
            </a:r>
            <a:r>
              <a:rPr lang="en-US" altLang="zh-CN" sz="2000" dirty="0"/>
              <a:t>.”</a:t>
            </a:r>
            <a:r>
              <a:rPr lang="zh-CN" altLang="en-US" sz="2000" dirty="0"/>
              <a:t>符号。</a:t>
            </a:r>
          </a:p>
          <a:p>
            <a:pPr eaLnBrk="1" hangingPunct="1">
              <a:spcBef>
                <a:spcPts val="0"/>
              </a:spcBef>
              <a:spcAft>
                <a:spcPts val="600"/>
              </a:spcAft>
            </a:pPr>
            <a:r>
              <a:rPr lang="zh-CN" altLang="en-US" sz="2000" dirty="0"/>
              <a:t>内层类使用</a:t>
            </a:r>
            <a:r>
              <a:rPr lang="en-US" altLang="zh-CN" sz="2000" dirty="0"/>
              <a:t>private</a:t>
            </a:r>
            <a:r>
              <a:rPr lang="zh-CN" altLang="en-US" sz="2000" dirty="0"/>
              <a:t>关键字修饰，就相当于外层类的私有成员，不能在外层类之外被访问到。</a:t>
            </a:r>
          </a:p>
        </p:txBody>
      </p:sp>
      <p:sp>
        <p:nvSpPr>
          <p:cNvPr id="4" name="Rectangle 2">
            <a:extLst>
              <a:ext uri="{FF2B5EF4-FFF2-40B4-BE49-F238E27FC236}">
                <a16:creationId xmlns:a16="http://schemas.microsoft.com/office/drawing/2014/main" id="{3BF73087-7F4D-42D0-BC57-E9EBDDE3C297}"/>
              </a:ext>
            </a:extLst>
          </p:cNvPr>
          <p:cNvSpPr txBox="1">
            <a:spLocks noChangeArrowheads="1"/>
          </p:cNvSpPr>
          <p:nvPr/>
        </p:nvSpPr>
        <p:spPr bwMode="auto">
          <a:xfrm>
            <a:off x="323528" y="2708918"/>
            <a:ext cx="8497887" cy="4032450"/>
          </a:xfrm>
          <a:prstGeom prst="rect">
            <a:avLst/>
          </a:prstGeom>
          <a:noFill/>
          <a:ln w="25400">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spcBef>
                <a:spcPts val="0"/>
              </a:spcBef>
              <a:buFontTx/>
              <a:buNone/>
            </a:pPr>
            <a:r>
              <a:rPr lang="en-US" altLang="zh-CN" sz="1600" b="1" kern="0" dirty="0"/>
              <a:t>public class Animal</a:t>
            </a:r>
          </a:p>
          <a:p>
            <a:pPr eaLnBrk="1" hangingPunct="1">
              <a:spcBef>
                <a:spcPts val="0"/>
              </a:spcBef>
              <a:buFontTx/>
              <a:buNone/>
            </a:pPr>
            <a:r>
              <a:rPr lang="en-US" altLang="zh-CN" sz="1600" b="1" kern="0" dirty="0"/>
              <a:t>{</a:t>
            </a:r>
          </a:p>
          <a:p>
            <a:pPr eaLnBrk="1" hangingPunct="1">
              <a:spcBef>
                <a:spcPts val="0"/>
              </a:spcBef>
              <a:buFontTx/>
              <a:buNone/>
            </a:pPr>
            <a:r>
              <a:rPr lang="en-US" altLang="zh-CN" sz="1600" b="1" kern="0" dirty="0"/>
              <a:t>	  private string </a:t>
            </a:r>
            <a:r>
              <a:rPr lang="en-US" altLang="zh-CN" sz="1600" b="1" kern="0" dirty="0" err="1"/>
              <a:t>str</a:t>
            </a:r>
            <a:r>
              <a:rPr lang="en-US" altLang="zh-CN" sz="1600" b="1" kern="0" dirty="0"/>
              <a:t>="my name is animal"; //</a:t>
            </a:r>
            <a:r>
              <a:rPr lang="zh-CN" altLang="en-US" sz="1600" b="1" kern="0" dirty="0"/>
              <a:t>私有成员</a:t>
            </a:r>
          </a:p>
          <a:p>
            <a:pPr eaLnBrk="1" hangingPunct="1">
              <a:spcBef>
                <a:spcPts val="0"/>
              </a:spcBef>
              <a:buFontTx/>
              <a:buNone/>
            </a:pPr>
            <a:r>
              <a:rPr lang="zh-CN" altLang="en-US" sz="1600" b="1" kern="0" dirty="0"/>
              <a:t>	  </a:t>
            </a:r>
            <a:r>
              <a:rPr lang="en-US" altLang="zh-CN" sz="1600" b="1" kern="0" dirty="0"/>
              <a:t>public class Horse //</a:t>
            </a:r>
            <a:r>
              <a:rPr lang="zh-CN" altLang="en-US" sz="1600" b="1" kern="0" dirty="0"/>
              <a:t>嵌套类</a:t>
            </a:r>
          </a:p>
          <a:p>
            <a:pPr eaLnBrk="1" hangingPunct="1">
              <a:spcBef>
                <a:spcPts val="0"/>
              </a:spcBef>
              <a:buFontTx/>
              <a:buNone/>
            </a:pPr>
            <a:r>
              <a:rPr lang="zh-CN" altLang="en-US" sz="1600" b="1" kern="0" dirty="0"/>
              <a:t>       </a:t>
            </a:r>
            <a:r>
              <a:rPr lang="en-US" altLang="zh-CN" sz="1600" b="1" kern="0" dirty="0"/>
              <a:t>{</a:t>
            </a:r>
          </a:p>
          <a:p>
            <a:pPr eaLnBrk="1" hangingPunct="1">
              <a:spcBef>
                <a:spcPts val="0"/>
              </a:spcBef>
              <a:buFontTx/>
              <a:buNone/>
            </a:pPr>
            <a:r>
              <a:rPr lang="en-US" altLang="zh-CN" sz="1600" b="1" kern="0" dirty="0"/>
              <a:t>	     public void Run()</a:t>
            </a:r>
          </a:p>
          <a:p>
            <a:pPr eaLnBrk="1" hangingPunct="1">
              <a:spcBef>
                <a:spcPts val="0"/>
              </a:spcBef>
              <a:buFontTx/>
              <a:buNone/>
            </a:pPr>
            <a:r>
              <a:rPr lang="en-US" altLang="zh-CN" sz="1600" b="1" kern="0" dirty="0"/>
              <a:t>           {</a:t>
            </a:r>
          </a:p>
          <a:p>
            <a:pPr eaLnBrk="1" hangingPunct="1">
              <a:spcBef>
                <a:spcPts val="0"/>
              </a:spcBef>
              <a:buFontTx/>
              <a:buNone/>
            </a:pPr>
            <a:r>
              <a:rPr lang="en-US" altLang="zh-CN" sz="1600" b="1" kern="0" dirty="0"/>
              <a:t>	         Animal a=new Animal();</a:t>
            </a:r>
          </a:p>
          <a:p>
            <a:pPr eaLnBrk="1" hangingPunct="1">
              <a:spcBef>
                <a:spcPts val="0"/>
              </a:spcBef>
              <a:buFontTx/>
              <a:buNone/>
            </a:pPr>
            <a:r>
              <a:rPr lang="en-US" altLang="zh-CN" sz="1600" b="1" kern="0" dirty="0"/>
              <a:t>               </a:t>
            </a:r>
            <a:r>
              <a:rPr lang="en-US" altLang="zh-CN" sz="1600" b="1" kern="0" dirty="0" err="1"/>
              <a:t>Console.WriteLine</a:t>
            </a:r>
            <a:r>
              <a:rPr lang="en-US" altLang="zh-CN" sz="1600" b="1" kern="0" dirty="0"/>
              <a:t>(</a:t>
            </a:r>
            <a:r>
              <a:rPr lang="en-US" altLang="zh-CN" sz="1600" b="1" kern="0" dirty="0" err="1"/>
              <a:t>a.str</a:t>
            </a:r>
            <a:r>
              <a:rPr lang="en-US" altLang="zh-CN" sz="1600" b="1" kern="0" dirty="0"/>
              <a:t>); //</a:t>
            </a:r>
            <a:r>
              <a:rPr lang="zh-CN" altLang="en-US" sz="1600" b="1" kern="0" dirty="0"/>
              <a:t>访问外层类私有成员</a:t>
            </a:r>
          </a:p>
          <a:p>
            <a:pPr eaLnBrk="1" hangingPunct="1">
              <a:spcBef>
                <a:spcPts val="0"/>
              </a:spcBef>
              <a:buFontTx/>
              <a:buNone/>
            </a:pPr>
            <a:r>
              <a:rPr lang="zh-CN" altLang="en-US" sz="1600" b="1" kern="0" dirty="0"/>
              <a:t>	         </a:t>
            </a:r>
            <a:r>
              <a:rPr lang="en-US" altLang="zh-CN" sz="1600" b="1" kern="0" dirty="0" err="1"/>
              <a:t>Console.WriteLine</a:t>
            </a:r>
            <a:r>
              <a:rPr lang="en-US" altLang="zh-CN" sz="1600" b="1" kern="0" dirty="0"/>
              <a:t>("Horse run very fast");</a:t>
            </a:r>
          </a:p>
          <a:p>
            <a:pPr eaLnBrk="1" hangingPunct="1">
              <a:spcBef>
                <a:spcPts val="0"/>
              </a:spcBef>
              <a:buFontTx/>
              <a:buNone/>
            </a:pPr>
            <a:r>
              <a:rPr lang="en-US" altLang="zh-CN" sz="1600" b="1" kern="0" dirty="0"/>
              <a:t>           }</a:t>
            </a:r>
          </a:p>
          <a:p>
            <a:pPr eaLnBrk="1" hangingPunct="1">
              <a:spcBef>
                <a:spcPts val="0"/>
              </a:spcBef>
              <a:buFontTx/>
              <a:buNone/>
            </a:pPr>
            <a:r>
              <a:rPr lang="en-US" altLang="zh-CN" sz="1600" b="1" kern="0" dirty="0"/>
              <a:t>       }</a:t>
            </a:r>
          </a:p>
          <a:p>
            <a:pPr eaLnBrk="1" hangingPunct="1">
              <a:spcBef>
                <a:spcPts val="0"/>
              </a:spcBef>
              <a:buFontTx/>
              <a:buNone/>
            </a:pPr>
            <a:r>
              <a:rPr lang="en-US" altLang="zh-CN" sz="1600" b="1" kern="0" dirty="0"/>
              <a:t>}</a:t>
            </a:r>
          </a:p>
          <a:p>
            <a:pPr eaLnBrk="1" hangingPunct="1">
              <a:spcBef>
                <a:spcPts val="0"/>
              </a:spcBef>
              <a:buFontTx/>
              <a:buNone/>
            </a:pPr>
            <a:r>
              <a:rPr lang="zh-CN" altLang="en-US" sz="1600" b="1" kern="0" dirty="0"/>
              <a:t>当需要在</a:t>
            </a:r>
            <a:r>
              <a:rPr lang="en-US" altLang="zh-CN" sz="1600" b="1" kern="0" dirty="0"/>
              <a:t>Animal</a:t>
            </a:r>
            <a:r>
              <a:rPr lang="zh-CN" altLang="en-US" sz="1600" b="1" kern="0" dirty="0"/>
              <a:t>类之外访问内层类，则使用下面的语句：</a:t>
            </a:r>
          </a:p>
          <a:p>
            <a:pPr eaLnBrk="1" hangingPunct="1">
              <a:spcBef>
                <a:spcPts val="0"/>
              </a:spcBef>
              <a:buFontTx/>
              <a:buNone/>
            </a:pPr>
            <a:r>
              <a:rPr lang="en-US" altLang="zh-CN" sz="1600" b="1" kern="0" dirty="0" err="1"/>
              <a:t>Animal.Horse</a:t>
            </a:r>
            <a:r>
              <a:rPr lang="en-US" altLang="zh-CN" sz="1600" b="1" kern="0" dirty="0"/>
              <a:t> </a:t>
            </a:r>
            <a:r>
              <a:rPr lang="en-US" altLang="zh-CN" sz="1600" b="1" kern="0" dirty="0" err="1"/>
              <a:t>hs</a:t>
            </a:r>
            <a:r>
              <a:rPr lang="en-US" altLang="zh-CN" sz="1600" b="1" kern="0" dirty="0"/>
              <a:t>=new </a:t>
            </a:r>
            <a:r>
              <a:rPr lang="en-US" altLang="zh-CN" sz="1600" b="1" kern="0" dirty="0" err="1"/>
              <a:t>Animal.Horse</a:t>
            </a:r>
            <a:r>
              <a:rPr lang="en-US" altLang="zh-CN" sz="1600" b="1" kern="0" dirty="0"/>
              <a:t>();</a:t>
            </a:r>
          </a:p>
          <a:p>
            <a:pPr eaLnBrk="1" hangingPunct="1">
              <a:spcBef>
                <a:spcPts val="0"/>
              </a:spcBef>
              <a:buFontTx/>
              <a:buNone/>
            </a:pPr>
            <a:r>
              <a:rPr lang="en-US" altLang="zh-CN" sz="1600" b="1" kern="0" dirty="0" err="1"/>
              <a:t>hs.Run</a:t>
            </a:r>
            <a:r>
              <a:rPr lang="en-US" altLang="zh-CN" sz="1600" b="1" kern="0" dirty="0"/>
              <a:t>();</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30622"/>
            <a:ext cx="8229600" cy="562074"/>
          </a:xfrm>
        </p:spPr>
        <p:txBody>
          <a:bodyPr/>
          <a:lstStyle/>
          <a:p>
            <a:pPr eaLnBrk="1" hangingPunct="1"/>
            <a:r>
              <a:rPr lang="zh-CN" altLang="en-US" dirty="0">
                <a:solidFill>
                  <a:srgbClr val="0000FF"/>
                </a:solidFill>
              </a:rPr>
              <a:t>类嵌套</a:t>
            </a:r>
          </a:p>
        </p:txBody>
      </p:sp>
      <p:sp>
        <p:nvSpPr>
          <p:cNvPr id="111619" name="Rectangle 3"/>
          <p:cNvSpPr>
            <a:spLocks noGrp="1" noChangeArrowheads="1"/>
          </p:cNvSpPr>
          <p:nvPr>
            <p:ph idx="1"/>
          </p:nvPr>
        </p:nvSpPr>
        <p:spPr>
          <a:xfrm>
            <a:off x="457200" y="764704"/>
            <a:ext cx="8229600" cy="1872207"/>
          </a:xfrm>
        </p:spPr>
        <p:txBody>
          <a:bodyPr/>
          <a:lstStyle/>
          <a:p>
            <a:pPr eaLnBrk="1" hangingPunct="1">
              <a:spcBef>
                <a:spcPts val="0"/>
              </a:spcBef>
              <a:spcAft>
                <a:spcPts val="600"/>
              </a:spcAft>
            </a:pPr>
            <a:r>
              <a:rPr lang="zh-CN" altLang="en-US" sz="2000" dirty="0"/>
              <a:t>内层类被看成是外层类的一个成员。</a:t>
            </a:r>
          </a:p>
          <a:p>
            <a:pPr eaLnBrk="1" hangingPunct="1">
              <a:spcBef>
                <a:spcPts val="0"/>
              </a:spcBef>
              <a:spcAft>
                <a:spcPts val="600"/>
              </a:spcAft>
            </a:pPr>
            <a:r>
              <a:rPr lang="zh-CN" altLang="en-US" sz="2000" dirty="0"/>
              <a:t>内层类的方法可以访问外层类的私有成员。</a:t>
            </a:r>
          </a:p>
          <a:p>
            <a:pPr eaLnBrk="1" hangingPunct="1">
              <a:spcBef>
                <a:spcPts val="0"/>
              </a:spcBef>
              <a:spcAft>
                <a:spcPts val="600"/>
              </a:spcAft>
            </a:pPr>
            <a:r>
              <a:rPr lang="zh-CN" altLang="en-US" sz="2000" dirty="0"/>
              <a:t>类外当需要访问内层类，可以使用“</a:t>
            </a:r>
            <a:r>
              <a:rPr lang="en-US" altLang="zh-CN" sz="2000" dirty="0"/>
              <a:t>.”</a:t>
            </a:r>
            <a:r>
              <a:rPr lang="zh-CN" altLang="en-US" sz="2000" dirty="0"/>
              <a:t>符号。</a:t>
            </a:r>
          </a:p>
          <a:p>
            <a:pPr eaLnBrk="1" hangingPunct="1">
              <a:spcBef>
                <a:spcPts val="0"/>
              </a:spcBef>
              <a:spcAft>
                <a:spcPts val="600"/>
              </a:spcAft>
            </a:pPr>
            <a:r>
              <a:rPr lang="zh-CN" altLang="en-US" sz="2000" dirty="0"/>
              <a:t>内层类使用</a:t>
            </a:r>
            <a:r>
              <a:rPr lang="en-US" altLang="zh-CN" sz="2000" dirty="0"/>
              <a:t>private</a:t>
            </a:r>
            <a:r>
              <a:rPr lang="zh-CN" altLang="en-US" sz="2000" dirty="0"/>
              <a:t>关键字修饰，就相当于外层类的私有成员，不能在外层类之外被访问到。</a:t>
            </a:r>
          </a:p>
        </p:txBody>
      </p:sp>
      <p:sp>
        <p:nvSpPr>
          <p:cNvPr id="4" name="Rectangle 2">
            <a:extLst>
              <a:ext uri="{FF2B5EF4-FFF2-40B4-BE49-F238E27FC236}">
                <a16:creationId xmlns:a16="http://schemas.microsoft.com/office/drawing/2014/main" id="{3BF73087-7F4D-42D0-BC57-E9EBDDE3C297}"/>
              </a:ext>
            </a:extLst>
          </p:cNvPr>
          <p:cNvSpPr txBox="1">
            <a:spLocks noChangeArrowheads="1"/>
          </p:cNvSpPr>
          <p:nvPr/>
        </p:nvSpPr>
        <p:spPr bwMode="auto">
          <a:xfrm>
            <a:off x="323528" y="2708918"/>
            <a:ext cx="8497887" cy="4032450"/>
          </a:xfrm>
          <a:prstGeom prst="rect">
            <a:avLst/>
          </a:prstGeom>
          <a:noFill/>
          <a:ln w="25400">
            <a:solidFill>
              <a:schemeClr val="accent1">
                <a:lumMod val="75000"/>
              </a:schemeClr>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spcBef>
                <a:spcPts val="0"/>
              </a:spcBef>
              <a:buFontTx/>
              <a:buNone/>
            </a:pPr>
            <a:r>
              <a:rPr lang="en-US" altLang="zh-CN" sz="1600" b="1" kern="0" dirty="0"/>
              <a:t>public class Animal</a:t>
            </a:r>
          </a:p>
          <a:p>
            <a:pPr eaLnBrk="1" hangingPunct="1">
              <a:spcBef>
                <a:spcPts val="0"/>
              </a:spcBef>
              <a:buFontTx/>
              <a:buNone/>
            </a:pPr>
            <a:r>
              <a:rPr lang="en-US" altLang="zh-CN" sz="1600" b="1" kern="0" dirty="0"/>
              <a:t>{</a:t>
            </a:r>
          </a:p>
          <a:p>
            <a:pPr eaLnBrk="1" hangingPunct="1">
              <a:spcBef>
                <a:spcPts val="0"/>
              </a:spcBef>
              <a:buFontTx/>
              <a:buNone/>
            </a:pPr>
            <a:r>
              <a:rPr lang="en-US" altLang="zh-CN" sz="1600" b="1" kern="0" dirty="0"/>
              <a:t>	  private string </a:t>
            </a:r>
            <a:r>
              <a:rPr lang="en-US" altLang="zh-CN" sz="1600" b="1" kern="0" dirty="0" err="1"/>
              <a:t>str</a:t>
            </a:r>
            <a:r>
              <a:rPr lang="en-US" altLang="zh-CN" sz="1600" b="1" kern="0" dirty="0"/>
              <a:t>="my name is animal"; //</a:t>
            </a:r>
            <a:r>
              <a:rPr lang="zh-CN" altLang="en-US" sz="1600" b="1" kern="0" dirty="0"/>
              <a:t>私有成员</a:t>
            </a:r>
          </a:p>
          <a:p>
            <a:pPr eaLnBrk="1" hangingPunct="1">
              <a:spcBef>
                <a:spcPts val="0"/>
              </a:spcBef>
              <a:buFontTx/>
              <a:buNone/>
            </a:pPr>
            <a:r>
              <a:rPr lang="zh-CN" altLang="en-US" sz="1600" b="1" kern="0" dirty="0"/>
              <a:t>	  </a:t>
            </a:r>
            <a:r>
              <a:rPr lang="en-US" altLang="zh-CN" sz="1600" b="1" kern="0" dirty="0">
                <a:solidFill>
                  <a:srgbClr val="FF0000"/>
                </a:solidFill>
              </a:rPr>
              <a:t>private</a:t>
            </a:r>
            <a:r>
              <a:rPr lang="en-US" altLang="zh-CN" sz="1600" b="1" kern="0" dirty="0"/>
              <a:t> class Horse //</a:t>
            </a:r>
            <a:r>
              <a:rPr lang="zh-CN" altLang="en-US" sz="1600" b="1" kern="0" dirty="0"/>
              <a:t>嵌套类</a:t>
            </a:r>
          </a:p>
          <a:p>
            <a:pPr eaLnBrk="1" hangingPunct="1">
              <a:spcBef>
                <a:spcPts val="0"/>
              </a:spcBef>
              <a:buFontTx/>
              <a:buNone/>
            </a:pPr>
            <a:r>
              <a:rPr lang="zh-CN" altLang="en-US" sz="1600" b="1" kern="0" dirty="0"/>
              <a:t>       </a:t>
            </a:r>
            <a:r>
              <a:rPr lang="en-US" altLang="zh-CN" sz="1600" b="1" kern="0" dirty="0"/>
              <a:t>{</a:t>
            </a:r>
          </a:p>
          <a:p>
            <a:pPr eaLnBrk="1" hangingPunct="1">
              <a:spcBef>
                <a:spcPts val="0"/>
              </a:spcBef>
              <a:buFontTx/>
              <a:buNone/>
            </a:pPr>
            <a:r>
              <a:rPr lang="en-US" altLang="zh-CN" sz="1600" b="1" kern="0" dirty="0"/>
              <a:t>	     public void Run()</a:t>
            </a:r>
          </a:p>
          <a:p>
            <a:pPr eaLnBrk="1" hangingPunct="1">
              <a:spcBef>
                <a:spcPts val="0"/>
              </a:spcBef>
              <a:buFontTx/>
              <a:buNone/>
            </a:pPr>
            <a:r>
              <a:rPr lang="en-US" altLang="zh-CN" sz="1600" b="1" kern="0" dirty="0"/>
              <a:t>           {</a:t>
            </a:r>
          </a:p>
          <a:p>
            <a:pPr eaLnBrk="1" hangingPunct="1">
              <a:spcBef>
                <a:spcPts val="0"/>
              </a:spcBef>
              <a:buFontTx/>
              <a:buNone/>
            </a:pPr>
            <a:r>
              <a:rPr lang="en-US" altLang="zh-CN" sz="1600" b="1" kern="0" dirty="0"/>
              <a:t>	         Animal a=new Animal();</a:t>
            </a:r>
          </a:p>
          <a:p>
            <a:pPr eaLnBrk="1" hangingPunct="1">
              <a:spcBef>
                <a:spcPts val="0"/>
              </a:spcBef>
              <a:buFontTx/>
              <a:buNone/>
            </a:pPr>
            <a:r>
              <a:rPr lang="en-US" altLang="zh-CN" sz="1600" b="1" kern="0" dirty="0"/>
              <a:t>               </a:t>
            </a:r>
            <a:r>
              <a:rPr lang="en-US" altLang="zh-CN" sz="1600" b="1" kern="0" dirty="0" err="1"/>
              <a:t>Console.WriteLine</a:t>
            </a:r>
            <a:r>
              <a:rPr lang="en-US" altLang="zh-CN" sz="1600" b="1" kern="0" dirty="0"/>
              <a:t>(</a:t>
            </a:r>
            <a:r>
              <a:rPr lang="en-US" altLang="zh-CN" sz="1600" b="1" kern="0" dirty="0" err="1"/>
              <a:t>a.str</a:t>
            </a:r>
            <a:r>
              <a:rPr lang="en-US" altLang="zh-CN" sz="1600" b="1" kern="0" dirty="0"/>
              <a:t>); //</a:t>
            </a:r>
            <a:r>
              <a:rPr lang="zh-CN" altLang="en-US" sz="1600" b="1" kern="0" dirty="0"/>
              <a:t>访问外层类私有成员</a:t>
            </a:r>
          </a:p>
          <a:p>
            <a:pPr eaLnBrk="1" hangingPunct="1">
              <a:spcBef>
                <a:spcPts val="0"/>
              </a:spcBef>
              <a:buFontTx/>
              <a:buNone/>
            </a:pPr>
            <a:r>
              <a:rPr lang="zh-CN" altLang="en-US" sz="1600" b="1" kern="0" dirty="0"/>
              <a:t>	         </a:t>
            </a:r>
            <a:r>
              <a:rPr lang="en-US" altLang="zh-CN" sz="1600" b="1" kern="0" dirty="0" err="1"/>
              <a:t>Console.WriteLine</a:t>
            </a:r>
            <a:r>
              <a:rPr lang="en-US" altLang="zh-CN" sz="1600" b="1" kern="0" dirty="0"/>
              <a:t>("Horse run very fast");</a:t>
            </a:r>
          </a:p>
          <a:p>
            <a:pPr eaLnBrk="1" hangingPunct="1">
              <a:spcBef>
                <a:spcPts val="0"/>
              </a:spcBef>
              <a:buFontTx/>
              <a:buNone/>
            </a:pPr>
            <a:r>
              <a:rPr lang="en-US" altLang="zh-CN" sz="1600" b="1" kern="0" dirty="0"/>
              <a:t>           }</a:t>
            </a:r>
          </a:p>
          <a:p>
            <a:pPr eaLnBrk="1" hangingPunct="1">
              <a:spcBef>
                <a:spcPts val="0"/>
              </a:spcBef>
              <a:buFontTx/>
              <a:buNone/>
            </a:pPr>
            <a:r>
              <a:rPr lang="en-US" altLang="zh-CN" sz="1600" b="1" kern="0" dirty="0"/>
              <a:t>       }</a:t>
            </a:r>
          </a:p>
          <a:p>
            <a:pPr eaLnBrk="1" hangingPunct="1">
              <a:spcBef>
                <a:spcPts val="0"/>
              </a:spcBef>
              <a:buFontTx/>
              <a:buNone/>
            </a:pPr>
            <a:r>
              <a:rPr lang="en-US" altLang="zh-CN" sz="1600" b="1" kern="0" dirty="0"/>
              <a:t>}</a:t>
            </a:r>
          </a:p>
          <a:p>
            <a:pPr eaLnBrk="1" hangingPunct="1">
              <a:spcBef>
                <a:spcPts val="0"/>
              </a:spcBef>
              <a:buFontTx/>
              <a:buNone/>
            </a:pPr>
            <a:r>
              <a:rPr lang="zh-CN" altLang="en-US" sz="1600" b="1" kern="0" dirty="0"/>
              <a:t>在</a:t>
            </a:r>
            <a:r>
              <a:rPr lang="en-US" altLang="zh-CN" sz="1600" b="1" kern="0" dirty="0"/>
              <a:t>Animal</a:t>
            </a:r>
            <a:r>
              <a:rPr lang="zh-CN" altLang="en-US" sz="1600" b="1" kern="0" dirty="0"/>
              <a:t>类之外，下面的语句：</a:t>
            </a:r>
          </a:p>
          <a:p>
            <a:pPr eaLnBrk="1" hangingPunct="1">
              <a:spcBef>
                <a:spcPts val="0"/>
              </a:spcBef>
              <a:buFontTx/>
              <a:buNone/>
            </a:pPr>
            <a:r>
              <a:rPr lang="en-US" altLang="zh-CN" sz="1600" b="1" kern="0" dirty="0" err="1">
                <a:solidFill>
                  <a:srgbClr val="FF0000"/>
                </a:solidFill>
              </a:rPr>
              <a:t>Animal.Horse</a:t>
            </a:r>
            <a:r>
              <a:rPr lang="en-US" altLang="zh-CN" sz="1600" b="1" kern="0" dirty="0">
                <a:solidFill>
                  <a:srgbClr val="FF0000"/>
                </a:solidFill>
              </a:rPr>
              <a:t> </a:t>
            </a:r>
            <a:r>
              <a:rPr lang="en-US" altLang="zh-CN" sz="1600" b="1" kern="0" dirty="0" err="1">
                <a:solidFill>
                  <a:srgbClr val="FF0000"/>
                </a:solidFill>
              </a:rPr>
              <a:t>hs</a:t>
            </a:r>
            <a:r>
              <a:rPr lang="en-US" altLang="zh-CN" sz="1600" b="1" kern="0" dirty="0">
                <a:solidFill>
                  <a:srgbClr val="FF0000"/>
                </a:solidFill>
              </a:rPr>
              <a:t>=new </a:t>
            </a:r>
            <a:r>
              <a:rPr lang="en-US" altLang="zh-CN" sz="1600" b="1" kern="0" dirty="0" err="1">
                <a:solidFill>
                  <a:srgbClr val="FF0000"/>
                </a:solidFill>
              </a:rPr>
              <a:t>Animal.Horse</a:t>
            </a:r>
            <a:r>
              <a:rPr lang="en-US" altLang="zh-CN" sz="1600" b="1" kern="0" dirty="0">
                <a:solidFill>
                  <a:srgbClr val="FF0000"/>
                </a:solidFill>
              </a:rPr>
              <a:t>(); //</a:t>
            </a:r>
            <a:r>
              <a:rPr lang="zh-CN" altLang="en-US" sz="1600" b="1" kern="0" dirty="0">
                <a:solidFill>
                  <a:srgbClr val="FF0000"/>
                </a:solidFill>
              </a:rPr>
              <a:t>错误，不能在类外访问</a:t>
            </a:r>
            <a:endParaRPr lang="en-US" altLang="zh-CN" sz="1600" b="1" kern="0" dirty="0">
              <a:solidFill>
                <a:srgbClr val="FF0000"/>
              </a:solidFill>
            </a:endParaRPr>
          </a:p>
          <a:p>
            <a:pPr eaLnBrk="1" hangingPunct="1">
              <a:spcBef>
                <a:spcPts val="0"/>
              </a:spcBef>
              <a:buFontTx/>
              <a:buNone/>
            </a:pPr>
            <a:r>
              <a:rPr lang="en-US" altLang="zh-CN" sz="1600" b="1" kern="0" dirty="0" err="1"/>
              <a:t>hs.Run</a:t>
            </a:r>
            <a:r>
              <a:rPr lang="en-US" altLang="zh-CN" sz="1600" b="1" kern="0" dirty="0"/>
              <a:t>();</a:t>
            </a:r>
          </a:p>
        </p:txBody>
      </p:sp>
    </p:spTree>
    <p:extLst>
      <p:ext uri="{BB962C8B-B14F-4D97-AF65-F5344CB8AC3E}">
        <p14:creationId xmlns:p14="http://schemas.microsoft.com/office/powerpoint/2010/main" val="102116188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116632"/>
            <a:ext cx="8229600" cy="562074"/>
          </a:xfrm>
        </p:spPr>
        <p:txBody>
          <a:bodyPr/>
          <a:lstStyle/>
          <a:p>
            <a:pPr eaLnBrk="1" hangingPunct="1"/>
            <a:r>
              <a:rPr lang="zh-CN" altLang="en-US" dirty="0">
                <a:solidFill>
                  <a:srgbClr val="0000FF"/>
                </a:solidFill>
              </a:rPr>
              <a:t>抽象类</a:t>
            </a:r>
          </a:p>
        </p:txBody>
      </p:sp>
      <p:sp>
        <p:nvSpPr>
          <p:cNvPr id="113667" name="Rectangle 3"/>
          <p:cNvSpPr>
            <a:spLocks noGrp="1" noChangeArrowheads="1"/>
          </p:cNvSpPr>
          <p:nvPr>
            <p:ph idx="1"/>
          </p:nvPr>
        </p:nvSpPr>
        <p:spPr>
          <a:xfrm>
            <a:off x="481771" y="980728"/>
            <a:ext cx="8229600" cy="4525963"/>
          </a:xfrm>
        </p:spPr>
        <p:txBody>
          <a:bodyPr/>
          <a:lstStyle/>
          <a:p>
            <a:pPr marL="342900" lvl="1" indent="-342900" eaLnBrk="1" hangingPunct="1">
              <a:buFont typeface="Arial" panose="020B0604020202020204" pitchFamily="34" charset="0"/>
              <a:buChar char="•"/>
            </a:pPr>
            <a:r>
              <a:rPr lang="zh-CN" altLang="en-US" sz="2400" dirty="0">
                <a:ea typeface="黑体" panose="02010609060101010101" pitchFamily="49" charset="-122"/>
              </a:rPr>
              <a:t>类中的方法不提供具体实现，但该类的派生类必须实现这些方法，这些方法在</a:t>
            </a:r>
            <a:r>
              <a:rPr lang="en-US" altLang="zh-CN" sz="2400" dirty="0">
                <a:ea typeface="黑体" panose="02010609060101010101" pitchFamily="49" charset="-122"/>
              </a:rPr>
              <a:t>C#</a:t>
            </a:r>
            <a:r>
              <a:rPr lang="zh-CN" altLang="en-US" sz="2400" dirty="0">
                <a:ea typeface="黑体" panose="02010609060101010101" pitchFamily="49" charset="-122"/>
              </a:rPr>
              <a:t>中称为抽象方法。</a:t>
            </a:r>
          </a:p>
          <a:p>
            <a:pPr marL="342900" lvl="1" indent="-342900" eaLnBrk="1" hangingPunct="1">
              <a:buFont typeface="Arial" panose="020B0604020202020204" pitchFamily="34" charset="0"/>
              <a:buChar char="•"/>
            </a:pPr>
            <a:r>
              <a:rPr lang="zh-CN" altLang="en-US" sz="2400" dirty="0">
                <a:ea typeface="黑体" panose="02010609060101010101" pitchFamily="49" charset="-122"/>
              </a:rPr>
              <a:t>抽象方法必须是一个没有被实现的空方法。包含抽象方法的类称为抽象类，抽象类中也可以包含非抽象方法。 </a:t>
            </a:r>
          </a:p>
          <a:p>
            <a:pPr marL="342900" lvl="1" indent="-342900" eaLnBrk="1" hangingPunct="1">
              <a:buFont typeface="Arial" panose="020B0604020202020204" pitchFamily="34" charset="0"/>
              <a:buChar char="•"/>
            </a:pPr>
            <a:r>
              <a:rPr lang="zh-CN" altLang="en-US" sz="2400" dirty="0">
                <a:ea typeface="黑体" panose="02010609060101010101" pitchFamily="49" charset="-122"/>
              </a:rPr>
              <a:t>因为抽象类是用来作为基类的，所以不能直接被外部程序实例化，而且也不能被密封。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298698" y="188640"/>
            <a:ext cx="8569325" cy="2519363"/>
          </a:xfrm>
        </p:spPr>
        <p:txBody>
          <a:bodyPr/>
          <a:lstStyle/>
          <a:p>
            <a:pPr eaLnBrk="1" hangingPunct="1"/>
            <a:r>
              <a:rPr lang="zh-CN" altLang="en-US" sz="2000" dirty="0">
                <a:ea typeface="黑体" panose="02010609060101010101" pitchFamily="49" charset="-122"/>
              </a:rPr>
              <a:t>通过关键字</a:t>
            </a:r>
            <a:r>
              <a:rPr lang="en-US" altLang="zh-CN" sz="2000" dirty="0">
                <a:solidFill>
                  <a:srgbClr val="FF0000"/>
                </a:solidFill>
                <a:ea typeface="黑体" panose="02010609060101010101" pitchFamily="49" charset="-122"/>
              </a:rPr>
              <a:t>abstract</a:t>
            </a:r>
            <a:r>
              <a:rPr lang="zh-CN" altLang="en-US" sz="2000" dirty="0">
                <a:ea typeface="黑体" panose="02010609060101010101" pitchFamily="49" charset="-122"/>
              </a:rPr>
              <a:t>进行标记将类声明为抽象。</a:t>
            </a:r>
          </a:p>
          <a:p>
            <a:pPr eaLnBrk="1" hangingPunct="1"/>
            <a:r>
              <a:rPr lang="zh-CN" altLang="en-US" sz="2000" dirty="0">
                <a:ea typeface="黑体" panose="02010609060101010101" pitchFamily="49" charset="-122"/>
              </a:rPr>
              <a:t>不能创建抽象类的对象，但可以创建抽象类的引用。</a:t>
            </a:r>
          </a:p>
          <a:p>
            <a:pPr eaLnBrk="1" hangingPunct="1"/>
            <a:r>
              <a:rPr lang="zh-CN" altLang="en-US" sz="2000" dirty="0">
                <a:ea typeface="黑体" panose="02010609060101010101" pitchFamily="49" charset="-122"/>
              </a:rPr>
              <a:t>构造函数和静态方法不能是抽象的。</a:t>
            </a:r>
          </a:p>
          <a:p>
            <a:pPr eaLnBrk="1" hangingPunct="1"/>
            <a:r>
              <a:rPr lang="zh-CN" altLang="en-US" sz="2000" dirty="0">
                <a:ea typeface="黑体" panose="02010609060101010101" pitchFamily="49" charset="-122"/>
              </a:rPr>
              <a:t>一个非</a:t>
            </a:r>
            <a:r>
              <a:rPr lang="en-US" altLang="zh-CN" sz="2000" dirty="0">
                <a:ea typeface="黑体" panose="02010609060101010101" pitchFamily="49" charset="-122"/>
              </a:rPr>
              <a:t>abstract</a:t>
            </a:r>
            <a:r>
              <a:rPr lang="zh-CN" altLang="en-US" sz="2000" dirty="0">
                <a:ea typeface="黑体" panose="02010609060101010101" pitchFamily="49" charset="-122"/>
              </a:rPr>
              <a:t>类不能包含抽象方法，一个</a:t>
            </a:r>
            <a:r>
              <a:rPr lang="en-US" altLang="zh-CN" sz="2000" dirty="0">
                <a:ea typeface="黑体" panose="02010609060101010101" pitchFamily="49" charset="-122"/>
              </a:rPr>
              <a:t>abstract</a:t>
            </a:r>
            <a:r>
              <a:rPr lang="zh-CN" altLang="en-US" sz="2000" dirty="0">
                <a:ea typeface="黑体" panose="02010609060101010101" pitchFamily="49" charset="-122"/>
              </a:rPr>
              <a:t>类可以不包含抽象方法。</a:t>
            </a:r>
          </a:p>
          <a:p>
            <a:pPr eaLnBrk="1" hangingPunct="1"/>
            <a:r>
              <a:rPr lang="zh-CN" altLang="en-US" sz="2000" dirty="0">
                <a:ea typeface="黑体" panose="02010609060101010101" pitchFamily="49" charset="-122"/>
              </a:rPr>
              <a:t>子类若要覆盖抽象类的抽象方法时，要使用</a:t>
            </a:r>
            <a:r>
              <a:rPr lang="en-US" altLang="zh-CN" sz="2000" dirty="0">
                <a:ea typeface="黑体" panose="02010609060101010101" pitchFamily="49" charset="-122"/>
              </a:rPr>
              <a:t>override</a:t>
            </a:r>
            <a:r>
              <a:rPr lang="zh-CN" altLang="en-US" sz="2000" dirty="0">
                <a:ea typeface="黑体" panose="02010609060101010101" pitchFamily="49" charset="-122"/>
              </a:rPr>
              <a:t>关键字。</a:t>
            </a:r>
          </a:p>
        </p:txBody>
      </p:sp>
      <p:sp>
        <p:nvSpPr>
          <p:cNvPr id="114692" name="Text Box 4"/>
          <p:cNvSpPr txBox="1">
            <a:spLocks noChangeArrowheads="1"/>
          </p:cNvSpPr>
          <p:nvPr/>
        </p:nvSpPr>
        <p:spPr bwMode="auto">
          <a:xfrm>
            <a:off x="330492" y="2996952"/>
            <a:ext cx="8569325" cy="3387725"/>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dirty="0">
                <a:solidFill>
                  <a:srgbClr val="FF0000"/>
                </a:solidFill>
                <a:ea typeface="黑体" panose="02010609060101010101" pitchFamily="49" charset="-122"/>
              </a:rPr>
              <a:t>abstract</a:t>
            </a:r>
            <a:r>
              <a:rPr lang="en-US" altLang="zh-CN" sz="1800" b="1" dirty="0">
                <a:ea typeface="黑体" panose="02010609060101010101" pitchFamily="49" charset="-122"/>
              </a:rPr>
              <a:t> class </a:t>
            </a:r>
            <a:r>
              <a:rPr lang="en-US" altLang="zh-CN" sz="1800" b="1" dirty="0" err="1">
                <a:ea typeface="黑体" panose="02010609060101010101" pitchFamily="49" charset="-122"/>
              </a:rPr>
              <a:t>WashingMachine</a:t>
            </a:r>
            <a:endParaRPr lang="en-US" altLang="zh-CN" sz="1800" b="1" dirty="0">
              <a:ea typeface="黑体" panose="02010609060101010101" pitchFamily="49" charset="-122"/>
            </a:endParaRPr>
          </a:p>
          <a:p>
            <a:pPr eaLnBrk="1" hangingPunct="1">
              <a:spcBef>
                <a:spcPct val="0"/>
              </a:spcBef>
              <a:buFontTx/>
              <a:buNone/>
            </a:pPr>
            <a:r>
              <a:rPr lang="en-US" altLang="zh-CN" sz="1800" b="1" dirty="0">
                <a:ea typeface="黑体" panose="02010609060101010101" pitchFamily="49" charset="-122"/>
              </a:rPr>
              <a:t>{</a:t>
            </a:r>
          </a:p>
          <a:p>
            <a:pPr eaLnBrk="1" hangingPunct="1">
              <a:spcBef>
                <a:spcPct val="0"/>
              </a:spcBef>
              <a:buFontTx/>
              <a:buNone/>
            </a:pPr>
            <a:r>
              <a:rPr lang="en-US" altLang="zh-CN" sz="1800" b="1" dirty="0">
                <a:ea typeface="黑体" panose="02010609060101010101" pitchFamily="49" charset="-122"/>
              </a:rPr>
              <a:t>   public </a:t>
            </a:r>
            <a:r>
              <a:rPr lang="en-US" altLang="zh-CN" sz="1800" b="1" dirty="0" err="1">
                <a:ea typeface="黑体" panose="02010609060101010101" pitchFamily="49" charset="-122"/>
              </a:rPr>
              <a:t>WashingMachine</a:t>
            </a:r>
            <a:r>
              <a:rPr lang="en-US" altLang="zh-CN" sz="1800" b="1" dirty="0">
                <a:ea typeface="黑体" panose="02010609060101010101" pitchFamily="49" charset="-122"/>
              </a:rPr>
              <a:t>()//</a:t>
            </a:r>
            <a:r>
              <a:rPr lang="zh-CN" altLang="en-US" sz="1800" b="1" dirty="0">
                <a:ea typeface="黑体" panose="02010609060101010101" pitchFamily="49" charset="-122"/>
              </a:rPr>
              <a:t>构造函数</a:t>
            </a:r>
          </a:p>
          <a:p>
            <a:pPr eaLnBrk="1" hangingPunct="1">
              <a:spcBef>
                <a:spcPct val="0"/>
              </a:spcBef>
              <a:buFontTx/>
              <a:buNone/>
            </a:pPr>
            <a:r>
              <a:rPr lang="zh-CN" altLang="en-US" sz="1800" b="1" dirty="0">
                <a:ea typeface="黑体" panose="02010609060101010101" pitchFamily="49" charset="-122"/>
              </a:rPr>
              <a:t>   </a:t>
            </a:r>
            <a:r>
              <a:rPr lang="en-US" altLang="zh-CN" sz="1800" b="1" dirty="0">
                <a:ea typeface="黑体" panose="02010609060101010101" pitchFamily="49" charset="-122"/>
              </a:rPr>
              <a:t>{</a:t>
            </a:r>
          </a:p>
          <a:p>
            <a:pPr eaLnBrk="1" hangingPunct="1">
              <a:spcBef>
                <a:spcPct val="0"/>
              </a:spcBef>
              <a:buFontTx/>
              <a:buNone/>
            </a:pPr>
            <a:r>
              <a:rPr lang="en-US" altLang="zh-CN" sz="1800" b="1" dirty="0">
                <a:ea typeface="黑体" panose="02010609060101010101" pitchFamily="49" charset="-122"/>
              </a:rPr>
              <a:t>      </a:t>
            </a:r>
            <a:r>
              <a:rPr lang="en-US" altLang="zh-CN" sz="1800" b="1" dirty="0" err="1">
                <a:ea typeface="黑体" panose="02010609060101010101" pitchFamily="49" charset="-122"/>
              </a:rPr>
              <a:t>Console.WriteLine</a:t>
            </a:r>
            <a:r>
              <a:rPr lang="en-US" altLang="zh-CN" sz="1800" b="1" dirty="0">
                <a:ea typeface="黑体" panose="02010609060101010101" pitchFamily="49" charset="-122"/>
              </a:rPr>
              <a:t>("here is </a:t>
            </a:r>
            <a:r>
              <a:rPr lang="en-US" altLang="zh-CN" sz="1800" b="1" dirty="0" err="1">
                <a:ea typeface="黑体" panose="02010609060101010101" pitchFamily="49" charset="-122"/>
              </a:rPr>
              <a:t>WashingMachine</a:t>
            </a:r>
            <a:r>
              <a:rPr lang="en-US" altLang="zh-CN" sz="1800" b="1" dirty="0">
                <a:ea typeface="黑体" panose="02010609060101010101" pitchFamily="49" charset="-122"/>
              </a:rPr>
              <a:t> ");</a:t>
            </a:r>
          </a:p>
          <a:p>
            <a:pPr eaLnBrk="1" hangingPunct="1">
              <a:spcBef>
                <a:spcPct val="0"/>
              </a:spcBef>
              <a:buFontTx/>
              <a:buNone/>
            </a:pPr>
            <a:r>
              <a:rPr lang="en-US" altLang="zh-CN" sz="1800" b="1" dirty="0">
                <a:ea typeface="黑体" panose="02010609060101010101" pitchFamily="49" charset="-122"/>
              </a:rPr>
              <a:t>   }</a:t>
            </a:r>
          </a:p>
          <a:p>
            <a:pPr eaLnBrk="1" hangingPunct="1">
              <a:spcBef>
                <a:spcPct val="0"/>
              </a:spcBef>
              <a:buFontTx/>
              <a:buNone/>
            </a:pPr>
            <a:r>
              <a:rPr lang="en-US" altLang="zh-CN" sz="1800" b="1" dirty="0">
                <a:ea typeface="黑体" panose="02010609060101010101" pitchFamily="49" charset="-122"/>
              </a:rPr>
              <a:t>   abstract public void Wash(); //</a:t>
            </a:r>
            <a:r>
              <a:rPr lang="zh-CN" altLang="en-US" sz="1800" b="1" dirty="0">
                <a:ea typeface="黑体" panose="02010609060101010101" pitchFamily="49" charset="-122"/>
              </a:rPr>
              <a:t>抽象方法</a:t>
            </a:r>
          </a:p>
          <a:p>
            <a:pPr eaLnBrk="1" hangingPunct="1">
              <a:spcBef>
                <a:spcPct val="0"/>
              </a:spcBef>
              <a:buFontTx/>
              <a:buNone/>
            </a:pPr>
            <a:r>
              <a:rPr lang="zh-CN" altLang="en-US" sz="1800" b="1" dirty="0">
                <a:ea typeface="黑体" panose="02010609060101010101" pitchFamily="49" charset="-122"/>
              </a:rPr>
              <a:t>   </a:t>
            </a:r>
            <a:r>
              <a:rPr lang="en-US" altLang="zh-CN" sz="1800" b="1" dirty="0">
                <a:ea typeface="黑体" panose="02010609060101010101" pitchFamily="49" charset="-122"/>
              </a:rPr>
              <a:t>abstract public void Rinse(</a:t>
            </a:r>
            <a:r>
              <a:rPr lang="en-US" altLang="zh-CN" sz="1800" b="1" dirty="0" err="1">
                <a:ea typeface="黑体" panose="02010609060101010101" pitchFamily="49" charset="-122"/>
              </a:rPr>
              <a:t>int</a:t>
            </a:r>
            <a:r>
              <a:rPr lang="en-US" altLang="zh-CN" sz="1800" b="1" dirty="0">
                <a:ea typeface="黑体" panose="02010609060101010101" pitchFamily="49" charset="-122"/>
              </a:rPr>
              <a:t> </a:t>
            </a:r>
            <a:r>
              <a:rPr lang="en-US" altLang="zh-CN" sz="1800" b="1" dirty="0" err="1">
                <a:ea typeface="黑体" panose="02010609060101010101" pitchFamily="49" charset="-122"/>
              </a:rPr>
              <a:t>loadSize</a:t>
            </a:r>
            <a:r>
              <a:rPr lang="en-US" altLang="zh-CN" sz="1800" b="1" dirty="0">
                <a:ea typeface="黑体" panose="02010609060101010101" pitchFamily="49" charset="-122"/>
              </a:rPr>
              <a:t>); //</a:t>
            </a:r>
            <a:r>
              <a:rPr lang="zh-CN" altLang="en-US" sz="1800" b="1" dirty="0">
                <a:ea typeface="黑体" panose="02010609060101010101" pitchFamily="49" charset="-122"/>
              </a:rPr>
              <a:t>抽象方法</a:t>
            </a:r>
          </a:p>
          <a:p>
            <a:pPr eaLnBrk="1" hangingPunct="1">
              <a:spcBef>
                <a:spcPct val="0"/>
              </a:spcBef>
              <a:buFontTx/>
              <a:buNone/>
            </a:pPr>
            <a:r>
              <a:rPr lang="zh-CN" altLang="en-US" sz="1800" b="1" dirty="0">
                <a:ea typeface="黑体" panose="02010609060101010101" pitchFamily="49" charset="-122"/>
              </a:rPr>
              <a:t>   </a:t>
            </a:r>
            <a:r>
              <a:rPr lang="en-US" altLang="zh-CN" sz="1800" b="1" dirty="0">
                <a:ea typeface="黑体" panose="02010609060101010101" pitchFamily="49" charset="-122"/>
              </a:rPr>
              <a:t>abstract public long Spin(</a:t>
            </a:r>
            <a:r>
              <a:rPr lang="en-US" altLang="zh-CN" sz="1800" b="1" dirty="0" err="1">
                <a:ea typeface="黑体" panose="02010609060101010101" pitchFamily="49" charset="-122"/>
              </a:rPr>
              <a:t>int</a:t>
            </a:r>
            <a:r>
              <a:rPr lang="en-US" altLang="zh-CN" sz="1800" b="1" dirty="0">
                <a:ea typeface="黑体" panose="02010609060101010101" pitchFamily="49" charset="-122"/>
              </a:rPr>
              <a:t> speed); //</a:t>
            </a:r>
            <a:r>
              <a:rPr lang="zh-CN" altLang="en-US" sz="1800" b="1" dirty="0">
                <a:ea typeface="黑体" panose="02010609060101010101" pitchFamily="49" charset="-122"/>
              </a:rPr>
              <a:t>抽象方法</a:t>
            </a:r>
          </a:p>
          <a:p>
            <a:pPr eaLnBrk="1" hangingPunct="1">
              <a:spcBef>
                <a:spcPct val="0"/>
              </a:spcBef>
              <a:buFontTx/>
              <a:buNone/>
            </a:pPr>
            <a:r>
              <a:rPr lang="en-US" altLang="zh-CN" sz="1800" b="1" dirty="0">
                <a:ea typeface="黑体" panose="02010609060101010101" pitchFamily="49" charset="-122"/>
              </a:rPr>
              <a:t>}</a:t>
            </a:r>
          </a:p>
          <a:p>
            <a:pPr eaLnBrk="1" hangingPunct="1">
              <a:spcBef>
                <a:spcPct val="0"/>
              </a:spcBef>
              <a:buFontTx/>
              <a:buNone/>
            </a:pPr>
            <a:endParaRPr lang="en-US" altLang="zh-CN" sz="1800" dirty="0">
              <a:ea typeface="黑体" panose="02010609060101010101" pitchFamily="49" charset="-122"/>
            </a:endParaRPr>
          </a:p>
          <a:p>
            <a:pPr eaLnBrk="1" hangingPunct="1">
              <a:spcBef>
                <a:spcPct val="0"/>
              </a:spcBef>
              <a:buFontTx/>
              <a:buNone/>
            </a:pPr>
            <a:r>
              <a:rPr lang="en-US" altLang="zh-CN" sz="1800" b="1" dirty="0" err="1">
                <a:solidFill>
                  <a:srgbClr val="FF0000"/>
                </a:solidFill>
                <a:ea typeface="黑体" panose="02010609060101010101" pitchFamily="49" charset="-122"/>
              </a:rPr>
              <a:t>WashingMachine</a:t>
            </a:r>
            <a:r>
              <a:rPr lang="en-US" altLang="zh-CN" sz="1800" b="1" dirty="0">
                <a:solidFill>
                  <a:srgbClr val="FF0000"/>
                </a:solidFill>
                <a:ea typeface="黑体" panose="02010609060101010101" pitchFamily="49" charset="-122"/>
              </a:rPr>
              <a:t> m = new </a:t>
            </a:r>
            <a:r>
              <a:rPr lang="en-US" altLang="zh-CN" sz="1800" b="1" dirty="0" err="1">
                <a:solidFill>
                  <a:srgbClr val="FF0000"/>
                </a:solidFill>
                <a:ea typeface="黑体" panose="02010609060101010101" pitchFamily="49" charset="-122"/>
              </a:rPr>
              <a:t>WashingMachine</a:t>
            </a:r>
            <a:r>
              <a:rPr lang="en-US" altLang="zh-CN" sz="1800" b="1" dirty="0">
                <a:solidFill>
                  <a:srgbClr val="FF0000"/>
                </a:solidFill>
                <a:ea typeface="黑体" panose="02010609060101010101" pitchFamily="49" charset="-122"/>
              </a:rPr>
              <a:t>();  //</a:t>
            </a:r>
            <a:r>
              <a:rPr lang="zh-CN" altLang="en-US" sz="1800" b="1" dirty="0">
                <a:solidFill>
                  <a:srgbClr val="FF0000"/>
                </a:solidFill>
                <a:ea typeface="黑体" panose="02010609060101010101" pitchFamily="49" charset="-122"/>
              </a:rPr>
              <a:t>错误，不能创建抽象类的对象</a:t>
            </a:r>
            <a:endParaRPr lang="en-US" altLang="zh-CN" sz="1800" b="1" dirty="0">
              <a:solidFill>
                <a:srgbClr val="FF0000"/>
              </a:solidFill>
              <a:ea typeface="黑体" panose="02010609060101010101" pitchFamily="49" charset="-122"/>
            </a:endParaRPr>
          </a:p>
        </p:txBody>
      </p:sp>
      <p:sp>
        <p:nvSpPr>
          <p:cNvPr id="114693" name="AutoShape 6"/>
          <p:cNvSpPr>
            <a:spLocks noChangeArrowheads="1"/>
          </p:cNvSpPr>
          <p:nvPr/>
        </p:nvSpPr>
        <p:spPr bwMode="auto">
          <a:xfrm>
            <a:off x="6372225" y="4437063"/>
            <a:ext cx="2087563" cy="431800"/>
          </a:xfrm>
          <a:prstGeom prst="wedgeRectCallout">
            <a:avLst>
              <a:gd name="adj1" fmla="val -57833"/>
              <a:gd name="adj2" fmla="val 107722"/>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rgbClr val="FF0000"/>
                </a:solidFill>
                <a:ea typeface="黑体" panose="02010609060101010101" pitchFamily="49" charset="-122"/>
              </a:rPr>
              <a:t>抽象方法的定义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zh-CN"/>
          </a:p>
        </p:txBody>
      </p:sp>
      <p:sp>
        <p:nvSpPr>
          <p:cNvPr id="215043" name="Rectangle 3"/>
          <p:cNvSpPr>
            <a:spLocks noGrp="1" noChangeArrowheads="1"/>
          </p:cNvSpPr>
          <p:nvPr>
            <p:ph idx="1"/>
          </p:nvPr>
        </p:nvSpPr>
        <p:spPr/>
        <p:txBody>
          <a:bodyPr/>
          <a:lstStyle/>
          <a:p>
            <a:pPr eaLnBrk="1" hangingPunct="1">
              <a:lnSpc>
                <a:spcPct val="90000"/>
              </a:lnSpc>
              <a:buFontTx/>
              <a:buNone/>
            </a:pPr>
            <a:r>
              <a:rPr lang="en-US" altLang="zh-CN" sz="2400" noProof="1"/>
              <a:t>class MyApp</a:t>
            </a:r>
          </a:p>
          <a:p>
            <a:pPr eaLnBrk="1" hangingPunct="1">
              <a:lnSpc>
                <a:spcPct val="90000"/>
              </a:lnSpc>
              <a:buFontTx/>
              <a:buNone/>
            </a:pPr>
            <a:r>
              <a:rPr lang="en-US" altLang="zh-CN" sz="2400" noProof="1"/>
              <a:t>{</a:t>
            </a:r>
          </a:p>
          <a:p>
            <a:pPr eaLnBrk="1" hangingPunct="1">
              <a:lnSpc>
                <a:spcPct val="90000"/>
              </a:lnSpc>
              <a:buFontTx/>
              <a:buNone/>
            </a:pPr>
            <a:r>
              <a:rPr lang="en-US" altLang="zh-CN" sz="2400" noProof="1"/>
              <a:t>    static void Main()</a:t>
            </a:r>
          </a:p>
          <a:p>
            <a:pPr eaLnBrk="1" hangingPunct="1">
              <a:lnSpc>
                <a:spcPct val="90000"/>
              </a:lnSpc>
              <a:buFontTx/>
              <a:buNone/>
            </a:pPr>
            <a:r>
              <a:rPr lang="en-US" altLang="zh-CN" sz="2400" noProof="1"/>
              <a:t>    {</a:t>
            </a:r>
          </a:p>
          <a:p>
            <a:pPr eaLnBrk="1" hangingPunct="1">
              <a:lnSpc>
                <a:spcPct val="90000"/>
              </a:lnSpc>
              <a:buFontTx/>
              <a:buNone/>
            </a:pPr>
            <a:r>
              <a:rPr lang="en-US" altLang="zh-CN" sz="2400" noProof="1"/>
              <a:t>        Furniture f = new Furniture("aaa", "001", 1.2);</a:t>
            </a:r>
            <a:endParaRPr lang="en-US" altLang="zh-CN" sz="2400" dirty="0"/>
          </a:p>
          <a:p>
            <a:pPr eaLnBrk="1" hangingPunct="1">
              <a:lnSpc>
                <a:spcPct val="90000"/>
              </a:lnSpc>
              <a:buFontTx/>
              <a:buNone/>
            </a:pPr>
            <a:r>
              <a:rPr lang="en-US" altLang="zh-CN" sz="2400" dirty="0"/>
              <a:t>	    </a:t>
            </a:r>
            <a:r>
              <a:rPr lang="en-US" altLang="zh-CN" sz="2400" noProof="1">
                <a:solidFill>
                  <a:srgbClr val="FF0000"/>
                </a:solidFill>
              </a:rPr>
              <a:t>Console.WriteLine(</a:t>
            </a:r>
            <a:r>
              <a:rPr lang="en-US" altLang="zh-CN" sz="2400" dirty="0">
                <a:solidFill>
                  <a:srgbClr val="FF0000"/>
                </a:solidFill>
              </a:rPr>
              <a:t>f</a:t>
            </a:r>
            <a:r>
              <a:rPr lang="en-US" altLang="zh-CN" sz="2400" noProof="1">
                <a:solidFill>
                  <a:srgbClr val="FF0000"/>
                </a:solidFill>
              </a:rPr>
              <a:t>.salesTax);</a:t>
            </a:r>
          </a:p>
          <a:p>
            <a:pPr eaLnBrk="1" hangingPunct="1">
              <a:lnSpc>
                <a:spcPct val="90000"/>
              </a:lnSpc>
              <a:buFontTx/>
              <a:buNone/>
            </a:pPr>
            <a:r>
              <a:rPr lang="en-US" altLang="zh-CN" sz="2400" noProof="1">
                <a:solidFill>
                  <a:srgbClr val="FF0000"/>
                </a:solidFill>
              </a:rPr>
              <a:t>        Console.WriteLine(Furniture.salesTax);</a:t>
            </a:r>
          </a:p>
          <a:p>
            <a:pPr eaLnBrk="1" hangingPunct="1">
              <a:lnSpc>
                <a:spcPct val="90000"/>
              </a:lnSpc>
              <a:buFontTx/>
              <a:buNone/>
            </a:pPr>
            <a:r>
              <a:rPr lang="en-US" altLang="zh-CN" sz="2400" noProof="1">
                <a:solidFill>
                  <a:srgbClr val="FF0000"/>
                </a:solidFill>
              </a:rPr>
              <a:t>        f.purchPrice = 10;</a:t>
            </a:r>
          </a:p>
          <a:p>
            <a:pPr eaLnBrk="1" hangingPunct="1">
              <a:lnSpc>
                <a:spcPct val="90000"/>
              </a:lnSpc>
              <a:buFontTx/>
              <a:buNone/>
            </a:pPr>
            <a:r>
              <a:rPr lang="en-US" altLang="zh-CN" sz="2400" noProof="1"/>
              <a:t>        string str = f.MyVendor;</a:t>
            </a:r>
          </a:p>
          <a:p>
            <a:pPr eaLnBrk="1" hangingPunct="1">
              <a:lnSpc>
                <a:spcPct val="90000"/>
              </a:lnSpc>
              <a:buFontTx/>
              <a:buNone/>
            </a:pPr>
            <a:r>
              <a:rPr lang="en-US" altLang="zh-CN" sz="2400" noProof="1"/>
              <a:t>    }</a:t>
            </a:r>
          </a:p>
          <a:p>
            <a:pPr eaLnBrk="1" hangingPunct="1">
              <a:lnSpc>
                <a:spcPct val="90000"/>
              </a:lnSpc>
              <a:buFontTx/>
              <a:buNone/>
            </a:pPr>
            <a:r>
              <a:rPr lang="en-US" altLang="zh-CN" sz="2400" noProof="1"/>
              <a:t>}</a:t>
            </a:r>
            <a:endParaRPr lang="en-US" altLang="zh-CN" sz="2400" dirty="0"/>
          </a:p>
        </p:txBody>
      </p:sp>
      <p:sp>
        <p:nvSpPr>
          <p:cNvPr id="215044" name="AutoShape 4"/>
          <p:cNvSpPr>
            <a:spLocks noChangeArrowheads="1"/>
          </p:cNvSpPr>
          <p:nvPr/>
        </p:nvSpPr>
        <p:spPr bwMode="auto">
          <a:xfrm>
            <a:off x="6948488" y="5445125"/>
            <a:ext cx="1584325" cy="503238"/>
          </a:xfrm>
          <a:prstGeom prst="wedgeRectCallout">
            <a:avLst>
              <a:gd name="adj1" fmla="val -62222"/>
              <a:gd name="adj2" fmla="val -285014"/>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FF0000"/>
                </a:solidFill>
              </a:rPr>
              <a:t>错误</a:t>
            </a:r>
          </a:p>
        </p:txBody>
      </p:sp>
    </p:spTree>
    <p:extLst>
      <p:ext uri="{BB962C8B-B14F-4D97-AF65-F5344CB8AC3E}">
        <p14:creationId xmlns:p14="http://schemas.microsoft.com/office/powerpoint/2010/main" val="327104118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278331" y="3429000"/>
            <a:ext cx="8569024" cy="3168352"/>
          </a:xfrm>
          <a:ln w="25400">
            <a:solidFill>
              <a:schemeClr val="accent1">
                <a:lumMod val="75000"/>
              </a:schemeClr>
            </a:solidFill>
          </a:ln>
        </p:spPr>
        <p:txBody>
          <a:bodyPr/>
          <a:lstStyle/>
          <a:p>
            <a:pPr eaLnBrk="1" hangingPunct="1">
              <a:spcBef>
                <a:spcPts val="0"/>
              </a:spcBef>
              <a:spcAft>
                <a:spcPts val="300"/>
              </a:spcAft>
              <a:buFontTx/>
              <a:buNone/>
            </a:pPr>
            <a:r>
              <a:rPr lang="en-US" altLang="zh-CN" sz="1600" b="1" dirty="0"/>
              <a:t>class </a:t>
            </a:r>
            <a:r>
              <a:rPr lang="en-US" altLang="zh-CN" sz="1600" b="1" dirty="0" err="1"/>
              <a:t>MyWashingMachine</a:t>
            </a:r>
            <a:r>
              <a:rPr lang="en-US" altLang="zh-CN" sz="1600" b="1" dirty="0"/>
              <a:t> : </a:t>
            </a:r>
            <a:r>
              <a:rPr lang="en-US" altLang="zh-CN" sz="1600" b="1" dirty="0" err="1"/>
              <a:t>WashingMachine</a:t>
            </a:r>
            <a:endParaRPr lang="en-US" altLang="zh-CN" sz="1600" b="1" dirty="0"/>
          </a:p>
          <a:p>
            <a:pPr eaLnBrk="1" hangingPunct="1">
              <a:spcBef>
                <a:spcPts val="0"/>
              </a:spcBef>
              <a:spcAft>
                <a:spcPts val="300"/>
              </a:spcAft>
              <a:buFontTx/>
              <a:buNone/>
            </a:pPr>
            <a:r>
              <a:rPr lang="en-US" altLang="zh-CN" sz="1600" b="1" dirty="0"/>
              <a:t>{</a:t>
            </a:r>
          </a:p>
          <a:p>
            <a:pPr eaLnBrk="1" hangingPunct="1">
              <a:spcBef>
                <a:spcPts val="0"/>
              </a:spcBef>
              <a:spcAft>
                <a:spcPts val="300"/>
              </a:spcAft>
              <a:buFontTx/>
              <a:buNone/>
            </a:pPr>
            <a:r>
              <a:rPr lang="en-US" altLang="zh-CN" sz="1600" b="1" dirty="0"/>
              <a:t>   public </a:t>
            </a:r>
            <a:r>
              <a:rPr lang="en-US" altLang="zh-CN" sz="1600" b="1" dirty="0" err="1"/>
              <a:t>MyWashingMachine</a:t>
            </a:r>
            <a:r>
              <a:rPr lang="en-US" altLang="zh-CN" sz="1600" b="1" dirty="0"/>
              <a:t>()</a:t>
            </a:r>
          </a:p>
          <a:p>
            <a:pPr eaLnBrk="1" hangingPunct="1">
              <a:spcBef>
                <a:spcPts val="0"/>
              </a:spcBef>
              <a:spcAft>
                <a:spcPts val="300"/>
              </a:spcAft>
              <a:buFontTx/>
              <a:buNone/>
            </a:pPr>
            <a:r>
              <a:rPr lang="en-US" altLang="zh-CN" sz="1600" b="1" dirty="0"/>
              <a:t>   { </a:t>
            </a:r>
            <a:r>
              <a:rPr lang="en-US" altLang="zh-CN" sz="1600" b="1" dirty="0" err="1"/>
              <a:t>Console.WriteLine</a:t>
            </a:r>
            <a:r>
              <a:rPr lang="en-US" altLang="zh-CN" sz="1600" b="1" dirty="0"/>
              <a:t>("here is </a:t>
            </a:r>
            <a:r>
              <a:rPr lang="en-US" altLang="zh-CN" sz="1600" b="1" dirty="0" err="1"/>
              <a:t>MyWashingMachine</a:t>
            </a:r>
            <a:r>
              <a:rPr lang="en-US" altLang="zh-CN" sz="1600" b="1" dirty="0"/>
              <a:t> ");}</a:t>
            </a:r>
          </a:p>
          <a:p>
            <a:pPr eaLnBrk="1" hangingPunct="1">
              <a:spcBef>
                <a:spcPts val="0"/>
              </a:spcBef>
              <a:spcAft>
                <a:spcPts val="300"/>
              </a:spcAft>
              <a:buFontTx/>
              <a:buNone/>
            </a:pPr>
            <a:r>
              <a:rPr lang="en-US" altLang="zh-CN" sz="1600" b="1" dirty="0"/>
              <a:t>   </a:t>
            </a:r>
            <a:r>
              <a:rPr lang="en-US" altLang="zh-CN" sz="1600" b="1" dirty="0">
                <a:solidFill>
                  <a:srgbClr val="FF0000"/>
                </a:solidFill>
              </a:rPr>
              <a:t>override</a:t>
            </a:r>
            <a:r>
              <a:rPr lang="en-US" altLang="zh-CN" sz="1600" b="1" dirty="0"/>
              <a:t> public void Wash()</a:t>
            </a:r>
          </a:p>
          <a:p>
            <a:pPr eaLnBrk="1" hangingPunct="1">
              <a:spcBef>
                <a:spcPts val="0"/>
              </a:spcBef>
              <a:spcAft>
                <a:spcPts val="300"/>
              </a:spcAft>
              <a:buFontTx/>
              <a:buNone/>
            </a:pPr>
            <a:r>
              <a:rPr lang="en-US" altLang="zh-CN" sz="1600" b="1" dirty="0"/>
              <a:t>   { </a:t>
            </a:r>
            <a:r>
              <a:rPr lang="en-US" altLang="zh-CN" sz="1600" b="1" dirty="0" err="1"/>
              <a:t>Console.WriteLine</a:t>
            </a:r>
            <a:r>
              <a:rPr lang="en-US" altLang="zh-CN" sz="1600" b="1" dirty="0"/>
              <a:t>("Wash");}</a:t>
            </a:r>
          </a:p>
          <a:p>
            <a:pPr eaLnBrk="1" hangingPunct="1">
              <a:spcBef>
                <a:spcPts val="0"/>
              </a:spcBef>
              <a:spcAft>
                <a:spcPts val="300"/>
              </a:spcAft>
              <a:buFontTx/>
              <a:buNone/>
            </a:pPr>
            <a:r>
              <a:rPr lang="en-US" altLang="zh-CN" sz="1600" b="1" dirty="0"/>
              <a:t>   </a:t>
            </a:r>
            <a:r>
              <a:rPr lang="en-US" altLang="zh-CN" sz="1600" b="1" dirty="0">
                <a:solidFill>
                  <a:srgbClr val="FF0000"/>
                </a:solidFill>
              </a:rPr>
              <a:t>override</a:t>
            </a:r>
            <a:r>
              <a:rPr lang="en-US" altLang="zh-CN" sz="1600" b="1" dirty="0"/>
              <a:t> public void Rinse(</a:t>
            </a:r>
            <a:r>
              <a:rPr lang="en-US" altLang="zh-CN" sz="1600" b="1" dirty="0" err="1"/>
              <a:t>int</a:t>
            </a:r>
            <a:r>
              <a:rPr lang="en-US" altLang="zh-CN" sz="1600" b="1" dirty="0"/>
              <a:t> </a:t>
            </a:r>
            <a:r>
              <a:rPr lang="en-US" altLang="zh-CN" sz="1600" b="1" dirty="0" err="1"/>
              <a:t>loadSize</a:t>
            </a:r>
            <a:r>
              <a:rPr lang="en-US" altLang="zh-CN" sz="1600" b="1" dirty="0"/>
              <a:t>)</a:t>
            </a:r>
          </a:p>
          <a:p>
            <a:pPr eaLnBrk="1" hangingPunct="1">
              <a:spcBef>
                <a:spcPts val="0"/>
              </a:spcBef>
              <a:spcAft>
                <a:spcPts val="300"/>
              </a:spcAft>
              <a:buFontTx/>
              <a:buNone/>
            </a:pPr>
            <a:r>
              <a:rPr lang="en-US" altLang="zh-CN" sz="1600" b="1" dirty="0"/>
              <a:t>   { </a:t>
            </a:r>
            <a:r>
              <a:rPr lang="en-US" altLang="zh-CN" sz="1600" b="1" dirty="0" err="1"/>
              <a:t>Console.WriteLine</a:t>
            </a:r>
            <a:r>
              <a:rPr lang="en-US" altLang="zh-CN" sz="1600" b="1" dirty="0"/>
              <a:t>("Rinse");}</a:t>
            </a:r>
          </a:p>
          <a:p>
            <a:pPr eaLnBrk="1" hangingPunct="1">
              <a:spcBef>
                <a:spcPts val="0"/>
              </a:spcBef>
              <a:spcAft>
                <a:spcPts val="300"/>
              </a:spcAft>
              <a:buFontTx/>
              <a:buNone/>
            </a:pPr>
            <a:r>
              <a:rPr lang="en-US" altLang="zh-CN" sz="1600" b="1" dirty="0"/>
              <a:t>   </a:t>
            </a:r>
            <a:r>
              <a:rPr lang="en-US" altLang="zh-CN" sz="1600" b="1" dirty="0">
                <a:solidFill>
                  <a:srgbClr val="FF0000"/>
                </a:solidFill>
              </a:rPr>
              <a:t>override</a:t>
            </a:r>
            <a:r>
              <a:rPr lang="en-US" altLang="zh-CN" sz="1600" b="1" dirty="0"/>
              <a:t> public long Spin(</a:t>
            </a:r>
            <a:r>
              <a:rPr lang="en-US" altLang="zh-CN" sz="1600" b="1" dirty="0" err="1"/>
              <a:t>int</a:t>
            </a:r>
            <a:r>
              <a:rPr lang="en-US" altLang="zh-CN" sz="1600" b="1" dirty="0"/>
              <a:t> speed)</a:t>
            </a:r>
          </a:p>
          <a:p>
            <a:pPr eaLnBrk="1" hangingPunct="1">
              <a:spcBef>
                <a:spcPts val="0"/>
              </a:spcBef>
              <a:spcAft>
                <a:spcPts val="300"/>
              </a:spcAft>
              <a:buFontTx/>
              <a:buNone/>
            </a:pPr>
            <a:r>
              <a:rPr lang="en-US" altLang="zh-CN" sz="1600" b="1" dirty="0"/>
              <a:t>   { </a:t>
            </a:r>
            <a:r>
              <a:rPr lang="en-US" altLang="zh-CN" sz="1600" b="1" dirty="0" err="1"/>
              <a:t>Console.WriteLine</a:t>
            </a:r>
            <a:r>
              <a:rPr lang="en-US" altLang="zh-CN" sz="1600" b="1" dirty="0"/>
              <a:t>("Spin"); return (speed*1000);}</a:t>
            </a:r>
          </a:p>
          <a:p>
            <a:pPr eaLnBrk="1" hangingPunct="1">
              <a:spcBef>
                <a:spcPts val="0"/>
              </a:spcBef>
              <a:spcAft>
                <a:spcPts val="300"/>
              </a:spcAft>
              <a:buFontTx/>
              <a:buNone/>
            </a:pPr>
            <a:r>
              <a:rPr lang="en-US" altLang="zh-CN" sz="1600" b="1" dirty="0"/>
              <a:t>}</a:t>
            </a:r>
          </a:p>
        </p:txBody>
      </p:sp>
      <p:sp>
        <p:nvSpPr>
          <p:cNvPr id="4" name="Text Box 4">
            <a:extLst>
              <a:ext uri="{FF2B5EF4-FFF2-40B4-BE49-F238E27FC236}">
                <a16:creationId xmlns:a16="http://schemas.microsoft.com/office/drawing/2014/main" id="{9435EC56-B95C-4D5D-9E72-88920D9BD11D}"/>
              </a:ext>
            </a:extLst>
          </p:cNvPr>
          <p:cNvSpPr txBox="1">
            <a:spLocks noChangeArrowheads="1"/>
          </p:cNvSpPr>
          <p:nvPr/>
        </p:nvSpPr>
        <p:spPr bwMode="auto">
          <a:xfrm>
            <a:off x="278330" y="237996"/>
            <a:ext cx="8569325" cy="2900794"/>
          </a:xfrm>
          <a:prstGeom prst="rect">
            <a:avLst/>
          </a:prstGeom>
          <a:noFill/>
          <a:ln w="25400">
            <a:solidFill>
              <a:schemeClr val="accent6">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ts val="300"/>
              </a:spcAft>
              <a:buFontTx/>
              <a:buNone/>
            </a:pPr>
            <a:r>
              <a:rPr lang="en-US" altLang="zh-CN" sz="1600" b="1" dirty="0">
                <a:solidFill>
                  <a:srgbClr val="FF0000"/>
                </a:solidFill>
                <a:ea typeface="黑体" panose="02010609060101010101" pitchFamily="49" charset="-122"/>
              </a:rPr>
              <a:t>abstract</a:t>
            </a:r>
            <a:r>
              <a:rPr lang="en-US" altLang="zh-CN" sz="1600" b="1" dirty="0">
                <a:ea typeface="黑体" panose="02010609060101010101" pitchFamily="49" charset="-122"/>
              </a:rPr>
              <a:t> class </a:t>
            </a:r>
            <a:r>
              <a:rPr lang="en-US" altLang="zh-CN" sz="1600" b="1" dirty="0" err="1">
                <a:ea typeface="黑体" panose="02010609060101010101" pitchFamily="49" charset="-122"/>
              </a:rPr>
              <a:t>WashingMachine</a:t>
            </a:r>
            <a:endParaRPr lang="en-US" altLang="zh-CN" sz="1600" b="1" dirty="0">
              <a:ea typeface="黑体" panose="02010609060101010101" pitchFamily="49" charset="-122"/>
            </a:endParaRPr>
          </a:p>
          <a:p>
            <a:pPr eaLnBrk="1" hangingPunct="1">
              <a:spcBef>
                <a:spcPct val="0"/>
              </a:spcBef>
              <a:spcAft>
                <a:spcPts val="300"/>
              </a:spcAft>
              <a:buFontTx/>
              <a:buNone/>
            </a:pPr>
            <a:r>
              <a:rPr lang="en-US" altLang="zh-CN" sz="1600" b="1" dirty="0">
                <a:ea typeface="黑体" panose="02010609060101010101" pitchFamily="49" charset="-122"/>
              </a:rPr>
              <a:t>{</a:t>
            </a:r>
          </a:p>
          <a:p>
            <a:pPr eaLnBrk="1" hangingPunct="1">
              <a:spcBef>
                <a:spcPct val="0"/>
              </a:spcBef>
              <a:spcAft>
                <a:spcPts val="300"/>
              </a:spcAft>
              <a:buFontTx/>
              <a:buNone/>
            </a:pPr>
            <a:r>
              <a:rPr lang="en-US" altLang="zh-CN" sz="1600" b="1" dirty="0">
                <a:ea typeface="黑体" panose="02010609060101010101" pitchFamily="49" charset="-122"/>
              </a:rPr>
              <a:t>   public </a:t>
            </a:r>
            <a:r>
              <a:rPr lang="en-US" altLang="zh-CN" sz="1600" b="1" dirty="0" err="1">
                <a:ea typeface="黑体" panose="02010609060101010101" pitchFamily="49" charset="-122"/>
              </a:rPr>
              <a:t>WashingMachine</a:t>
            </a:r>
            <a:r>
              <a:rPr lang="en-US" altLang="zh-CN" sz="1600" b="1" dirty="0">
                <a:ea typeface="黑体" panose="02010609060101010101" pitchFamily="49" charset="-122"/>
              </a:rPr>
              <a:t>()//</a:t>
            </a:r>
            <a:r>
              <a:rPr lang="zh-CN" altLang="en-US" sz="1600" b="1" dirty="0">
                <a:ea typeface="黑体" panose="02010609060101010101" pitchFamily="49" charset="-122"/>
              </a:rPr>
              <a:t>构造函数</a:t>
            </a:r>
          </a:p>
          <a:p>
            <a:pPr eaLnBrk="1" hangingPunct="1">
              <a:spcBef>
                <a:spcPct val="0"/>
              </a:spcBef>
              <a:spcAft>
                <a:spcPts val="300"/>
              </a:spcAft>
              <a:buFontTx/>
              <a:buNone/>
            </a:pPr>
            <a:r>
              <a:rPr lang="zh-CN" altLang="en-US" sz="1600" b="1" dirty="0">
                <a:ea typeface="黑体" panose="02010609060101010101" pitchFamily="49" charset="-122"/>
              </a:rPr>
              <a:t>   </a:t>
            </a:r>
            <a:r>
              <a:rPr lang="en-US" altLang="zh-CN" sz="1600" b="1" dirty="0">
                <a:ea typeface="黑体" panose="02010609060101010101" pitchFamily="49" charset="-122"/>
              </a:rPr>
              <a:t>{</a:t>
            </a:r>
          </a:p>
          <a:p>
            <a:pPr eaLnBrk="1" hangingPunct="1">
              <a:spcBef>
                <a:spcPct val="0"/>
              </a:spcBef>
              <a:spcAft>
                <a:spcPts val="300"/>
              </a:spcAft>
              <a:buFontTx/>
              <a:buNone/>
            </a:pPr>
            <a:r>
              <a:rPr lang="en-US" altLang="zh-CN" sz="1600" b="1" dirty="0">
                <a:ea typeface="黑体" panose="02010609060101010101" pitchFamily="49" charset="-122"/>
              </a:rPr>
              <a:t>      </a:t>
            </a:r>
            <a:r>
              <a:rPr lang="en-US" altLang="zh-CN" sz="1600" b="1" dirty="0" err="1">
                <a:ea typeface="黑体" panose="02010609060101010101" pitchFamily="49" charset="-122"/>
              </a:rPr>
              <a:t>Console.WriteLine</a:t>
            </a:r>
            <a:r>
              <a:rPr lang="en-US" altLang="zh-CN" sz="1600" b="1" dirty="0">
                <a:ea typeface="黑体" panose="02010609060101010101" pitchFamily="49" charset="-122"/>
              </a:rPr>
              <a:t>("here is </a:t>
            </a:r>
            <a:r>
              <a:rPr lang="en-US" altLang="zh-CN" sz="1600" b="1" dirty="0" err="1">
                <a:ea typeface="黑体" panose="02010609060101010101" pitchFamily="49" charset="-122"/>
              </a:rPr>
              <a:t>WashingMachine</a:t>
            </a:r>
            <a:r>
              <a:rPr lang="en-US" altLang="zh-CN" sz="1600" b="1" dirty="0">
                <a:ea typeface="黑体" panose="02010609060101010101" pitchFamily="49" charset="-122"/>
              </a:rPr>
              <a:t> ");</a:t>
            </a:r>
          </a:p>
          <a:p>
            <a:pPr eaLnBrk="1" hangingPunct="1">
              <a:spcBef>
                <a:spcPct val="0"/>
              </a:spcBef>
              <a:spcAft>
                <a:spcPts val="300"/>
              </a:spcAft>
              <a:buFontTx/>
              <a:buNone/>
            </a:pPr>
            <a:r>
              <a:rPr lang="en-US" altLang="zh-CN" sz="1600" b="1" dirty="0">
                <a:ea typeface="黑体" panose="02010609060101010101" pitchFamily="49" charset="-122"/>
              </a:rPr>
              <a:t>   }</a:t>
            </a:r>
          </a:p>
          <a:p>
            <a:pPr eaLnBrk="1" hangingPunct="1">
              <a:spcBef>
                <a:spcPct val="0"/>
              </a:spcBef>
              <a:spcAft>
                <a:spcPts val="300"/>
              </a:spcAft>
              <a:buFontTx/>
              <a:buNone/>
            </a:pPr>
            <a:r>
              <a:rPr lang="en-US" altLang="zh-CN" sz="1600" b="1" dirty="0">
                <a:ea typeface="黑体" panose="02010609060101010101" pitchFamily="49" charset="-122"/>
              </a:rPr>
              <a:t>   abstract public void Wash(); //</a:t>
            </a:r>
            <a:r>
              <a:rPr lang="zh-CN" altLang="en-US" sz="1600" b="1" dirty="0">
                <a:ea typeface="黑体" panose="02010609060101010101" pitchFamily="49" charset="-122"/>
              </a:rPr>
              <a:t>抽象方法</a:t>
            </a:r>
          </a:p>
          <a:p>
            <a:pPr eaLnBrk="1" hangingPunct="1">
              <a:spcBef>
                <a:spcPct val="0"/>
              </a:spcBef>
              <a:spcAft>
                <a:spcPts val="300"/>
              </a:spcAft>
              <a:buFontTx/>
              <a:buNone/>
            </a:pPr>
            <a:r>
              <a:rPr lang="zh-CN" altLang="en-US" sz="1600" b="1" dirty="0">
                <a:ea typeface="黑体" panose="02010609060101010101" pitchFamily="49" charset="-122"/>
              </a:rPr>
              <a:t>   </a:t>
            </a:r>
            <a:r>
              <a:rPr lang="en-US" altLang="zh-CN" sz="1600" b="1" dirty="0">
                <a:ea typeface="黑体" panose="02010609060101010101" pitchFamily="49" charset="-122"/>
              </a:rPr>
              <a:t>abstract public void Rinse(</a:t>
            </a:r>
            <a:r>
              <a:rPr lang="en-US" altLang="zh-CN" sz="1600" b="1" dirty="0" err="1">
                <a:ea typeface="黑体" panose="02010609060101010101" pitchFamily="49" charset="-122"/>
              </a:rPr>
              <a:t>int</a:t>
            </a:r>
            <a:r>
              <a:rPr lang="en-US" altLang="zh-CN" sz="1600" b="1" dirty="0">
                <a:ea typeface="黑体" panose="02010609060101010101" pitchFamily="49" charset="-122"/>
              </a:rPr>
              <a:t> </a:t>
            </a:r>
            <a:r>
              <a:rPr lang="en-US" altLang="zh-CN" sz="1600" b="1" dirty="0" err="1">
                <a:ea typeface="黑体" panose="02010609060101010101" pitchFamily="49" charset="-122"/>
              </a:rPr>
              <a:t>loadSize</a:t>
            </a:r>
            <a:r>
              <a:rPr lang="en-US" altLang="zh-CN" sz="1600" b="1" dirty="0">
                <a:ea typeface="黑体" panose="02010609060101010101" pitchFamily="49" charset="-122"/>
              </a:rPr>
              <a:t>); //</a:t>
            </a:r>
            <a:r>
              <a:rPr lang="zh-CN" altLang="en-US" sz="1600" b="1" dirty="0">
                <a:ea typeface="黑体" panose="02010609060101010101" pitchFamily="49" charset="-122"/>
              </a:rPr>
              <a:t>抽象方法</a:t>
            </a:r>
          </a:p>
          <a:p>
            <a:pPr eaLnBrk="1" hangingPunct="1">
              <a:spcBef>
                <a:spcPct val="0"/>
              </a:spcBef>
              <a:spcAft>
                <a:spcPts val="300"/>
              </a:spcAft>
              <a:buFontTx/>
              <a:buNone/>
            </a:pPr>
            <a:r>
              <a:rPr lang="zh-CN" altLang="en-US" sz="1600" b="1" dirty="0">
                <a:ea typeface="黑体" panose="02010609060101010101" pitchFamily="49" charset="-122"/>
              </a:rPr>
              <a:t>   </a:t>
            </a:r>
            <a:r>
              <a:rPr lang="en-US" altLang="zh-CN" sz="1600" b="1" dirty="0">
                <a:ea typeface="黑体" panose="02010609060101010101" pitchFamily="49" charset="-122"/>
              </a:rPr>
              <a:t>abstract public long Spin(</a:t>
            </a:r>
            <a:r>
              <a:rPr lang="en-US" altLang="zh-CN" sz="1600" b="1" dirty="0" err="1">
                <a:ea typeface="黑体" panose="02010609060101010101" pitchFamily="49" charset="-122"/>
              </a:rPr>
              <a:t>int</a:t>
            </a:r>
            <a:r>
              <a:rPr lang="en-US" altLang="zh-CN" sz="1600" b="1" dirty="0">
                <a:ea typeface="黑体" panose="02010609060101010101" pitchFamily="49" charset="-122"/>
              </a:rPr>
              <a:t> speed); //</a:t>
            </a:r>
            <a:r>
              <a:rPr lang="zh-CN" altLang="en-US" sz="1600" b="1" dirty="0">
                <a:ea typeface="黑体" panose="02010609060101010101" pitchFamily="49" charset="-122"/>
              </a:rPr>
              <a:t>抽象方法</a:t>
            </a:r>
          </a:p>
          <a:p>
            <a:pPr eaLnBrk="1" hangingPunct="1">
              <a:spcBef>
                <a:spcPct val="0"/>
              </a:spcBef>
              <a:spcAft>
                <a:spcPts val="300"/>
              </a:spcAft>
              <a:buFontTx/>
              <a:buNone/>
            </a:pPr>
            <a:r>
              <a:rPr lang="en-US" altLang="zh-CN" sz="1600" b="1" dirty="0">
                <a:ea typeface="黑体" panose="02010609060101010101" pitchFamily="49" charset="-122"/>
              </a:rPr>
              <a:t>}</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idx="1"/>
          </p:nvPr>
        </p:nvSpPr>
        <p:spPr>
          <a:xfrm>
            <a:off x="324317" y="3789040"/>
            <a:ext cx="8569024" cy="2879159"/>
          </a:xfrm>
          <a:ln w="25400">
            <a:solidFill>
              <a:schemeClr val="accent1">
                <a:lumMod val="75000"/>
              </a:schemeClr>
            </a:solidFill>
          </a:ln>
        </p:spPr>
        <p:txBody>
          <a:bodyPr/>
          <a:lstStyle/>
          <a:p>
            <a:pPr eaLnBrk="1" hangingPunct="1">
              <a:spcBef>
                <a:spcPts val="0"/>
              </a:spcBef>
              <a:spcAft>
                <a:spcPts val="300"/>
              </a:spcAft>
              <a:buFontTx/>
              <a:buNone/>
            </a:pPr>
            <a:r>
              <a:rPr lang="en-US" altLang="zh-CN" sz="1400" b="1" dirty="0">
                <a:solidFill>
                  <a:srgbClr val="FF0000"/>
                </a:solidFill>
              </a:rPr>
              <a:t>abstract</a:t>
            </a:r>
            <a:r>
              <a:rPr lang="en-US" altLang="zh-CN" sz="1400" b="1" dirty="0"/>
              <a:t> class </a:t>
            </a:r>
            <a:r>
              <a:rPr lang="en-US" altLang="zh-CN" sz="1400" b="1" dirty="0" err="1"/>
              <a:t>MyWashingMachine</a:t>
            </a:r>
            <a:r>
              <a:rPr lang="en-US" altLang="zh-CN" sz="1400" b="1" dirty="0"/>
              <a:t> : </a:t>
            </a:r>
            <a:r>
              <a:rPr lang="en-US" altLang="zh-CN" sz="1400" b="1" dirty="0" err="1"/>
              <a:t>WashingMachine</a:t>
            </a:r>
            <a:endParaRPr lang="en-US" altLang="zh-CN" sz="1400" b="1" dirty="0"/>
          </a:p>
          <a:p>
            <a:pPr eaLnBrk="1" hangingPunct="1">
              <a:spcBef>
                <a:spcPts val="0"/>
              </a:spcBef>
              <a:spcAft>
                <a:spcPts val="300"/>
              </a:spcAft>
              <a:buFontTx/>
              <a:buNone/>
            </a:pPr>
            <a:r>
              <a:rPr lang="en-US" altLang="zh-CN" sz="1400" b="1" dirty="0"/>
              <a:t>{</a:t>
            </a:r>
          </a:p>
          <a:p>
            <a:pPr eaLnBrk="1" hangingPunct="1">
              <a:spcBef>
                <a:spcPts val="0"/>
              </a:spcBef>
              <a:spcAft>
                <a:spcPts val="300"/>
              </a:spcAft>
              <a:buFontTx/>
              <a:buNone/>
            </a:pPr>
            <a:r>
              <a:rPr lang="en-US" altLang="zh-CN" sz="1400" b="1" dirty="0"/>
              <a:t>   public </a:t>
            </a:r>
            <a:r>
              <a:rPr lang="en-US" altLang="zh-CN" sz="1400" b="1" dirty="0" err="1"/>
              <a:t>MyWashingMachine</a:t>
            </a:r>
            <a:r>
              <a:rPr lang="en-US" altLang="zh-CN" sz="1400" b="1" dirty="0"/>
              <a:t>()</a:t>
            </a:r>
          </a:p>
          <a:p>
            <a:pPr eaLnBrk="1" hangingPunct="1">
              <a:spcBef>
                <a:spcPts val="0"/>
              </a:spcBef>
              <a:spcAft>
                <a:spcPts val="300"/>
              </a:spcAft>
              <a:buFontTx/>
              <a:buNone/>
            </a:pPr>
            <a:r>
              <a:rPr lang="en-US" altLang="zh-CN" sz="1400" b="1" dirty="0"/>
              <a:t>   { </a:t>
            </a:r>
            <a:r>
              <a:rPr lang="en-US" altLang="zh-CN" sz="1400" b="1" dirty="0" err="1"/>
              <a:t>Console.WriteLine</a:t>
            </a:r>
            <a:r>
              <a:rPr lang="en-US" altLang="zh-CN" sz="1400" b="1" dirty="0"/>
              <a:t>("here is </a:t>
            </a:r>
            <a:r>
              <a:rPr lang="en-US" altLang="zh-CN" sz="1400" b="1" dirty="0" err="1"/>
              <a:t>MyWashingMachine</a:t>
            </a:r>
            <a:r>
              <a:rPr lang="en-US" altLang="zh-CN" sz="1400" b="1" dirty="0"/>
              <a:t> ");}</a:t>
            </a:r>
          </a:p>
          <a:p>
            <a:pPr eaLnBrk="1" hangingPunct="1">
              <a:spcBef>
                <a:spcPts val="0"/>
              </a:spcBef>
              <a:spcAft>
                <a:spcPts val="300"/>
              </a:spcAft>
              <a:buFontTx/>
              <a:buNone/>
            </a:pPr>
            <a:r>
              <a:rPr lang="en-US" altLang="zh-CN" sz="1400" b="1" dirty="0">
                <a:solidFill>
                  <a:srgbClr val="0000FF"/>
                </a:solidFill>
              </a:rPr>
              <a:t>   //override public void Wash()</a:t>
            </a:r>
          </a:p>
          <a:p>
            <a:pPr eaLnBrk="1" hangingPunct="1">
              <a:spcBef>
                <a:spcPts val="0"/>
              </a:spcBef>
              <a:spcAft>
                <a:spcPts val="300"/>
              </a:spcAft>
              <a:buFontTx/>
              <a:buNone/>
            </a:pPr>
            <a:r>
              <a:rPr lang="en-US" altLang="zh-CN" sz="1400" b="1" dirty="0">
                <a:solidFill>
                  <a:srgbClr val="0000FF"/>
                </a:solidFill>
              </a:rPr>
              <a:t>   //{ </a:t>
            </a:r>
            <a:r>
              <a:rPr lang="en-US" altLang="zh-CN" sz="1400" b="1" dirty="0" err="1">
                <a:solidFill>
                  <a:srgbClr val="0000FF"/>
                </a:solidFill>
              </a:rPr>
              <a:t>Console.WriteLine</a:t>
            </a:r>
            <a:r>
              <a:rPr lang="en-US" altLang="zh-CN" sz="1400" b="1" dirty="0">
                <a:solidFill>
                  <a:srgbClr val="0000FF"/>
                </a:solidFill>
              </a:rPr>
              <a:t>("Wash");}</a:t>
            </a:r>
          </a:p>
          <a:p>
            <a:pPr eaLnBrk="1" hangingPunct="1">
              <a:spcBef>
                <a:spcPts val="0"/>
              </a:spcBef>
              <a:spcAft>
                <a:spcPts val="300"/>
              </a:spcAft>
              <a:buFontTx/>
              <a:buNone/>
            </a:pPr>
            <a:r>
              <a:rPr lang="en-US" altLang="zh-CN" sz="1400" b="1" dirty="0"/>
              <a:t>   override public void Rinse(</a:t>
            </a:r>
            <a:r>
              <a:rPr lang="en-US" altLang="zh-CN" sz="1400" b="1" dirty="0" err="1"/>
              <a:t>int</a:t>
            </a:r>
            <a:r>
              <a:rPr lang="en-US" altLang="zh-CN" sz="1400" b="1" dirty="0"/>
              <a:t> </a:t>
            </a:r>
            <a:r>
              <a:rPr lang="en-US" altLang="zh-CN" sz="1400" b="1" dirty="0" err="1"/>
              <a:t>loadSize</a:t>
            </a:r>
            <a:r>
              <a:rPr lang="en-US" altLang="zh-CN" sz="1400" b="1" dirty="0"/>
              <a:t>)</a:t>
            </a:r>
          </a:p>
          <a:p>
            <a:pPr eaLnBrk="1" hangingPunct="1">
              <a:spcBef>
                <a:spcPts val="0"/>
              </a:spcBef>
              <a:spcAft>
                <a:spcPts val="300"/>
              </a:spcAft>
              <a:buFontTx/>
              <a:buNone/>
            </a:pPr>
            <a:r>
              <a:rPr lang="en-US" altLang="zh-CN" sz="1400" b="1" dirty="0"/>
              <a:t>   { </a:t>
            </a:r>
            <a:r>
              <a:rPr lang="en-US" altLang="zh-CN" sz="1400" b="1" dirty="0" err="1"/>
              <a:t>Console.WriteLine</a:t>
            </a:r>
            <a:r>
              <a:rPr lang="en-US" altLang="zh-CN" sz="1400" b="1" dirty="0"/>
              <a:t>("Rinse");}</a:t>
            </a:r>
          </a:p>
          <a:p>
            <a:pPr eaLnBrk="1" hangingPunct="1">
              <a:spcBef>
                <a:spcPts val="0"/>
              </a:spcBef>
              <a:spcAft>
                <a:spcPts val="300"/>
              </a:spcAft>
              <a:buFontTx/>
              <a:buNone/>
            </a:pPr>
            <a:r>
              <a:rPr lang="en-US" altLang="zh-CN" sz="1400" b="1" dirty="0"/>
              <a:t>   override public long Spin(</a:t>
            </a:r>
            <a:r>
              <a:rPr lang="en-US" altLang="zh-CN" sz="1400" b="1" dirty="0" err="1"/>
              <a:t>int</a:t>
            </a:r>
            <a:r>
              <a:rPr lang="en-US" altLang="zh-CN" sz="1400" b="1" dirty="0"/>
              <a:t> speed)</a:t>
            </a:r>
          </a:p>
          <a:p>
            <a:pPr eaLnBrk="1" hangingPunct="1">
              <a:spcBef>
                <a:spcPts val="0"/>
              </a:spcBef>
              <a:spcAft>
                <a:spcPts val="300"/>
              </a:spcAft>
              <a:buFontTx/>
              <a:buNone/>
            </a:pPr>
            <a:r>
              <a:rPr lang="en-US" altLang="zh-CN" sz="1400" b="1" dirty="0"/>
              <a:t>   { </a:t>
            </a:r>
            <a:r>
              <a:rPr lang="en-US" altLang="zh-CN" sz="1400" b="1" dirty="0" err="1"/>
              <a:t>Console.WriteLine</a:t>
            </a:r>
            <a:r>
              <a:rPr lang="en-US" altLang="zh-CN" sz="1400" b="1" dirty="0"/>
              <a:t>("Spin"); return (speed*1000);}</a:t>
            </a:r>
          </a:p>
          <a:p>
            <a:pPr eaLnBrk="1" hangingPunct="1">
              <a:spcBef>
                <a:spcPts val="0"/>
              </a:spcBef>
              <a:spcAft>
                <a:spcPts val="300"/>
              </a:spcAft>
              <a:buFontTx/>
              <a:buNone/>
            </a:pPr>
            <a:r>
              <a:rPr lang="en-US" altLang="zh-CN" sz="1400" b="1" dirty="0"/>
              <a:t>}</a:t>
            </a:r>
          </a:p>
        </p:txBody>
      </p:sp>
      <p:sp>
        <p:nvSpPr>
          <p:cNvPr id="5" name="Text Box 3">
            <a:extLst>
              <a:ext uri="{FF2B5EF4-FFF2-40B4-BE49-F238E27FC236}">
                <a16:creationId xmlns:a16="http://schemas.microsoft.com/office/drawing/2014/main" id="{05CE1493-1A2F-4C50-A515-09B85D0165B4}"/>
              </a:ext>
            </a:extLst>
          </p:cNvPr>
          <p:cNvSpPr txBox="1">
            <a:spLocks noChangeArrowheads="1"/>
          </p:cNvSpPr>
          <p:nvPr/>
        </p:nvSpPr>
        <p:spPr bwMode="auto">
          <a:xfrm>
            <a:off x="288529" y="188640"/>
            <a:ext cx="85689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ts val="600"/>
              </a:spcAft>
              <a:buFontTx/>
              <a:buNone/>
            </a:pPr>
            <a:r>
              <a:rPr lang="zh-CN" altLang="en-US" sz="2000" dirty="0">
                <a:solidFill>
                  <a:srgbClr val="FF0000"/>
                </a:solidFill>
                <a:latin typeface="+mn-lt"/>
                <a:ea typeface="黑体" panose="02010609060101010101" pitchFamily="49" charset="-122"/>
              </a:rPr>
              <a:t>当一个类从抽象类派生时，该派生类必须实际提供所有抽象成员的实现，否则，该派生类仍然是抽象类。如下面的示例所示：</a:t>
            </a:r>
          </a:p>
        </p:txBody>
      </p:sp>
      <p:sp>
        <p:nvSpPr>
          <p:cNvPr id="6" name="Text Box 4">
            <a:extLst>
              <a:ext uri="{FF2B5EF4-FFF2-40B4-BE49-F238E27FC236}">
                <a16:creationId xmlns:a16="http://schemas.microsoft.com/office/drawing/2014/main" id="{C4FF642B-431E-4F9C-8A47-1834F8ACACCC}"/>
              </a:ext>
            </a:extLst>
          </p:cNvPr>
          <p:cNvSpPr txBox="1">
            <a:spLocks noChangeArrowheads="1"/>
          </p:cNvSpPr>
          <p:nvPr/>
        </p:nvSpPr>
        <p:spPr bwMode="auto">
          <a:xfrm>
            <a:off x="323155" y="980728"/>
            <a:ext cx="8569325" cy="2593018"/>
          </a:xfrm>
          <a:prstGeom prst="rect">
            <a:avLst/>
          </a:prstGeom>
          <a:noFill/>
          <a:ln w="25400">
            <a:solidFill>
              <a:schemeClr val="accent6">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ts val="300"/>
              </a:spcAft>
              <a:buFontTx/>
              <a:buNone/>
            </a:pPr>
            <a:r>
              <a:rPr lang="en-US" altLang="zh-CN" sz="1400" b="1" dirty="0">
                <a:solidFill>
                  <a:srgbClr val="FF0000"/>
                </a:solidFill>
                <a:ea typeface="黑体" panose="02010609060101010101" pitchFamily="49" charset="-122"/>
              </a:rPr>
              <a:t>abstract</a:t>
            </a:r>
            <a:r>
              <a:rPr lang="en-US" altLang="zh-CN" sz="1400" b="1" dirty="0">
                <a:ea typeface="黑体" panose="02010609060101010101" pitchFamily="49" charset="-122"/>
              </a:rPr>
              <a:t> class </a:t>
            </a:r>
            <a:r>
              <a:rPr lang="en-US" altLang="zh-CN" sz="1400" b="1" dirty="0" err="1">
                <a:ea typeface="黑体" panose="02010609060101010101" pitchFamily="49" charset="-122"/>
              </a:rPr>
              <a:t>WashingMachine</a:t>
            </a:r>
            <a:endParaRPr lang="en-US" altLang="zh-CN" sz="1400" b="1" dirty="0">
              <a:ea typeface="黑体" panose="02010609060101010101" pitchFamily="49" charset="-122"/>
            </a:endParaRPr>
          </a:p>
          <a:p>
            <a:pPr eaLnBrk="1" hangingPunct="1">
              <a:spcBef>
                <a:spcPct val="0"/>
              </a:spcBef>
              <a:spcAft>
                <a:spcPts val="300"/>
              </a:spcAft>
              <a:buFontTx/>
              <a:buNone/>
            </a:pPr>
            <a:r>
              <a:rPr lang="en-US" altLang="zh-CN" sz="1400" b="1" dirty="0">
                <a:ea typeface="黑体" panose="02010609060101010101" pitchFamily="49" charset="-122"/>
              </a:rPr>
              <a:t>{</a:t>
            </a:r>
          </a:p>
          <a:p>
            <a:pPr eaLnBrk="1" hangingPunct="1">
              <a:spcBef>
                <a:spcPct val="0"/>
              </a:spcBef>
              <a:spcAft>
                <a:spcPts val="300"/>
              </a:spcAft>
              <a:buFontTx/>
              <a:buNone/>
            </a:pPr>
            <a:r>
              <a:rPr lang="en-US" altLang="zh-CN" sz="1400" b="1" dirty="0">
                <a:ea typeface="黑体" panose="02010609060101010101" pitchFamily="49" charset="-122"/>
              </a:rPr>
              <a:t>   public </a:t>
            </a:r>
            <a:r>
              <a:rPr lang="en-US" altLang="zh-CN" sz="1400" b="1" dirty="0" err="1">
                <a:ea typeface="黑体" panose="02010609060101010101" pitchFamily="49" charset="-122"/>
              </a:rPr>
              <a:t>WashingMachine</a:t>
            </a:r>
            <a:r>
              <a:rPr lang="en-US" altLang="zh-CN" sz="1400" b="1" dirty="0">
                <a:ea typeface="黑体" panose="02010609060101010101" pitchFamily="49" charset="-122"/>
              </a:rPr>
              <a:t>()//</a:t>
            </a:r>
            <a:r>
              <a:rPr lang="zh-CN" altLang="en-US" sz="1400" b="1" dirty="0">
                <a:ea typeface="黑体" panose="02010609060101010101" pitchFamily="49" charset="-122"/>
              </a:rPr>
              <a:t>构造函数</a:t>
            </a:r>
          </a:p>
          <a:p>
            <a:pPr eaLnBrk="1" hangingPunct="1">
              <a:spcBef>
                <a:spcPct val="0"/>
              </a:spcBef>
              <a:spcAft>
                <a:spcPts val="300"/>
              </a:spcAft>
              <a:buFontTx/>
              <a:buNone/>
            </a:pPr>
            <a:r>
              <a:rPr lang="zh-CN" altLang="en-US" sz="1400" b="1" dirty="0">
                <a:ea typeface="黑体" panose="02010609060101010101" pitchFamily="49" charset="-122"/>
              </a:rPr>
              <a:t>   </a:t>
            </a:r>
            <a:r>
              <a:rPr lang="en-US" altLang="zh-CN" sz="1400" b="1" dirty="0">
                <a:ea typeface="黑体" panose="02010609060101010101" pitchFamily="49" charset="-122"/>
              </a:rPr>
              <a:t>{</a:t>
            </a:r>
          </a:p>
          <a:p>
            <a:pPr eaLnBrk="1" hangingPunct="1">
              <a:spcBef>
                <a:spcPct val="0"/>
              </a:spcBef>
              <a:spcAft>
                <a:spcPts val="300"/>
              </a:spcAft>
              <a:buFontTx/>
              <a:buNone/>
            </a:pPr>
            <a:r>
              <a:rPr lang="en-US" altLang="zh-CN" sz="1400" b="1" dirty="0">
                <a:ea typeface="黑体" panose="02010609060101010101" pitchFamily="49" charset="-122"/>
              </a:rPr>
              <a:t>      </a:t>
            </a:r>
            <a:r>
              <a:rPr lang="en-US" altLang="zh-CN" sz="1400" b="1" dirty="0" err="1">
                <a:ea typeface="黑体" panose="02010609060101010101" pitchFamily="49" charset="-122"/>
              </a:rPr>
              <a:t>Console.WriteLine</a:t>
            </a:r>
            <a:r>
              <a:rPr lang="en-US" altLang="zh-CN" sz="1400" b="1" dirty="0">
                <a:ea typeface="黑体" panose="02010609060101010101" pitchFamily="49" charset="-122"/>
              </a:rPr>
              <a:t>("here is </a:t>
            </a:r>
            <a:r>
              <a:rPr lang="en-US" altLang="zh-CN" sz="1400" b="1" dirty="0" err="1">
                <a:ea typeface="黑体" panose="02010609060101010101" pitchFamily="49" charset="-122"/>
              </a:rPr>
              <a:t>WashingMachine</a:t>
            </a:r>
            <a:r>
              <a:rPr lang="en-US" altLang="zh-CN" sz="1400" b="1" dirty="0">
                <a:ea typeface="黑体" panose="02010609060101010101" pitchFamily="49" charset="-122"/>
              </a:rPr>
              <a:t> ");</a:t>
            </a:r>
          </a:p>
          <a:p>
            <a:pPr eaLnBrk="1" hangingPunct="1">
              <a:spcBef>
                <a:spcPct val="0"/>
              </a:spcBef>
              <a:spcAft>
                <a:spcPts val="300"/>
              </a:spcAft>
              <a:buFontTx/>
              <a:buNone/>
            </a:pPr>
            <a:r>
              <a:rPr lang="en-US" altLang="zh-CN" sz="1400" b="1" dirty="0">
                <a:ea typeface="黑体" panose="02010609060101010101" pitchFamily="49" charset="-122"/>
              </a:rPr>
              <a:t>   }</a:t>
            </a:r>
          </a:p>
          <a:p>
            <a:pPr eaLnBrk="1" hangingPunct="1">
              <a:spcBef>
                <a:spcPct val="0"/>
              </a:spcBef>
              <a:spcAft>
                <a:spcPts val="300"/>
              </a:spcAft>
              <a:buFontTx/>
              <a:buNone/>
            </a:pPr>
            <a:r>
              <a:rPr lang="en-US" altLang="zh-CN" sz="1400" b="1" dirty="0">
                <a:ea typeface="黑体" panose="02010609060101010101" pitchFamily="49" charset="-122"/>
              </a:rPr>
              <a:t>   abstract public void Wash(); //</a:t>
            </a:r>
            <a:r>
              <a:rPr lang="zh-CN" altLang="en-US" sz="1400" b="1" dirty="0">
                <a:ea typeface="黑体" panose="02010609060101010101" pitchFamily="49" charset="-122"/>
              </a:rPr>
              <a:t>抽象方法</a:t>
            </a:r>
          </a:p>
          <a:p>
            <a:pPr eaLnBrk="1" hangingPunct="1">
              <a:spcBef>
                <a:spcPct val="0"/>
              </a:spcBef>
              <a:spcAft>
                <a:spcPts val="300"/>
              </a:spcAft>
              <a:buFontTx/>
              <a:buNone/>
            </a:pPr>
            <a:r>
              <a:rPr lang="zh-CN" altLang="en-US" sz="1400" b="1" dirty="0">
                <a:ea typeface="黑体" panose="02010609060101010101" pitchFamily="49" charset="-122"/>
              </a:rPr>
              <a:t>   </a:t>
            </a:r>
            <a:r>
              <a:rPr lang="en-US" altLang="zh-CN" sz="1400" b="1" dirty="0">
                <a:ea typeface="黑体" panose="02010609060101010101" pitchFamily="49" charset="-122"/>
              </a:rPr>
              <a:t>abstract public void Rinse(</a:t>
            </a:r>
            <a:r>
              <a:rPr lang="en-US" altLang="zh-CN" sz="1400" b="1" dirty="0" err="1">
                <a:ea typeface="黑体" panose="02010609060101010101" pitchFamily="49" charset="-122"/>
              </a:rPr>
              <a:t>int</a:t>
            </a:r>
            <a:r>
              <a:rPr lang="en-US" altLang="zh-CN" sz="1400" b="1" dirty="0">
                <a:ea typeface="黑体" panose="02010609060101010101" pitchFamily="49" charset="-122"/>
              </a:rPr>
              <a:t> </a:t>
            </a:r>
            <a:r>
              <a:rPr lang="en-US" altLang="zh-CN" sz="1400" b="1" dirty="0" err="1">
                <a:ea typeface="黑体" panose="02010609060101010101" pitchFamily="49" charset="-122"/>
              </a:rPr>
              <a:t>loadSize</a:t>
            </a:r>
            <a:r>
              <a:rPr lang="en-US" altLang="zh-CN" sz="1400" b="1" dirty="0">
                <a:ea typeface="黑体" panose="02010609060101010101" pitchFamily="49" charset="-122"/>
              </a:rPr>
              <a:t>); //</a:t>
            </a:r>
            <a:r>
              <a:rPr lang="zh-CN" altLang="en-US" sz="1400" b="1" dirty="0">
                <a:ea typeface="黑体" panose="02010609060101010101" pitchFamily="49" charset="-122"/>
              </a:rPr>
              <a:t>抽象方法</a:t>
            </a:r>
          </a:p>
          <a:p>
            <a:pPr eaLnBrk="1" hangingPunct="1">
              <a:spcBef>
                <a:spcPct val="0"/>
              </a:spcBef>
              <a:spcAft>
                <a:spcPts val="300"/>
              </a:spcAft>
              <a:buFontTx/>
              <a:buNone/>
            </a:pPr>
            <a:r>
              <a:rPr lang="zh-CN" altLang="en-US" sz="1400" b="1" dirty="0">
                <a:ea typeface="黑体" panose="02010609060101010101" pitchFamily="49" charset="-122"/>
              </a:rPr>
              <a:t>   </a:t>
            </a:r>
            <a:r>
              <a:rPr lang="en-US" altLang="zh-CN" sz="1400" b="1" dirty="0">
                <a:ea typeface="黑体" panose="02010609060101010101" pitchFamily="49" charset="-122"/>
              </a:rPr>
              <a:t>abstract public long Spin(</a:t>
            </a:r>
            <a:r>
              <a:rPr lang="en-US" altLang="zh-CN" sz="1400" b="1" dirty="0" err="1">
                <a:ea typeface="黑体" panose="02010609060101010101" pitchFamily="49" charset="-122"/>
              </a:rPr>
              <a:t>int</a:t>
            </a:r>
            <a:r>
              <a:rPr lang="en-US" altLang="zh-CN" sz="1400" b="1" dirty="0">
                <a:ea typeface="黑体" panose="02010609060101010101" pitchFamily="49" charset="-122"/>
              </a:rPr>
              <a:t> speed); //</a:t>
            </a:r>
            <a:r>
              <a:rPr lang="zh-CN" altLang="en-US" sz="1400" b="1" dirty="0">
                <a:ea typeface="黑体" panose="02010609060101010101" pitchFamily="49" charset="-122"/>
              </a:rPr>
              <a:t>抽象方法</a:t>
            </a:r>
          </a:p>
          <a:p>
            <a:pPr eaLnBrk="1" hangingPunct="1">
              <a:spcBef>
                <a:spcPct val="0"/>
              </a:spcBef>
              <a:spcAft>
                <a:spcPts val="300"/>
              </a:spcAft>
              <a:buFontTx/>
              <a:buNone/>
            </a:pPr>
            <a:r>
              <a:rPr lang="en-US" altLang="zh-CN" sz="1400" b="1" dirty="0">
                <a:ea typeface="黑体" panose="02010609060101010101" pitchFamily="49" charset="-122"/>
              </a:rPr>
              <a:t>}</a:t>
            </a:r>
          </a:p>
        </p:txBody>
      </p:sp>
    </p:spTree>
    <p:extLst>
      <p:ext uri="{BB962C8B-B14F-4D97-AF65-F5344CB8AC3E}">
        <p14:creationId xmlns:p14="http://schemas.microsoft.com/office/powerpoint/2010/main" val="15226831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idx="1"/>
          </p:nvPr>
        </p:nvSpPr>
        <p:spPr>
          <a:xfrm>
            <a:off x="277813" y="1125538"/>
            <a:ext cx="8686800" cy="5187950"/>
          </a:xfrm>
        </p:spPr>
        <p:txBody>
          <a:bodyPr/>
          <a:lstStyle/>
          <a:p>
            <a:pPr eaLnBrk="1" hangingPunct="1">
              <a:lnSpc>
                <a:spcPct val="80000"/>
              </a:lnSpc>
              <a:buFontTx/>
              <a:buNone/>
            </a:pPr>
            <a:r>
              <a:rPr lang="zh-CN" altLang="en-US" sz="2000" dirty="0">
                <a:ea typeface="黑体" panose="02010609060101010101" pitchFamily="49" charset="-122"/>
              </a:rPr>
              <a:t>接口的语法结构：</a:t>
            </a:r>
          </a:p>
          <a:p>
            <a:pPr eaLnBrk="1" hangingPunct="1">
              <a:lnSpc>
                <a:spcPct val="80000"/>
              </a:lnSpc>
              <a:buFontTx/>
              <a:buNone/>
            </a:pPr>
            <a:r>
              <a:rPr lang="en-US" altLang="zh-CN" sz="2000" dirty="0">
                <a:ea typeface="黑体" panose="02010609060101010101" pitchFamily="49" charset="-122"/>
              </a:rPr>
              <a:t>[</a:t>
            </a:r>
            <a:r>
              <a:rPr lang="zh-CN" altLang="en-US" sz="2000" dirty="0">
                <a:ea typeface="黑体" panose="02010609060101010101" pitchFamily="49" charset="-122"/>
              </a:rPr>
              <a:t>访问修饰符</a:t>
            </a:r>
            <a:r>
              <a:rPr lang="en-US" altLang="zh-CN" sz="2000" dirty="0">
                <a:ea typeface="黑体" panose="02010609060101010101" pitchFamily="49" charset="-122"/>
              </a:rPr>
              <a:t>] </a:t>
            </a:r>
            <a:r>
              <a:rPr lang="en-US" altLang="zh-CN" sz="2000" dirty="0">
                <a:solidFill>
                  <a:srgbClr val="FF0000"/>
                </a:solidFill>
                <a:ea typeface="黑体" panose="02010609060101010101" pitchFamily="49" charset="-122"/>
              </a:rPr>
              <a:t>interface</a:t>
            </a:r>
            <a:r>
              <a:rPr lang="en-US" altLang="zh-CN" sz="2000" dirty="0">
                <a:ea typeface="黑体" panose="02010609060101010101" pitchFamily="49" charset="-122"/>
              </a:rPr>
              <a:t> </a:t>
            </a:r>
            <a:r>
              <a:rPr lang="zh-CN" altLang="en-US" sz="2000">
                <a:ea typeface="黑体" panose="02010609060101010101" pitchFamily="49" charset="-122"/>
              </a:rPr>
              <a:t>接口标识符 </a:t>
            </a:r>
            <a:r>
              <a:rPr lang="en-US" altLang="zh-CN" sz="2000" dirty="0">
                <a:ea typeface="黑体" panose="02010609060101010101" pitchFamily="49" charset="-122"/>
              </a:rPr>
              <a:t>[:</a:t>
            </a:r>
            <a:r>
              <a:rPr lang="zh-CN" altLang="en-US" sz="2000" dirty="0">
                <a:ea typeface="黑体" panose="02010609060101010101" pitchFamily="49" charset="-122"/>
              </a:rPr>
              <a:t>基接口列表</a:t>
            </a:r>
            <a:r>
              <a:rPr lang="en-US" altLang="zh-CN" sz="2000" dirty="0">
                <a:ea typeface="黑体" panose="02010609060101010101" pitchFamily="49" charset="-122"/>
              </a:rPr>
              <a:t>]</a:t>
            </a:r>
          </a:p>
          <a:p>
            <a:pPr eaLnBrk="1" hangingPunct="1">
              <a:lnSpc>
                <a:spcPct val="80000"/>
              </a:lnSpc>
              <a:buFontTx/>
              <a:buNone/>
            </a:pPr>
            <a:r>
              <a:rPr lang="en-US" altLang="zh-CN" sz="2000" dirty="0">
                <a:ea typeface="黑体" panose="02010609060101010101" pitchFamily="49" charset="-122"/>
              </a:rPr>
              <a:t>{</a:t>
            </a:r>
          </a:p>
          <a:p>
            <a:pPr eaLnBrk="1" hangingPunct="1">
              <a:lnSpc>
                <a:spcPct val="80000"/>
              </a:lnSpc>
              <a:buFontTx/>
              <a:buNone/>
            </a:pPr>
            <a:r>
              <a:rPr lang="en-US" altLang="zh-CN" sz="2000" dirty="0">
                <a:ea typeface="黑体" panose="02010609060101010101" pitchFamily="49" charset="-122"/>
              </a:rPr>
              <a:t>    </a:t>
            </a:r>
            <a:r>
              <a:rPr lang="zh-CN" altLang="en-US" sz="2000" dirty="0">
                <a:ea typeface="黑体" panose="02010609060101010101" pitchFamily="49" charset="-122"/>
              </a:rPr>
              <a:t>接口体；</a:t>
            </a:r>
          </a:p>
          <a:p>
            <a:pPr eaLnBrk="1" hangingPunct="1">
              <a:lnSpc>
                <a:spcPct val="80000"/>
              </a:lnSpc>
              <a:buFontTx/>
              <a:buNone/>
            </a:pPr>
            <a:r>
              <a:rPr lang="en-US" altLang="zh-CN" sz="2000" dirty="0">
                <a:ea typeface="黑体" panose="02010609060101010101" pitchFamily="49" charset="-122"/>
              </a:rPr>
              <a:t>{</a:t>
            </a:r>
          </a:p>
          <a:p>
            <a:pPr eaLnBrk="1" hangingPunct="1">
              <a:lnSpc>
                <a:spcPct val="80000"/>
              </a:lnSpc>
              <a:buFontTx/>
              <a:buNone/>
            </a:pPr>
            <a:endParaRPr lang="en-US" altLang="zh-CN" sz="2000" dirty="0">
              <a:ea typeface="黑体" panose="02010609060101010101" pitchFamily="49" charset="-122"/>
            </a:endParaRPr>
          </a:p>
          <a:p>
            <a:pPr eaLnBrk="1" hangingPunct="1"/>
            <a:r>
              <a:rPr lang="zh-CN" altLang="en-US" sz="2000" dirty="0">
                <a:ea typeface="黑体" panose="02010609060101010101" pitchFamily="49" charset="-122"/>
              </a:rPr>
              <a:t>接口成员访问权限为</a:t>
            </a:r>
            <a:r>
              <a:rPr lang="en-US" altLang="zh-CN" sz="2000" dirty="0">
                <a:solidFill>
                  <a:srgbClr val="FF0000"/>
                </a:solidFill>
                <a:ea typeface="黑体" panose="02010609060101010101" pitchFamily="49" charset="-122"/>
              </a:rPr>
              <a:t>public</a:t>
            </a:r>
            <a:r>
              <a:rPr lang="zh-CN" altLang="en-US" sz="2000" dirty="0">
                <a:ea typeface="黑体" panose="02010609060101010101" pitchFamily="49" charset="-122"/>
              </a:rPr>
              <a:t>，但</a:t>
            </a:r>
            <a:r>
              <a:rPr lang="zh-CN" altLang="en-US" sz="2000" dirty="0">
                <a:solidFill>
                  <a:srgbClr val="FF0000"/>
                </a:solidFill>
                <a:ea typeface="黑体" panose="02010609060101010101" pitchFamily="49" charset="-122"/>
              </a:rPr>
              <a:t>不能加访问修饰符</a:t>
            </a:r>
          </a:p>
          <a:p>
            <a:pPr eaLnBrk="1" hangingPunct="1"/>
            <a:r>
              <a:rPr lang="zh-CN" altLang="en-US" sz="2000" dirty="0">
                <a:ea typeface="黑体" panose="02010609060101010101" pitchFamily="49" charset="-122"/>
              </a:rPr>
              <a:t>接口成员不能有定义</a:t>
            </a:r>
          </a:p>
          <a:p>
            <a:pPr eaLnBrk="1" hangingPunct="1"/>
            <a:r>
              <a:rPr lang="zh-CN" altLang="en-US" sz="2000" dirty="0">
                <a:ea typeface="黑体" panose="02010609060101010101" pitchFamily="49" charset="-122"/>
              </a:rPr>
              <a:t>接口的成员必须是</a:t>
            </a:r>
            <a:r>
              <a:rPr lang="zh-CN" altLang="en-US" sz="2000" dirty="0">
                <a:solidFill>
                  <a:srgbClr val="FF0000"/>
                </a:solidFill>
                <a:ea typeface="黑体" panose="02010609060101010101" pitchFamily="49" charset="-122"/>
              </a:rPr>
              <a:t>方法，属性，事件或索引器，</a:t>
            </a:r>
            <a:r>
              <a:rPr lang="zh-CN" altLang="en-US" sz="2000" dirty="0">
                <a:ea typeface="黑体" panose="02010609060101010101" pitchFamily="49" charset="-122"/>
              </a:rPr>
              <a:t>不能包含常数、字段、运算符、实例构造函数、析构函数或类型。</a:t>
            </a:r>
          </a:p>
          <a:p>
            <a:pPr eaLnBrk="1" hangingPunct="1">
              <a:lnSpc>
                <a:spcPct val="80000"/>
              </a:lnSpc>
              <a:buFontTx/>
              <a:buNone/>
            </a:pPr>
            <a:r>
              <a:rPr lang="zh-CN" altLang="en-US" sz="2000" dirty="0">
                <a:ea typeface="黑体" panose="02010609060101010101" pitchFamily="49" charset="-122"/>
              </a:rPr>
              <a:t>例：</a:t>
            </a:r>
          </a:p>
          <a:p>
            <a:pPr eaLnBrk="1" hangingPunct="1">
              <a:lnSpc>
                <a:spcPct val="80000"/>
              </a:lnSpc>
              <a:buFontTx/>
              <a:buNone/>
            </a:pPr>
            <a:r>
              <a:rPr lang="en-US" altLang="zh-CN" sz="2000" dirty="0">
                <a:ea typeface="黑体" panose="02010609060101010101" pitchFamily="49" charset="-122"/>
              </a:rPr>
              <a:t>interface IA</a:t>
            </a:r>
          </a:p>
          <a:p>
            <a:pPr eaLnBrk="1" hangingPunct="1">
              <a:lnSpc>
                <a:spcPct val="80000"/>
              </a:lnSpc>
              <a:buFontTx/>
              <a:buNone/>
            </a:pPr>
            <a:r>
              <a:rPr lang="en-US" altLang="zh-CN" sz="2000" dirty="0">
                <a:ea typeface="黑体" panose="02010609060101010101" pitchFamily="49" charset="-122"/>
              </a:rPr>
              <a:t>{</a:t>
            </a:r>
          </a:p>
          <a:p>
            <a:pPr eaLnBrk="1" hangingPunct="1">
              <a:lnSpc>
                <a:spcPct val="80000"/>
              </a:lnSpc>
              <a:buFontTx/>
              <a:buNone/>
            </a:pPr>
            <a:r>
              <a:rPr lang="en-US" altLang="zh-CN" sz="2000" dirty="0">
                <a:ea typeface="黑体" panose="02010609060101010101" pitchFamily="49" charset="-122"/>
              </a:rPr>
              <a:t>   void f();</a:t>
            </a:r>
          </a:p>
          <a:p>
            <a:pPr eaLnBrk="1" hangingPunct="1">
              <a:lnSpc>
                <a:spcPct val="80000"/>
              </a:lnSpc>
              <a:buFontTx/>
              <a:buNone/>
            </a:pPr>
            <a:r>
              <a:rPr lang="en-US" altLang="zh-CN" sz="2000" dirty="0">
                <a:ea typeface="黑体" panose="02010609060101010101" pitchFamily="49" charset="-122"/>
              </a:rPr>
              <a:t>}</a:t>
            </a:r>
          </a:p>
          <a:p>
            <a:pPr eaLnBrk="1" hangingPunct="1">
              <a:lnSpc>
                <a:spcPct val="80000"/>
              </a:lnSpc>
            </a:pPr>
            <a:endParaRPr lang="en-US" altLang="zh-CN" sz="2400" dirty="0">
              <a:ea typeface="黑体" panose="02010609060101010101" pitchFamily="49" charset="-122"/>
            </a:endParaRPr>
          </a:p>
        </p:txBody>
      </p:sp>
      <p:sp>
        <p:nvSpPr>
          <p:cNvPr id="103427" name="AutoShape 3"/>
          <p:cNvSpPr>
            <a:spLocks noChangeArrowheads="1"/>
          </p:cNvSpPr>
          <p:nvPr/>
        </p:nvSpPr>
        <p:spPr bwMode="auto">
          <a:xfrm rot="10800000" flipV="1">
            <a:off x="3421063" y="6021388"/>
            <a:ext cx="1152525" cy="360362"/>
          </a:xfrm>
          <a:prstGeom prst="wedgeRectCallout">
            <a:avLst>
              <a:gd name="adj1" fmla="val 23690"/>
              <a:gd name="adj2" fmla="val -242954"/>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rgbClr val="FF0000"/>
                </a:solidFill>
                <a:ea typeface="黑体" panose="02010609060101010101" pitchFamily="49" charset="-122"/>
              </a:rPr>
              <a:t>错误</a:t>
            </a:r>
          </a:p>
        </p:txBody>
      </p:sp>
      <p:sp>
        <p:nvSpPr>
          <p:cNvPr id="103428" name="Text Box 4"/>
          <p:cNvSpPr txBox="1">
            <a:spLocks noChangeArrowheads="1"/>
          </p:cNvSpPr>
          <p:nvPr/>
        </p:nvSpPr>
        <p:spPr bwMode="auto">
          <a:xfrm>
            <a:off x="2484438" y="4365625"/>
            <a:ext cx="32400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interface IA</a:t>
            </a:r>
          </a:p>
          <a:p>
            <a:pPr eaLnBrk="1" hangingPunct="1">
              <a:spcBef>
                <a:spcPct val="0"/>
              </a:spcBef>
              <a:buFontTx/>
              <a:buNone/>
            </a:pPr>
            <a:r>
              <a:rPr lang="en-US" altLang="zh-CN" sz="2000" b="1"/>
              <a:t>{</a:t>
            </a:r>
          </a:p>
          <a:p>
            <a:pPr eaLnBrk="1" hangingPunct="1">
              <a:spcBef>
                <a:spcPct val="0"/>
              </a:spcBef>
              <a:buFontTx/>
              <a:buNone/>
            </a:pPr>
            <a:r>
              <a:rPr lang="en-US" altLang="zh-CN" sz="2000" b="1"/>
              <a:t>    </a:t>
            </a:r>
            <a:r>
              <a:rPr lang="en-US" altLang="zh-CN" sz="2000" b="1">
                <a:solidFill>
                  <a:srgbClr val="FF0000"/>
                </a:solidFill>
              </a:rPr>
              <a:t>public void f();</a:t>
            </a:r>
          </a:p>
          <a:p>
            <a:pPr eaLnBrk="1" hangingPunct="1">
              <a:spcBef>
                <a:spcPct val="0"/>
              </a:spcBef>
              <a:buFontTx/>
              <a:buNone/>
            </a:pPr>
            <a:r>
              <a:rPr lang="en-US" altLang="zh-CN" sz="2000" b="1"/>
              <a:t>}</a:t>
            </a:r>
          </a:p>
        </p:txBody>
      </p:sp>
      <p:sp>
        <p:nvSpPr>
          <p:cNvPr id="103429" name="AutoShape 5"/>
          <p:cNvSpPr>
            <a:spLocks noChangeArrowheads="1"/>
          </p:cNvSpPr>
          <p:nvPr/>
        </p:nvSpPr>
        <p:spPr bwMode="auto">
          <a:xfrm rot="10800000" flipV="1">
            <a:off x="6229350" y="6092825"/>
            <a:ext cx="1152525" cy="360363"/>
          </a:xfrm>
          <a:prstGeom prst="wedgeRectCallout">
            <a:avLst>
              <a:gd name="adj1" fmla="val 32227"/>
              <a:gd name="adj2" fmla="val -278639"/>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olidFill>
                  <a:srgbClr val="FF0000"/>
                </a:solidFill>
                <a:ea typeface="黑体" panose="02010609060101010101" pitchFamily="49" charset="-122"/>
              </a:rPr>
              <a:t>错误</a:t>
            </a:r>
          </a:p>
        </p:txBody>
      </p:sp>
      <p:sp>
        <p:nvSpPr>
          <p:cNvPr id="103430" name="Text Box 6"/>
          <p:cNvSpPr txBox="1">
            <a:spLocks noChangeArrowheads="1"/>
          </p:cNvSpPr>
          <p:nvPr/>
        </p:nvSpPr>
        <p:spPr bwMode="auto">
          <a:xfrm>
            <a:off x="5292725" y="4294188"/>
            <a:ext cx="32400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t>interface IA</a:t>
            </a:r>
          </a:p>
          <a:p>
            <a:pPr eaLnBrk="1" hangingPunct="1">
              <a:spcBef>
                <a:spcPct val="0"/>
              </a:spcBef>
              <a:buFontTx/>
              <a:buNone/>
            </a:pPr>
            <a:r>
              <a:rPr lang="en-US" altLang="zh-CN" sz="2000" b="1"/>
              <a:t>{</a:t>
            </a:r>
          </a:p>
          <a:p>
            <a:pPr eaLnBrk="1" hangingPunct="1">
              <a:spcBef>
                <a:spcPct val="0"/>
              </a:spcBef>
              <a:buFontTx/>
              <a:buNone/>
            </a:pPr>
            <a:r>
              <a:rPr lang="en-US" altLang="zh-CN" sz="2000" b="1">
                <a:solidFill>
                  <a:srgbClr val="FF0000"/>
                </a:solidFill>
              </a:rPr>
              <a:t>   void f() { }</a:t>
            </a:r>
          </a:p>
          <a:p>
            <a:pPr eaLnBrk="1" hangingPunct="1">
              <a:spcBef>
                <a:spcPct val="0"/>
              </a:spcBef>
              <a:buFontTx/>
              <a:buNone/>
            </a:pPr>
            <a:r>
              <a:rPr lang="en-US" altLang="zh-CN" sz="2000" b="1"/>
              <a:t>}</a:t>
            </a:r>
          </a:p>
        </p:txBody>
      </p:sp>
      <p:sp>
        <p:nvSpPr>
          <p:cNvPr id="116743" name="Rectangle 7"/>
          <p:cNvSpPr>
            <a:spLocks noGrp="1" noChangeArrowheads="1"/>
          </p:cNvSpPr>
          <p:nvPr>
            <p:ph type="title"/>
          </p:nvPr>
        </p:nvSpPr>
        <p:spPr>
          <a:xfrm>
            <a:off x="457200" y="57150"/>
            <a:ext cx="8229600" cy="779463"/>
          </a:xfrm>
        </p:spPr>
        <p:txBody>
          <a:bodyPr/>
          <a:lstStyle/>
          <a:p>
            <a:pPr eaLnBrk="1" hangingPunct="1"/>
            <a:r>
              <a:rPr lang="zh-CN" altLang="en-US" dirty="0">
                <a:solidFill>
                  <a:srgbClr val="0000FF"/>
                </a:solidFill>
              </a:rPr>
              <a:t>接口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4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nimBg="1"/>
      <p:bldP spid="103428" grpId="0"/>
      <p:bldP spid="103429" grpId="0" animBg="1"/>
      <p:bldP spid="103430"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304800" y="457200"/>
            <a:ext cx="8458200" cy="6019800"/>
          </a:xfrm>
        </p:spPr>
        <p:txBody>
          <a:bodyPr/>
          <a:lstStyle/>
          <a:p>
            <a:pPr eaLnBrk="1" hangingPunct="1">
              <a:buFontTx/>
              <a:buNone/>
            </a:pPr>
            <a:r>
              <a:rPr lang="en-US" altLang="zh-CN" sz="2400" dirty="0"/>
              <a:t>interface </a:t>
            </a:r>
            <a:r>
              <a:rPr lang="en-US" altLang="zh-CN" sz="2400" dirty="0" err="1"/>
              <a:t>IControl</a:t>
            </a:r>
            <a:endParaRPr lang="en-US" altLang="zh-CN" sz="2400" dirty="0"/>
          </a:p>
          <a:p>
            <a:pPr eaLnBrk="1" hangingPunct="1">
              <a:buFontTx/>
              <a:buNone/>
            </a:pPr>
            <a:r>
              <a:rPr lang="en-US" altLang="zh-CN" sz="2400" dirty="0"/>
              <a:t>{   void Paint();//</a:t>
            </a:r>
            <a:r>
              <a:rPr lang="zh-CN" altLang="en-US" sz="2400" dirty="0"/>
              <a:t>方法成员</a:t>
            </a:r>
          </a:p>
          <a:p>
            <a:pPr eaLnBrk="1" hangingPunct="1">
              <a:buFontTx/>
              <a:buNone/>
            </a:pPr>
            <a:r>
              <a:rPr lang="zh-CN" altLang="en-US" sz="2400" dirty="0"/>
              <a:t>     </a:t>
            </a:r>
            <a:r>
              <a:rPr lang="en-US" altLang="zh-CN" sz="2400" dirty="0" err="1"/>
              <a:t>int</a:t>
            </a:r>
            <a:r>
              <a:rPr lang="en-US" altLang="zh-CN" sz="2400" dirty="0"/>
              <a:t> width{</a:t>
            </a:r>
            <a:r>
              <a:rPr lang="en-US" altLang="zh-CN" sz="2400" dirty="0" err="1"/>
              <a:t>get;set</a:t>
            </a:r>
            <a:r>
              <a:rPr lang="en-US" altLang="zh-CN" sz="2400" dirty="0"/>
              <a:t>;}//</a:t>
            </a:r>
            <a:r>
              <a:rPr lang="zh-CN" altLang="en-US" sz="2400" dirty="0"/>
              <a:t>属性成员</a:t>
            </a:r>
          </a:p>
          <a:p>
            <a:pPr eaLnBrk="1" hangingPunct="1">
              <a:buFontTx/>
              <a:buNone/>
            </a:pPr>
            <a:r>
              <a:rPr lang="en-US" altLang="zh-CN" sz="2400" dirty="0"/>
              <a:t>}</a:t>
            </a:r>
          </a:p>
          <a:p>
            <a:pPr eaLnBrk="1" hangingPunct="1">
              <a:buFontTx/>
              <a:buNone/>
            </a:pPr>
            <a:endParaRPr lang="en-US" altLang="zh-CN" sz="2400" dirty="0"/>
          </a:p>
          <a:p>
            <a:pPr eaLnBrk="1" hangingPunct="1">
              <a:buFont typeface="Wingdings" panose="05000000000000000000" pitchFamily="2" charset="2"/>
              <a:buNone/>
            </a:pPr>
            <a:r>
              <a:rPr lang="en-US" altLang="zh-CN" sz="2400" dirty="0"/>
              <a:t>interface </a:t>
            </a:r>
            <a:r>
              <a:rPr lang="en-US" altLang="zh-CN" sz="2400" dirty="0" err="1"/>
              <a:t>ITextBox</a:t>
            </a:r>
            <a:r>
              <a:rPr lang="en-US" altLang="zh-CN" sz="2400" dirty="0"/>
              <a:t>: </a:t>
            </a:r>
            <a:r>
              <a:rPr lang="en-US" altLang="zh-CN" sz="2400" dirty="0" err="1"/>
              <a:t>IControl</a:t>
            </a:r>
            <a:endParaRPr lang="en-US" altLang="zh-CN" sz="2400" dirty="0"/>
          </a:p>
          <a:p>
            <a:pPr eaLnBrk="1" hangingPunct="1">
              <a:buFontTx/>
              <a:buNone/>
            </a:pPr>
            <a:r>
              <a:rPr lang="en-US" altLang="zh-CN" sz="2400" dirty="0"/>
              <a:t>{ void </a:t>
            </a:r>
            <a:r>
              <a:rPr lang="en-US" altLang="zh-CN" sz="2400" dirty="0" err="1"/>
              <a:t>SetText</a:t>
            </a:r>
            <a:r>
              <a:rPr lang="en-US" altLang="zh-CN" sz="2400" dirty="0"/>
              <a:t>(string text);}</a:t>
            </a:r>
          </a:p>
          <a:p>
            <a:pPr eaLnBrk="1" hangingPunct="1">
              <a:buFontTx/>
              <a:buNone/>
            </a:pPr>
            <a:endParaRPr lang="en-US" altLang="zh-CN" sz="2400" dirty="0"/>
          </a:p>
          <a:p>
            <a:pPr eaLnBrk="1" hangingPunct="1">
              <a:buFont typeface="Wingdings" panose="05000000000000000000" pitchFamily="2" charset="2"/>
              <a:buNone/>
            </a:pPr>
            <a:r>
              <a:rPr lang="en-US" altLang="zh-CN" sz="2400" dirty="0"/>
              <a:t>interface </a:t>
            </a:r>
            <a:r>
              <a:rPr lang="en-US" altLang="zh-CN" sz="2400" dirty="0" err="1"/>
              <a:t>IListBox</a:t>
            </a:r>
            <a:r>
              <a:rPr lang="en-US" altLang="zh-CN" sz="2400" dirty="0"/>
              <a:t>: </a:t>
            </a:r>
            <a:r>
              <a:rPr lang="en-US" altLang="zh-CN" sz="2400" dirty="0" err="1"/>
              <a:t>IControl</a:t>
            </a:r>
            <a:endParaRPr lang="en-US" altLang="zh-CN" sz="2400" dirty="0"/>
          </a:p>
          <a:p>
            <a:pPr eaLnBrk="1" hangingPunct="1">
              <a:buFontTx/>
              <a:buNone/>
            </a:pPr>
            <a:r>
              <a:rPr lang="en-US" altLang="zh-CN" sz="2400" dirty="0"/>
              <a:t>{ void </a:t>
            </a:r>
            <a:r>
              <a:rPr lang="en-US" altLang="zh-CN" sz="2400" dirty="0" err="1"/>
              <a:t>SetItems</a:t>
            </a:r>
            <a:r>
              <a:rPr lang="en-US" altLang="zh-CN" sz="2400" dirty="0"/>
              <a:t>(string[] items);}</a:t>
            </a:r>
          </a:p>
          <a:p>
            <a:pPr eaLnBrk="1" hangingPunct="1">
              <a:buFontTx/>
              <a:buNone/>
            </a:pPr>
            <a:endParaRPr lang="en-US" altLang="zh-CN" sz="2400" dirty="0"/>
          </a:p>
          <a:p>
            <a:pPr eaLnBrk="1" hangingPunct="1">
              <a:buFont typeface="Wingdings" panose="05000000000000000000" pitchFamily="2" charset="2"/>
              <a:buNone/>
            </a:pPr>
            <a:r>
              <a:rPr lang="en-US" altLang="zh-CN" sz="2400" dirty="0">
                <a:solidFill>
                  <a:srgbClr val="FF0000"/>
                </a:solidFill>
              </a:rPr>
              <a:t>Interface </a:t>
            </a:r>
            <a:r>
              <a:rPr lang="en-US" altLang="zh-CN" sz="2400" dirty="0" err="1">
                <a:solidFill>
                  <a:srgbClr val="FF0000"/>
                </a:solidFill>
              </a:rPr>
              <a:t>IComboBox:ITextBox,IListBox</a:t>
            </a:r>
            <a:endParaRPr lang="en-US" altLang="zh-CN" sz="2400" dirty="0">
              <a:solidFill>
                <a:srgbClr val="FF0000"/>
              </a:solidFill>
            </a:endParaRPr>
          </a:p>
          <a:p>
            <a:pPr eaLnBrk="1" hangingPunct="1">
              <a:buFont typeface="Wingdings" panose="05000000000000000000" pitchFamily="2" charset="2"/>
              <a:buNone/>
            </a:pPr>
            <a:r>
              <a:rPr lang="en-US" altLang="zh-CN" sz="2400" dirty="0">
                <a:solidFill>
                  <a:srgbClr val="FF0000"/>
                </a:solidFill>
              </a:rPr>
              <a:t>{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71438"/>
            <a:ext cx="8229600" cy="765175"/>
          </a:xfrm>
        </p:spPr>
        <p:txBody>
          <a:bodyPr/>
          <a:lstStyle/>
          <a:p>
            <a:pPr eaLnBrk="1" hangingPunct="1"/>
            <a:r>
              <a:rPr lang="zh-CN" altLang="en-US">
                <a:solidFill>
                  <a:srgbClr val="0000FF"/>
                </a:solidFill>
              </a:rPr>
              <a:t>接口实现</a:t>
            </a:r>
          </a:p>
        </p:txBody>
      </p:sp>
      <p:sp>
        <p:nvSpPr>
          <p:cNvPr id="118787" name="Rectangle 3"/>
          <p:cNvSpPr>
            <a:spLocks noGrp="1" noChangeArrowheads="1"/>
          </p:cNvSpPr>
          <p:nvPr>
            <p:ph idx="1"/>
          </p:nvPr>
        </p:nvSpPr>
        <p:spPr>
          <a:xfrm>
            <a:off x="361950" y="1050925"/>
            <a:ext cx="8458200" cy="1153939"/>
          </a:xfrm>
        </p:spPr>
        <p:txBody>
          <a:bodyPr/>
          <a:lstStyle/>
          <a:p>
            <a:pPr eaLnBrk="1" hangingPunct="1">
              <a:spcBef>
                <a:spcPts val="0"/>
              </a:spcBef>
            </a:pPr>
            <a:r>
              <a:rPr lang="zh-CN" altLang="en-US" sz="2400" dirty="0">
                <a:ea typeface="黑体" panose="02010609060101010101" pitchFamily="49" charset="-122"/>
              </a:rPr>
              <a:t>实现：类要继承某个接口用</a:t>
            </a:r>
            <a:r>
              <a:rPr lang="zh-CN" altLang="en-US" sz="2400" dirty="0">
                <a:solidFill>
                  <a:srgbClr val="FF0000"/>
                </a:solidFill>
                <a:ea typeface="黑体" panose="02010609060101010101" pitchFamily="49" charset="-122"/>
              </a:rPr>
              <a:t>“</a:t>
            </a:r>
            <a:r>
              <a:rPr lang="en-US" altLang="zh-CN" sz="2400" b="1" dirty="0">
                <a:solidFill>
                  <a:srgbClr val="FF0000"/>
                </a:solidFill>
                <a:ea typeface="黑体" panose="02010609060101010101" pitchFamily="49" charset="-122"/>
              </a:rPr>
              <a:t>:</a:t>
            </a:r>
            <a:r>
              <a:rPr lang="en-US" altLang="zh-CN" sz="2400" dirty="0">
                <a:solidFill>
                  <a:srgbClr val="FF0000"/>
                </a:solidFill>
                <a:ea typeface="黑体" panose="02010609060101010101" pitchFamily="49" charset="-122"/>
              </a:rPr>
              <a:t>”</a:t>
            </a:r>
            <a:r>
              <a:rPr lang="zh-CN" altLang="en-US" sz="2400" dirty="0">
                <a:ea typeface="黑体" panose="02010609060101010101" pitchFamily="49" charset="-122"/>
              </a:rPr>
              <a:t>，在类的定义中给出接口中所定义方法的实际实现。</a:t>
            </a:r>
          </a:p>
          <a:p>
            <a:pPr eaLnBrk="1" hangingPunct="1">
              <a:spcBef>
                <a:spcPts val="0"/>
              </a:spcBef>
            </a:pPr>
            <a:r>
              <a:rPr lang="zh-CN" altLang="en-US" sz="2400" dirty="0">
                <a:ea typeface="黑体" panose="02010609060101010101" pitchFamily="49" charset="-122"/>
              </a:rPr>
              <a:t>除显式实现接口外，类中接口实现必须显示声明为</a:t>
            </a:r>
            <a:r>
              <a:rPr lang="en-US" altLang="zh-CN" sz="2400" dirty="0">
                <a:solidFill>
                  <a:srgbClr val="FF0000"/>
                </a:solidFill>
                <a:ea typeface="黑体" panose="02010609060101010101" pitchFamily="49" charset="-122"/>
              </a:rPr>
              <a:t>public</a:t>
            </a:r>
            <a:r>
              <a:rPr lang="zh-CN" altLang="en-US" sz="2400" dirty="0">
                <a:ea typeface="黑体" panose="02010609060101010101" pitchFamily="49" charset="-122"/>
              </a:rPr>
              <a:t>。</a:t>
            </a:r>
          </a:p>
        </p:txBody>
      </p:sp>
      <p:sp>
        <p:nvSpPr>
          <p:cNvPr id="4" name="Rectangle 3"/>
          <p:cNvSpPr txBox="1">
            <a:spLocks noChangeArrowheads="1"/>
          </p:cNvSpPr>
          <p:nvPr/>
        </p:nvSpPr>
        <p:spPr bwMode="auto">
          <a:xfrm>
            <a:off x="4860032" y="2924944"/>
            <a:ext cx="3672408" cy="3240360"/>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a:t>public interface Interface2</a:t>
            </a:r>
          </a:p>
          <a:p>
            <a:pPr eaLnBrk="1" hangingPunct="1">
              <a:lnSpc>
                <a:spcPct val="80000"/>
              </a:lnSpc>
              <a:buFontTx/>
              <a:buNone/>
            </a:pPr>
            <a:r>
              <a:rPr lang="en-US" altLang="zh-CN" sz="1800" b="1" kern="0" dirty="0"/>
              <a:t>{ </a:t>
            </a:r>
          </a:p>
          <a:p>
            <a:pPr eaLnBrk="1" hangingPunct="1">
              <a:lnSpc>
                <a:spcPct val="80000"/>
              </a:lnSpc>
              <a:buFontTx/>
              <a:buNone/>
            </a:pPr>
            <a:r>
              <a:rPr lang="en-US" altLang="zh-CN" sz="1800" b="1" kern="0" dirty="0"/>
              <a:t>     new void fun1(</a:t>
            </a:r>
            <a:r>
              <a:rPr lang="en-US" altLang="zh-CN" sz="1800" b="1" kern="0" dirty="0" err="1"/>
              <a:t>int</a:t>
            </a:r>
            <a:r>
              <a:rPr lang="en-US" altLang="zh-CN" sz="1800" b="1" kern="0" dirty="0"/>
              <a:t> </a:t>
            </a:r>
            <a:r>
              <a:rPr lang="en-US" altLang="zh-CN" sz="1800" b="1" kern="0" dirty="0" err="1"/>
              <a:t>i</a:t>
            </a:r>
            <a:r>
              <a:rPr lang="en-US" altLang="zh-CN" sz="1800" b="1" kern="0" dirty="0"/>
              <a:t>);</a:t>
            </a:r>
          </a:p>
          <a:p>
            <a:pPr eaLnBrk="1" hangingPunct="1">
              <a:lnSpc>
                <a:spcPct val="80000"/>
              </a:lnSpc>
              <a:buFontTx/>
              <a:buNone/>
            </a:pPr>
            <a:r>
              <a:rPr lang="en-US" altLang="zh-CN" sz="1800" b="1" kern="0" dirty="0"/>
              <a:t>     void M1(</a:t>
            </a:r>
            <a:r>
              <a:rPr lang="en-US" altLang="zh-CN" sz="1800" b="1" kern="0" dirty="0" err="1"/>
              <a:t>int</a:t>
            </a:r>
            <a:r>
              <a:rPr lang="en-US" altLang="zh-CN" sz="1800" b="1" kern="0" dirty="0"/>
              <a:t> y);</a:t>
            </a:r>
          </a:p>
          <a:p>
            <a:pPr eaLnBrk="1" hangingPunct="1">
              <a:lnSpc>
                <a:spcPct val="80000"/>
              </a:lnSpc>
              <a:buFontTx/>
              <a:buNone/>
            </a:pPr>
            <a:r>
              <a:rPr lang="en-US" altLang="zh-CN" sz="1800" b="1" kern="0" dirty="0"/>
              <a:t>}</a:t>
            </a:r>
          </a:p>
          <a:p>
            <a:pPr eaLnBrk="1" hangingPunct="1">
              <a:lnSpc>
                <a:spcPct val="80000"/>
              </a:lnSpc>
              <a:buFontTx/>
              <a:buNone/>
            </a:pPr>
            <a:endParaRPr lang="zh-CN" altLang="en-US" sz="1800" b="1" kern="0" dirty="0"/>
          </a:p>
          <a:p>
            <a:pPr eaLnBrk="1" hangingPunct="1">
              <a:lnSpc>
                <a:spcPct val="80000"/>
              </a:lnSpc>
              <a:buFontTx/>
              <a:buNone/>
            </a:pPr>
            <a:r>
              <a:rPr lang="en-US" altLang="zh-CN" sz="1800" b="1" kern="0" dirty="0"/>
              <a:t>public class cls2:Interface2</a:t>
            </a:r>
          </a:p>
          <a:p>
            <a:pPr eaLnBrk="1" hangingPunct="1">
              <a:lnSpc>
                <a:spcPct val="80000"/>
              </a:lnSpc>
              <a:buFontTx/>
              <a:buNone/>
            </a:pPr>
            <a:r>
              <a:rPr lang="en-US" altLang="zh-CN" sz="1800" b="1" kern="0" dirty="0"/>
              <a:t>{  </a:t>
            </a:r>
          </a:p>
          <a:p>
            <a:pPr eaLnBrk="1" hangingPunct="1">
              <a:lnSpc>
                <a:spcPct val="80000"/>
              </a:lnSpc>
              <a:buFontTx/>
              <a:buNone/>
            </a:pPr>
            <a:r>
              <a:rPr lang="en-US" altLang="zh-CN" sz="1800" b="1" kern="0" dirty="0"/>
              <a:t>      public void fun1(</a:t>
            </a:r>
            <a:r>
              <a:rPr lang="en-US" altLang="zh-CN" sz="1800" b="1" kern="0" dirty="0" err="1"/>
              <a:t>int</a:t>
            </a:r>
            <a:r>
              <a:rPr lang="en-US" altLang="zh-CN" sz="1800" b="1" kern="0" dirty="0"/>
              <a:t> </a:t>
            </a:r>
            <a:r>
              <a:rPr lang="en-US" altLang="zh-CN" sz="1800" b="1" kern="0" dirty="0" err="1"/>
              <a:t>i</a:t>
            </a:r>
            <a:r>
              <a:rPr lang="en-US" altLang="zh-CN" sz="1800" b="1" kern="0" dirty="0"/>
              <a:t>) {…..}</a:t>
            </a:r>
          </a:p>
          <a:p>
            <a:pPr eaLnBrk="1" hangingPunct="1">
              <a:lnSpc>
                <a:spcPct val="80000"/>
              </a:lnSpc>
              <a:buFontTx/>
              <a:buNone/>
            </a:pPr>
            <a:r>
              <a:rPr lang="en-US" altLang="zh-CN" sz="1800" b="1" kern="0" dirty="0"/>
              <a:t>      public void M1(</a:t>
            </a:r>
            <a:r>
              <a:rPr lang="en-US" altLang="zh-CN" sz="1800" b="1" kern="0" dirty="0" err="1"/>
              <a:t>int</a:t>
            </a:r>
            <a:r>
              <a:rPr lang="en-US" altLang="zh-CN" sz="1800" b="1" kern="0" dirty="0"/>
              <a:t> </a:t>
            </a:r>
            <a:r>
              <a:rPr lang="en-US" altLang="zh-CN" sz="1800" b="1" kern="0" dirty="0" err="1"/>
              <a:t>i</a:t>
            </a:r>
            <a:r>
              <a:rPr lang="en-US" altLang="zh-CN" sz="1800" b="1" kern="0" dirty="0"/>
              <a:t>) {…….}</a:t>
            </a:r>
          </a:p>
          <a:p>
            <a:pPr eaLnBrk="1" hangingPunct="1">
              <a:lnSpc>
                <a:spcPct val="80000"/>
              </a:lnSpc>
              <a:buFontTx/>
              <a:buNone/>
            </a:pPr>
            <a:r>
              <a:rPr lang="en-US" altLang="zh-CN" sz="1800" b="1" kern="0" dirty="0"/>
              <a:t>}</a:t>
            </a:r>
          </a:p>
        </p:txBody>
      </p:sp>
      <p:sp>
        <p:nvSpPr>
          <p:cNvPr id="5" name="Rectangle 3"/>
          <p:cNvSpPr txBox="1">
            <a:spLocks noChangeArrowheads="1"/>
          </p:cNvSpPr>
          <p:nvPr/>
        </p:nvSpPr>
        <p:spPr bwMode="auto">
          <a:xfrm>
            <a:off x="611560" y="2924944"/>
            <a:ext cx="3561978" cy="3240360"/>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a:t>public interface Interface1</a:t>
            </a:r>
          </a:p>
          <a:p>
            <a:pPr eaLnBrk="1" hangingPunct="1">
              <a:lnSpc>
                <a:spcPct val="80000"/>
              </a:lnSpc>
              <a:buFontTx/>
              <a:buNone/>
            </a:pPr>
            <a:r>
              <a:rPr lang="en-US" altLang="zh-CN" sz="1800" b="1" kern="0" dirty="0"/>
              <a:t>{ </a:t>
            </a:r>
          </a:p>
          <a:p>
            <a:pPr eaLnBrk="1" hangingPunct="1">
              <a:lnSpc>
                <a:spcPct val="80000"/>
              </a:lnSpc>
              <a:buFontTx/>
              <a:buNone/>
            </a:pPr>
            <a:r>
              <a:rPr lang="en-US" altLang="zh-CN" sz="1800" b="1" kern="0" dirty="0"/>
              <a:t>     void fun1(</a:t>
            </a:r>
            <a:r>
              <a:rPr lang="en-US" altLang="zh-CN" sz="1800" b="1" kern="0" dirty="0" err="1"/>
              <a:t>int</a:t>
            </a:r>
            <a:r>
              <a:rPr lang="en-US" altLang="zh-CN" sz="1800" b="1" kern="0" dirty="0"/>
              <a:t> </a:t>
            </a:r>
            <a:r>
              <a:rPr lang="en-US" altLang="zh-CN" sz="1800" b="1" kern="0" dirty="0" err="1"/>
              <a:t>i</a:t>
            </a:r>
            <a:r>
              <a:rPr lang="en-US" altLang="zh-CN" sz="1800" b="1" kern="0" dirty="0"/>
              <a:t>); </a:t>
            </a:r>
          </a:p>
          <a:p>
            <a:pPr eaLnBrk="1" hangingPunct="1">
              <a:lnSpc>
                <a:spcPct val="80000"/>
              </a:lnSpc>
              <a:buFontTx/>
              <a:buNone/>
            </a:pPr>
            <a:r>
              <a:rPr lang="en-US" altLang="zh-CN" sz="1800" b="1" kern="0" dirty="0"/>
              <a:t>}</a:t>
            </a:r>
          </a:p>
          <a:p>
            <a:pPr eaLnBrk="1" hangingPunct="1">
              <a:lnSpc>
                <a:spcPct val="80000"/>
              </a:lnSpc>
              <a:buFontTx/>
              <a:buNone/>
            </a:pPr>
            <a:endParaRPr lang="en-US" altLang="zh-CN" sz="1800" b="1" kern="0" dirty="0"/>
          </a:p>
          <a:p>
            <a:pPr eaLnBrk="1" hangingPunct="1">
              <a:lnSpc>
                <a:spcPct val="80000"/>
              </a:lnSpc>
              <a:buFontTx/>
              <a:buNone/>
            </a:pPr>
            <a:r>
              <a:rPr lang="en-US" altLang="zh-CN" sz="1800" b="1" kern="0" dirty="0"/>
              <a:t>public class cls1:Interface1</a:t>
            </a:r>
          </a:p>
          <a:p>
            <a:pPr eaLnBrk="1" hangingPunct="1">
              <a:lnSpc>
                <a:spcPct val="80000"/>
              </a:lnSpc>
              <a:buFontTx/>
              <a:buNone/>
            </a:pPr>
            <a:r>
              <a:rPr lang="en-US" altLang="zh-CN" sz="1800" b="1" kern="0" dirty="0"/>
              <a:t>{ </a:t>
            </a:r>
          </a:p>
          <a:p>
            <a:pPr eaLnBrk="1" hangingPunct="1">
              <a:lnSpc>
                <a:spcPct val="80000"/>
              </a:lnSpc>
              <a:buFontTx/>
              <a:buNone/>
            </a:pPr>
            <a:r>
              <a:rPr lang="en-US" altLang="zh-CN" sz="1800" b="1" kern="0" dirty="0"/>
              <a:t>     public void fun1(</a:t>
            </a:r>
            <a:r>
              <a:rPr lang="en-US" altLang="zh-CN" sz="1800" b="1" kern="0" dirty="0" err="1"/>
              <a:t>int</a:t>
            </a:r>
            <a:r>
              <a:rPr lang="en-US" altLang="zh-CN" sz="1800" b="1" kern="0" dirty="0"/>
              <a:t> </a:t>
            </a:r>
            <a:r>
              <a:rPr lang="en-US" altLang="zh-CN" sz="1800" b="1" kern="0" dirty="0" err="1"/>
              <a:t>i</a:t>
            </a:r>
            <a:r>
              <a:rPr lang="en-US" altLang="zh-CN" sz="1800" b="1" kern="0" dirty="0"/>
              <a:t>){…..}  </a:t>
            </a:r>
          </a:p>
          <a:p>
            <a:pPr eaLnBrk="1" hangingPunct="1">
              <a:lnSpc>
                <a:spcPct val="80000"/>
              </a:lnSpc>
              <a:buFontTx/>
              <a:buNone/>
            </a:pPr>
            <a:r>
              <a:rPr lang="en-US" altLang="zh-CN" sz="1800" b="1" kern="0" dirty="0"/>
              <a:t>}</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8313" y="0"/>
            <a:ext cx="8229600" cy="923925"/>
          </a:xfrm>
        </p:spPr>
        <p:txBody>
          <a:bodyPr/>
          <a:lstStyle/>
          <a:p>
            <a:pPr eaLnBrk="1" hangingPunct="1"/>
            <a:r>
              <a:rPr lang="en-US" altLang="zh-CN">
                <a:solidFill>
                  <a:srgbClr val="0000FF"/>
                </a:solidFill>
              </a:rPr>
              <a:t>is</a:t>
            </a:r>
            <a:r>
              <a:rPr lang="zh-CN" altLang="en-US">
                <a:solidFill>
                  <a:srgbClr val="0000FF"/>
                </a:solidFill>
              </a:rPr>
              <a:t>运算符</a:t>
            </a:r>
          </a:p>
        </p:txBody>
      </p:sp>
      <p:sp>
        <p:nvSpPr>
          <p:cNvPr id="132099" name="Rectangle 3"/>
          <p:cNvSpPr>
            <a:spLocks noGrp="1" noChangeArrowheads="1"/>
          </p:cNvSpPr>
          <p:nvPr>
            <p:ph idx="1"/>
          </p:nvPr>
        </p:nvSpPr>
        <p:spPr>
          <a:xfrm>
            <a:off x="250825" y="908050"/>
            <a:ext cx="8686800" cy="2520950"/>
          </a:xfrm>
        </p:spPr>
        <p:txBody>
          <a:bodyPr/>
          <a:lstStyle/>
          <a:p>
            <a:pPr eaLnBrk="1" hangingPunct="1"/>
            <a:r>
              <a:rPr lang="en-US" altLang="zh-CN" sz="2800" dirty="0">
                <a:ea typeface="黑体" panose="02010609060101010101" pitchFamily="49" charset="-122"/>
              </a:rPr>
              <a:t>is</a:t>
            </a:r>
            <a:r>
              <a:rPr lang="zh-CN" altLang="en-US" sz="2800" dirty="0">
                <a:ea typeface="黑体" panose="02010609060101010101" pitchFamily="49" charset="-122"/>
              </a:rPr>
              <a:t>运算符可以检查对象与类之间的关系，形式为：</a:t>
            </a:r>
            <a:r>
              <a:rPr lang="en-US" altLang="zh-CN" sz="2800" dirty="0">
                <a:ea typeface="黑体" panose="02010609060101010101" pitchFamily="49" charset="-122"/>
              </a:rPr>
              <a:t>if ( </a:t>
            </a:r>
            <a:r>
              <a:rPr lang="en-US" altLang="zh-CN" sz="2800" dirty="0" err="1">
                <a:ea typeface="黑体" panose="02010609060101010101" pitchFamily="49" charset="-122"/>
              </a:rPr>
              <a:t>obj</a:t>
            </a:r>
            <a:r>
              <a:rPr lang="en-US" altLang="zh-CN" sz="2800" dirty="0">
                <a:ea typeface="黑体" panose="02010609060101010101" pitchFamily="49" charset="-122"/>
              </a:rPr>
              <a:t> is </a:t>
            </a:r>
            <a:r>
              <a:rPr lang="en-US" altLang="zh-CN" sz="2800" dirty="0" err="1">
                <a:ea typeface="黑体" panose="02010609060101010101" pitchFamily="49" charset="-122"/>
              </a:rPr>
              <a:t>classname</a:t>
            </a:r>
            <a:r>
              <a:rPr lang="en-US" altLang="zh-CN" sz="2800" dirty="0">
                <a:ea typeface="黑体" panose="02010609060101010101" pitchFamily="49" charset="-122"/>
              </a:rPr>
              <a:t> )…… </a:t>
            </a:r>
          </a:p>
          <a:p>
            <a:pPr lvl="1" eaLnBrk="1" hangingPunct="1"/>
            <a:r>
              <a:rPr lang="zh-CN" altLang="en-US" sz="2500" dirty="0">
                <a:ea typeface="黑体" panose="02010609060101010101" pitchFamily="49" charset="-122"/>
              </a:rPr>
              <a:t>当</a:t>
            </a:r>
            <a:r>
              <a:rPr lang="en-US" altLang="zh-CN" sz="2500" dirty="0" err="1">
                <a:ea typeface="黑体" panose="02010609060101010101" pitchFamily="49" charset="-122"/>
              </a:rPr>
              <a:t>obj</a:t>
            </a:r>
            <a:r>
              <a:rPr lang="zh-CN" altLang="en-US" sz="2500" dirty="0">
                <a:ea typeface="黑体" panose="02010609060101010101" pitchFamily="49" charset="-122"/>
              </a:rPr>
              <a:t>指向的对象为</a:t>
            </a:r>
            <a:r>
              <a:rPr lang="en-US" altLang="zh-CN" sz="2500" dirty="0" err="1">
                <a:ea typeface="黑体" panose="02010609060101010101" pitchFamily="49" charset="-122"/>
              </a:rPr>
              <a:t>classname</a:t>
            </a:r>
            <a:r>
              <a:rPr lang="zh-CN" altLang="en-US" sz="2500" dirty="0">
                <a:ea typeface="黑体" panose="02010609060101010101" pitchFamily="49" charset="-122"/>
              </a:rPr>
              <a:t>类或其子类的对象时，运算返回</a:t>
            </a:r>
            <a:r>
              <a:rPr lang="en-US" altLang="zh-CN" sz="2500" dirty="0">
                <a:ea typeface="黑体" panose="02010609060101010101" pitchFamily="49" charset="-122"/>
              </a:rPr>
              <a:t>true</a:t>
            </a:r>
            <a:r>
              <a:rPr lang="zh-CN" altLang="en-US" sz="2500" dirty="0">
                <a:ea typeface="黑体" panose="02010609060101010101" pitchFamily="49" charset="-122"/>
              </a:rPr>
              <a:t>。</a:t>
            </a:r>
          </a:p>
          <a:p>
            <a:pPr eaLnBrk="1" hangingPunct="1"/>
            <a:r>
              <a:rPr lang="zh-CN" altLang="en-US" sz="2800" dirty="0">
                <a:ea typeface="黑体" panose="02010609060101010101" pitchFamily="49" charset="-122"/>
              </a:rPr>
              <a:t>可用于确定接口是否可用。</a:t>
            </a:r>
          </a:p>
        </p:txBody>
      </p:sp>
      <p:sp>
        <p:nvSpPr>
          <p:cNvPr id="2" name="矩形 1"/>
          <p:cNvSpPr/>
          <p:nvPr/>
        </p:nvSpPr>
        <p:spPr>
          <a:xfrm>
            <a:off x="487735" y="3861048"/>
            <a:ext cx="8064896" cy="1354217"/>
          </a:xfrm>
          <a:prstGeom prst="rect">
            <a:avLst/>
          </a:prstGeom>
          <a:ln w="25400">
            <a:solidFill>
              <a:schemeClr val="accent1">
                <a:lumMod val="75000"/>
              </a:schemeClr>
            </a:solidFill>
          </a:ln>
        </p:spPr>
        <p:txBody>
          <a:bodyPr wrap="square">
            <a:spAutoFit/>
          </a:bodyPr>
          <a:lstStyle/>
          <a:p>
            <a:pPr eaLnBrk="1" hangingPunct="1">
              <a:spcBef>
                <a:spcPts val="600"/>
              </a:spcBef>
              <a:buFontTx/>
              <a:buNone/>
            </a:pPr>
            <a:r>
              <a:rPr lang="en-US" altLang="zh-CN" dirty="0">
                <a:ea typeface="黑体" panose="02010609060101010101" pitchFamily="49" charset="-122"/>
              </a:rPr>
              <a:t>Sphere </a:t>
            </a:r>
            <a:r>
              <a:rPr lang="en-US" altLang="zh-CN" dirty="0" err="1">
                <a:ea typeface="黑体" panose="02010609060101010101" pitchFamily="49" charset="-122"/>
              </a:rPr>
              <a:t>obj</a:t>
            </a:r>
            <a:r>
              <a:rPr lang="en-US" altLang="zh-CN" dirty="0">
                <a:ea typeface="黑体" panose="02010609060101010101" pitchFamily="49" charset="-122"/>
              </a:rPr>
              <a:t> = new Sphere(1);</a:t>
            </a:r>
          </a:p>
          <a:p>
            <a:pPr eaLnBrk="1" hangingPunct="1">
              <a:spcBef>
                <a:spcPts val="600"/>
              </a:spcBef>
              <a:buFontTx/>
              <a:buNone/>
            </a:pPr>
            <a:r>
              <a:rPr lang="en-US" altLang="zh-CN" dirty="0">
                <a:solidFill>
                  <a:srgbClr val="0000FF"/>
                </a:solidFill>
                <a:ea typeface="黑体" panose="02010609060101010101" pitchFamily="49" charset="-122"/>
              </a:rPr>
              <a:t>//</a:t>
            </a:r>
            <a:r>
              <a:rPr lang="zh-CN" altLang="en-US" dirty="0">
                <a:solidFill>
                  <a:srgbClr val="0000FF"/>
                </a:solidFill>
                <a:ea typeface="黑体" panose="02010609060101010101" pitchFamily="49" charset="-122"/>
              </a:rPr>
              <a:t>如果</a:t>
            </a:r>
            <a:r>
              <a:rPr lang="en-US" altLang="zh-CN" dirty="0">
                <a:solidFill>
                  <a:srgbClr val="0000FF"/>
                </a:solidFill>
                <a:ea typeface="黑体" panose="02010609060101010101" pitchFamily="49" charset="-122"/>
              </a:rPr>
              <a:t>Sphere</a:t>
            </a:r>
            <a:r>
              <a:rPr lang="zh-CN" altLang="en-US" dirty="0">
                <a:solidFill>
                  <a:srgbClr val="0000FF"/>
                </a:solidFill>
                <a:ea typeface="黑体" panose="02010609060101010101" pitchFamily="49" charset="-122"/>
              </a:rPr>
              <a:t>实现了</a:t>
            </a:r>
            <a:r>
              <a:rPr lang="en-US" altLang="zh-CN" dirty="0" err="1">
                <a:solidFill>
                  <a:srgbClr val="0000FF"/>
                </a:solidFill>
                <a:ea typeface="黑体" panose="02010609060101010101" pitchFamily="49" charset="-122"/>
              </a:rPr>
              <a:t>ICalAreaAndVolumn</a:t>
            </a:r>
            <a:r>
              <a:rPr lang="zh-CN" altLang="en-US" dirty="0">
                <a:solidFill>
                  <a:srgbClr val="0000FF"/>
                </a:solidFill>
                <a:ea typeface="黑体" panose="02010609060101010101" pitchFamily="49" charset="-122"/>
              </a:rPr>
              <a:t>接口</a:t>
            </a:r>
          </a:p>
          <a:p>
            <a:pPr eaLnBrk="1" hangingPunct="1">
              <a:spcBef>
                <a:spcPts val="600"/>
              </a:spcBef>
              <a:buFontTx/>
              <a:buNone/>
            </a:pPr>
            <a:r>
              <a:rPr lang="en-US" altLang="zh-CN" noProof="1">
                <a:ea typeface="黑体" panose="02010609060101010101" pitchFamily="49" charset="-122"/>
              </a:rPr>
              <a:t>if(obj is </a:t>
            </a:r>
            <a:r>
              <a:rPr lang="en-US" altLang="zh-CN" dirty="0" err="1">
                <a:ea typeface="黑体" panose="02010609060101010101" pitchFamily="49" charset="-122"/>
              </a:rPr>
              <a:t>ICalAreaAndVolumn</a:t>
            </a:r>
            <a:r>
              <a:rPr lang="en-US" altLang="zh-CN" noProof="1">
                <a:ea typeface="黑体" panose="02010609060101010101" pitchFamily="49" charset="-122"/>
              </a:rPr>
              <a:t>) {...}</a:t>
            </a:r>
            <a:endParaRPr lang="en-US" altLang="zh-CN" dirty="0">
              <a:ea typeface="黑体" panose="02010609060101010101" pitchFamily="49" charset="-122"/>
            </a:endParaRPr>
          </a:p>
        </p:txBody>
      </p:sp>
    </p:spTree>
    <p:extLst>
      <p:ext uri="{BB962C8B-B14F-4D97-AF65-F5344CB8AC3E}">
        <p14:creationId xmlns:p14="http://schemas.microsoft.com/office/powerpoint/2010/main" val="173187739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a:xfrm>
            <a:off x="395288" y="115888"/>
            <a:ext cx="8229600" cy="6481762"/>
          </a:xfrm>
        </p:spPr>
        <p:txBody>
          <a:bodyPr/>
          <a:lstStyle/>
          <a:p>
            <a:pPr eaLnBrk="1" hangingPunct="1">
              <a:lnSpc>
                <a:spcPct val="80000"/>
              </a:lnSpc>
              <a:spcBef>
                <a:spcPct val="10000"/>
              </a:spcBef>
              <a:buFontTx/>
              <a:buNone/>
            </a:pPr>
            <a:r>
              <a:rPr lang="en-US" altLang="zh-CN" sz="1600" b="1"/>
              <a:t>using System;</a:t>
            </a:r>
          </a:p>
          <a:p>
            <a:pPr eaLnBrk="1" hangingPunct="1">
              <a:lnSpc>
                <a:spcPct val="80000"/>
              </a:lnSpc>
              <a:spcBef>
                <a:spcPct val="10000"/>
              </a:spcBef>
              <a:buFontTx/>
              <a:buNone/>
            </a:pPr>
            <a:r>
              <a:rPr lang="en-US" altLang="zh-CN" sz="1600" b="1"/>
              <a:t>class Class1</a:t>
            </a:r>
          </a:p>
          <a:p>
            <a:pPr eaLnBrk="1" hangingPunct="1">
              <a:lnSpc>
                <a:spcPct val="80000"/>
              </a:lnSpc>
              <a:spcBef>
                <a:spcPct val="10000"/>
              </a:spcBef>
              <a:buFontTx/>
              <a:buNone/>
            </a:pPr>
            <a:r>
              <a:rPr lang="en-US" altLang="zh-CN" sz="1600" b="1"/>
              <a:t>{</a:t>
            </a:r>
          </a:p>
          <a:p>
            <a:pPr eaLnBrk="1" hangingPunct="1">
              <a:lnSpc>
                <a:spcPct val="80000"/>
              </a:lnSpc>
              <a:spcBef>
                <a:spcPct val="10000"/>
              </a:spcBef>
              <a:buFontTx/>
              <a:buNone/>
            </a:pPr>
            <a:r>
              <a:rPr lang="en-US" altLang="zh-CN" sz="1600" b="1"/>
              <a:t>}</a:t>
            </a:r>
          </a:p>
          <a:p>
            <a:pPr eaLnBrk="1" hangingPunct="1">
              <a:lnSpc>
                <a:spcPct val="80000"/>
              </a:lnSpc>
              <a:spcBef>
                <a:spcPct val="10000"/>
              </a:spcBef>
              <a:buFontTx/>
              <a:buNone/>
            </a:pPr>
            <a:r>
              <a:rPr lang="en-US" altLang="zh-CN" sz="1600" b="1"/>
              <a:t>class Class2</a:t>
            </a:r>
          </a:p>
          <a:p>
            <a:pPr eaLnBrk="1" hangingPunct="1">
              <a:lnSpc>
                <a:spcPct val="80000"/>
              </a:lnSpc>
              <a:spcBef>
                <a:spcPct val="10000"/>
              </a:spcBef>
              <a:buFontTx/>
              <a:buNone/>
            </a:pPr>
            <a:r>
              <a:rPr lang="en-US" altLang="zh-CN" sz="1600" b="1"/>
              <a:t>{</a:t>
            </a:r>
          </a:p>
          <a:p>
            <a:pPr eaLnBrk="1" hangingPunct="1">
              <a:lnSpc>
                <a:spcPct val="80000"/>
              </a:lnSpc>
              <a:spcBef>
                <a:spcPct val="10000"/>
              </a:spcBef>
              <a:buFontTx/>
              <a:buNone/>
            </a:pPr>
            <a:r>
              <a:rPr lang="en-US" altLang="zh-CN" sz="1600" b="1"/>
              <a:t>}</a:t>
            </a:r>
          </a:p>
          <a:p>
            <a:pPr eaLnBrk="1" hangingPunct="1">
              <a:lnSpc>
                <a:spcPct val="80000"/>
              </a:lnSpc>
              <a:spcBef>
                <a:spcPct val="10000"/>
              </a:spcBef>
              <a:buFontTx/>
              <a:buNone/>
            </a:pPr>
            <a:endParaRPr lang="en-US" altLang="zh-CN" sz="1600" b="1"/>
          </a:p>
          <a:p>
            <a:pPr eaLnBrk="1" hangingPunct="1">
              <a:lnSpc>
                <a:spcPct val="80000"/>
              </a:lnSpc>
              <a:spcBef>
                <a:spcPct val="10000"/>
              </a:spcBef>
              <a:buFontTx/>
              <a:buNone/>
            </a:pPr>
            <a:r>
              <a:rPr lang="en-US" altLang="zh-CN" sz="1600" b="1"/>
              <a:t>class IsTest</a:t>
            </a:r>
          </a:p>
          <a:p>
            <a:pPr eaLnBrk="1" hangingPunct="1">
              <a:lnSpc>
                <a:spcPct val="80000"/>
              </a:lnSpc>
              <a:spcBef>
                <a:spcPct val="10000"/>
              </a:spcBef>
              <a:buFontTx/>
              <a:buNone/>
            </a:pPr>
            <a:r>
              <a:rPr lang="en-US" altLang="zh-CN" sz="1600" b="1"/>
              <a:t>{</a:t>
            </a:r>
          </a:p>
          <a:p>
            <a:pPr eaLnBrk="1" hangingPunct="1">
              <a:lnSpc>
                <a:spcPct val="80000"/>
              </a:lnSpc>
              <a:spcBef>
                <a:spcPct val="10000"/>
              </a:spcBef>
              <a:buFontTx/>
              <a:buNone/>
            </a:pPr>
            <a:r>
              <a:rPr lang="en-US" altLang="zh-CN" sz="1600" b="1"/>
              <a:t>    static void Test(object o)</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        Class1 a;</a:t>
            </a:r>
          </a:p>
          <a:p>
            <a:pPr eaLnBrk="1" hangingPunct="1">
              <a:lnSpc>
                <a:spcPct val="80000"/>
              </a:lnSpc>
              <a:spcBef>
                <a:spcPct val="10000"/>
              </a:spcBef>
              <a:buFontTx/>
              <a:buNone/>
            </a:pPr>
            <a:r>
              <a:rPr lang="en-US" altLang="zh-CN" sz="1600" b="1"/>
              <a:t>        Class2 b;</a:t>
            </a:r>
          </a:p>
          <a:p>
            <a:pPr eaLnBrk="1" hangingPunct="1">
              <a:lnSpc>
                <a:spcPct val="80000"/>
              </a:lnSpc>
              <a:spcBef>
                <a:spcPct val="10000"/>
              </a:spcBef>
              <a:buFontTx/>
              <a:buNone/>
            </a:pPr>
            <a:r>
              <a:rPr lang="en-US" altLang="zh-CN" sz="1600" b="1"/>
              <a:t>        if (</a:t>
            </a:r>
            <a:r>
              <a:rPr lang="en-US" altLang="zh-CN" sz="1600" b="1">
                <a:solidFill>
                  <a:srgbClr val="FF0000"/>
                </a:solidFill>
              </a:rPr>
              <a:t>o is Class1</a:t>
            </a:r>
            <a:r>
              <a:rPr lang="en-US" altLang="zh-CN" sz="1600" b="1"/>
              <a:t>)    </a:t>
            </a:r>
          </a:p>
          <a:p>
            <a:pPr eaLnBrk="1" hangingPunct="1">
              <a:lnSpc>
                <a:spcPct val="80000"/>
              </a:lnSpc>
              <a:spcBef>
                <a:spcPct val="10000"/>
              </a:spcBef>
              <a:buFontTx/>
              <a:buNone/>
            </a:pPr>
            <a:r>
              <a:rPr lang="en-US" altLang="zh-CN" sz="1600" b="1"/>
              <a:t>        {  Console.WriteLine("o is Class1");  }</a:t>
            </a:r>
          </a:p>
          <a:p>
            <a:pPr eaLnBrk="1" hangingPunct="1">
              <a:lnSpc>
                <a:spcPct val="80000"/>
              </a:lnSpc>
              <a:spcBef>
                <a:spcPct val="10000"/>
              </a:spcBef>
              <a:buFontTx/>
              <a:buNone/>
            </a:pPr>
            <a:r>
              <a:rPr lang="en-US" altLang="zh-CN" sz="1600" b="1"/>
              <a:t>        else if (</a:t>
            </a:r>
            <a:r>
              <a:rPr lang="en-US" altLang="zh-CN" sz="1600" b="1">
                <a:solidFill>
                  <a:srgbClr val="FF0000"/>
                </a:solidFill>
              </a:rPr>
              <a:t>o is Class2</a:t>
            </a:r>
            <a:r>
              <a:rPr lang="en-US" altLang="zh-CN" sz="1600" b="1"/>
              <a:t>)</a:t>
            </a:r>
          </a:p>
          <a:p>
            <a:pPr eaLnBrk="1" hangingPunct="1">
              <a:lnSpc>
                <a:spcPct val="80000"/>
              </a:lnSpc>
              <a:spcBef>
                <a:spcPct val="10000"/>
              </a:spcBef>
              <a:buFontTx/>
              <a:buNone/>
            </a:pPr>
            <a:r>
              <a:rPr lang="en-US" altLang="zh-CN" sz="1600" b="1"/>
              <a:t>        {  Console.WriteLine("o is Class2"); }</a:t>
            </a:r>
          </a:p>
          <a:p>
            <a:pPr eaLnBrk="1" hangingPunct="1">
              <a:lnSpc>
                <a:spcPct val="80000"/>
              </a:lnSpc>
              <a:spcBef>
                <a:spcPct val="10000"/>
              </a:spcBef>
              <a:buFontTx/>
              <a:buNone/>
            </a:pPr>
            <a:r>
              <a:rPr lang="en-US" altLang="zh-CN" sz="1600" b="1"/>
              <a:t>        else</a:t>
            </a:r>
          </a:p>
          <a:p>
            <a:pPr eaLnBrk="1" hangingPunct="1">
              <a:lnSpc>
                <a:spcPct val="80000"/>
              </a:lnSpc>
              <a:spcBef>
                <a:spcPct val="10000"/>
              </a:spcBef>
              <a:buFontTx/>
              <a:buNone/>
            </a:pPr>
            <a:r>
              <a:rPr lang="en-US" altLang="zh-CN" sz="1600" b="1"/>
              <a:t>        {  Console.WriteLine("o is neither Class1 nor Class2.");  }</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    static void Main()</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        Class1 c1 = new Class1();</a:t>
            </a:r>
          </a:p>
          <a:p>
            <a:pPr eaLnBrk="1" hangingPunct="1">
              <a:lnSpc>
                <a:spcPct val="80000"/>
              </a:lnSpc>
              <a:spcBef>
                <a:spcPct val="10000"/>
              </a:spcBef>
              <a:buFontTx/>
              <a:buNone/>
            </a:pPr>
            <a:r>
              <a:rPr lang="en-US" altLang="zh-CN" sz="1600" b="1"/>
              <a:t>        Class2 c2 = new Class2();</a:t>
            </a:r>
          </a:p>
          <a:p>
            <a:pPr eaLnBrk="1" hangingPunct="1">
              <a:lnSpc>
                <a:spcPct val="80000"/>
              </a:lnSpc>
              <a:spcBef>
                <a:spcPct val="10000"/>
              </a:spcBef>
              <a:buFontTx/>
              <a:buNone/>
            </a:pPr>
            <a:r>
              <a:rPr lang="en-US" altLang="zh-CN" sz="1600" b="1"/>
              <a:t>        Test(c1);</a:t>
            </a:r>
          </a:p>
          <a:p>
            <a:pPr eaLnBrk="1" hangingPunct="1">
              <a:lnSpc>
                <a:spcPct val="80000"/>
              </a:lnSpc>
              <a:spcBef>
                <a:spcPct val="10000"/>
              </a:spcBef>
              <a:buFontTx/>
              <a:buNone/>
            </a:pPr>
            <a:r>
              <a:rPr lang="en-US" altLang="zh-CN" sz="1600" b="1"/>
              <a:t>        Test(c2);</a:t>
            </a:r>
          </a:p>
          <a:p>
            <a:pPr eaLnBrk="1" hangingPunct="1">
              <a:lnSpc>
                <a:spcPct val="80000"/>
              </a:lnSpc>
              <a:spcBef>
                <a:spcPct val="10000"/>
              </a:spcBef>
              <a:buFontTx/>
              <a:buNone/>
            </a:pPr>
            <a:r>
              <a:rPr lang="en-US" altLang="zh-CN" sz="1600" b="1"/>
              <a:t>        Test("a string");</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a:t>
            </a:r>
          </a:p>
        </p:txBody>
      </p:sp>
    </p:spTree>
    <p:extLst>
      <p:ext uri="{BB962C8B-B14F-4D97-AF65-F5344CB8AC3E}">
        <p14:creationId xmlns:p14="http://schemas.microsoft.com/office/powerpoint/2010/main" val="389539430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a:xfrm>
            <a:off x="395288" y="115888"/>
            <a:ext cx="8229600" cy="6481762"/>
          </a:xfrm>
        </p:spPr>
        <p:txBody>
          <a:bodyPr/>
          <a:lstStyle/>
          <a:p>
            <a:pPr eaLnBrk="1" hangingPunct="1">
              <a:lnSpc>
                <a:spcPct val="80000"/>
              </a:lnSpc>
              <a:spcBef>
                <a:spcPct val="10000"/>
              </a:spcBef>
              <a:buFontTx/>
              <a:buNone/>
            </a:pPr>
            <a:r>
              <a:rPr lang="en-US" altLang="zh-CN" sz="1600" b="1" dirty="0"/>
              <a:t>using System;</a:t>
            </a:r>
          </a:p>
          <a:p>
            <a:pPr eaLnBrk="1" hangingPunct="1">
              <a:lnSpc>
                <a:spcPct val="80000"/>
              </a:lnSpc>
              <a:spcBef>
                <a:spcPct val="10000"/>
              </a:spcBef>
              <a:buFontTx/>
              <a:buNone/>
            </a:pPr>
            <a:r>
              <a:rPr lang="en-US" altLang="zh-CN" sz="1600" b="1" dirty="0"/>
              <a:t>class Class1</a:t>
            </a:r>
          </a:p>
          <a:p>
            <a:pPr eaLnBrk="1" hangingPunct="1">
              <a:lnSpc>
                <a:spcPct val="80000"/>
              </a:lnSpc>
              <a:spcBef>
                <a:spcPct val="10000"/>
              </a:spcBef>
              <a:buFontTx/>
              <a:buNone/>
            </a:pPr>
            <a:r>
              <a:rPr lang="en-US" altLang="zh-CN" sz="1600" b="1" dirty="0"/>
              <a:t>{</a:t>
            </a:r>
          </a:p>
          <a:p>
            <a:pPr eaLnBrk="1" hangingPunct="1">
              <a:lnSpc>
                <a:spcPct val="80000"/>
              </a:lnSpc>
              <a:spcBef>
                <a:spcPct val="10000"/>
              </a:spcBef>
              <a:buFontTx/>
              <a:buNone/>
            </a:pPr>
            <a:r>
              <a:rPr lang="en-US" altLang="zh-CN" sz="1600" b="1" dirty="0"/>
              <a:t>}</a:t>
            </a:r>
          </a:p>
          <a:p>
            <a:pPr eaLnBrk="1" hangingPunct="1">
              <a:lnSpc>
                <a:spcPct val="80000"/>
              </a:lnSpc>
              <a:spcBef>
                <a:spcPct val="10000"/>
              </a:spcBef>
              <a:buFontTx/>
              <a:buNone/>
            </a:pPr>
            <a:r>
              <a:rPr lang="en-US" altLang="zh-CN" sz="1600" b="1" dirty="0"/>
              <a:t>class Class2</a:t>
            </a:r>
          </a:p>
          <a:p>
            <a:pPr eaLnBrk="1" hangingPunct="1">
              <a:lnSpc>
                <a:spcPct val="80000"/>
              </a:lnSpc>
              <a:spcBef>
                <a:spcPct val="10000"/>
              </a:spcBef>
              <a:buFontTx/>
              <a:buNone/>
            </a:pPr>
            <a:r>
              <a:rPr lang="en-US" altLang="zh-CN" sz="1600" b="1" dirty="0"/>
              <a:t>{</a:t>
            </a:r>
          </a:p>
          <a:p>
            <a:pPr eaLnBrk="1" hangingPunct="1">
              <a:lnSpc>
                <a:spcPct val="80000"/>
              </a:lnSpc>
              <a:spcBef>
                <a:spcPct val="10000"/>
              </a:spcBef>
              <a:buFontTx/>
              <a:buNone/>
            </a:pPr>
            <a:r>
              <a:rPr lang="en-US" altLang="zh-CN" sz="1600" b="1" dirty="0"/>
              <a:t>}</a:t>
            </a:r>
          </a:p>
          <a:p>
            <a:pPr eaLnBrk="1" hangingPunct="1">
              <a:lnSpc>
                <a:spcPct val="80000"/>
              </a:lnSpc>
              <a:spcBef>
                <a:spcPct val="10000"/>
              </a:spcBef>
              <a:buFontTx/>
              <a:buNone/>
            </a:pPr>
            <a:endParaRPr lang="en-US" altLang="zh-CN" sz="1600" b="1" dirty="0"/>
          </a:p>
          <a:p>
            <a:pPr eaLnBrk="1" hangingPunct="1">
              <a:lnSpc>
                <a:spcPct val="80000"/>
              </a:lnSpc>
              <a:spcBef>
                <a:spcPct val="10000"/>
              </a:spcBef>
              <a:buFontTx/>
              <a:buNone/>
            </a:pPr>
            <a:r>
              <a:rPr lang="en-US" altLang="zh-CN" sz="1600" b="1" dirty="0"/>
              <a:t>class </a:t>
            </a:r>
            <a:r>
              <a:rPr lang="en-US" altLang="zh-CN" sz="1600" b="1" dirty="0" err="1"/>
              <a:t>IsTest</a:t>
            </a:r>
            <a:endParaRPr lang="en-US" altLang="zh-CN" sz="1600" b="1" dirty="0"/>
          </a:p>
          <a:p>
            <a:pPr eaLnBrk="1" hangingPunct="1">
              <a:lnSpc>
                <a:spcPct val="80000"/>
              </a:lnSpc>
              <a:spcBef>
                <a:spcPct val="10000"/>
              </a:spcBef>
              <a:buFontTx/>
              <a:buNone/>
            </a:pPr>
            <a:r>
              <a:rPr lang="en-US" altLang="zh-CN" sz="1600" b="1" dirty="0"/>
              <a:t>{</a:t>
            </a:r>
          </a:p>
          <a:p>
            <a:pPr eaLnBrk="1" hangingPunct="1">
              <a:lnSpc>
                <a:spcPct val="80000"/>
              </a:lnSpc>
              <a:spcBef>
                <a:spcPct val="10000"/>
              </a:spcBef>
              <a:buFontTx/>
              <a:buNone/>
            </a:pPr>
            <a:r>
              <a:rPr lang="en-US" altLang="zh-CN" sz="1600" b="1" dirty="0"/>
              <a:t>    static void Test(object o)</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        Class1 a;</a:t>
            </a:r>
          </a:p>
          <a:p>
            <a:pPr eaLnBrk="1" hangingPunct="1">
              <a:lnSpc>
                <a:spcPct val="80000"/>
              </a:lnSpc>
              <a:spcBef>
                <a:spcPct val="10000"/>
              </a:spcBef>
              <a:buFontTx/>
              <a:buNone/>
            </a:pPr>
            <a:r>
              <a:rPr lang="en-US" altLang="zh-CN" sz="1600" b="1" dirty="0"/>
              <a:t>        Class2 b;</a:t>
            </a:r>
          </a:p>
          <a:p>
            <a:pPr eaLnBrk="1" hangingPunct="1">
              <a:lnSpc>
                <a:spcPct val="80000"/>
              </a:lnSpc>
              <a:spcBef>
                <a:spcPct val="10000"/>
              </a:spcBef>
              <a:buFontTx/>
              <a:buNone/>
            </a:pPr>
            <a:r>
              <a:rPr lang="en-US" altLang="zh-CN" sz="1600" b="1" dirty="0"/>
              <a:t>        if (</a:t>
            </a:r>
            <a:r>
              <a:rPr lang="en-US" altLang="zh-CN" sz="1600" b="1" dirty="0">
                <a:solidFill>
                  <a:srgbClr val="FF0000"/>
                </a:solidFill>
              </a:rPr>
              <a:t>o is Class1</a:t>
            </a:r>
            <a:r>
              <a:rPr lang="en-US" altLang="zh-CN" sz="1600" b="1" dirty="0"/>
              <a:t>)    </a:t>
            </a:r>
          </a:p>
          <a:p>
            <a:pPr eaLnBrk="1" hangingPunct="1">
              <a:lnSpc>
                <a:spcPct val="80000"/>
              </a:lnSpc>
              <a:spcBef>
                <a:spcPct val="10000"/>
              </a:spcBef>
              <a:buFontTx/>
              <a:buNone/>
            </a:pPr>
            <a:r>
              <a:rPr lang="en-US" altLang="zh-CN" sz="1600" b="1" dirty="0"/>
              <a:t>        {  </a:t>
            </a:r>
            <a:r>
              <a:rPr lang="en-US" altLang="zh-CN" sz="1600" b="1" dirty="0" err="1"/>
              <a:t>Console.WriteLine</a:t>
            </a:r>
            <a:r>
              <a:rPr lang="en-US" altLang="zh-CN" sz="1600" b="1" dirty="0"/>
              <a:t>("o is Class1");  }</a:t>
            </a:r>
          </a:p>
          <a:p>
            <a:pPr eaLnBrk="1" hangingPunct="1">
              <a:lnSpc>
                <a:spcPct val="80000"/>
              </a:lnSpc>
              <a:spcBef>
                <a:spcPct val="10000"/>
              </a:spcBef>
              <a:buFontTx/>
              <a:buNone/>
            </a:pPr>
            <a:r>
              <a:rPr lang="en-US" altLang="zh-CN" sz="1600" b="1" dirty="0"/>
              <a:t>        else if (</a:t>
            </a:r>
            <a:r>
              <a:rPr lang="en-US" altLang="zh-CN" sz="1600" b="1" dirty="0">
                <a:solidFill>
                  <a:srgbClr val="FF0000"/>
                </a:solidFill>
              </a:rPr>
              <a:t>o is Class2</a:t>
            </a:r>
            <a:r>
              <a:rPr lang="en-US" altLang="zh-CN" sz="1600" b="1" dirty="0"/>
              <a:t>)</a:t>
            </a:r>
          </a:p>
          <a:p>
            <a:pPr eaLnBrk="1" hangingPunct="1">
              <a:lnSpc>
                <a:spcPct val="80000"/>
              </a:lnSpc>
              <a:spcBef>
                <a:spcPct val="10000"/>
              </a:spcBef>
              <a:buFontTx/>
              <a:buNone/>
            </a:pPr>
            <a:r>
              <a:rPr lang="en-US" altLang="zh-CN" sz="1600" b="1" dirty="0"/>
              <a:t>        {  </a:t>
            </a:r>
            <a:r>
              <a:rPr lang="en-US" altLang="zh-CN" sz="1600" b="1" dirty="0" err="1"/>
              <a:t>Console.WriteLine</a:t>
            </a:r>
            <a:r>
              <a:rPr lang="en-US" altLang="zh-CN" sz="1600" b="1" dirty="0"/>
              <a:t>("o is Class2"); }</a:t>
            </a:r>
          </a:p>
          <a:p>
            <a:pPr eaLnBrk="1" hangingPunct="1">
              <a:lnSpc>
                <a:spcPct val="80000"/>
              </a:lnSpc>
              <a:spcBef>
                <a:spcPct val="10000"/>
              </a:spcBef>
              <a:buFontTx/>
              <a:buNone/>
            </a:pPr>
            <a:r>
              <a:rPr lang="en-US" altLang="zh-CN" sz="1600" b="1" dirty="0"/>
              <a:t>        else</a:t>
            </a:r>
          </a:p>
          <a:p>
            <a:pPr eaLnBrk="1" hangingPunct="1">
              <a:lnSpc>
                <a:spcPct val="80000"/>
              </a:lnSpc>
              <a:spcBef>
                <a:spcPct val="10000"/>
              </a:spcBef>
              <a:buFontTx/>
              <a:buNone/>
            </a:pPr>
            <a:r>
              <a:rPr lang="en-US" altLang="zh-CN" sz="1600" b="1" dirty="0"/>
              <a:t>        {  </a:t>
            </a:r>
            <a:r>
              <a:rPr lang="en-US" altLang="zh-CN" sz="1600" b="1" dirty="0" err="1"/>
              <a:t>Console.WriteLine</a:t>
            </a:r>
            <a:r>
              <a:rPr lang="en-US" altLang="zh-CN" sz="1600" b="1" dirty="0"/>
              <a:t>("o is neither Class1 nor Class2.");  }</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    static void Main()</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        Class1 c1 = new Class1();</a:t>
            </a:r>
          </a:p>
          <a:p>
            <a:pPr eaLnBrk="1" hangingPunct="1">
              <a:lnSpc>
                <a:spcPct val="80000"/>
              </a:lnSpc>
              <a:spcBef>
                <a:spcPct val="10000"/>
              </a:spcBef>
              <a:buFontTx/>
              <a:buNone/>
            </a:pPr>
            <a:r>
              <a:rPr lang="en-US" altLang="zh-CN" sz="1600" b="1" dirty="0"/>
              <a:t>        Class2 c2 = new Class2();</a:t>
            </a:r>
          </a:p>
          <a:p>
            <a:pPr eaLnBrk="1" hangingPunct="1">
              <a:lnSpc>
                <a:spcPct val="80000"/>
              </a:lnSpc>
              <a:spcBef>
                <a:spcPct val="10000"/>
              </a:spcBef>
              <a:buFontTx/>
              <a:buNone/>
            </a:pPr>
            <a:r>
              <a:rPr lang="en-US" altLang="zh-CN" sz="1600" b="1" dirty="0"/>
              <a:t>        Test(c1);</a:t>
            </a:r>
          </a:p>
          <a:p>
            <a:pPr eaLnBrk="1" hangingPunct="1">
              <a:lnSpc>
                <a:spcPct val="80000"/>
              </a:lnSpc>
              <a:spcBef>
                <a:spcPct val="10000"/>
              </a:spcBef>
              <a:buFontTx/>
              <a:buNone/>
            </a:pPr>
            <a:r>
              <a:rPr lang="en-US" altLang="zh-CN" sz="1600" b="1" dirty="0"/>
              <a:t>        Test(c2);</a:t>
            </a:r>
          </a:p>
          <a:p>
            <a:pPr eaLnBrk="1" hangingPunct="1">
              <a:lnSpc>
                <a:spcPct val="80000"/>
              </a:lnSpc>
              <a:spcBef>
                <a:spcPct val="10000"/>
              </a:spcBef>
              <a:buFontTx/>
              <a:buNone/>
            </a:pPr>
            <a:r>
              <a:rPr lang="en-US" altLang="zh-CN" sz="1600" b="1" dirty="0"/>
              <a:t>        Test("a string");</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a:t>
            </a:r>
          </a:p>
        </p:txBody>
      </p:sp>
      <p:sp>
        <p:nvSpPr>
          <p:cNvPr id="241668" name="Text Box 4"/>
          <p:cNvSpPr txBox="1">
            <a:spLocks noChangeArrowheads="1"/>
          </p:cNvSpPr>
          <p:nvPr/>
        </p:nvSpPr>
        <p:spPr bwMode="auto">
          <a:xfrm>
            <a:off x="4211638" y="1125538"/>
            <a:ext cx="4032250" cy="1006475"/>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2000" b="1" dirty="0">
                <a:solidFill>
                  <a:srgbClr val="FF0000"/>
                </a:solidFill>
              </a:rPr>
              <a:t>o is Class1</a:t>
            </a:r>
          </a:p>
          <a:p>
            <a:pPr eaLnBrk="1" hangingPunct="1">
              <a:spcBef>
                <a:spcPct val="0"/>
              </a:spcBef>
              <a:buFontTx/>
              <a:buNone/>
            </a:pPr>
            <a:r>
              <a:rPr lang="en-US" altLang="en-US" sz="2000" b="1" dirty="0">
                <a:solidFill>
                  <a:srgbClr val="FF0000"/>
                </a:solidFill>
              </a:rPr>
              <a:t>o is Class2</a:t>
            </a:r>
          </a:p>
          <a:p>
            <a:pPr eaLnBrk="1" hangingPunct="1">
              <a:spcBef>
                <a:spcPct val="0"/>
              </a:spcBef>
              <a:buFontTx/>
              <a:buNone/>
            </a:pPr>
            <a:r>
              <a:rPr lang="en-US" altLang="en-US" sz="2000" b="1" dirty="0">
                <a:solidFill>
                  <a:srgbClr val="FF0000"/>
                </a:solidFill>
              </a:rPr>
              <a:t>o is neither Class1 nor Class2.</a:t>
            </a:r>
          </a:p>
        </p:txBody>
      </p:sp>
    </p:spTree>
    <p:extLst>
      <p:ext uri="{BB962C8B-B14F-4D97-AF65-F5344CB8AC3E}">
        <p14:creationId xmlns:p14="http://schemas.microsoft.com/office/powerpoint/2010/main" val="13729304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a:xfrm>
            <a:off x="420961" y="260648"/>
            <a:ext cx="8229600" cy="6192837"/>
          </a:xfrm>
        </p:spPr>
        <p:txBody>
          <a:bodyPr/>
          <a:lstStyle/>
          <a:p>
            <a:pPr eaLnBrk="1" hangingPunct="1">
              <a:lnSpc>
                <a:spcPct val="80000"/>
              </a:lnSpc>
              <a:spcBef>
                <a:spcPct val="10000"/>
              </a:spcBef>
              <a:buFontTx/>
              <a:buNone/>
            </a:pPr>
            <a:r>
              <a:rPr lang="en-US" altLang="zh-CN" sz="1700" b="1" dirty="0"/>
              <a:t>using System;</a:t>
            </a:r>
          </a:p>
          <a:p>
            <a:pPr eaLnBrk="1" hangingPunct="1">
              <a:lnSpc>
                <a:spcPct val="80000"/>
              </a:lnSpc>
              <a:spcBef>
                <a:spcPct val="10000"/>
              </a:spcBef>
              <a:buFontTx/>
              <a:buNone/>
            </a:pPr>
            <a:r>
              <a:rPr lang="en-US" altLang="zh-CN" sz="1700" b="1" dirty="0"/>
              <a:t>class Class1</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class Class2 : Class1</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endParaRPr lang="en-US" altLang="zh-CN" sz="1700" b="1" dirty="0"/>
          </a:p>
          <a:p>
            <a:pPr eaLnBrk="1" hangingPunct="1">
              <a:lnSpc>
                <a:spcPct val="80000"/>
              </a:lnSpc>
              <a:spcBef>
                <a:spcPct val="10000"/>
              </a:spcBef>
              <a:buFontTx/>
              <a:buNone/>
            </a:pPr>
            <a:r>
              <a:rPr lang="en-US" altLang="zh-CN" sz="1700" b="1" dirty="0"/>
              <a:t>class </a:t>
            </a:r>
            <a:r>
              <a:rPr lang="en-US" altLang="zh-CN" sz="1700" b="1" dirty="0" err="1"/>
              <a:t>IsTest</a:t>
            </a:r>
            <a:endParaRPr lang="en-US" altLang="zh-CN" sz="1700" b="1" dirty="0"/>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    static void Test(object o)</a:t>
            </a:r>
          </a:p>
          <a:p>
            <a:pPr eaLnBrk="1" hangingPunct="1">
              <a:lnSpc>
                <a:spcPct val="80000"/>
              </a:lnSpc>
              <a:spcBef>
                <a:spcPct val="10000"/>
              </a:spcBef>
              <a:buFontTx/>
              <a:buNone/>
            </a:pPr>
            <a:r>
              <a:rPr lang="en-US" altLang="zh-CN" sz="1700" b="1" dirty="0"/>
              <a:t>    {</a:t>
            </a:r>
          </a:p>
          <a:p>
            <a:pPr eaLnBrk="1" hangingPunct="1">
              <a:lnSpc>
                <a:spcPct val="80000"/>
              </a:lnSpc>
              <a:spcBef>
                <a:spcPct val="10000"/>
              </a:spcBef>
              <a:buFontTx/>
              <a:buNone/>
            </a:pPr>
            <a:r>
              <a:rPr lang="en-US" altLang="zh-CN" sz="1700" b="1" dirty="0"/>
              <a:t>        Class1 a;</a:t>
            </a:r>
          </a:p>
          <a:p>
            <a:pPr eaLnBrk="1" hangingPunct="1">
              <a:lnSpc>
                <a:spcPct val="80000"/>
              </a:lnSpc>
              <a:spcBef>
                <a:spcPct val="10000"/>
              </a:spcBef>
              <a:buFontTx/>
              <a:buNone/>
            </a:pPr>
            <a:r>
              <a:rPr lang="en-US" altLang="zh-CN" sz="1700" b="1" dirty="0"/>
              <a:t>        Class2 b;</a:t>
            </a:r>
          </a:p>
          <a:p>
            <a:pPr eaLnBrk="1" hangingPunct="1">
              <a:lnSpc>
                <a:spcPct val="80000"/>
              </a:lnSpc>
              <a:spcBef>
                <a:spcPct val="10000"/>
              </a:spcBef>
              <a:buFontTx/>
              <a:buNone/>
            </a:pPr>
            <a:r>
              <a:rPr lang="en-US" altLang="zh-CN" sz="1700" b="1" dirty="0"/>
              <a:t>        if (</a:t>
            </a:r>
            <a:r>
              <a:rPr lang="en-US" altLang="zh-CN" sz="1700" b="1" dirty="0">
                <a:solidFill>
                  <a:srgbClr val="FF0000"/>
                </a:solidFill>
              </a:rPr>
              <a:t>o is Class1</a:t>
            </a:r>
            <a:r>
              <a:rPr lang="en-US" altLang="zh-CN" sz="1700" b="1" dirty="0"/>
              <a:t>)    </a:t>
            </a:r>
          </a:p>
          <a:p>
            <a:pPr eaLnBrk="1" hangingPunct="1">
              <a:lnSpc>
                <a:spcPct val="80000"/>
              </a:lnSpc>
              <a:spcBef>
                <a:spcPct val="10000"/>
              </a:spcBef>
              <a:buFontTx/>
              <a:buNone/>
            </a:pPr>
            <a:r>
              <a:rPr lang="en-US" altLang="zh-CN" sz="1700" b="1" dirty="0"/>
              <a:t>        {  </a:t>
            </a:r>
            <a:r>
              <a:rPr lang="en-US" altLang="zh-CN" sz="1700" b="1" dirty="0" err="1"/>
              <a:t>Console.WriteLine</a:t>
            </a:r>
            <a:r>
              <a:rPr lang="en-US" altLang="zh-CN" sz="1700" b="1" dirty="0"/>
              <a:t>("o is Class1");  }</a:t>
            </a:r>
          </a:p>
          <a:p>
            <a:pPr eaLnBrk="1" hangingPunct="1">
              <a:lnSpc>
                <a:spcPct val="80000"/>
              </a:lnSpc>
              <a:spcBef>
                <a:spcPct val="10000"/>
              </a:spcBef>
              <a:buFontTx/>
              <a:buNone/>
            </a:pPr>
            <a:r>
              <a:rPr lang="en-US" altLang="zh-CN" sz="1700" b="1" dirty="0"/>
              <a:t>        if (</a:t>
            </a:r>
            <a:r>
              <a:rPr lang="en-US" altLang="zh-CN" sz="1700" b="1" dirty="0">
                <a:solidFill>
                  <a:srgbClr val="FF0000"/>
                </a:solidFill>
              </a:rPr>
              <a:t>o is Class2</a:t>
            </a:r>
            <a:r>
              <a:rPr lang="en-US" altLang="zh-CN" sz="1700" b="1" dirty="0"/>
              <a:t>)</a:t>
            </a:r>
          </a:p>
          <a:p>
            <a:pPr eaLnBrk="1" hangingPunct="1">
              <a:lnSpc>
                <a:spcPct val="80000"/>
              </a:lnSpc>
              <a:spcBef>
                <a:spcPct val="10000"/>
              </a:spcBef>
              <a:buFontTx/>
              <a:buNone/>
            </a:pPr>
            <a:r>
              <a:rPr lang="en-US" altLang="zh-CN" sz="1700" b="1" dirty="0"/>
              <a:t>        {  </a:t>
            </a:r>
            <a:r>
              <a:rPr lang="en-US" altLang="zh-CN" sz="1700" b="1" dirty="0" err="1"/>
              <a:t>Console.WriteLine</a:t>
            </a:r>
            <a:r>
              <a:rPr lang="en-US" altLang="zh-CN" sz="1700" b="1" dirty="0"/>
              <a:t>("o is Class2"); }</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    static void Main()</a:t>
            </a:r>
          </a:p>
          <a:p>
            <a:pPr eaLnBrk="1" hangingPunct="1">
              <a:lnSpc>
                <a:spcPct val="80000"/>
              </a:lnSpc>
              <a:spcBef>
                <a:spcPct val="10000"/>
              </a:spcBef>
              <a:buFontTx/>
              <a:buNone/>
            </a:pPr>
            <a:r>
              <a:rPr lang="en-US" altLang="zh-CN" sz="1700" b="1" dirty="0"/>
              <a:t>    {</a:t>
            </a:r>
          </a:p>
          <a:p>
            <a:pPr eaLnBrk="1" hangingPunct="1">
              <a:lnSpc>
                <a:spcPct val="80000"/>
              </a:lnSpc>
              <a:spcBef>
                <a:spcPct val="10000"/>
              </a:spcBef>
              <a:buFontTx/>
              <a:buNone/>
            </a:pPr>
            <a:r>
              <a:rPr lang="en-US" altLang="zh-CN" sz="1700" b="1" dirty="0"/>
              <a:t>        Class1 c1 = new Class1();</a:t>
            </a:r>
          </a:p>
          <a:p>
            <a:pPr eaLnBrk="1" hangingPunct="1">
              <a:lnSpc>
                <a:spcPct val="80000"/>
              </a:lnSpc>
              <a:spcBef>
                <a:spcPct val="10000"/>
              </a:spcBef>
              <a:buFontTx/>
              <a:buNone/>
            </a:pPr>
            <a:r>
              <a:rPr lang="en-US" altLang="zh-CN" sz="1700" b="1" dirty="0"/>
              <a:t>        Class1 c2 = new Class2();</a:t>
            </a:r>
          </a:p>
          <a:p>
            <a:pPr eaLnBrk="1" hangingPunct="1">
              <a:lnSpc>
                <a:spcPct val="80000"/>
              </a:lnSpc>
              <a:spcBef>
                <a:spcPct val="10000"/>
              </a:spcBef>
              <a:buFontTx/>
              <a:buNone/>
            </a:pPr>
            <a:r>
              <a:rPr lang="en-US" altLang="zh-CN" sz="1700" b="1" dirty="0"/>
              <a:t>        Test(c1);</a:t>
            </a:r>
          </a:p>
          <a:p>
            <a:pPr eaLnBrk="1" hangingPunct="1">
              <a:lnSpc>
                <a:spcPct val="80000"/>
              </a:lnSpc>
              <a:spcBef>
                <a:spcPct val="10000"/>
              </a:spcBef>
              <a:buFontTx/>
              <a:buNone/>
            </a:pPr>
            <a:r>
              <a:rPr lang="en-US" altLang="zh-CN" sz="1700" b="1" dirty="0"/>
              <a:t>        Test(c2);</a:t>
            </a:r>
          </a:p>
          <a:p>
            <a:pPr eaLnBrk="1" hangingPunct="1">
              <a:lnSpc>
                <a:spcPct val="80000"/>
              </a:lnSpc>
              <a:spcBef>
                <a:spcPct val="10000"/>
              </a:spcBef>
              <a:buFontTx/>
              <a:buNone/>
            </a:pPr>
            <a:r>
              <a:rPr lang="en-US" altLang="zh-CN" sz="1700" b="1" dirty="0"/>
              <a:t>     }</a:t>
            </a:r>
          </a:p>
          <a:p>
            <a:pPr eaLnBrk="1" hangingPunct="1">
              <a:lnSpc>
                <a:spcPct val="80000"/>
              </a:lnSpc>
              <a:spcBef>
                <a:spcPct val="10000"/>
              </a:spcBef>
              <a:buFontTx/>
              <a:buNone/>
            </a:pPr>
            <a:r>
              <a:rPr lang="en-US" altLang="zh-CN" sz="1700" b="1" dirty="0"/>
              <a:t>}</a:t>
            </a:r>
          </a:p>
        </p:txBody>
      </p:sp>
    </p:spTree>
    <p:extLst>
      <p:ext uri="{BB962C8B-B14F-4D97-AF65-F5344CB8AC3E}">
        <p14:creationId xmlns:p14="http://schemas.microsoft.com/office/powerpoint/2010/main" val="244272323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a:xfrm>
            <a:off x="420961" y="260648"/>
            <a:ext cx="8229600" cy="6192837"/>
          </a:xfrm>
        </p:spPr>
        <p:txBody>
          <a:bodyPr/>
          <a:lstStyle/>
          <a:p>
            <a:pPr eaLnBrk="1" hangingPunct="1">
              <a:lnSpc>
                <a:spcPct val="80000"/>
              </a:lnSpc>
              <a:spcBef>
                <a:spcPct val="10000"/>
              </a:spcBef>
              <a:buFontTx/>
              <a:buNone/>
            </a:pPr>
            <a:r>
              <a:rPr lang="en-US" altLang="zh-CN" sz="1700" b="1" dirty="0"/>
              <a:t>using System;</a:t>
            </a:r>
          </a:p>
          <a:p>
            <a:pPr eaLnBrk="1" hangingPunct="1">
              <a:lnSpc>
                <a:spcPct val="80000"/>
              </a:lnSpc>
              <a:spcBef>
                <a:spcPct val="10000"/>
              </a:spcBef>
              <a:buFontTx/>
              <a:buNone/>
            </a:pPr>
            <a:r>
              <a:rPr lang="en-US" altLang="zh-CN" sz="1700" b="1" dirty="0"/>
              <a:t>class Class1</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class Class2 : Class1</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endParaRPr lang="en-US" altLang="zh-CN" sz="1700" b="1" dirty="0"/>
          </a:p>
          <a:p>
            <a:pPr eaLnBrk="1" hangingPunct="1">
              <a:lnSpc>
                <a:spcPct val="80000"/>
              </a:lnSpc>
              <a:spcBef>
                <a:spcPct val="10000"/>
              </a:spcBef>
              <a:buFontTx/>
              <a:buNone/>
            </a:pPr>
            <a:r>
              <a:rPr lang="en-US" altLang="zh-CN" sz="1700" b="1" dirty="0"/>
              <a:t>class </a:t>
            </a:r>
            <a:r>
              <a:rPr lang="en-US" altLang="zh-CN" sz="1700" b="1" dirty="0" err="1"/>
              <a:t>IsTest</a:t>
            </a:r>
            <a:endParaRPr lang="en-US" altLang="zh-CN" sz="1700" b="1" dirty="0"/>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    static void Test(object o)</a:t>
            </a:r>
          </a:p>
          <a:p>
            <a:pPr eaLnBrk="1" hangingPunct="1">
              <a:lnSpc>
                <a:spcPct val="80000"/>
              </a:lnSpc>
              <a:spcBef>
                <a:spcPct val="10000"/>
              </a:spcBef>
              <a:buFontTx/>
              <a:buNone/>
            </a:pPr>
            <a:r>
              <a:rPr lang="en-US" altLang="zh-CN" sz="1700" b="1" dirty="0"/>
              <a:t>    {</a:t>
            </a:r>
          </a:p>
          <a:p>
            <a:pPr eaLnBrk="1" hangingPunct="1">
              <a:lnSpc>
                <a:spcPct val="80000"/>
              </a:lnSpc>
              <a:spcBef>
                <a:spcPct val="10000"/>
              </a:spcBef>
              <a:buFontTx/>
              <a:buNone/>
            </a:pPr>
            <a:r>
              <a:rPr lang="en-US" altLang="zh-CN" sz="1700" b="1" dirty="0"/>
              <a:t>        Class1 a;</a:t>
            </a:r>
          </a:p>
          <a:p>
            <a:pPr eaLnBrk="1" hangingPunct="1">
              <a:lnSpc>
                <a:spcPct val="80000"/>
              </a:lnSpc>
              <a:spcBef>
                <a:spcPct val="10000"/>
              </a:spcBef>
              <a:buFontTx/>
              <a:buNone/>
            </a:pPr>
            <a:r>
              <a:rPr lang="en-US" altLang="zh-CN" sz="1700" b="1" dirty="0"/>
              <a:t>        Class2 b;</a:t>
            </a:r>
          </a:p>
          <a:p>
            <a:pPr eaLnBrk="1" hangingPunct="1">
              <a:lnSpc>
                <a:spcPct val="80000"/>
              </a:lnSpc>
              <a:spcBef>
                <a:spcPct val="10000"/>
              </a:spcBef>
              <a:buFontTx/>
              <a:buNone/>
            </a:pPr>
            <a:r>
              <a:rPr lang="en-US" altLang="zh-CN" sz="1700" b="1" dirty="0"/>
              <a:t>        if (</a:t>
            </a:r>
            <a:r>
              <a:rPr lang="en-US" altLang="zh-CN" sz="1700" b="1" dirty="0">
                <a:solidFill>
                  <a:srgbClr val="FF0000"/>
                </a:solidFill>
              </a:rPr>
              <a:t>o is Class1</a:t>
            </a:r>
            <a:r>
              <a:rPr lang="en-US" altLang="zh-CN" sz="1700" b="1" dirty="0"/>
              <a:t>)    </a:t>
            </a:r>
          </a:p>
          <a:p>
            <a:pPr eaLnBrk="1" hangingPunct="1">
              <a:lnSpc>
                <a:spcPct val="80000"/>
              </a:lnSpc>
              <a:spcBef>
                <a:spcPct val="10000"/>
              </a:spcBef>
              <a:buFontTx/>
              <a:buNone/>
            </a:pPr>
            <a:r>
              <a:rPr lang="en-US" altLang="zh-CN" sz="1700" b="1" dirty="0"/>
              <a:t>        {  </a:t>
            </a:r>
            <a:r>
              <a:rPr lang="en-US" altLang="zh-CN" sz="1700" b="1" dirty="0" err="1"/>
              <a:t>Console.WriteLine</a:t>
            </a:r>
            <a:r>
              <a:rPr lang="en-US" altLang="zh-CN" sz="1700" b="1" dirty="0"/>
              <a:t>("o is Class1");  }</a:t>
            </a:r>
          </a:p>
          <a:p>
            <a:pPr eaLnBrk="1" hangingPunct="1">
              <a:lnSpc>
                <a:spcPct val="80000"/>
              </a:lnSpc>
              <a:spcBef>
                <a:spcPct val="10000"/>
              </a:spcBef>
              <a:buFontTx/>
              <a:buNone/>
            </a:pPr>
            <a:r>
              <a:rPr lang="en-US" altLang="zh-CN" sz="1700" b="1" dirty="0"/>
              <a:t>        if (</a:t>
            </a:r>
            <a:r>
              <a:rPr lang="en-US" altLang="zh-CN" sz="1700" b="1" dirty="0">
                <a:solidFill>
                  <a:srgbClr val="FF0000"/>
                </a:solidFill>
              </a:rPr>
              <a:t>o is Class2</a:t>
            </a:r>
            <a:r>
              <a:rPr lang="en-US" altLang="zh-CN" sz="1700" b="1" dirty="0"/>
              <a:t>)</a:t>
            </a:r>
          </a:p>
          <a:p>
            <a:pPr eaLnBrk="1" hangingPunct="1">
              <a:lnSpc>
                <a:spcPct val="80000"/>
              </a:lnSpc>
              <a:spcBef>
                <a:spcPct val="10000"/>
              </a:spcBef>
              <a:buFontTx/>
              <a:buNone/>
            </a:pPr>
            <a:r>
              <a:rPr lang="en-US" altLang="zh-CN" sz="1700" b="1" dirty="0"/>
              <a:t>        {  </a:t>
            </a:r>
            <a:r>
              <a:rPr lang="en-US" altLang="zh-CN" sz="1700" b="1" dirty="0" err="1"/>
              <a:t>Console.WriteLine</a:t>
            </a:r>
            <a:r>
              <a:rPr lang="en-US" altLang="zh-CN" sz="1700" b="1" dirty="0"/>
              <a:t>("o is Class2"); }</a:t>
            </a:r>
          </a:p>
          <a:p>
            <a:pPr eaLnBrk="1" hangingPunct="1">
              <a:lnSpc>
                <a:spcPct val="80000"/>
              </a:lnSpc>
              <a:spcBef>
                <a:spcPct val="10000"/>
              </a:spcBef>
              <a:buFontTx/>
              <a:buNone/>
            </a:pPr>
            <a:r>
              <a:rPr lang="en-US" altLang="zh-CN" sz="1700" b="1" dirty="0"/>
              <a:t>}</a:t>
            </a:r>
          </a:p>
          <a:p>
            <a:pPr eaLnBrk="1" hangingPunct="1">
              <a:lnSpc>
                <a:spcPct val="80000"/>
              </a:lnSpc>
              <a:spcBef>
                <a:spcPct val="10000"/>
              </a:spcBef>
              <a:buFontTx/>
              <a:buNone/>
            </a:pPr>
            <a:r>
              <a:rPr lang="en-US" altLang="zh-CN" sz="1700" b="1" dirty="0"/>
              <a:t>    static void Main()</a:t>
            </a:r>
          </a:p>
          <a:p>
            <a:pPr eaLnBrk="1" hangingPunct="1">
              <a:lnSpc>
                <a:spcPct val="80000"/>
              </a:lnSpc>
              <a:spcBef>
                <a:spcPct val="10000"/>
              </a:spcBef>
              <a:buFontTx/>
              <a:buNone/>
            </a:pPr>
            <a:r>
              <a:rPr lang="en-US" altLang="zh-CN" sz="1700" b="1" dirty="0"/>
              <a:t>    {</a:t>
            </a:r>
          </a:p>
          <a:p>
            <a:pPr eaLnBrk="1" hangingPunct="1">
              <a:lnSpc>
                <a:spcPct val="80000"/>
              </a:lnSpc>
              <a:spcBef>
                <a:spcPct val="10000"/>
              </a:spcBef>
              <a:buFontTx/>
              <a:buNone/>
            </a:pPr>
            <a:r>
              <a:rPr lang="en-US" altLang="zh-CN" sz="1700" b="1" dirty="0"/>
              <a:t>        Class1 c1 = new Class1();</a:t>
            </a:r>
          </a:p>
          <a:p>
            <a:pPr eaLnBrk="1" hangingPunct="1">
              <a:lnSpc>
                <a:spcPct val="80000"/>
              </a:lnSpc>
              <a:spcBef>
                <a:spcPct val="10000"/>
              </a:spcBef>
              <a:buFontTx/>
              <a:buNone/>
            </a:pPr>
            <a:r>
              <a:rPr lang="en-US" altLang="zh-CN" sz="1700" b="1" dirty="0"/>
              <a:t>        Class1 c2 = new Class2();</a:t>
            </a:r>
          </a:p>
          <a:p>
            <a:pPr eaLnBrk="1" hangingPunct="1">
              <a:lnSpc>
                <a:spcPct val="80000"/>
              </a:lnSpc>
              <a:spcBef>
                <a:spcPct val="10000"/>
              </a:spcBef>
              <a:buFontTx/>
              <a:buNone/>
            </a:pPr>
            <a:r>
              <a:rPr lang="en-US" altLang="zh-CN" sz="1700" b="1" dirty="0"/>
              <a:t>        Test(c1);</a:t>
            </a:r>
          </a:p>
          <a:p>
            <a:pPr eaLnBrk="1" hangingPunct="1">
              <a:lnSpc>
                <a:spcPct val="80000"/>
              </a:lnSpc>
              <a:spcBef>
                <a:spcPct val="10000"/>
              </a:spcBef>
              <a:buFontTx/>
              <a:buNone/>
            </a:pPr>
            <a:r>
              <a:rPr lang="en-US" altLang="zh-CN" sz="1700" b="1" dirty="0"/>
              <a:t>        Test(c2);</a:t>
            </a:r>
          </a:p>
          <a:p>
            <a:pPr eaLnBrk="1" hangingPunct="1">
              <a:lnSpc>
                <a:spcPct val="80000"/>
              </a:lnSpc>
              <a:spcBef>
                <a:spcPct val="10000"/>
              </a:spcBef>
              <a:buFontTx/>
              <a:buNone/>
            </a:pPr>
            <a:r>
              <a:rPr lang="en-US" altLang="zh-CN" sz="1700" b="1" dirty="0"/>
              <a:t>     }</a:t>
            </a:r>
          </a:p>
          <a:p>
            <a:pPr eaLnBrk="1" hangingPunct="1">
              <a:lnSpc>
                <a:spcPct val="80000"/>
              </a:lnSpc>
              <a:spcBef>
                <a:spcPct val="10000"/>
              </a:spcBef>
              <a:buFontTx/>
              <a:buNone/>
            </a:pPr>
            <a:r>
              <a:rPr lang="en-US" altLang="zh-CN" sz="1700" b="1" dirty="0"/>
              <a:t>}</a:t>
            </a:r>
          </a:p>
        </p:txBody>
      </p:sp>
      <p:sp>
        <p:nvSpPr>
          <p:cNvPr id="241668" name="Text Box 4"/>
          <p:cNvSpPr txBox="1">
            <a:spLocks noChangeArrowheads="1"/>
          </p:cNvSpPr>
          <p:nvPr/>
        </p:nvSpPr>
        <p:spPr bwMode="auto">
          <a:xfrm>
            <a:off x="4633913" y="1700213"/>
            <a:ext cx="2170335" cy="1016000"/>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en-US" sz="2000" b="1" dirty="0">
                <a:solidFill>
                  <a:srgbClr val="FF0000"/>
                </a:solidFill>
              </a:rPr>
              <a:t>o is Class1</a:t>
            </a:r>
          </a:p>
          <a:p>
            <a:pPr eaLnBrk="1" hangingPunct="1">
              <a:spcBef>
                <a:spcPct val="0"/>
              </a:spcBef>
              <a:buFontTx/>
              <a:buNone/>
            </a:pPr>
            <a:r>
              <a:rPr lang="en-US" altLang="en-US" sz="2000" b="1" dirty="0">
                <a:solidFill>
                  <a:srgbClr val="FF0000"/>
                </a:solidFill>
              </a:rPr>
              <a:t>o is Class1</a:t>
            </a:r>
          </a:p>
          <a:p>
            <a:pPr eaLnBrk="1" hangingPunct="1">
              <a:spcBef>
                <a:spcPct val="0"/>
              </a:spcBef>
              <a:buFontTx/>
              <a:buNone/>
            </a:pPr>
            <a:r>
              <a:rPr lang="en-US" altLang="en-US" sz="2000" b="1" dirty="0">
                <a:solidFill>
                  <a:srgbClr val="FF0000"/>
                </a:solidFill>
              </a:rPr>
              <a:t>o is Class2</a:t>
            </a:r>
          </a:p>
        </p:txBody>
      </p:sp>
    </p:spTree>
    <p:extLst>
      <p:ext uri="{BB962C8B-B14F-4D97-AF65-F5344CB8AC3E}">
        <p14:creationId xmlns:p14="http://schemas.microsoft.com/office/powerpoint/2010/main" val="194469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468313" y="404813"/>
            <a:ext cx="8229600" cy="6119812"/>
          </a:xfrm>
        </p:spPr>
        <p:txBody>
          <a:bodyPr/>
          <a:lstStyle/>
          <a:p>
            <a:pPr eaLnBrk="1" hangingPunct="1">
              <a:lnSpc>
                <a:spcPct val="90000"/>
              </a:lnSpc>
            </a:pPr>
            <a:r>
              <a:rPr lang="en-GB" altLang="zh-CN" sz="2400" b="1" dirty="0">
                <a:solidFill>
                  <a:srgbClr val="FF0000"/>
                </a:solidFill>
                <a:ea typeface="黑体" panose="02010609060101010101" pitchFamily="49" charset="-122"/>
              </a:rPr>
              <a:t>this</a:t>
            </a:r>
            <a:r>
              <a:rPr lang="zh-CN" altLang="en-GB" sz="2400" dirty="0">
                <a:ea typeface="黑体" panose="02010609060101010101" pitchFamily="49" charset="-122"/>
              </a:rPr>
              <a:t>关键字</a:t>
            </a:r>
          </a:p>
          <a:p>
            <a:pPr lvl="1" eaLnBrk="1" hangingPunct="1">
              <a:lnSpc>
                <a:spcPct val="90000"/>
              </a:lnSpc>
            </a:pPr>
            <a:r>
              <a:rPr lang="en-US" altLang="zh-CN" sz="2000" dirty="0">
                <a:ea typeface="黑体" panose="02010609060101010101" pitchFamily="49" charset="-122"/>
              </a:rPr>
              <a:t>this</a:t>
            </a:r>
            <a:r>
              <a:rPr lang="zh-CN" altLang="en-US" sz="2000" dirty="0">
                <a:ea typeface="黑体" panose="02010609060101010101" pitchFamily="49" charset="-122"/>
              </a:rPr>
              <a:t>引用的是当前实例。</a:t>
            </a:r>
          </a:p>
          <a:p>
            <a:pPr lvl="1" eaLnBrk="1" hangingPunct="1">
              <a:lnSpc>
                <a:spcPct val="90000"/>
              </a:lnSpc>
            </a:pPr>
            <a:r>
              <a:rPr lang="en-US" altLang="zh-CN" sz="2000" dirty="0">
                <a:ea typeface="黑体" panose="02010609060101010101" pitchFamily="49" charset="-122"/>
              </a:rPr>
              <a:t>this</a:t>
            </a:r>
            <a:r>
              <a:rPr lang="zh-CN" altLang="en-US" sz="2000" dirty="0">
                <a:ea typeface="黑体" panose="02010609060101010101" pitchFamily="49" charset="-122"/>
              </a:rPr>
              <a:t>关键字是一个隐含引用，它隐含于每个类的成员函数中。</a:t>
            </a:r>
          </a:p>
          <a:p>
            <a:pPr lvl="1" eaLnBrk="1" hangingPunct="1">
              <a:lnSpc>
                <a:spcPct val="90000"/>
              </a:lnSpc>
            </a:pPr>
            <a:r>
              <a:rPr lang="en-US" altLang="zh-CN" sz="2000" dirty="0">
                <a:ea typeface="黑体" panose="02010609060101010101" pitchFamily="49" charset="-122"/>
              </a:rPr>
              <a:t>this</a:t>
            </a:r>
            <a:r>
              <a:rPr lang="zh-CN" altLang="en-US" sz="2000" dirty="0">
                <a:ea typeface="黑体" panose="02010609060101010101" pitchFamily="49" charset="-122"/>
              </a:rPr>
              <a:t>关键字引用类的当前</a:t>
            </a:r>
            <a:r>
              <a:rPr lang="zh-CN" altLang="en-US" sz="2000" dirty="0">
                <a:solidFill>
                  <a:srgbClr val="FF0000"/>
                </a:solidFill>
                <a:ea typeface="黑体" panose="02010609060101010101" pitchFamily="49" charset="-122"/>
              </a:rPr>
              <a:t>对象</a:t>
            </a:r>
            <a:r>
              <a:rPr lang="zh-CN" altLang="en-US" sz="2000" dirty="0">
                <a:ea typeface="黑体" panose="02010609060101010101" pitchFamily="49" charset="-122"/>
              </a:rPr>
              <a:t>，成员通过</a:t>
            </a:r>
            <a:r>
              <a:rPr lang="en-US" altLang="zh-CN" sz="2000" dirty="0">
                <a:ea typeface="黑体" panose="02010609060101010101" pitchFamily="49" charset="-122"/>
              </a:rPr>
              <a:t>this</a:t>
            </a:r>
            <a:r>
              <a:rPr lang="zh-CN" altLang="en-US" sz="2000" dirty="0">
                <a:ea typeface="黑体" panose="02010609060101010101" pitchFamily="49" charset="-122"/>
              </a:rPr>
              <a:t>关键字可以知道自己属于哪一个实例。</a:t>
            </a:r>
          </a:p>
          <a:p>
            <a:pPr lvl="2" eaLnBrk="1" hangingPunct="1">
              <a:lnSpc>
                <a:spcPct val="90000"/>
              </a:lnSpc>
              <a:spcBef>
                <a:spcPct val="10000"/>
              </a:spcBef>
              <a:buFontTx/>
              <a:buNone/>
            </a:pPr>
            <a:r>
              <a:rPr lang="en-US" altLang="zh-CN" sz="1800" noProof="1">
                <a:ea typeface="黑体" panose="02010609060101010101" pitchFamily="49" charset="-122"/>
              </a:rPr>
              <a:t>public class Test1</a:t>
            </a:r>
          </a:p>
          <a:p>
            <a:pPr lvl="2" eaLnBrk="1" hangingPunct="1">
              <a:lnSpc>
                <a:spcPct val="90000"/>
              </a:lnSpc>
              <a:spcBef>
                <a:spcPct val="10000"/>
              </a:spcBef>
              <a:buFontTx/>
              <a:buNone/>
            </a:pPr>
            <a:r>
              <a:rPr lang="en-US" altLang="zh-CN" sz="1800" noProof="1">
                <a:ea typeface="黑体" panose="02010609060101010101" pitchFamily="49" charset="-122"/>
              </a:rPr>
              <a:t>{</a:t>
            </a:r>
          </a:p>
          <a:p>
            <a:pPr lvl="2" eaLnBrk="1" hangingPunct="1">
              <a:lnSpc>
                <a:spcPct val="90000"/>
              </a:lnSpc>
              <a:spcBef>
                <a:spcPct val="10000"/>
              </a:spcBef>
              <a:buFontTx/>
              <a:buNone/>
            </a:pPr>
            <a:r>
              <a:rPr lang="en-US" altLang="zh-CN" sz="1800" noProof="1">
                <a:ea typeface="黑体" panose="02010609060101010101" pitchFamily="49" charset="-122"/>
              </a:rPr>
              <a:t>    public string str;</a:t>
            </a:r>
          </a:p>
          <a:p>
            <a:pPr lvl="2" eaLnBrk="1" hangingPunct="1">
              <a:lnSpc>
                <a:spcPct val="90000"/>
              </a:lnSpc>
              <a:spcBef>
                <a:spcPct val="10000"/>
              </a:spcBef>
              <a:buFontTx/>
              <a:buNone/>
            </a:pPr>
            <a:r>
              <a:rPr lang="en-US" altLang="zh-CN" sz="1800" noProof="1">
                <a:ea typeface="黑体" panose="02010609060101010101" pitchFamily="49" charset="-122"/>
              </a:rPr>
              <a:t>    public void f(string str)</a:t>
            </a:r>
          </a:p>
          <a:p>
            <a:pPr lvl="2" eaLnBrk="1" hangingPunct="1">
              <a:lnSpc>
                <a:spcPct val="90000"/>
              </a:lnSpc>
              <a:spcBef>
                <a:spcPct val="10000"/>
              </a:spcBef>
              <a:buFontTx/>
              <a:buNone/>
            </a:pPr>
            <a:r>
              <a:rPr lang="en-US" altLang="zh-CN" sz="1800" noProof="1">
                <a:ea typeface="黑体" panose="02010609060101010101" pitchFamily="49" charset="-122"/>
              </a:rPr>
              <a:t>    {</a:t>
            </a:r>
          </a:p>
          <a:p>
            <a:pPr lvl="2" eaLnBrk="1" hangingPunct="1">
              <a:lnSpc>
                <a:spcPct val="90000"/>
              </a:lnSpc>
              <a:spcBef>
                <a:spcPct val="10000"/>
              </a:spcBef>
              <a:buFontTx/>
              <a:buNone/>
            </a:pPr>
            <a:r>
              <a:rPr lang="en-US" altLang="zh-CN" sz="1800" noProof="1">
                <a:ea typeface="黑体" panose="02010609060101010101" pitchFamily="49" charset="-122"/>
              </a:rPr>
              <a:t>        this.str = str;</a:t>
            </a:r>
          </a:p>
          <a:p>
            <a:pPr lvl="2" eaLnBrk="1" hangingPunct="1">
              <a:lnSpc>
                <a:spcPct val="90000"/>
              </a:lnSpc>
              <a:spcBef>
                <a:spcPct val="10000"/>
              </a:spcBef>
              <a:buFontTx/>
              <a:buNone/>
            </a:pPr>
            <a:r>
              <a:rPr lang="en-US" altLang="zh-CN" sz="1800" noProof="1">
                <a:ea typeface="黑体" panose="02010609060101010101" pitchFamily="49" charset="-122"/>
              </a:rPr>
              <a:t>    }</a:t>
            </a:r>
          </a:p>
          <a:p>
            <a:pPr lvl="2" eaLnBrk="1" hangingPunct="1">
              <a:lnSpc>
                <a:spcPct val="90000"/>
              </a:lnSpc>
              <a:spcBef>
                <a:spcPct val="10000"/>
              </a:spcBef>
              <a:buFontTx/>
              <a:buNone/>
            </a:pPr>
            <a:r>
              <a:rPr lang="en-US" altLang="zh-CN" sz="1800" noProof="1">
                <a:ea typeface="黑体" panose="02010609060101010101" pitchFamily="49" charset="-122"/>
              </a:rPr>
              <a:t>    </a:t>
            </a:r>
          </a:p>
          <a:p>
            <a:pPr lvl="2" eaLnBrk="1" hangingPunct="1">
              <a:lnSpc>
                <a:spcPct val="90000"/>
              </a:lnSpc>
              <a:spcBef>
                <a:spcPct val="10000"/>
              </a:spcBef>
              <a:buFontTx/>
              <a:buNone/>
            </a:pPr>
            <a:r>
              <a:rPr lang="en-US" altLang="zh-CN" sz="1800" noProof="1">
                <a:ea typeface="黑体" panose="02010609060101010101" pitchFamily="49" charset="-122"/>
              </a:rPr>
              <a:t>    public static void Main()</a:t>
            </a:r>
          </a:p>
          <a:p>
            <a:pPr lvl="2" eaLnBrk="1" hangingPunct="1">
              <a:lnSpc>
                <a:spcPct val="90000"/>
              </a:lnSpc>
              <a:spcBef>
                <a:spcPct val="10000"/>
              </a:spcBef>
              <a:buFontTx/>
              <a:buNone/>
            </a:pPr>
            <a:r>
              <a:rPr lang="en-US" altLang="zh-CN" sz="1800" noProof="1">
                <a:ea typeface="黑体" panose="02010609060101010101" pitchFamily="49" charset="-122"/>
              </a:rPr>
              <a:t>    {</a:t>
            </a:r>
          </a:p>
          <a:p>
            <a:pPr lvl="2" eaLnBrk="1" hangingPunct="1">
              <a:lnSpc>
                <a:spcPct val="90000"/>
              </a:lnSpc>
              <a:spcBef>
                <a:spcPct val="10000"/>
              </a:spcBef>
              <a:buFontTx/>
              <a:buNone/>
            </a:pPr>
            <a:r>
              <a:rPr lang="en-US" altLang="zh-CN" sz="1800" noProof="1">
                <a:ea typeface="黑体" panose="02010609060101010101" pitchFamily="49" charset="-122"/>
              </a:rPr>
              <a:t>        Test1 test = new Test1();</a:t>
            </a:r>
          </a:p>
          <a:p>
            <a:pPr lvl="2" eaLnBrk="1" hangingPunct="1">
              <a:lnSpc>
                <a:spcPct val="90000"/>
              </a:lnSpc>
              <a:spcBef>
                <a:spcPct val="10000"/>
              </a:spcBef>
              <a:buFontTx/>
              <a:buNone/>
            </a:pPr>
            <a:r>
              <a:rPr lang="en-US" altLang="zh-CN" sz="1800" noProof="1">
                <a:ea typeface="黑体" panose="02010609060101010101" pitchFamily="49" charset="-122"/>
              </a:rPr>
              <a:t>        test.f("aaa");</a:t>
            </a:r>
          </a:p>
          <a:p>
            <a:pPr lvl="2" eaLnBrk="1" hangingPunct="1">
              <a:lnSpc>
                <a:spcPct val="90000"/>
              </a:lnSpc>
              <a:spcBef>
                <a:spcPct val="10000"/>
              </a:spcBef>
              <a:buFontTx/>
              <a:buNone/>
            </a:pPr>
            <a:r>
              <a:rPr lang="en-US" altLang="zh-CN" sz="1800" noProof="1">
                <a:ea typeface="黑体" panose="02010609060101010101" pitchFamily="49" charset="-122"/>
              </a:rPr>
              <a:t>    }</a:t>
            </a:r>
          </a:p>
          <a:p>
            <a:pPr lvl="2" eaLnBrk="1" hangingPunct="1">
              <a:lnSpc>
                <a:spcPct val="90000"/>
              </a:lnSpc>
              <a:spcBef>
                <a:spcPct val="10000"/>
              </a:spcBef>
              <a:buFontTx/>
              <a:buNone/>
            </a:pPr>
            <a:r>
              <a:rPr lang="en-US" altLang="zh-CN" sz="1800" noProof="1">
                <a:ea typeface="黑体" panose="02010609060101010101" pitchFamily="49" charset="-122"/>
              </a:rPr>
              <a:t>}</a:t>
            </a:r>
            <a:endParaRPr lang="en-US" altLang="zh-CN" sz="1800" dirty="0">
              <a:ea typeface="黑体" panose="02010609060101010101" pitchFamily="49" charset="-122"/>
            </a:endParaRPr>
          </a:p>
          <a:p>
            <a:pPr lvl="1" eaLnBrk="1" hangingPunct="1">
              <a:lnSpc>
                <a:spcPct val="90000"/>
              </a:lnSpc>
            </a:pPr>
            <a:r>
              <a:rPr lang="zh-CN" altLang="en-US" sz="2000" dirty="0">
                <a:solidFill>
                  <a:srgbClr val="FF0000"/>
                </a:solidFill>
                <a:ea typeface="黑体" panose="02010609060101010101" pitchFamily="49" charset="-122"/>
              </a:rPr>
              <a:t>静态函数没有</a:t>
            </a:r>
            <a:r>
              <a:rPr lang="en-US" altLang="zh-CN" sz="2000" dirty="0">
                <a:solidFill>
                  <a:srgbClr val="FF0000"/>
                </a:solidFill>
                <a:ea typeface="黑体" panose="02010609060101010101" pitchFamily="49" charset="-122"/>
              </a:rPr>
              <a:t>this</a:t>
            </a:r>
            <a:r>
              <a:rPr lang="zh-CN" altLang="en-US" sz="2000" dirty="0">
                <a:solidFill>
                  <a:srgbClr val="FF0000"/>
                </a:solidFill>
                <a:ea typeface="黑体" panose="02010609060101010101" pitchFamily="49" charset="-122"/>
              </a:rPr>
              <a:t>关键字。</a:t>
            </a:r>
            <a:endParaRPr lang="zh-CN" altLang="en-US" sz="2000" dirty="0">
              <a:ea typeface="黑体" panose="02010609060101010101" pitchFamily="49" charset="-122"/>
            </a:endParaRPr>
          </a:p>
        </p:txBody>
      </p:sp>
    </p:spTree>
    <p:extLst>
      <p:ext uri="{BB962C8B-B14F-4D97-AF65-F5344CB8AC3E}">
        <p14:creationId xmlns:p14="http://schemas.microsoft.com/office/powerpoint/2010/main" val="148933750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7544" y="188913"/>
            <a:ext cx="8229600" cy="874712"/>
          </a:xfrm>
        </p:spPr>
        <p:txBody>
          <a:bodyPr/>
          <a:lstStyle/>
          <a:p>
            <a:pPr eaLnBrk="1" hangingPunct="1"/>
            <a:r>
              <a:rPr lang="en-US" altLang="zh-CN" dirty="0">
                <a:solidFill>
                  <a:srgbClr val="0000FF"/>
                </a:solidFill>
                <a:cs typeface="Times New Roman" panose="02020603050405020304" pitchFamily="18" charset="0"/>
              </a:rPr>
              <a:t>as</a:t>
            </a:r>
            <a:r>
              <a:rPr lang="zh-CN" altLang="en-US" dirty="0">
                <a:solidFill>
                  <a:srgbClr val="0000FF"/>
                </a:solidFill>
              </a:rPr>
              <a:t>运算符 </a:t>
            </a:r>
          </a:p>
        </p:txBody>
      </p:sp>
      <p:sp>
        <p:nvSpPr>
          <p:cNvPr id="135171" name="Rectangle 3"/>
          <p:cNvSpPr>
            <a:spLocks noGrp="1" noChangeArrowheads="1"/>
          </p:cNvSpPr>
          <p:nvPr>
            <p:ph idx="1"/>
          </p:nvPr>
        </p:nvSpPr>
        <p:spPr>
          <a:xfrm>
            <a:off x="304800" y="1124745"/>
            <a:ext cx="8534400" cy="1800200"/>
          </a:xfrm>
        </p:spPr>
        <p:txBody>
          <a:bodyPr/>
          <a:lstStyle/>
          <a:p>
            <a:pPr eaLnBrk="1" hangingPunct="1">
              <a:spcBef>
                <a:spcPts val="0"/>
              </a:spcBef>
              <a:spcAft>
                <a:spcPts val="600"/>
              </a:spcAft>
            </a:pPr>
            <a:r>
              <a:rPr lang="en-US" altLang="zh-CN">
                <a:solidFill>
                  <a:srgbClr val="000000"/>
                </a:solidFill>
              </a:rPr>
              <a:t> </a:t>
            </a:r>
            <a:r>
              <a:rPr lang="en-US" altLang="zh-CN"/>
              <a:t>as</a:t>
            </a:r>
            <a:r>
              <a:rPr lang="zh-CN" altLang="en-US"/>
              <a:t>运算符：先用</a:t>
            </a:r>
            <a:r>
              <a:rPr lang="en-US" altLang="zh-CN"/>
              <a:t>is</a:t>
            </a:r>
            <a:r>
              <a:rPr lang="zh-CN" altLang="en-US"/>
              <a:t>检查，</a:t>
            </a:r>
            <a:r>
              <a:rPr lang="zh-CN" altLang="en-US">
                <a:solidFill>
                  <a:srgbClr val="FF0000"/>
                </a:solidFill>
              </a:rPr>
              <a:t>再执行对象类型转换。</a:t>
            </a:r>
          </a:p>
          <a:p>
            <a:pPr eaLnBrk="1" hangingPunct="1">
              <a:spcBef>
                <a:spcPts val="0"/>
              </a:spcBef>
              <a:spcAft>
                <a:spcPts val="600"/>
              </a:spcAft>
            </a:pPr>
            <a:r>
              <a:rPr lang="zh-CN" altLang="en-US"/>
              <a:t>如果类型不兼容，</a:t>
            </a:r>
            <a:r>
              <a:rPr lang="en-US" altLang="zh-CN"/>
              <a:t>as</a:t>
            </a:r>
            <a:r>
              <a:rPr lang="zh-CN" altLang="en-US"/>
              <a:t>运算返回</a:t>
            </a:r>
            <a:r>
              <a:rPr lang="en-US" altLang="zh-CN"/>
              <a:t>null</a:t>
            </a:r>
            <a:r>
              <a:rPr lang="zh-CN" altLang="en-US"/>
              <a:t>。</a:t>
            </a:r>
            <a:endParaRPr lang="zh-CN" altLang="en-US" dirty="0"/>
          </a:p>
        </p:txBody>
      </p:sp>
      <p:sp>
        <p:nvSpPr>
          <p:cNvPr id="2" name="矩形 1"/>
          <p:cNvSpPr/>
          <p:nvPr/>
        </p:nvSpPr>
        <p:spPr>
          <a:xfrm>
            <a:off x="395536" y="3198455"/>
            <a:ext cx="8229600" cy="2246769"/>
          </a:xfrm>
          <a:prstGeom prst="rect">
            <a:avLst/>
          </a:prstGeom>
          <a:ln w="25400">
            <a:solidFill>
              <a:schemeClr val="accent1">
                <a:lumMod val="75000"/>
              </a:schemeClr>
            </a:solidFill>
          </a:ln>
        </p:spPr>
        <p:txBody>
          <a:bodyPr wrap="square">
            <a:spAutoFit/>
          </a:bodyPr>
          <a:lstStyle/>
          <a:p>
            <a:pPr eaLnBrk="1" hangingPunct="1">
              <a:spcBef>
                <a:spcPts val="0"/>
              </a:spcBef>
              <a:spcAft>
                <a:spcPts val="600"/>
              </a:spcAft>
              <a:buFontTx/>
              <a:buNone/>
            </a:pPr>
            <a:r>
              <a:rPr lang="en-US" altLang="zh-CN" dirty="0">
                <a:latin typeface="+mn-lt"/>
                <a:ea typeface="黑体" panose="02010609060101010101" pitchFamily="49" charset="-122"/>
              </a:rPr>
              <a:t>Sphere </a:t>
            </a:r>
            <a:r>
              <a:rPr lang="en-US" altLang="zh-CN" dirty="0" err="1">
                <a:latin typeface="+mn-lt"/>
                <a:ea typeface="黑体" panose="02010609060101010101" pitchFamily="49" charset="-122"/>
              </a:rPr>
              <a:t>obj</a:t>
            </a:r>
            <a:r>
              <a:rPr lang="en-US" altLang="zh-CN" dirty="0">
                <a:latin typeface="+mn-lt"/>
                <a:ea typeface="黑体" panose="02010609060101010101" pitchFamily="49" charset="-122"/>
              </a:rPr>
              <a:t> = new Sphere(1);</a:t>
            </a:r>
          </a:p>
          <a:p>
            <a:pPr eaLnBrk="1" hangingPunct="1">
              <a:spcBef>
                <a:spcPts val="0"/>
              </a:spcBef>
              <a:spcAft>
                <a:spcPts val="600"/>
              </a:spcAft>
              <a:buFontTx/>
              <a:buNone/>
            </a:pPr>
            <a:r>
              <a:rPr lang="en-US" altLang="zh-CN" dirty="0" err="1">
                <a:latin typeface="+mn-lt"/>
                <a:ea typeface="黑体" panose="02010609060101010101" pitchFamily="49" charset="-122"/>
              </a:rPr>
              <a:t>ICalAreaAndVolumn</a:t>
            </a:r>
            <a:r>
              <a:rPr lang="en-US" altLang="zh-CN" dirty="0">
                <a:latin typeface="+mn-lt"/>
                <a:ea typeface="黑体" panose="02010609060101010101" pitchFamily="49" charset="-122"/>
              </a:rPr>
              <a:t> </a:t>
            </a:r>
            <a:r>
              <a:rPr lang="en-US" altLang="zh-CN" dirty="0" err="1">
                <a:latin typeface="+mn-lt"/>
                <a:ea typeface="黑体" panose="02010609060101010101" pitchFamily="49" charset="-122"/>
              </a:rPr>
              <a:t>myICal</a:t>
            </a:r>
            <a:r>
              <a:rPr lang="en-US" altLang="zh-CN" dirty="0">
                <a:latin typeface="+mn-lt"/>
                <a:ea typeface="黑体" panose="02010609060101010101" pitchFamily="49" charset="-122"/>
              </a:rPr>
              <a:t>;</a:t>
            </a:r>
          </a:p>
          <a:p>
            <a:pPr eaLnBrk="1" hangingPunct="1">
              <a:spcBef>
                <a:spcPts val="0"/>
              </a:spcBef>
              <a:spcAft>
                <a:spcPts val="600"/>
              </a:spcAft>
              <a:buFontTx/>
              <a:buNone/>
            </a:pPr>
            <a:r>
              <a:rPr lang="en-US" altLang="zh-CN" dirty="0" err="1">
                <a:latin typeface="+mn-lt"/>
                <a:ea typeface="黑体" panose="02010609060101010101" pitchFamily="49" charset="-122"/>
              </a:rPr>
              <a:t>myICal</a:t>
            </a:r>
            <a:r>
              <a:rPr lang="en-US" altLang="zh-CN" dirty="0">
                <a:latin typeface="+mn-lt"/>
                <a:ea typeface="黑体" panose="02010609060101010101" pitchFamily="49" charset="-122"/>
              </a:rPr>
              <a:t> = </a:t>
            </a:r>
            <a:r>
              <a:rPr lang="en-US" altLang="zh-CN" dirty="0" err="1">
                <a:latin typeface="+mn-lt"/>
                <a:ea typeface="黑体" panose="02010609060101010101" pitchFamily="49" charset="-122"/>
              </a:rPr>
              <a:t>obj</a:t>
            </a:r>
            <a:r>
              <a:rPr lang="en-US" altLang="zh-CN" dirty="0">
                <a:latin typeface="+mn-lt"/>
                <a:ea typeface="黑体" panose="02010609060101010101" pitchFamily="49" charset="-122"/>
              </a:rPr>
              <a:t> as </a:t>
            </a:r>
            <a:r>
              <a:rPr lang="en-US" altLang="zh-CN" dirty="0" err="1">
                <a:latin typeface="+mn-lt"/>
                <a:ea typeface="黑体" panose="02010609060101010101" pitchFamily="49" charset="-122"/>
              </a:rPr>
              <a:t>ICalAreaAndVolumn</a:t>
            </a:r>
            <a:r>
              <a:rPr lang="en-US" altLang="zh-CN" dirty="0">
                <a:latin typeface="+mn-lt"/>
                <a:ea typeface="黑体" panose="02010609060101010101" pitchFamily="49" charset="-122"/>
              </a:rPr>
              <a:t>;</a:t>
            </a:r>
          </a:p>
          <a:p>
            <a:pPr eaLnBrk="1" hangingPunct="1">
              <a:spcBef>
                <a:spcPts val="0"/>
              </a:spcBef>
              <a:spcAft>
                <a:spcPts val="600"/>
              </a:spcAft>
              <a:buFontTx/>
              <a:buNone/>
            </a:pPr>
            <a:r>
              <a:rPr lang="en-US" altLang="zh-CN" dirty="0">
                <a:solidFill>
                  <a:srgbClr val="0000FF"/>
                </a:solidFill>
                <a:latin typeface="+mn-lt"/>
                <a:ea typeface="黑体" panose="02010609060101010101" pitchFamily="49" charset="-122"/>
              </a:rPr>
              <a:t>//</a:t>
            </a:r>
            <a:r>
              <a:rPr lang="zh-CN" altLang="en-US" dirty="0">
                <a:solidFill>
                  <a:srgbClr val="0000FF"/>
                </a:solidFill>
                <a:latin typeface="+mn-lt"/>
                <a:ea typeface="黑体" panose="02010609060101010101" pitchFamily="49" charset="-122"/>
              </a:rPr>
              <a:t>如果</a:t>
            </a:r>
            <a:r>
              <a:rPr lang="en-US" altLang="zh-CN" dirty="0">
                <a:solidFill>
                  <a:srgbClr val="0000FF"/>
                </a:solidFill>
                <a:latin typeface="+mn-lt"/>
                <a:ea typeface="黑体" panose="02010609060101010101" pitchFamily="49" charset="-122"/>
              </a:rPr>
              <a:t>Sphere</a:t>
            </a:r>
            <a:r>
              <a:rPr lang="zh-CN" altLang="en-US" dirty="0">
                <a:solidFill>
                  <a:srgbClr val="0000FF"/>
                </a:solidFill>
                <a:latin typeface="+mn-lt"/>
                <a:ea typeface="黑体" panose="02010609060101010101" pitchFamily="49" charset="-122"/>
              </a:rPr>
              <a:t>实现了</a:t>
            </a:r>
            <a:r>
              <a:rPr lang="en-US" altLang="zh-CN" dirty="0" err="1">
                <a:solidFill>
                  <a:srgbClr val="0000FF"/>
                </a:solidFill>
                <a:latin typeface="+mn-lt"/>
                <a:ea typeface="黑体" panose="02010609060101010101" pitchFamily="49" charset="-122"/>
              </a:rPr>
              <a:t>ICalAreaAndVolumn</a:t>
            </a:r>
            <a:r>
              <a:rPr lang="zh-CN" altLang="en-US" dirty="0">
                <a:solidFill>
                  <a:srgbClr val="0000FF"/>
                </a:solidFill>
                <a:latin typeface="+mn-lt"/>
                <a:ea typeface="黑体" panose="02010609060101010101" pitchFamily="49" charset="-122"/>
              </a:rPr>
              <a:t>接口</a:t>
            </a:r>
          </a:p>
          <a:p>
            <a:pPr eaLnBrk="1" hangingPunct="1">
              <a:spcBef>
                <a:spcPts val="0"/>
              </a:spcBef>
              <a:spcAft>
                <a:spcPts val="600"/>
              </a:spcAft>
              <a:buFontTx/>
              <a:buNone/>
            </a:pPr>
            <a:r>
              <a:rPr lang="en-US" altLang="zh-CN" noProof="1">
                <a:latin typeface="+mn-lt"/>
                <a:ea typeface="黑体" panose="02010609060101010101" pitchFamily="49" charset="-122"/>
              </a:rPr>
              <a:t>if(</a:t>
            </a:r>
            <a:r>
              <a:rPr lang="en-US" altLang="zh-CN" dirty="0" err="1">
                <a:latin typeface="+mn-lt"/>
                <a:ea typeface="黑体" panose="02010609060101010101" pitchFamily="49" charset="-122"/>
              </a:rPr>
              <a:t>myICal</a:t>
            </a:r>
            <a:r>
              <a:rPr lang="en-US" altLang="zh-CN" noProof="1">
                <a:latin typeface="+mn-lt"/>
                <a:ea typeface="黑体" panose="02010609060101010101" pitchFamily="49" charset="-122"/>
              </a:rPr>
              <a:t> </a:t>
            </a:r>
            <a:r>
              <a:rPr lang="en-US" altLang="zh-CN" dirty="0">
                <a:latin typeface="+mn-lt"/>
                <a:ea typeface="黑体" panose="02010609060101010101" pitchFamily="49" charset="-122"/>
              </a:rPr>
              <a:t>!= null</a:t>
            </a:r>
            <a:r>
              <a:rPr lang="en-US" altLang="zh-CN" noProof="1">
                <a:latin typeface="+mn-lt"/>
                <a:ea typeface="黑体" panose="02010609060101010101" pitchFamily="49" charset="-122"/>
              </a:rPr>
              <a:t>) {...}</a:t>
            </a:r>
            <a:endParaRPr lang="en-US" altLang="zh-CN" dirty="0">
              <a:latin typeface="+mn-lt"/>
              <a:ea typeface="黑体" panose="02010609060101010101" pitchFamily="49" charset="-122"/>
            </a:endParaRPr>
          </a:p>
        </p:txBody>
      </p:sp>
    </p:spTree>
    <p:extLst>
      <p:ext uri="{BB962C8B-B14F-4D97-AF65-F5344CB8AC3E}">
        <p14:creationId xmlns:p14="http://schemas.microsoft.com/office/powerpoint/2010/main" val="191494717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idx="1"/>
          </p:nvPr>
        </p:nvSpPr>
        <p:spPr>
          <a:xfrm>
            <a:off x="323850" y="115888"/>
            <a:ext cx="8229600" cy="6480175"/>
          </a:xfrm>
        </p:spPr>
        <p:txBody>
          <a:bodyPr/>
          <a:lstStyle/>
          <a:p>
            <a:pPr eaLnBrk="1" hangingPunct="1">
              <a:lnSpc>
                <a:spcPct val="80000"/>
              </a:lnSpc>
              <a:spcBef>
                <a:spcPct val="10000"/>
              </a:spcBef>
              <a:buFontTx/>
              <a:buNone/>
            </a:pPr>
            <a:r>
              <a:rPr lang="en-US" altLang="zh-CN" sz="1600" b="1" dirty="0"/>
              <a:t>using System;</a:t>
            </a:r>
          </a:p>
          <a:p>
            <a:pPr eaLnBrk="1" hangingPunct="1">
              <a:lnSpc>
                <a:spcPct val="80000"/>
              </a:lnSpc>
              <a:spcBef>
                <a:spcPct val="10000"/>
              </a:spcBef>
              <a:buFontTx/>
              <a:buNone/>
            </a:pPr>
            <a:r>
              <a:rPr lang="en-US" altLang="zh-CN" sz="1600" b="1" dirty="0"/>
              <a:t>class Class1</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endParaRPr lang="en-US" altLang="zh-CN" sz="1600" b="1" dirty="0"/>
          </a:p>
          <a:p>
            <a:pPr eaLnBrk="1" hangingPunct="1">
              <a:lnSpc>
                <a:spcPct val="80000"/>
              </a:lnSpc>
              <a:spcBef>
                <a:spcPct val="10000"/>
              </a:spcBef>
              <a:buFontTx/>
              <a:buNone/>
            </a:pPr>
            <a:r>
              <a:rPr lang="en-US" altLang="zh-CN" sz="1600" b="1" dirty="0"/>
              <a:t>class Class2</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endParaRPr lang="en-US" altLang="zh-CN" sz="1600" b="1" dirty="0"/>
          </a:p>
          <a:p>
            <a:pPr eaLnBrk="1" hangingPunct="1">
              <a:lnSpc>
                <a:spcPct val="80000"/>
              </a:lnSpc>
              <a:spcBef>
                <a:spcPct val="10000"/>
              </a:spcBef>
              <a:buFontTx/>
              <a:buNone/>
            </a:pPr>
            <a:r>
              <a:rPr lang="en-US" altLang="zh-CN" sz="1600" b="1" dirty="0"/>
              <a:t>class </a:t>
            </a:r>
            <a:r>
              <a:rPr lang="en-US" altLang="zh-CN" sz="1600" b="1" dirty="0" err="1"/>
              <a:t>MainClass</a:t>
            </a:r>
            <a:endParaRPr lang="en-US" altLang="zh-CN" sz="1600" b="1" dirty="0"/>
          </a:p>
          <a:p>
            <a:pPr eaLnBrk="1" hangingPunct="1">
              <a:lnSpc>
                <a:spcPct val="80000"/>
              </a:lnSpc>
              <a:spcBef>
                <a:spcPct val="10000"/>
              </a:spcBef>
              <a:buFontTx/>
              <a:buNone/>
            </a:pPr>
            <a:r>
              <a:rPr lang="en-US" altLang="zh-CN" sz="1600" b="1" dirty="0"/>
              <a:t>{</a:t>
            </a:r>
          </a:p>
          <a:p>
            <a:pPr eaLnBrk="1" hangingPunct="1">
              <a:lnSpc>
                <a:spcPct val="80000"/>
              </a:lnSpc>
              <a:spcBef>
                <a:spcPct val="10000"/>
              </a:spcBef>
              <a:buFontTx/>
              <a:buNone/>
            </a:pPr>
            <a:r>
              <a:rPr lang="en-US" altLang="zh-CN" sz="1600" b="1" dirty="0"/>
              <a:t>    static void Main()</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        object[ ] </a:t>
            </a:r>
            <a:r>
              <a:rPr lang="en-US" altLang="zh-CN" sz="1600" b="1" dirty="0" err="1"/>
              <a:t>objArray</a:t>
            </a:r>
            <a:r>
              <a:rPr lang="en-US" altLang="zh-CN" sz="1600" b="1" dirty="0"/>
              <a:t> = new object[6];</a:t>
            </a:r>
          </a:p>
          <a:p>
            <a:pPr eaLnBrk="1" hangingPunct="1">
              <a:lnSpc>
                <a:spcPct val="80000"/>
              </a:lnSpc>
              <a:spcBef>
                <a:spcPct val="10000"/>
              </a:spcBef>
              <a:buFontTx/>
              <a:buNone/>
            </a:pPr>
            <a:r>
              <a:rPr lang="en-US" altLang="zh-CN" sz="1600" b="1" dirty="0"/>
              <a:t>        </a:t>
            </a:r>
            <a:r>
              <a:rPr lang="en-US" altLang="zh-CN" sz="1600" b="1" dirty="0" err="1"/>
              <a:t>objArray</a:t>
            </a:r>
            <a:r>
              <a:rPr lang="en-US" altLang="zh-CN" sz="1600" b="1" dirty="0"/>
              <a:t>[0] = new Class1();</a:t>
            </a:r>
          </a:p>
          <a:p>
            <a:pPr eaLnBrk="1" hangingPunct="1">
              <a:lnSpc>
                <a:spcPct val="80000"/>
              </a:lnSpc>
              <a:spcBef>
                <a:spcPct val="10000"/>
              </a:spcBef>
              <a:buFontTx/>
              <a:buNone/>
            </a:pPr>
            <a:r>
              <a:rPr lang="en-US" altLang="zh-CN" sz="1600" b="1" dirty="0"/>
              <a:t>        </a:t>
            </a:r>
            <a:r>
              <a:rPr lang="en-US" altLang="zh-CN" sz="1600" b="1" dirty="0" err="1"/>
              <a:t>objArray</a:t>
            </a:r>
            <a:r>
              <a:rPr lang="en-US" altLang="zh-CN" sz="1600" b="1" dirty="0"/>
              <a:t>[1] = new Class2();</a:t>
            </a:r>
          </a:p>
          <a:p>
            <a:pPr eaLnBrk="1" hangingPunct="1">
              <a:lnSpc>
                <a:spcPct val="80000"/>
              </a:lnSpc>
              <a:spcBef>
                <a:spcPct val="10000"/>
              </a:spcBef>
              <a:buFontTx/>
              <a:buNone/>
            </a:pPr>
            <a:r>
              <a:rPr lang="en-US" altLang="zh-CN" sz="1600" b="1" dirty="0"/>
              <a:t>        </a:t>
            </a:r>
            <a:r>
              <a:rPr lang="en-US" altLang="zh-CN" sz="1600" b="1" dirty="0" err="1"/>
              <a:t>objArray</a:t>
            </a:r>
            <a:r>
              <a:rPr lang="en-US" altLang="zh-CN" sz="1600" b="1" dirty="0"/>
              <a:t>[2] = "hello";</a:t>
            </a:r>
          </a:p>
          <a:p>
            <a:pPr eaLnBrk="1" hangingPunct="1">
              <a:lnSpc>
                <a:spcPct val="80000"/>
              </a:lnSpc>
              <a:spcBef>
                <a:spcPct val="10000"/>
              </a:spcBef>
              <a:buFontTx/>
              <a:buNone/>
            </a:pPr>
            <a:r>
              <a:rPr lang="en-US" altLang="zh-CN" sz="1600" b="1" dirty="0"/>
              <a:t>        </a:t>
            </a:r>
            <a:r>
              <a:rPr lang="en-US" altLang="zh-CN" sz="1600" b="1" dirty="0" err="1"/>
              <a:t>objArray</a:t>
            </a:r>
            <a:r>
              <a:rPr lang="en-US" altLang="zh-CN" sz="1600" b="1" dirty="0"/>
              <a:t>[3] = 123;</a:t>
            </a:r>
          </a:p>
          <a:p>
            <a:pPr eaLnBrk="1" hangingPunct="1">
              <a:lnSpc>
                <a:spcPct val="80000"/>
              </a:lnSpc>
              <a:spcBef>
                <a:spcPct val="10000"/>
              </a:spcBef>
              <a:buFontTx/>
              <a:buNone/>
            </a:pPr>
            <a:r>
              <a:rPr lang="en-US" altLang="zh-CN" sz="1600" b="1" dirty="0"/>
              <a:t>        </a:t>
            </a:r>
            <a:r>
              <a:rPr lang="en-US" altLang="zh-CN" sz="1600" b="1" dirty="0" err="1"/>
              <a:t>objArray</a:t>
            </a:r>
            <a:r>
              <a:rPr lang="en-US" altLang="zh-CN" sz="1600" b="1" dirty="0"/>
              <a:t>[4] = 123.4;</a:t>
            </a:r>
          </a:p>
          <a:p>
            <a:pPr eaLnBrk="1" hangingPunct="1">
              <a:lnSpc>
                <a:spcPct val="80000"/>
              </a:lnSpc>
              <a:spcBef>
                <a:spcPct val="10000"/>
              </a:spcBef>
              <a:buFontTx/>
              <a:buNone/>
            </a:pPr>
            <a:r>
              <a:rPr lang="en-US" altLang="zh-CN" sz="1600" b="1" dirty="0"/>
              <a:t>        </a:t>
            </a:r>
            <a:r>
              <a:rPr lang="en-US" altLang="zh-CN" sz="1600" b="1" dirty="0" err="1"/>
              <a:t>objArray</a:t>
            </a:r>
            <a:r>
              <a:rPr lang="en-US" altLang="zh-CN" sz="1600" b="1" dirty="0"/>
              <a:t>[5] = null;</a:t>
            </a:r>
          </a:p>
          <a:p>
            <a:pPr eaLnBrk="1" hangingPunct="1">
              <a:lnSpc>
                <a:spcPct val="80000"/>
              </a:lnSpc>
              <a:spcBef>
                <a:spcPct val="10000"/>
              </a:spcBef>
              <a:buFontTx/>
              <a:buNone/>
            </a:pPr>
            <a:endParaRPr lang="en-US" altLang="zh-CN" sz="1600" b="1" dirty="0"/>
          </a:p>
          <a:p>
            <a:pPr eaLnBrk="1" hangingPunct="1">
              <a:lnSpc>
                <a:spcPct val="80000"/>
              </a:lnSpc>
              <a:spcBef>
                <a:spcPct val="10000"/>
              </a:spcBef>
              <a:buFontTx/>
              <a:buNone/>
            </a:pPr>
            <a:r>
              <a:rPr lang="en-US" altLang="zh-CN" sz="1600" b="1" dirty="0"/>
              <a:t>        for (</a:t>
            </a:r>
            <a:r>
              <a:rPr lang="en-US" altLang="zh-CN" sz="1600" b="1" dirty="0" err="1"/>
              <a:t>int</a:t>
            </a:r>
            <a:r>
              <a:rPr lang="en-US" altLang="zh-CN" sz="1600" b="1" dirty="0"/>
              <a:t> </a:t>
            </a:r>
            <a:r>
              <a:rPr lang="en-US" altLang="zh-CN" sz="1600" b="1" dirty="0" err="1"/>
              <a:t>i</a:t>
            </a:r>
            <a:r>
              <a:rPr lang="en-US" altLang="zh-CN" sz="1600" b="1" dirty="0"/>
              <a:t> = 0; </a:t>
            </a:r>
            <a:r>
              <a:rPr lang="en-US" altLang="zh-CN" sz="1600" b="1" dirty="0" err="1"/>
              <a:t>i</a:t>
            </a:r>
            <a:r>
              <a:rPr lang="en-US" altLang="zh-CN" sz="1600" b="1" dirty="0"/>
              <a:t> &lt; </a:t>
            </a:r>
            <a:r>
              <a:rPr lang="en-US" altLang="zh-CN" sz="1600" b="1" dirty="0" err="1"/>
              <a:t>objArray.Length</a:t>
            </a:r>
            <a:r>
              <a:rPr lang="en-US" altLang="zh-CN" sz="1600" b="1" dirty="0"/>
              <a:t>; ++</a:t>
            </a:r>
            <a:r>
              <a:rPr lang="en-US" altLang="zh-CN" sz="1600" b="1" dirty="0" err="1"/>
              <a:t>i</a:t>
            </a:r>
            <a:r>
              <a:rPr lang="en-US" altLang="zh-CN" sz="1600" b="1" dirty="0"/>
              <a:t>)</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            string s = </a:t>
            </a:r>
            <a:r>
              <a:rPr lang="en-US" altLang="zh-CN" sz="1600" b="1" dirty="0" err="1"/>
              <a:t>objArray</a:t>
            </a:r>
            <a:r>
              <a:rPr lang="en-US" altLang="zh-CN" sz="1600" b="1" dirty="0"/>
              <a:t>[</a:t>
            </a:r>
            <a:r>
              <a:rPr lang="en-US" altLang="zh-CN" sz="1600" b="1" dirty="0" err="1"/>
              <a:t>i</a:t>
            </a:r>
            <a:r>
              <a:rPr lang="en-US" altLang="zh-CN" sz="1600" b="1" dirty="0"/>
              <a:t>] as string;</a:t>
            </a:r>
          </a:p>
          <a:p>
            <a:pPr eaLnBrk="1" hangingPunct="1">
              <a:lnSpc>
                <a:spcPct val="80000"/>
              </a:lnSpc>
              <a:spcBef>
                <a:spcPct val="10000"/>
              </a:spcBef>
              <a:buFontTx/>
              <a:buNone/>
            </a:pPr>
            <a:r>
              <a:rPr lang="en-US" altLang="zh-CN" sz="1600" b="1" dirty="0"/>
              <a:t>            </a:t>
            </a:r>
            <a:r>
              <a:rPr lang="en-US" altLang="zh-CN" sz="1600" b="1" dirty="0" err="1"/>
              <a:t>Console.Write</a:t>
            </a:r>
            <a:r>
              <a:rPr lang="en-US" altLang="zh-CN" sz="1600" b="1" dirty="0"/>
              <a:t>("{0}:", </a:t>
            </a:r>
            <a:r>
              <a:rPr lang="en-US" altLang="zh-CN" sz="1600" b="1" dirty="0" err="1"/>
              <a:t>i</a:t>
            </a:r>
            <a:r>
              <a:rPr lang="en-US" altLang="zh-CN" sz="1600" b="1" dirty="0"/>
              <a:t>);</a:t>
            </a:r>
          </a:p>
          <a:p>
            <a:pPr eaLnBrk="1" hangingPunct="1">
              <a:lnSpc>
                <a:spcPct val="80000"/>
              </a:lnSpc>
              <a:spcBef>
                <a:spcPct val="10000"/>
              </a:spcBef>
              <a:buFontTx/>
              <a:buNone/>
            </a:pPr>
            <a:r>
              <a:rPr lang="en-US" altLang="zh-CN" sz="1600" b="1" dirty="0"/>
              <a:t>            if (s != null)</a:t>
            </a:r>
          </a:p>
          <a:p>
            <a:pPr eaLnBrk="1" hangingPunct="1">
              <a:lnSpc>
                <a:spcPct val="80000"/>
              </a:lnSpc>
              <a:spcBef>
                <a:spcPct val="10000"/>
              </a:spcBef>
              <a:buFontTx/>
              <a:buNone/>
            </a:pPr>
            <a:r>
              <a:rPr lang="en-US" altLang="zh-CN" sz="1600" b="1" dirty="0"/>
              <a:t>            { </a:t>
            </a:r>
            <a:r>
              <a:rPr lang="en-US" altLang="zh-CN" sz="1600" b="1" dirty="0" err="1"/>
              <a:t>Console.WriteLine</a:t>
            </a:r>
            <a:r>
              <a:rPr lang="en-US" altLang="zh-CN" sz="1600" b="1" dirty="0"/>
              <a:t>(</a:t>
            </a:r>
            <a:r>
              <a:rPr lang="en-US" altLang="zh-CN" sz="1600" b="1" dirty="0" err="1"/>
              <a:t>s.ToUpper</a:t>
            </a:r>
            <a:r>
              <a:rPr lang="en-US" altLang="zh-CN" sz="1600" b="1" dirty="0"/>
              <a:t>(); }</a:t>
            </a:r>
          </a:p>
          <a:p>
            <a:pPr eaLnBrk="1" hangingPunct="1">
              <a:lnSpc>
                <a:spcPct val="80000"/>
              </a:lnSpc>
              <a:spcBef>
                <a:spcPct val="10000"/>
              </a:spcBef>
              <a:buFontTx/>
              <a:buNone/>
            </a:pPr>
            <a:r>
              <a:rPr lang="en-US" altLang="zh-CN" sz="1600" b="1" dirty="0"/>
              <a:t>            else</a:t>
            </a:r>
          </a:p>
          <a:p>
            <a:pPr eaLnBrk="1" hangingPunct="1">
              <a:lnSpc>
                <a:spcPct val="80000"/>
              </a:lnSpc>
              <a:spcBef>
                <a:spcPct val="10000"/>
              </a:spcBef>
              <a:buFontTx/>
              <a:buNone/>
            </a:pPr>
            <a:r>
              <a:rPr lang="en-US" altLang="zh-CN" sz="1600" b="1" dirty="0"/>
              <a:t>            { </a:t>
            </a:r>
            <a:r>
              <a:rPr lang="en-US" altLang="zh-CN" sz="1600" b="1" dirty="0" err="1"/>
              <a:t>Console.WriteLine</a:t>
            </a:r>
            <a:r>
              <a:rPr lang="en-US" altLang="zh-CN" sz="1600" b="1" dirty="0"/>
              <a:t>("not a string"); }</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    }</a:t>
            </a:r>
          </a:p>
          <a:p>
            <a:pPr eaLnBrk="1" hangingPunct="1">
              <a:lnSpc>
                <a:spcPct val="80000"/>
              </a:lnSpc>
              <a:spcBef>
                <a:spcPct val="10000"/>
              </a:spcBef>
              <a:buFontTx/>
              <a:buNone/>
            </a:pPr>
            <a:r>
              <a:rPr lang="en-US" altLang="zh-CN" sz="1600" b="1" dirty="0"/>
              <a:t>}</a:t>
            </a:r>
          </a:p>
        </p:txBody>
      </p:sp>
    </p:spTree>
    <p:extLst>
      <p:ext uri="{BB962C8B-B14F-4D97-AF65-F5344CB8AC3E}">
        <p14:creationId xmlns:p14="http://schemas.microsoft.com/office/powerpoint/2010/main" val="203903337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idx="1"/>
          </p:nvPr>
        </p:nvSpPr>
        <p:spPr>
          <a:xfrm>
            <a:off x="323850" y="115888"/>
            <a:ext cx="8229600" cy="6480175"/>
          </a:xfrm>
        </p:spPr>
        <p:txBody>
          <a:bodyPr/>
          <a:lstStyle/>
          <a:p>
            <a:pPr eaLnBrk="1" hangingPunct="1">
              <a:lnSpc>
                <a:spcPct val="80000"/>
              </a:lnSpc>
              <a:spcBef>
                <a:spcPct val="10000"/>
              </a:spcBef>
              <a:buFontTx/>
              <a:buNone/>
            </a:pPr>
            <a:r>
              <a:rPr lang="en-US" altLang="zh-CN" sz="1600" b="1"/>
              <a:t>using System;</a:t>
            </a:r>
          </a:p>
          <a:p>
            <a:pPr eaLnBrk="1" hangingPunct="1">
              <a:lnSpc>
                <a:spcPct val="80000"/>
              </a:lnSpc>
              <a:spcBef>
                <a:spcPct val="10000"/>
              </a:spcBef>
              <a:buFontTx/>
              <a:buNone/>
            </a:pPr>
            <a:r>
              <a:rPr lang="en-US" altLang="zh-CN" sz="1600" b="1"/>
              <a:t>class Class1</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endParaRPr lang="en-US" altLang="zh-CN" sz="1600" b="1"/>
          </a:p>
          <a:p>
            <a:pPr eaLnBrk="1" hangingPunct="1">
              <a:lnSpc>
                <a:spcPct val="80000"/>
              </a:lnSpc>
              <a:spcBef>
                <a:spcPct val="10000"/>
              </a:spcBef>
              <a:buFontTx/>
              <a:buNone/>
            </a:pPr>
            <a:r>
              <a:rPr lang="en-US" altLang="zh-CN" sz="1600" b="1"/>
              <a:t>class Class2</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endParaRPr lang="en-US" altLang="zh-CN" sz="1600" b="1"/>
          </a:p>
          <a:p>
            <a:pPr eaLnBrk="1" hangingPunct="1">
              <a:lnSpc>
                <a:spcPct val="80000"/>
              </a:lnSpc>
              <a:spcBef>
                <a:spcPct val="10000"/>
              </a:spcBef>
              <a:buFontTx/>
              <a:buNone/>
            </a:pPr>
            <a:r>
              <a:rPr lang="en-US" altLang="zh-CN" sz="1600" b="1"/>
              <a:t>class MainClass</a:t>
            </a:r>
          </a:p>
          <a:p>
            <a:pPr eaLnBrk="1" hangingPunct="1">
              <a:lnSpc>
                <a:spcPct val="80000"/>
              </a:lnSpc>
              <a:spcBef>
                <a:spcPct val="10000"/>
              </a:spcBef>
              <a:buFontTx/>
              <a:buNone/>
            </a:pPr>
            <a:r>
              <a:rPr lang="en-US" altLang="zh-CN" sz="1600" b="1"/>
              <a:t>{</a:t>
            </a:r>
          </a:p>
          <a:p>
            <a:pPr eaLnBrk="1" hangingPunct="1">
              <a:lnSpc>
                <a:spcPct val="80000"/>
              </a:lnSpc>
              <a:spcBef>
                <a:spcPct val="10000"/>
              </a:spcBef>
              <a:buFontTx/>
              <a:buNone/>
            </a:pPr>
            <a:r>
              <a:rPr lang="en-US" altLang="zh-CN" sz="1600" b="1"/>
              <a:t>    static void Main()</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        object[ ] objArray = new object[6];</a:t>
            </a:r>
          </a:p>
          <a:p>
            <a:pPr eaLnBrk="1" hangingPunct="1">
              <a:lnSpc>
                <a:spcPct val="80000"/>
              </a:lnSpc>
              <a:spcBef>
                <a:spcPct val="10000"/>
              </a:spcBef>
              <a:buFontTx/>
              <a:buNone/>
            </a:pPr>
            <a:r>
              <a:rPr lang="en-US" altLang="zh-CN" sz="1600" b="1"/>
              <a:t>        objArray[0] = new Class1();</a:t>
            </a:r>
          </a:p>
          <a:p>
            <a:pPr eaLnBrk="1" hangingPunct="1">
              <a:lnSpc>
                <a:spcPct val="80000"/>
              </a:lnSpc>
              <a:spcBef>
                <a:spcPct val="10000"/>
              </a:spcBef>
              <a:buFontTx/>
              <a:buNone/>
            </a:pPr>
            <a:r>
              <a:rPr lang="en-US" altLang="zh-CN" sz="1600" b="1"/>
              <a:t>        objArray[1] = new Class2();</a:t>
            </a:r>
          </a:p>
          <a:p>
            <a:pPr eaLnBrk="1" hangingPunct="1">
              <a:lnSpc>
                <a:spcPct val="80000"/>
              </a:lnSpc>
              <a:spcBef>
                <a:spcPct val="10000"/>
              </a:spcBef>
              <a:buFontTx/>
              <a:buNone/>
            </a:pPr>
            <a:r>
              <a:rPr lang="en-US" altLang="zh-CN" sz="1600" b="1"/>
              <a:t>        objArray[2] = "hello";</a:t>
            </a:r>
          </a:p>
          <a:p>
            <a:pPr eaLnBrk="1" hangingPunct="1">
              <a:lnSpc>
                <a:spcPct val="80000"/>
              </a:lnSpc>
              <a:spcBef>
                <a:spcPct val="10000"/>
              </a:spcBef>
              <a:buFontTx/>
              <a:buNone/>
            </a:pPr>
            <a:r>
              <a:rPr lang="en-US" altLang="zh-CN" sz="1600" b="1"/>
              <a:t>        objArray[3] = 123;</a:t>
            </a:r>
          </a:p>
          <a:p>
            <a:pPr eaLnBrk="1" hangingPunct="1">
              <a:lnSpc>
                <a:spcPct val="80000"/>
              </a:lnSpc>
              <a:spcBef>
                <a:spcPct val="10000"/>
              </a:spcBef>
              <a:buFontTx/>
              <a:buNone/>
            </a:pPr>
            <a:r>
              <a:rPr lang="en-US" altLang="zh-CN" sz="1600" b="1"/>
              <a:t>        objArray[4] = 123.4;</a:t>
            </a:r>
          </a:p>
          <a:p>
            <a:pPr eaLnBrk="1" hangingPunct="1">
              <a:lnSpc>
                <a:spcPct val="80000"/>
              </a:lnSpc>
              <a:spcBef>
                <a:spcPct val="10000"/>
              </a:spcBef>
              <a:buFontTx/>
              <a:buNone/>
            </a:pPr>
            <a:r>
              <a:rPr lang="en-US" altLang="zh-CN" sz="1600" b="1"/>
              <a:t>        objArray[5] = null;</a:t>
            </a:r>
          </a:p>
          <a:p>
            <a:pPr eaLnBrk="1" hangingPunct="1">
              <a:lnSpc>
                <a:spcPct val="80000"/>
              </a:lnSpc>
              <a:spcBef>
                <a:spcPct val="10000"/>
              </a:spcBef>
              <a:buFontTx/>
              <a:buNone/>
            </a:pPr>
            <a:endParaRPr lang="en-US" altLang="zh-CN" sz="1600" b="1"/>
          </a:p>
          <a:p>
            <a:pPr eaLnBrk="1" hangingPunct="1">
              <a:lnSpc>
                <a:spcPct val="80000"/>
              </a:lnSpc>
              <a:spcBef>
                <a:spcPct val="10000"/>
              </a:spcBef>
              <a:buFontTx/>
              <a:buNone/>
            </a:pPr>
            <a:r>
              <a:rPr lang="en-US" altLang="zh-CN" sz="1600" b="1"/>
              <a:t>        for (int i = 0; i &lt; objArray.Length; ++i)</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            string s = objArray[i] as string;</a:t>
            </a:r>
          </a:p>
          <a:p>
            <a:pPr eaLnBrk="1" hangingPunct="1">
              <a:lnSpc>
                <a:spcPct val="80000"/>
              </a:lnSpc>
              <a:spcBef>
                <a:spcPct val="10000"/>
              </a:spcBef>
              <a:buFontTx/>
              <a:buNone/>
            </a:pPr>
            <a:r>
              <a:rPr lang="en-US" altLang="zh-CN" sz="1600" b="1"/>
              <a:t>            Console.Write("{0}:", i);</a:t>
            </a:r>
          </a:p>
          <a:p>
            <a:pPr eaLnBrk="1" hangingPunct="1">
              <a:lnSpc>
                <a:spcPct val="80000"/>
              </a:lnSpc>
              <a:spcBef>
                <a:spcPct val="10000"/>
              </a:spcBef>
              <a:buFontTx/>
              <a:buNone/>
            </a:pPr>
            <a:r>
              <a:rPr lang="en-US" altLang="zh-CN" sz="1600" b="1"/>
              <a:t>            if (s != null)</a:t>
            </a:r>
          </a:p>
          <a:p>
            <a:pPr eaLnBrk="1" hangingPunct="1">
              <a:lnSpc>
                <a:spcPct val="80000"/>
              </a:lnSpc>
              <a:spcBef>
                <a:spcPct val="10000"/>
              </a:spcBef>
              <a:buFontTx/>
              <a:buNone/>
            </a:pPr>
            <a:r>
              <a:rPr lang="en-US" altLang="zh-CN" sz="1600" b="1"/>
              <a:t>            { Console.WriteLine(s.ToUpper(); }</a:t>
            </a:r>
          </a:p>
          <a:p>
            <a:pPr eaLnBrk="1" hangingPunct="1">
              <a:lnSpc>
                <a:spcPct val="80000"/>
              </a:lnSpc>
              <a:spcBef>
                <a:spcPct val="10000"/>
              </a:spcBef>
              <a:buFontTx/>
              <a:buNone/>
            </a:pPr>
            <a:r>
              <a:rPr lang="en-US" altLang="zh-CN" sz="1600" b="1"/>
              <a:t>            else</a:t>
            </a:r>
          </a:p>
          <a:p>
            <a:pPr eaLnBrk="1" hangingPunct="1">
              <a:lnSpc>
                <a:spcPct val="80000"/>
              </a:lnSpc>
              <a:spcBef>
                <a:spcPct val="10000"/>
              </a:spcBef>
              <a:buFontTx/>
              <a:buNone/>
            </a:pPr>
            <a:r>
              <a:rPr lang="en-US" altLang="zh-CN" sz="1600" b="1"/>
              <a:t>            { Console.WriteLine("not a string"); }</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    }</a:t>
            </a:r>
          </a:p>
          <a:p>
            <a:pPr eaLnBrk="1" hangingPunct="1">
              <a:lnSpc>
                <a:spcPct val="80000"/>
              </a:lnSpc>
              <a:spcBef>
                <a:spcPct val="10000"/>
              </a:spcBef>
              <a:buFontTx/>
              <a:buNone/>
            </a:pPr>
            <a:r>
              <a:rPr lang="en-US" altLang="zh-CN" sz="1600" b="1"/>
              <a:t>}</a:t>
            </a:r>
          </a:p>
        </p:txBody>
      </p:sp>
      <p:sp>
        <p:nvSpPr>
          <p:cNvPr id="242692" name="Text Box 4"/>
          <p:cNvSpPr txBox="1">
            <a:spLocks noChangeArrowheads="1"/>
          </p:cNvSpPr>
          <p:nvPr/>
        </p:nvSpPr>
        <p:spPr bwMode="auto">
          <a:xfrm>
            <a:off x="5508625" y="1484313"/>
            <a:ext cx="2591767" cy="2693045"/>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600"/>
              </a:spcBef>
              <a:buFontTx/>
              <a:buNone/>
            </a:pPr>
            <a:r>
              <a:rPr lang="en-US" altLang="en-US" sz="2400" b="1">
                <a:solidFill>
                  <a:srgbClr val="FF0000"/>
                </a:solidFill>
              </a:rPr>
              <a:t>0:not a string</a:t>
            </a:r>
          </a:p>
          <a:p>
            <a:pPr eaLnBrk="1" hangingPunct="1">
              <a:spcBef>
                <a:spcPts val="600"/>
              </a:spcBef>
              <a:buFontTx/>
              <a:buNone/>
            </a:pPr>
            <a:r>
              <a:rPr lang="en-US" altLang="en-US" sz="2400" b="1">
                <a:solidFill>
                  <a:srgbClr val="FF0000"/>
                </a:solidFill>
              </a:rPr>
              <a:t>1:not a string</a:t>
            </a:r>
          </a:p>
          <a:p>
            <a:pPr eaLnBrk="1" hangingPunct="1">
              <a:spcBef>
                <a:spcPts val="600"/>
              </a:spcBef>
              <a:buFontTx/>
              <a:buNone/>
            </a:pPr>
            <a:r>
              <a:rPr lang="en-US" altLang="en-US" sz="2400" b="1">
                <a:solidFill>
                  <a:srgbClr val="FF0000"/>
                </a:solidFill>
              </a:rPr>
              <a:t>2:HELLO</a:t>
            </a:r>
          </a:p>
          <a:p>
            <a:pPr eaLnBrk="1" hangingPunct="1">
              <a:spcBef>
                <a:spcPts val="600"/>
              </a:spcBef>
              <a:buFontTx/>
              <a:buNone/>
            </a:pPr>
            <a:r>
              <a:rPr lang="en-US" altLang="en-US" sz="2400" b="1">
                <a:solidFill>
                  <a:srgbClr val="FF0000"/>
                </a:solidFill>
              </a:rPr>
              <a:t>3:not a string</a:t>
            </a:r>
          </a:p>
          <a:p>
            <a:pPr eaLnBrk="1" hangingPunct="1">
              <a:spcBef>
                <a:spcPts val="600"/>
              </a:spcBef>
              <a:buFontTx/>
              <a:buNone/>
            </a:pPr>
            <a:r>
              <a:rPr lang="en-US" altLang="en-US" sz="2400" b="1">
                <a:solidFill>
                  <a:srgbClr val="FF0000"/>
                </a:solidFill>
              </a:rPr>
              <a:t>4:not a string</a:t>
            </a:r>
          </a:p>
          <a:p>
            <a:pPr eaLnBrk="1" hangingPunct="1">
              <a:spcBef>
                <a:spcPts val="600"/>
              </a:spcBef>
              <a:buFontTx/>
              <a:buNone/>
            </a:pPr>
            <a:r>
              <a:rPr lang="en-US" altLang="en-US" sz="2400" b="1">
                <a:solidFill>
                  <a:srgbClr val="FF0000"/>
                </a:solidFill>
              </a:rPr>
              <a:t>5:not a string</a:t>
            </a:r>
            <a:endParaRPr lang="en-US" altLang="zh-CN" sz="2400" b="1">
              <a:solidFill>
                <a:srgbClr val="FF0000"/>
              </a:solidFill>
            </a:endParaRPr>
          </a:p>
        </p:txBody>
      </p:sp>
    </p:spTree>
    <p:extLst>
      <p:ext uri="{BB962C8B-B14F-4D97-AF65-F5344CB8AC3E}">
        <p14:creationId xmlns:p14="http://schemas.microsoft.com/office/powerpoint/2010/main" val="14210930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16632"/>
            <a:ext cx="8229600" cy="778098"/>
          </a:xfrm>
        </p:spPr>
        <p:txBody>
          <a:bodyPr/>
          <a:lstStyle/>
          <a:p>
            <a:pPr eaLnBrk="1" hangingPunct="1"/>
            <a:r>
              <a:rPr lang="zh-CN" altLang="en-US" dirty="0">
                <a:solidFill>
                  <a:srgbClr val="0000FF"/>
                </a:solidFill>
              </a:rPr>
              <a:t>显式实现接口</a:t>
            </a:r>
          </a:p>
        </p:txBody>
      </p:sp>
      <p:sp>
        <p:nvSpPr>
          <p:cNvPr id="119811" name="Rectangle 3"/>
          <p:cNvSpPr>
            <a:spLocks noGrp="1" noChangeArrowheads="1"/>
          </p:cNvSpPr>
          <p:nvPr>
            <p:ph idx="1"/>
          </p:nvPr>
        </p:nvSpPr>
        <p:spPr>
          <a:xfrm>
            <a:off x="381000" y="1065411"/>
            <a:ext cx="8229600" cy="2435597"/>
          </a:xfrm>
        </p:spPr>
        <p:txBody>
          <a:bodyPr/>
          <a:lstStyle/>
          <a:p>
            <a:pPr eaLnBrk="1" hangingPunct="1">
              <a:spcBef>
                <a:spcPts val="0"/>
              </a:spcBef>
              <a:spcAft>
                <a:spcPts val="600"/>
              </a:spcAft>
            </a:pPr>
            <a:r>
              <a:rPr lang="zh-CN" altLang="en-US" sz="2400" dirty="0">
                <a:ea typeface="黑体" panose="02010609060101010101" pitchFamily="49" charset="-122"/>
              </a:rPr>
              <a:t>但由于接口支持多继承，在多继承中，如果两个父接口含有同名的成员，这就产生了二义性，这时需要进行显式的声明。</a:t>
            </a:r>
            <a:endParaRPr lang="en-US" altLang="zh-CN" sz="2400" dirty="0">
              <a:ea typeface="黑体" panose="02010609060101010101" pitchFamily="49" charset="-122"/>
            </a:endParaRPr>
          </a:p>
          <a:p>
            <a:pPr eaLnBrk="1" hangingPunct="1">
              <a:spcBef>
                <a:spcPts val="0"/>
              </a:spcBef>
              <a:spcAft>
                <a:spcPts val="600"/>
              </a:spcAft>
            </a:pPr>
            <a:r>
              <a:rPr lang="zh-CN" altLang="en-US" sz="2400" dirty="0">
                <a:ea typeface="黑体" panose="02010609060101010101" pitchFamily="49" charset="-122"/>
              </a:rPr>
              <a:t>假设类实现了两个接口，而这两个接口都有一个名为</a:t>
            </a:r>
            <a:r>
              <a:rPr lang="en-US" altLang="zh-CN" sz="2400" dirty="0">
                <a:ea typeface="黑体" panose="02010609060101010101" pitchFamily="49" charset="-122"/>
              </a:rPr>
              <a:t>read</a:t>
            </a:r>
            <a:r>
              <a:rPr lang="zh-CN" altLang="en-US" sz="2400" dirty="0">
                <a:ea typeface="黑体" panose="02010609060101010101" pitchFamily="49" charset="-122"/>
              </a:rPr>
              <a:t>的方法声明，在类中该如何实现</a:t>
            </a:r>
            <a:r>
              <a:rPr lang="en-US" altLang="zh-CN" sz="2400" dirty="0">
                <a:ea typeface="黑体" panose="02010609060101010101" pitchFamily="49" charset="-122"/>
              </a:rPr>
              <a:t>read</a:t>
            </a:r>
            <a:r>
              <a:rPr lang="zh-CN" altLang="en-US" sz="2400" dirty="0">
                <a:ea typeface="黑体" panose="02010609060101010101" pitchFamily="49" charset="-122"/>
              </a:rPr>
              <a:t>方法</a:t>
            </a:r>
            <a:r>
              <a:rPr lang="en-US" altLang="zh-CN" sz="2400" dirty="0">
                <a:ea typeface="黑体" panose="02010609060101010101" pitchFamily="49" charset="-122"/>
              </a:rPr>
              <a:t>?</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51520" y="401638"/>
            <a:ext cx="868680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en-US" altLang="zh-CN" sz="2000" b="1" dirty="0">
                <a:ea typeface="黑体" panose="02010609060101010101" pitchFamily="49" charset="-122"/>
              </a:rPr>
              <a:t>public interface </a:t>
            </a:r>
            <a:r>
              <a:rPr lang="en-US" altLang="zh-CN" sz="2000" b="1" dirty="0" err="1">
                <a:ea typeface="黑体" panose="02010609060101010101" pitchFamily="49" charset="-122"/>
              </a:rPr>
              <a:t>Iconnect</a:t>
            </a: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void read();</a:t>
            </a:r>
          </a:p>
          <a:p>
            <a:pPr eaLnBrk="1" hangingPunct="1">
              <a:spcBef>
                <a:spcPct val="15000"/>
              </a:spcBef>
              <a:buFontTx/>
              <a:buNone/>
            </a:pPr>
            <a:r>
              <a:rPr lang="en-US" altLang="zh-CN" sz="2000" b="1" dirty="0">
                <a:ea typeface="黑体" panose="02010609060101010101" pitchFamily="49" charset="-122"/>
              </a:rPr>
              <a:t>    void write();</a:t>
            </a:r>
          </a:p>
          <a:p>
            <a:pPr eaLnBrk="1" hangingPunct="1">
              <a:spcBef>
                <a:spcPct val="15000"/>
              </a:spcBef>
              <a:buFontTx/>
              <a:buNone/>
            </a:pP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public interface </a:t>
            </a:r>
            <a:r>
              <a:rPr lang="en-US" altLang="zh-CN" sz="2000" b="1" dirty="0" err="1">
                <a:ea typeface="黑体" panose="02010609060101010101" pitchFamily="49" charset="-122"/>
              </a:rPr>
              <a:t>Ibook</a:t>
            </a: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 void read(); }</a:t>
            </a:r>
          </a:p>
          <a:p>
            <a:pPr eaLnBrk="1" hangingPunct="1">
              <a:spcBef>
                <a:spcPct val="15000"/>
              </a:spcBef>
              <a:buFontTx/>
              <a:buNone/>
            </a:pP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public class </a:t>
            </a:r>
            <a:r>
              <a:rPr lang="en-US" altLang="zh-CN" sz="2000" b="1" dirty="0" err="1">
                <a:ea typeface="黑体" panose="02010609060101010101" pitchFamily="49" charset="-122"/>
              </a:rPr>
              <a:t>myclass:Ibook,Iconnect</a:t>
            </a: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public void read()  //</a:t>
            </a:r>
            <a:r>
              <a:rPr lang="zh-CN" altLang="en-US" sz="2000" b="1" dirty="0">
                <a:ea typeface="黑体" panose="02010609060101010101" pitchFamily="49" charset="-122"/>
              </a:rPr>
              <a:t>隐式实现</a:t>
            </a:r>
            <a:r>
              <a:rPr lang="en-US" altLang="zh-CN" sz="2000" b="1" dirty="0" err="1">
                <a:ea typeface="黑体" panose="02010609060101010101" pitchFamily="49" charset="-122"/>
              </a:rPr>
              <a:t>Iconnect</a:t>
            </a:r>
            <a:r>
              <a:rPr lang="zh-CN" altLang="en-US" sz="2000" b="1" dirty="0">
                <a:ea typeface="黑体" panose="02010609060101010101" pitchFamily="49" charset="-122"/>
              </a:rPr>
              <a:t>的</a:t>
            </a:r>
            <a:r>
              <a:rPr lang="en-US" altLang="zh-CN" sz="2000" b="1" dirty="0">
                <a:ea typeface="黑体" panose="02010609060101010101" pitchFamily="49" charset="-122"/>
              </a:rPr>
              <a:t>read() </a:t>
            </a:r>
          </a:p>
          <a:p>
            <a:pPr eaLnBrk="1" hangingPunct="1">
              <a:spcBef>
                <a:spcPct val="15000"/>
              </a:spcBef>
              <a:buFontTx/>
              <a:buNone/>
            </a:pPr>
            <a:r>
              <a:rPr lang="en-US" altLang="zh-CN" sz="2000" b="1" dirty="0">
                <a:ea typeface="黑体" panose="02010609060101010101" pitchFamily="49" charset="-122"/>
              </a:rPr>
              <a:t>         	{</a:t>
            </a:r>
            <a:r>
              <a:rPr lang="en-US" altLang="zh-CN" sz="2000" b="1" dirty="0" err="1">
                <a:ea typeface="黑体" panose="02010609060101010101" pitchFamily="49" charset="-122"/>
              </a:rPr>
              <a:t>Console.WriteLine</a:t>
            </a:r>
            <a:r>
              <a:rPr lang="en-US" altLang="zh-CN" sz="2000" b="1" dirty="0">
                <a:ea typeface="黑体" panose="02010609060101010101" pitchFamily="49" charset="-122"/>
              </a:rPr>
              <a:t>("</a:t>
            </a:r>
            <a:r>
              <a:rPr lang="zh-CN" altLang="en-US" sz="2000" b="1" dirty="0">
                <a:ea typeface="黑体" panose="02010609060101010101" pitchFamily="49" charset="-122"/>
              </a:rPr>
              <a:t>实现</a:t>
            </a:r>
            <a:r>
              <a:rPr lang="en-US" altLang="zh-CN" sz="2000" b="1" dirty="0" err="1">
                <a:ea typeface="黑体" panose="02010609060101010101" pitchFamily="49" charset="-122"/>
              </a:rPr>
              <a:t>Iconnect.read</a:t>
            </a:r>
            <a:r>
              <a:rPr lang="en-US" altLang="zh-CN" sz="2000" b="1" dirty="0">
                <a:ea typeface="黑体" panose="02010609060101010101" pitchFamily="49" charset="-122"/>
              </a:rPr>
              <a:t>()</a:t>
            </a:r>
            <a:r>
              <a:rPr lang="zh-CN" altLang="en-US" sz="2000" b="1" dirty="0">
                <a:ea typeface="黑体" panose="02010609060101010101" pitchFamily="49" charset="-122"/>
              </a:rPr>
              <a:t>方法</a:t>
            </a: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void </a:t>
            </a:r>
            <a:r>
              <a:rPr lang="en-US" altLang="zh-CN" sz="2000" b="1" dirty="0" err="1">
                <a:solidFill>
                  <a:srgbClr val="FF0000"/>
                </a:solidFill>
                <a:ea typeface="黑体" panose="02010609060101010101" pitchFamily="49" charset="-122"/>
              </a:rPr>
              <a:t>Ibook.read</a:t>
            </a:r>
            <a:r>
              <a:rPr lang="en-US" altLang="zh-CN" sz="2000" b="1" dirty="0">
                <a:solidFill>
                  <a:srgbClr val="FF0000"/>
                </a:solidFill>
                <a:ea typeface="黑体" panose="02010609060101010101" pitchFamily="49" charset="-122"/>
              </a:rPr>
              <a:t>()</a:t>
            </a:r>
            <a:r>
              <a:rPr lang="en-US" altLang="zh-CN" sz="2000" b="1" dirty="0">
                <a:solidFill>
                  <a:schemeClr val="folHlink"/>
                </a:solidFill>
                <a:ea typeface="黑体" panose="02010609060101010101" pitchFamily="49" charset="-122"/>
              </a:rPr>
              <a:t>  </a:t>
            </a:r>
            <a:r>
              <a:rPr lang="en-US" altLang="zh-CN" sz="2000" b="1" dirty="0">
                <a:solidFill>
                  <a:srgbClr val="0000FF"/>
                </a:solidFill>
                <a:ea typeface="黑体" panose="02010609060101010101" pitchFamily="49" charset="-122"/>
              </a:rPr>
              <a:t>//</a:t>
            </a:r>
            <a:r>
              <a:rPr lang="zh-CN" altLang="en-US" sz="2000" b="1" dirty="0">
                <a:solidFill>
                  <a:srgbClr val="0000FF"/>
                </a:solidFill>
                <a:ea typeface="黑体" panose="02010609060101010101" pitchFamily="49" charset="-122"/>
              </a:rPr>
              <a:t>显式实现</a:t>
            </a:r>
            <a:r>
              <a:rPr lang="en-US" altLang="zh-CN" sz="2000" b="1" dirty="0" err="1">
                <a:solidFill>
                  <a:srgbClr val="0000FF"/>
                </a:solidFill>
                <a:ea typeface="黑体" panose="02010609060101010101" pitchFamily="49" charset="-122"/>
              </a:rPr>
              <a:t>Ibook</a:t>
            </a:r>
            <a:r>
              <a:rPr lang="zh-CN" altLang="en-US" sz="2000" b="1" dirty="0">
                <a:solidFill>
                  <a:srgbClr val="0000FF"/>
                </a:solidFill>
                <a:ea typeface="黑体" panose="02010609060101010101" pitchFamily="49" charset="-122"/>
              </a:rPr>
              <a:t>的</a:t>
            </a:r>
            <a:r>
              <a:rPr lang="en-US" altLang="zh-CN" sz="2000" b="1" dirty="0">
                <a:solidFill>
                  <a:srgbClr val="0000FF"/>
                </a:solidFill>
                <a:ea typeface="黑体" panose="02010609060101010101" pitchFamily="49" charset="-122"/>
              </a:rPr>
              <a:t>read()</a:t>
            </a:r>
          </a:p>
          <a:p>
            <a:pPr eaLnBrk="1" hangingPunct="1">
              <a:spcBef>
                <a:spcPct val="15000"/>
              </a:spcBef>
              <a:buFontTx/>
              <a:buNone/>
            </a:pPr>
            <a:r>
              <a:rPr lang="en-US" altLang="zh-CN" sz="2000" b="1" dirty="0">
                <a:ea typeface="黑体" panose="02010609060101010101" pitchFamily="49" charset="-122"/>
              </a:rPr>
              <a:t>	{</a:t>
            </a:r>
            <a:r>
              <a:rPr lang="en-US" altLang="zh-CN" sz="2000" b="1" dirty="0" err="1">
                <a:ea typeface="黑体" panose="02010609060101010101" pitchFamily="49" charset="-122"/>
              </a:rPr>
              <a:t>Console.WriteLine</a:t>
            </a:r>
            <a:r>
              <a:rPr lang="en-US" altLang="zh-CN" sz="2000" b="1" dirty="0">
                <a:ea typeface="黑体" panose="02010609060101010101" pitchFamily="49" charset="-122"/>
              </a:rPr>
              <a:t>("</a:t>
            </a:r>
            <a:r>
              <a:rPr lang="zh-CN" altLang="en-US" sz="2000" b="1" dirty="0">
                <a:ea typeface="黑体" panose="02010609060101010101" pitchFamily="49" charset="-122"/>
              </a:rPr>
              <a:t>实现</a:t>
            </a:r>
            <a:r>
              <a:rPr lang="en-US" altLang="zh-CN" sz="2000" b="1" dirty="0" err="1">
                <a:ea typeface="黑体" panose="02010609060101010101" pitchFamily="49" charset="-122"/>
              </a:rPr>
              <a:t>Ibook.read</a:t>
            </a:r>
            <a:r>
              <a:rPr lang="en-US" altLang="zh-CN" sz="2000" b="1" dirty="0">
                <a:ea typeface="黑体" panose="02010609060101010101" pitchFamily="49" charset="-122"/>
              </a:rPr>
              <a:t>()</a:t>
            </a:r>
            <a:r>
              <a:rPr lang="zh-CN" altLang="en-US" sz="2000" b="1" dirty="0">
                <a:ea typeface="黑体" panose="02010609060101010101" pitchFamily="49" charset="-122"/>
              </a:rPr>
              <a:t>方法</a:t>
            </a: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public void write()  //</a:t>
            </a:r>
            <a:r>
              <a:rPr lang="zh-CN" altLang="en-US" sz="2000" b="1" dirty="0">
                <a:ea typeface="黑体" panose="02010609060101010101" pitchFamily="49" charset="-122"/>
              </a:rPr>
              <a:t>实现接口方法</a:t>
            </a:r>
          </a:p>
          <a:p>
            <a:pPr eaLnBrk="1" hangingPunct="1">
              <a:spcBef>
                <a:spcPct val="15000"/>
              </a:spcBef>
              <a:buFontTx/>
              <a:buNone/>
            </a:pPr>
            <a:r>
              <a:rPr lang="zh-CN" altLang="en-US" sz="2000" b="1" dirty="0">
                <a:ea typeface="黑体" panose="02010609060101010101" pitchFamily="49" charset="-122"/>
              </a:rPr>
              <a:t>	</a:t>
            </a:r>
            <a:r>
              <a:rPr lang="en-US" altLang="zh-CN" sz="2000" b="1" dirty="0">
                <a:ea typeface="黑体" panose="02010609060101010101" pitchFamily="49" charset="-122"/>
              </a:rPr>
              <a:t>{</a:t>
            </a:r>
            <a:r>
              <a:rPr lang="en-US" altLang="zh-CN" sz="2000" b="1" dirty="0" err="1">
                <a:ea typeface="黑体" panose="02010609060101010101" pitchFamily="49" charset="-122"/>
              </a:rPr>
              <a:t>Console.WriteLine</a:t>
            </a:r>
            <a:r>
              <a:rPr lang="en-US" altLang="zh-CN" sz="2000" b="1" dirty="0">
                <a:ea typeface="黑体" panose="02010609060101010101" pitchFamily="49" charset="-122"/>
              </a:rPr>
              <a:t>("</a:t>
            </a:r>
            <a:r>
              <a:rPr lang="zh-CN" altLang="en-US" sz="2000" b="1" dirty="0">
                <a:ea typeface="黑体" panose="02010609060101010101" pitchFamily="49" charset="-122"/>
              </a:rPr>
              <a:t>实现</a:t>
            </a:r>
            <a:r>
              <a:rPr lang="en-US" altLang="zh-CN" sz="2000" b="1" dirty="0">
                <a:ea typeface="黑体" panose="02010609060101010101" pitchFamily="49" charset="-122"/>
              </a:rPr>
              <a:t>write()</a:t>
            </a:r>
            <a:r>
              <a:rPr lang="zh-CN" altLang="en-US" sz="2000" b="1" dirty="0">
                <a:ea typeface="黑体" panose="02010609060101010101" pitchFamily="49" charset="-122"/>
              </a:rPr>
              <a:t>方法</a:t>
            </a: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a:t>
            </a:r>
          </a:p>
        </p:txBody>
      </p:sp>
    </p:spTree>
    <p:extLst>
      <p:ext uri="{BB962C8B-B14F-4D97-AF65-F5344CB8AC3E}">
        <p14:creationId xmlns:p14="http://schemas.microsoft.com/office/powerpoint/2010/main" val="38913721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51520" y="401638"/>
            <a:ext cx="868680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en-US" altLang="zh-CN" sz="2000" b="1" dirty="0">
                <a:ea typeface="黑体" panose="02010609060101010101" pitchFamily="49" charset="-122"/>
              </a:rPr>
              <a:t>public interface </a:t>
            </a:r>
            <a:r>
              <a:rPr lang="en-US" altLang="zh-CN" sz="2000" b="1" dirty="0" err="1">
                <a:ea typeface="黑体" panose="02010609060101010101" pitchFamily="49" charset="-122"/>
              </a:rPr>
              <a:t>Iconnect</a:t>
            </a: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void read();</a:t>
            </a:r>
          </a:p>
          <a:p>
            <a:pPr eaLnBrk="1" hangingPunct="1">
              <a:spcBef>
                <a:spcPct val="15000"/>
              </a:spcBef>
              <a:buFontTx/>
              <a:buNone/>
            </a:pPr>
            <a:r>
              <a:rPr lang="en-US" altLang="zh-CN" sz="2000" b="1" dirty="0">
                <a:ea typeface="黑体" panose="02010609060101010101" pitchFamily="49" charset="-122"/>
              </a:rPr>
              <a:t>    void write();</a:t>
            </a:r>
          </a:p>
          <a:p>
            <a:pPr eaLnBrk="1" hangingPunct="1">
              <a:spcBef>
                <a:spcPct val="15000"/>
              </a:spcBef>
              <a:buFontTx/>
              <a:buNone/>
            </a:pP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public interface </a:t>
            </a:r>
            <a:r>
              <a:rPr lang="en-US" altLang="zh-CN" sz="2000" b="1" dirty="0" err="1">
                <a:ea typeface="黑体" panose="02010609060101010101" pitchFamily="49" charset="-122"/>
              </a:rPr>
              <a:t>Ibook</a:t>
            </a: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 void read(); }</a:t>
            </a:r>
          </a:p>
          <a:p>
            <a:pPr eaLnBrk="1" hangingPunct="1">
              <a:spcBef>
                <a:spcPct val="15000"/>
              </a:spcBef>
              <a:buFontTx/>
              <a:buNone/>
            </a:pP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public class </a:t>
            </a:r>
            <a:r>
              <a:rPr lang="en-US" altLang="zh-CN" sz="2000" b="1" dirty="0" err="1">
                <a:ea typeface="黑体" panose="02010609060101010101" pitchFamily="49" charset="-122"/>
              </a:rPr>
              <a:t>myclass:Ibook,Iconnect</a:t>
            </a:r>
            <a:endParaRPr lang="en-US" altLang="zh-CN" sz="2000" b="1" dirty="0">
              <a:ea typeface="黑体" panose="02010609060101010101" pitchFamily="49" charset="-122"/>
            </a:endParaRPr>
          </a:p>
          <a:p>
            <a:pPr eaLnBrk="1" hangingPunct="1">
              <a:spcBef>
                <a:spcPct val="15000"/>
              </a:spcBef>
              <a:buFontTx/>
              <a:buNone/>
            </a:pP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public void read()  //</a:t>
            </a:r>
            <a:r>
              <a:rPr lang="zh-CN" altLang="en-US" sz="2000" b="1" dirty="0">
                <a:ea typeface="黑体" panose="02010609060101010101" pitchFamily="49" charset="-122"/>
              </a:rPr>
              <a:t>隐式实现</a:t>
            </a:r>
            <a:r>
              <a:rPr lang="en-US" altLang="zh-CN" sz="2000" b="1" dirty="0" err="1">
                <a:ea typeface="黑体" panose="02010609060101010101" pitchFamily="49" charset="-122"/>
              </a:rPr>
              <a:t>Iconnect</a:t>
            </a:r>
            <a:r>
              <a:rPr lang="zh-CN" altLang="en-US" sz="2000" b="1" dirty="0">
                <a:ea typeface="黑体" panose="02010609060101010101" pitchFamily="49" charset="-122"/>
              </a:rPr>
              <a:t>的</a:t>
            </a:r>
            <a:r>
              <a:rPr lang="en-US" altLang="zh-CN" sz="2000" b="1" dirty="0">
                <a:ea typeface="黑体" panose="02010609060101010101" pitchFamily="49" charset="-122"/>
              </a:rPr>
              <a:t>read() </a:t>
            </a:r>
          </a:p>
          <a:p>
            <a:pPr eaLnBrk="1" hangingPunct="1">
              <a:spcBef>
                <a:spcPct val="15000"/>
              </a:spcBef>
              <a:buFontTx/>
              <a:buNone/>
            </a:pPr>
            <a:r>
              <a:rPr lang="en-US" altLang="zh-CN" sz="2000" b="1" dirty="0">
                <a:ea typeface="黑体" panose="02010609060101010101" pitchFamily="49" charset="-122"/>
              </a:rPr>
              <a:t>         	{</a:t>
            </a:r>
            <a:r>
              <a:rPr lang="en-US" altLang="zh-CN" sz="2000" b="1" dirty="0" err="1">
                <a:ea typeface="黑体" panose="02010609060101010101" pitchFamily="49" charset="-122"/>
              </a:rPr>
              <a:t>Console.WriteLine</a:t>
            </a:r>
            <a:r>
              <a:rPr lang="en-US" altLang="zh-CN" sz="2000" b="1" dirty="0">
                <a:ea typeface="黑体" panose="02010609060101010101" pitchFamily="49" charset="-122"/>
              </a:rPr>
              <a:t>("</a:t>
            </a:r>
            <a:r>
              <a:rPr lang="zh-CN" altLang="en-US" sz="2000" b="1" dirty="0">
                <a:ea typeface="黑体" panose="02010609060101010101" pitchFamily="49" charset="-122"/>
              </a:rPr>
              <a:t>实现</a:t>
            </a:r>
            <a:r>
              <a:rPr lang="en-US" altLang="zh-CN" sz="2000" b="1" dirty="0" err="1">
                <a:ea typeface="黑体" panose="02010609060101010101" pitchFamily="49" charset="-122"/>
              </a:rPr>
              <a:t>Iconnect.read</a:t>
            </a:r>
            <a:r>
              <a:rPr lang="en-US" altLang="zh-CN" sz="2000" b="1" dirty="0">
                <a:ea typeface="黑体" panose="02010609060101010101" pitchFamily="49" charset="-122"/>
              </a:rPr>
              <a:t>()</a:t>
            </a:r>
            <a:r>
              <a:rPr lang="zh-CN" altLang="en-US" sz="2000" b="1" dirty="0">
                <a:ea typeface="黑体" panose="02010609060101010101" pitchFamily="49" charset="-122"/>
              </a:rPr>
              <a:t>方法</a:t>
            </a: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void </a:t>
            </a:r>
            <a:r>
              <a:rPr lang="en-US" altLang="zh-CN" sz="2000" b="1" dirty="0" err="1">
                <a:solidFill>
                  <a:srgbClr val="FF0000"/>
                </a:solidFill>
                <a:ea typeface="黑体" panose="02010609060101010101" pitchFamily="49" charset="-122"/>
              </a:rPr>
              <a:t>Ibook.read</a:t>
            </a:r>
            <a:r>
              <a:rPr lang="en-US" altLang="zh-CN" sz="2000" b="1" dirty="0">
                <a:solidFill>
                  <a:srgbClr val="FF0000"/>
                </a:solidFill>
                <a:ea typeface="黑体" panose="02010609060101010101" pitchFamily="49" charset="-122"/>
              </a:rPr>
              <a:t>()</a:t>
            </a:r>
            <a:r>
              <a:rPr lang="en-US" altLang="zh-CN" sz="2000" b="1" dirty="0">
                <a:solidFill>
                  <a:schemeClr val="folHlink"/>
                </a:solidFill>
                <a:ea typeface="黑体" panose="02010609060101010101" pitchFamily="49" charset="-122"/>
              </a:rPr>
              <a:t>  </a:t>
            </a:r>
            <a:r>
              <a:rPr lang="en-US" altLang="zh-CN" sz="2000" b="1" dirty="0">
                <a:solidFill>
                  <a:srgbClr val="0000FF"/>
                </a:solidFill>
                <a:ea typeface="黑体" panose="02010609060101010101" pitchFamily="49" charset="-122"/>
              </a:rPr>
              <a:t>//</a:t>
            </a:r>
            <a:r>
              <a:rPr lang="zh-CN" altLang="en-US" sz="2000" b="1" dirty="0">
                <a:solidFill>
                  <a:srgbClr val="0000FF"/>
                </a:solidFill>
                <a:ea typeface="黑体" panose="02010609060101010101" pitchFamily="49" charset="-122"/>
              </a:rPr>
              <a:t>显式实现</a:t>
            </a:r>
            <a:r>
              <a:rPr lang="en-US" altLang="zh-CN" sz="2000" b="1" dirty="0" err="1">
                <a:solidFill>
                  <a:srgbClr val="0000FF"/>
                </a:solidFill>
                <a:ea typeface="黑体" panose="02010609060101010101" pitchFamily="49" charset="-122"/>
              </a:rPr>
              <a:t>Ibook</a:t>
            </a:r>
            <a:r>
              <a:rPr lang="zh-CN" altLang="en-US" sz="2000" b="1" dirty="0">
                <a:solidFill>
                  <a:srgbClr val="0000FF"/>
                </a:solidFill>
                <a:ea typeface="黑体" panose="02010609060101010101" pitchFamily="49" charset="-122"/>
              </a:rPr>
              <a:t>的</a:t>
            </a:r>
            <a:r>
              <a:rPr lang="en-US" altLang="zh-CN" sz="2000" b="1" dirty="0">
                <a:solidFill>
                  <a:srgbClr val="0000FF"/>
                </a:solidFill>
                <a:ea typeface="黑体" panose="02010609060101010101" pitchFamily="49" charset="-122"/>
              </a:rPr>
              <a:t>read()</a:t>
            </a:r>
          </a:p>
          <a:p>
            <a:pPr eaLnBrk="1" hangingPunct="1">
              <a:spcBef>
                <a:spcPct val="15000"/>
              </a:spcBef>
              <a:buFontTx/>
              <a:buNone/>
            </a:pPr>
            <a:r>
              <a:rPr lang="en-US" altLang="zh-CN" sz="2000" b="1" dirty="0">
                <a:ea typeface="黑体" panose="02010609060101010101" pitchFamily="49" charset="-122"/>
              </a:rPr>
              <a:t>	{</a:t>
            </a:r>
            <a:r>
              <a:rPr lang="en-US" altLang="zh-CN" sz="2000" b="1" dirty="0" err="1">
                <a:ea typeface="黑体" panose="02010609060101010101" pitchFamily="49" charset="-122"/>
              </a:rPr>
              <a:t>Console.WriteLine</a:t>
            </a:r>
            <a:r>
              <a:rPr lang="en-US" altLang="zh-CN" sz="2000" b="1" dirty="0">
                <a:ea typeface="黑体" panose="02010609060101010101" pitchFamily="49" charset="-122"/>
              </a:rPr>
              <a:t>("</a:t>
            </a:r>
            <a:r>
              <a:rPr lang="zh-CN" altLang="en-US" sz="2000" b="1" dirty="0">
                <a:ea typeface="黑体" panose="02010609060101010101" pitchFamily="49" charset="-122"/>
              </a:rPr>
              <a:t>实现</a:t>
            </a:r>
            <a:r>
              <a:rPr lang="en-US" altLang="zh-CN" sz="2000" b="1" dirty="0" err="1">
                <a:ea typeface="黑体" panose="02010609060101010101" pitchFamily="49" charset="-122"/>
              </a:rPr>
              <a:t>Ibook.read</a:t>
            </a:r>
            <a:r>
              <a:rPr lang="en-US" altLang="zh-CN" sz="2000" b="1" dirty="0">
                <a:ea typeface="黑体" panose="02010609060101010101" pitchFamily="49" charset="-122"/>
              </a:rPr>
              <a:t>()</a:t>
            </a:r>
            <a:r>
              <a:rPr lang="zh-CN" altLang="en-US" sz="2000" b="1" dirty="0">
                <a:ea typeface="黑体" panose="02010609060101010101" pitchFamily="49" charset="-122"/>
              </a:rPr>
              <a:t>方法</a:t>
            </a: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	public void write()  //</a:t>
            </a:r>
            <a:r>
              <a:rPr lang="zh-CN" altLang="en-US" sz="2000" b="1" dirty="0">
                <a:ea typeface="黑体" panose="02010609060101010101" pitchFamily="49" charset="-122"/>
              </a:rPr>
              <a:t>实现接口方法</a:t>
            </a:r>
          </a:p>
          <a:p>
            <a:pPr eaLnBrk="1" hangingPunct="1">
              <a:spcBef>
                <a:spcPct val="15000"/>
              </a:spcBef>
              <a:buFontTx/>
              <a:buNone/>
            </a:pPr>
            <a:r>
              <a:rPr lang="zh-CN" altLang="en-US" sz="2000" b="1" dirty="0">
                <a:ea typeface="黑体" panose="02010609060101010101" pitchFamily="49" charset="-122"/>
              </a:rPr>
              <a:t>	</a:t>
            </a:r>
            <a:r>
              <a:rPr lang="en-US" altLang="zh-CN" sz="2000" b="1" dirty="0">
                <a:ea typeface="黑体" panose="02010609060101010101" pitchFamily="49" charset="-122"/>
              </a:rPr>
              <a:t>{</a:t>
            </a:r>
            <a:r>
              <a:rPr lang="en-US" altLang="zh-CN" sz="2000" b="1" dirty="0" err="1">
                <a:ea typeface="黑体" panose="02010609060101010101" pitchFamily="49" charset="-122"/>
              </a:rPr>
              <a:t>Console.WriteLine</a:t>
            </a:r>
            <a:r>
              <a:rPr lang="en-US" altLang="zh-CN" sz="2000" b="1" dirty="0">
                <a:ea typeface="黑体" panose="02010609060101010101" pitchFamily="49" charset="-122"/>
              </a:rPr>
              <a:t>("</a:t>
            </a:r>
            <a:r>
              <a:rPr lang="zh-CN" altLang="en-US" sz="2000" b="1" dirty="0">
                <a:ea typeface="黑体" panose="02010609060101010101" pitchFamily="49" charset="-122"/>
              </a:rPr>
              <a:t>实现</a:t>
            </a:r>
            <a:r>
              <a:rPr lang="en-US" altLang="zh-CN" sz="2000" b="1" dirty="0">
                <a:ea typeface="黑体" panose="02010609060101010101" pitchFamily="49" charset="-122"/>
              </a:rPr>
              <a:t>write()</a:t>
            </a:r>
            <a:r>
              <a:rPr lang="zh-CN" altLang="en-US" sz="2000" b="1" dirty="0">
                <a:ea typeface="黑体" panose="02010609060101010101" pitchFamily="49" charset="-122"/>
              </a:rPr>
              <a:t>方法</a:t>
            </a:r>
            <a:r>
              <a:rPr lang="en-US" altLang="zh-CN" sz="2000" b="1" dirty="0">
                <a:ea typeface="黑体" panose="02010609060101010101" pitchFamily="49" charset="-122"/>
              </a:rPr>
              <a:t>");}</a:t>
            </a:r>
          </a:p>
          <a:p>
            <a:pPr eaLnBrk="1" hangingPunct="1">
              <a:spcBef>
                <a:spcPct val="15000"/>
              </a:spcBef>
              <a:buFontTx/>
              <a:buNone/>
            </a:pPr>
            <a:r>
              <a:rPr lang="en-US" altLang="zh-CN" sz="2000" b="1" dirty="0">
                <a:ea typeface="黑体" panose="02010609060101010101" pitchFamily="49" charset="-122"/>
              </a:rPr>
              <a:t>}</a:t>
            </a:r>
          </a:p>
        </p:txBody>
      </p:sp>
      <p:sp>
        <p:nvSpPr>
          <p:cNvPr id="238596" name="AutoShape 4"/>
          <p:cNvSpPr>
            <a:spLocks noChangeArrowheads="1"/>
          </p:cNvSpPr>
          <p:nvPr/>
        </p:nvSpPr>
        <p:spPr bwMode="auto">
          <a:xfrm>
            <a:off x="539552" y="3573016"/>
            <a:ext cx="1657350" cy="647700"/>
          </a:xfrm>
          <a:prstGeom prst="wedgeRectCallout">
            <a:avLst>
              <a:gd name="adj1" fmla="val -10634"/>
              <a:gd name="adj2" fmla="val 125736"/>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solidFill>
                  <a:srgbClr val="FF0000"/>
                </a:solidFill>
                <a:ea typeface="黑体" panose="02010609060101010101" pitchFamily="49" charset="-122"/>
              </a:rPr>
              <a:t>不能加任何访问修饰符</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52400" y="228600"/>
            <a:ext cx="899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a:latin typeface="Verdana" panose="020B0604030504040204" pitchFamily="34" charset="0"/>
            </a:endParaRPr>
          </a:p>
        </p:txBody>
      </p:sp>
      <p:sp>
        <p:nvSpPr>
          <p:cNvPr id="121859" name="Text Box 3"/>
          <p:cNvSpPr txBox="1">
            <a:spLocks noChangeArrowheads="1"/>
          </p:cNvSpPr>
          <p:nvPr/>
        </p:nvSpPr>
        <p:spPr bwMode="auto">
          <a:xfrm>
            <a:off x="381000" y="304800"/>
            <a:ext cx="84582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1">
                <a:ea typeface="黑体" panose="02010609060101010101" pitchFamily="49" charset="-122"/>
              </a:rPr>
              <a:t>在</a:t>
            </a:r>
            <a:r>
              <a:rPr lang="en-US" altLang="zh-CN" sz="2000" b="1">
                <a:ea typeface="黑体" panose="02010609060101010101" pitchFamily="49" charset="-122"/>
              </a:rPr>
              <a:t>main()</a:t>
            </a:r>
            <a:r>
              <a:rPr lang="zh-CN" altLang="en-US" sz="2000" b="1">
                <a:ea typeface="黑体" panose="02010609060101010101" pitchFamily="49" charset="-122"/>
              </a:rPr>
              <a:t>函数中</a:t>
            </a:r>
          </a:p>
          <a:p>
            <a:pPr eaLnBrk="1" hangingPunct="1">
              <a:buFontTx/>
              <a:buNone/>
            </a:pPr>
            <a:r>
              <a:rPr lang="en-US" altLang="zh-CN" sz="2000" b="1">
                <a:ea typeface="黑体" panose="02010609060101010101" pitchFamily="49" charset="-122"/>
              </a:rPr>
              <a:t>//</a:t>
            </a:r>
            <a:r>
              <a:rPr lang="zh-CN" altLang="en-US" sz="2000" b="1">
                <a:ea typeface="黑体" panose="02010609060101010101" pitchFamily="49" charset="-122"/>
              </a:rPr>
              <a:t>隐式实现的</a:t>
            </a:r>
            <a:r>
              <a:rPr lang="en-US" altLang="zh-CN" sz="2000" b="1">
                <a:ea typeface="黑体" panose="02010609060101010101" pitchFamily="49" charset="-122"/>
              </a:rPr>
              <a:t>Iconnect</a:t>
            </a:r>
            <a:r>
              <a:rPr lang="zh-CN" altLang="en-US" sz="2000" b="1">
                <a:ea typeface="黑体" panose="02010609060101010101" pitchFamily="49" charset="-122"/>
              </a:rPr>
              <a:t>的</a:t>
            </a:r>
            <a:r>
              <a:rPr lang="en-US" altLang="zh-CN" sz="2000" b="1">
                <a:ea typeface="黑体" panose="02010609060101010101" pitchFamily="49" charset="-122"/>
              </a:rPr>
              <a:t>read()</a:t>
            </a:r>
            <a:r>
              <a:rPr lang="zh-CN" altLang="en-US" sz="2000" b="1">
                <a:ea typeface="黑体" panose="02010609060101010101" pitchFamily="49" charset="-122"/>
              </a:rPr>
              <a:t>方法</a:t>
            </a:r>
          </a:p>
          <a:p>
            <a:pPr eaLnBrk="1" hangingPunct="1">
              <a:buFontTx/>
              <a:buNone/>
            </a:pPr>
            <a:r>
              <a:rPr lang="en-US" altLang="zh-CN" sz="2000" b="1">
                <a:ea typeface="黑体" panose="02010609060101010101" pitchFamily="49" charset="-122"/>
              </a:rPr>
              <a:t>myclass cls=new myclass();</a:t>
            </a:r>
          </a:p>
          <a:p>
            <a:pPr eaLnBrk="1" hangingPunct="1">
              <a:buFontTx/>
              <a:buNone/>
            </a:pPr>
            <a:r>
              <a:rPr lang="en-US" altLang="zh-CN" sz="2000" b="1">
                <a:ea typeface="黑体" panose="02010609060101010101" pitchFamily="49" charset="-122"/>
              </a:rPr>
              <a:t>cls.read();</a:t>
            </a:r>
          </a:p>
          <a:p>
            <a:pPr eaLnBrk="1" hangingPunct="1">
              <a:buFontTx/>
              <a:buNone/>
            </a:pPr>
            <a:endParaRPr lang="en-US" altLang="zh-CN" sz="2000" b="1">
              <a:ea typeface="黑体" panose="02010609060101010101" pitchFamily="49" charset="-122"/>
            </a:endParaRPr>
          </a:p>
          <a:p>
            <a:pPr eaLnBrk="1" hangingPunct="1">
              <a:buFontTx/>
              <a:buNone/>
            </a:pPr>
            <a:r>
              <a:rPr lang="en-US" altLang="zh-CN" sz="2000" b="1">
                <a:ea typeface="黑体" panose="02010609060101010101" pitchFamily="49" charset="-122"/>
              </a:rPr>
              <a:t>//</a:t>
            </a:r>
            <a:r>
              <a:rPr lang="zh-CN" altLang="en-US" sz="2000" b="1">
                <a:ea typeface="黑体" panose="02010609060101010101" pitchFamily="49" charset="-122"/>
              </a:rPr>
              <a:t>要想显式使用方法，惟一的方法是将对象先转换为接口类型</a:t>
            </a:r>
          </a:p>
          <a:p>
            <a:pPr eaLnBrk="1" hangingPunct="1">
              <a:buFontTx/>
              <a:buNone/>
            </a:pPr>
            <a:r>
              <a:rPr lang="en-US" altLang="zh-CN" sz="2000" b="1">
                <a:ea typeface="黑体" panose="02010609060101010101" pitchFamily="49" charset="-122"/>
              </a:rPr>
              <a:t>Ibook ibk=cls </a:t>
            </a:r>
            <a:r>
              <a:rPr lang="en-US" altLang="zh-CN" sz="2000" b="1">
                <a:solidFill>
                  <a:srgbClr val="FF0000"/>
                </a:solidFill>
                <a:ea typeface="黑体" panose="02010609060101010101" pitchFamily="49" charset="-122"/>
              </a:rPr>
              <a:t>as Ibook</a:t>
            </a:r>
            <a:r>
              <a:rPr lang="en-US" altLang="zh-CN" sz="2000" b="1">
                <a:ea typeface="黑体" panose="02010609060101010101" pitchFamily="49" charset="-122"/>
              </a:rPr>
              <a:t>;</a:t>
            </a:r>
          </a:p>
          <a:p>
            <a:pPr eaLnBrk="1" hangingPunct="1">
              <a:buFontTx/>
              <a:buNone/>
            </a:pPr>
            <a:r>
              <a:rPr lang="en-US" altLang="zh-CN" sz="2000" b="1">
                <a:ea typeface="黑体" panose="02010609060101010101" pitchFamily="49" charset="-122"/>
              </a:rPr>
              <a:t>if(ibk!=null)</a:t>
            </a:r>
          </a:p>
          <a:p>
            <a:pPr eaLnBrk="1" hangingPunct="1">
              <a:buFontTx/>
              <a:buNone/>
            </a:pPr>
            <a:r>
              <a:rPr lang="en-US" altLang="zh-CN" sz="2000" b="1">
                <a:ea typeface="黑体" panose="02010609060101010101" pitchFamily="49" charset="-122"/>
              </a:rPr>
              <a:t>{</a:t>
            </a:r>
          </a:p>
          <a:p>
            <a:pPr eaLnBrk="1" hangingPunct="1">
              <a:buFontTx/>
              <a:buNone/>
            </a:pPr>
            <a:r>
              <a:rPr lang="en-US" altLang="zh-CN" sz="2000" b="1">
                <a:ea typeface="黑体" panose="02010609060101010101" pitchFamily="49" charset="-122"/>
              </a:rPr>
              <a:t>      ibk.read();</a:t>
            </a:r>
          </a:p>
          <a:p>
            <a:pPr eaLnBrk="1" hangingPunct="1">
              <a:buFontTx/>
              <a:buNone/>
            </a:pPr>
            <a:r>
              <a:rPr lang="en-US" altLang="zh-CN" sz="2000" b="1">
                <a:ea typeface="黑体" panose="02010609060101010101" pitchFamily="49" charset="-122"/>
              </a:rPr>
              <a:t>}</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52400" y="228600"/>
            <a:ext cx="899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a:latin typeface="Verdana" panose="020B0604030504040204" pitchFamily="34" charset="0"/>
            </a:endParaRPr>
          </a:p>
        </p:txBody>
      </p:sp>
      <p:sp>
        <p:nvSpPr>
          <p:cNvPr id="121859" name="Text Box 3"/>
          <p:cNvSpPr txBox="1">
            <a:spLocks noChangeArrowheads="1"/>
          </p:cNvSpPr>
          <p:nvPr/>
        </p:nvSpPr>
        <p:spPr bwMode="auto">
          <a:xfrm>
            <a:off x="381000" y="304800"/>
            <a:ext cx="84582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b="1">
                <a:ea typeface="黑体" panose="02010609060101010101" pitchFamily="49" charset="-122"/>
              </a:rPr>
              <a:t>在</a:t>
            </a:r>
            <a:r>
              <a:rPr lang="en-US" altLang="zh-CN" sz="2000" b="1">
                <a:ea typeface="黑体" panose="02010609060101010101" pitchFamily="49" charset="-122"/>
              </a:rPr>
              <a:t>main()</a:t>
            </a:r>
            <a:r>
              <a:rPr lang="zh-CN" altLang="en-US" sz="2000" b="1">
                <a:ea typeface="黑体" panose="02010609060101010101" pitchFamily="49" charset="-122"/>
              </a:rPr>
              <a:t>函数中</a:t>
            </a:r>
          </a:p>
          <a:p>
            <a:pPr eaLnBrk="1" hangingPunct="1">
              <a:buFontTx/>
              <a:buNone/>
            </a:pPr>
            <a:r>
              <a:rPr lang="en-US" altLang="zh-CN" sz="2000" b="1">
                <a:ea typeface="黑体" panose="02010609060101010101" pitchFamily="49" charset="-122"/>
              </a:rPr>
              <a:t>//</a:t>
            </a:r>
            <a:r>
              <a:rPr lang="zh-CN" altLang="en-US" sz="2000" b="1">
                <a:ea typeface="黑体" panose="02010609060101010101" pitchFamily="49" charset="-122"/>
              </a:rPr>
              <a:t>隐式实现的</a:t>
            </a:r>
            <a:r>
              <a:rPr lang="en-US" altLang="zh-CN" sz="2000" b="1">
                <a:ea typeface="黑体" panose="02010609060101010101" pitchFamily="49" charset="-122"/>
              </a:rPr>
              <a:t>Iconnect</a:t>
            </a:r>
            <a:r>
              <a:rPr lang="zh-CN" altLang="en-US" sz="2000" b="1">
                <a:ea typeface="黑体" panose="02010609060101010101" pitchFamily="49" charset="-122"/>
              </a:rPr>
              <a:t>的</a:t>
            </a:r>
            <a:r>
              <a:rPr lang="en-US" altLang="zh-CN" sz="2000" b="1">
                <a:ea typeface="黑体" panose="02010609060101010101" pitchFamily="49" charset="-122"/>
              </a:rPr>
              <a:t>read()</a:t>
            </a:r>
            <a:r>
              <a:rPr lang="zh-CN" altLang="en-US" sz="2000" b="1">
                <a:ea typeface="黑体" panose="02010609060101010101" pitchFamily="49" charset="-122"/>
              </a:rPr>
              <a:t>方法</a:t>
            </a:r>
          </a:p>
          <a:p>
            <a:pPr eaLnBrk="1" hangingPunct="1">
              <a:buFontTx/>
              <a:buNone/>
            </a:pPr>
            <a:r>
              <a:rPr lang="en-US" altLang="zh-CN" sz="2000" b="1">
                <a:ea typeface="黑体" panose="02010609060101010101" pitchFamily="49" charset="-122"/>
              </a:rPr>
              <a:t>myclass cls=new myclass();</a:t>
            </a:r>
          </a:p>
          <a:p>
            <a:pPr eaLnBrk="1" hangingPunct="1">
              <a:buFontTx/>
              <a:buNone/>
            </a:pPr>
            <a:r>
              <a:rPr lang="en-US" altLang="zh-CN" sz="2000" b="1">
                <a:ea typeface="黑体" panose="02010609060101010101" pitchFamily="49" charset="-122"/>
              </a:rPr>
              <a:t>cls.read();</a:t>
            </a:r>
          </a:p>
          <a:p>
            <a:pPr eaLnBrk="1" hangingPunct="1">
              <a:buFontTx/>
              <a:buNone/>
            </a:pPr>
            <a:endParaRPr lang="en-US" altLang="zh-CN" sz="2000" b="1">
              <a:ea typeface="黑体" panose="02010609060101010101" pitchFamily="49" charset="-122"/>
            </a:endParaRPr>
          </a:p>
          <a:p>
            <a:pPr eaLnBrk="1" hangingPunct="1">
              <a:buFontTx/>
              <a:buNone/>
            </a:pPr>
            <a:r>
              <a:rPr lang="en-US" altLang="zh-CN" sz="2000" b="1">
                <a:ea typeface="黑体" panose="02010609060101010101" pitchFamily="49" charset="-122"/>
              </a:rPr>
              <a:t>//</a:t>
            </a:r>
            <a:r>
              <a:rPr lang="zh-CN" altLang="en-US" sz="2000" b="1">
                <a:ea typeface="黑体" panose="02010609060101010101" pitchFamily="49" charset="-122"/>
              </a:rPr>
              <a:t>要想显式使用方法，惟一的方法是将对象先转换为接口类型</a:t>
            </a:r>
          </a:p>
          <a:p>
            <a:pPr eaLnBrk="1" hangingPunct="1">
              <a:buFontTx/>
              <a:buNone/>
            </a:pPr>
            <a:r>
              <a:rPr lang="en-US" altLang="zh-CN" sz="2000" b="1">
                <a:ea typeface="黑体" panose="02010609060101010101" pitchFamily="49" charset="-122"/>
              </a:rPr>
              <a:t>Ibook ibk=cls </a:t>
            </a:r>
            <a:r>
              <a:rPr lang="en-US" altLang="zh-CN" sz="2000" b="1">
                <a:solidFill>
                  <a:srgbClr val="FF0000"/>
                </a:solidFill>
                <a:ea typeface="黑体" panose="02010609060101010101" pitchFamily="49" charset="-122"/>
              </a:rPr>
              <a:t>as Ibook</a:t>
            </a:r>
            <a:r>
              <a:rPr lang="en-US" altLang="zh-CN" sz="2000" b="1">
                <a:ea typeface="黑体" panose="02010609060101010101" pitchFamily="49" charset="-122"/>
              </a:rPr>
              <a:t>;</a:t>
            </a:r>
          </a:p>
          <a:p>
            <a:pPr eaLnBrk="1" hangingPunct="1">
              <a:buFontTx/>
              <a:buNone/>
            </a:pPr>
            <a:r>
              <a:rPr lang="en-US" altLang="zh-CN" sz="2000" b="1">
                <a:ea typeface="黑体" panose="02010609060101010101" pitchFamily="49" charset="-122"/>
              </a:rPr>
              <a:t>if(ibk!=null)</a:t>
            </a:r>
          </a:p>
          <a:p>
            <a:pPr eaLnBrk="1" hangingPunct="1">
              <a:buFontTx/>
              <a:buNone/>
            </a:pPr>
            <a:r>
              <a:rPr lang="en-US" altLang="zh-CN" sz="2000" b="1">
                <a:ea typeface="黑体" panose="02010609060101010101" pitchFamily="49" charset="-122"/>
              </a:rPr>
              <a:t>{</a:t>
            </a:r>
          </a:p>
          <a:p>
            <a:pPr eaLnBrk="1" hangingPunct="1">
              <a:buFontTx/>
              <a:buNone/>
            </a:pPr>
            <a:r>
              <a:rPr lang="en-US" altLang="zh-CN" sz="2000" b="1">
                <a:ea typeface="黑体" panose="02010609060101010101" pitchFamily="49" charset="-122"/>
              </a:rPr>
              <a:t>      ibk.read();</a:t>
            </a:r>
          </a:p>
          <a:p>
            <a:pPr eaLnBrk="1" hangingPunct="1">
              <a:buFontTx/>
              <a:buNone/>
            </a:pPr>
            <a:r>
              <a:rPr lang="en-US" altLang="zh-CN" sz="2000" b="1">
                <a:ea typeface="黑体" panose="02010609060101010101" pitchFamily="49" charset="-122"/>
              </a:rPr>
              <a:t>}</a:t>
            </a:r>
          </a:p>
        </p:txBody>
      </p:sp>
      <p:sp>
        <p:nvSpPr>
          <p:cNvPr id="239620" name="Text Box 4"/>
          <p:cNvSpPr txBox="1">
            <a:spLocks noChangeArrowheads="1"/>
          </p:cNvSpPr>
          <p:nvPr/>
        </p:nvSpPr>
        <p:spPr bwMode="auto">
          <a:xfrm>
            <a:off x="381000" y="5013176"/>
            <a:ext cx="3456384" cy="1015663"/>
          </a:xfrm>
          <a:prstGeom prst="rect">
            <a:avLst/>
          </a:prstGeom>
          <a:noFill/>
          <a:ln w="2540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FontTx/>
              <a:buNone/>
            </a:pPr>
            <a:r>
              <a:rPr lang="zh-CN" altLang="en-US" sz="2000" b="1" dirty="0">
                <a:solidFill>
                  <a:srgbClr val="FF0000"/>
                </a:solidFill>
                <a:ea typeface="黑体" panose="02010609060101010101" pitchFamily="49" charset="-122"/>
              </a:rPr>
              <a:t>运行结果：</a:t>
            </a:r>
          </a:p>
          <a:p>
            <a:pPr eaLnBrk="1" hangingPunct="1">
              <a:spcBef>
                <a:spcPts val="0"/>
              </a:spcBef>
              <a:buFontTx/>
              <a:buNone/>
            </a:pPr>
            <a:r>
              <a:rPr lang="zh-CN" altLang="en-US" sz="2000" b="1" dirty="0">
                <a:ea typeface="黑体" panose="02010609060101010101" pitchFamily="49" charset="-122"/>
              </a:rPr>
              <a:t>实现</a:t>
            </a:r>
            <a:r>
              <a:rPr lang="en-US" altLang="zh-CN" sz="2000" b="1" dirty="0" err="1">
                <a:ea typeface="黑体" panose="02010609060101010101" pitchFamily="49" charset="-122"/>
              </a:rPr>
              <a:t>Iconnect.read</a:t>
            </a:r>
            <a:r>
              <a:rPr lang="en-US" altLang="zh-CN" sz="2000" b="1" dirty="0">
                <a:ea typeface="黑体" panose="02010609060101010101" pitchFamily="49" charset="-122"/>
              </a:rPr>
              <a:t>()</a:t>
            </a:r>
            <a:r>
              <a:rPr lang="zh-CN" altLang="en-US" sz="2000" b="1" dirty="0">
                <a:ea typeface="黑体" panose="02010609060101010101" pitchFamily="49" charset="-122"/>
              </a:rPr>
              <a:t>方法</a:t>
            </a:r>
          </a:p>
          <a:p>
            <a:pPr eaLnBrk="1" hangingPunct="1">
              <a:spcBef>
                <a:spcPts val="0"/>
              </a:spcBef>
              <a:buFontTx/>
              <a:buNone/>
            </a:pPr>
            <a:r>
              <a:rPr lang="zh-CN" altLang="en-US" sz="2000" b="1" dirty="0">
                <a:ea typeface="黑体" panose="02010609060101010101" pitchFamily="49" charset="-122"/>
              </a:rPr>
              <a:t>实现</a:t>
            </a:r>
            <a:r>
              <a:rPr lang="en-US" altLang="zh-CN" sz="2000" b="1" dirty="0" err="1">
                <a:ea typeface="黑体" panose="02010609060101010101" pitchFamily="49" charset="-122"/>
              </a:rPr>
              <a:t>Ibook.read</a:t>
            </a:r>
            <a:r>
              <a:rPr lang="en-US" altLang="zh-CN" sz="2000" b="1" dirty="0">
                <a:ea typeface="黑体" panose="02010609060101010101" pitchFamily="49" charset="-122"/>
              </a:rPr>
              <a:t>()</a:t>
            </a:r>
            <a:r>
              <a:rPr lang="zh-CN" altLang="en-US" sz="2000" b="1" dirty="0">
                <a:ea typeface="黑体" panose="02010609060101010101" pitchFamily="49" charset="-122"/>
              </a:rPr>
              <a:t>方法</a:t>
            </a:r>
            <a:endParaRPr lang="en-US" altLang="zh-CN" sz="2000" b="1" dirty="0">
              <a:solidFill>
                <a:srgbClr val="0000FF"/>
              </a:solidFill>
              <a:ea typeface="黑体" panose="02010609060101010101" pitchFamily="49" charset="-122"/>
            </a:endParaRPr>
          </a:p>
        </p:txBody>
      </p:sp>
    </p:spTree>
    <p:extLst>
      <p:ext uri="{BB962C8B-B14F-4D97-AF65-F5344CB8AC3E}">
        <p14:creationId xmlns:p14="http://schemas.microsoft.com/office/powerpoint/2010/main" val="291901632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44450"/>
            <a:ext cx="8229600" cy="874713"/>
          </a:xfrm>
        </p:spPr>
        <p:txBody>
          <a:bodyPr/>
          <a:lstStyle/>
          <a:p>
            <a:pPr eaLnBrk="1" hangingPunct="1"/>
            <a:r>
              <a:rPr lang="zh-CN" altLang="en-US" dirty="0">
                <a:solidFill>
                  <a:srgbClr val="0000FF"/>
                </a:solidFill>
              </a:rPr>
              <a:t>接口使用</a:t>
            </a:r>
          </a:p>
        </p:txBody>
      </p:sp>
      <p:sp>
        <p:nvSpPr>
          <p:cNvPr id="122883" name="Rectangle 3"/>
          <p:cNvSpPr>
            <a:spLocks noGrp="1" noChangeArrowheads="1"/>
          </p:cNvSpPr>
          <p:nvPr>
            <p:ph idx="1"/>
          </p:nvPr>
        </p:nvSpPr>
        <p:spPr>
          <a:xfrm>
            <a:off x="457200" y="1114425"/>
            <a:ext cx="8305800" cy="4834855"/>
          </a:xfrm>
        </p:spPr>
        <p:txBody>
          <a:bodyPr/>
          <a:lstStyle/>
          <a:p>
            <a:pPr eaLnBrk="1" hangingPunct="1">
              <a:lnSpc>
                <a:spcPct val="110000"/>
              </a:lnSpc>
              <a:spcBef>
                <a:spcPts val="0"/>
              </a:spcBef>
              <a:spcAft>
                <a:spcPts val="600"/>
              </a:spcAft>
            </a:pPr>
            <a:r>
              <a:rPr lang="zh-CN" altLang="en-US" sz="2400" dirty="0">
                <a:ea typeface="黑体" panose="02010609060101010101" pitchFamily="49" charset="-122"/>
              </a:rPr>
              <a:t>接口由类实现后，接口成员可以通过对象实例访问，就好像是类的成员一样。</a:t>
            </a:r>
          </a:p>
          <a:p>
            <a:pPr eaLnBrk="1" hangingPunct="1">
              <a:lnSpc>
                <a:spcPct val="110000"/>
              </a:lnSpc>
              <a:spcBef>
                <a:spcPts val="0"/>
              </a:spcBef>
              <a:spcAft>
                <a:spcPts val="600"/>
              </a:spcAft>
              <a:buSzPct val="150000"/>
              <a:buFont typeface="Wingdings" panose="05000000000000000000" pitchFamily="2" charset="2"/>
              <a:buChar char="§"/>
            </a:pPr>
            <a:r>
              <a:rPr lang="zh-CN" altLang="en-US" sz="2400" dirty="0">
                <a:solidFill>
                  <a:srgbClr val="000000"/>
                </a:solidFill>
                <a:ea typeface="黑体" panose="02010609060101010101" pitchFamily="49" charset="-122"/>
              </a:rPr>
              <a:t> </a:t>
            </a:r>
            <a:r>
              <a:rPr lang="zh-CN" altLang="en-US" sz="2400" dirty="0">
                <a:solidFill>
                  <a:srgbClr val="0000FF"/>
                </a:solidFill>
                <a:ea typeface="黑体" panose="02010609060101010101" pitchFamily="49" charset="-122"/>
              </a:rPr>
              <a:t>接口与对象</a:t>
            </a:r>
            <a:r>
              <a:rPr lang="zh-CN" altLang="en-US" sz="2400" dirty="0">
                <a:ea typeface="黑体" panose="02010609060101010101" pitchFamily="49" charset="-122"/>
              </a:rPr>
              <a:t>：</a:t>
            </a:r>
          </a:p>
          <a:p>
            <a:pPr eaLnBrk="1" hangingPunct="1">
              <a:lnSpc>
                <a:spcPct val="110000"/>
              </a:lnSpc>
              <a:spcBef>
                <a:spcPts val="0"/>
              </a:spcBef>
              <a:spcAft>
                <a:spcPts val="600"/>
              </a:spcAft>
              <a:buFontTx/>
              <a:buNone/>
            </a:pPr>
            <a:r>
              <a:rPr lang="zh-CN" altLang="en-US" sz="2400" dirty="0">
                <a:ea typeface="黑体" panose="02010609060101010101" pitchFamily="49" charset="-122"/>
              </a:rPr>
              <a:t>   </a:t>
            </a:r>
            <a:r>
              <a:rPr lang="en-US" altLang="zh-CN" sz="2400" dirty="0">
                <a:ea typeface="黑体" panose="02010609060101010101" pitchFamily="49" charset="-122"/>
              </a:rPr>
              <a:t>(1) </a:t>
            </a:r>
            <a:r>
              <a:rPr lang="zh-CN" altLang="en-US" sz="2400" dirty="0">
                <a:ea typeface="黑体" panose="02010609060101010101" pitchFamily="49" charset="-122"/>
              </a:rPr>
              <a:t>接口不是类，所以不能用接口创建对象，即不能用</a:t>
            </a:r>
            <a:r>
              <a:rPr lang="en-US" altLang="zh-CN" sz="2400" dirty="0">
                <a:ea typeface="黑体" panose="02010609060101010101" pitchFamily="49" charset="-122"/>
              </a:rPr>
              <a:t>new</a:t>
            </a:r>
            <a:r>
              <a:rPr lang="zh-CN" altLang="en-US" sz="2400" dirty="0">
                <a:ea typeface="黑体" panose="02010609060101010101" pitchFamily="49" charset="-122"/>
              </a:rPr>
              <a:t>运算符。</a:t>
            </a:r>
          </a:p>
          <a:p>
            <a:pPr eaLnBrk="1" hangingPunct="1">
              <a:lnSpc>
                <a:spcPct val="110000"/>
              </a:lnSpc>
              <a:spcBef>
                <a:spcPts val="0"/>
              </a:spcBef>
              <a:spcAft>
                <a:spcPts val="600"/>
              </a:spcAft>
              <a:buFontTx/>
              <a:buNone/>
            </a:pPr>
            <a:r>
              <a:rPr lang="zh-CN" altLang="en-US" sz="2400" dirty="0">
                <a:ea typeface="黑体" panose="02010609060101010101" pitchFamily="49" charset="-122"/>
              </a:rPr>
              <a:t>       </a:t>
            </a:r>
            <a:r>
              <a:rPr lang="en-US" altLang="zh-CN" sz="2400" dirty="0">
                <a:solidFill>
                  <a:srgbClr val="FF0000"/>
                </a:solidFill>
                <a:ea typeface="黑体" panose="02010609060101010101" pitchFamily="49" charset="-122"/>
              </a:rPr>
              <a:t>x = new Comparable(); //</a:t>
            </a:r>
            <a:r>
              <a:rPr lang="zh-CN" altLang="en-US" sz="2400" dirty="0">
                <a:solidFill>
                  <a:srgbClr val="FF0000"/>
                </a:solidFill>
                <a:ea typeface="黑体" panose="02010609060101010101" pitchFamily="49" charset="-122"/>
              </a:rPr>
              <a:t>错误</a:t>
            </a:r>
          </a:p>
          <a:p>
            <a:pPr eaLnBrk="1" hangingPunct="1">
              <a:lnSpc>
                <a:spcPct val="110000"/>
              </a:lnSpc>
              <a:spcBef>
                <a:spcPts val="0"/>
              </a:spcBef>
              <a:spcAft>
                <a:spcPts val="600"/>
              </a:spcAft>
              <a:buFontTx/>
              <a:buNone/>
            </a:pPr>
            <a:r>
              <a:rPr lang="zh-CN" altLang="en-US" sz="2400" dirty="0">
                <a:ea typeface="黑体" panose="02010609060101010101" pitchFamily="49" charset="-122"/>
              </a:rPr>
              <a:t>   </a:t>
            </a:r>
            <a:r>
              <a:rPr lang="en-US" altLang="zh-CN" sz="2400" dirty="0">
                <a:ea typeface="黑体" panose="02010609060101010101" pitchFamily="49" charset="-122"/>
              </a:rPr>
              <a:t>(2) </a:t>
            </a:r>
            <a:r>
              <a:rPr lang="zh-CN" altLang="en-US" sz="2400" dirty="0">
                <a:ea typeface="黑体" panose="02010609060101010101" pitchFamily="49" charset="-122"/>
              </a:rPr>
              <a:t>可以声明接口类型的引用，该引用只能指向实现了该接口的对象。</a:t>
            </a:r>
          </a:p>
          <a:p>
            <a:pPr eaLnBrk="1" hangingPunct="1">
              <a:lnSpc>
                <a:spcPct val="110000"/>
              </a:lnSpc>
              <a:spcBef>
                <a:spcPts val="0"/>
              </a:spcBef>
              <a:spcAft>
                <a:spcPts val="600"/>
              </a:spcAft>
              <a:buFontTx/>
              <a:buNone/>
            </a:pPr>
            <a:r>
              <a:rPr lang="zh-CN" altLang="en-US" sz="2400" dirty="0">
                <a:ea typeface="黑体" panose="02010609060101010101" pitchFamily="49" charset="-122"/>
              </a:rPr>
              <a:t>   </a:t>
            </a:r>
            <a:r>
              <a:rPr lang="en-US" altLang="zh-CN" sz="2400" dirty="0">
                <a:solidFill>
                  <a:srgbClr val="FF0000"/>
                </a:solidFill>
                <a:ea typeface="黑体" panose="02010609060101010101" pitchFamily="49" charset="-122"/>
              </a:rPr>
              <a:t>class Student : </a:t>
            </a:r>
            <a:r>
              <a:rPr lang="en-US" altLang="zh-CN" sz="2400" dirty="0" err="1">
                <a:solidFill>
                  <a:srgbClr val="FF0000"/>
                </a:solidFill>
                <a:ea typeface="黑体" panose="02010609060101010101" pitchFamily="49" charset="-122"/>
              </a:rPr>
              <a:t>IComparable</a:t>
            </a:r>
            <a:r>
              <a:rPr lang="en-US" altLang="zh-CN" sz="2400" dirty="0">
                <a:solidFill>
                  <a:srgbClr val="FF0000"/>
                </a:solidFill>
                <a:ea typeface="黑体" panose="02010609060101010101" pitchFamily="49" charset="-122"/>
              </a:rPr>
              <a:t> {...} </a:t>
            </a:r>
          </a:p>
          <a:p>
            <a:pPr eaLnBrk="1" hangingPunct="1">
              <a:lnSpc>
                <a:spcPct val="110000"/>
              </a:lnSpc>
              <a:spcBef>
                <a:spcPts val="0"/>
              </a:spcBef>
              <a:spcAft>
                <a:spcPts val="600"/>
              </a:spcAft>
              <a:buFontTx/>
              <a:buNone/>
            </a:pPr>
            <a:r>
              <a:rPr lang="en-US" altLang="zh-CN" sz="2400" dirty="0">
                <a:solidFill>
                  <a:srgbClr val="FF0000"/>
                </a:solidFill>
                <a:ea typeface="黑体" panose="02010609060101010101" pitchFamily="49" charset="-122"/>
              </a:rPr>
              <a:t>   </a:t>
            </a:r>
            <a:r>
              <a:rPr lang="en-US" altLang="zh-CN" sz="2400" dirty="0" err="1">
                <a:solidFill>
                  <a:srgbClr val="FF0000"/>
                </a:solidFill>
                <a:ea typeface="黑体" panose="02010609060101010101" pitchFamily="49" charset="-122"/>
              </a:rPr>
              <a:t>IComparable</a:t>
            </a:r>
            <a:r>
              <a:rPr lang="en-US" altLang="zh-CN" sz="2400" dirty="0">
                <a:solidFill>
                  <a:srgbClr val="FF0000"/>
                </a:solidFill>
                <a:ea typeface="黑体" panose="02010609060101010101" pitchFamily="49" charset="-122"/>
              </a:rPr>
              <a:t> x  = new Student();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idx="1"/>
          </p:nvPr>
        </p:nvSpPr>
        <p:spPr>
          <a:xfrm>
            <a:off x="457200" y="404813"/>
            <a:ext cx="8229600" cy="5721350"/>
          </a:xfrm>
        </p:spPr>
        <p:txBody>
          <a:bodyPr/>
          <a:lstStyle/>
          <a:p>
            <a:pPr eaLnBrk="1" hangingPunct="1">
              <a:lnSpc>
                <a:spcPct val="80000"/>
              </a:lnSpc>
              <a:buFontTx/>
              <a:buNone/>
            </a:pPr>
            <a:r>
              <a:rPr lang="en-US" altLang="zh-CN" sz="2000" b="1" noProof="1"/>
              <a:t>public interface IA</a:t>
            </a:r>
          </a:p>
          <a:p>
            <a:pPr eaLnBrk="1" hangingPunct="1">
              <a:lnSpc>
                <a:spcPct val="80000"/>
              </a:lnSpc>
              <a:buFontTx/>
              <a:buNone/>
            </a:pPr>
            <a:r>
              <a:rPr lang="en-US" altLang="zh-CN" sz="2000" b="1" noProof="1"/>
              <a:t>{</a:t>
            </a:r>
          </a:p>
          <a:p>
            <a:pPr eaLnBrk="1" hangingPunct="1">
              <a:lnSpc>
                <a:spcPct val="80000"/>
              </a:lnSpc>
              <a:buFontTx/>
              <a:buNone/>
            </a:pPr>
            <a:r>
              <a:rPr lang="en-US" altLang="zh-CN" sz="2000" b="1" noProof="1"/>
              <a:t>    void f();</a:t>
            </a:r>
          </a:p>
          <a:p>
            <a:pPr eaLnBrk="1" hangingPunct="1">
              <a:lnSpc>
                <a:spcPct val="80000"/>
              </a:lnSpc>
              <a:buFontTx/>
              <a:buNone/>
            </a:pPr>
            <a:r>
              <a:rPr lang="en-US" altLang="zh-CN" sz="2000" b="1" noProof="1"/>
              <a:t>}</a:t>
            </a:r>
          </a:p>
          <a:p>
            <a:pPr eaLnBrk="1" hangingPunct="1">
              <a:lnSpc>
                <a:spcPct val="80000"/>
              </a:lnSpc>
              <a:buFontTx/>
              <a:buNone/>
            </a:pPr>
            <a:r>
              <a:rPr lang="en-US" altLang="zh-CN" sz="2000" b="1" noProof="1"/>
              <a:t>class MyClass : IA</a:t>
            </a:r>
          </a:p>
          <a:p>
            <a:pPr eaLnBrk="1" hangingPunct="1">
              <a:lnSpc>
                <a:spcPct val="80000"/>
              </a:lnSpc>
              <a:buFontTx/>
              <a:buNone/>
            </a:pPr>
            <a:r>
              <a:rPr lang="en-US" altLang="zh-CN" sz="2000" b="1" noProof="1"/>
              <a:t>{</a:t>
            </a:r>
          </a:p>
          <a:p>
            <a:pPr eaLnBrk="1" hangingPunct="1">
              <a:lnSpc>
                <a:spcPct val="80000"/>
              </a:lnSpc>
              <a:buFontTx/>
              <a:buNone/>
            </a:pPr>
            <a:r>
              <a:rPr lang="en-US" altLang="zh-CN" sz="2000" b="1" noProof="1"/>
              <a:t>    public void f() { Console.WriteLine("aaa"); }</a:t>
            </a:r>
          </a:p>
          <a:p>
            <a:pPr eaLnBrk="1" hangingPunct="1">
              <a:lnSpc>
                <a:spcPct val="80000"/>
              </a:lnSpc>
              <a:buFontTx/>
              <a:buNone/>
            </a:pPr>
            <a:r>
              <a:rPr lang="en-US" altLang="zh-CN" sz="2000" b="1" noProof="1"/>
              <a:t>    public void f1() { Console.WriteLine("bbb"); }</a:t>
            </a:r>
          </a:p>
          <a:p>
            <a:pPr eaLnBrk="1" hangingPunct="1">
              <a:lnSpc>
                <a:spcPct val="80000"/>
              </a:lnSpc>
              <a:buFontTx/>
              <a:buNone/>
            </a:pPr>
            <a:r>
              <a:rPr lang="en-US" altLang="zh-CN" sz="2000" b="1" noProof="1"/>
              <a:t>}</a:t>
            </a:r>
          </a:p>
          <a:p>
            <a:pPr eaLnBrk="1" hangingPunct="1">
              <a:lnSpc>
                <a:spcPct val="80000"/>
              </a:lnSpc>
              <a:buFontTx/>
              <a:buNone/>
            </a:pPr>
            <a:r>
              <a:rPr lang="en-US" altLang="zh-CN" sz="2000" b="1" noProof="1"/>
              <a:t>class MyApp</a:t>
            </a:r>
          </a:p>
          <a:p>
            <a:pPr eaLnBrk="1" hangingPunct="1">
              <a:lnSpc>
                <a:spcPct val="80000"/>
              </a:lnSpc>
              <a:buFontTx/>
              <a:buNone/>
            </a:pPr>
            <a:r>
              <a:rPr lang="en-US" altLang="zh-CN" sz="2000" b="1" noProof="1"/>
              <a:t>{</a:t>
            </a:r>
          </a:p>
          <a:p>
            <a:pPr eaLnBrk="1" hangingPunct="1">
              <a:lnSpc>
                <a:spcPct val="80000"/>
              </a:lnSpc>
              <a:buFontTx/>
              <a:buNone/>
            </a:pPr>
            <a:r>
              <a:rPr lang="en-US" altLang="zh-CN" sz="2000" b="1" noProof="1"/>
              <a:t>    static void Main()</a:t>
            </a:r>
          </a:p>
          <a:p>
            <a:pPr eaLnBrk="1" hangingPunct="1">
              <a:lnSpc>
                <a:spcPct val="80000"/>
              </a:lnSpc>
              <a:buFontTx/>
              <a:buNone/>
            </a:pPr>
            <a:r>
              <a:rPr lang="en-US" altLang="zh-CN" sz="2000" b="1" noProof="1"/>
              <a:t>    {</a:t>
            </a:r>
          </a:p>
          <a:p>
            <a:pPr eaLnBrk="1" hangingPunct="1">
              <a:lnSpc>
                <a:spcPct val="80000"/>
              </a:lnSpc>
              <a:buFontTx/>
              <a:buNone/>
            </a:pPr>
            <a:r>
              <a:rPr lang="en-US" altLang="zh-CN" sz="2000" b="1" noProof="1"/>
              <a:t>        IA obj = new MyClass();</a:t>
            </a:r>
          </a:p>
          <a:p>
            <a:pPr eaLnBrk="1" hangingPunct="1">
              <a:lnSpc>
                <a:spcPct val="80000"/>
              </a:lnSpc>
              <a:buFontTx/>
              <a:buNone/>
            </a:pPr>
            <a:r>
              <a:rPr lang="en-US" altLang="zh-CN" sz="2000" b="1" noProof="1"/>
              <a:t>        obj.f();</a:t>
            </a:r>
          </a:p>
          <a:p>
            <a:pPr eaLnBrk="1" hangingPunct="1">
              <a:lnSpc>
                <a:spcPct val="80000"/>
              </a:lnSpc>
              <a:buFontTx/>
              <a:buNone/>
            </a:pPr>
            <a:r>
              <a:rPr lang="en-US" altLang="zh-CN" sz="2000" b="1" noProof="1"/>
              <a:t>        obj.f1();</a:t>
            </a:r>
          </a:p>
          <a:p>
            <a:pPr eaLnBrk="1" hangingPunct="1">
              <a:lnSpc>
                <a:spcPct val="80000"/>
              </a:lnSpc>
              <a:buFontTx/>
              <a:buNone/>
            </a:pPr>
            <a:r>
              <a:rPr lang="en-US" altLang="zh-CN" sz="2000" b="1" noProof="1"/>
              <a:t>    }</a:t>
            </a:r>
          </a:p>
          <a:p>
            <a:pPr eaLnBrk="1" hangingPunct="1">
              <a:lnSpc>
                <a:spcPct val="80000"/>
              </a:lnSpc>
              <a:buFontTx/>
              <a:buNone/>
            </a:pPr>
            <a:r>
              <a:rPr lang="en-US" altLang="zh-CN" sz="2000" b="1" noProof="1"/>
              <a:t>}</a:t>
            </a:r>
            <a:endParaRPr lang="en-US" altLang="zh-CN" sz="2000" b="1" dirty="0"/>
          </a:p>
        </p:txBody>
      </p:sp>
      <p:sp>
        <p:nvSpPr>
          <p:cNvPr id="240644" name="AutoShape 4"/>
          <p:cNvSpPr>
            <a:spLocks noChangeArrowheads="1"/>
          </p:cNvSpPr>
          <p:nvPr/>
        </p:nvSpPr>
        <p:spPr bwMode="auto">
          <a:xfrm>
            <a:off x="1763688" y="5949280"/>
            <a:ext cx="5760442" cy="503459"/>
          </a:xfrm>
          <a:prstGeom prst="wedgeRectCallout">
            <a:avLst>
              <a:gd name="adj1" fmla="val -49008"/>
              <a:gd name="adj2" fmla="val -173211"/>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solidFill>
                  <a:srgbClr val="FF0000"/>
                </a:solidFill>
                <a:latin typeface="黑体" panose="02010609060101010101" pitchFamily="49" charset="-122"/>
                <a:ea typeface="黑体" panose="02010609060101010101" pitchFamily="49" charset="-122"/>
              </a:rPr>
              <a:t>错误：接口引用只能调用实现的接口成员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323528" y="333375"/>
            <a:ext cx="8496622" cy="6081713"/>
          </a:xfrm>
        </p:spPr>
        <p:txBody>
          <a:bodyPr/>
          <a:lstStyle/>
          <a:p>
            <a:pPr eaLnBrk="1" hangingPunct="1">
              <a:lnSpc>
                <a:spcPct val="80000"/>
              </a:lnSpc>
              <a:spcBef>
                <a:spcPct val="10000"/>
              </a:spcBef>
              <a:spcAft>
                <a:spcPts val="600"/>
              </a:spcAft>
            </a:pPr>
            <a:r>
              <a:rPr lang="zh-CN" altLang="en-US" sz="2800" dirty="0">
                <a:ea typeface="黑体" panose="02010609060101010101" pitchFamily="49" charset="-122"/>
              </a:rPr>
              <a:t>将对象作为参数传递到其他方法，例如：</a:t>
            </a:r>
          </a:p>
          <a:p>
            <a:pPr lvl="1" eaLnBrk="1" hangingPunct="1">
              <a:lnSpc>
                <a:spcPct val="80000"/>
              </a:lnSpc>
              <a:spcBef>
                <a:spcPct val="10000"/>
              </a:spcBef>
              <a:buFontTx/>
              <a:buNone/>
            </a:pPr>
            <a:r>
              <a:rPr lang="en-US" altLang="zh-CN" sz="2000" noProof="1">
                <a:ea typeface="黑体" panose="02010609060101010101" pitchFamily="49" charset="-122"/>
              </a:rPr>
              <a:t>public class Test1</a:t>
            </a:r>
          </a:p>
          <a:p>
            <a:pPr lvl="1" eaLnBrk="1" hangingPunct="1">
              <a:lnSpc>
                <a:spcPct val="80000"/>
              </a:lnSpc>
              <a:spcBef>
                <a:spcPct val="10000"/>
              </a:spcBef>
              <a:buFontTx/>
              <a:buNone/>
            </a:pPr>
            <a:r>
              <a:rPr lang="en-US" altLang="zh-CN" sz="2000" noProof="1">
                <a:ea typeface="黑体" panose="02010609060101010101" pitchFamily="49" charset="-122"/>
              </a:rPr>
              <a:t>{</a:t>
            </a:r>
          </a:p>
          <a:p>
            <a:pPr lvl="1" eaLnBrk="1" hangingPunct="1">
              <a:lnSpc>
                <a:spcPct val="80000"/>
              </a:lnSpc>
              <a:spcBef>
                <a:spcPct val="10000"/>
              </a:spcBef>
              <a:buFontTx/>
              <a:buNone/>
            </a:pPr>
            <a:r>
              <a:rPr lang="en-US" altLang="zh-CN" sz="2000" noProof="1">
                <a:ea typeface="黑体" panose="02010609060101010101" pitchFamily="49" charset="-122"/>
              </a:rPr>
              <a:t>    public string str = "aaa";</a:t>
            </a:r>
          </a:p>
          <a:p>
            <a:pPr lvl="1" eaLnBrk="1" hangingPunct="1">
              <a:lnSpc>
                <a:spcPct val="80000"/>
              </a:lnSpc>
              <a:spcBef>
                <a:spcPct val="10000"/>
              </a:spcBef>
              <a:buFontTx/>
              <a:buNone/>
            </a:pPr>
            <a:r>
              <a:rPr lang="en-US" altLang="zh-CN" sz="2000" noProof="1">
                <a:ea typeface="黑体" panose="02010609060101010101" pitchFamily="49" charset="-122"/>
              </a:rPr>
              <a:t>    public void f(Test1 t)</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str = "bbb";</a:t>
            </a:r>
          </a:p>
          <a:p>
            <a:pPr lvl="1" eaLnBrk="1" hangingPunct="1">
              <a:lnSpc>
                <a:spcPct val="80000"/>
              </a:lnSpc>
              <a:spcBef>
                <a:spcPct val="10000"/>
              </a:spcBef>
              <a:buFontTx/>
              <a:buNone/>
            </a:pPr>
            <a:r>
              <a:rPr lang="en-US" altLang="zh-CN" sz="2000" noProof="1">
                <a:ea typeface="黑体" panose="02010609060101010101" pitchFamily="49" charset="-122"/>
              </a:rPr>
              <a:t>        Console.WriteLine("f: " + t.str);</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public void f1()</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f(this);</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endParaRPr lang="en-US" altLang="zh-CN" sz="2000" noProof="1">
              <a:ea typeface="黑体" panose="02010609060101010101" pitchFamily="49" charset="-122"/>
            </a:endParaRPr>
          </a:p>
          <a:p>
            <a:pPr lvl="1" eaLnBrk="1" hangingPunct="1">
              <a:lnSpc>
                <a:spcPct val="80000"/>
              </a:lnSpc>
              <a:spcBef>
                <a:spcPct val="10000"/>
              </a:spcBef>
              <a:buFontTx/>
              <a:buNone/>
            </a:pPr>
            <a:r>
              <a:rPr lang="en-US" altLang="zh-CN" sz="2000" noProof="1">
                <a:ea typeface="黑体" panose="02010609060101010101" pitchFamily="49" charset="-122"/>
              </a:rPr>
              <a:t>    public static void Main()</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Test1 test = new Test1();</a:t>
            </a:r>
          </a:p>
          <a:p>
            <a:pPr lvl="1" eaLnBrk="1" hangingPunct="1">
              <a:lnSpc>
                <a:spcPct val="80000"/>
              </a:lnSpc>
              <a:spcBef>
                <a:spcPct val="10000"/>
              </a:spcBef>
              <a:buFontTx/>
              <a:buNone/>
            </a:pPr>
            <a:r>
              <a:rPr lang="en-US" altLang="zh-CN" sz="2000" noProof="1">
                <a:ea typeface="黑体" panose="02010609060101010101" pitchFamily="49" charset="-122"/>
              </a:rPr>
              <a:t>        test.f1();</a:t>
            </a:r>
          </a:p>
          <a:p>
            <a:pPr lvl="1" eaLnBrk="1" hangingPunct="1">
              <a:lnSpc>
                <a:spcPct val="80000"/>
              </a:lnSpc>
              <a:spcBef>
                <a:spcPct val="10000"/>
              </a:spcBef>
              <a:buFontTx/>
              <a:buNone/>
            </a:pPr>
            <a:r>
              <a:rPr lang="en-US" altLang="zh-CN" sz="2000" noProof="1">
                <a:ea typeface="黑体" panose="02010609060101010101" pitchFamily="49" charset="-122"/>
              </a:rPr>
              <a:t>        Console.WriteLine(“Main: " + test.str);</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a:t>
            </a:r>
            <a:endParaRPr lang="en-US" altLang="zh-CN" sz="1800" dirty="0">
              <a:ea typeface="黑体" panose="02010609060101010101" pitchFamily="49" charset="-122"/>
            </a:endParaRPr>
          </a:p>
        </p:txBody>
      </p:sp>
    </p:spTree>
    <p:extLst>
      <p:ext uri="{BB962C8B-B14F-4D97-AF65-F5344CB8AC3E}">
        <p14:creationId xmlns:p14="http://schemas.microsoft.com/office/powerpoint/2010/main" val="2380829537"/>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95288" y="115888"/>
            <a:ext cx="4259262" cy="777875"/>
          </a:xfrm>
        </p:spPr>
        <p:txBody>
          <a:bodyPr/>
          <a:lstStyle/>
          <a:p>
            <a:pPr eaLnBrk="1" hangingPunct="1"/>
            <a:r>
              <a:rPr lang="zh-CN" altLang="en-US" sz="4000" b="1">
                <a:solidFill>
                  <a:srgbClr val="0000FF"/>
                </a:solidFill>
              </a:rPr>
              <a:t>接口的作用</a:t>
            </a:r>
          </a:p>
        </p:txBody>
      </p:sp>
      <p:sp>
        <p:nvSpPr>
          <p:cNvPr id="124931" name="Text Box 3"/>
          <p:cNvSpPr txBox="1">
            <a:spLocks noChangeArrowheads="1"/>
          </p:cNvSpPr>
          <p:nvPr/>
        </p:nvSpPr>
        <p:spPr bwMode="auto">
          <a:xfrm>
            <a:off x="1835150" y="1944688"/>
            <a:ext cx="5329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ea typeface="黑体" panose="02010609060101010101" pitchFamily="49" charset="-122"/>
              </a:rPr>
              <a:t>如果老师和学习委员都可以收作业，</a:t>
            </a:r>
          </a:p>
          <a:p>
            <a:pPr eaLnBrk="1" hangingPunct="1">
              <a:spcBef>
                <a:spcPct val="0"/>
              </a:spcBef>
              <a:buFontTx/>
              <a:buNone/>
            </a:pPr>
            <a:r>
              <a:rPr lang="zh-CN" altLang="en-US" sz="2000" b="1">
                <a:ea typeface="黑体" panose="02010609060101010101" pitchFamily="49" charset="-122"/>
              </a:rPr>
              <a:t>那么收作业的方法应该放在哪个类？</a:t>
            </a:r>
          </a:p>
        </p:txBody>
      </p:sp>
      <p:sp>
        <p:nvSpPr>
          <p:cNvPr id="183308" name="AutoShape 12"/>
          <p:cNvSpPr>
            <a:spLocks noChangeArrowheads="1"/>
          </p:cNvSpPr>
          <p:nvPr/>
        </p:nvSpPr>
        <p:spPr bwMode="auto">
          <a:xfrm>
            <a:off x="6189663" y="2447925"/>
            <a:ext cx="2343150" cy="693738"/>
          </a:xfrm>
          <a:prstGeom prst="wedgeRoundRectCallout">
            <a:avLst>
              <a:gd name="adj1" fmla="val -62329"/>
              <a:gd name="adj2" fmla="val -8093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1800" b="1">
                <a:ea typeface="黑体" panose="02010609060101010101" pitchFamily="49" charset="-122"/>
              </a:rPr>
              <a:t>调用收作业的方法</a:t>
            </a:r>
            <a:r>
              <a:rPr lang="zh-CN" altLang="en-US" sz="1800" b="1">
                <a:ea typeface="黑体" panose="02010609060101010101" pitchFamily="49" charset="-122"/>
              </a:rPr>
              <a:t>的形式一致</a:t>
            </a:r>
          </a:p>
        </p:txBody>
      </p:sp>
      <p:pic>
        <p:nvPicPr>
          <p:cNvPr id="124945" name="Picture 17" descr="问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00225"/>
            <a:ext cx="1079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947" name="Object 19"/>
          <p:cNvGraphicFramePr>
            <a:graphicFrameLocks noGrp="1" noChangeAspect="1"/>
          </p:cNvGraphicFramePr>
          <p:nvPr>
            <p:ph idx="1"/>
          </p:nvPr>
        </p:nvGraphicFramePr>
        <p:xfrm>
          <a:off x="4859338" y="314325"/>
          <a:ext cx="3817937" cy="1458913"/>
        </p:xfrm>
        <a:graphic>
          <a:graphicData uri="http://schemas.openxmlformats.org/presentationml/2006/ole">
            <mc:AlternateContent xmlns:mc="http://schemas.openxmlformats.org/markup-compatibility/2006">
              <mc:Choice xmlns:v="urn:schemas-microsoft-com:vml" Requires="v">
                <p:oleObj spid="_x0000_s125325" r:id="rId4" imgW="2885760" imgH="1103400" progId="Visio.Drawing.11">
                  <p:embed/>
                </p:oleObj>
              </mc:Choice>
              <mc:Fallback>
                <p:oleObj r:id="rId4" imgW="2885760" imgH="1103400" progId="Visio.Drawing.11">
                  <p:embed/>
                  <p:pic>
                    <p:nvPicPr>
                      <p:cNvPr id="0" name="Object 1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14325"/>
                        <a:ext cx="381793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95288" y="115888"/>
            <a:ext cx="4259262" cy="777875"/>
          </a:xfrm>
        </p:spPr>
        <p:txBody>
          <a:bodyPr/>
          <a:lstStyle/>
          <a:p>
            <a:pPr eaLnBrk="1" hangingPunct="1"/>
            <a:r>
              <a:rPr lang="zh-CN" altLang="en-US" sz="4000" b="1">
                <a:solidFill>
                  <a:srgbClr val="0000FF"/>
                </a:solidFill>
              </a:rPr>
              <a:t>接口的作用</a:t>
            </a:r>
          </a:p>
        </p:txBody>
      </p:sp>
      <p:sp>
        <p:nvSpPr>
          <p:cNvPr id="124931" name="Text Box 3"/>
          <p:cNvSpPr txBox="1">
            <a:spLocks noChangeArrowheads="1"/>
          </p:cNvSpPr>
          <p:nvPr/>
        </p:nvSpPr>
        <p:spPr bwMode="auto">
          <a:xfrm>
            <a:off x="1835150" y="1944688"/>
            <a:ext cx="5329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ea typeface="黑体" panose="02010609060101010101" pitchFamily="49" charset="-122"/>
              </a:rPr>
              <a:t>如果老师和学习委员都可以收作业，</a:t>
            </a:r>
          </a:p>
          <a:p>
            <a:pPr eaLnBrk="1" hangingPunct="1">
              <a:spcBef>
                <a:spcPct val="0"/>
              </a:spcBef>
              <a:buFontTx/>
              <a:buNone/>
            </a:pPr>
            <a:r>
              <a:rPr lang="zh-CN" altLang="en-US" sz="2000" b="1">
                <a:ea typeface="黑体" panose="02010609060101010101" pitchFamily="49" charset="-122"/>
              </a:rPr>
              <a:t>那么收作业的方法应该放在哪个类？</a:t>
            </a:r>
          </a:p>
        </p:txBody>
      </p:sp>
      <p:sp>
        <p:nvSpPr>
          <p:cNvPr id="183300" name="AutoShape 4"/>
          <p:cNvSpPr>
            <a:spLocks noChangeArrowheads="1"/>
          </p:cNvSpPr>
          <p:nvPr/>
        </p:nvSpPr>
        <p:spPr bwMode="auto">
          <a:xfrm>
            <a:off x="1778000" y="3038475"/>
            <a:ext cx="190341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solidFill>
                  <a:srgbClr val="FF0000"/>
                </a:solidFill>
                <a:ea typeface="黑体" panose="02010609060101010101" pitchFamily="49" charset="-122"/>
              </a:rPr>
              <a:t>1: </a:t>
            </a:r>
            <a:r>
              <a:rPr lang="en-US" altLang="zh-CN" sz="1800" b="1" dirty="0">
                <a:ea typeface="黑体" panose="02010609060101010101" pitchFamily="49" charset="-122"/>
              </a:rPr>
              <a:t>Teacher</a:t>
            </a:r>
            <a:r>
              <a:rPr lang="zh-CN" altLang="en-US" sz="1800" b="1" dirty="0">
                <a:ea typeface="黑体" panose="02010609060101010101" pitchFamily="49" charset="-122"/>
              </a:rPr>
              <a:t>类</a:t>
            </a:r>
          </a:p>
        </p:txBody>
      </p:sp>
      <p:sp>
        <p:nvSpPr>
          <p:cNvPr id="183301" name="AutoShape 5"/>
          <p:cNvSpPr>
            <a:spLocks noChangeArrowheads="1"/>
          </p:cNvSpPr>
          <p:nvPr/>
        </p:nvSpPr>
        <p:spPr bwMode="auto">
          <a:xfrm>
            <a:off x="1778000" y="3454400"/>
            <a:ext cx="190341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ea typeface="黑体" panose="02010609060101010101" pitchFamily="49" charset="-122"/>
              </a:rPr>
              <a:t>    Student</a:t>
            </a:r>
            <a:r>
              <a:rPr lang="zh-CN" altLang="en-US" sz="1800" b="1">
                <a:ea typeface="黑体" panose="02010609060101010101" pitchFamily="49" charset="-122"/>
              </a:rPr>
              <a:t>类</a:t>
            </a:r>
          </a:p>
        </p:txBody>
      </p:sp>
      <p:sp>
        <p:nvSpPr>
          <p:cNvPr id="183302" name="AutoShape 6"/>
          <p:cNvSpPr>
            <a:spLocks noChangeArrowheads="1"/>
          </p:cNvSpPr>
          <p:nvPr/>
        </p:nvSpPr>
        <p:spPr bwMode="auto">
          <a:xfrm>
            <a:off x="1778000" y="4030663"/>
            <a:ext cx="190341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ea typeface="黑体" panose="02010609060101010101" pitchFamily="49" charset="-122"/>
              </a:rPr>
              <a:t> </a:t>
            </a:r>
            <a:r>
              <a:rPr lang="zh-CN" altLang="en-US" sz="1800" b="1">
                <a:ea typeface="黑体" panose="02010609060101010101" pitchFamily="49" charset="-122"/>
              </a:rPr>
              <a:t>两个都放</a:t>
            </a:r>
          </a:p>
        </p:txBody>
      </p:sp>
      <p:sp>
        <p:nvSpPr>
          <p:cNvPr id="183303" name="AutoShape 7"/>
          <p:cNvSpPr>
            <a:spLocks noChangeArrowheads="1"/>
          </p:cNvSpPr>
          <p:nvPr/>
        </p:nvSpPr>
        <p:spPr bwMode="auto">
          <a:xfrm>
            <a:off x="1778000" y="4606925"/>
            <a:ext cx="190341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eaLnBrk="1" hangingPunct="1"/>
            <a:r>
              <a:rPr lang="en-US" altLang="zh-CN" sz="1800" b="1" dirty="0">
                <a:solidFill>
                  <a:srgbClr val="FF0000"/>
                </a:solidFill>
                <a:ea typeface="黑体" panose="02010609060101010101" pitchFamily="49" charset="-122"/>
              </a:rPr>
              <a:t>2: </a:t>
            </a:r>
            <a:r>
              <a:rPr lang="en-US" altLang="zh-CN" sz="1800" b="1" dirty="0">
                <a:ea typeface="黑体" panose="02010609060101010101" pitchFamily="49" charset="-122"/>
              </a:rPr>
              <a:t>Person</a:t>
            </a:r>
            <a:r>
              <a:rPr lang="zh-CN" altLang="en-US" sz="1800" b="1" dirty="0">
                <a:ea typeface="黑体" panose="02010609060101010101" pitchFamily="49" charset="-122"/>
              </a:rPr>
              <a:t>类</a:t>
            </a:r>
          </a:p>
        </p:txBody>
      </p:sp>
      <p:sp>
        <p:nvSpPr>
          <p:cNvPr id="183304" name="AutoShape 8"/>
          <p:cNvSpPr>
            <a:spLocks noChangeArrowheads="1"/>
          </p:cNvSpPr>
          <p:nvPr/>
        </p:nvSpPr>
        <p:spPr bwMode="auto">
          <a:xfrm>
            <a:off x="1763713" y="5240338"/>
            <a:ext cx="1931987" cy="709612"/>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dirty="0">
                <a:solidFill>
                  <a:srgbClr val="FF0000"/>
                </a:solidFill>
                <a:ea typeface="黑体" panose="02010609060101010101" pitchFamily="49" charset="-122"/>
              </a:rPr>
              <a:t>3: </a:t>
            </a:r>
            <a:r>
              <a:rPr lang="zh-CN" altLang="en-US" sz="1800" b="1" dirty="0">
                <a:ea typeface="黑体" panose="02010609060101010101" pitchFamily="49" charset="-122"/>
              </a:rPr>
              <a:t>重新定义一个父类</a:t>
            </a:r>
          </a:p>
        </p:txBody>
      </p:sp>
      <p:sp>
        <p:nvSpPr>
          <p:cNvPr id="183305" name="AutoShape 9"/>
          <p:cNvSpPr>
            <a:spLocks noChangeArrowheads="1"/>
          </p:cNvSpPr>
          <p:nvPr/>
        </p:nvSpPr>
        <p:spPr bwMode="auto">
          <a:xfrm>
            <a:off x="4140200" y="4030663"/>
            <a:ext cx="427831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ea typeface="黑体" panose="02010609060101010101" pitchFamily="49" charset="-122"/>
              </a:rPr>
              <a:t>造成代码冗余</a:t>
            </a:r>
          </a:p>
        </p:txBody>
      </p:sp>
      <p:sp>
        <p:nvSpPr>
          <p:cNvPr id="183306" name="AutoShape 10"/>
          <p:cNvSpPr>
            <a:spLocks noChangeArrowheads="1"/>
          </p:cNvSpPr>
          <p:nvPr/>
        </p:nvSpPr>
        <p:spPr bwMode="auto">
          <a:xfrm>
            <a:off x="4140200" y="4606925"/>
            <a:ext cx="4278313"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ea typeface="黑体" panose="02010609060101010101" pitchFamily="49" charset="-122"/>
              </a:rPr>
              <a:t>如果增加一个工程师类，他不会收作业</a:t>
            </a:r>
          </a:p>
        </p:txBody>
      </p:sp>
      <p:sp>
        <p:nvSpPr>
          <p:cNvPr id="183307" name="AutoShape 11"/>
          <p:cNvSpPr>
            <a:spLocks noChangeArrowheads="1"/>
          </p:cNvSpPr>
          <p:nvPr/>
        </p:nvSpPr>
        <p:spPr bwMode="auto">
          <a:xfrm>
            <a:off x="4140200" y="5254625"/>
            <a:ext cx="4567238" cy="407988"/>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ea typeface="黑体" panose="02010609060101010101" pitchFamily="49" charset="-122"/>
              </a:rPr>
              <a:t>如果继承这个类，单继承</a:t>
            </a:r>
            <a:r>
              <a:rPr lang="en-US" altLang="zh-CN" sz="1800" b="1">
                <a:ea typeface="黑体" panose="02010609060101010101" pitchFamily="49" charset="-122"/>
              </a:rPr>
              <a:t>Person</a:t>
            </a:r>
            <a:r>
              <a:rPr lang="zh-CN" altLang="en-US" sz="1800" b="1">
                <a:ea typeface="黑体" panose="02010609060101010101" pitchFamily="49" charset="-122"/>
              </a:rPr>
              <a:t>类怎么办</a:t>
            </a:r>
            <a:r>
              <a:rPr lang="en-US" altLang="zh-CN" sz="1800" b="1">
                <a:ea typeface="黑体" panose="02010609060101010101" pitchFamily="49" charset="-122"/>
              </a:rPr>
              <a:t>?</a:t>
            </a:r>
          </a:p>
        </p:txBody>
      </p:sp>
      <p:sp>
        <p:nvSpPr>
          <p:cNvPr id="183308" name="AutoShape 12"/>
          <p:cNvSpPr>
            <a:spLocks noChangeArrowheads="1"/>
          </p:cNvSpPr>
          <p:nvPr/>
        </p:nvSpPr>
        <p:spPr bwMode="auto">
          <a:xfrm>
            <a:off x="6189663" y="2447925"/>
            <a:ext cx="2343150" cy="693738"/>
          </a:xfrm>
          <a:prstGeom prst="wedgeRoundRectCallout">
            <a:avLst>
              <a:gd name="adj1" fmla="val -62329"/>
              <a:gd name="adj2" fmla="val -8093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1800" b="1">
                <a:ea typeface="黑体" panose="02010609060101010101" pitchFamily="49" charset="-122"/>
              </a:rPr>
              <a:t>调用收作业的方法</a:t>
            </a:r>
            <a:r>
              <a:rPr lang="zh-CN" altLang="en-US" sz="1800" b="1">
                <a:ea typeface="黑体" panose="02010609060101010101" pitchFamily="49" charset="-122"/>
              </a:rPr>
              <a:t>的形式一致</a:t>
            </a:r>
          </a:p>
        </p:txBody>
      </p:sp>
      <p:sp>
        <p:nvSpPr>
          <p:cNvPr id="183309" name="AutoShape 13"/>
          <p:cNvSpPr>
            <a:spLocks noChangeArrowheads="1"/>
          </p:cNvSpPr>
          <p:nvPr/>
        </p:nvSpPr>
        <p:spPr bwMode="auto">
          <a:xfrm>
            <a:off x="1547813" y="6021388"/>
            <a:ext cx="6005512" cy="608012"/>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b="1">
                <a:ea typeface="黑体" panose="02010609060101010101" pitchFamily="49" charset="-122"/>
              </a:rPr>
              <a:t>自定义一个接口来实现</a:t>
            </a:r>
            <a:r>
              <a:rPr lang="en-US" altLang="zh-CN" sz="1800" b="1">
                <a:ea typeface="黑体" panose="02010609060101010101" pitchFamily="49" charset="-122"/>
              </a:rPr>
              <a:t>IHomeworkCollector</a:t>
            </a:r>
          </a:p>
        </p:txBody>
      </p:sp>
      <p:sp>
        <p:nvSpPr>
          <p:cNvPr id="183310" name="AutoShape 14"/>
          <p:cNvSpPr>
            <a:spLocks noChangeArrowheads="1"/>
          </p:cNvSpPr>
          <p:nvPr/>
        </p:nvSpPr>
        <p:spPr bwMode="auto">
          <a:xfrm>
            <a:off x="3738563" y="4046538"/>
            <a:ext cx="360362" cy="431800"/>
          </a:xfrm>
          <a:prstGeom prst="rightArrow">
            <a:avLst>
              <a:gd name="adj1" fmla="val 46898"/>
              <a:gd name="adj2" fmla="val 50440"/>
            </a:avLst>
          </a:prstGeom>
          <a:gradFill rotWithShape="1">
            <a:gsLst>
              <a:gs pos="0">
                <a:srgbClr val="B563CF"/>
              </a:gs>
              <a:gs pos="100000">
                <a:srgbClr val="FFFFFF"/>
              </a:gs>
            </a:gsLst>
            <a:lin ang="0" scaled="1"/>
          </a:gradFill>
          <a:ln w="9525">
            <a:solidFill>
              <a:srgbClr val="80008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83311" name="AutoShape 15"/>
          <p:cNvSpPr>
            <a:spLocks noChangeArrowheads="1"/>
          </p:cNvSpPr>
          <p:nvPr/>
        </p:nvSpPr>
        <p:spPr bwMode="auto">
          <a:xfrm>
            <a:off x="3738563" y="4622800"/>
            <a:ext cx="360362" cy="431800"/>
          </a:xfrm>
          <a:prstGeom prst="rightArrow">
            <a:avLst>
              <a:gd name="adj1" fmla="val 46898"/>
              <a:gd name="adj2" fmla="val 50440"/>
            </a:avLst>
          </a:prstGeom>
          <a:gradFill rotWithShape="1">
            <a:gsLst>
              <a:gs pos="0">
                <a:srgbClr val="B563CF"/>
              </a:gs>
              <a:gs pos="100000">
                <a:srgbClr val="FFFFFF"/>
              </a:gs>
            </a:gsLst>
            <a:lin ang="0" scaled="1"/>
          </a:gradFill>
          <a:ln w="9525">
            <a:solidFill>
              <a:srgbClr val="80008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83312" name="AutoShape 16"/>
          <p:cNvSpPr>
            <a:spLocks noChangeArrowheads="1"/>
          </p:cNvSpPr>
          <p:nvPr/>
        </p:nvSpPr>
        <p:spPr bwMode="auto">
          <a:xfrm>
            <a:off x="3738563" y="5270500"/>
            <a:ext cx="360362" cy="431800"/>
          </a:xfrm>
          <a:prstGeom prst="rightArrow">
            <a:avLst>
              <a:gd name="adj1" fmla="val 46898"/>
              <a:gd name="adj2" fmla="val 50440"/>
            </a:avLst>
          </a:prstGeom>
          <a:gradFill rotWithShape="1">
            <a:gsLst>
              <a:gs pos="0">
                <a:srgbClr val="B563CF"/>
              </a:gs>
              <a:gs pos="100000">
                <a:srgbClr val="FFFFFF"/>
              </a:gs>
            </a:gsLst>
            <a:lin ang="0" scaled="1"/>
          </a:gradFill>
          <a:ln w="9525">
            <a:solidFill>
              <a:srgbClr val="800080"/>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pic>
        <p:nvPicPr>
          <p:cNvPr id="124945" name="Picture 17" descr="问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00225"/>
            <a:ext cx="1079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314" name="Picture 18" descr="分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965450"/>
            <a:ext cx="115252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947" name="Object 19"/>
          <p:cNvGraphicFramePr>
            <a:graphicFrameLocks noGrp="1" noChangeAspect="1"/>
          </p:cNvGraphicFramePr>
          <p:nvPr>
            <p:ph idx="1"/>
          </p:nvPr>
        </p:nvGraphicFramePr>
        <p:xfrm>
          <a:off x="4859338" y="314325"/>
          <a:ext cx="3817937" cy="1458913"/>
        </p:xfrm>
        <a:graphic>
          <a:graphicData uri="http://schemas.openxmlformats.org/presentationml/2006/ole">
            <mc:AlternateContent xmlns:mc="http://schemas.openxmlformats.org/markup-compatibility/2006">
              <mc:Choice xmlns:v="urn:schemas-microsoft-com:vml" Requires="v">
                <p:oleObj spid="_x0000_s126049" r:id="rId5" imgW="2885760" imgH="1103400" progId="Visio.Drawing.11">
                  <p:embed/>
                </p:oleObj>
              </mc:Choice>
              <mc:Fallback>
                <p:oleObj r:id="rId5" imgW="2885760" imgH="1103400" progId="Visio.Drawing.11">
                  <p:embed/>
                  <p:pic>
                    <p:nvPicPr>
                      <p:cNvPr id="124947" name="Object 1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314325"/>
                        <a:ext cx="381793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803493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3"/>
          <p:cNvSpPr>
            <a:spLocks noChangeArrowheads="1"/>
          </p:cNvSpPr>
          <p:nvPr/>
        </p:nvSpPr>
        <p:spPr bwMode="auto">
          <a:xfrm>
            <a:off x="3492500" y="215900"/>
            <a:ext cx="4464050" cy="1249363"/>
          </a:xfrm>
          <a:prstGeom prst="roundRect">
            <a:avLst>
              <a:gd name="adj" fmla="val 7222"/>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public interface IHomeworkCollector</a:t>
            </a:r>
          </a:p>
          <a:p>
            <a:pPr eaLnBrk="1" hangingPunct="1">
              <a:spcBef>
                <a:spcPct val="0"/>
              </a:spcBef>
              <a:buFontTx/>
              <a:buNone/>
            </a:pPr>
            <a:r>
              <a:rPr lang="en-US" altLang="zh-CN" sz="1800" b="1" noProof="1"/>
              <a:t> {</a:t>
            </a:r>
          </a:p>
          <a:p>
            <a:pPr eaLnBrk="1" hangingPunct="1">
              <a:spcBef>
                <a:spcPct val="0"/>
              </a:spcBef>
              <a:buFontTx/>
              <a:buNone/>
            </a:pPr>
            <a:r>
              <a:rPr lang="en-US" altLang="zh-CN" sz="1800" b="1" noProof="1"/>
              <a:t>        void CollectHomework();</a:t>
            </a:r>
          </a:p>
          <a:p>
            <a:pPr eaLnBrk="1" hangingPunct="1">
              <a:spcBef>
                <a:spcPct val="0"/>
              </a:spcBef>
              <a:buFontTx/>
              <a:buNone/>
            </a:pPr>
            <a:r>
              <a:rPr lang="en-US" altLang="zh-CN" sz="1800" b="1" noProof="1"/>
              <a:t> }</a:t>
            </a:r>
            <a:endParaRPr lang="en-US" altLang="zh-CN" sz="1800" b="1"/>
          </a:p>
        </p:txBody>
      </p:sp>
      <p:sp>
        <p:nvSpPr>
          <p:cNvPr id="125955" name="AutoShape 4"/>
          <p:cNvSpPr>
            <a:spLocks noChangeArrowheads="1"/>
          </p:cNvSpPr>
          <p:nvPr/>
        </p:nvSpPr>
        <p:spPr bwMode="auto">
          <a:xfrm>
            <a:off x="1116013" y="2016125"/>
            <a:ext cx="6842125" cy="406400"/>
          </a:xfrm>
          <a:prstGeom prst="roundRect">
            <a:avLst>
              <a:gd name="adj" fmla="val 16667"/>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public class Student : Person, IHomeworkCollector</a:t>
            </a:r>
            <a:endParaRPr lang="en-US" altLang="zh-CN" sz="1800" b="1"/>
          </a:p>
        </p:txBody>
      </p:sp>
      <p:sp>
        <p:nvSpPr>
          <p:cNvPr id="125956" name="AutoShape 5"/>
          <p:cNvSpPr>
            <a:spLocks noChangeArrowheads="1"/>
          </p:cNvSpPr>
          <p:nvPr/>
        </p:nvSpPr>
        <p:spPr bwMode="auto">
          <a:xfrm>
            <a:off x="1090613" y="2925763"/>
            <a:ext cx="6932612" cy="3875087"/>
          </a:xfrm>
          <a:prstGeom prst="roundRect">
            <a:avLst>
              <a:gd name="adj" fmla="val 5778"/>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lang="en-US" altLang="zh-CN" sz="1800" b="1">
                <a:ea typeface="黑体" panose="02010609060101010101" pitchFamily="49" charset="-122"/>
              </a:rPr>
              <a:t>class Student : </a:t>
            </a:r>
            <a:r>
              <a:rPr lang="en-US" altLang="zh-CN" sz="1800" b="1" noProof="1">
                <a:ea typeface="黑体" panose="02010609060101010101" pitchFamily="49" charset="-122"/>
              </a:rPr>
              <a:t>Person, IHomeworkCollector</a:t>
            </a:r>
            <a:endParaRPr lang="en-US" altLang="zh-CN" sz="1800" b="1">
              <a:ea typeface="黑体" panose="02010609060101010101" pitchFamily="49" charset="-122"/>
            </a:endParaRPr>
          </a:p>
          <a:p>
            <a:pPr eaLnBrk="1" hangingPunct="1">
              <a:lnSpc>
                <a:spcPct val="95000"/>
              </a:lnSpc>
              <a:spcBef>
                <a:spcPct val="0"/>
              </a:spcBef>
              <a:buFontTx/>
              <a:buNone/>
            </a:pPr>
            <a:r>
              <a:rPr lang="en-US" altLang="zh-CN" sz="1800" b="1">
                <a:ea typeface="黑体" panose="02010609060101010101" pitchFamily="49" charset="-122"/>
              </a:rPr>
              <a:t>{      ….</a:t>
            </a:r>
          </a:p>
          <a:p>
            <a:pPr lvl="1" eaLnBrk="1" hangingPunct="1">
              <a:lnSpc>
                <a:spcPct val="95000"/>
              </a:lnSpc>
              <a:spcBef>
                <a:spcPct val="0"/>
              </a:spcBef>
              <a:buFont typeface="Arial" panose="020B0604020202020204" pitchFamily="34" charset="0"/>
              <a:buNone/>
            </a:pPr>
            <a:r>
              <a:rPr lang="en-US" altLang="zh-CN" sz="1800" b="1" noProof="1">
                <a:ea typeface="黑体" panose="02010609060101010101" pitchFamily="49" charset="-122"/>
              </a:rPr>
              <a:t>public void CollectHomework()</a:t>
            </a:r>
          </a:p>
          <a:p>
            <a:pPr lvl="1" eaLnBrk="1" hangingPunct="1">
              <a:lnSpc>
                <a:spcPct val="95000"/>
              </a:lnSpc>
              <a:spcBef>
                <a:spcPct val="0"/>
              </a:spcBef>
              <a:buFont typeface="Arial" panose="020B0604020202020204" pitchFamily="34" charset="0"/>
              <a:buNone/>
            </a:pPr>
            <a:r>
              <a:rPr lang="en-US" altLang="zh-CN" sz="1800" b="1" noProof="1">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en-US" altLang="zh-CN" sz="1800" b="1" noProof="1">
                <a:ea typeface="黑体" panose="02010609060101010101" pitchFamily="49" charset="-122"/>
              </a:rPr>
              <a:t>  MessageBox.Show(“</a:t>
            </a:r>
            <a:r>
              <a:rPr lang="zh-CN" altLang="zh-CN" sz="1800" b="1" noProof="1">
                <a:ea typeface="黑体" panose="02010609060101010101" pitchFamily="49" charset="-122"/>
              </a:rPr>
              <a:t>老师</a:t>
            </a:r>
            <a:r>
              <a:rPr lang="zh-CN" altLang="en-US" sz="1800" b="1">
                <a:ea typeface="黑体" panose="02010609060101010101" pitchFamily="49" charset="-122"/>
              </a:rPr>
              <a:t>指定要</a:t>
            </a:r>
            <a:r>
              <a:rPr lang="zh-CN" altLang="zh-CN" sz="1800" b="1">
                <a:ea typeface="黑体" panose="02010609060101010101" pitchFamily="49" charset="-122"/>
              </a:rPr>
              <a:t>收</a:t>
            </a:r>
            <a:r>
              <a:rPr lang="zh-CN" altLang="en-US" sz="1800" b="1">
                <a:ea typeface="黑体" panose="02010609060101010101" pitchFamily="49" charset="-122"/>
              </a:rPr>
              <a:t>作业</a:t>
            </a:r>
            <a:r>
              <a:rPr lang="zh-CN" altLang="zh-CN" sz="1800" b="1">
                <a:ea typeface="黑体" panose="02010609060101010101" pitchFamily="49" charset="-122"/>
              </a:rPr>
              <a:t>！</a:t>
            </a:r>
            <a:r>
              <a:rPr lang="zh-CN" altLang="zh-CN" sz="1800" b="1" noProof="1">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zh-CN" altLang="zh-CN" sz="1800" b="1" noProof="1">
                <a:ea typeface="黑体" panose="02010609060101010101" pitchFamily="49" charset="-122"/>
              </a:rPr>
              <a:t>}</a:t>
            </a:r>
            <a:endParaRPr lang="en-US" altLang="zh-CN" sz="1800" b="1">
              <a:ea typeface="黑体" panose="02010609060101010101" pitchFamily="49" charset="-122"/>
            </a:endParaRPr>
          </a:p>
          <a:p>
            <a:pPr eaLnBrk="1" hangingPunct="1">
              <a:lnSpc>
                <a:spcPct val="95000"/>
              </a:lnSpc>
              <a:spcBef>
                <a:spcPct val="0"/>
              </a:spcBef>
              <a:buFontTx/>
              <a:buNone/>
            </a:pPr>
            <a:r>
              <a:rPr lang="en-US" altLang="zh-CN" sz="1800" b="1">
                <a:ea typeface="黑体" panose="02010609060101010101" pitchFamily="49" charset="-122"/>
              </a:rPr>
              <a:t>}</a:t>
            </a:r>
          </a:p>
          <a:p>
            <a:pPr eaLnBrk="1" hangingPunct="1">
              <a:lnSpc>
                <a:spcPct val="95000"/>
              </a:lnSpc>
              <a:spcBef>
                <a:spcPct val="0"/>
              </a:spcBef>
              <a:buFontTx/>
              <a:buNone/>
            </a:pPr>
            <a:r>
              <a:rPr lang="en-US" altLang="zh-CN" sz="1800" b="1">
                <a:ea typeface="黑体" panose="02010609060101010101" pitchFamily="49" charset="-122"/>
              </a:rPr>
              <a:t>class Teacher : </a:t>
            </a:r>
            <a:r>
              <a:rPr lang="en-US" altLang="zh-CN" sz="1800" b="1" noProof="1">
                <a:ea typeface="黑体" panose="02010609060101010101" pitchFamily="49" charset="-122"/>
              </a:rPr>
              <a:t>Person, IHomeworkCollector</a:t>
            </a:r>
            <a:endParaRPr lang="en-US" altLang="zh-CN" sz="1800" b="1">
              <a:ea typeface="黑体" panose="02010609060101010101" pitchFamily="49" charset="-122"/>
            </a:endParaRPr>
          </a:p>
          <a:p>
            <a:pPr eaLnBrk="1" hangingPunct="1">
              <a:lnSpc>
                <a:spcPct val="95000"/>
              </a:lnSpc>
              <a:spcBef>
                <a:spcPct val="0"/>
              </a:spcBef>
              <a:buFontTx/>
              <a:buNone/>
            </a:pPr>
            <a:r>
              <a:rPr lang="en-US" altLang="zh-CN" sz="1800" b="1">
                <a:ea typeface="黑体" panose="02010609060101010101" pitchFamily="49" charset="-122"/>
              </a:rPr>
              <a:t>{      …</a:t>
            </a:r>
          </a:p>
          <a:p>
            <a:pPr lvl="1" eaLnBrk="1" hangingPunct="1">
              <a:lnSpc>
                <a:spcPct val="95000"/>
              </a:lnSpc>
              <a:spcBef>
                <a:spcPct val="0"/>
              </a:spcBef>
              <a:buFont typeface="Arial" panose="020B0604020202020204" pitchFamily="34" charset="0"/>
              <a:buNone/>
            </a:pPr>
            <a:r>
              <a:rPr lang="en-US" altLang="zh-CN" sz="1800" b="1" noProof="1">
                <a:ea typeface="黑体" panose="02010609060101010101" pitchFamily="49" charset="-122"/>
              </a:rPr>
              <a:t>public void CollectHomework()</a:t>
            </a:r>
          </a:p>
          <a:p>
            <a:pPr lvl="1" eaLnBrk="1" hangingPunct="1">
              <a:lnSpc>
                <a:spcPct val="95000"/>
              </a:lnSpc>
              <a:spcBef>
                <a:spcPct val="0"/>
              </a:spcBef>
              <a:buFont typeface="Arial" panose="020B0604020202020204" pitchFamily="34" charset="0"/>
              <a:buNone/>
            </a:pPr>
            <a:r>
              <a:rPr lang="en-US" altLang="zh-CN" sz="1800" b="1" noProof="1">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en-US" altLang="zh-CN" sz="1800" b="1" noProof="1">
                <a:ea typeface="黑体" panose="02010609060101010101" pitchFamily="49" charset="-122"/>
              </a:rPr>
              <a:t>  MessageBox.Show(“</a:t>
            </a:r>
            <a:r>
              <a:rPr lang="zh-CN" altLang="en-US" sz="1800" b="1">
                <a:ea typeface="黑体" panose="02010609060101010101" pitchFamily="49" charset="-122"/>
              </a:rPr>
              <a:t>同学们，请交作业！</a:t>
            </a:r>
            <a:r>
              <a:rPr lang="zh-CN" altLang="zh-CN" sz="1800" b="1" noProof="1">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zh-CN" altLang="zh-CN" sz="1800" b="1" noProof="1">
                <a:ea typeface="黑体" panose="02010609060101010101" pitchFamily="49" charset="-122"/>
              </a:rPr>
              <a:t>}</a:t>
            </a:r>
            <a:endParaRPr lang="en-US" altLang="zh-CN" sz="1800" b="1">
              <a:ea typeface="黑体" panose="02010609060101010101" pitchFamily="49" charset="-122"/>
            </a:endParaRPr>
          </a:p>
          <a:p>
            <a:pPr eaLnBrk="1" hangingPunct="1">
              <a:lnSpc>
                <a:spcPct val="95000"/>
              </a:lnSpc>
              <a:spcBef>
                <a:spcPct val="0"/>
              </a:spcBef>
              <a:buFontTx/>
              <a:buNone/>
            </a:pPr>
            <a:r>
              <a:rPr lang="en-US" altLang="zh-CN" sz="1800" b="1">
                <a:ea typeface="黑体" panose="02010609060101010101" pitchFamily="49" charset="-122"/>
              </a:rPr>
              <a:t>}</a:t>
            </a:r>
          </a:p>
        </p:txBody>
      </p:sp>
      <p:sp>
        <p:nvSpPr>
          <p:cNvPr id="125957" name="Text Box 6"/>
          <p:cNvSpPr txBox="1">
            <a:spLocks noChangeArrowheads="1"/>
          </p:cNvSpPr>
          <p:nvPr/>
        </p:nvSpPr>
        <p:spPr bwMode="auto">
          <a:xfrm>
            <a:off x="539750" y="215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ea typeface="黑体" panose="02010609060101010101" pitchFamily="49" charset="-122"/>
              </a:rPr>
              <a:t>1</a:t>
            </a:r>
            <a:r>
              <a:rPr lang="zh-CN" altLang="en-US" sz="1800" b="1">
                <a:ea typeface="黑体" panose="02010609060101010101" pitchFamily="49" charset="-122"/>
              </a:rPr>
              <a:t>、定义一个收作业的接口</a:t>
            </a:r>
          </a:p>
        </p:txBody>
      </p:sp>
      <p:sp>
        <p:nvSpPr>
          <p:cNvPr id="125958" name="Text Box 7"/>
          <p:cNvSpPr txBox="1">
            <a:spLocks noChangeArrowheads="1"/>
          </p:cNvSpPr>
          <p:nvPr/>
        </p:nvSpPr>
        <p:spPr bwMode="auto">
          <a:xfrm>
            <a:off x="539750" y="1511300"/>
            <a:ext cx="399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ea typeface="黑体" panose="02010609060101010101" pitchFamily="49" charset="-122"/>
              </a:rPr>
              <a:t>2</a:t>
            </a:r>
            <a:r>
              <a:rPr lang="zh-CN" altLang="en-US" sz="1800" b="1">
                <a:ea typeface="黑体" panose="02010609060101010101" pitchFamily="49" charset="-122"/>
              </a:rPr>
              <a:t>、在有收作业功能的类中实现该接口</a:t>
            </a:r>
          </a:p>
        </p:txBody>
      </p:sp>
      <p:sp>
        <p:nvSpPr>
          <p:cNvPr id="125959" name="Text Box 8"/>
          <p:cNvSpPr txBox="1">
            <a:spLocks noChangeArrowheads="1"/>
          </p:cNvSpPr>
          <p:nvPr/>
        </p:nvSpPr>
        <p:spPr bwMode="auto">
          <a:xfrm>
            <a:off x="539750" y="2513013"/>
            <a:ext cx="3303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ea typeface="黑体" panose="02010609060101010101" pitchFamily="49" charset="-122"/>
              </a:rPr>
              <a:t>3</a:t>
            </a:r>
            <a:r>
              <a:rPr lang="zh-CN" altLang="en-US" sz="1800" b="1">
                <a:ea typeface="黑体" panose="02010609060101010101" pitchFamily="49" charset="-122"/>
              </a:rPr>
              <a:t>、不同的类收作业方式的不同</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3"/>
          <p:cNvSpPr txBox="1">
            <a:spLocks noChangeArrowheads="1"/>
          </p:cNvSpPr>
          <p:nvPr/>
        </p:nvSpPr>
        <p:spPr bwMode="auto">
          <a:xfrm>
            <a:off x="539750" y="188913"/>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ea typeface="黑体" panose="02010609060101010101" pitchFamily="49" charset="-122"/>
              </a:rPr>
              <a:t>1</a:t>
            </a:r>
            <a:r>
              <a:rPr lang="zh-CN" altLang="en-US" sz="2400" b="1">
                <a:solidFill>
                  <a:srgbClr val="0000FF"/>
                </a:solidFill>
                <a:ea typeface="黑体" panose="02010609060101010101" pitchFamily="49" charset="-122"/>
              </a:rPr>
              <a:t>、接口作为参数使用</a:t>
            </a:r>
          </a:p>
        </p:txBody>
      </p:sp>
      <p:sp>
        <p:nvSpPr>
          <p:cNvPr id="128003" name="AutoShape 4"/>
          <p:cNvSpPr>
            <a:spLocks noChangeArrowheads="1"/>
          </p:cNvSpPr>
          <p:nvPr/>
        </p:nvSpPr>
        <p:spPr bwMode="auto">
          <a:xfrm>
            <a:off x="628650" y="781050"/>
            <a:ext cx="7535863" cy="1270000"/>
          </a:xfrm>
          <a:prstGeom prst="roundRect">
            <a:avLst>
              <a:gd name="adj" fmla="val 10176"/>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private void DoCollectHomework(IHomeworkCollector collector)</a:t>
            </a:r>
          </a:p>
          <a:p>
            <a:pPr eaLnBrk="1" hangingPunct="1">
              <a:spcBef>
                <a:spcPct val="0"/>
              </a:spcBef>
              <a:buFontTx/>
              <a:buNone/>
            </a:pPr>
            <a:r>
              <a:rPr lang="en-US" altLang="zh-CN" sz="1800" b="1" noProof="1"/>
              <a:t>{</a:t>
            </a:r>
            <a:endParaRPr lang="en-US" altLang="en-US" sz="1800" b="1" noProof="1"/>
          </a:p>
          <a:p>
            <a:pPr eaLnBrk="1" hangingPunct="1">
              <a:spcBef>
                <a:spcPct val="0"/>
              </a:spcBef>
              <a:buFontTx/>
              <a:buNone/>
            </a:pPr>
            <a:r>
              <a:rPr lang="en-US" altLang="en-US" sz="1800" b="1" noProof="1"/>
              <a:t>      </a:t>
            </a:r>
            <a:r>
              <a:rPr lang="en-US" altLang="zh-CN" sz="1800" b="1" noProof="1"/>
              <a:t>collector.CollectHomework();</a:t>
            </a:r>
          </a:p>
          <a:p>
            <a:pPr eaLnBrk="1" hangingPunct="1">
              <a:spcBef>
                <a:spcPct val="0"/>
              </a:spcBef>
              <a:buFontTx/>
              <a:buNone/>
            </a:pPr>
            <a:r>
              <a:rPr lang="en-US" altLang="zh-CN" sz="1800" b="1" noProof="1"/>
              <a:t>}</a:t>
            </a:r>
            <a:endParaRPr lang="en-US" altLang="zh-CN" sz="1800" b="1"/>
          </a:p>
        </p:txBody>
      </p:sp>
      <p:sp>
        <p:nvSpPr>
          <p:cNvPr id="128004" name="AutoShape 5"/>
          <p:cNvSpPr>
            <a:spLocks noChangeArrowheads="1"/>
          </p:cNvSpPr>
          <p:nvPr/>
        </p:nvSpPr>
        <p:spPr bwMode="auto">
          <a:xfrm>
            <a:off x="6156325" y="1423988"/>
            <a:ext cx="2663825" cy="693737"/>
          </a:xfrm>
          <a:prstGeom prst="wedgeRoundRectCallout">
            <a:avLst>
              <a:gd name="adj1" fmla="val -70977"/>
              <a:gd name="adj2" fmla="val -6235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ea typeface="黑体" panose="02010609060101010101" pitchFamily="49" charset="-122"/>
              </a:rPr>
              <a:t>无论谁收作业</a:t>
            </a:r>
            <a:r>
              <a:rPr lang="en-US" altLang="zh-CN" sz="1800" b="1">
                <a:ea typeface="黑体" panose="02010609060101010101" pitchFamily="49" charset="-122"/>
              </a:rPr>
              <a:t>这里都不需要做任何改变</a:t>
            </a:r>
            <a:endParaRPr lang="zh-CN" altLang="en-US" sz="1800" b="1">
              <a:ea typeface="黑体" panose="02010609060101010101" pitchFamily="49" charset="-122"/>
            </a:endParaRPr>
          </a:p>
        </p:txBody>
      </p:sp>
      <p:sp>
        <p:nvSpPr>
          <p:cNvPr id="118790" name="AutoShape 7"/>
          <p:cNvSpPr>
            <a:spLocks noChangeArrowheads="1"/>
          </p:cNvSpPr>
          <p:nvPr/>
        </p:nvSpPr>
        <p:spPr bwMode="auto">
          <a:xfrm>
            <a:off x="250825" y="2133600"/>
            <a:ext cx="8785225" cy="714375"/>
          </a:xfrm>
          <a:prstGeom prst="roundRect">
            <a:avLst>
              <a:gd name="adj" fmla="val 16667"/>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IHomeworkCollector</a:t>
            </a:r>
            <a:r>
              <a:rPr lang="en-US" altLang="zh-CN" sz="1800"/>
              <a:t> </a:t>
            </a:r>
            <a:r>
              <a:rPr lang="en-US" altLang="zh-CN" sz="1800" b="1"/>
              <a:t>scofield = new Student();</a:t>
            </a:r>
            <a:r>
              <a:rPr lang="en-US" altLang="zh-CN" sz="1800" b="1" noProof="1"/>
              <a:t>DoCollectHomework(scofield);</a:t>
            </a:r>
          </a:p>
          <a:p>
            <a:pPr eaLnBrk="1" hangingPunct="1">
              <a:spcBef>
                <a:spcPct val="0"/>
              </a:spcBef>
              <a:buFontTx/>
              <a:buNone/>
            </a:pPr>
            <a:r>
              <a:rPr lang="en-US" altLang="zh-CN" sz="1800" b="1"/>
              <a:t>scofield = new </a:t>
            </a:r>
            <a:r>
              <a:rPr lang="en-US" altLang="zh-CN" sz="1800" b="1">
                <a:ea typeface="黑体" panose="02010609060101010101" pitchFamily="49" charset="-122"/>
              </a:rPr>
              <a:t>Teacher</a:t>
            </a:r>
            <a:r>
              <a:rPr lang="en-US" altLang="zh-CN" sz="1800" b="1"/>
              <a:t>(); </a:t>
            </a:r>
            <a:r>
              <a:rPr lang="en-US" altLang="zh-CN" sz="1800" b="1" noProof="1"/>
              <a:t>DoCollectHomework(scofield);</a:t>
            </a:r>
            <a:endParaRPr lang="en-US" altLang="zh-CN" sz="1800" b="1"/>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3"/>
          <p:cNvSpPr txBox="1">
            <a:spLocks noChangeArrowheads="1"/>
          </p:cNvSpPr>
          <p:nvPr/>
        </p:nvSpPr>
        <p:spPr bwMode="auto">
          <a:xfrm>
            <a:off x="539750" y="188913"/>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ea typeface="黑体" panose="02010609060101010101" pitchFamily="49" charset="-122"/>
              </a:rPr>
              <a:t>1</a:t>
            </a:r>
            <a:r>
              <a:rPr lang="zh-CN" altLang="en-US" sz="2400" b="1">
                <a:solidFill>
                  <a:srgbClr val="0000FF"/>
                </a:solidFill>
                <a:ea typeface="黑体" panose="02010609060101010101" pitchFamily="49" charset="-122"/>
              </a:rPr>
              <a:t>、接口作为参数使用</a:t>
            </a:r>
          </a:p>
        </p:txBody>
      </p:sp>
      <p:sp>
        <p:nvSpPr>
          <p:cNvPr id="128003" name="AutoShape 4"/>
          <p:cNvSpPr>
            <a:spLocks noChangeArrowheads="1"/>
          </p:cNvSpPr>
          <p:nvPr/>
        </p:nvSpPr>
        <p:spPr bwMode="auto">
          <a:xfrm>
            <a:off x="628650" y="781050"/>
            <a:ext cx="7535863" cy="1270000"/>
          </a:xfrm>
          <a:prstGeom prst="roundRect">
            <a:avLst>
              <a:gd name="adj" fmla="val 10176"/>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private void DoCollectHomework(IHomeworkCollector collector)</a:t>
            </a:r>
          </a:p>
          <a:p>
            <a:pPr eaLnBrk="1" hangingPunct="1">
              <a:spcBef>
                <a:spcPct val="0"/>
              </a:spcBef>
              <a:buFontTx/>
              <a:buNone/>
            </a:pPr>
            <a:r>
              <a:rPr lang="en-US" altLang="zh-CN" sz="1800" b="1" noProof="1"/>
              <a:t>{</a:t>
            </a:r>
            <a:endParaRPr lang="en-US" altLang="en-US" sz="1800" b="1" noProof="1"/>
          </a:p>
          <a:p>
            <a:pPr eaLnBrk="1" hangingPunct="1">
              <a:spcBef>
                <a:spcPct val="0"/>
              </a:spcBef>
              <a:buFontTx/>
              <a:buNone/>
            </a:pPr>
            <a:r>
              <a:rPr lang="en-US" altLang="en-US" sz="1800" b="1" noProof="1"/>
              <a:t>      </a:t>
            </a:r>
            <a:r>
              <a:rPr lang="en-US" altLang="zh-CN" sz="1800" b="1" noProof="1"/>
              <a:t>collector.CollectHomework();</a:t>
            </a:r>
          </a:p>
          <a:p>
            <a:pPr eaLnBrk="1" hangingPunct="1">
              <a:spcBef>
                <a:spcPct val="0"/>
              </a:spcBef>
              <a:buFontTx/>
              <a:buNone/>
            </a:pPr>
            <a:r>
              <a:rPr lang="en-US" altLang="zh-CN" sz="1800" b="1" noProof="1"/>
              <a:t>}</a:t>
            </a:r>
            <a:endParaRPr lang="en-US" altLang="zh-CN" sz="1800" b="1"/>
          </a:p>
        </p:txBody>
      </p:sp>
      <p:sp>
        <p:nvSpPr>
          <p:cNvPr id="128004" name="AutoShape 5"/>
          <p:cNvSpPr>
            <a:spLocks noChangeArrowheads="1"/>
          </p:cNvSpPr>
          <p:nvPr/>
        </p:nvSpPr>
        <p:spPr bwMode="auto">
          <a:xfrm>
            <a:off x="6156325" y="1423988"/>
            <a:ext cx="2663825" cy="693737"/>
          </a:xfrm>
          <a:prstGeom prst="wedgeRoundRectCallout">
            <a:avLst>
              <a:gd name="adj1" fmla="val -70977"/>
              <a:gd name="adj2" fmla="val -6235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ea typeface="黑体" panose="02010609060101010101" pitchFamily="49" charset="-122"/>
              </a:rPr>
              <a:t>无论谁收作业</a:t>
            </a:r>
            <a:r>
              <a:rPr lang="en-US" altLang="zh-CN" sz="1800" b="1">
                <a:ea typeface="黑体" panose="02010609060101010101" pitchFamily="49" charset="-122"/>
              </a:rPr>
              <a:t>这里都不需要做任何改变</a:t>
            </a:r>
            <a:endParaRPr lang="zh-CN" altLang="en-US" sz="1800" b="1">
              <a:ea typeface="黑体" panose="02010609060101010101" pitchFamily="49" charset="-122"/>
            </a:endParaRPr>
          </a:p>
        </p:txBody>
      </p:sp>
      <p:sp>
        <p:nvSpPr>
          <p:cNvPr id="186374" name="Text Box 6"/>
          <p:cNvSpPr txBox="1">
            <a:spLocks noChangeArrowheads="1"/>
          </p:cNvSpPr>
          <p:nvPr/>
        </p:nvSpPr>
        <p:spPr bwMode="auto">
          <a:xfrm>
            <a:off x="539750" y="2997200"/>
            <a:ext cx="3887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ea typeface="黑体" panose="02010609060101010101" pitchFamily="49" charset="-122"/>
              </a:rPr>
              <a:t>2</a:t>
            </a:r>
            <a:r>
              <a:rPr lang="zh-CN" altLang="en-US" sz="2400" b="1">
                <a:solidFill>
                  <a:srgbClr val="0000FF"/>
                </a:solidFill>
                <a:ea typeface="黑体" panose="02010609060101010101" pitchFamily="49" charset="-122"/>
              </a:rPr>
              <a:t>、接口作为返回值使用</a:t>
            </a:r>
          </a:p>
        </p:txBody>
      </p:sp>
      <p:sp>
        <p:nvSpPr>
          <p:cNvPr id="118790" name="AutoShape 7"/>
          <p:cNvSpPr>
            <a:spLocks noChangeArrowheads="1"/>
          </p:cNvSpPr>
          <p:nvPr/>
        </p:nvSpPr>
        <p:spPr bwMode="auto">
          <a:xfrm>
            <a:off x="250825" y="2133600"/>
            <a:ext cx="8785225" cy="714375"/>
          </a:xfrm>
          <a:prstGeom prst="roundRect">
            <a:avLst>
              <a:gd name="adj" fmla="val 16667"/>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IHomeworkCollector</a:t>
            </a:r>
            <a:r>
              <a:rPr lang="en-US" altLang="zh-CN" sz="1800"/>
              <a:t> </a:t>
            </a:r>
            <a:r>
              <a:rPr lang="en-US" altLang="zh-CN" sz="1800" b="1"/>
              <a:t>scofield = new Student();</a:t>
            </a:r>
            <a:r>
              <a:rPr lang="en-US" altLang="zh-CN" sz="1800" b="1" noProof="1"/>
              <a:t>DoCollectHomework(scofield);</a:t>
            </a:r>
          </a:p>
          <a:p>
            <a:pPr eaLnBrk="1" hangingPunct="1">
              <a:spcBef>
                <a:spcPct val="0"/>
              </a:spcBef>
              <a:buFontTx/>
              <a:buNone/>
            </a:pPr>
            <a:r>
              <a:rPr lang="en-US" altLang="zh-CN" sz="1800" b="1"/>
              <a:t>scofield = new </a:t>
            </a:r>
            <a:r>
              <a:rPr lang="en-US" altLang="zh-CN" sz="1800" b="1">
                <a:ea typeface="黑体" panose="02010609060101010101" pitchFamily="49" charset="-122"/>
              </a:rPr>
              <a:t>Teacher</a:t>
            </a:r>
            <a:r>
              <a:rPr lang="en-US" altLang="zh-CN" sz="1800" b="1"/>
              <a:t>(); </a:t>
            </a:r>
            <a:r>
              <a:rPr lang="en-US" altLang="zh-CN" sz="1800" b="1" noProof="1"/>
              <a:t>DoCollectHomework(scofield);</a:t>
            </a:r>
            <a:endParaRPr lang="en-US" altLang="zh-CN" sz="1800" b="1"/>
          </a:p>
        </p:txBody>
      </p:sp>
      <p:sp>
        <p:nvSpPr>
          <p:cNvPr id="186376" name="AutoShape 8"/>
          <p:cNvSpPr>
            <a:spLocks noChangeArrowheads="1"/>
          </p:cNvSpPr>
          <p:nvPr/>
        </p:nvSpPr>
        <p:spPr bwMode="auto">
          <a:xfrm>
            <a:off x="576263" y="3429000"/>
            <a:ext cx="8240712" cy="2355850"/>
          </a:xfrm>
          <a:prstGeom prst="roundRect">
            <a:avLst>
              <a:gd name="adj" fmla="val 4278"/>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ea typeface="黑体" panose="02010609060101010101" pitchFamily="49" charset="-122"/>
              </a:rPr>
              <a:t>private </a:t>
            </a:r>
            <a:r>
              <a:rPr lang="en-US" altLang="zh-CN" sz="1800" b="1" noProof="1">
                <a:solidFill>
                  <a:srgbClr val="0000FF"/>
                </a:solidFill>
                <a:ea typeface="黑体" panose="02010609060101010101" pitchFamily="49" charset="-122"/>
              </a:rPr>
              <a:t>IHomeworkCollector</a:t>
            </a:r>
            <a:r>
              <a:rPr lang="en-US" altLang="zh-CN" sz="1800" b="1" noProof="1">
                <a:ea typeface="黑体" panose="02010609060101010101" pitchFamily="49" charset="-122"/>
              </a:rPr>
              <a:t> CreateHomeworkCollector(string type)</a:t>
            </a:r>
            <a:r>
              <a:rPr lang="en-US" altLang="zh-CN" sz="1800" b="1">
                <a:ea typeface="黑体" panose="02010609060101010101" pitchFamily="49" charset="-122"/>
              </a:rPr>
              <a:t>{</a:t>
            </a:r>
          </a:p>
          <a:p>
            <a:pPr eaLnBrk="1" hangingPunct="1">
              <a:spcBef>
                <a:spcPct val="0"/>
              </a:spcBef>
              <a:buFontTx/>
              <a:buNone/>
            </a:pPr>
            <a:r>
              <a:rPr lang="en-US" altLang="en-US" sz="1800" b="1" noProof="1">
                <a:ea typeface="黑体" panose="02010609060101010101" pitchFamily="49" charset="-122"/>
              </a:rPr>
              <a:t> </a:t>
            </a:r>
            <a:r>
              <a:rPr lang="en-US" altLang="zh-CN" sz="1800" b="1" noProof="1">
                <a:ea typeface="黑体" panose="02010609060101010101" pitchFamily="49" charset="-122"/>
              </a:rPr>
              <a:t>switch (type)</a:t>
            </a:r>
          </a:p>
          <a:p>
            <a:pPr eaLnBrk="1" hangingPunct="1">
              <a:spcBef>
                <a:spcPct val="0"/>
              </a:spcBef>
              <a:buFontTx/>
              <a:buNone/>
            </a:pPr>
            <a:r>
              <a:rPr lang="en-US" altLang="zh-CN" sz="1800" b="1" noProof="1">
                <a:ea typeface="黑体" panose="02010609060101010101" pitchFamily="49" charset="-122"/>
              </a:rPr>
              <a:t> {</a:t>
            </a:r>
          </a:p>
          <a:p>
            <a:pPr eaLnBrk="1" hangingPunct="1">
              <a:spcBef>
                <a:spcPct val="0"/>
              </a:spcBef>
              <a:buFontTx/>
              <a:buNone/>
            </a:pPr>
            <a:r>
              <a:rPr lang="en-US" altLang="zh-CN" sz="1800" b="1" noProof="1">
                <a:ea typeface="黑体" panose="02010609060101010101" pitchFamily="49" charset="-122"/>
              </a:rPr>
              <a:t>       case "student":</a:t>
            </a:r>
          </a:p>
          <a:p>
            <a:pPr eaLnBrk="1" hangingPunct="1">
              <a:spcBef>
                <a:spcPct val="0"/>
              </a:spcBef>
              <a:buFontTx/>
              <a:buNone/>
            </a:pPr>
            <a:r>
              <a:rPr lang="en-US" altLang="zh-CN" sz="1800" b="1" noProof="1">
                <a:ea typeface="黑体" panose="02010609060101010101" pitchFamily="49" charset="-122"/>
              </a:rPr>
              <a:t>       collector =  new Student("Scofield", Genders.Male, 28, "</a:t>
            </a:r>
            <a:r>
              <a:rPr lang="zh-CN" altLang="en-US" sz="1800" b="1" noProof="1">
                <a:ea typeface="黑体" panose="02010609060101010101" pitchFamily="49" charset="-122"/>
              </a:rPr>
              <a:t>越狱狱</a:t>
            </a:r>
            <a:r>
              <a:rPr lang="zh-CN" altLang="zh-CN" sz="1800" b="1" noProof="1">
                <a:ea typeface="黑体" panose="02010609060101010101" pitchFamily="49" charset="-122"/>
              </a:rPr>
              <a:t>");</a:t>
            </a:r>
          </a:p>
          <a:p>
            <a:pPr eaLnBrk="1" hangingPunct="1">
              <a:spcBef>
                <a:spcPct val="0"/>
              </a:spcBef>
              <a:buFontTx/>
              <a:buNone/>
            </a:pPr>
            <a:r>
              <a:rPr lang="en-US" altLang="zh-CN" sz="1800" b="1" noProof="1">
                <a:ea typeface="黑体" panose="02010609060101010101" pitchFamily="49" charset="-122"/>
              </a:rPr>
              <a:t>       break;</a:t>
            </a:r>
          </a:p>
          <a:p>
            <a:pPr eaLnBrk="1" hangingPunct="1">
              <a:spcBef>
                <a:spcPct val="0"/>
              </a:spcBef>
              <a:buFontTx/>
              <a:buNone/>
            </a:pPr>
            <a:r>
              <a:rPr lang="en-US" altLang="zh-CN" sz="1800" b="1">
                <a:ea typeface="黑体" panose="02010609060101010101" pitchFamily="49" charset="-122"/>
              </a:rPr>
              <a:t>…</a:t>
            </a:r>
            <a:endParaRPr lang="en-US" altLang="zh-CN" sz="1800" b="1" noProof="1">
              <a:ea typeface="黑体" panose="02010609060101010101" pitchFamily="49" charset="-122"/>
            </a:endParaRPr>
          </a:p>
          <a:p>
            <a:pPr eaLnBrk="1" hangingPunct="1">
              <a:spcBef>
                <a:spcPct val="0"/>
              </a:spcBef>
              <a:buFontTx/>
              <a:buNone/>
            </a:pPr>
            <a:r>
              <a:rPr lang="en-US" altLang="zh-CN" sz="1800" b="1" noProof="1">
                <a:ea typeface="黑体" panose="02010609060101010101" pitchFamily="49" charset="-122"/>
              </a:rPr>
              <a:t> }</a:t>
            </a:r>
            <a:r>
              <a:rPr lang="en-US" altLang="zh-CN" sz="1800" b="1">
                <a:ea typeface="黑体" panose="02010609060101010101" pitchFamily="49" charset="-122"/>
              </a:rPr>
              <a:t>  </a:t>
            </a:r>
            <a:r>
              <a:rPr lang="en-US" altLang="zh-CN" sz="1800" b="1">
                <a:solidFill>
                  <a:srgbClr val="0000FF"/>
                </a:solidFill>
                <a:ea typeface="黑体" panose="02010609060101010101" pitchFamily="49" charset="-122"/>
              </a:rPr>
              <a:t>return </a:t>
            </a:r>
            <a:r>
              <a:rPr lang="en-US" altLang="zh-CN" sz="1800" b="1" noProof="1">
                <a:solidFill>
                  <a:srgbClr val="0000FF"/>
                </a:solidFill>
                <a:ea typeface="黑体" panose="02010609060101010101" pitchFamily="49" charset="-122"/>
              </a:rPr>
              <a:t>collector</a:t>
            </a:r>
            <a:r>
              <a:rPr lang="en-US" altLang="zh-CN" sz="1800" b="1" noProof="1">
                <a:ea typeface="黑体" panose="02010609060101010101" pitchFamily="49" charset="-122"/>
              </a:rPr>
              <a:t> </a:t>
            </a:r>
            <a:r>
              <a:rPr lang="en-US" altLang="zh-CN" sz="1800" b="1">
                <a:ea typeface="黑体" panose="02010609060101010101" pitchFamily="49" charset="-122"/>
              </a:rPr>
              <a:t>}</a:t>
            </a:r>
          </a:p>
        </p:txBody>
      </p:sp>
      <p:sp>
        <p:nvSpPr>
          <p:cNvPr id="186377" name="AutoShape 9"/>
          <p:cNvSpPr>
            <a:spLocks noChangeArrowheads="1"/>
          </p:cNvSpPr>
          <p:nvPr/>
        </p:nvSpPr>
        <p:spPr bwMode="auto">
          <a:xfrm>
            <a:off x="3419475" y="4941888"/>
            <a:ext cx="1871663" cy="693737"/>
          </a:xfrm>
          <a:prstGeom prst="wedgeRoundRectCallout">
            <a:avLst>
              <a:gd name="adj1" fmla="val -94616"/>
              <a:gd name="adj2" fmla="val 3260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ea typeface="黑体" panose="02010609060101010101" pitchFamily="49" charset="-122"/>
              </a:rPr>
              <a:t>返回一个实现该接口的对象</a:t>
            </a:r>
          </a:p>
        </p:txBody>
      </p:sp>
      <p:sp>
        <p:nvSpPr>
          <p:cNvPr id="186380" name="AutoShape 12"/>
          <p:cNvSpPr>
            <a:spLocks noChangeArrowheads="1"/>
          </p:cNvSpPr>
          <p:nvPr/>
        </p:nvSpPr>
        <p:spPr bwMode="auto">
          <a:xfrm>
            <a:off x="555625" y="5876925"/>
            <a:ext cx="8048625" cy="709613"/>
          </a:xfrm>
          <a:prstGeom prst="roundRect">
            <a:avLst>
              <a:gd name="adj" fmla="val 16667"/>
            </a:avLst>
          </a:prstGeom>
          <a:gradFill rotWithShape="1">
            <a:gsLst>
              <a:gs pos="0">
                <a:srgbClr val="CCFFFF"/>
              </a:gs>
              <a:gs pos="100000">
                <a:schemeClr val="bg1"/>
              </a:gs>
            </a:gsLst>
            <a:lin ang="5400000" scaled="1"/>
          </a:gradFill>
          <a:ln w="9525">
            <a:solidFill>
              <a:schemeClr val="tx1"/>
            </a:solidFill>
            <a:round/>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noProof="1"/>
              <a:t>IHomeworkCollector</a:t>
            </a:r>
            <a:r>
              <a:rPr lang="en-US" altLang="zh-CN" sz="1800"/>
              <a:t> </a:t>
            </a:r>
            <a:r>
              <a:rPr lang="en-US" altLang="zh-CN" sz="1800" b="1" noProof="1"/>
              <a:t>collector</a:t>
            </a:r>
            <a:r>
              <a:rPr lang="en-US" altLang="zh-CN" sz="1800" b="1"/>
              <a:t> = </a:t>
            </a:r>
            <a:r>
              <a:rPr lang="en-US" altLang="zh-CN" sz="1800" b="1" noProof="1"/>
              <a:t>CreateHomeworkCollector</a:t>
            </a:r>
            <a:r>
              <a:rPr lang="en-US" altLang="zh-CN" sz="1800" b="1"/>
              <a:t>(“student”);</a:t>
            </a:r>
          </a:p>
          <a:p>
            <a:pPr eaLnBrk="1" hangingPunct="1">
              <a:spcBef>
                <a:spcPct val="0"/>
              </a:spcBef>
              <a:buFontTx/>
              <a:buNone/>
            </a:pPr>
            <a:r>
              <a:rPr lang="en-US" altLang="zh-CN" sz="1800" b="1" noProof="1"/>
              <a:t>collector.CollectHomework();</a:t>
            </a:r>
            <a:endParaRPr lang="en-US" altLang="zh-CN" sz="1800" b="1"/>
          </a:p>
        </p:txBody>
      </p:sp>
    </p:spTree>
    <p:extLst>
      <p:ext uri="{BB962C8B-B14F-4D97-AF65-F5344CB8AC3E}">
        <p14:creationId xmlns:p14="http://schemas.microsoft.com/office/powerpoint/2010/main" val="367689815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84213" y="260350"/>
            <a:ext cx="7970837" cy="815975"/>
          </a:xfrm>
        </p:spPr>
        <p:txBody>
          <a:bodyPr/>
          <a:lstStyle/>
          <a:p>
            <a:pPr eaLnBrk="1" hangingPunct="1"/>
            <a:r>
              <a:rPr lang="zh-CN" altLang="en-US">
                <a:solidFill>
                  <a:srgbClr val="0000FF"/>
                </a:solidFill>
              </a:rPr>
              <a:t>作为返回值和参数的意义</a:t>
            </a:r>
          </a:p>
        </p:txBody>
      </p:sp>
      <p:sp>
        <p:nvSpPr>
          <p:cNvPr id="129027" name="Rectangle 3"/>
          <p:cNvSpPr>
            <a:spLocks noGrp="1" noChangeArrowheads="1"/>
          </p:cNvSpPr>
          <p:nvPr>
            <p:ph idx="1"/>
          </p:nvPr>
        </p:nvSpPr>
        <p:spPr>
          <a:xfrm>
            <a:off x="468313" y="1700213"/>
            <a:ext cx="8229600" cy="2160587"/>
          </a:xfrm>
        </p:spPr>
        <p:txBody>
          <a:bodyPr/>
          <a:lstStyle/>
          <a:p>
            <a:pPr eaLnBrk="1" hangingPunct="1"/>
            <a:r>
              <a:rPr lang="zh-CN" altLang="en-US">
                <a:latin typeface="黑体" panose="02010609060101010101" pitchFamily="49" charset="-122"/>
                <a:ea typeface="黑体" panose="02010609060101010101" pitchFamily="49" charset="-122"/>
              </a:rPr>
              <a:t>接口作为参数</a:t>
            </a:r>
          </a:p>
          <a:p>
            <a:pPr lvl="1" eaLnBrk="1" hangingPunct="1"/>
            <a:r>
              <a:rPr lang="zh-CN" altLang="en-US">
                <a:latin typeface="黑体" panose="02010609060101010101" pitchFamily="49" charset="-122"/>
                <a:ea typeface="黑体" panose="02010609060101010101" pitchFamily="49" charset="-122"/>
              </a:rPr>
              <a:t>传递给它的值为实现该接口的对象 </a:t>
            </a:r>
          </a:p>
          <a:p>
            <a:pPr eaLnBrk="1" hangingPunct="1"/>
            <a:r>
              <a:rPr lang="zh-CN" altLang="en-US">
                <a:latin typeface="黑体" panose="02010609060101010101" pitchFamily="49" charset="-122"/>
                <a:ea typeface="黑体" panose="02010609060101010101" pitchFamily="49" charset="-122"/>
              </a:rPr>
              <a:t>接口作为返回值</a:t>
            </a:r>
          </a:p>
          <a:p>
            <a:pPr lvl="1" eaLnBrk="1" hangingPunct="1"/>
            <a:r>
              <a:rPr lang="zh-CN" altLang="en-US">
                <a:latin typeface="黑体" panose="02010609060101010101" pitchFamily="49" charset="-122"/>
                <a:ea typeface="黑体" panose="02010609060101010101" pitchFamily="49" charset="-122"/>
              </a:rPr>
              <a:t> 返回一个实现了该接口的对象</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pPr algn="l"/>
            <a:r>
              <a:rPr lang="zh-CN" altLang="en-US" sz="3200" dirty="0">
                <a:solidFill>
                  <a:srgbClr val="0000FF"/>
                </a:solidFill>
              </a:rPr>
              <a:t>接口应用实例：银行账户</a:t>
            </a:r>
          </a:p>
        </p:txBody>
      </p:sp>
      <p:sp>
        <p:nvSpPr>
          <p:cNvPr id="3" name="内容占位符 2"/>
          <p:cNvSpPr>
            <a:spLocks noGrp="1"/>
          </p:cNvSpPr>
          <p:nvPr>
            <p:ph idx="1"/>
          </p:nvPr>
        </p:nvSpPr>
        <p:spPr>
          <a:xfrm>
            <a:off x="385192" y="980728"/>
            <a:ext cx="8435280" cy="5472608"/>
          </a:xfrm>
        </p:spPr>
        <p:txBody>
          <a:bodyPr/>
          <a:lstStyle/>
          <a:p>
            <a:r>
              <a:rPr lang="zh-CN" altLang="en-US" sz="2400" dirty="0">
                <a:solidFill>
                  <a:srgbClr val="0000FF"/>
                </a:solidFill>
              </a:rPr>
              <a:t>普通用户：</a:t>
            </a:r>
            <a:r>
              <a:rPr lang="zh-CN" altLang="en-US" sz="2400" dirty="0"/>
              <a:t>存钱、取钱、查询余额等功能</a:t>
            </a:r>
            <a:endParaRPr lang="en-US" altLang="zh-CN" sz="2400" dirty="0"/>
          </a:p>
          <a:p>
            <a:pPr lvl="1"/>
            <a:r>
              <a:rPr lang="en-US" altLang="zh-CN" sz="2000" dirty="0"/>
              <a:t>void </a:t>
            </a:r>
            <a:r>
              <a:rPr lang="en-US" altLang="zh-CN" sz="2000" dirty="0" err="1"/>
              <a:t>PayIn</a:t>
            </a:r>
            <a:r>
              <a:rPr lang="en-US" altLang="zh-CN" sz="2000" dirty="0"/>
              <a:t>(decimal amount); //</a:t>
            </a:r>
            <a:r>
              <a:rPr lang="zh-CN" altLang="en-US" sz="2000" dirty="0"/>
              <a:t>存钱函数</a:t>
            </a:r>
          </a:p>
          <a:p>
            <a:pPr lvl="1"/>
            <a:r>
              <a:rPr lang="en-US" altLang="zh-CN" sz="2000" dirty="0"/>
              <a:t>bool Withdraw(decimal amount); //</a:t>
            </a:r>
            <a:r>
              <a:rPr lang="zh-CN" altLang="en-US" sz="2000" dirty="0"/>
              <a:t>取钱函数</a:t>
            </a:r>
          </a:p>
          <a:p>
            <a:pPr lvl="1"/>
            <a:r>
              <a:rPr lang="en-US" altLang="zh-CN" sz="2000" dirty="0"/>
              <a:t>decimal Balance { get; } //</a:t>
            </a:r>
            <a:r>
              <a:rPr lang="zh-CN" altLang="en-US" sz="2000" dirty="0"/>
              <a:t>账户余额</a:t>
            </a:r>
            <a:endParaRPr lang="en-US" altLang="zh-CN" sz="2000" dirty="0"/>
          </a:p>
          <a:p>
            <a:pPr lvl="1"/>
            <a:endParaRPr lang="en-US" altLang="zh-CN" sz="2000" dirty="0"/>
          </a:p>
          <a:p>
            <a:r>
              <a:rPr lang="en-US" altLang="zh-CN" sz="2400" dirty="0" err="1">
                <a:solidFill>
                  <a:srgbClr val="0000FF"/>
                </a:solidFill>
              </a:rPr>
              <a:t>vip</a:t>
            </a:r>
            <a:r>
              <a:rPr lang="zh-CN" altLang="en-US" sz="2400" dirty="0">
                <a:solidFill>
                  <a:srgbClr val="0000FF"/>
                </a:solidFill>
              </a:rPr>
              <a:t>用户：</a:t>
            </a:r>
            <a:r>
              <a:rPr lang="zh-CN" altLang="en-US" sz="2400" dirty="0"/>
              <a:t>存钱、取钱、查询余额等功能</a:t>
            </a:r>
            <a:r>
              <a:rPr lang="en-US" altLang="zh-CN" sz="2400" dirty="0"/>
              <a:t> +</a:t>
            </a:r>
            <a:r>
              <a:rPr lang="zh-CN" altLang="en-US" sz="2400" dirty="0"/>
              <a:t>额外功能（提示信息）</a:t>
            </a:r>
            <a:endParaRPr lang="en-US" altLang="zh-CN" sz="2400" dirty="0"/>
          </a:p>
          <a:p>
            <a:pPr lvl="1"/>
            <a:r>
              <a:rPr lang="en-US" altLang="zh-CN" sz="2000" dirty="0"/>
              <a:t>void </a:t>
            </a:r>
            <a:r>
              <a:rPr lang="en-US" altLang="zh-CN" sz="2000" dirty="0" err="1"/>
              <a:t>PayIn</a:t>
            </a:r>
            <a:r>
              <a:rPr lang="en-US" altLang="zh-CN" sz="2000" dirty="0"/>
              <a:t>(decimal amount); //</a:t>
            </a:r>
            <a:r>
              <a:rPr lang="zh-CN" altLang="en-US" sz="2000" dirty="0"/>
              <a:t>存钱函数</a:t>
            </a:r>
          </a:p>
          <a:p>
            <a:pPr lvl="1"/>
            <a:r>
              <a:rPr lang="en-US" altLang="zh-CN" sz="2000" dirty="0"/>
              <a:t>bool Withdraw(decimal amount); //</a:t>
            </a:r>
            <a:r>
              <a:rPr lang="zh-CN" altLang="en-US" sz="2000" dirty="0"/>
              <a:t>取钱函数</a:t>
            </a:r>
          </a:p>
          <a:p>
            <a:pPr lvl="1"/>
            <a:r>
              <a:rPr lang="en-US" altLang="zh-CN" sz="2000" dirty="0"/>
              <a:t>decimal Balance { get; } //</a:t>
            </a:r>
            <a:r>
              <a:rPr lang="zh-CN" altLang="en-US" sz="2000" dirty="0"/>
              <a:t>账户余额</a:t>
            </a:r>
            <a:endParaRPr lang="en-US" altLang="zh-CN" sz="2000" dirty="0"/>
          </a:p>
          <a:p>
            <a:pPr lvl="1"/>
            <a:r>
              <a:rPr lang="en-US" altLang="zh-CN" sz="2000" dirty="0"/>
              <a:t>void </a:t>
            </a:r>
            <a:r>
              <a:rPr lang="en-US" altLang="zh-CN" sz="2000" dirty="0" err="1"/>
              <a:t>DealStartTip</a:t>
            </a:r>
            <a:r>
              <a:rPr lang="en-US" altLang="zh-CN" sz="2000" dirty="0"/>
              <a:t>() //</a:t>
            </a:r>
            <a:r>
              <a:rPr lang="zh-CN" altLang="en-US" sz="2000" dirty="0"/>
              <a:t>金卡客户，在交易开始的时候</a:t>
            </a:r>
          </a:p>
          <a:p>
            <a:pPr lvl="1"/>
            <a:r>
              <a:rPr lang="en-US" altLang="zh-CN" sz="2000" dirty="0"/>
              <a:t>void </a:t>
            </a:r>
            <a:r>
              <a:rPr lang="en-US" altLang="zh-CN" sz="2000" dirty="0" err="1"/>
              <a:t>DealStopTip</a:t>
            </a:r>
            <a:r>
              <a:rPr lang="en-US" altLang="zh-CN" sz="2000" dirty="0"/>
              <a:t>() //</a:t>
            </a:r>
            <a:r>
              <a:rPr lang="zh-CN" altLang="en-US" sz="2000" dirty="0"/>
              <a:t>金卡客户，在交易结束的时候</a:t>
            </a:r>
            <a:endParaRPr lang="zh-CN" altLang="en-US" sz="2400" dirty="0"/>
          </a:p>
        </p:txBody>
      </p:sp>
    </p:spTree>
    <p:extLst>
      <p:ext uri="{BB962C8B-B14F-4D97-AF65-F5344CB8AC3E}">
        <p14:creationId xmlns:p14="http://schemas.microsoft.com/office/powerpoint/2010/main" val="3849126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476672"/>
            <a:ext cx="8568952" cy="2308324"/>
          </a:xfrm>
          <a:prstGeom prst="rect">
            <a:avLst/>
          </a:prstGeom>
          <a:ln w="25400">
            <a:solidFill>
              <a:srgbClr val="00B0F0"/>
            </a:solidFill>
          </a:ln>
        </p:spPr>
        <p:txBody>
          <a:bodyPr wrap="square">
            <a:spAutoFit/>
          </a:bodyPr>
          <a:lstStyle/>
          <a:p>
            <a:r>
              <a:rPr lang="en-US" altLang="zh-CN" sz="2000" dirty="0">
                <a:solidFill>
                  <a:srgbClr val="0000FF"/>
                </a:solidFill>
                <a:latin typeface="+mj-lt"/>
                <a:ea typeface="黑体" panose="02010609060101010101" pitchFamily="49" charset="-122"/>
              </a:rPr>
              <a:t>//</a:t>
            </a:r>
            <a:r>
              <a:rPr lang="zh-CN" altLang="en-US" sz="2000" dirty="0">
                <a:solidFill>
                  <a:srgbClr val="0000FF"/>
                </a:solidFill>
                <a:latin typeface="+mj-lt"/>
                <a:ea typeface="黑体" panose="02010609060101010101" pitchFamily="49" charset="-122"/>
              </a:rPr>
              <a:t>账户接口</a:t>
            </a:r>
            <a:r>
              <a:rPr lang="en-US" altLang="zh-CN" sz="2000" dirty="0">
                <a:solidFill>
                  <a:srgbClr val="0000FF"/>
                </a:solidFill>
                <a:latin typeface="+mj-lt"/>
                <a:ea typeface="黑体" panose="02010609060101010101" pitchFamily="49" charset="-122"/>
              </a:rPr>
              <a:t>1</a:t>
            </a:r>
            <a:r>
              <a:rPr lang="zh-CN" altLang="en-US" sz="2000" dirty="0">
                <a:solidFill>
                  <a:srgbClr val="0000FF"/>
                </a:solidFill>
                <a:latin typeface="+mj-lt"/>
                <a:ea typeface="黑体" panose="02010609060101010101" pitchFamily="49" charset="-122"/>
              </a:rPr>
              <a:t>（所有银行账户类都要继承此接口）</a:t>
            </a:r>
          </a:p>
          <a:p>
            <a:r>
              <a:rPr lang="en-US" altLang="zh-CN" sz="2000" dirty="0">
                <a:latin typeface="+mj-lt"/>
                <a:ea typeface="黑体" panose="02010609060101010101" pitchFamily="49" charset="-122"/>
              </a:rPr>
              <a:t>public interface </a:t>
            </a:r>
            <a:r>
              <a:rPr lang="en-US" altLang="zh-CN" sz="2000" dirty="0" err="1">
                <a:latin typeface="+mj-lt"/>
                <a:ea typeface="黑体" panose="02010609060101010101" pitchFamily="49" charset="-122"/>
              </a:rPr>
              <a:t>IBankAccount</a:t>
            </a:r>
            <a:endParaRPr lang="en-US" altLang="zh-CN" sz="2000" dirty="0">
              <a:latin typeface="+mj-lt"/>
              <a:ea typeface="黑体" panose="02010609060101010101" pitchFamily="49" charset="-122"/>
            </a:endParaRPr>
          </a:p>
          <a:p>
            <a:r>
              <a:rPr lang="en-US" altLang="zh-CN" sz="2000" dirty="0">
                <a:latin typeface="+mj-lt"/>
                <a:ea typeface="黑体" panose="02010609060101010101" pitchFamily="49" charset="-122"/>
              </a:rPr>
              <a:t>{</a:t>
            </a:r>
          </a:p>
          <a:p>
            <a:r>
              <a:rPr lang="en-US" altLang="zh-CN" sz="2000" dirty="0">
                <a:latin typeface="+mj-lt"/>
                <a:ea typeface="黑体" panose="02010609060101010101" pitchFamily="49" charset="-122"/>
              </a:rPr>
              <a:t>    void </a:t>
            </a:r>
            <a:r>
              <a:rPr lang="en-US" altLang="zh-CN" sz="2000" dirty="0" err="1">
                <a:latin typeface="+mj-lt"/>
                <a:ea typeface="黑体" panose="02010609060101010101" pitchFamily="49" charset="-122"/>
              </a:rPr>
              <a:t>PayIn</a:t>
            </a:r>
            <a:r>
              <a:rPr lang="en-US" altLang="zh-CN" sz="2000" dirty="0">
                <a:latin typeface="+mj-lt"/>
                <a:ea typeface="黑体" panose="02010609060101010101" pitchFamily="49" charset="-122"/>
              </a:rPr>
              <a:t>(decimal amount); //</a:t>
            </a:r>
            <a:r>
              <a:rPr lang="zh-CN" altLang="en-US" sz="2000" dirty="0">
                <a:latin typeface="+mj-lt"/>
                <a:ea typeface="黑体" panose="02010609060101010101" pitchFamily="49" charset="-122"/>
              </a:rPr>
              <a:t>存钱函数</a:t>
            </a:r>
          </a:p>
          <a:p>
            <a:r>
              <a:rPr lang="en-US" altLang="zh-CN" sz="2000" dirty="0">
                <a:latin typeface="+mj-lt"/>
                <a:ea typeface="黑体" panose="02010609060101010101" pitchFamily="49" charset="-122"/>
              </a:rPr>
              <a:t>    bool Withdraw(decimal amount); //</a:t>
            </a:r>
            <a:r>
              <a:rPr lang="zh-CN" altLang="en-US" sz="2000" dirty="0">
                <a:latin typeface="+mj-lt"/>
                <a:ea typeface="黑体" panose="02010609060101010101" pitchFamily="49" charset="-122"/>
              </a:rPr>
              <a:t>取钱函数</a:t>
            </a:r>
          </a:p>
          <a:p>
            <a:r>
              <a:rPr lang="zh-CN" altLang="en-US" sz="2000" dirty="0">
                <a:latin typeface="+mj-lt"/>
                <a:ea typeface="黑体" panose="02010609060101010101" pitchFamily="49" charset="-122"/>
              </a:rPr>
              <a:t>    </a:t>
            </a:r>
            <a:r>
              <a:rPr lang="en-US" altLang="zh-CN" sz="2000" dirty="0">
                <a:latin typeface="+mj-lt"/>
                <a:ea typeface="黑体" panose="02010609060101010101" pitchFamily="49" charset="-122"/>
              </a:rPr>
              <a:t>decimal Balance { get; } //</a:t>
            </a:r>
            <a:r>
              <a:rPr lang="zh-CN" altLang="en-US" sz="2000" dirty="0">
                <a:latin typeface="+mj-lt"/>
                <a:ea typeface="黑体" panose="02010609060101010101" pitchFamily="49" charset="-122"/>
              </a:rPr>
              <a:t>账户余额</a:t>
            </a:r>
          </a:p>
          <a:p>
            <a:r>
              <a:rPr lang="en-US" altLang="zh-CN" sz="2000" dirty="0">
                <a:latin typeface="+mj-lt"/>
                <a:ea typeface="黑体" panose="02010609060101010101" pitchFamily="49" charset="-122"/>
              </a:rPr>
              <a:t>}</a:t>
            </a:r>
            <a:endParaRPr lang="zh-CN" altLang="en-US" sz="2000" dirty="0">
              <a:latin typeface="+mj-lt"/>
              <a:ea typeface="黑体" panose="02010609060101010101" pitchFamily="49" charset="-122"/>
            </a:endParaRPr>
          </a:p>
        </p:txBody>
      </p:sp>
      <p:sp>
        <p:nvSpPr>
          <p:cNvPr id="5" name="矩形 4"/>
          <p:cNvSpPr/>
          <p:nvPr/>
        </p:nvSpPr>
        <p:spPr>
          <a:xfrm>
            <a:off x="251520" y="3573016"/>
            <a:ext cx="8568952" cy="1938992"/>
          </a:xfrm>
          <a:prstGeom prst="rect">
            <a:avLst/>
          </a:prstGeom>
          <a:ln w="25400">
            <a:solidFill>
              <a:srgbClr val="00B0F0"/>
            </a:solidFill>
          </a:ln>
        </p:spPr>
        <p:txBody>
          <a:bodyPr wrap="square">
            <a:spAutoFit/>
          </a:bodyPr>
          <a:lstStyle/>
          <a:p>
            <a:r>
              <a:rPr lang="en-US" altLang="zh-CN" sz="2000" dirty="0">
                <a:solidFill>
                  <a:srgbClr val="0000FF"/>
                </a:solidFill>
                <a:latin typeface="+mj-lt"/>
                <a:ea typeface="黑体" panose="02010609060101010101" pitchFamily="49" charset="-122"/>
              </a:rPr>
              <a:t>//</a:t>
            </a:r>
            <a:r>
              <a:rPr lang="zh-CN" altLang="en-US" sz="2000" dirty="0">
                <a:solidFill>
                  <a:srgbClr val="0000FF"/>
                </a:solidFill>
                <a:latin typeface="+mj-lt"/>
                <a:ea typeface="黑体" panose="02010609060101010101" pitchFamily="49" charset="-122"/>
              </a:rPr>
              <a:t>账户接口</a:t>
            </a:r>
            <a:r>
              <a:rPr lang="en-US" altLang="zh-CN" sz="2000" dirty="0">
                <a:solidFill>
                  <a:srgbClr val="0000FF"/>
                </a:solidFill>
                <a:latin typeface="+mj-lt"/>
                <a:ea typeface="黑体" panose="02010609060101010101" pitchFamily="49" charset="-122"/>
              </a:rPr>
              <a:t>2</a:t>
            </a:r>
            <a:r>
              <a:rPr lang="zh-CN" altLang="en-US" sz="2000" dirty="0">
                <a:solidFill>
                  <a:srgbClr val="0000FF"/>
                </a:solidFill>
                <a:latin typeface="+mj-lt"/>
                <a:ea typeface="黑体" panose="02010609060101010101" pitchFamily="49" charset="-122"/>
              </a:rPr>
              <a:t>（高级银行账户要继承此接口）</a:t>
            </a:r>
          </a:p>
          <a:p>
            <a:r>
              <a:rPr lang="en-US" altLang="zh-CN" sz="2000" dirty="0">
                <a:latin typeface="+mj-lt"/>
                <a:ea typeface="黑体" panose="02010609060101010101" pitchFamily="49" charset="-122"/>
              </a:rPr>
              <a:t>public interface </a:t>
            </a:r>
            <a:r>
              <a:rPr lang="en-US" altLang="zh-CN" sz="2000" dirty="0" err="1">
                <a:latin typeface="+mj-lt"/>
                <a:ea typeface="黑体" panose="02010609060101010101" pitchFamily="49" charset="-122"/>
              </a:rPr>
              <a:t>IBankAdvancedAccount</a:t>
            </a:r>
            <a:endParaRPr lang="en-US" altLang="zh-CN" sz="2000" dirty="0">
              <a:latin typeface="+mj-lt"/>
              <a:ea typeface="黑体" panose="02010609060101010101" pitchFamily="49" charset="-122"/>
            </a:endParaRPr>
          </a:p>
          <a:p>
            <a:r>
              <a:rPr lang="en-US" altLang="zh-CN" sz="2000" dirty="0">
                <a:latin typeface="+mj-lt"/>
                <a:ea typeface="黑体" panose="02010609060101010101" pitchFamily="49" charset="-122"/>
              </a:rPr>
              <a:t>{</a:t>
            </a:r>
          </a:p>
          <a:p>
            <a:r>
              <a:rPr lang="en-US" altLang="zh-CN" sz="2000" dirty="0">
                <a:latin typeface="+mj-lt"/>
                <a:ea typeface="黑体" panose="02010609060101010101" pitchFamily="49" charset="-122"/>
              </a:rPr>
              <a:t>    void </a:t>
            </a:r>
            <a:r>
              <a:rPr lang="en-US" altLang="zh-CN" sz="2000" dirty="0" err="1">
                <a:latin typeface="+mj-lt"/>
                <a:ea typeface="黑体" panose="02010609060101010101" pitchFamily="49" charset="-122"/>
              </a:rPr>
              <a:t>DealStartTip</a:t>
            </a:r>
            <a:r>
              <a:rPr lang="en-US" altLang="zh-CN" sz="2000" dirty="0">
                <a:latin typeface="+mj-lt"/>
                <a:ea typeface="黑体" panose="02010609060101010101" pitchFamily="49" charset="-122"/>
              </a:rPr>
              <a:t>(); //</a:t>
            </a:r>
            <a:r>
              <a:rPr lang="zh-CN" altLang="en-US" sz="2000" dirty="0">
                <a:latin typeface="+mj-lt"/>
                <a:ea typeface="黑体" panose="02010609060101010101" pitchFamily="49" charset="-122"/>
              </a:rPr>
              <a:t>交易开始提示功能</a:t>
            </a:r>
          </a:p>
          <a:p>
            <a:r>
              <a:rPr lang="en-US" altLang="zh-CN" sz="2000" dirty="0">
                <a:latin typeface="+mj-lt"/>
                <a:ea typeface="黑体" panose="02010609060101010101" pitchFamily="49" charset="-122"/>
              </a:rPr>
              <a:t>    void </a:t>
            </a:r>
            <a:r>
              <a:rPr lang="en-US" altLang="zh-CN" sz="2000" dirty="0" err="1">
                <a:latin typeface="+mj-lt"/>
                <a:ea typeface="黑体" panose="02010609060101010101" pitchFamily="49" charset="-122"/>
              </a:rPr>
              <a:t>DealStopTip</a:t>
            </a:r>
            <a:r>
              <a:rPr lang="en-US" altLang="zh-CN" sz="2000" dirty="0">
                <a:latin typeface="+mj-lt"/>
                <a:ea typeface="黑体" panose="02010609060101010101" pitchFamily="49" charset="-122"/>
              </a:rPr>
              <a:t>(); //</a:t>
            </a:r>
            <a:r>
              <a:rPr lang="zh-CN" altLang="en-US" sz="2000" dirty="0">
                <a:latin typeface="+mj-lt"/>
                <a:ea typeface="黑体" panose="02010609060101010101" pitchFamily="49" charset="-122"/>
              </a:rPr>
              <a:t>交易结束提示功能</a:t>
            </a:r>
          </a:p>
          <a:p>
            <a:r>
              <a:rPr lang="en-US" altLang="zh-CN" sz="2000" dirty="0">
                <a:latin typeface="+mj-lt"/>
                <a:ea typeface="黑体" panose="02010609060101010101" pitchFamily="49" charset="-122"/>
              </a:rPr>
              <a:t>}</a:t>
            </a:r>
            <a:endParaRPr lang="zh-CN" altLang="en-US" sz="2000" dirty="0">
              <a:latin typeface="+mj-lt"/>
              <a:ea typeface="黑体" panose="02010609060101010101" pitchFamily="49" charset="-122"/>
            </a:endParaRPr>
          </a:p>
        </p:txBody>
      </p:sp>
    </p:spTree>
    <p:extLst>
      <p:ext uri="{BB962C8B-B14F-4D97-AF65-F5344CB8AC3E}">
        <p14:creationId xmlns:p14="http://schemas.microsoft.com/office/powerpoint/2010/main" val="323392337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490066"/>
          </a:xfrm>
        </p:spPr>
        <p:txBody>
          <a:bodyPr/>
          <a:lstStyle/>
          <a:p>
            <a:pPr algn="l"/>
            <a:r>
              <a:rPr lang="zh-CN" altLang="en-US" sz="2800" dirty="0">
                <a:solidFill>
                  <a:srgbClr val="0000FF"/>
                </a:solidFill>
              </a:rPr>
              <a:t>实现普通账户类和</a:t>
            </a:r>
            <a:r>
              <a:rPr lang="en-US" altLang="zh-CN" sz="2800" dirty="0" err="1">
                <a:solidFill>
                  <a:srgbClr val="0000FF"/>
                </a:solidFill>
              </a:rPr>
              <a:t>vip</a:t>
            </a:r>
            <a:r>
              <a:rPr lang="zh-CN" altLang="en-US" sz="2800" dirty="0">
                <a:solidFill>
                  <a:srgbClr val="0000FF"/>
                </a:solidFill>
              </a:rPr>
              <a:t>账户类</a:t>
            </a:r>
          </a:p>
        </p:txBody>
      </p:sp>
    </p:spTree>
    <p:extLst>
      <p:ext uri="{BB962C8B-B14F-4D97-AF65-F5344CB8AC3E}">
        <p14:creationId xmlns:p14="http://schemas.microsoft.com/office/powerpoint/2010/main" val="218645646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490066"/>
          </a:xfrm>
        </p:spPr>
        <p:txBody>
          <a:bodyPr/>
          <a:lstStyle/>
          <a:p>
            <a:pPr algn="l"/>
            <a:r>
              <a:rPr lang="zh-CN" altLang="en-US" sz="2800" dirty="0">
                <a:solidFill>
                  <a:srgbClr val="0000FF"/>
                </a:solidFill>
              </a:rPr>
              <a:t>实现普通账户类和</a:t>
            </a:r>
            <a:r>
              <a:rPr lang="en-US" altLang="zh-CN" sz="2800" dirty="0" err="1">
                <a:solidFill>
                  <a:srgbClr val="0000FF"/>
                </a:solidFill>
              </a:rPr>
              <a:t>vip</a:t>
            </a:r>
            <a:r>
              <a:rPr lang="zh-CN" altLang="en-US" sz="2800" dirty="0">
                <a:solidFill>
                  <a:srgbClr val="0000FF"/>
                </a:solidFill>
              </a:rPr>
              <a:t>账户类</a:t>
            </a:r>
          </a:p>
        </p:txBody>
      </p:sp>
      <p:sp>
        <p:nvSpPr>
          <p:cNvPr id="4" name="矩形 3"/>
          <p:cNvSpPr/>
          <p:nvPr/>
        </p:nvSpPr>
        <p:spPr>
          <a:xfrm>
            <a:off x="179512" y="620688"/>
            <a:ext cx="8784976" cy="6001643"/>
          </a:xfrm>
          <a:prstGeom prst="rect">
            <a:avLst/>
          </a:prstGeom>
          <a:ln w="25400">
            <a:solidFill>
              <a:srgbClr val="00B0F0"/>
            </a:solidFill>
          </a:ln>
        </p:spPr>
        <p:txBody>
          <a:bodyPr wrap="square">
            <a:spAutoFit/>
          </a:bodyPr>
          <a:lstStyle/>
          <a:p>
            <a:r>
              <a:rPr lang="zh-CN" altLang="en-US" sz="1600" b="1" dirty="0">
                <a:solidFill>
                  <a:srgbClr val="0000FF"/>
                </a:solidFill>
                <a:latin typeface="+mn-lt"/>
                <a:ea typeface="黑体" panose="02010609060101010101" pitchFamily="49" charset="-122"/>
              </a:rPr>
              <a:t>//普通账户</a:t>
            </a:r>
          </a:p>
          <a:p>
            <a:r>
              <a:rPr lang="zh-CN" altLang="en-US" sz="1600" b="1" dirty="0">
                <a:latin typeface="+mn-lt"/>
                <a:ea typeface="黑体" panose="02010609060101010101" pitchFamily="49" charset="-122"/>
              </a:rPr>
              <a:t>public class SaverAccount </a:t>
            </a:r>
            <a:r>
              <a:rPr lang="zh-CN" altLang="en-US" sz="1600" b="1" dirty="0">
                <a:solidFill>
                  <a:srgbClr val="FF0000"/>
                </a:solidFill>
                <a:latin typeface="+mn-lt"/>
                <a:ea typeface="黑体" panose="02010609060101010101" pitchFamily="49" charset="-122"/>
              </a:rPr>
              <a:t>: IBankAccount </a:t>
            </a:r>
            <a:r>
              <a:rPr lang="zh-CN" altLang="en-US" sz="1600" b="1" dirty="0">
                <a:latin typeface="+mn-lt"/>
                <a:ea typeface="黑体" panose="02010609060101010101" pitchFamily="49" charset="-122"/>
              </a:rPr>
              <a:t>{</a:t>
            </a:r>
          </a:p>
          <a:p>
            <a:r>
              <a:rPr lang="zh-CN" altLang="en-US" sz="1600" b="1" dirty="0">
                <a:latin typeface="+mn-lt"/>
                <a:ea typeface="黑体" panose="02010609060101010101" pitchFamily="49" charset="-122"/>
              </a:rPr>
              <a:t>    private decimal balance;</a:t>
            </a:r>
          </a:p>
          <a:p>
            <a:endParaRPr lang="zh-CN" altLang="en-US" sz="1600" b="1" dirty="0">
              <a:latin typeface="+mn-lt"/>
              <a:ea typeface="黑体" panose="02010609060101010101" pitchFamily="49" charset="-122"/>
            </a:endParaRPr>
          </a:p>
          <a:p>
            <a:r>
              <a:rPr lang="zh-CN" altLang="en-US" sz="1600" b="1" dirty="0">
                <a:latin typeface="+mn-lt"/>
                <a:ea typeface="黑体" panose="02010609060101010101" pitchFamily="49" charset="-122"/>
              </a:rPr>
              <a:t>    public void PayIn(decimal account)    {</a:t>
            </a:r>
          </a:p>
          <a:p>
            <a:r>
              <a:rPr lang="zh-CN" altLang="en-US" sz="1600" b="1" dirty="0">
                <a:latin typeface="+mn-lt"/>
                <a:ea typeface="黑体" panose="02010609060101010101" pitchFamily="49" charset="-122"/>
              </a:rPr>
              <a:t>        balance = balance + account;</a:t>
            </a:r>
          </a:p>
          <a:p>
            <a:r>
              <a:rPr lang="zh-CN" altLang="en-US" sz="1600" b="1" dirty="0">
                <a:latin typeface="+mn-lt"/>
                <a:ea typeface="黑体" panose="02010609060101010101" pitchFamily="49" charset="-122"/>
              </a:rPr>
              <a:t>    }</a:t>
            </a:r>
          </a:p>
          <a:p>
            <a:endParaRPr lang="zh-CN" altLang="en-US" sz="1600" b="1" dirty="0">
              <a:latin typeface="+mn-lt"/>
              <a:ea typeface="黑体" panose="02010609060101010101" pitchFamily="49" charset="-122"/>
            </a:endParaRPr>
          </a:p>
          <a:p>
            <a:r>
              <a:rPr lang="zh-CN" altLang="en-US" sz="1600" b="1" dirty="0">
                <a:latin typeface="+mn-lt"/>
                <a:ea typeface="黑体" panose="02010609060101010101" pitchFamily="49" charset="-122"/>
              </a:rPr>
              <a:t>    public bool Withdraw(decimal amount)    {</a:t>
            </a:r>
          </a:p>
          <a:p>
            <a:r>
              <a:rPr lang="zh-CN" altLang="en-US" sz="1600" b="1" dirty="0">
                <a:latin typeface="+mn-lt"/>
                <a:ea typeface="黑体" panose="02010609060101010101" pitchFamily="49" charset="-122"/>
              </a:rPr>
              <a:t>        if (balance &gt; amount)</a:t>
            </a:r>
          </a:p>
          <a:p>
            <a:r>
              <a:rPr lang="zh-CN" altLang="en-US" sz="1600" b="1" dirty="0">
                <a:latin typeface="+mn-lt"/>
                <a:ea typeface="黑体" panose="02010609060101010101" pitchFamily="49" charset="-122"/>
              </a:rPr>
              <a:t>        {</a:t>
            </a:r>
          </a:p>
          <a:p>
            <a:r>
              <a:rPr lang="zh-CN" altLang="en-US" sz="1600" b="1" dirty="0">
                <a:latin typeface="+mn-lt"/>
                <a:ea typeface="黑体" panose="02010609060101010101" pitchFamily="49" charset="-122"/>
              </a:rPr>
              <a:t>            balance = balance - amount;</a:t>
            </a:r>
          </a:p>
          <a:p>
            <a:r>
              <a:rPr lang="zh-CN" altLang="en-US" sz="1600" b="1" dirty="0">
                <a:latin typeface="+mn-lt"/>
                <a:ea typeface="黑体" panose="02010609060101010101" pitchFamily="49" charset="-122"/>
              </a:rPr>
              <a:t>            return true;</a:t>
            </a:r>
          </a:p>
          <a:p>
            <a:r>
              <a:rPr lang="zh-CN" altLang="en-US" sz="1600" b="1" dirty="0">
                <a:latin typeface="+mn-lt"/>
                <a:ea typeface="黑体" panose="02010609060101010101" pitchFamily="49" charset="-122"/>
              </a:rPr>
              <a:t>        }</a:t>
            </a:r>
          </a:p>
          <a:p>
            <a:r>
              <a:rPr lang="zh-CN" altLang="en-US" sz="1600" b="1" dirty="0">
                <a:latin typeface="+mn-lt"/>
                <a:ea typeface="黑体" panose="02010609060101010101" pitchFamily="49" charset="-122"/>
              </a:rPr>
              <a:t>        Console.WriteLine("余额不足!");</a:t>
            </a:r>
          </a:p>
          <a:p>
            <a:r>
              <a:rPr lang="zh-CN" altLang="en-US" sz="1600" b="1" dirty="0">
                <a:latin typeface="+mn-lt"/>
                <a:ea typeface="黑体" panose="02010609060101010101" pitchFamily="49" charset="-122"/>
              </a:rPr>
              <a:t>        return false;</a:t>
            </a:r>
          </a:p>
          <a:p>
            <a:r>
              <a:rPr lang="zh-CN" altLang="en-US" sz="1600" b="1" dirty="0">
                <a:latin typeface="+mn-lt"/>
                <a:ea typeface="黑体" panose="02010609060101010101" pitchFamily="49" charset="-122"/>
              </a:rPr>
              <a:t>    }</a:t>
            </a:r>
          </a:p>
          <a:p>
            <a:endParaRPr lang="zh-CN" altLang="en-US" sz="1600" b="1" dirty="0">
              <a:latin typeface="+mn-lt"/>
              <a:ea typeface="黑体" panose="02010609060101010101" pitchFamily="49" charset="-122"/>
            </a:endParaRPr>
          </a:p>
          <a:p>
            <a:r>
              <a:rPr lang="zh-CN" altLang="en-US" sz="1600" b="1" dirty="0">
                <a:latin typeface="+mn-lt"/>
                <a:ea typeface="黑体" panose="02010609060101010101" pitchFamily="49" charset="-122"/>
              </a:rPr>
              <a:t>    public decimal Balance    {</a:t>
            </a:r>
          </a:p>
          <a:p>
            <a:r>
              <a:rPr lang="zh-CN" altLang="en-US" sz="1600" b="1" dirty="0">
                <a:latin typeface="+mn-lt"/>
                <a:ea typeface="黑体" panose="02010609060101010101" pitchFamily="49" charset="-122"/>
              </a:rPr>
              <a:t>        get   {</a:t>
            </a:r>
          </a:p>
          <a:p>
            <a:r>
              <a:rPr lang="zh-CN" altLang="en-US" sz="1600" b="1" dirty="0">
                <a:latin typeface="+mn-lt"/>
                <a:ea typeface="黑体" panose="02010609060101010101" pitchFamily="49" charset="-122"/>
              </a:rPr>
              <a:t>            return balance;</a:t>
            </a:r>
          </a:p>
          <a:p>
            <a:r>
              <a:rPr lang="zh-CN" altLang="en-US" sz="1600" b="1" dirty="0">
                <a:latin typeface="+mn-lt"/>
                <a:ea typeface="黑体" panose="02010609060101010101" pitchFamily="49" charset="-122"/>
              </a:rPr>
              <a:t>        }</a:t>
            </a:r>
          </a:p>
          <a:p>
            <a:r>
              <a:rPr lang="zh-CN" altLang="en-US" sz="1600" b="1" dirty="0">
                <a:latin typeface="+mn-lt"/>
                <a:ea typeface="黑体" panose="02010609060101010101" pitchFamily="49" charset="-122"/>
              </a:rPr>
              <a:t>    }</a:t>
            </a:r>
            <a:endParaRPr lang="en-US" altLang="zh-CN" sz="1600" b="1" dirty="0">
              <a:latin typeface="+mn-lt"/>
              <a:ea typeface="黑体" panose="02010609060101010101" pitchFamily="49" charset="-122"/>
            </a:endParaRPr>
          </a:p>
          <a:p>
            <a:r>
              <a:rPr lang="zh-CN" altLang="en-US" sz="1600" b="1" dirty="0">
                <a:latin typeface="+mn-lt"/>
                <a:ea typeface="黑体" panose="02010609060101010101" pitchFamily="49" charset="-122"/>
              </a:rPr>
              <a:t>}</a:t>
            </a:r>
          </a:p>
        </p:txBody>
      </p:sp>
    </p:spTree>
    <p:extLst>
      <p:ext uri="{BB962C8B-B14F-4D97-AF65-F5344CB8AC3E}">
        <p14:creationId xmlns:p14="http://schemas.microsoft.com/office/powerpoint/2010/main" val="301117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417512"/>
          </a:xfrm>
        </p:spPr>
        <p:txBody>
          <a:bodyPr/>
          <a:lstStyle/>
          <a:p>
            <a:pPr eaLnBrk="1" hangingPunct="1"/>
            <a:r>
              <a:rPr lang="zh-CN" altLang="en-US" sz="3600" dirty="0">
                <a:solidFill>
                  <a:srgbClr val="0000FF"/>
                </a:solidFill>
                <a:latin typeface="黑体" panose="02010609060101010101" pitchFamily="49" charset="-122"/>
                <a:ea typeface="黑体" panose="02010609060101010101" pitchFamily="49" charset="-122"/>
              </a:rPr>
              <a:t>结构程序设计的不足</a:t>
            </a:r>
            <a:r>
              <a:rPr lang="en-US" altLang="zh-CN" sz="3600" dirty="0">
                <a:solidFill>
                  <a:srgbClr val="0000FF"/>
                </a:solidFill>
                <a:latin typeface="黑体" panose="02010609060101010101" pitchFamily="49" charset="-122"/>
                <a:ea typeface="黑体" panose="02010609060101010101" pitchFamily="49" charset="-122"/>
              </a:rPr>
              <a:t>—</a:t>
            </a:r>
            <a:r>
              <a:rPr lang="zh-CN" altLang="en-US" sz="3600" dirty="0">
                <a:solidFill>
                  <a:srgbClr val="0000FF"/>
                </a:solidFill>
                <a:latin typeface="黑体" panose="02010609060101010101" pitchFamily="49" charset="-122"/>
                <a:ea typeface="黑体" panose="02010609060101010101" pitchFamily="49" charset="-122"/>
              </a:rPr>
              <a:t>数据与方法分离</a:t>
            </a:r>
          </a:p>
        </p:txBody>
      </p:sp>
      <p:sp>
        <p:nvSpPr>
          <p:cNvPr id="206851" name="Rectangle 3"/>
          <p:cNvSpPr>
            <a:spLocks noGrp="1" noChangeArrowheads="1"/>
          </p:cNvSpPr>
          <p:nvPr>
            <p:ph idx="1"/>
          </p:nvPr>
        </p:nvSpPr>
        <p:spPr>
          <a:xfrm>
            <a:off x="323850" y="1052736"/>
            <a:ext cx="8569325" cy="5544914"/>
          </a:xfrm>
        </p:spPr>
        <p:txBody>
          <a:bodyPr/>
          <a:lstStyle/>
          <a:p>
            <a:pPr eaLnBrk="1" hangingPunct="1">
              <a:buFontTx/>
              <a:buNone/>
            </a:pPr>
            <a:r>
              <a:rPr lang="en-US" altLang="zh-CN" sz="2800" noProof="1"/>
              <a:t>void SpeedUp(double &amp; speed)</a:t>
            </a:r>
          </a:p>
          <a:p>
            <a:pPr eaLnBrk="1" hangingPunct="1">
              <a:buFontTx/>
              <a:buNone/>
            </a:pPr>
            <a:r>
              <a:rPr lang="en-US" altLang="zh-CN" sz="2800" noProof="1"/>
              <a:t>{</a:t>
            </a:r>
          </a:p>
          <a:p>
            <a:pPr eaLnBrk="1" hangingPunct="1">
              <a:buFontTx/>
              <a:buNone/>
            </a:pPr>
            <a:r>
              <a:rPr lang="en-US" altLang="zh-CN" sz="2800" noProof="1"/>
              <a:t>    if(speed &lt; 100) ++speed;</a:t>
            </a:r>
          </a:p>
          <a:p>
            <a:pPr eaLnBrk="1" hangingPunct="1">
              <a:buFontTx/>
              <a:buNone/>
            </a:pPr>
            <a:r>
              <a:rPr lang="en-US" altLang="zh-CN" sz="2800" noProof="1"/>
              <a:t>}</a:t>
            </a:r>
          </a:p>
          <a:p>
            <a:pPr eaLnBrk="1" hangingPunct="1">
              <a:buFontTx/>
              <a:buNone/>
            </a:pPr>
            <a:r>
              <a:rPr lang="en-US" altLang="zh-CN" sz="2800" noProof="1"/>
              <a:t>void main()</a:t>
            </a:r>
          </a:p>
          <a:p>
            <a:pPr eaLnBrk="1" hangingPunct="1">
              <a:buFontTx/>
              <a:buNone/>
            </a:pPr>
            <a:r>
              <a:rPr lang="en-US" altLang="zh-CN" sz="2800" noProof="1"/>
              <a:t>{</a:t>
            </a:r>
          </a:p>
          <a:p>
            <a:pPr eaLnBrk="1" hangingPunct="1">
              <a:buFontTx/>
              <a:buNone/>
            </a:pPr>
            <a:r>
              <a:rPr lang="en-US" altLang="zh-CN" sz="2800" noProof="1"/>
              <a:t>    double speed = 0;</a:t>
            </a:r>
          </a:p>
          <a:p>
            <a:pPr eaLnBrk="1" hangingPunct="1">
              <a:buFontTx/>
              <a:buNone/>
            </a:pPr>
            <a:r>
              <a:rPr lang="en-US" altLang="zh-CN" sz="2800" noProof="1"/>
              <a:t>    SpeedUp(speed);</a:t>
            </a:r>
          </a:p>
          <a:p>
            <a:pPr eaLnBrk="1" hangingPunct="1">
              <a:buFontTx/>
              <a:buNone/>
            </a:pPr>
            <a:r>
              <a:rPr lang="en-US" altLang="zh-CN" sz="2800" noProof="1"/>
              <a:t>}</a:t>
            </a:r>
            <a:endParaRPr lang="en-US" altLang="zh-C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323528" y="333375"/>
            <a:ext cx="8496622" cy="6081713"/>
          </a:xfrm>
        </p:spPr>
        <p:txBody>
          <a:bodyPr/>
          <a:lstStyle/>
          <a:p>
            <a:pPr eaLnBrk="1" hangingPunct="1">
              <a:lnSpc>
                <a:spcPct val="80000"/>
              </a:lnSpc>
              <a:spcBef>
                <a:spcPct val="10000"/>
              </a:spcBef>
              <a:spcAft>
                <a:spcPts val="600"/>
              </a:spcAft>
            </a:pPr>
            <a:r>
              <a:rPr lang="zh-CN" altLang="en-US" sz="2800" dirty="0">
                <a:ea typeface="黑体" panose="02010609060101010101" pitchFamily="49" charset="-122"/>
              </a:rPr>
              <a:t>将对象作为参数传递到其他方法，例如：</a:t>
            </a:r>
          </a:p>
          <a:p>
            <a:pPr lvl="1" eaLnBrk="1" hangingPunct="1">
              <a:lnSpc>
                <a:spcPct val="80000"/>
              </a:lnSpc>
              <a:spcBef>
                <a:spcPct val="10000"/>
              </a:spcBef>
              <a:buFontTx/>
              <a:buNone/>
            </a:pPr>
            <a:r>
              <a:rPr lang="en-US" altLang="zh-CN" sz="2000" noProof="1">
                <a:ea typeface="黑体" panose="02010609060101010101" pitchFamily="49" charset="-122"/>
              </a:rPr>
              <a:t>public class Test1</a:t>
            </a:r>
          </a:p>
          <a:p>
            <a:pPr lvl="1" eaLnBrk="1" hangingPunct="1">
              <a:lnSpc>
                <a:spcPct val="80000"/>
              </a:lnSpc>
              <a:spcBef>
                <a:spcPct val="10000"/>
              </a:spcBef>
              <a:buFontTx/>
              <a:buNone/>
            </a:pPr>
            <a:r>
              <a:rPr lang="en-US" altLang="zh-CN" sz="2000" noProof="1">
                <a:ea typeface="黑体" panose="02010609060101010101" pitchFamily="49" charset="-122"/>
              </a:rPr>
              <a:t>{</a:t>
            </a:r>
          </a:p>
          <a:p>
            <a:pPr lvl="1" eaLnBrk="1" hangingPunct="1">
              <a:lnSpc>
                <a:spcPct val="80000"/>
              </a:lnSpc>
              <a:spcBef>
                <a:spcPct val="10000"/>
              </a:spcBef>
              <a:buFontTx/>
              <a:buNone/>
            </a:pPr>
            <a:r>
              <a:rPr lang="en-US" altLang="zh-CN" sz="2000" noProof="1">
                <a:ea typeface="黑体" panose="02010609060101010101" pitchFamily="49" charset="-122"/>
              </a:rPr>
              <a:t>    public string str = "aaa";</a:t>
            </a:r>
          </a:p>
          <a:p>
            <a:pPr lvl="1" eaLnBrk="1" hangingPunct="1">
              <a:lnSpc>
                <a:spcPct val="80000"/>
              </a:lnSpc>
              <a:spcBef>
                <a:spcPct val="10000"/>
              </a:spcBef>
              <a:buFontTx/>
              <a:buNone/>
            </a:pPr>
            <a:r>
              <a:rPr lang="en-US" altLang="zh-CN" sz="2000" noProof="1">
                <a:ea typeface="黑体" panose="02010609060101010101" pitchFamily="49" charset="-122"/>
              </a:rPr>
              <a:t>    public void f(Test1 t)</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str = "bbb";</a:t>
            </a:r>
          </a:p>
          <a:p>
            <a:pPr lvl="1" eaLnBrk="1" hangingPunct="1">
              <a:lnSpc>
                <a:spcPct val="80000"/>
              </a:lnSpc>
              <a:spcBef>
                <a:spcPct val="10000"/>
              </a:spcBef>
              <a:buFontTx/>
              <a:buNone/>
            </a:pPr>
            <a:r>
              <a:rPr lang="en-US" altLang="zh-CN" sz="2000" noProof="1">
                <a:ea typeface="黑体" panose="02010609060101010101" pitchFamily="49" charset="-122"/>
              </a:rPr>
              <a:t>        Console.WriteLine("f: " + t.str);</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public void f1()</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f(this);</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endParaRPr lang="en-US" altLang="zh-CN" sz="2000" noProof="1">
              <a:ea typeface="黑体" panose="02010609060101010101" pitchFamily="49" charset="-122"/>
            </a:endParaRPr>
          </a:p>
          <a:p>
            <a:pPr lvl="1" eaLnBrk="1" hangingPunct="1">
              <a:lnSpc>
                <a:spcPct val="80000"/>
              </a:lnSpc>
              <a:spcBef>
                <a:spcPct val="10000"/>
              </a:spcBef>
              <a:buFontTx/>
              <a:buNone/>
            </a:pPr>
            <a:r>
              <a:rPr lang="en-US" altLang="zh-CN" sz="2000" noProof="1">
                <a:ea typeface="黑体" panose="02010609060101010101" pitchFamily="49" charset="-122"/>
              </a:rPr>
              <a:t>    public static void Main()</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        Test1 test = new Test1();</a:t>
            </a:r>
          </a:p>
          <a:p>
            <a:pPr lvl="1" eaLnBrk="1" hangingPunct="1">
              <a:lnSpc>
                <a:spcPct val="80000"/>
              </a:lnSpc>
              <a:spcBef>
                <a:spcPct val="10000"/>
              </a:spcBef>
              <a:buFontTx/>
              <a:buNone/>
            </a:pPr>
            <a:r>
              <a:rPr lang="en-US" altLang="zh-CN" sz="2000" noProof="1">
                <a:ea typeface="黑体" panose="02010609060101010101" pitchFamily="49" charset="-122"/>
              </a:rPr>
              <a:t>        test.f1();</a:t>
            </a:r>
          </a:p>
          <a:p>
            <a:pPr lvl="1" eaLnBrk="1" hangingPunct="1">
              <a:lnSpc>
                <a:spcPct val="80000"/>
              </a:lnSpc>
              <a:spcBef>
                <a:spcPct val="10000"/>
              </a:spcBef>
              <a:buFontTx/>
              <a:buNone/>
            </a:pPr>
            <a:r>
              <a:rPr lang="en-US" altLang="zh-CN" sz="2000" noProof="1">
                <a:ea typeface="黑体" panose="02010609060101010101" pitchFamily="49" charset="-122"/>
              </a:rPr>
              <a:t>        Console.WriteLine(“Main: " + test.str);</a:t>
            </a:r>
          </a:p>
          <a:p>
            <a:pPr lvl="1" eaLnBrk="1" hangingPunct="1">
              <a:lnSpc>
                <a:spcPct val="80000"/>
              </a:lnSpc>
              <a:spcBef>
                <a:spcPct val="10000"/>
              </a:spcBef>
              <a:buFontTx/>
              <a:buNone/>
            </a:pPr>
            <a:r>
              <a:rPr lang="en-US" altLang="zh-CN" sz="2000" noProof="1">
                <a:ea typeface="黑体" panose="02010609060101010101" pitchFamily="49" charset="-122"/>
              </a:rPr>
              <a:t>    }</a:t>
            </a:r>
          </a:p>
          <a:p>
            <a:pPr lvl="1" eaLnBrk="1" hangingPunct="1">
              <a:lnSpc>
                <a:spcPct val="80000"/>
              </a:lnSpc>
              <a:spcBef>
                <a:spcPct val="10000"/>
              </a:spcBef>
              <a:buFontTx/>
              <a:buNone/>
            </a:pPr>
            <a:r>
              <a:rPr lang="en-US" altLang="zh-CN" sz="2000" noProof="1">
                <a:ea typeface="黑体" panose="02010609060101010101" pitchFamily="49" charset="-122"/>
              </a:rPr>
              <a:t>}</a:t>
            </a:r>
            <a:endParaRPr lang="en-US" altLang="zh-CN" sz="1800" dirty="0">
              <a:ea typeface="黑体" panose="02010609060101010101" pitchFamily="49" charset="-122"/>
            </a:endParaRPr>
          </a:p>
        </p:txBody>
      </p:sp>
      <p:sp>
        <p:nvSpPr>
          <p:cNvPr id="62467" name="Text Box 3"/>
          <p:cNvSpPr txBox="1">
            <a:spLocks noChangeArrowheads="1"/>
          </p:cNvSpPr>
          <p:nvPr/>
        </p:nvSpPr>
        <p:spPr bwMode="auto">
          <a:xfrm>
            <a:off x="5651500" y="2420938"/>
            <a:ext cx="3168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solidFill>
                  <a:srgbClr val="FF0000"/>
                </a:solidFill>
              </a:rPr>
              <a:t>f: </a:t>
            </a:r>
            <a:r>
              <a:rPr lang="en-US" altLang="zh-CN" sz="3600" dirty="0" err="1">
                <a:solidFill>
                  <a:srgbClr val="FF0000"/>
                </a:solidFill>
              </a:rPr>
              <a:t>bbb</a:t>
            </a:r>
            <a:r>
              <a:rPr lang="en-US" altLang="zh-CN" sz="3600" dirty="0">
                <a:solidFill>
                  <a:srgbClr val="FF0000"/>
                </a:solidFill>
              </a:rPr>
              <a:t/>
            </a:r>
            <a:br>
              <a:rPr lang="en-US" altLang="zh-CN" sz="3600" dirty="0">
                <a:solidFill>
                  <a:srgbClr val="FF0000"/>
                </a:solidFill>
              </a:rPr>
            </a:br>
            <a:r>
              <a:rPr lang="en-US" altLang="zh-CN" sz="3600" dirty="0">
                <a:solidFill>
                  <a:srgbClr val="FF0000"/>
                </a:solidFill>
              </a:rPr>
              <a:t>Main: </a:t>
            </a:r>
            <a:r>
              <a:rPr lang="en-US" altLang="zh-CN" sz="3600" dirty="0" err="1">
                <a:solidFill>
                  <a:srgbClr val="FF0000"/>
                </a:solidFill>
              </a:rPr>
              <a:t>bbb</a:t>
            </a:r>
            <a:endParaRPr lang="en-US" altLang="zh-CN" sz="3600" dirty="0">
              <a:solidFill>
                <a:srgbClr val="FF0000"/>
              </a:solidFill>
            </a:endParaRPr>
          </a:p>
        </p:txBody>
      </p:sp>
    </p:spTree>
    <p:extLst>
      <p:ext uri="{BB962C8B-B14F-4D97-AF65-F5344CB8AC3E}">
        <p14:creationId xmlns:p14="http://schemas.microsoft.com/office/powerpoint/2010/main" val="142979579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58896"/>
            <a:ext cx="8784976" cy="6297108"/>
          </a:xfrm>
          <a:prstGeom prst="rect">
            <a:avLst/>
          </a:prstGeom>
          <a:ln w="25400">
            <a:solidFill>
              <a:srgbClr val="00B0F0"/>
            </a:solidFill>
          </a:ln>
        </p:spPr>
        <p:txBody>
          <a:bodyPr wrap="square">
            <a:spAutoFit/>
          </a:bodyPr>
          <a:lstStyle/>
          <a:p>
            <a:pPr>
              <a:lnSpc>
                <a:spcPct val="90000"/>
              </a:lnSpc>
            </a:pPr>
            <a:r>
              <a:rPr lang="en-US" altLang="zh-CN" sz="1400" b="1" dirty="0">
                <a:solidFill>
                  <a:srgbClr val="0000FF"/>
                </a:solidFill>
                <a:latin typeface="+mn-lt"/>
                <a:ea typeface="黑体" panose="02010609060101010101" pitchFamily="49" charset="-122"/>
              </a:rPr>
              <a:t>//</a:t>
            </a:r>
            <a:r>
              <a:rPr lang="zh-CN" altLang="en-US" sz="1400" b="1" dirty="0">
                <a:solidFill>
                  <a:srgbClr val="0000FF"/>
                </a:solidFill>
                <a:latin typeface="+mn-lt"/>
                <a:ea typeface="黑体" panose="02010609060101010101" pitchFamily="49" charset="-122"/>
              </a:rPr>
              <a:t>账户类</a:t>
            </a:r>
            <a:r>
              <a:rPr lang="en-US" altLang="zh-CN" sz="1400" b="1" dirty="0">
                <a:solidFill>
                  <a:srgbClr val="0000FF"/>
                </a:solidFill>
                <a:latin typeface="+mn-lt"/>
                <a:ea typeface="黑体" panose="02010609060101010101" pitchFamily="49" charset="-122"/>
              </a:rPr>
              <a:t>2</a:t>
            </a:r>
            <a:r>
              <a:rPr lang="zh-CN" altLang="en-US" sz="1400" b="1" dirty="0">
                <a:solidFill>
                  <a:srgbClr val="0000FF"/>
                </a:solidFill>
                <a:latin typeface="+mn-lt"/>
                <a:ea typeface="黑体" panose="02010609060101010101" pitchFamily="49" charset="-122"/>
              </a:rPr>
              <a:t>，金卡账户</a:t>
            </a:r>
          </a:p>
          <a:p>
            <a:pPr>
              <a:lnSpc>
                <a:spcPct val="90000"/>
              </a:lnSpc>
            </a:pPr>
            <a:r>
              <a:rPr lang="en-US" altLang="zh-CN" sz="1400" b="1" dirty="0">
                <a:latin typeface="+mn-lt"/>
                <a:ea typeface="黑体" panose="02010609060101010101" pitchFamily="49" charset="-122"/>
              </a:rPr>
              <a:t>public class </a:t>
            </a:r>
            <a:r>
              <a:rPr lang="en-US" altLang="zh-CN" sz="1400" b="1" dirty="0" err="1">
                <a:latin typeface="+mn-lt"/>
                <a:ea typeface="黑体" panose="02010609060101010101" pitchFamily="49" charset="-122"/>
              </a:rPr>
              <a:t>GoldAccount</a:t>
            </a:r>
            <a:r>
              <a:rPr lang="en-US" altLang="zh-CN" sz="1400" b="1" dirty="0">
                <a:latin typeface="+mn-lt"/>
                <a:ea typeface="黑体" panose="02010609060101010101" pitchFamily="49" charset="-122"/>
              </a:rPr>
              <a:t> </a:t>
            </a:r>
            <a:r>
              <a:rPr lang="en-US" altLang="zh-CN" sz="1400" b="1" dirty="0">
                <a:solidFill>
                  <a:srgbClr val="FF0000"/>
                </a:solidFill>
                <a:latin typeface="+mn-lt"/>
                <a:ea typeface="黑体" panose="02010609060101010101" pitchFamily="49" charset="-122"/>
              </a:rPr>
              <a:t>: </a:t>
            </a:r>
            <a:r>
              <a:rPr lang="en-US" altLang="zh-CN" sz="1400" b="1" dirty="0" err="1">
                <a:solidFill>
                  <a:srgbClr val="FF0000"/>
                </a:solidFill>
                <a:latin typeface="+mn-lt"/>
                <a:ea typeface="黑体" panose="02010609060101010101" pitchFamily="49" charset="-122"/>
              </a:rPr>
              <a:t>IBankAccount</a:t>
            </a:r>
            <a:r>
              <a:rPr lang="en-US" altLang="zh-CN" sz="1400" b="1" dirty="0">
                <a:solidFill>
                  <a:srgbClr val="FF0000"/>
                </a:solidFill>
                <a:latin typeface="+mn-lt"/>
                <a:ea typeface="黑体" panose="02010609060101010101" pitchFamily="49" charset="-122"/>
              </a:rPr>
              <a:t>, </a:t>
            </a:r>
            <a:r>
              <a:rPr lang="en-US" altLang="zh-CN" sz="1400" b="1" dirty="0" err="1">
                <a:solidFill>
                  <a:srgbClr val="FF0000"/>
                </a:solidFill>
                <a:latin typeface="+mn-lt"/>
                <a:ea typeface="黑体" panose="02010609060101010101" pitchFamily="49" charset="-122"/>
              </a:rPr>
              <a:t>IBankAdvancedAccount</a:t>
            </a:r>
            <a:r>
              <a:rPr lang="en-US" altLang="zh-CN" sz="1400" b="1" dirty="0">
                <a:solidFill>
                  <a:srgbClr val="FF0000"/>
                </a:solidFill>
                <a:latin typeface="+mn-lt"/>
                <a:ea typeface="黑体" panose="02010609060101010101" pitchFamily="49" charset="-122"/>
              </a:rPr>
              <a:t>  </a:t>
            </a:r>
            <a:r>
              <a:rPr lang="en-US" altLang="zh-CN" sz="1400" b="1" dirty="0">
                <a:latin typeface="+mn-lt"/>
                <a:ea typeface="黑体" panose="02010609060101010101" pitchFamily="49" charset="-122"/>
              </a:rPr>
              <a:t>{</a:t>
            </a:r>
          </a:p>
          <a:p>
            <a:pPr>
              <a:lnSpc>
                <a:spcPct val="90000"/>
              </a:lnSpc>
            </a:pPr>
            <a:r>
              <a:rPr lang="en-US" altLang="zh-CN" sz="1400" b="1" dirty="0">
                <a:latin typeface="+mn-lt"/>
                <a:ea typeface="黑体" panose="02010609060101010101" pitchFamily="49" charset="-122"/>
              </a:rPr>
              <a:t>    private decimal balance;</a:t>
            </a:r>
          </a:p>
          <a:p>
            <a:pPr>
              <a:lnSpc>
                <a:spcPct val="90000"/>
              </a:lnSpc>
            </a:pPr>
            <a:endParaRPr lang="en-US" altLang="zh-CN" sz="1400" b="1" dirty="0">
              <a:latin typeface="+mn-lt"/>
              <a:ea typeface="黑体" panose="02010609060101010101" pitchFamily="49" charset="-122"/>
            </a:endParaRPr>
          </a:p>
          <a:p>
            <a:pPr>
              <a:lnSpc>
                <a:spcPct val="90000"/>
              </a:lnSpc>
            </a:pPr>
            <a:r>
              <a:rPr lang="en-US" altLang="zh-CN" sz="1400" b="1" dirty="0">
                <a:latin typeface="+mn-lt"/>
                <a:ea typeface="黑体" panose="02010609060101010101" pitchFamily="49" charset="-122"/>
              </a:rPr>
              <a:t>    public void </a:t>
            </a:r>
            <a:r>
              <a:rPr lang="en-US" altLang="zh-CN" sz="1400" b="1" dirty="0" err="1">
                <a:latin typeface="+mn-lt"/>
                <a:ea typeface="黑体" panose="02010609060101010101" pitchFamily="49" charset="-122"/>
              </a:rPr>
              <a:t>PayIn</a:t>
            </a:r>
            <a:r>
              <a:rPr lang="en-US" altLang="zh-CN" sz="1400" b="1" dirty="0">
                <a:latin typeface="+mn-lt"/>
                <a:ea typeface="黑体" panose="02010609060101010101" pitchFamily="49" charset="-122"/>
              </a:rPr>
              <a:t>(decimal account)    {</a:t>
            </a:r>
          </a:p>
          <a:p>
            <a:pPr>
              <a:lnSpc>
                <a:spcPct val="90000"/>
              </a:lnSpc>
            </a:pPr>
            <a:r>
              <a:rPr lang="en-US" altLang="zh-CN" sz="1400" b="1" dirty="0">
                <a:latin typeface="+mn-lt"/>
                <a:ea typeface="黑体" panose="02010609060101010101" pitchFamily="49" charset="-122"/>
              </a:rPr>
              <a:t>        balance = balance + account;</a:t>
            </a:r>
          </a:p>
          <a:p>
            <a:pPr>
              <a:lnSpc>
                <a:spcPct val="90000"/>
              </a:lnSpc>
            </a:pPr>
            <a:r>
              <a:rPr lang="en-US" altLang="zh-CN" sz="1400" b="1" dirty="0">
                <a:latin typeface="+mn-lt"/>
                <a:ea typeface="黑体" panose="02010609060101010101" pitchFamily="49" charset="-122"/>
              </a:rPr>
              <a:t>    }</a:t>
            </a:r>
          </a:p>
          <a:p>
            <a:pPr>
              <a:lnSpc>
                <a:spcPct val="90000"/>
              </a:lnSpc>
            </a:pPr>
            <a:endParaRPr lang="en-US" altLang="zh-CN" sz="1400" b="1" dirty="0">
              <a:latin typeface="+mn-lt"/>
              <a:ea typeface="黑体" panose="02010609060101010101" pitchFamily="49" charset="-122"/>
            </a:endParaRPr>
          </a:p>
          <a:p>
            <a:pPr>
              <a:lnSpc>
                <a:spcPct val="90000"/>
              </a:lnSpc>
            </a:pPr>
            <a:r>
              <a:rPr lang="en-US" altLang="zh-CN" sz="1400" b="1" dirty="0">
                <a:latin typeface="+mn-lt"/>
                <a:ea typeface="黑体" panose="02010609060101010101" pitchFamily="49" charset="-122"/>
              </a:rPr>
              <a:t>    public bool Withdraw(decimal amount)    {</a:t>
            </a:r>
          </a:p>
          <a:p>
            <a:pPr>
              <a:lnSpc>
                <a:spcPct val="90000"/>
              </a:lnSpc>
            </a:pPr>
            <a:r>
              <a:rPr lang="en-US" altLang="zh-CN" sz="1400" b="1" dirty="0">
                <a:latin typeface="+mn-lt"/>
                <a:ea typeface="黑体" panose="02010609060101010101" pitchFamily="49" charset="-122"/>
              </a:rPr>
              <a:t>        if (balance &gt; amount)        {</a:t>
            </a:r>
          </a:p>
          <a:p>
            <a:pPr>
              <a:lnSpc>
                <a:spcPct val="90000"/>
              </a:lnSpc>
            </a:pPr>
            <a:r>
              <a:rPr lang="en-US" altLang="zh-CN" sz="1400" b="1" dirty="0">
                <a:latin typeface="+mn-lt"/>
                <a:ea typeface="黑体" panose="02010609060101010101" pitchFamily="49" charset="-122"/>
              </a:rPr>
              <a:t>            balance = balance - amount;</a:t>
            </a:r>
          </a:p>
          <a:p>
            <a:pPr>
              <a:lnSpc>
                <a:spcPct val="90000"/>
              </a:lnSpc>
            </a:pPr>
            <a:r>
              <a:rPr lang="en-US" altLang="zh-CN" sz="1400" b="1" dirty="0">
                <a:latin typeface="+mn-lt"/>
                <a:ea typeface="黑体" panose="02010609060101010101" pitchFamily="49" charset="-122"/>
              </a:rPr>
              <a:t>            return true;</a:t>
            </a:r>
          </a:p>
          <a:p>
            <a:pPr>
              <a:lnSpc>
                <a:spcPct val="90000"/>
              </a:lnSpc>
            </a:pPr>
            <a:r>
              <a:rPr lang="en-US" altLang="zh-CN" sz="1400" b="1" dirty="0">
                <a:latin typeface="+mn-lt"/>
                <a:ea typeface="黑体" panose="02010609060101010101" pitchFamily="49" charset="-122"/>
              </a:rPr>
              <a:t>        }</a:t>
            </a:r>
          </a:p>
          <a:p>
            <a:pPr>
              <a:lnSpc>
                <a:spcPct val="90000"/>
              </a:lnSpc>
            </a:pPr>
            <a:r>
              <a:rPr lang="en-US" altLang="zh-CN" sz="1400" b="1" dirty="0">
                <a:latin typeface="+mn-lt"/>
                <a:ea typeface="黑体" panose="02010609060101010101" pitchFamily="49" charset="-122"/>
              </a:rPr>
              <a:t>        </a:t>
            </a:r>
            <a:r>
              <a:rPr lang="en-US" altLang="zh-CN" sz="1400" b="1" dirty="0" err="1">
                <a:latin typeface="+mn-lt"/>
                <a:ea typeface="黑体" panose="02010609060101010101" pitchFamily="49" charset="-122"/>
              </a:rPr>
              <a:t>Console.WriteLine</a:t>
            </a:r>
            <a:r>
              <a:rPr lang="en-US" altLang="zh-CN" sz="1400" b="1" dirty="0">
                <a:latin typeface="+mn-lt"/>
                <a:ea typeface="黑体" panose="02010609060101010101" pitchFamily="49" charset="-122"/>
              </a:rPr>
              <a:t>("</a:t>
            </a:r>
            <a:r>
              <a:rPr lang="zh-CN" altLang="en-US" sz="1400" b="1" dirty="0">
                <a:latin typeface="+mn-lt"/>
                <a:ea typeface="黑体" panose="02010609060101010101" pitchFamily="49" charset="-122"/>
              </a:rPr>
              <a:t>余额不足</a:t>
            </a:r>
            <a:r>
              <a:rPr lang="en-US" altLang="zh-CN" sz="1400" b="1" dirty="0">
                <a:latin typeface="+mn-lt"/>
                <a:ea typeface="黑体" panose="02010609060101010101" pitchFamily="49" charset="-122"/>
              </a:rPr>
              <a:t>!");</a:t>
            </a:r>
          </a:p>
          <a:p>
            <a:pPr>
              <a:lnSpc>
                <a:spcPct val="90000"/>
              </a:lnSpc>
            </a:pPr>
            <a:r>
              <a:rPr lang="en-US" altLang="zh-CN" sz="1400" b="1" dirty="0">
                <a:latin typeface="+mn-lt"/>
                <a:ea typeface="黑体" panose="02010609060101010101" pitchFamily="49" charset="-122"/>
              </a:rPr>
              <a:t>        return false;</a:t>
            </a:r>
          </a:p>
          <a:p>
            <a:pPr>
              <a:lnSpc>
                <a:spcPct val="90000"/>
              </a:lnSpc>
            </a:pPr>
            <a:r>
              <a:rPr lang="en-US" altLang="zh-CN" sz="1400" b="1" dirty="0">
                <a:latin typeface="+mn-lt"/>
                <a:ea typeface="黑体" panose="02010609060101010101" pitchFamily="49" charset="-122"/>
              </a:rPr>
              <a:t>    }</a:t>
            </a:r>
          </a:p>
          <a:p>
            <a:pPr>
              <a:lnSpc>
                <a:spcPct val="90000"/>
              </a:lnSpc>
            </a:pPr>
            <a:endParaRPr lang="en-US" altLang="zh-CN" sz="1400" b="1" dirty="0">
              <a:latin typeface="+mn-lt"/>
              <a:ea typeface="黑体" panose="02010609060101010101" pitchFamily="49" charset="-122"/>
            </a:endParaRPr>
          </a:p>
          <a:p>
            <a:pPr>
              <a:lnSpc>
                <a:spcPct val="90000"/>
              </a:lnSpc>
            </a:pPr>
            <a:r>
              <a:rPr lang="en-US" altLang="zh-CN" sz="1400" b="1" dirty="0">
                <a:latin typeface="+mn-lt"/>
                <a:ea typeface="黑体" panose="02010609060101010101" pitchFamily="49" charset="-122"/>
              </a:rPr>
              <a:t>    public decimal Balance    {</a:t>
            </a:r>
          </a:p>
          <a:p>
            <a:pPr>
              <a:lnSpc>
                <a:spcPct val="90000"/>
              </a:lnSpc>
            </a:pPr>
            <a:r>
              <a:rPr lang="en-US" altLang="zh-CN" sz="1400" b="1" dirty="0">
                <a:latin typeface="+mn-lt"/>
                <a:ea typeface="黑体" panose="02010609060101010101" pitchFamily="49" charset="-122"/>
              </a:rPr>
              <a:t>        get    {</a:t>
            </a:r>
          </a:p>
          <a:p>
            <a:pPr>
              <a:lnSpc>
                <a:spcPct val="90000"/>
              </a:lnSpc>
            </a:pPr>
            <a:r>
              <a:rPr lang="en-US" altLang="zh-CN" sz="1400" b="1" dirty="0">
                <a:latin typeface="+mn-lt"/>
                <a:ea typeface="黑体" panose="02010609060101010101" pitchFamily="49" charset="-122"/>
              </a:rPr>
              <a:t>            return balance;</a:t>
            </a:r>
          </a:p>
          <a:p>
            <a:pPr>
              <a:lnSpc>
                <a:spcPct val="90000"/>
              </a:lnSpc>
            </a:pPr>
            <a:r>
              <a:rPr lang="en-US" altLang="zh-CN" sz="1400" b="1" dirty="0">
                <a:latin typeface="+mn-lt"/>
                <a:ea typeface="黑体" panose="02010609060101010101" pitchFamily="49" charset="-122"/>
              </a:rPr>
              <a:t>        }</a:t>
            </a:r>
          </a:p>
          <a:p>
            <a:pPr>
              <a:lnSpc>
                <a:spcPct val="90000"/>
              </a:lnSpc>
            </a:pPr>
            <a:r>
              <a:rPr lang="en-US" altLang="zh-CN" sz="1400" b="1" dirty="0">
                <a:latin typeface="+mn-lt"/>
                <a:ea typeface="黑体" panose="02010609060101010101" pitchFamily="49" charset="-122"/>
              </a:rPr>
              <a:t>    }</a:t>
            </a:r>
          </a:p>
          <a:p>
            <a:pPr>
              <a:lnSpc>
                <a:spcPct val="90000"/>
              </a:lnSpc>
            </a:pPr>
            <a:endParaRPr lang="en-US" altLang="zh-CN" sz="1400" b="1" dirty="0">
              <a:latin typeface="+mn-lt"/>
              <a:ea typeface="黑体" panose="02010609060101010101" pitchFamily="49" charset="-122"/>
            </a:endParaRPr>
          </a:p>
          <a:p>
            <a:pPr>
              <a:lnSpc>
                <a:spcPct val="90000"/>
              </a:lnSpc>
            </a:pPr>
            <a:endParaRPr lang="en-US" altLang="zh-CN" sz="1400" b="1" dirty="0">
              <a:latin typeface="+mn-lt"/>
              <a:ea typeface="黑体" panose="02010609060101010101" pitchFamily="49" charset="-122"/>
            </a:endParaRPr>
          </a:p>
          <a:p>
            <a:pPr>
              <a:lnSpc>
                <a:spcPct val="90000"/>
              </a:lnSpc>
            </a:pPr>
            <a:r>
              <a:rPr lang="en-US" altLang="zh-CN" sz="1400" b="1" dirty="0">
                <a:latin typeface="+mn-lt"/>
                <a:ea typeface="黑体" panose="02010609060101010101" pitchFamily="49" charset="-122"/>
              </a:rPr>
              <a:t>    public void </a:t>
            </a:r>
            <a:r>
              <a:rPr lang="en-US" altLang="zh-CN" sz="1400" b="1" dirty="0" err="1">
                <a:latin typeface="+mn-lt"/>
                <a:ea typeface="黑体" panose="02010609060101010101" pitchFamily="49" charset="-122"/>
              </a:rPr>
              <a:t>DealStartTip</a:t>
            </a:r>
            <a:r>
              <a:rPr lang="en-US" altLang="zh-CN" sz="1400" b="1" dirty="0">
                <a:latin typeface="+mn-lt"/>
                <a:ea typeface="黑体" panose="02010609060101010101" pitchFamily="49" charset="-122"/>
              </a:rPr>
              <a:t>()  {//</a:t>
            </a:r>
            <a:r>
              <a:rPr lang="zh-CN" altLang="en-US" sz="1400" b="1" dirty="0">
                <a:latin typeface="+mn-lt"/>
                <a:ea typeface="黑体" panose="02010609060101010101" pitchFamily="49" charset="-122"/>
              </a:rPr>
              <a:t>金卡客户，在交易开始的时候，必须实现这个函数</a:t>
            </a:r>
          </a:p>
          <a:p>
            <a:pPr>
              <a:lnSpc>
                <a:spcPct val="90000"/>
              </a:lnSpc>
            </a:pPr>
            <a:r>
              <a:rPr lang="en-US" altLang="zh-CN" sz="1400" b="1" dirty="0">
                <a:latin typeface="+mn-lt"/>
                <a:ea typeface="黑体" panose="02010609060101010101" pitchFamily="49" charset="-122"/>
              </a:rPr>
              <a:t>       </a:t>
            </a:r>
            <a:r>
              <a:rPr lang="en-US" altLang="zh-CN" sz="1400" b="1" dirty="0" err="1">
                <a:latin typeface="+mn-lt"/>
                <a:ea typeface="黑体" panose="02010609060101010101" pitchFamily="49" charset="-122"/>
              </a:rPr>
              <a:t>Console.WriteLine</a:t>
            </a:r>
            <a:r>
              <a:rPr lang="en-US" altLang="zh-CN" sz="1400" b="1" dirty="0">
                <a:latin typeface="+mn-lt"/>
                <a:ea typeface="黑体" panose="02010609060101010101" pitchFamily="49" charset="-122"/>
              </a:rPr>
              <a:t>("</a:t>
            </a:r>
            <a:r>
              <a:rPr lang="zh-CN" altLang="en-US" sz="1400" b="1" dirty="0">
                <a:latin typeface="+mn-lt"/>
                <a:ea typeface="黑体" panose="02010609060101010101" pitchFamily="49" charset="-122"/>
              </a:rPr>
              <a:t>交易开始，请注意周围环境</a:t>
            </a:r>
            <a:r>
              <a:rPr lang="en-US" altLang="zh-CN" sz="1400" b="1" dirty="0">
                <a:latin typeface="+mn-lt"/>
                <a:ea typeface="黑体" panose="02010609060101010101" pitchFamily="49" charset="-122"/>
              </a:rPr>
              <a:t>");</a:t>
            </a:r>
          </a:p>
          <a:p>
            <a:pPr>
              <a:lnSpc>
                <a:spcPct val="90000"/>
              </a:lnSpc>
            </a:pPr>
            <a:r>
              <a:rPr lang="en-US" altLang="zh-CN" sz="1400" b="1" dirty="0">
                <a:latin typeface="+mn-lt"/>
                <a:ea typeface="黑体" panose="02010609060101010101" pitchFamily="49" charset="-122"/>
              </a:rPr>
              <a:t>    }</a:t>
            </a:r>
          </a:p>
          <a:p>
            <a:pPr>
              <a:lnSpc>
                <a:spcPct val="90000"/>
              </a:lnSpc>
            </a:pPr>
            <a:endParaRPr lang="en-US" altLang="zh-CN" sz="1400" b="1" dirty="0">
              <a:latin typeface="+mn-lt"/>
              <a:ea typeface="黑体" panose="02010609060101010101" pitchFamily="49" charset="-122"/>
            </a:endParaRPr>
          </a:p>
          <a:p>
            <a:pPr>
              <a:lnSpc>
                <a:spcPct val="90000"/>
              </a:lnSpc>
            </a:pPr>
            <a:r>
              <a:rPr lang="en-US" altLang="zh-CN" sz="1400" b="1" dirty="0">
                <a:latin typeface="+mn-lt"/>
                <a:ea typeface="黑体" panose="02010609060101010101" pitchFamily="49" charset="-122"/>
              </a:rPr>
              <a:t>    public void </a:t>
            </a:r>
            <a:r>
              <a:rPr lang="en-US" altLang="zh-CN" sz="1400" b="1" dirty="0" err="1">
                <a:latin typeface="+mn-lt"/>
                <a:ea typeface="黑体" panose="02010609060101010101" pitchFamily="49" charset="-122"/>
              </a:rPr>
              <a:t>DealStopTip</a:t>
            </a:r>
            <a:r>
              <a:rPr lang="en-US" altLang="zh-CN" sz="1400" b="1" dirty="0">
                <a:latin typeface="+mn-lt"/>
                <a:ea typeface="黑体" panose="02010609060101010101" pitchFamily="49" charset="-122"/>
              </a:rPr>
              <a:t>() {//</a:t>
            </a:r>
            <a:r>
              <a:rPr lang="zh-CN" altLang="en-US" sz="1400" b="1" dirty="0">
                <a:latin typeface="+mn-lt"/>
                <a:ea typeface="黑体" panose="02010609060101010101" pitchFamily="49" charset="-122"/>
              </a:rPr>
              <a:t>金卡客户，在交易结束的时候，必须实现这个函数</a:t>
            </a:r>
          </a:p>
          <a:p>
            <a:pPr>
              <a:lnSpc>
                <a:spcPct val="90000"/>
              </a:lnSpc>
            </a:pPr>
            <a:r>
              <a:rPr lang="zh-CN" altLang="en-US" sz="1400" b="1" dirty="0">
                <a:latin typeface="+mn-lt"/>
                <a:ea typeface="黑体" panose="02010609060101010101" pitchFamily="49" charset="-122"/>
              </a:rPr>
              <a:t>    </a:t>
            </a:r>
            <a:r>
              <a:rPr lang="en-US" altLang="zh-CN" sz="1400" b="1" dirty="0">
                <a:latin typeface="+mn-lt"/>
                <a:ea typeface="黑体" panose="02010609060101010101" pitchFamily="49" charset="-122"/>
              </a:rPr>
              <a:t>    </a:t>
            </a:r>
            <a:r>
              <a:rPr lang="en-US" altLang="zh-CN" sz="1400" b="1" dirty="0" err="1">
                <a:latin typeface="+mn-lt"/>
                <a:ea typeface="黑体" panose="02010609060101010101" pitchFamily="49" charset="-122"/>
              </a:rPr>
              <a:t>Console.WriteLine</a:t>
            </a:r>
            <a:r>
              <a:rPr lang="en-US" altLang="zh-CN" sz="1400" b="1" dirty="0">
                <a:latin typeface="+mn-lt"/>
                <a:ea typeface="黑体" panose="02010609060101010101" pitchFamily="49" charset="-122"/>
              </a:rPr>
              <a:t>("</a:t>
            </a:r>
            <a:r>
              <a:rPr lang="zh-CN" altLang="en-US" sz="1400" b="1" dirty="0">
                <a:latin typeface="+mn-lt"/>
                <a:ea typeface="黑体" panose="02010609060101010101" pitchFamily="49" charset="-122"/>
              </a:rPr>
              <a:t>交易结束，请带好您的贵重物品，欢迎下次光临</a:t>
            </a:r>
            <a:r>
              <a:rPr lang="en-US" altLang="zh-CN" sz="1400" b="1" dirty="0">
                <a:latin typeface="+mn-lt"/>
                <a:ea typeface="黑体" panose="02010609060101010101" pitchFamily="49" charset="-122"/>
              </a:rPr>
              <a:t>!");</a:t>
            </a:r>
          </a:p>
          <a:p>
            <a:pPr>
              <a:lnSpc>
                <a:spcPct val="90000"/>
              </a:lnSpc>
            </a:pPr>
            <a:r>
              <a:rPr lang="en-US" altLang="zh-CN" sz="1400" b="1" dirty="0">
                <a:latin typeface="+mn-lt"/>
                <a:ea typeface="黑体" panose="02010609060101010101" pitchFamily="49" charset="-122"/>
              </a:rPr>
              <a:t>    }</a:t>
            </a:r>
          </a:p>
          <a:p>
            <a:pPr>
              <a:lnSpc>
                <a:spcPct val="90000"/>
              </a:lnSpc>
            </a:pPr>
            <a:r>
              <a:rPr lang="en-US" altLang="zh-CN" sz="1400" b="1" dirty="0">
                <a:latin typeface="+mn-lt"/>
                <a:ea typeface="黑体" panose="02010609060101010101" pitchFamily="49" charset="-122"/>
              </a:rPr>
              <a:t>}</a:t>
            </a:r>
            <a:endParaRPr lang="zh-CN" altLang="en-US" sz="1400" b="1" dirty="0">
              <a:latin typeface="+mn-lt"/>
              <a:ea typeface="黑体" panose="02010609060101010101" pitchFamily="49" charset="-122"/>
            </a:endParaRPr>
          </a:p>
        </p:txBody>
      </p:sp>
    </p:spTree>
    <p:extLst>
      <p:ext uri="{BB962C8B-B14F-4D97-AF65-F5344CB8AC3E}">
        <p14:creationId xmlns:p14="http://schemas.microsoft.com/office/powerpoint/2010/main" val="40884722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340624"/>
            <a:ext cx="8712968" cy="5248616"/>
          </a:xfrm>
          <a:prstGeom prst="rect">
            <a:avLst/>
          </a:prstGeom>
          <a:ln w="25400">
            <a:solidFill>
              <a:srgbClr val="00B0F0"/>
            </a:solidFill>
          </a:ln>
        </p:spPr>
        <p:txBody>
          <a:bodyPr wrap="square">
            <a:spAutoFit/>
          </a:bodyPr>
          <a:lstStyle/>
          <a:p>
            <a:pPr>
              <a:lnSpc>
                <a:spcPct val="110000"/>
              </a:lnSpc>
            </a:pPr>
            <a:r>
              <a:rPr lang="zh-CN" altLang="en-US" sz="1800" dirty="0">
                <a:latin typeface="+mn-lt"/>
                <a:ea typeface="黑体" panose="02010609060101010101" pitchFamily="49" charset="-122"/>
              </a:rPr>
              <a:t>class Program</a:t>
            </a:r>
          </a:p>
          <a:p>
            <a:pPr>
              <a:lnSpc>
                <a:spcPct val="110000"/>
              </a:lnSpc>
            </a:pPr>
            <a:r>
              <a:rPr lang="zh-CN" altLang="en-US" sz="1800" dirty="0">
                <a:latin typeface="+mn-lt"/>
                <a:ea typeface="黑体" panose="02010609060101010101" pitchFamily="49" charset="-122"/>
              </a:rPr>
              <a:t>{</a:t>
            </a:r>
          </a:p>
          <a:p>
            <a:pPr>
              <a:lnSpc>
                <a:spcPct val="110000"/>
              </a:lnSpc>
            </a:pPr>
            <a:r>
              <a:rPr lang="zh-CN" altLang="en-US" sz="1800" dirty="0">
                <a:latin typeface="+mn-lt"/>
                <a:ea typeface="黑体" panose="02010609060101010101" pitchFamily="49" charset="-122"/>
              </a:rPr>
              <a:t>    static void Main(string[] args)</a:t>
            </a:r>
          </a:p>
          <a:p>
            <a:pPr>
              <a:lnSpc>
                <a:spcPct val="110000"/>
              </a:lnSpc>
            </a:pPr>
            <a:r>
              <a:rPr lang="zh-CN" altLang="en-US" sz="1800" dirty="0">
                <a:latin typeface="+mn-lt"/>
                <a:ea typeface="黑体" panose="02010609060101010101" pitchFamily="49" charset="-122"/>
              </a:rPr>
              <a:t>    {</a:t>
            </a:r>
          </a:p>
          <a:p>
            <a:pPr>
              <a:lnSpc>
                <a:spcPct val="110000"/>
              </a:lnSpc>
            </a:pPr>
            <a:r>
              <a:rPr lang="zh-CN" altLang="en-US" sz="1800" dirty="0">
                <a:latin typeface="+mn-lt"/>
                <a:ea typeface="黑体" panose="02010609060101010101" pitchFamily="49" charset="-122"/>
              </a:rPr>
              <a:t>        SaverAccount sa = new SaverAccount(); //实例化一个普通账户</a:t>
            </a:r>
          </a:p>
          <a:p>
            <a:pPr>
              <a:lnSpc>
                <a:spcPct val="110000"/>
              </a:lnSpc>
            </a:pPr>
            <a:r>
              <a:rPr lang="zh-CN" altLang="en-US" sz="1800" dirty="0">
                <a:latin typeface="+mn-lt"/>
                <a:ea typeface="黑体" panose="02010609060101010101" pitchFamily="49" charset="-122"/>
              </a:rPr>
              <a:t>        sa.PayIn(1000); //存钱，存入1000</a:t>
            </a:r>
          </a:p>
          <a:p>
            <a:pPr>
              <a:lnSpc>
                <a:spcPct val="110000"/>
              </a:lnSpc>
            </a:pPr>
            <a:r>
              <a:rPr lang="zh-CN" altLang="en-US" sz="1800" dirty="0">
                <a:latin typeface="+mn-lt"/>
                <a:ea typeface="黑体" panose="02010609060101010101" pitchFamily="49" charset="-122"/>
              </a:rPr>
              <a:t>        sa.Withdraw(500); //取钱，取出500</a:t>
            </a:r>
          </a:p>
          <a:p>
            <a:pPr>
              <a:lnSpc>
                <a:spcPct val="110000"/>
              </a:lnSpc>
            </a:pPr>
            <a:r>
              <a:rPr lang="zh-CN" altLang="en-US" sz="1800" dirty="0">
                <a:latin typeface="+mn-lt"/>
                <a:ea typeface="黑体" panose="02010609060101010101" pitchFamily="49" charset="-122"/>
              </a:rPr>
              <a:t>        Console.WriteLine("普通卡账户余额:{0}",sa.Balance);</a:t>
            </a:r>
          </a:p>
          <a:p>
            <a:pPr>
              <a:lnSpc>
                <a:spcPct val="110000"/>
              </a:lnSpc>
            </a:pPr>
            <a:endParaRPr lang="zh-CN" altLang="en-US" sz="1800" dirty="0">
              <a:latin typeface="+mn-lt"/>
              <a:ea typeface="黑体" panose="02010609060101010101" pitchFamily="49" charset="-122"/>
            </a:endParaRPr>
          </a:p>
          <a:p>
            <a:pPr>
              <a:lnSpc>
                <a:spcPct val="110000"/>
              </a:lnSpc>
            </a:pPr>
            <a:r>
              <a:rPr lang="zh-CN" altLang="en-US" sz="1800" dirty="0">
                <a:latin typeface="+mn-lt"/>
                <a:ea typeface="黑体" panose="02010609060101010101" pitchFamily="49" charset="-122"/>
              </a:rPr>
              <a:t>        GoldAccount ga = new GoldAccount(); //实例化一个金卡账户</a:t>
            </a:r>
          </a:p>
          <a:p>
            <a:pPr>
              <a:lnSpc>
                <a:spcPct val="110000"/>
              </a:lnSpc>
            </a:pPr>
            <a:r>
              <a:rPr lang="zh-CN" altLang="en-US" sz="1800" dirty="0">
                <a:latin typeface="+mn-lt"/>
                <a:ea typeface="黑体" panose="02010609060101010101" pitchFamily="49" charset="-122"/>
              </a:rPr>
              <a:t>        ga.DealStartTip(); //金卡账户提供额外的服务</a:t>
            </a:r>
          </a:p>
          <a:p>
            <a:pPr>
              <a:lnSpc>
                <a:spcPct val="110000"/>
              </a:lnSpc>
            </a:pPr>
            <a:r>
              <a:rPr lang="zh-CN" altLang="en-US" sz="1800" dirty="0">
                <a:latin typeface="+mn-lt"/>
                <a:ea typeface="黑体" panose="02010609060101010101" pitchFamily="49" charset="-122"/>
              </a:rPr>
              <a:t>        ga.PayIn(10000);</a:t>
            </a:r>
          </a:p>
          <a:p>
            <a:pPr>
              <a:lnSpc>
                <a:spcPct val="110000"/>
              </a:lnSpc>
            </a:pPr>
            <a:r>
              <a:rPr lang="zh-CN" altLang="en-US" sz="1800" dirty="0">
                <a:latin typeface="+mn-lt"/>
                <a:ea typeface="黑体" panose="02010609060101010101" pitchFamily="49" charset="-122"/>
              </a:rPr>
              <a:t>        ga.Withdraw(5000);</a:t>
            </a:r>
            <a:endParaRPr lang="en-US" altLang="zh-CN" sz="1800" dirty="0">
              <a:latin typeface="+mn-lt"/>
              <a:ea typeface="黑体" panose="02010609060101010101" pitchFamily="49" charset="-122"/>
            </a:endParaRPr>
          </a:p>
          <a:p>
            <a:pPr>
              <a:lnSpc>
                <a:spcPct val="110000"/>
              </a:lnSpc>
            </a:pP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 Console.WriteLine("金卡账户余额:{0}", ga.Balance);</a:t>
            </a:r>
          </a:p>
          <a:p>
            <a:pPr>
              <a:lnSpc>
                <a:spcPct val="110000"/>
              </a:lnSpc>
            </a:pPr>
            <a:r>
              <a:rPr lang="zh-CN" altLang="en-US" sz="1800" dirty="0">
                <a:latin typeface="+mn-lt"/>
                <a:ea typeface="黑体" panose="02010609060101010101" pitchFamily="49" charset="-122"/>
              </a:rPr>
              <a:t>        ga.DealStopTip();</a:t>
            </a:r>
          </a:p>
          <a:p>
            <a:pPr>
              <a:lnSpc>
                <a:spcPct val="110000"/>
              </a:lnSpc>
            </a:pP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a:t>
            </a:r>
          </a:p>
          <a:p>
            <a:pPr>
              <a:lnSpc>
                <a:spcPct val="110000"/>
              </a:lnSpc>
            </a:pPr>
            <a:r>
              <a:rPr lang="zh-CN" altLang="en-US" sz="1800" dirty="0">
                <a:latin typeface="+mn-lt"/>
                <a:ea typeface="黑体" panose="02010609060101010101" pitchFamily="49" charset="-122"/>
              </a:rPr>
              <a:t>}</a:t>
            </a:r>
          </a:p>
        </p:txBody>
      </p:sp>
    </p:spTree>
    <p:extLst>
      <p:ext uri="{BB962C8B-B14F-4D97-AF65-F5344CB8AC3E}">
        <p14:creationId xmlns:p14="http://schemas.microsoft.com/office/powerpoint/2010/main" val="39675764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333694"/>
            <a:ext cx="8712968" cy="4967514"/>
          </a:xfrm>
          <a:prstGeom prst="rect">
            <a:avLst/>
          </a:prstGeom>
          <a:ln w="25400">
            <a:solidFill>
              <a:srgbClr val="00B0F0"/>
            </a:solidFill>
          </a:ln>
        </p:spPr>
        <p:txBody>
          <a:bodyPr wrap="square">
            <a:spAutoFit/>
          </a:bodyPr>
          <a:lstStyle/>
          <a:p>
            <a:pPr>
              <a:lnSpc>
                <a:spcPct val="110000"/>
              </a:lnSpc>
            </a:pPr>
            <a:r>
              <a:rPr lang="zh-CN" altLang="en-US" sz="1800" dirty="0">
                <a:latin typeface="+mn-lt"/>
                <a:ea typeface="黑体" panose="02010609060101010101" pitchFamily="49" charset="-122"/>
              </a:rPr>
              <a:t>class Program</a:t>
            </a:r>
          </a:p>
          <a:p>
            <a:pPr>
              <a:lnSpc>
                <a:spcPct val="110000"/>
              </a:lnSpc>
            </a:pPr>
            <a:r>
              <a:rPr lang="zh-CN" altLang="en-US" sz="1800" dirty="0">
                <a:latin typeface="+mn-lt"/>
                <a:ea typeface="黑体" panose="02010609060101010101" pitchFamily="49" charset="-122"/>
              </a:rPr>
              <a:t>{</a:t>
            </a:r>
          </a:p>
          <a:p>
            <a:pPr>
              <a:lnSpc>
                <a:spcPct val="110000"/>
              </a:lnSpc>
            </a:pPr>
            <a:r>
              <a:rPr lang="zh-CN" altLang="en-US" sz="1800" dirty="0">
                <a:latin typeface="+mn-lt"/>
                <a:ea typeface="黑体" panose="02010609060101010101" pitchFamily="49" charset="-122"/>
              </a:rPr>
              <a:t>    static void Main(string[] args)</a:t>
            </a:r>
          </a:p>
          <a:p>
            <a:pPr>
              <a:lnSpc>
                <a:spcPct val="110000"/>
              </a:lnSpc>
            </a:pPr>
            <a:r>
              <a:rPr lang="zh-CN" altLang="en-US" sz="1800" dirty="0">
                <a:latin typeface="+mn-lt"/>
                <a:ea typeface="黑体" panose="02010609060101010101" pitchFamily="49" charset="-122"/>
              </a:rPr>
              <a:t>    {</a:t>
            </a:r>
          </a:p>
          <a:p>
            <a:pPr>
              <a:lnSpc>
                <a:spcPct val="110000"/>
              </a:lnSpc>
            </a:pPr>
            <a:r>
              <a:rPr lang="zh-CN" altLang="en-US" sz="1800" dirty="0">
                <a:latin typeface="+mn-lt"/>
                <a:ea typeface="黑体" panose="02010609060101010101" pitchFamily="49" charset="-122"/>
              </a:rPr>
              <a:t>        SaverAccount sa = new SaverAccount(); //实例化一个普通账户</a:t>
            </a:r>
          </a:p>
          <a:p>
            <a:pPr>
              <a:lnSpc>
                <a:spcPct val="110000"/>
              </a:lnSpc>
            </a:pPr>
            <a:r>
              <a:rPr lang="zh-CN" altLang="en-US" sz="1800" dirty="0">
                <a:latin typeface="+mn-lt"/>
                <a:ea typeface="黑体" panose="02010609060101010101" pitchFamily="49" charset="-122"/>
              </a:rPr>
              <a:t>        sa.PayIn(1000); //存钱，存入1000</a:t>
            </a:r>
          </a:p>
          <a:p>
            <a:pPr>
              <a:lnSpc>
                <a:spcPct val="110000"/>
              </a:lnSpc>
            </a:pPr>
            <a:r>
              <a:rPr lang="zh-CN" altLang="en-US" sz="1800" dirty="0">
                <a:latin typeface="+mn-lt"/>
                <a:ea typeface="黑体" panose="02010609060101010101" pitchFamily="49" charset="-122"/>
              </a:rPr>
              <a:t>        GoldAccount ga = new GoldAccount(); //实例化一个金卡账户</a:t>
            </a:r>
            <a:endParaRPr lang="en-US" altLang="zh-CN" sz="1800" dirty="0">
              <a:latin typeface="+mn-lt"/>
              <a:ea typeface="黑体" panose="02010609060101010101" pitchFamily="49" charset="-122"/>
            </a:endParaRPr>
          </a:p>
          <a:p>
            <a:pPr>
              <a:lnSpc>
                <a:spcPct val="110000"/>
              </a:lnSpc>
            </a:pPr>
            <a:r>
              <a:rPr lang="zh-CN" altLang="en-US" sz="1800" dirty="0">
                <a:latin typeface="+mn-lt"/>
                <a:ea typeface="黑体" panose="02010609060101010101" pitchFamily="49" charset="-122"/>
              </a:rPr>
              <a:t>        ga.PayIn(10000);</a:t>
            </a:r>
            <a:endParaRPr lang="en-US" altLang="zh-CN" sz="1800" dirty="0">
              <a:latin typeface="+mn-lt"/>
              <a:ea typeface="黑体" panose="02010609060101010101" pitchFamily="49" charset="-122"/>
            </a:endParaRPr>
          </a:p>
          <a:p>
            <a:pPr>
              <a:lnSpc>
                <a:spcPct val="110000"/>
              </a:lnSpc>
            </a:pPr>
            <a:r>
              <a:rPr lang="en-US" altLang="zh-CN" sz="1800" dirty="0">
                <a:latin typeface="+mn-lt"/>
                <a:ea typeface="黑体" panose="02010609060101010101" pitchFamily="49" charset="-122"/>
              </a:rPr>
              <a:t>        </a:t>
            </a:r>
          </a:p>
          <a:p>
            <a:pPr>
              <a:lnSpc>
                <a:spcPct val="110000"/>
              </a:lnSpc>
            </a:pPr>
            <a:r>
              <a:rPr lang="en-US" altLang="zh-CN" sz="1800" dirty="0">
                <a:latin typeface="+mn-lt"/>
                <a:ea typeface="黑体" panose="02010609060101010101" pitchFamily="49" charset="-122"/>
              </a:rPr>
              <a:t>        </a:t>
            </a:r>
            <a:r>
              <a:rPr lang="en-US" altLang="zh-CN" sz="1800" dirty="0" err="1">
                <a:solidFill>
                  <a:srgbClr val="FF0000"/>
                </a:solidFill>
                <a:ea typeface="黑体" panose="02010609060101010101" pitchFamily="49" charset="-122"/>
              </a:rPr>
              <a:t>IBankAccount</a:t>
            </a:r>
            <a:r>
              <a:rPr lang="en-US" altLang="zh-CN" sz="1800" dirty="0">
                <a:solidFill>
                  <a:srgbClr val="FF0000"/>
                </a:solidFill>
                <a:ea typeface="黑体" panose="02010609060101010101" pitchFamily="49" charset="-122"/>
              </a:rPr>
              <a:t>[ ] </a:t>
            </a:r>
            <a:r>
              <a:rPr lang="en-US" altLang="zh-CN" sz="1800" dirty="0" err="1">
                <a:solidFill>
                  <a:srgbClr val="FF0000"/>
                </a:solidFill>
                <a:ea typeface="黑体" panose="02010609060101010101" pitchFamily="49" charset="-122"/>
              </a:rPr>
              <a:t>iba</a:t>
            </a:r>
            <a:r>
              <a:rPr lang="en-US" altLang="zh-CN" sz="1800" dirty="0">
                <a:solidFill>
                  <a:srgbClr val="FF0000"/>
                </a:solidFill>
                <a:ea typeface="黑体" panose="02010609060101010101" pitchFamily="49" charset="-122"/>
              </a:rPr>
              <a:t> = {</a:t>
            </a:r>
            <a:r>
              <a:rPr lang="en-US" altLang="zh-CN" sz="1800" dirty="0" err="1">
                <a:solidFill>
                  <a:srgbClr val="FF0000"/>
                </a:solidFill>
                <a:ea typeface="黑体" panose="02010609060101010101" pitchFamily="49" charset="-122"/>
              </a:rPr>
              <a:t>sa</a:t>
            </a:r>
            <a:r>
              <a:rPr lang="en-US" altLang="zh-CN" sz="1800" dirty="0">
                <a:solidFill>
                  <a:srgbClr val="FF0000"/>
                </a:solidFill>
                <a:ea typeface="黑体" panose="02010609060101010101" pitchFamily="49" charset="-122"/>
              </a:rPr>
              <a:t>, </a:t>
            </a:r>
            <a:r>
              <a:rPr lang="en-US" altLang="zh-CN" sz="1800" dirty="0" err="1">
                <a:solidFill>
                  <a:srgbClr val="FF0000"/>
                </a:solidFill>
                <a:ea typeface="黑体" panose="02010609060101010101" pitchFamily="49" charset="-122"/>
              </a:rPr>
              <a:t>ga</a:t>
            </a:r>
            <a:r>
              <a:rPr lang="en-US" altLang="zh-CN" sz="1800" dirty="0">
                <a:solidFill>
                  <a:srgbClr val="FF0000"/>
                </a:solidFill>
                <a:ea typeface="黑体" panose="02010609060101010101" pitchFamily="49" charset="-122"/>
              </a:rPr>
              <a:t>};</a:t>
            </a:r>
            <a:endParaRPr lang="zh-CN" altLang="en-US" sz="1800" dirty="0">
              <a:solidFill>
                <a:srgbClr val="FF0000"/>
              </a:solidFill>
              <a:latin typeface="+mn-lt"/>
              <a:ea typeface="黑体" panose="02010609060101010101" pitchFamily="49" charset="-122"/>
            </a:endParaRPr>
          </a:p>
          <a:p>
            <a:pPr>
              <a:lnSpc>
                <a:spcPct val="110000"/>
              </a:lnSpc>
            </a:pPr>
            <a:r>
              <a:rPr lang="zh-CN" altLang="en-US" sz="1800" dirty="0">
                <a:solidFill>
                  <a:srgbClr val="FF0000"/>
                </a:solidFill>
                <a:latin typeface="+mn-lt"/>
                <a:ea typeface="黑体" panose="02010609060101010101" pitchFamily="49" charset="-122"/>
              </a:rPr>
              <a:t>        </a:t>
            </a:r>
            <a:r>
              <a:rPr lang="en-US" altLang="zh-CN" sz="1800" dirty="0" err="1">
                <a:solidFill>
                  <a:srgbClr val="FF0000"/>
                </a:solidFill>
                <a:latin typeface="+mn-lt"/>
                <a:ea typeface="黑体" panose="02010609060101010101" pitchFamily="49" charset="-122"/>
              </a:rPr>
              <a:t>foreach</a:t>
            </a:r>
            <a:r>
              <a:rPr lang="en-US" altLang="zh-CN" sz="1800" dirty="0">
                <a:solidFill>
                  <a:srgbClr val="FF0000"/>
                </a:solidFill>
                <a:latin typeface="+mn-lt"/>
                <a:ea typeface="黑体" panose="02010609060101010101" pitchFamily="49" charset="-122"/>
              </a:rPr>
              <a:t>(</a:t>
            </a:r>
            <a:r>
              <a:rPr lang="en-US" altLang="zh-CN" sz="1800" dirty="0" err="1">
                <a:solidFill>
                  <a:srgbClr val="FF0000"/>
                </a:solidFill>
                <a:ea typeface="黑体" panose="02010609060101010101" pitchFamily="49" charset="-122"/>
              </a:rPr>
              <a:t>IBankAccount</a:t>
            </a:r>
            <a:r>
              <a:rPr lang="en-US" altLang="zh-CN" sz="1800" dirty="0">
                <a:solidFill>
                  <a:srgbClr val="FF0000"/>
                </a:solidFill>
                <a:ea typeface="黑体" panose="02010609060101010101" pitchFamily="49" charset="-122"/>
              </a:rPr>
              <a:t> in </a:t>
            </a:r>
            <a:r>
              <a:rPr lang="en-US" altLang="zh-CN" sz="1800" dirty="0" err="1">
                <a:solidFill>
                  <a:srgbClr val="FF0000"/>
                </a:solidFill>
                <a:ea typeface="黑体" panose="02010609060101010101" pitchFamily="49" charset="-122"/>
              </a:rPr>
              <a:t>iba</a:t>
            </a:r>
            <a:r>
              <a:rPr lang="en-US" altLang="zh-CN" sz="1800" dirty="0">
                <a:solidFill>
                  <a:srgbClr val="FF0000"/>
                </a:solidFill>
                <a:ea typeface="黑体" panose="02010609060101010101" pitchFamily="49" charset="-122"/>
              </a:rPr>
              <a:t>)</a:t>
            </a:r>
          </a:p>
          <a:p>
            <a:pPr>
              <a:lnSpc>
                <a:spcPct val="110000"/>
              </a:lnSpc>
            </a:pPr>
            <a:r>
              <a:rPr lang="en-US" altLang="zh-CN" sz="1800" dirty="0">
                <a:solidFill>
                  <a:srgbClr val="FF0000"/>
                </a:solidFill>
                <a:latin typeface="+mn-lt"/>
                <a:ea typeface="黑体" panose="02010609060101010101" pitchFamily="49" charset="-122"/>
              </a:rPr>
              <a:t>        {</a:t>
            </a:r>
          </a:p>
          <a:p>
            <a:pPr>
              <a:lnSpc>
                <a:spcPct val="110000"/>
              </a:lnSpc>
            </a:pPr>
            <a:r>
              <a:rPr lang="en-US" altLang="zh-CN" sz="1800" dirty="0">
                <a:solidFill>
                  <a:srgbClr val="FF0000"/>
                </a:solidFill>
                <a:latin typeface="+mn-lt"/>
                <a:ea typeface="黑体" panose="02010609060101010101" pitchFamily="49" charset="-122"/>
              </a:rPr>
              <a:t>             </a:t>
            </a:r>
            <a:r>
              <a:rPr lang="en-US" altLang="zh-CN" sz="1800" dirty="0" err="1">
                <a:solidFill>
                  <a:srgbClr val="FF0000"/>
                </a:solidFill>
                <a:latin typeface="+mn-lt"/>
                <a:ea typeface="黑体" panose="02010609060101010101" pitchFamily="49" charset="-122"/>
              </a:rPr>
              <a:t>iba.PayIn</a:t>
            </a:r>
            <a:r>
              <a:rPr lang="en-US" altLang="zh-CN" sz="1800" dirty="0">
                <a:solidFill>
                  <a:srgbClr val="FF0000"/>
                </a:solidFill>
                <a:latin typeface="+mn-lt"/>
                <a:ea typeface="黑体" panose="02010609060101010101" pitchFamily="49" charset="-122"/>
              </a:rPr>
              <a:t>(1);  //</a:t>
            </a:r>
            <a:r>
              <a:rPr lang="zh-CN" altLang="en-US" sz="1800" dirty="0">
                <a:solidFill>
                  <a:srgbClr val="FF0000"/>
                </a:solidFill>
                <a:latin typeface="+mn-lt"/>
                <a:ea typeface="黑体" panose="02010609060101010101" pitchFamily="49" charset="-122"/>
              </a:rPr>
              <a:t>存入利息</a:t>
            </a:r>
            <a:endParaRPr lang="en-US" altLang="zh-CN" sz="1800" dirty="0">
              <a:solidFill>
                <a:srgbClr val="FF0000"/>
              </a:solidFill>
              <a:latin typeface="+mn-lt"/>
              <a:ea typeface="黑体" panose="02010609060101010101" pitchFamily="49" charset="-122"/>
            </a:endParaRPr>
          </a:p>
          <a:p>
            <a:pPr>
              <a:lnSpc>
                <a:spcPct val="110000"/>
              </a:lnSpc>
            </a:pPr>
            <a:r>
              <a:rPr lang="en-US" altLang="zh-CN" sz="1800" dirty="0">
                <a:solidFill>
                  <a:srgbClr val="FF0000"/>
                </a:solidFill>
                <a:latin typeface="+mn-lt"/>
                <a:ea typeface="黑体" panose="02010609060101010101" pitchFamily="49" charset="-122"/>
              </a:rPr>
              <a:t>        }</a:t>
            </a:r>
            <a:endParaRPr lang="zh-CN" altLang="en-US" sz="1800" dirty="0">
              <a:solidFill>
                <a:srgbClr val="FF0000"/>
              </a:solidFill>
              <a:latin typeface="+mn-lt"/>
              <a:ea typeface="黑体" panose="02010609060101010101" pitchFamily="49" charset="-122"/>
            </a:endParaRPr>
          </a:p>
          <a:p>
            <a:pPr>
              <a:lnSpc>
                <a:spcPct val="110000"/>
              </a:lnSpc>
            </a:pP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a:t>
            </a:r>
          </a:p>
          <a:p>
            <a:pPr>
              <a:lnSpc>
                <a:spcPct val="110000"/>
              </a:lnSpc>
            </a:pPr>
            <a:r>
              <a:rPr lang="zh-CN" altLang="en-US" sz="1800" dirty="0">
                <a:latin typeface="+mn-lt"/>
                <a:ea typeface="黑体" panose="02010609060101010101" pitchFamily="49" charset="-122"/>
              </a:rPr>
              <a:t>}</a:t>
            </a:r>
          </a:p>
        </p:txBody>
      </p:sp>
    </p:spTree>
    <p:extLst>
      <p:ext uri="{BB962C8B-B14F-4D97-AF65-F5344CB8AC3E}">
        <p14:creationId xmlns:p14="http://schemas.microsoft.com/office/powerpoint/2010/main" val="374025916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107950" y="44450"/>
            <a:ext cx="8785225" cy="431800"/>
          </a:xfrm>
        </p:spPr>
        <p:txBody>
          <a:bodyPr/>
          <a:lstStyle/>
          <a:p>
            <a:pPr eaLnBrk="1" hangingPunct="1">
              <a:lnSpc>
                <a:spcPct val="90000"/>
              </a:lnSpc>
            </a:pPr>
            <a:r>
              <a:rPr lang="zh-CN" altLang="en-US" sz="2400" dirty="0">
                <a:solidFill>
                  <a:srgbClr val="0000FF"/>
                </a:solidFill>
                <a:latin typeface="黑体" panose="02010609060101010101" pitchFamily="49" charset="-122"/>
                <a:ea typeface="黑体" panose="02010609060101010101" pitchFamily="49" charset="-122"/>
              </a:rPr>
              <a:t>例：使用接口技术实现不同对象的面积求和</a:t>
            </a:r>
          </a:p>
        </p:txBody>
      </p:sp>
      <p:sp>
        <p:nvSpPr>
          <p:cNvPr id="130051" name="Text Box 3"/>
          <p:cNvSpPr txBox="1">
            <a:spLocks noChangeArrowheads="1"/>
          </p:cNvSpPr>
          <p:nvPr/>
        </p:nvSpPr>
        <p:spPr bwMode="auto">
          <a:xfrm>
            <a:off x="0" y="1412875"/>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a:latin typeface="Verdana" panose="020B0604030504040204" pitchFamily="34" charset="0"/>
            </a:endParaRPr>
          </a:p>
        </p:txBody>
      </p:sp>
      <p:sp>
        <p:nvSpPr>
          <p:cNvPr id="130052" name="Text Box 4"/>
          <p:cNvSpPr txBox="1">
            <a:spLocks noChangeArrowheads="1"/>
          </p:cNvSpPr>
          <p:nvPr/>
        </p:nvSpPr>
        <p:spPr bwMode="auto">
          <a:xfrm>
            <a:off x="179388" y="542925"/>
            <a:ext cx="8820150" cy="62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1600" b="1" noProof="1"/>
              <a:t>using System;</a:t>
            </a:r>
          </a:p>
          <a:p>
            <a:pPr eaLnBrk="1" hangingPunct="1">
              <a:lnSpc>
                <a:spcPct val="90000"/>
              </a:lnSpc>
              <a:spcBef>
                <a:spcPct val="0"/>
              </a:spcBef>
              <a:buFontTx/>
              <a:buNone/>
            </a:pPr>
            <a:r>
              <a:rPr lang="en-US" altLang="zh-CN" sz="1600" b="1" noProof="1"/>
              <a:t>public interface ICalAreaAndVolumn //</a:t>
            </a:r>
            <a:r>
              <a:rPr lang="zh-CN" altLang="en-US" sz="1600" b="1" noProof="1"/>
              <a:t>声明接口</a:t>
            </a:r>
          </a:p>
          <a:p>
            <a:pPr eaLnBrk="1" hangingPunct="1">
              <a:lnSpc>
                <a:spcPct val="90000"/>
              </a:lnSpc>
              <a:spcBef>
                <a:spcPct val="0"/>
              </a:spcBef>
              <a:buFontTx/>
              <a:buNone/>
            </a:pPr>
            <a:r>
              <a:rPr lang="zh-CN" altLang="zh-CN" sz="1600" b="1" noProof="1"/>
              <a:t>{</a:t>
            </a:r>
          </a:p>
          <a:p>
            <a:pPr eaLnBrk="1" hangingPunct="1">
              <a:lnSpc>
                <a:spcPct val="90000"/>
              </a:lnSpc>
              <a:spcBef>
                <a:spcPct val="0"/>
              </a:spcBef>
              <a:buFontTx/>
              <a:buNone/>
            </a:pPr>
            <a:r>
              <a:rPr lang="en-US" altLang="zh-CN" sz="1600" b="1" noProof="1"/>
              <a:t>    double GetArea();</a:t>
            </a:r>
          </a:p>
          <a:p>
            <a:pPr eaLnBrk="1" hangingPunct="1">
              <a:lnSpc>
                <a:spcPct val="90000"/>
              </a:lnSpc>
              <a:spcBef>
                <a:spcPct val="0"/>
              </a:spcBef>
              <a:buFontTx/>
              <a:buNone/>
            </a:pPr>
            <a:r>
              <a:rPr lang="en-US" altLang="zh-CN" sz="1600" b="1" noProof="1"/>
              <a:t>}</a:t>
            </a:r>
          </a:p>
          <a:p>
            <a:pPr eaLnBrk="1" hangingPunct="1">
              <a:lnSpc>
                <a:spcPct val="90000"/>
              </a:lnSpc>
              <a:spcBef>
                <a:spcPct val="0"/>
              </a:spcBef>
              <a:buFontTx/>
              <a:buNone/>
            </a:pPr>
            <a:r>
              <a:rPr lang="en-US" altLang="zh-CN" sz="1600" b="1" noProof="1"/>
              <a:t>public class Sphere : ICalAreaAndVolumn //</a:t>
            </a:r>
            <a:r>
              <a:rPr lang="zh-CN" altLang="en-US" sz="1600" b="1" noProof="1"/>
              <a:t>球类</a:t>
            </a:r>
          </a:p>
          <a:p>
            <a:pPr eaLnBrk="1" hangingPunct="1">
              <a:lnSpc>
                <a:spcPct val="90000"/>
              </a:lnSpc>
              <a:spcBef>
                <a:spcPct val="0"/>
              </a:spcBef>
              <a:buFontTx/>
              <a:buNone/>
            </a:pPr>
            <a:r>
              <a:rPr lang="zh-CN" altLang="zh-CN" sz="1600" b="1" noProof="1"/>
              <a:t>{</a:t>
            </a:r>
          </a:p>
          <a:p>
            <a:pPr eaLnBrk="1" hangingPunct="1">
              <a:lnSpc>
                <a:spcPct val="90000"/>
              </a:lnSpc>
              <a:spcBef>
                <a:spcPct val="0"/>
              </a:spcBef>
              <a:buFontTx/>
              <a:buNone/>
            </a:pPr>
            <a:r>
              <a:rPr lang="en-US" altLang="zh-CN" sz="1600" b="1" noProof="1"/>
              <a:t>    private double radius;</a:t>
            </a:r>
          </a:p>
          <a:p>
            <a:pPr eaLnBrk="1" hangingPunct="1">
              <a:lnSpc>
                <a:spcPct val="90000"/>
              </a:lnSpc>
              <a:spcBef>
                <a:spcPct val="0"/>
              </a:spcBef>
              <a:buFontTx/>
              <a:buNone/>
            </a:pPr>
            <a:r>
              <a:rPr lang="en-US" altLang="zh-CN" sz="1600" b="1" noProof="1"/>
              <a:t>    public Sphere(double r) { radius = r; }</a:t>
            </a:r>
          </a:p>
          <a:p>
            <a:pPr eaLnBrk="1" hangingPunct="1">
              <a:lnSpc>
                <a:spcPct val="90000"/>
              </a:lnSpc>
              <a:spcBef>
                <a:spcPct val="0"/>
              </a:spcBef>
              <a:buFontTx/>
              <a:buNone/>
            </a:pPr>
            <a:r>
              <a:rPr lang="en-US" altLang="zh-CN" sz="1600" b="1" noProof="1"/>
              <a:t>    public double GetArea()</a:t>
            </a:r>
          </a:p>
          <a:p>
            <a:pPr eaLnBrk="1" hangingPunct="1">
              <a:lnSpc>
                <a:spcPct val="90000"/>
              </a:lnSpc>
              <a:spcBef>
                <a:spcPct val="0"/>
              </a:spcBef>
              <a:buFontTx/>
              <a:buNone/>
            </a:pPr>
            <a:r>
              <a:rPr lang="en-US" altLang="zh-CN" sz="1600" b="1" noProof="1"/>
              <a:t>    { return (4 * Math.PI * radius * radius); }</a:t>
            </a:r>
          </a:p>
          <a:p>
            <a:pPr eaLnBrk="1" hangingPunct="1">
              <a:lnSpc>
                <a:spcPct val="90000"/>
              </a:lnSpc>
              <a:spcBef>
                <a:spcPct val="0"/>
              </a:spcBef>
              <a:buFontTx/>
              <a:buNone/>
            </a:pPr>
            <a:r>
              <a:rPr lang="en-US" altLang="zh-CN" sz="1600" b="1" noProof="1"/>
              <a:t>}</a:t>
            </a:r>
          </a:p>
          <a:p>
            <a:pPr eaLnBrk="1" hangingPunct="1">
              <a:lnSpc>
                <a:spcPct val="90000"/>
              </a:lnSpc>
              <a:spcBef>
                <a:spcPct val="0"/>
              </a:spcBef>
              <a:buFontTx/>
              <a:buNone/>
            </a:pPr>
            <a:r>
              <a:rPr lang="en-US" altLang="zh-CN" sz="1600" b="1" noProof="1"/>
              <a:t>public class Cylinder : ICalAreaAndVolumn //</a:t>
            </a:r>
            <a:r>
              <a:rPr lang="zh-CN" altLang="en-US" sz="1600" b="1" noProof="1"/>
              <a:t>圆柱类</a:t>
            </a:r>
          </a:p>
          <a:p>
            <a:pPr eaLnBrk="1" hangingPunct="1">
              <a:lnSpc>
                <a:spcPct val="90000"/>
              </a:lnSpc>
              <a:spcBef>
                <a:spcPct val="0"/>
              </a:spcBef>
              <a:buFontTx/>
              <a:buNone/>
            </a:pPr>
            <a:r>
              <a:rPr lang="zh-CN" altLang="zh-CN" sz="1600" b="1" noProof="1"/>
              <a:t>{</a:t>
            </a:r>
          </a:p>
          <a:p>
            <a:pPr eaLnBrk="1" hangingPunct="1">
              <a:lnSpc>
                <a:spcPct val="90000"/>
              </a:lnSpc>
              <a:spcBef>
                <a:spcPct val="0"/>
              </a:spcBef>
              <a:buFontTx/>
              <a:buNone/>
            </a:pPr>
            <a:r>
              <a:rPr lang="en-US" altLang="zh-CN" sz="1600" b="1" noProof="1"/>
              <a:t>    private double radius, height;</a:t>
            </a:r>
          </a:p>
          <a:p>
            <a:pPr eaLnBrk="1" hangingPunct="1">
              <a:lnSpc>
                <a:spcPct val="90000"/>
              </a:lnSpc>
              <a:spcBef>
                <a:spcPct val="0"/>
              </a:spcBef>
              <a:buFontTx/>
              <a:buNone/>
            </a:pPr>
            <a:r>
              <a:rPr lang="en-US" altLang="zh-CN" sz="1600" b="1" noProof="1"/>
              <a:t>    public Cylinder(double r, double h) { radius = r; height = h; }</a:t>
            </a:r>
          </a:p>
          <a:p>
            <a:pPr eaLnBrk="1" hangingPunct="1">
              <a:lnSpc>
                <a:spcPct val="90000"/>
              </a:lnSpc>
              <a:spcBef>
                <a:spcPct val="0"/>
              </a:spcBef>
              <a:buFontTx/>
              <a:buNone/>
            </a:pPr>
            <a:r>
              <a:rPr lang="en-US" altLang="zh-CN" sz="1600" b="1" noProof="1"/>
              <a:t>    public double GetArea()</a:t>
            </a:r>
          </a:p>
          <a:p>
            <a:pPr eaLnBrk="1" hangingPunct="1">
              <a:lnSpc>
                <a:spcPct val="90000"/>
              </a:lnSpc>
              <a:spcBef>
                <a:spcPct val="0"/>
              </a:spcBef>
              <a:buFontTx/>
              <a:buNone/>
            </a:pPr>
            <a:r>
              <a:rPr lang="en-US" altLang="zh-CN" sz="1600" b="1" noProof="1"/>
              <a:t>    { return (2 * Math.PI * radius * radius + 2 * Math.PI * radius * height); }</a:t>
            </a:r>
          </a:p>
          <a:p>
            <a:pPr eaLnBrk="1" hangingPunct="1">
              <a:lnSpc>
                <a:spcPct val="90000"/>
              </a:lnSpc>
              <a:spcBef>
                <a:spcPct val="0"/>
              </a:spcBef>
              <a:buFontTx/>
              <a:buNone/>
            </a:pPr>
            <a:r>
              <a:rPr lang="en-US" altLang="zh-CN" sz="1600" b="1" noProof="1"/>
              <a:t>}</a:t>
            </a:r>
          </a:p>
          <a:p>
            <a:pPr eaLnBrk="1" hangingPunct="1">
              <a:lnSpc>
                <a:spcPct val="90000"/>
              </a:lnSpc>
              <a:spcBef>
                <a:spcPct val="0"/>
              </a:spcBef>
              <a:buFontTx/>
              <a:buNone/>
            </a:pPr>
            <a:r>
              <a:rPr lang="en-US" altLang="zh-CN" sz="1600" b="1" noProof="1"/>
              <a:t>public class Cone : ICalAreaAndVolumn //</a:t>
            </a:r>
            <a:r>
              <a:rPr lang="zh-CN" altLang="en-US" sz="1600" b="1" noProof="1"/>
              <a:t>圆锥类</a:t>
            </a:r>
          </a:p>
          <a:p>
            <a:pPr eaLnBrk="1" hangingPunct="1">
              <a:lnSpc>
                <a:spcPct val="90000"/>
              </a:lnSpc>
              <a:spcBef>
                <a:spcPct val="0"/>
              </a:spcBef>
              <a:buFontTx/>
              <a:buNone/>
            </a:pPr>
            <a:r>
              <a:rPr lang="zh-CN" altLang="zh-CN" sz="1600" b="1" noProof="1"/>
              <a:t>{</a:t>
            </a:r>
          </a:p>
          <a:p>
            <a:pPr eaLnBrk="1" hangingPunct="1">
              <a:lnSpc>
                <a:spcPct val="90000"/>
              </a:lnSpc>
              <a:spcBef>
                <a:spcPct val="0"/>
              </a:spcBef>
              <a:buFontTx/>
              <a:buNone/>
            </a:pPr>
            <a:r>
              <a:rPr lang="en-US" altLang="zh-CN" sz="1600" b="1" noProof="1"/>
              <a:t>    private double radius, height;</a:t>
            </a:r>
          </a:p>
          <a:p>
            <a:pPr eaLnBrk="1" hangingPunct="1">
              <a:lnSpc>
                <a:spcPct val="90000"/>
              </a:lnSpc>
              <a:spcBef>
                <a:spcPct val="0"/>
              </a:spcBef>
              <a:buFontTx/>
              <a:buNone/>
            </a:pPr>
            <a:r>
              <a:rPr lang="en-US" altLang="zh-CN" sz="1600" b="1" noProof="1"/>
              <a:t>    public Cone(double r, double h) { radius = r; height = h; }</a:t>
            </a:r>
          </a:p>
          <a:p>
            <a:pPr eaLnBrk="1" hangingPunct="1">
              <a:lnSpc>
                <a:spcPct val="90000"/>
              </a:lnSpc>
              <a:spcBef>
                <a:spcPct val="0"/>
              </a:spcBef>
              <a:buFontTx/>
              <a:buNone/>
            </a:pPr>
            <a:r>
              <a:rPr lang="en-US" altLang="zh-CN" sz="1600" b="1" noProof="1"/>
              <a:t>    public double GetArea()</a:t>
            </a:r>
          </a:p>
          <a:p>
            <a:pPr eaLnBrk="1" hangingPunct="1">
              <a:lnSpc>
                <a:spcPct val="90000"/>
              </a:lnSpc>
              <a:spcBef>
                <a:spcPct val="0"/>
              </a:spcBef>
              <a:buFontTx/>
              <a:buNone/>
            </a:pPr>
            <a:r>
              <a:rPr lang="en-US" altLang="zh-CN" sz="1600" b="1" noProof="1"/>
              <a:t>    {</a:t>
            </a:r>
          </a:p>
          <a:p>
            <a:pPr eaLnBrk="1" hangingPunct="1">
              <a:lnSpc>
                <a:spcPct val="90000"/>
              </a:lnSpc>
              <a:spcBef>
                <a:spcPct val="0"/>
              </a:spcBef>
              <a:buFontTx/>
              <a:buNone/>
            </a:pPr>
            <a:r>
              <a:rPr lang="en-US" altLang="zh-CN" sz="1600" b="1" noProof="1"/>
              <a:t>        return (Math.PI * radius * (radius + Math.Sqrt(height * height + radius * radius)));</a:t>
            </a:r>
          </a:p>
          <a:p>
            <a:pPr eaLnBrk="1" hangingPunct="1">
              <a:lnSpc>
                <a:spcPct val="90000"/>
              </a:lnSpc>
              <a:spcBef>
                <a:spcPct val="0"/>
              </a:spcBef>
              <a:buFontTx/>
              <a:buNone/>
            </a:pPr>
            <a:r>
              <a:rPr lang="en-US" altLang="zh-CN" sz="1600" b="1" noProof="1"/>
              <a:t>    }</a:t>
            </a:r>
          </a:p>
          <a:p>
            <a:pPr eaLnBrk="1" hangingPunct="1">
              <a:lnSpc>
                <a:spcPct val="90000"/>
              </a:lnSpc>
              <a:spcBef>
                <a:spcPct val="0"/>
              </a:spcBef>
              <a:buFontTx/>
              <a:buNone/>
            </a:pPr>
            <a:r>
              <a:rPr lang="en-US" altLang="zh-CN" sz="1600" b="1" noProof="1"/>
              <a:t>}</a:t>
            </a:r>
            <a:endParaRPr lang="en-US" altLang="zh-CN" sz="1600" b="1"/>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idx="1"/>
          </p:nvPr>
        </p:nvSpPr>
        <p:spPr>
          <a:xfrm>
            <a:off x="250825" y="333375"/>
            <a:ext cx="8713788" cy="5975350"/>
          </a:xfrm>
        </p:spPr>
        <p:txBody>
          <a:bodyPr/>
          <a:lstStyle/>
          <a:p>
            <a:pPr eaLnBrk="1" hangingPunct="1">
              <a:lnSpc>
                <a:spcPct val="80000"/>
              </a:lnSpc>
              <a:buFontTx/>
              <a:buNone/>
            </a:pPr>
            <a:r>
              <a:rPr lang="en-US" altLang="en-US" sz="2200" noProof="1"/>
              <a:t>public class MyApp</a:t>
            </a:r>
          </a:p>
          <a:p>
            <a:pPr eaLnBrk="1" hangingPunct="1">
              <a:lnSpc>
                <a:spcPct val="80000"/>
              </a:lnSpc>
              <a:buFontTx/>
              <a:buNone/>
            </a:pPr>
            <a:r>
              <a:rPr lang="en-US" altLang="en-US" sz="2200" noProof="1"/>
              <a:t>{</a:t>
            </a:r>
          </a:p>
          <a:p>
            <a:pPr eaLnBrk="1" hangingPunct="1">
              <a:lnSpc>
                <a:spcPct val="80000"/>
              </a:lnSpc>
              <a:buFontTx/>
              <a:buNone/>
            </a:pPr>
            <a:r>
              <a:rPr lang="en-US" altLang="en-US" sz="2200" noProof="1"/>
              <a:t>    public static double SumAreas(ICalAreaAndVolumn[] array)</a:t>
            </a:r>
          </a:p>
          <a:p>
            <a:pPr eaLnBrk="1" hangingPunct="1">
              <a:lnSpc>
                <a:spcPct val="80000"/>
              </a:lnSpc>
              <a:buFontTx/>
              <a:buNone/>
            </a:pPr>
            <a:r>
              <a:rPr lang="en-US" altLang="en-US" sz="2200" noProof="1"/>
              <a:t>    {</a:t>
            </a:r>
          </a:p>
          <a:p>
            <a:pPr eaLnBrk="1" hangingPunct="1">
              <a:lnSpc>
                <a:spcPct val="80000"/>
              </a:lnSpc>
              <a:buFontTx/>
              <a:buNone/>
            </a:pPr>
            <a:r>
              <a:rPr lang="en-US" altLang="en-US" sz="2200" noProof="1"/>
              <a:t>        double tot = 0.0;</a:t>
            </a:r>
          </a:p>
          <a:p>
            <a:pPr eaLnBrk="1" hangingPunct="1">
              <a:lnSpc>
                <a:spcPct val="80000"/>
              </a:lnSpc>
              <a:buFontTx/>
              <a:buNone/>
            </a:pPr>
            <a:r>
              <a:rPr lang="en-US" altLang="en-US" sz="2200" noProof="1"/>
              <a:t>        for (int i = 0; i &lt; array.Length; i++)</a:t>
            </a:r>
          </a:p>
          <a:p>
            <a:pPr eaLnBrk="1" hangingPunct="1">
              <a:lnSpc>
                <a:spcPct val="80000"/>
              </a:lnSpc>
              <a:buFontTx/>
              <a:buNone/>
            </a:pPr>
            <a:r>
              <a:rPr lang="en-US" altLang="en-US" sz="2200" noProof="1"/>
              <a:t>        { tot += array[i].GetArea(); }</a:t>
            </a:r>
          </a:p>
          <a:p>
            <a:pPr eaLnBrk="1" hangingPunct="1">
              <a:lnSpc>
                <a:spcPct val="80000"/>
              </a:lnSpc>
              <a:buFontTx/>
              <a:buNone/>
            </a:pPr>
            <a:r>
              <a:rPr lang="en-US" altLang="en-US" sz="2200" noProof="1"/>
              <a:t>        return tot;</a:t>
            </a:r>
          </a:p>
          <a:p>
            <a:pPr eaLnBrk="1" hangingPunct="1">
              <a:lnSpc>
                <a:spcPct val="80000"/>
              </a:lnSpc>
              <a:buFontTx/>
              <a:buNone/>
            </a:pPr>
            <a:r>
              <a:rPr lang="en-US" altLang="en-US" sz="2200" noProof="1"/>
              <a:t>    }</a:t>
            </a:r>
          </a:p>
          <a:p>
            <a:pPr eaLnBrk="1" hangingPunct="1">
              <a:lnSpc>
                <a:spcPct val="80000"/>
              </a:lnSpc>
              <a:buFontTx/>
              <a:buNone/>
            </a:pPr>
            <a:r>
              <a:rPr lang="en-US" altLang="en-US" sz="2200" noProof="1"/>
              <a:t>    public static void Main()</a:t>
            </a:r>
          </a:p>
          <a:p>
            <a:pPr eaLnBrk="1" hangingPunct="1">
              <a:lnSpc>
                <a:spcPct val="80000"/>
              </a:lnSpc>
              <a:buFontTx/>
              <a:buNone/>
            </a:pPr>
            <a:r>
              <a:rPr lang="en-US" altLang="en-US" sz="2200" noProof="1"/>
              <a:t>    {</a:t>
            </a:r>
          </a:p>
          <a:p>
            <a:pPr eaLnBrk="1" hangingPunct="1">
              <a:lnSpc>
                <a:spcPct val="80000"/>
              </a:lnSpc>
              <a:buFontTx/>
              <a:buNone/>
            </a:pPr>
            <a:r>
              <a:rPr lang="en-US" altLang="en-US" sz="2200" noProof="1"/>
              <a:t>        Sphere sp = new Sphere(2);</a:t>
            </a:r>
          </a:p>
          <a:p>
            <a:pPr eaLnBrk="1" hangingPunct="1">
              <a:lnSpc>
                <a:spcPct val="80000"/>
              </a:lnSpc>
              <a:buFontTx/>
              <a:buNone/>
            </a:pPr>
            <a:r>
              <a:rPr lang="en-US" altLang="en-US" sz="2200" noProof="1"/>
              <a:t>        Cylinder cd = new Cylinder(2, 10);</a:t>
            </a:r>
          </a:p>
          <a:p>
            <a:pPr eaLnBrk="1" hangingPunct="1">
              <a:lnSpc>
                <a:spcPct val="80000"/>
              </a:lnSpc>
              <a:buFontTx/>
              <a:buNone/>
            </a:pPr>
            <a:r>
              <a:rPr lang="en-US" altLang="en-US" sz="2200" noProof="1"/>
              <a:t>        Cone cn = new Cone(2, 20);</a:t>
            </a:r>
          </a:p>
          <a:p>
            <a:pPr eaLnBrk="1" hangingPunct="1">
              <a:lnSpc>
                <a:spcPct val="80000"/>
              </a:lnSpc>
              <a:buFontTx/>
              <a:buNone/>
            </a:pPr>
            <a:r>
              <a:rPr lang="en-US" altLang="en-US" sz="2200" noProof="1"/>
              <a:t>        </a:t>
            </a:r>
            <a:r>
              <a:rPr lang="en-US" altLang="en-US" sz="2200" noProof="1">
                <a:solidFill>
                  <a:srgbClr val="FF0000"/>
                </a:solidFill>
              </a:rPr>
              <a:t>ICalAreaAndVolumn[] array = { sp, cd, cn };</a:t>
            </a:r>
          </a:p>
          <a:p>
            <a:pPr eaLnBrk="1" hangingPunct="1">
              <a:lnSpc>
                <a:spcPct val="80000"/>
              </a:lnSpc>
              <a:buFontTx/>
              <a:buNone/>
            </a:pPr>
            <a:r>
              <a:rPr lang="en-US" altLang="en-US" sz="2200" noProof="1">
                <a:solidFill>
                  <a:srgbClr val="FF0000"/>
                </a:solidFill>
              </a:rPr>
              <a:t>        Console.WriteLine("total arears = {0}", SumAreas(array));</a:t>
            </a:r>
          </a:p>
          <a:p>
            <a:pPr eaLnBrk="1" hangingPunct="1">
              <a:lnSpc>
                <a:spcPct val="80000"/>
              </a:lnSpc>
              <a:buFontTx/>
              <a:buNone/>
            </a:pPr>
            <a:r>
              <a:rPr lang="en-US" altLang="en-US" sz="2200" noProof="1"/>
              <a:t>    }</a:t>
            </a:r>
          </a:p>
          <a:p>
            <a:pPr eaLnBrk="1" hangingPunct="1">
              <a:lnSpc>
                <a:spcPct val="80000"/>
              </a:lnSpc>
              <a:buFontTx/>
              <a:buNone/>
            </a:pPr>
            <a:r>
              <a:rPr lang="en-US" altLang="en-US" sz="2200" noProof="1"/>
              <a:t>}</a:t>
            </a:r>
            <a:endParaRPr lang="en-US" altLang="zh-CN" sz="2200"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755650" y="188913"/>
            <a:ext cx="8043863" cy="815975"/>
          </a:xfrm>
        </p:spPr>
        <p:txBody>
          <a:bodyPr/>
          <a:lstStyle/>
          <a:p>
            <a:pPr eaLnBrk="1" hangingPunct="1"/>
            <a:r>
              <a:rPr lang="zh-CN" altLang="en-US">
                <a:solidFill>
                  <a:srgbClr val="0000FF"/>
                </a:solidFill>
              </a:rPr>
              <a:t>接口和抽象类的对比</a:t>
            </a:r>
          </a:p>
        </p:txBody>
      </p:sp>
      <p:graphicFrame>
        <p:nvGraphicFramePr>
          <p:cNvPr id="182309" name="Group 37"/>
          <p:cNvGraphicFramePr>
            <a:graphicFrameLocks noGrp="1"/>
          </p:cNvGraphicFramePr>
          <p:nvPr>
            <p:ph idx="4294967295"/>
          </p:nvPr>
        </p:nvGraphicFramePr>
        <p:xfrm>
          <a:off x="971550" y="1125538"/>
          <a:ext cx="7272338" cy="5434012"/>
        </p:xfrm>
        <a:graphic>
          <a:graphicData uri="http://schemas.openxmlformats.org/drawingml/2006/table">
            <a:tbl>
              <a:tblPr/>
              <a:tblGrid>
                <a:gridCol w="576263">
                  <a:extLst>
                    <a:ext uri="{9D8B030D-6E8A-4147-A177-3AD203B41FA5}">
                      <a16:colId xmlns:a16="http://schemas.microsoft.com/office/drawing/2014/main" val="20000"/>
                    </a:ext>
                  </a:extLst>
                </a:gridCol>
                <a:gridCol w="3744912">
                  <a:extLst>
                    <a:ext uri="{9D8B030D-6E8A-4147-A177-3AD203B41FA5}">
                      <a16:colId xmlns:a16="http://schemas.microsoft.com/office/drawing/2014/main" val="20001"/>
                    </a:ext>
                  </a:extLst>
                </a:gridCol>
                <a:gridCol w="2951163">
                  <a:extLst>
                    <a:ext uri="{9D8B030D-6E8A-4147-A177-3AD203B41FA5}">
                      <a16:colId xmlns:a16="http://schemas.microsoft.com/office/drawing/2014/main" val="20002"/>
                    </a:ext>
                  </a:extLst>
                </a:gridCol>
              </a:tblGrid>
              <a:tr h="57153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accent2"/>
                        </a:gs>
                        <a:gs pos="50000">
                          <a:schemeClr val="bg1"/>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rgbClr val="FF3300"/>
                          </a:solidFill>
                          <a:effectLst/>
                          <a:latin typeface="Arial" panose="020B0604020202020204" pitchFamily="34" charset="0"/>
                          <a:ea typeface="黑体" panose="02010609060101010101" pitchFamily="49" charset="-122"/>
                        </a:rPr>
                        <a:t>抽象类</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accent2"/>
                        </a:gs>
                        <a:gs pos="50000">
                          <a:schemeClr val="bg1"/>
                        </a:gs>
                        <a:gs pos="100000">
                          <a:schemeClr val="accent2"/>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rgbClr val="FF3300"/>
                          </a:solidFill>
                          <a:effectLst/>
                          <a:latin typeface="Arial" panose="020B0604020202020204" pitchFamily="34" charset="0"/>
                          <a:ea typeface="黑体" panose="02010609060101010101" pitchFamily="49" charset="-122"/>
                        </a:rPr>
                        <a:t>接口</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accent2"/>
                        </a:gs>
                        <a:gs pos="50000">
                          <a:schemeClr val="bg1"/>
                        </a:gs>
                        <a:gs pos="100000">
                          <a:schemeClr val="accent2"/>
                        </a:gs>
                      </a:gsLst>
                      <a:lin ang="5400000" scaled="1"/>
                    </a:gradFill>
                  </a:tcPr>
                </a:tc>
                <a:extLst>
                  <a:ext uri="{0D108BD9-81ED-4DB2-BD59-A6C34878D82A}">
                    <a16:rowId xmlns:a16="http://schemas.microsoft.com/office/drawing/2014/main" val="10000"/>
                  </a:ext>
                </a:extLst>
              </a:tr>
              <a:tr h="662026">
                <a:tc rowSpan="4">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rPr>
                        <a:t>不</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rPr>
                        <a:t>同</a:t>
                      </a: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rPr>
                        <a:t>点</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用 </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abstract </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定义</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用 </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interface </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定义</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2026">
                <a:tc vMerge="1">
                  <a:txBody>
                    <a:bodyPr/>
                    <a:lstStyle/>
                    <a:p>
                      <a:endParaRPr lang="zh-CN"/>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只能继承一个类</a:t>
                      </a: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可以实现多个接口</a:t>
                      </a: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08">
                <a:tc vMerge="1">
                  <a:txBody>
                    <a:bodyPr/>
                    <a:lstStyle/>
                    <a:p>
                      <a:endParaRPr lang="zh-CN"/>
                    </a:p>
                  </a:txBody>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非抽象派生类必须实现抽象方法</a:t>
                      </a:r>
                      <a:endPar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实现接口的类必须实现所有成员</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3613">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需要</a:t>
                      </a: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override</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实现抽象方法</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直接实现</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4399">
                <a:tc row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Arial" panose="020B0604020202020204" pitchFamily="34" charset="0"/>
                          <a:ea typeface="黑体" panose="02010609060101010101" pitchFamily="49" charset="-122"/>
                        </a:rPr>
                        <a:t>相同点</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不能实例化</a:t>
                      </a:r>
                      <a:endParaRPr kumimoji="0" lang="zh-CN" alt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4399">
                <a:tc vMerge="1">
                  <a:txBody>
                    <a:bodyPr/>
                    <a:lstStyle/>
                    <a:p>
                      <a:endParaRPr lang="zh-CN"/>
                    </a:p>
                  </a:txBody>
                  <a:tcPr/>
                </a:tc>
                <a:tc gridSpan="2">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包含未实现的方法</a:t>
                      </a:r>
                      <a:endParaRPr kumimoji="0" lang="zh-CN" altLang="en-US" sz="28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3008">
                <a:tc vMerge="1">
                  <a:txBody>
                    <a:bodyPr/>
                    <a:lstStyle/>
                    <a:p>
                      <a:endParaRPr lang="zh-CN"/>
                    </a:p>
                  </a:txBody>
                  <a:tcPr/>
                </a:tc>
                <a:tc gridSpan="2">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派生类（非抽象）必须实现未实现的方法</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115888"/>
            <a:ext cx="8229600" cy="947737"/>
          </a:xfrm>
        </p:spPr>
        <p:txBody>
          <a:bodyPr/>
          <a:lstStyle/>
          <a:p>
            <a:pPr eaLnBrk="1" hangingPunct="1"/>
            <a:r>
              <a:rPr lang="zh-CN" altLang="en-US" dirty="0">
                <a:solidFill>
                  <a:srgbClr val="0000FF"/>
                </a:solidFill>
              </a:rPr>
              <a:t>结构体</a:t>
            </a:r>
          </a:p>
        </p:txBody>
      </p:sp>
      <p:sp>
        <p:nvSpPr>
          <p:cNvPr id="138243" name="Rectangle 3"/>
          <p:cNvSpPr>
            <a:spLocks noGrp="1" noChangeArrowheads="1"/>
          </p:cNvSpPr>
          <p:nvPr>
            <p:ph idx="1"/>
          </p:nvPr>
        </p:nvSpPr>
        <p:spPr>
          <a:xfrm>
            <a:off x="381000" y="1066800"/>
            <a:ext cx="8305800" cy="4343400"/>
          </a:xfrm>
        </p:spPr>
        <p:txBody>
          <a:bodyPr/>
          <a:lstStyle/>
          <a:p>
            <a:pPr eaLnBrk="1" hangingPunct="1"/>
            <a:r>
              <a:rPr lang="zh-CN" altLang="en-US" sz="2800">
                <a:ea typeface="黑体" panose="02010609060101010101" pitchFamily="49" charset="-122"/>
              </a:rPr>
              <a:t>结构是一种用</a:t>
            </a:r>
            <a:r>
              <a:rPr lang="en-US" altLang="zh-CN" sz="2800">
                <a:solidFill>
                  <a:srgbClr val="FF0000"/>
                </a:solidFill>
                <a:ea typeface="黑体" panose="02010609060101010101" pitchFamily="49" charset="-122"/>
              </a:rPr>
              <a:t>struct</a:t>
            </a:r>
            <a:r>
              <a:rPr lang="zh-CN" altLang="en-US" sz="2800">
                <a:ea typeface="黑体" panose="02010609060101010101" pitchFamily="49" charset="-122"/>
              </a:rPr>
              <a:t>声明的自定义数据类型。它和类相似，可以包含构造函数，字段，属性，方法等。</a:t>
            </a:r>
          </a:p>
          <a:p>
            <a:pPr eaLnBrk="1" hangingPunct="1"/>
            <a:r>
              <a:rPr lang="zh-CN" altLang="en-US" sz="2800">
                <a:ea typeface="黑体" panose="02010609060101010101" pitchFamily="49" charset="-122"/>
              </a:rPr>
              <a:t>一般情况下结构中只是一些数据，要是需要定义方法，一般将它定义为类。</a:t>
            </a:r>
          </a:p>
          <a:p>
            <a:pPr eaLnBrk="1" hangingPunct="1"/>
            <a:r>
              <a:rPr lang="zh-CN" altLang="en-US" sz="2800">
                <a:solidFill>
                  <a:srgbClr val="FF0000"/>
                </a:solidFill>
                <a:ea typeface="黑体" panose="02010609060101010101" pitchFamily="49" charset="-122"/>
              </a:rPr>
              <a:t>结构不支持继承，但可继承接口。</a:t>
            </a:r>
          </a:p>
          <a:p>
            <a:pPr eaLnBrk="1" hangingPunct="1"/>
            <a:endParaRPr lang="en-US" altLang="zh-CN" sz="2800">
              <a:ea typeface="黑体" panose="02010609060101010101" pitchFamily="49" charset="-122"/>
            </a:endParaRPr>
          </a:p>
        </p:txBody>
      </p:sp>
      <p:sp>
        <p:nvSpPr>
          <p:cNvPr id="138244" name="Text Box 4"/>
          <p:cNvSpPr txBox="1">
            <a:spLocks noChangeArrowheads="1"/>
          </p:cNvSpPr>
          <p:nvPr/>
        </p:nvSpPr>
        <p:spPr bwMode="auto">
          <a:xfrm>
            <a:off x="395288" y="4076700"/>
            <a:ext cx="8229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00FF"/>
                </a:solidFill>
                <a:ea typeface="黑体" panose="02010609060101010101" pitchFamily="49" charset="-122"/>
              </a:rPr>
              <a:t>访问修饰字 </a:t>
            </a:r>
            <a:r>
              <a:rPr lang="en-US" altLang="zh-CN" sz="2400" b="1" dirty="0" err="1">
                <a:solidFill>
                  <a:srgbClr val="0000FF"/>
                </a:solidFill>
                <a:ea typeface="黑体" panose="02010609060101010101" pitchFamily="49" charset="-122"/>
              </a:rPr>
              <a:t>struct</a:t>
            </a:r>
            <a:r>
              <a:rPr lang="en-US" altLang="zh-CN" sz="2400" b="1" dirty="0">
                <a:solidFill>
                  <a:srgbClr val="0000FF"/>
                </a:solidFill>
                <a:ea typeface="黑体" panose="02010609060101010101" pitchFamily="49" charset="-122"/>
              </a:rPr>
              <a:t> </a:t>
            </a:r>
            <a:r>
              <a:rPr lang="zh-CN" altLang="en-US" sz="2400" b="1" dirty="0">
                <a:solidFill>
                  <a:srgbClr val="0000FF"/>
                </a:solidFill>
                <a:ea typeface="黑体" panose="02010609060101010101" pitchFamily="49" charset="-122"/>
              </a:rPr>
              <a:t>结构名</a:t>
            </a:r>
            <a:r>
              <a:rPr lang="en-US" altLang="zh-CN" sz="2400" b="1" dirty="0">
                <a:solidFill>
                  <a:srgbClr val="0000FF"/>
                </a:solidFill>
                <a:ea typeface="黑体" panose="02010609060101010101" pitchFamily="49" charset="-122"/>
              </a:rPr>
              <a:t>[:</a:t>
            </a:r>
            <a:r>
              <a:rPr lang="zh-CN" altLang="en-US" sz="2400" b="1" dirty="0">
                <a:solidFill>
                  <a:srgbClr val="0000FF"/>
                </a:solidFill>
                <a:ea typeface="黑体" panose="02010609060101010101" pitchFamily="49" charset="-122"/>
              </a:rPr>
              <a:t>接口</a:t>
            </a:r>
            <a:r>
              <a:rPr lang="en-US" altLang="zh-CN" sz="2400" b="1" dirty="0">
                <a:solidFill>
                  <a:srgbClr val="0000FF"/>
                </a:solidFill>
                <a:ea typeface="黑体" panose="02010609060101010101" pitchFamily="49" charset="-122"/>
              </a:rPr>
              <a:t>]</a:t>
            </a:r>
          </a:p>
          <a:p>
            <a:pPr eaLnBrk="1" hangingPunct="1">
              <a:spcBef>
                <a:spcPct val="50000"/>
              </a:spcBef>
              <a:buFontTx/>
              <a:buNone/>
            </a:pPr>
            <a:r>
              <a:rPr lang="en-US" altLang="zh-CN" sz="2400" b="1" dirty="0">
                <a:solidFill>
                  <a:srgbClr val="0000FF"/>
                </a:solidFill>
                <a:ea typeface="黑体" panose="02010609060101010101" pitchFamily="49" charset="-122"/>
              </a:rPr>
              <a:t>{</a:t>
            </a:r>
          </a:p>
          <a:p>
            <a:pPr eaLnBrk="1" hangingPunct="1">
              <a:spcBef>
                <a:spcPct val="50000"/>
              </a:spcBef>
              <a:buFontTx/>
              <a:buNone/>
            </a:pPr>
            <a:r>
              <a:rPr lang="en-US" altLang="zh-CN" sz="2400" b="1" dirty="0">
                <a:solidFill>
                  <a:srgbClr val="0000FF"/>
                </a:solidFill>
                <a:ea typeface="黑体" panose="02010609060101010101" pitchFamily="49" charset="-122"/>
              </a:rPr>
              <a:t>    </a:t>
            </a:r>
            <a:r>
              <a:rPr lang="zh-CN" altLang="en-US" sz="2400" b="1" dirty="0">
                <a:solidFill>
                  <a:srgbClr val="0000FF"/>
                </a:solidFill>
                <a:ea typeface="黑体" panose="02010609060101010101" pitchFamily="49" charset="-122"/>
              </a:rPr>
              <a:t>结构体</a:t>
            </a:r>
          </a:p>
          <a:p>
            <a:pPr eaLnBrk="1" hangingPunct="1">
              <a:spcBef>
                <a:spcPct val="50000"/>
              </a:spcBef>
              <a:buFontTx/>
              <a:buNone/>
            </a:pPr>
            <a:r>
              <a:rPr lang="en-US" altLang="zh-CN" sz="2400" b="1" dirty="0">
                <a:solidFill>
                  <a:srgbClr val="0000FF"/>
                </a:solidFill>
                <a:ea typeface="黑体" panose="02010609060101010101" pitchFamily="49" charset="-122"/>
              </a:rPr>
              <a: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282575" y="363538"/>
            <a:ext cx="8610600" cy="622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zh-CN" altLang="en-US" sz="2400" b="1" dirty="0">
                <a:solidFill>
                  <a:srgbClr val="0000FF"/>
                </a:solidFill>
                <a:ea typeface="黑体" panose="02010609060101010101" pitchFamily="49" charset="-122"/>
              </a:rPr>
              <a:t>下面的结构包含三个成员</a:t>
            </a:r>
          </a:p>
          <a:p>
            <a:pPr algn="just" eaLnBrk="1" hangingPunct="1">
              <a:buFontTx/>
              <a:buNone/>
            </a:pPr>
            <a:r>
              <a:rPr lang="en-US" altLang="zh-CN" sz="2400" b="1" dirty="0" err="1">
                <a:ea typeface="黑体" panose="02010609060101010101" pitchFamily="49" charset="-122"/>
              </a:rPr>
              <a:t>struct</a:t>
            </a:r>
            <a:r>
              <a:rPr lang="en-US" altLang="zh-CN" sz="2400" b="1" dirty="0">
                <a:ea typeface="黑体" panose="02010609060101010101" pitchFamily="49" charset="-122"/>
              </a:rPr>
              <a:t> </a:t>
            </a:r>
            <a:r>
              <a:rPr lang="en-US" altLang="zh-CN" sz="2400" b="1" dirty="0" err="1">
                <a:ea typeface="黑体" panose="02010609060101010101" pitchFamily="49" charset="-122"/>
              </a:rPr>
              <a:t>SimpleStruct</a:t>
            </a:r>
            <a:endParaRPr lang="en-US" altLang="zh-CN" sz="2400" b="1" dirty="0">
              <a:ea typeface="黑体" panose="02010609060101010101" pitchFamily="49" charset="-122"/>
            </a:endParaRPr>
          </a:p>
          <a:p>
            <a:pPr algn="just" eaLnBrk="1" hangingPunct="1">
              <a:buFontTx/>
              <a:buNone/>
            </a:pPr>
            <a:r>
              <a:rPr lang="en-US" altLang="zh-CN" sz="2400" b="1" dirty="0">
                <a:ea typeface="黑体" panose="02010609060101010101" pitchFamily="49" charset="-122"/>
              </a:rPr>
              <a:t>{</a:t>
            </a:r>
          </a:p>
          <a:p>
            <a:pPr algn="just" eaLnBrk="1" hangingPunct="1">
              <a:buFontTx/>
              <a:buNone/>
            </a:pPr>
            <a:r>
              <a:rPr lang="en-US" altLang="zh-CN" sz="2400" b="1" dirty="0">
                <a:ea typeface="黑体" panose="02010609060101010101" pitchFamily="49" charset="-122"/>
              </a:rPr>
              <a:t>    private </a:t>
            </a:r>
            <a:r>
              <a:rPr lang="en-US" altLang="zh-CN" sz="2400" b="1" dirty="0" err="1">
                <a:ea typeface="黑体" panose="02010609060101010101" pitchFamily="49" charset="-122"/>
              </a:rPr>
              <a:t>int</a:t>
            </a:r>
            <a:r>
              <a:rPr lang="en-US" altLang="zh-CN" sz="2400" b="1" dirty="0">
                <a:ea typeface="黑体" panose="02010609060101010101" pitchFamily="49" charset="-122"/>
              </a:rPr>
              <a:t> </a:t>
            </a:r>
            <a:r>
              <a:rPr lang="en-US" altLang="zh-CN" sz="2400" b="1" dirty="0" err="1">
                <a:ea typeface="黑体" panose="02010609060101010101" pitchFamily="49" charset="-122"/>
              </a:rPr>
              <a:t>xval</a:t>
            </a:r>
            <a:r>
              <a:rPr lang="en-US" altLang="zh-CN" sz="2400" b="1" dirty="0">
                <a:ea typeface="黑体" panose="02010609060101010101" pitchFamily="49" charset="-122"/>
              </a:rPr>
              <a:t>; //</a:t>
            </a:r>
            <a:r>
              <a:rPr lang="zh-CN" altLang="en-US" sz="2400" b="1" dirty="0">
                <a:ea typeface="黑体" panose="02010609060101010101" pitchFamily="49" charset="-122"/>
              </a:rPr>
              <a:t>私有字段</a:t>
            </a:r>
          </a:p>
          <a:p>
            <a:pPr algn="just" eaLnBrk="1" hangingPunct="1">
              <a:buFontTx/>
              <a:buNone/>
            </a:pPr>
            <a:r>
              <a:rPr lang="zh-CN" altLang="en-US" sz="2400" b="1" dirty="0">
                <a:ea typeface="黑体" panose="02010609060101010101" pitchFamily="49" charset="-122"/>
              </a:rPr>
              <a:t>    </a:t>
            </a:r>
            <a:r>
              <a:rPr lang="en-US" altLang="zh-CN" sz="2400" b="1" dirty="0">
                <a:ea typeface="黑体" panose="02010609060101010101" pitchFamily="49" charset="-122"/>
              </a:rPr>
              <a:t>public </a:t>
            </a:r>
            <a:r>
              <a:rPr lang="en-US" altLang="zh-CN" sz="2400" b="1" dirty="0" err="1">
                <a:ea typeface="黑体" panose="02010609060101010101" pitchFamily="49" charset="-122"/>
              </a:rPr>
              <a:t>int</a:t>
            </a:r>
            <a:r>
              <a:rPr lang="en-US" altLang="zh-CN" sz="2400" b="1" dirty="0">
                <a:ea typeface="黑体" panose="02010609060101010101" pitchFamily="49" charset="-122"/>
              </a:rPr>
              <a:t> X //</a:t>
            </a:r>
            <a:r>
              <a:rPr lang="zh-CN" altLang="en-US" sz="2400" b="1" dirty="0">
                <a:ea typeface="黑体" panose="02010609060101010101" pitchFamily="49" charset="-122"/>
              </a:rPr>
              <a:t>属性</a:t>
            </a:r>
          </a:p>
          <a:p>
            <a:pPr algn="just" eaLnBrk="1" hangingPunct="1">
              <a:buFontTx/>
              <a:buNone/>
            </a:pPr>
            <a:r>
              <a:rPr lang="zh-CN" altLang="en-US" sz="2400" b="1" dirty="0">
                <a:ea typeface="黑体" panose="02010609060101010101" pitchFamily="49" charset="-122"/>
              </a:rPr>
              <a:t>    </a:t>
            </a:r>
            <a:r>
              <a:rPr lang="en-US" altLang="zh-CN" sz="2400" b="1" dirty="0">
                <a:ea typeface="黑体" panose="02010609060101010101" pitchFamily="49" charset="-122"/>
              </a:rPr>
              <a:t>{</a:t>
            </a:r>
          </a:p>
          <a:p>
            <a:pPr algn="just" eaLnBrk="1" hangingPunct="1">
              <a:buFontTx/>
              <a:buNone/>
            </a:pPr>
            <a:r>
              <a:rPr lang="en-US" altLang="zh-CN" sz="2400" b="1" dirty="0">
                <a:ea typeface="黑体" panose="02010609060101010101" pitchFamily="49" charset="-122"/>
              </a:rPr>
              <a:t>        get </a:t>
            </a:r>
          </a:p>
          <a:p>
            <a:pPr algn="just" eaLnBrk="1" hangingPunct="1">
              <a:buFontTx/>
              <a:buNone/>
            </a:pPr>
            <a:r>
              <a:rPr lang="en-US" altLang="zh-CN" sz="2400" b="1" dirty="0">
                <a:ea typeface="黑体" panose="02010609060101010101" pitchFamily="49" charset="-122"/>
              </a:rPr>
              <a:t>        { return </a:t>
            </a:r>
            <a:r>
              <a:rPr lang="en-US" altLang="zh-CN" sz="2400" b="1" dirty="0" err="1">
                <a:ea typeface="黑体" panose="02010609060101010101" pitchFamily="49" charset="-122"/>
              </a:rPr>
              <a:t>xval</a:t>
            </a:r>
            <a:r>
              <a:rPr lang="en-US" altLang="zh-CN" sz="2400" b="1" dirty="0">
                <a:ea typeface="黑体" panose="02010609060101010101" pitchFamily="49" charset="-122"/>
              </a:rPr>
              <a:t>;}</a:t>
            </a:r>
          </a:p>
          <a:p>
            <a:pPr algn="just" eaLnBrk="1" hangingPunct="1">
              <a:buFontTx/>
              <a:buNone/>
            </a:pPr>
            <a:r>
              <a:rPr lang="en-US" altLang="zh-CN" sz="2400" b="1" dirty="0">
                <a:ea typeface="黑体" panose="02010609060101010101" pitchFamily="49" charset="-122"/>
              </a:rPr>
              <a:t>        set </a:t>
            </a:r>
          </a:p>
          <a:p>
            <a:pPr algn="just" eaLnBrk="1" hangingPunct="1">
              <a:buFontTx/>
              <a:buNone/>
            </a:pPr>
            <a:r>
              <a:rPr lang="en-US" altLang="zh-CN" sz="2400" b="1" dirty="0">
                <a:ea typeface="黑体" panose="02010609060101010101" pitchFamily="49" charset="-122"/>
              </a:rPr>
              <a:t>        { if (value &lt; 100) </a:t>
            </a:r>
            <a:r>
              <a:rPr lang="en-US" altLang="zh-CN" sz="2400" b="1" dirty="0" err="1">
                <a:ea typeface="黑体" panose="02010609060101010101" pitchFamily="49" charset="-122"/>
              </a:rPr>
              <a:t>xval</a:t>
            </a:r>
            <a:r>
              <a:rPr lang="en-US" altLang="zh-CN" sz="2400" b="1" dirty="0">
                <a:ea typeface="黑体" panose="02010609060101010101" pitchFamily="49" charset="-122"/>
              </a:rPr>
              <a:t> = value;}</a:t>
            </a:r>
          </a:p>
          <a:p>
            <a:pPr algn="just" eaLnBrk="1" hangingPunct="1">
              <a:buFontTx/>
              <a:buNone/>
            </a:pPr>
            <a:r>
              <a:rPr lang="en-US" altLang="zh-CN" sz="2400" b="1" dirty="0">
                <a:ea typeface="黑体" panose="02010609060101010101" pitchFamily="49" charset="-122"/>
              </a:rPr>
              <a:t>    }</a:t>
            </a:r>
          </a:p>
          <a:p>
            <a:pPr algn="just" eaLnBrk="1" hangingPunct="1">
              <a:buFontTx/>
              <a:buNone/>
            </a:pPr>
            <a:r>
              <a:rPr lang="en-US" altLang="zh-CN" sz="2400" b="1" dirty="0">
                <a:ea typeface="黑体" panose="02010609060101010101" pitchFamily="49" charset="-122"/>
              </a:rPr>
              <a:t>    public void </a:t>
            </a:r>
            <a:r>
              <a:rPr lang="en-US" altLang="zh-CN" sz="2400" b="1" dirty="0" err="1">
                <a:ea typeface="黑体" panose="02010609060101010101" pitchFamily="49" charset="-122"/>
              </a:rPr>
              <a:t>DisplayX</a:t>
            </a:r>
            <a:r>
              <a:rPr lang="en-US" altLang="zh-CN" sz="2400" b="1" dirty="0">
                <a:ea typeface="黑体" panose="02010609060101010101" pitchFamily="49" charset="-122"/>
              </a:rPr>
              <a:t>() //</a:t>
            </a:r>
            <a:r>
              <a:rPr lang="zh-CN" altLang="en-US" sz="2400" b="1" dirty="0">
                <a:ea typeface="黑体" panose="02010609060101010101" pitchFamily="49" charset="-122"/>
              </a:rPr>
              <a:t>方法</a:t>
            </a:r>
          </a:p>
          <a:p>
            <a:pPr algn="just" eaLnBrk="1" hangingPunct="1">
              <a:buFontTx/>
              <a:buNone/>
            </a:pPr>
            <a:r>
              <a:rPr lang="zh-CN" altLang="en-US" sz="2400" b="1" dirty="0">
                <a:ea typeface="黑体" panose="02010609060101010101" pitchFamily="49" charset="-122"/>
              </a:rPr>
              <a:t>    </a:t>
            </a:r>
            <a:r>
              <a:rPr lang="en-US" altLang="zh-CN" sz="2400" b="1" dirty="0">
                <a:ea typeface="黑体" panose="02010609060101010101" pitchFamily="49" charset="-122"/>
              </a:rPr>
              <a:t>{ </a:t>
            </a:r>
            <a:r>
              <a:rPr lang="en-US" altLang="zh-CN" sz="2400" b="1" dirty="0" err="1">
                <a:ea typeface="黑体" panose="02010609060101010101" pitchFamily="49" charset="-122"/>
              </a:rPr>
              <a:t>Console.WriteLine</a:t>
            </a:r>
            <a:r>
              <a:rPr lang="en-US" altLang="zh-CN" sz="2400" b="1" dirty="0">
                <a:ea typeface="黑体" panose="02010609060101010101" pitchFamily="49" charset="-122"/>
              </a:rPr>
              <a:t>("The stored value is: {0}", </a:t>
            </a:r>
            <a:r>
              <a:rPr lang="en-US" altLang="zh-CN" sz="2400" b="1" dirty="0" err="1">
                <a:ea typeface="黑体" panose="02010609060101010101" pitchFamily="49" charset="-122"/>
              </a:rPr>
              <a:t>xval</a:t>
            </a:r>
            <a:r>
              <a:rPr lang="en-US" altLang="zh-CN" sz="2400" b="1" dirty="0">
                <a:ea typeface="黑体" panose="02010609060101010101" pitchFamily="49" charset="-122"/>
              </a:rPr>
              <a:t>);}</a:t>
            </a:r>
          </a:p>
          <a:p>
            <a:pPr algn="just" eaLnBrk="1" hangingPunct="1">
              <a:buFontTx/>
              <a:buNone/>
            </a:pPr>
            <a:r>
              <a:rPr lang="en-US" altLang="zh-CN" sz="2400" b="1" dirty="0">
                <a:ea typeface="黑体" panose="02010609060101010101" pitchFamily="49" charset="-122"/>
              </a:rPr>
              <a:t>}</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296863" y="517525"/>
            <a:ext cx="8667750" cy="578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400" b="1" dirty="0">
                <a:ea typeface="黑体" panose="02010609060101010101" pitchFamily="49" charset="-122"/>
              </a:rPr>
              <a:t>public </a:t>
            </a:r>
            <a:r>
              <a:rPr lang="en-US" altLang="zh-CN" sz="2400" b="1" dirty="0" err="1">
                <a:ea typeface="黑体" panose="02010609060101010101" pitchFamily="49" charset="-122"/>
              </a:rPr>
              <a:t>struct</a:t>
            </a:r>
            <a:r>
              <a:rPr lang="en-US" altLang="zh-CN" sz="2400" b="1" dirty="0">
                <a:ea typeface="黑体" panose="02010609060101010101" pitchFamily="49" charset="-122"/>
              </a:rPr>
              <a:t> Point </a:t>
            </a:r>
          </a:p>
          <a:p>
            <a:pPr algn="just" eaLnBrk="1" hangingPunct="1">
              <a:buFontTx/>
              <a:buNone/>
            </a:pPr>
            <a:r>
              <a:rPr lang="en-US" altLang="zh-CN" sz="2400" b="1" dirty="0">
                <a:ea typeface="黑体" panose="02010609060101010101" pitchFamily="49" charset="-122"/>
              </a:rPr>
              <a:t>{  </a:t>
            </a:r>
          </a:p>
          <a:p>
            <a:pPr algn="just" eaLnBrk="1" hangingPunct="1">
              <a:buFontTx/>
              <a:buNone/>
            </a:pPr>
            <a:r>
              <a:rPr lang="en-US" altLang="zh-CN" sz="2400" b="1" dirty="0">
                <a:ea typeface="黑体" panose="02010609060101010101" pitchFamily="49" charset="-122"/>
              </a:rPr>
              <a:t>   public </a:t>
            </a:r>
            <a:r>
              <a:rPr lang="en-US" altLang="zh-CN" sz="2400" b="1" dirty="0" err="1">
                <a:ea typeface="黑体" panose="02010609060101010101" pitchFamily="49" charset="-122"/>
              </a:rPr>
              <a:t>int</a:t>
            </a:r>
            <a:r>
              <a:rPr lang="en-US" altLang="zh-CN" sz="2400" b="1" dirty="0">
                <a:ea typeface="黑体" panose="02010609060101010101" pitchFamily="49" charset="-122"/>
              </a:rPr>
              <a:t> x, y;</a:t>
            </a:r>
          </a:p>
          <a:p>
            <a:pPr algn="just" eaLnBrk="1" hangingPunct="1">
              <a:buFontTx/>
              <a:buNone/>
            </a:pPr>
            <a:r>
              <a:rPr lang="en-US" altLang="zh-CN" sz="2400" b="1" dirty="0">
                <a:ea typeface="黑体" panose="02010609060101010101" pitchFamily="49" charset="-122"/>
              </a:rPr>
              <a:t>   </a:t>
            </a:r>
            <a:r>
              <a:rPr lang="en-US" altLang="zh-CN" sz="2400" b="1" dirty="0">
                <a:solidFill>
                  <a:srgbClr val="FF0000"/>
                </a:solidFill>
                <a:ea typeface="黑体" panose="02010609060101010101" pitchFamily="49" charset="-122"/>
              </a:rPr>
              <a:t>//</a:t>
            </a:r>
            <a:r>
              <a:rPr lang="zh-CN" altLang="en-US" sz="2400" b="1" dirty="0">
                <a:solidFill>
                  <a:srgbClr val="FF0000"/>
                </a:solidFill>
                <a:ea typeface="黑体" panose="02010609060101010101" pitchFamily="49" charset="-122"/>
              </a:rPr>
              <a:t>显式的构造函数必须带参数，且必须对字段进行赋值</a:t>
            </a:r>
          </a:p>
          <a:p>
            <a:pPr algn="just" eaLnBrk="1" hangingPunct="1">
              <a:buFontTx/>
              <a:buNone/>
            </a:pPr>
            <a:r>
              <a:rPr lang="en-US" altLang="zh-CN" sz="2400" b="1" dirty="0">
                <a:ea typeface="黑体" panose="02010609060101010101" pitchFamily="49" charset="-122"/>
              </a:rPr>
              <a:t>    public Point(</a:t>
            </a:r>
            <a:r>
              <a:rPr lang="en-US" altLang="zh-CN" sz="2400" b="1" dirty="0" err="1">
                <a:ea typeface="黑体" panose="02010609060101010101" pitchFamily="49" charset="-122"/>
              </a:rPr>
              <a:t>int</a:t>
            </a:r>
            <a:r>
              <a:rPr lang="en-US" altLang="zh-CN" sz="2400" b="1" dirty="0">
                <a:ea typeface="黑体" panose="02010609060101010101" pitchFamily="49" charset="-122"/>
              </a:rPr>
              <a:t> x, </a:t>
            </a:r>
            <a:r>
              <a:rPr lang="en-US" altLang="zh-CN" sz="2400" b="1" dirty="0" err="1">
                <a:ea typeface="黑体" panose="02010609060101010101" pitchFamily="49" charset="-122"/>
              </a:rPr>
              <a:t>int</a:t>
            </a:r>
            <a:r>
              <a:rPr lang="en-US" altLang="zh-CN" sz="2400" b="1" dirty="0">
                <a:ea typeface="黑体" panose="02010609060101010101" pitchFamily="49" charset="-122"/>
              </a:rPr>
              <a:t> y) {</a:t>
            </a:r>
          </a:p>
          <a:p>
            <a:pPr algn="just" eaLnBrk="1" hangingPunct="1">
              <a:buFontTx/>
              <a:buNone/>
            </a:pPr>
            <a:r>
              <a:rPr lang="en-US" altLang="zh-CN" sz="2400" b="1" dirty="0">
                <a:ea typeface="黑体" panose="02010609060101010101" pitchFamily="49" charset="-122"/>
              </a:rPr>
              <a:t>       </a:t>
            </a:r>
            <a:r>
              <a:rPr lang="en-US" altLang="zh-CN" sz="2400" b="1" dirty="0" err="1">
                <a:ea typeface="黑体" panose="02010609060101010101" pitchFamily="49" charset="-122"/>
              </a:rPr>
              <a:t>this.x</a:t>
            </a:r>
            <a:r>
              <a:rPr lang="en-US" altLang="zh-CN" sz="2400" b="1" dirty="0">
                <a:ea typeface="黑体" panose="02010609060101010101" pitchFamily="49" charset="-122"/>
              </a:rPr>
              <a:t> = x;</a:t>
            </a:r>
          </a:p>
          <a:p>
            <a:pPr algn="just" eaLnBrk="1" hangingPunct="1">
              <a:buFontTx/>
              <a:buNone/>
            </a:pPr>
            <a:r>
              <a:rPr lang="en-US" altLang="zh-CN" sz="2400" b="1" dirty="0">
                <a:ea typeface="黑体" panose="02010609060101010101" pitchFamily="49" charset="-122"/>
              </a:rPr>
              <a:t>       </a:t>
            </a:r>
            <a:r>
              <a:rPr lang="en-US" altLang="zh-CN" sz="2400" b="1" dirty="0" err="1">
                <a:ea typeface="黑体" panose="02010609060101010101" pitchFamily="49" charset="-122"/>
              </a:rPr>
              <a:t>this.y</a:t>
            </a:r>
            <a:r>
              <a:rPr lang="en-US" altLang="zh-CN" sz="2400" b="1" dirty="0">
                <a:ea typeface="黑体" panose="02010609060101010101" pitchFamily="49" charset="-122"/>
              </a:rPr>
              <a:t> = y;</a:t>
            </a:r>
          </a:p>
          <a:p>
            <a:pPr algn="just" eaLnBrk="1" hangingPunct="1">
              <a:buFontTx/>
              <a:buNone/>
            </a:pPr>
            <a:r>
              <a:rPr lang="en-US" altLang="zh-CN" sz="2400" b="1" dirty="0">
                <a:ea typeface="黑体" panose="02010609060101010101" pitchFamily="49" charset="-122"/>
              </a:rPr>
              <a:t>   }</a:t>
            </a:r>
          </a:p>
          <a:p>
            <a:pPr algn="just" eaLnBrk="1" hangingPunct="1">
              <a:buFontTx/>
              <a:buNone/>
            </a:pPr>
            <a:r>
              <a:rPr lang="en-US" altLang="zh-CN" sz="2400" b="1" dirty="0">
                <a:ea typeface="黑体" panose="02010609060101010101" pitchFamily="49" charset="-122"/>
              </a:rPr>
              <a:t>    public void draw() {</a:t>
            </a:r>
          </a:p>
          <a:p>
            <a:pPr algn="just" eaLnBrk="1" hangingPunct="1">
              <a:buFontTx/>
              <a:buNone/>
            </a:pPr>
            <a:r>
              <a:rPr lang="en-US" altLang="zh-CN" sz="2400" b="1" dirty="0">
                <a:ea typeface="黑体" panose="02010609060101010101" pitchFamily="49" charset="-122"/>
              </a:rPr>
              <a:t>        </a:t>
            </a:r>
            <a:r>
              <a:rPr lang="en-US" altLang="zh-CN" sz="2400" b="1" dirty="0" err="1">
                <a:ea typeface="黑体" panose="02010609060101010101" pitchFamily="49" charset="-122"/>
              </a:rPr>
              <a:t>Console.WriteLine</a:t>
            </a:r>
            <a:r>
              <a:rPr lang="en-US" altLang="zh-CN" sz="2400" b="1" dirty="0">
                <a:ea typeface="黑体" panose="02010609060101010101" pitchFamily="49" charset="-122"/>
              </a:rPr>
              <a:t>("</a:t>
            </a:r>
            <a:r>
              <a:rPr lang="zh-CN" altLang="en-US" sz="2400" b="1" dirty="0">
                <a:ea typeface="黑体" panose="02010609060101010101" pitchFamily="49" charset="-122"/>
              </a:rPr>
              <a:t>结构对象创建之后才能调用</a:t>
            </a:r>
            <a:r>
              <a:rPr lang="en-US" altLang="zh-CN" sz="2400" b="1" dirty="0">
                <a:ea typeface="黑体" panose="02010609060101010101" pitchFamily="49" charset="-122"/>
              </a:rPr>
              <a:t>");  </a:t>
            </a:r>
          </a:p>
          <a:p>
            <a:pPr algn="just" eaLnBrk="1" hangingPunct="1">
              <a:buFontTx/>
              <a:buNone/>
            </a:pPr>
            <a:r>
              <a:rPr lang="en-US" altLang="zh-CN" sz="2400" b="1" dirty="0">
                <a:ea typeface="黑体" panose="02010609060101010101" pitchFamily="49" charset="-122"/>
              </a:rPr>
              <a:t>   }</a:t>
            </a:r>
          </a:p>
          <a:p>
            <a:pPr algn="just" eaLnBrk="1" hangingPunct="1">
              <a:buFontTx/>
              <a:buNone/>
            </a:pPr>
            <a:r>
              <a:rPr lang="en-US" altLang="zh-CN" sz="2400" b="1" dirty="0">
                <a:ea typeface="黑体" panose="02010609060101010101" pitchFamily="49" charset="-122"/>
              </a:rPr>
              <a:t>}</a:t>
            </a:r>
          </a:p>
          <a:p>
            <a:pPr eaLnBrk="1" hangingPunct="1">
              <a:buFontTx/>
              <a:buNone/>
            </a:pPr>
            <a:endParaRPr lang="en-US" altLang="zh-CN" sz="2400" b="1" dirty="0">
              <a:ea typeface="黑体" panose="02010609060101010101" pitchFamily="49" charset="-122"/>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640960" cy="6370975"/>
          </a:xfrm>
          <a:prstGeom prst="rect">
            <a:avLst/>
          </a:prstGeom>
        </p:spPr>
        <p:txBody>
          <a:bodyPr wrap="square">
            <a:spAutoFit/>
          </a:bodyPr>
          <a:lstStyle/>
          <a:p>
            <a:r>
              <a:rPr lang="zh-CN" altLang="en-US" b="1" dirty="0">
                <a:latin typeface="+mn-lt"/>
                <a:ea typeface="黑体" panose="02010609060101010101" pitchFamily="49" charset="-122"/>
              </a:rPr>
              <a:t>class MainClass </a:t>
            </a:r>
          </a:p>
          <a:p>
            <a:r>
              <a:rPr lang="zh-CN" altLang="en-US" b="1" dirty="0">
                <a:latin typeface="+mn-lt"/>
                <a:ea typeface="黑体" panose="02010609060101010101" pitchFamily="49" charset="-122"/>
              </a:rPr>
              <a:t>{  </a:t>
            </a:r>
            <a:endParaRPr lang="en-US" altLang="zh-CN" b="1" dirty="0">
              <a:latin typeface="+mn-lt"/>
              <a:ea typeface="黑体" panose="02010609060101010101" pitchFamily="49" charset="-122"/>
            </a:endParaRPr>
          </a:p>
          <a:p>
            <a:r>
              <a:rPr lang="en-US" altLang="zh-CN" b="1" dirty="0">
                <a:latin typeface="+mn-lt"/>
                <a:ea typeface="黑体" panose="02010609060101010101" pitchFamily="49" charset="-122"/>
              </a:rPr>
              <a:t>   </a:t>
            </a:r>
            <a:r>
              <a:rPr lang="zh-CN" altLang="en-US" b="1" dirty="0">
                <a:latin typeface="+mn-lt"/>
                <a:ea typeface="黑体" panose="02010609060101010101" pitchFamily="49" charset="-122"/>
              </a:rPr>
              <a:t>public static void Main() </a:t>
            </a:r>
          </a:p>
          <a:p>
            <a:r>
              <a:rPr lang="zh-CN" altLang="en-US" b="1" dirty="0">
                <a:latin typeface="+mn-lt"/>
                <a:ea typeface="黑体" panose="02010609060101010101" pitchFamily="49" charset="-122"/>
              </a:rPr>
              <a:t>   {</a:t>
            </a:r>
          </a:p>
          <a:p>
            <a:r>
              <a:rPr lang="zh-CN" altLang="en-US" b="1" dirty="0">
                <a:latin typeface="+mn-lt"/>
                <a:ea typeface="黑体" panose="02010609060101010101" pitchFamily="49" charset="-122"/>
              </a:rPr>
              <a:t>      Point pt1; </a:t>
            </a:r>
            <a:r>
              <a:rPr lang="zh-CN" altLang="en-US" b="1" dirty="0">
                <a:solidFill>
                  <a:srgbClr val="FF0000"/>
                </a:solidFill>
                <a:latin typeface="+mn-lt"/>
                <a:ea typeface="黑体" panose="02010609060101010101" pitchFamily="49" charset="-122"/>
              </a:rPr>
              <a:t>//不用new建立结构对象</a:t>
            </a:r>
          </a:p>
          <a:p>
            <a:r>
              <a:rPr lang="zh-CN" altLang="en-US" b="1" dirty="0">
                <a:latin typeface="+mn-lt"/>
                <a:ea typeface="黑体" panose="02010609060101010101" pitchFamily="49" charset="-122"/>
              </a:rPr>
              <a:t>      pt1.x = 10; </a:t>
            </a:r>
            <a:r>
              <a:rPr lang="zh-CN" altLang="en-US" b="1" dirty="0">
                <a:solidFill>
                  <a:srgbClr val="FF0000"/>
                </a:solidFill>
                <a:latin typeface="+mn-lt"/>
                <a:ea typeface="黑体" panose="02010609060101010101" pitchFamily="49" charset="-122"/>
              </a:rPr>
              <a:t>//初始化结构对象，才能使用，否则出错</a:t>
            </a:r>
          </a:p>
          <a:p>
            <a:r>
              <a:rPr lang="zh-CN" altLang="en-US" b="1" dirty="0">
                <a:latin typeface="+mn-lt"/>
                <a:ea typeface="黑体" panose="02010609060101010101" pitchFamily="49" charset="-122"/>
              </a:rPr>
              <a:t>      pt1.y = 20;</a:t>
            </a:r>
          </a:p>
          <a:p>
            <a:r>
              <a:rPr lang="zh-CN" altLang="en-US" b="1" dirty="0">
                <a:latin typeface="+mn-lt"/>
                <a:ea typeface="黑体" panose="02010609060101010101" pitchFamily="49" charset="-122"/>
              </a:rPr>
              <a:t>      Point pt2=new Point(20,20); </a:t>
            </a:r>
            <a:r>
              <a:rPr lang="zh-CN" altLang="en-US" b="1" dirty="0">
                <a:solidFill>
                  <a:srgbClr val="FF0000"/>
                </a:solidFill>
                <a:latin typeface="+mn-lt"/>
                <a:ea typeface="黑体" panose="02010609060101010101" pitchFamily="49" charset="-122"/>
              </a:rPr>
              <a:t>//用new建立结构对象</a:t>
            </a:r>
          </a:p>
          <a:p>
            <a:r>
              <a:rPr lang="zh-CN" altLang="en-US" b="1" dirty="0">
                <a:latin typeface="+mn-lt"/>
                <a:ea typeface="黑体" panose="02010609060101010101" pitchFamily="49" charset="-122"/>
              </a:rPr>
              <a:t>      Point pt3=new Point( ); </a:t>
            </a:r>
            <a:r>
              <a:rPr lang="zh-CN" altLang="en-US" b="1" dirty="0">
                <a:solidFill>
                  <a:srgbClr val="FF0000"/>
                </a:solidFill>
                <a:latin typeface="+mn-lt"/>
                <a:ea typeface="黑体" panose="02010609060101010101" pitchFamily="49" charset="-122"/>
              </a:rPr>
              <a:t>//调用了系统提供的默认构造函数</a:t>
            </a:r>
            <a:endParaRPr lang="en-US" altLang="zh-CN" b="1" dirty="0">
              <a:solidFill>
                <a:srgbClr val="FF0000"/>
              </a:solidFill>
              <a:latin typeface="+mn-lt"/>
              <a:ea typeface="黑体" panose="02010609060101010101" pitchFamily="49" charset="-122"/>
            </a:endParaRPr>
          </a:p>
          <a:p>
            <a:endParaRPr lang="zh-CN" altLang="en-US" b="1" dirty="0">
              <a:solidFill>
                <a:srgbClr val="FF0000"/>
              </a:solidFill>
              <a:latin typeface="+mn-lt"/>
              <a:ea typeface="黑体" panose="02010609060101010101" pitchFamily="49" charset="-122"/>
            </a:endParaRPr>
          </a:p>
          <a:p>
            <a:r>
              <a:rPr lang="zh-CN" altLang="en-US" b="1" dirty="0">
                <a:latin typeface="+mn-lt"/>
                <a:ea typeface="黑体" panose="02010609060101010101" pitchFamily="49" charset="-122"/>
              </a:rPr>
              <a:t>      // 打印显示</a:t>
            </a:r>
          </a:p>
          <a:p>
            <a:r>
              <a:rPr lang="zh-CN" altLang="en-US" b="1" dirty="0">
                <a:latin typeface="+mn-lt"/>
                <a:ea typeface="黑体" panose="02010609060101010101" pitchFamily="49" charset="-122"/>
              </a:rPr>
              <a:t>      Console.WriteLine("pt1:");</a:t>
            </a:r>
          </a:p>
          <a:p>
            <a:r>
              <a:rPr lang="zh-CN" altLang="en-US" b="1" dirty="0">
                <a:latin typeface="+mn-lt"/>
                <a:ea typeface="黑体" panose="02010609060101010101" pitchFamily="49" charset="-122"/>
              </a:rPr>
              <a:t>      Console.WriteLine("x = {0}, y = {1}", pt1.x, pt1.y);</a:t>
            </a:r>
          </a:p>
          <a:p>
            <a:r>
              <a:rPr lang="zh-CN" altLang="en-US" b="1" dirty="0">
                <a:latin typeface="+mn-lt"/>
                <a:ea typeface="黑体" panose="02010609060101010101" pitchFamily="49" charset="-122"/>
              </a:rPr>
              <a:t>	Console.WriteLine("pt2:");</a:t>
            </a:r>
          </a:p>
          <a:p>
            <a:r>
              <a:rPr lang="zh-CN" altLang="en-US" b="1" dirty="0">
                <a:latin typeface="+mn-lt"/>
                <a:ea typeface="黑体" panose="02010609060101010101" pitchFamily="49" charset="-122"/>
              </a:rPr>
              <a:t>      Console.WriteLine("x = {0}, y = {1}", pt2.x, pt2.y);</a:t>
            </a:r>
          </a:p>
          <a:p>
            <a:r>
              <a:rPr lang="zh-CN" altLang="en-US" b="1" dirty="0">
                <a:latin typeface="+mn-lt"/>
                <a:ea typeface="黑体" panose="02010609060101010101" pitchFamily="49" charset="-122"/>
              </a:rPr>
              <a:t>   }</a:t>
            </a:r>
          </a:p>
          <a:p>
            <a:r>
              <a:rPr lang="zh-CN" altLang="en-US" b="1" dirty="0">
                <a:latin typeface="+mn-lt"/>
                <a:ea typeface="黑体" panose="02010609060101010101" pitchFamily="49" charset="-122"/>
              </a:rPr>
              <a:t>}</a:t>
            </a:r>
          </a:p>
        </p:txBody>
      </p:sp>
    </p:spTree>
    <p:extLst>
      <p:ext uri="{BB962C8B-B14F-4D97-AF65-F5344CB8AC3E}">
        <p14:creationId xmlns:p14="http://schemas.microsoft.com/office/powerpoint/2010/main" val="1213501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83790"/>
            <a:ext cx="8229600" cy="896938"/>
          </a:xfrm>
        </p:spPr>
        <p:txBody>
          <a:bodyPr/>
          <a:lstStyle/>
          <a:p>
            <a:pPr eaLnBrk="1" hangingPunct="1"/>
            <a:r>
              <a:rPr lang="zh-CN" altLang="en-US" sz="4000" dirty="0">
                <a:solidFill>
                  <a:srgbClr val="0000FF"/>
                </a:solidFill>
                <a:ea typeface="黑体" panose="02010609060101010101" pitchFamily="49" charset="-122"/>
              </a:rPr>
              <a:t>构造函数</a:t>
            </a:r>
          </a:p>
        </p:txBody>
      </p:sp>
      <p:sp>
        <p:nvSpPr>
          <p:cNvPr id="19459" name="Rectangle 3"/>
          <p:cNvSpPr>
            <a:spLocks noGrp="1" noChangeArrowheads="1"/>
          </p:cNvSpPr>
          <p:nvPr>
            <p:ph idx="1"/>
          </p:nvPr>
        </p:nvSpPr>
        <p:spPr>
          <a:xfrm>
            <a:off x="179388" y="1268759"/>
            <a:ext cx="8640762" cy="5255865"/>
          </a:xfrm>
        </p:spPr>
        <p:txBody>
          <a:bodyPr/>
          <a:lstStyle/>
          <a:p>
            <a:pPr eaLnBrk="1" hangingPunct="1">
              <a:spcAft>
                <a:spcPts val="600"/>
              </a:spcAft>
            </a:pPr>
            <a:r>
              <a:rPr lang="zh-CN" altLang="en-US" sz="2800" dirty="0">
                <a:ea typeface="黑体" panose="02010609060101010101" pitchFamily="49" charset="-122"/>
              </a:rPr>
              <a:t>构造函数是一种用于对象初始化的特殊方法，有以下特点。</a:t>
            </a:r>
          </a:p>
          <a:p>
            <a:pPr eaLnBrk="1" hangingPunct="1">
              <a:spcAft>
                <a:spcPts val="600"/>
              </a:spcAft>
              <a:buFontTx/>
              <a:buNone/>
            </a:pPr>
            <a:r>
              <a:rPr lang="zh-CN" altLang="en-US" sz="2400" dirty="0">
                <a:ea typeface="黑体" panose="02010609060101010101" pitchFamily="49" charset="-122"/>
              </a:rPr>
              <a:t>    </a:t>
            </a:r>
            <a:r>
              <a:rPr lang="en-US" altLang="zh-CN" sz="2000" dirty="0">
                <a:ea typeface="黑体" panose="02010609060101010101" pitchFamily="49" charset="-122"/>
              </a:rPr>
              <a:t>–</a:t>
            </a:r>
            <a:r>
              <a:rPr lang="zh-CN" altLang="en-US" sz="2000" dirty="0">
                <a:ea typeface="黑体" panose="02010609060101010101" pitchFamily="49" charset="-122"/>
              </a:rPr>
              <a:t>构造函数只能在对象创建时调用，即和</a:t>
            </a:r>
            <a:r>
              <a:rPr lang="en-US" altLang="zh-CN" sz="2000" dirty="0">
                <a:ea typeface="黑体" panose="02010609060101010101" pitchFamily="49" charset="-122"/>
              </a:rPr>
              <a:t>new</a:t>
            </a:r>
            <a:r>
              <a:rPr lang="zh-CN" altLang="en-US" sz="2000" dirty="0">
                <a:ea typeface="黑体" panose="02010609060101010101" pitchFamily="49" charset="-122"/>
              </a:rPr>
              <a:t>运算符一起被调用。</a:t>
            </a:r>
          </a:p>
          <a:p>
            <a:pPr indent="-360000" eaLnBrk="1" hangingPunct="1">
              <a:spcAft>
                <a:spcPts val="600"/>
              </a:spcAft>
              <a:buFontTx/>
              <a:buNone/>
            </a:pPr>
            <a:r>
              <a:rPr lang="zh-CN" altLang="en-US" sz="2000" dirty="0">
                <a:ea typeface="黑体" panose="02010609060101010101" pitchFamily="49" charset="-122"/>
              </a:rPr>
              <a:t>    </a:t>
            </a:r>
            <a:r>
              <a:rPr lang="en-US" altLang="zh-CN" sz="2000" dirty="0">
                <a:ea typeface="黑体" panose="02010609060101010101" pitchFamily="49" charset="-122"/>
              </a:rPr>
              <a:t>–</a:t>
            </a:r>
            <a:r>
              <a:rPr lang="zh-CN" altLang="en-US" sz="2000" dirty="0">
                <a:ea typeface="黑体" panose="02010609060101010101" pitchFamily="49" charset="-122"/>
              </a:rPr>
              <a:t>构造函数和类具有相同的名字，可以有</a:t>
            </a:r>
            <a:r>
              <a:rPr lang="en-US" altLang="zh-CN" sz="2000" dirty="0">
                <a:ea typeface="黑体" panose="02010609060101010101" pitchFamily="49" charset="-122"/>
              </a:rPr>
              <a:t>0</a:t>
            </a:r>
            <a:r>
              <a:rPr lang="zh-CN" altLang="en-US" sz="2000" dirty="0">
                <a:ea typeface="黑体" panose="02010609060101010101" pitchFamily="49" charset="-122"/>
              </a:rPr>
              <a:t>个、</a:t>
            </a:r>
            <a:r>
              <a:rPr lang="en-US" altLang="zh-CN" sz="2000" dirty="0">
                <a:ea typeface="黑体" panose="02010609060101010101" pitchFamily="49" charset="-122"/>
              </a:rPr>
              <a:t>1</a:t>
            </a:r>
            <a:r>
              <a:rPr lang="zh-CN" altLang="en-US" sz="2000" dirty="0">
                <a:ea typeface="黑体" panose="02010609060101010101" pitchFamily="49" charset="-122"/>
              </a:rPr>
              <a:t>个或多个参数，没有返回值。</a:t>
            </a:r>
          </a:p>
          <a:p>
            <a:pPr eaLnBrk="1" hangingPunct="1">
              <a:spcAft>
                <a:spcPts val="600"/>
              </a:spcAft>
              <a:buFontTx/>
              <a:buNone/>
            </a:pPr>
            <a:r>
              <a:rPr lang="zh-CN" altLang="en-US" sz="2000" dirty="0">
                <a:ea typeface="黑体" panose="02010609060101010101" pitchFamily="49" charset="-122"/>
              </a:rPr>
              <a:t>    </a:t>
            </a:r>
            <a:r>
              <a:rPr lang="en-US" altLang="zh-CN" sz="2000" dirty="0">
                <a:ea typeface="黑体" panose="02010609060101010101" pitchFamily="49" charset="-122"/>
              </a:rPr>
              <a:t>–</a:t>
            </a:r>
            <a:r>
              <a:rPr lang="zh-CN" altLang="en-US" sz="2000" dirty="0">
                <a:ea typeface="黑体" panose="02010609060101010101" pitchFamily="49" charset="-122"/>
              </a:rPr>
              <a:t>每个类至少有一个构造函数，一个类可以有多个构造函数。</a:t>
            </a:r>
          </a:p>
          <a:p>
            <a:pPr eaLnBrk="1" hangingPunct="1">
              <a:spcAft>
                <a:spcPts val="600"/>
              </a:spcAft>
              <a:buFontTx/>
              <a:buNone/>
            </a:pPr>
            <a:r>
              <a:rPr lang="zh-CN" altLang="en-US" sz="2000" dirty="0">
                <a:ea typeface="黑体" panose="02010609060101010101" pitchFamily="49" charset="-122"/>
              </a:rPr>
              <a:t>    </a:t>
            </a:r>
            <a:r>
              <a:rPr lang="en-US" altLang="zh-CN" sz="2000" dirty="0">
                <a:ea typeface="黑体" panose="02010609060101010101" pitchFamily="49" charset="-122"/>
              </a:rPr>
              <a:t>–</a:t>
            </a:r>
            <a:r>
              <a:rPr lang="zh-CN" altLang="en-US" sz="2000" dirty="0">
                <a:ea typeface="黑体" panose="02010609060101010101" pitchFamily="49" charset="-122"/>
              </a:rPr>
              <a:t>如果没有为类定义构造函数，系统会自动为其定义一个缺省的构造函数。缺省构造函数不带参数，作用是将实例变量都清零；一旦为类定义了构造函数，则系统不会再为其定义缺省构造函数。</a:t>
            </a:r>
          </a:p>
          <a:p>
            <a:pPr eaLnBrk="1" hangingPunct="1">
              <a:spcAft>
                <a:spcPts val="600"/>
              </a:spcAft>
            </a:pPr>
            <a:r>
              <a:rPr lang="en-US" altLang="zh-CN" sz="2800" dirty="0">
                <a:ea typeface="黑体" panose="02010609060101010101" pitchFamily="49" charset="-122"/>
              </a:rPr>
              <a:t>C#</a:t>
            </a:r>
            <a:r>
              <a:rPr lang="zh-CN" altLang="en-US" sz="2800" dirty="0">
                <a:ea typeface="黑体" panose="02010609060101010101" pitchFamily="49" charset="-122"/>
              </a:rPr>
              <a:t>中构造函数有三种：</a:t>
            </a:r>
            <a:r>
              <a:rPr lang="zh-CN" altLang="en-US" sz="2800" dirty="0">
                <a:solidFill>
                  <a:srgbClr val="FF0000"/>
                </a:solidFill>
                <a:ea typeface="黑体" panose="02010609060101010101" pitchFamily="49" charset="-122"/>
              </a:rPr>
              <a:t>实例构造、私有构造和静态</a:t>
            </a:r>
            <a:r>
              <a:rPr lang="zh-CN" altLang="en-US" sz="2800" dirty="0" smtClean="0">
                <a:solidFill>
                  <a:srgbClr val="FF0000"/>
                </a:solidFill>
                <a:ea typeface="黑体" panose="02010609060101010101" pitchFamily="49" charset="-122"/>
              </a:rPr>
              <a:t>构造。</a:t>
            </a:r>
            <a:endParaRPr lang="zh-CN" altLang="en-US" sz="2800" dirty="0">
              <a:solidFill>
                <a:srgbClr val="FF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323850" y="620713"/>
            <a:ext cx="8458200"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600" dirty="0">
                <a:ea typeface="黑体" panose="02010609060101010101" pitchFamily="49" charset="-122"/>
              </a:rPr>
              <a:t>对于结构的使用需要注意以下几点：</a:t>
            </a:r>
          </a:p>
          <a:p>
            <a:pPr eaLnBrk="1" hangingPunct="1">
              <a:spcBef>
                <a:spcPct val="50000"/>
              </a:spcBef>
              <a:buFontTx/>
              <a:buNone/>
            </a:pPr>
            <a:r>
              <a:rPr lang="en-US" altLang="zh-CN" sz="2600" dirty="0">
                <a:ea typeface="黑体" panose="02010609060101010101" pitchFamily="49" charset="-122"/>
              </a:rPr>
              <a:t>1.</a:t>
            </a:r>
            <a:r>
              <a:rPr lang="zh-CN" altLang="en-US" sz="2600" dirty="0">
                <a:ea typeface="黑体" panose="02010609060101010101" pitchFamily="49" charset="-122"/>
              </a:rPr>
              <a:t>结构默认包含无参数构造函数。</a:t>
            </a:r>
          </a:p>
          <a:p>
            <a:pPr eaLnBrk="1" hangingPunct="1">
              <a:spcBef>
                <a:spcPct val="50000"/>
              </a:spcBef>
              <a:buFontTx/>
              <a:buNone/>
            </a:pPr>
            <a:r>
              <a:rPr lang="en-US" altLang="zh-CN" sz="2600" dirty="0">
                <a:ea typeface="黑体" panose="02010609060101010101" pitchFamily="49" charset="-122"/>
              </a:rPr>
              <a:t>2. </a:t>
            </a:r>
            <a:r>
              <a:rPr lang="zh-CN" altLang="en-US" sz="2600" dirty="0">
                <a:ea typeface="黑体" panose="02010609060101010101" pitchFamily="49" charset="-122"/>
              </a:rPr>
              <a:t>显式定义的构造函数必须带参数。不会覆盖掉默认的无参数构造函数。</a:t>
            </a:r>
          </a:p>
          <a:p>
            <a:pPr eaLnBrk="1" hangingPunct="1">
              <a:spcBef>
                <a:spcPct val="50000"/>
              </a:spcBef>
              <a:buFontTx/>
              <a:buNone/>
            </a:pPr>
            <a:r>
              <a:rPr lang="en-US" altLang="zh-CN" sz="2600" dirty="0">
                <a:ea typeface="黑体" panose="02010609060101010101" pitchFamily="49" charset="-122"/>
              </a:rPr>
              <a:t>3.</a:t>
            </a:r>
            <a:r>
              <a:rPr lang="zh-CN" altLang="en-US" sz="2600" dirty="0">
                <a:ea typeface="黑体" panose="02010609060101010101" pitchFamily="49" charset="-122"/>
              </a:rPr>
              <a:t>对于结构中的实例字段成员，不能在声明时赋值初始化。</a:t>
            </a:r>
          </a:p>
          <a:p>
            <a:pPr eaLnBrk="1" hangingPunct="1">
              <a:spcBef>
                <a:spcPct val="50000"/>
              </a:spcBef>
              <a:buFontTx/>
              <a:buNone/>
            </a:pPr>
            <a:r>
              <a:rPr lang="en-US" altLang="zh-CN" sz="2600" dirty="0">
                <a:ea typeface="黑体" panose="02010609060101010101" pitchFamily="49" charset="-122"/>
              </a:rPr>
              <a:t>4.</a:t>
            </a:r>
            <a:r>
              <a:rPr lang="zh-CN" altLang="en-US" sz="2600" dirty="0">
                <a:ea typeface="黑体" panose="02010609060101010101" pitchFamily="49" charset="-122"/>
              </a:rPr>
              <a:t>在声明了结构类型后，可以使用</a:t>
            </a:r>
            <a:r>
              <a:rPr lang="en-US" altLang="zh-CN" sz="2600" dirty="0">
                <a:ea typeface="黑体" panose="02010609060101010101" pitchFamily="49" charset="-122"/>
              </a:rPr>
              <a:t>new</a:t>
            </a:r>
            <a:r>
              <a:rPr lang="zh-CN" altLang="en-US" sz="2600" dirty="0">
                <a:ea typeface="黑体" panose="02010609060101010101" pitchFamily="49" charset="-122"/>
              </a:rPr>
              <a:t>运算符创建结构对象。如果不使用</a:t>
            </a:r>
            <a:r>
              <a:rPr lang="en-US" altLang="zh-CN" sz="2600" dirty="0">
                <a:ea typeface="黑体" panose="02010609060101010101" pitchFamily="49" charset="-122"/>
              </a:rPr>
              <a:t>new</a:t>
            </a:r>
            <a:r>
              <a:rPr lang="zh-CN" altLang="en-US" sz="2600" dirty="0">
                <a:ea typeface="黑体" panose="02010609060101010101" pitchFamily="49" charset="-122"/>
              </a:rPr>
              <a:t>，那么在初始化</a:t>
            </a:r>
            <a:r>
              <a:rPr lang="zh-CN" altLang="en-US" sz="2600" dirty="0">
                <a:solidFill>
                  <a:srgbClr val="FF0000"/>
                </a:solidFill>
                <a:ea typeface="黑体" panose="02010609060101010101" pitchFamily="49" charset="-122"/>
              </a:rPr>
              <a:t>所有字段前</a:t>
            </a:r>
            <a:r>
              <a:rPr lang="zh-CN" altLang="en-US" sz="2600" dirty="0">
                <a:ea typeface="黑体" panose="02010609060101010101" pitchFamily="49" charset="-122"/>
              </a:rPr>
              <a:t>，字段保持未赋值状态且对象不可用。</a:t>
            </a:r>
          </a:p>
          <a:p>
            <a:pPr eaLnBrk="1" hangingPunct="1">
              <a:spcBef>
                <a:spcPct val="50000"/>
              </a:spcBef>
              <a:buFontTx/>
              <a:buNone/>
            </a:pPr>
            <a:r>
              <a:rPr lang="en-US" altLang="zh-CN" sz="2600" dirty="0">
                <a:ea typeface="黑体" panose="02010609060101010101" pitchFamily="49" charset="-122"/>
              </a:rPr>
              <a:t>5.</a:t>
            </a:r>
            <a:r>
              <a:rPr lang="zh-CN" altLang="en-US" sz="2600" dirty="0">
                <a:ea typeface="黑体" panose="02010609060101010101" pitchFamily="49" charset="-122"/>
              </a:rPr>
              <a:t>结构是值类型，类是引用型。</a:t>
            </a:r>
          </a:p>
          <a:p>
            <a:pPr eaLnBrk="1" hangingPunct="1">
              <a:spcBef>
                <a:spcPct val="50000"/>
              </a:spcBef>
              <a:buFontTx/>
              <a:buNone/>
            </a:pPr>
            <a:r>
              <a:rPr lang="en-US" altLang="zh-CN" sz="2600" dirty="0">
                <a:ea typeface="黑体" panose="02010609060101010101" pitchFamily="49" charset="-122"/>
              </a:rPr>
              <a:t>6.</a:t>
            </a:r>
            <a:r>
              <a:rPr lang="zh-CN" altLang="en-US" sz="2600" dirty="0">
                <a:ea typeface="黑体" panose="02010609060101010101" pitchFamily="49" charset="-122"/>
              </a:rPr>
              <a:t>结构不支持继承，但可继承接口。</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323528" y="928688"/>
            <a:ext cx="8458200" cy="39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spcAft>
                <a:spcPts val="600"/>
              </a:spcAft>
              <a:buFontTx/>
              <a:buNone/>
            </a:pPr>
            <a:r>
              <a:rPr lang="zh-CN" altLang="en-US" sz="3000" dirty="0">
                <a:solidFill>
                  <a:srgbClr val="0000FF"/>
                </a:solidFill>
                <a:ea typeface="黑体" panose="02010609060101010101" pitchFamily="49" charset="-122"/>
              </a:rPr>
              <a:t>以下任何一条，就应该使用类：</a:t>
            </a:r>
          </a:p>
          <a:p>
            <a:pPr marL="514350" indent="-514350" eaLnBrk="1" hangingPunct="1">
              <a:lnSpc>
                <a:spcPct val="120000"/>
              </a:lnSpc>
              <a:spcBef>
                <a:spcPts val="0"/>
              </a:spcBef>
              <a:spcAft>
                <a:spcPts val="600"/>
              </a:spcAft>
            </a:pPr>
            <a:r>
              <a:rPr lang="zh-CN" altLang="en-US" sz="2800" dirty="0">
                <a:ea typeface="黑体" panose="02010609060101010101" pitchFamily="49" charset="-122"/>
              </a:rPr>
              <a:t>需要派生、继承。</a:t>
            </a:r>
          </a:p>
          <a:p>
            <a:pPr marL="514350" indent="-514350" eaLnBrk="1" hangingPunct="1">
              <a:lnSpc>
                <a:spcPct val="120000"/>
              </a:lnSpc>
              <a:spcBef>
                <a:spcPts val="0"/>
              </a:spcBef>
              <a:spcAft>
                <a:spcPts val="600"/>
              </a:spcAft>
            </a:pPr>
            <a:r>
              <a:rPr lang="zh-CN" altLang="en-US" sz="2800" dirty="0">
                <a:ea typeface="黑体" panose="02010609060101010101" pitchFamily="49" charset="-122"/>
              </a:rPr>
              <a:t>该类型作为方法参数传递。</a:t>
            </a:r>
            <a:endParaRPr lang="en-US" altLang="zh-CN" sz="2800" dirty="0">
              <a:ea typeface="黑体" panose="02010609060101010101" pitchFamily="49" charset="-122"/>
            </a:endParaRPr>
          </a:p>
          <a:p>
            <a:pPr marL="1257300" lvl="1" indent="-514350" eaLnBrk="1" hangingPunct="1">
              <a:lnSpc>
                <a:spcPct val="120000"/>
              </a:lnSpc>
              <a:spcBef>
                <a:spcPts val="0"/>
              </a:spcBef>
              <a:spcAft>
                <a:spcPts val="600"/>
              </a:spcAft>
            </a:pPr>
            <a:r>
              <a:rPr lang="zh-CN" altLang="en-US" sz="2400" dirty="0">
                <a:ea typeface="黑体" panose="02010609060101010101" pitchFamily="49" charset="-122"/>
              </a:rPr>
              <a:t>因为结构是值类型，每次调用都要创建结构的副本，但结构体数组例外。</a:t>
            </a:r>
          </a:p>
          <a:p>
            <a:pPr marL="514350" indent="-514350" eaLnBrk="1" hangingPunct="1">
              <a:lnSpc>
                <a:spcPct val="120000"/>
              </a:lnSpc>
              <a:spcBef>
                <a:spcPts val="0"/>
              </a:spcBef>
              <a:spcAft>
                <a:spcPts val="600"/>
              </a:spcAft>
            </a:pPr>
            <a:r>
              <a:rPr lang="zh-CN" altLang="en-US" sz="2800" dirty="0">
                <a:ea typeface="黑体" panose="02010609060101010101" pitchFamily="49" charset="-122"/>
              </a:rPr>
              <a:t>该类型用作方法的返回类型。</a:t>
            </a:r>
          </a:p>
          <a:p>
            <a:pPr eaLnBrk="1" hangingPunct="1">
              <a:lnSpc>
                <a:spcPct val="120000"/>
              </a:lnSpc>
              <a:spcBef>
                <a:spcPts val="0"/>
              </a:spcBef>
              <a:spcAft>
                <a:spcPts val="600"/>
              </a:spcAft>
              <a:buFontTx/>
              <a:buNone/>
            </a:pPr>
            <a:endParaRPr lang="en-US" altLang="zh-CN" sz="3000" dirty="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467544" y="332656"/>
            <a:ext cx="8229600" cy="6192688"/>
          </a:xfrm>
        </p:spPr>
        <p:txBody>
          <a:bodyPr/>
          <a:lstStyle/>
          <a:p>
            <a:pPr eaLnBrk="1" hangingPunct="1">
              <a:spcBef>
                <a:spcPts val="600"/>
              </a:spcBef>
              <a:spcAft>
                <a:spcPts val="600"/>
              </a:spcAft>
            </a:pPr>
            <a:r>
              <a:rPr lang="zh-CN" altLang="en-US" sz="2800" dirty="0">
                <a:ea typeface="黑体" panose="02010609060101010101" pitchFamily="49" charset="-122"/>
              </a:rPr>
              <a:t>创建对象与构造函数</a:t>
            </a:r>
          </a:p>
          <a:p>
            <a:pPr lvl="1" eaLnBrk="1" hangingPunct="1">
              <a:spcBef>
                <a:spcPts val="600"/>
              </a:spcBef>
              <a:spcAft>
                <a:spcPts val="600"/>
              </a:spcAft>
              <a:buFontTx/>
              <a:buNone/>
            </a:pPr>
            <a:r>
              <a:rPr lang="zh-CN" altLang="en-US" sz="2400" b="1" dirty="0">
                <a:solidFill>
                  <a:srgbClr val="FF0000"/>
                </a:solidFill>
                <a:ea typeface="黑体" panose="02010609060101010101" pitchFamily="49" charset="-122"/>
              </a:rPr>
              <a:t>类名 对象名</a:t>
            </a:r>
            <a:r>
              <a:rPr lang="en-US" altLang="zh-CN" sz="2400" b="1" dirty="0">
                <a:solidFill>
                  <a:srgbClr val="FF0000"/>
                </a:solidFill>
                <a:ea typeface="黑体" panose="02010609060101010101" pitchFamily="49" charset="-122"/>
              </a:rPr>
              <a:t>=new </a:t>
            </a:r>
            <a:r>
              <a:rPr lang="zh-CN" altLang="en-US" sz="2400" b="1" dirty="0">
                <a:solidFill>
                  <a:srgbClr val="FF0000"/>
                </a:solidFill>
                <a:ea typeface="黑体" panose="02010609060101010101" pitchFamily="49" charset="-122"/>
              </a:rPr>
              <a:t>构造函数（参数类表）</a:t>
            </a:r>
            <a:r>
              <a:rPr lang="en-US" altLang="zh-CN" sz="2400" b="1" dirty="0">
                <a:solidFill>
                  <a:srgbClr val="FF0000"/>
                </a:solidFill>
                <a:ea typeface="黑体" panose="02010609060101010101" pitchFamily="49" charset="-122"/>
              </a:rPr>
              <a:t>;</a:t>
            </a:r>
          </a:p>
          <a:p>
            <a:pPr lvl="1" eaLnBrk="1" hangingPunct="1">
              <a:spcBef>
                <a:spcPts val="600"/>
              </a:spcBef>
              <a:spcAft>
                <a:spcPts val="600"/>
              </a:spcAft>
              <a:buFontTx/>
              <a:buNone/>
            </a:pPr>
            <a:r>
              <a:rPr lang="zh-CN" altLang="en-US" sz="2400" dirty="0">
                <a:ea typeface="黑体" panose="02010609060101010101" pitchFamily="49" charset="-122"/>
              </a:rPr>
              <a:t>例如：</a:t>
            </a:r>
            <a:r>
              <a:rPr lang="en-US" altLang="zh-CN" sz="2400" dirty="0">
                <a:ea typeface="黑体" panose="02010609060101010101" pitchFamily="49" charset="-122"/>
              </a:rPr>
              <a:t>Point </a:t>
            </a:r>
            <a:r>
              <a:rPr lang="en-US" altLang="zh-CN" sz="2400" dirty="0" err="1">
                <a:ea typeface="黑体" panose="02010609060101010101" pitchFamily="49" charset="-122"/>
              </a:rPr>
              <a:t>myPoint</a:t>
            </a:r>
            <a:r>
              <a:rPr lang="en-US" altLang="zh-CN" sz="2400" dirty="0">
                <a:ea typeface="黑体" panose="02010609060101010101" pitchFamily="49" charset="-122"/>
              </a:rPr>
              <a:t> = new Point();</a:t>
            </a:r>
          </a:p>
          <a:p>
            <a:pPr eaLnBrk="1" hangingPunct="1">
              <a:spcBef>
                <a:spcPts val="600"/>
              </a:spcBef>
              <a:spcAft>
                <a:spcPts val="600"/>
              </a:spcAft>
            </a:pPr>
            <a:r>
              <a:rPr lang="zh-CN" altLang="en-US" sz="2800" dirty="0">
                <a:ea typeface="黑体" panose="02010609060101010101" pitchFamily="49" charset="-122"/>
              </a:rPr>
              <a:t>类的构造函数可通过初始值设定项来调用基类的构造函数，例如：</a:t>
            </a:r>
          </a:p>
          <a:p>
            <a:pPr lvl="1" eaLnBrk="1" hangingPunct="1">
              <a:spcBef>
                <a:spcPts val="600"/>
              </a:spcBef>
              <a:spcAft>
                <a:spcPts val="600"/>
              </a:spcAft>
              <a:buFontTx/>
              <a:buNone/>
            </a:pPr>
            <a:r>
              <a:rPr lang="en-US" altLang="zh-CN" sz="2400" dirty="0">
                <a:ea typeface="黑体" panose="02010609060101010101" pitchFamily="49" charset="-122"/>
              </a:rPr>
              <a:t>public Student(string no, string </a:t>
            </a:r>
            <a:r>
              <a:rPr lang="en-US" altLang="zh-CN" sz="2400" dirty="0" err="1">
                <a:ea typeface="黑体" panose="02010609060101010101" pitchFamily="49" charset="-122"/>
              </a:rPr>
              <a:t>name,char</a:t>
            </a:r>
            <a:r>
              <a:rPr lang="en-US" altLang="zh-CN" sz="2400" dirty="0">
                <a:ea typeface="黑体" panose="02010609060101010101" pitchFamily="49" charset="-122"/>
              </a:rPr>
              <a:t> </a:t>
            </a:r>
            <a:r>
              <a:rPr lang="en-US" altLang="zh-CN" sz="2400" dirty="0" err="1">
                <a:ea typeface="黑体" panose="02010609060101010101" pitchFamily="49" charset="-122"/>
              </a:rPr>
              <a:t>sex,int</a:t>
            </a:r>
            <a:r>
              <a:rPr lang="en-US" altLang="zh-CN" sz="2400" dirty="0">
                <a:ea typeface="黑体" panose="02010609060101010101" pitchFamily="49" charset="-122"/>
              </a:rPr>
              <a:t> age) </a:t>
            </a:r>
            <a:r>
              <a:rPr lang="en-GB" altLang="zh-CN" sz="2400" dirty="0">
                <a:solidFill>
                  <a:srgbClr val="FF0000"/>
                </a:solidFill>
                <a:ea typeface="黑体" panose="02010609060101010101" pitchFamily="49" charset="-122"/>
              </a:rPr>
              <a:t>: </a:t>
            </a:r>
            <a:r>
              <a:rPr lang="en-US" altLang="zh-CN" sz="2400" dirty="0">
                <a:solidFill>
                  <a:srgbClr val="FF0000"/>
                </a:solidFill>
                <a:ea typeface="黑体" panose="02010609060101010101" pitchFamily="49" charset="-122"/>
              </a:rPr>
              <a:t>base(name, </a:t>
            </a:r>
            <a:r>
              <a:rPr lang="en-US" altLang="zh-CN" sz="2400" dirty="0" err="1">
                <a:solidFill>
                  <a:srgbClr val="FF0000"/>
                </a:solidFill>
                <a:ea typeface="黑体" panose="02010609060101010101" pitchFamily="49" charset="-122"/>
              </a:rPr>
              <a:t>sex,age</a:t>
            </a:r>
            <a:r>
              <a:rPr lang="en-US" altLang="zh-CN" sz="2400" dirty="0">
                <a:solidFill>
                  <a:srgbClr val="FF0000"/>
                </a:solidFill>
                <a:ea typeface="黑体" panose="02010609060101010101" pitchFamily="49" charset="-122"/>
              </a:rPr>
              <a:t>)</a:t>
            </a:r>
          </a:p>
          <a:p>
            <a:pPr lvl="1" eaLnBrk="1" hangingPunct="1">
              <a:spcBef>
                <a:spcPts val="600"/>
              </a:spcBef>
              <a:spcAft>
                <a:spcPts val="600"/>
              </a:spcAft>
              <a:buFontTx/>
              <a:buNone/>
            </a:pPr>
            <a:r>
              <a:rPr lang="en-US" altLang="zh-CN" sz="2400" dirty="0">
                <a:ea typeface="黑体" panose="02010609060101010101" pitchFamily="49" charset="-122"/>
              </a:rPr>
              <a:t>{ … }</a:t>
            </a:r>
          </a:p>
          <a:p>
            <a:pPr eaLnBrk="1" hangingPunct="1">
              <a:spcBef>
                <a:spcPts val="600"/>
              </a:spcBef>
              <a:spcAft>
                <a:spcPts val="600"/>
              </a:spcAft>
            </a:pPr>
            <a:r>
              <a:rPr lang="zh-CN" altLang="en-US" sz="2800" dirty="0">
                <a:ea typeface="黑体" panose="02010609060101010101" pitchFamily="49" charset="-122"/>
              </a:rPr>
              <a:t>类的构造函数也可通过关键字</a:t>
            </a:r>
            <a:r>
              <a:rPr lang="en-US" altLang="zh-CN" sz="2800" dirty="0">
                <a:ea typeface="黑体" panose="02010609060101010101" pitchFamily="49" charset="-122"/>
              </a:rPr>
              <a:t>this</a:t>
            </a:r>
            <a:r>
              <a:rPr lang="zh-CN" altLang="en-US" sz="2800" dirty="0">
                <a:ea typeface="黑体" panose="02010609060101010101" pitchFamily="49" charset="-122"/>
              </a:rPr>
              <a:t>调用同一个类的另一个构造函数，例如：</a:t>
            </a:r>
          </a:p>
          <a:p>
            <a:pPr lvl="1" eaLnBrk="1" hangingPunct="1">
              <a:spcBef>
                <a:spcPts val="600"/>
              </a:spcBef>
              <a:spcAft>
                <a:spcPts val="600"/>
              </a:spcAft>
              <a:buFontTx/>
              <a:buNone/>
            </a:pPr>
            <a:r>
              <a:rPr lang="en-US" altLang="zh-CN" sz="2400" dirty="0">
                <a:ea typeface="黑体" panose="02010609060101010101" pitchFamily="49" charset="-122"/>
              </a:rPr>
              <a:t>public Point() </a:t>
            </a:r>
            <a:r>
              <a:rPr lang="en-US" altLang="zh-CN" sz="2400" dirty="0">
                <a:solidFill>
                  <a:srgbClr val="FF0000"/>
                </a:solidFill>
                <a:ea typeface="黑体" panose="02010609060101010101" pitchFamily="49" charset="-122"/>
              </a:rPr>
              <a:t>: this(0,20)</a:t>
            </a:r>
          </a:p>
          <a:p>
            <a:pPr lvl="1" eaLnBrk="1" hangingPunct="1">
              <a:spcBef>
                <a:spcPts val="600"/>
              </a:spcBef>
              <a:spcAft>
                <a:spcPts val="600"/>
              </a:spcAft>
              <a:buFontTx/>
              <a:buNone/>
            </a:pPr>
            <a:r>
              <a:rPr lang="en-US" altLang="zh-CN" sz="2400" dirty="0">
                <a:ea typeface="黑体" panose="02010609060101010101" pitchFamily="49" charset="-122"/>
              </a:rPr>
              <a:t>{ … }</a:t>
            </a:r>
          </a:p>
          <a:p>
            <a:pPr lvl="1" eaLnBrk="1" hangingPunct="1">
              <a:spcBef>
                <a:spcPts val="600"/>
              </a:spcBef>
              <a:spcAft>
                <a:spcPts val="600"/>
              </a:spcAft>
              <a:buFontTx/>
              <a:buNone/>
            </a:pPr>
            <a:endParaRPr lang="en-US" altLang="zh-CN" sz="24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981075"/>
            <a:ext cx="8229600" cy="5145088"/>
          </a:xfrm>
        </p:spPr>
        <p:txBody>
          <a:bodyPr/>
          <a:lstStyle/>
          <a:p>
            <a:pPr eaLnBrk="1" hangingPunct="1">
              <a:lnSpc>
                <a:spcPct val="80000"/>
              </a:lnSpc>
              <a:buFontTx/>
              <a:buNone/>
            </a:pPr>
            <a:r>
              <a:rPr lang="en-US" altLang="zh-CN" sz="2400" noProof="1">
                <a:ea typeface="黑体" panose="02010609060101010101" pitchFamily="49" charset="-122"/>
              </a:rPr>
              <a:t>class Student</a:t>
            </a:r>
          </a:p>
          <a:p>
            <a:pPr eaLnBrk="1" hangingPunct="1">
              <a:lnSpc>
                <a:spcPct val="80000"/>
              </a:lnSpc>
              <a:buFontTx/>
              <a:buNone/>
            </a:pPr>
            <a:r>
              <a:rPr lang="en-US" altLang="zh-CN" sz="2400" noProof="1">
                <a:ea typeface="黑体" panose="02010609060101010101" pitchFamily="49" charset="-122"/>
              </a:rPr>
              <a:t>{</a:t>
            </a:r>
          </a:p>
          <a:p>
            <a:pPr eaLnBrk="1" hangingPunct="1">
              <a:lnSpc>
                <a:spcPct val="80000"/>
              </a:lnSpc>
              <a:buFontTx/>
              <a:buNone/>
            </a:pPr>
            <a:r>
              <a:rPr lang="en-US" altLang="zh-CN" sz="2400" noProof="1">
                <a:ea typeface="黑体" panose="02010609060101010101" pitchFamily="49" charset="-122"/>
              </a:rPr>
              <a:t>    long id;</a:t>
            </a:r>
          </a:p>
          <a:p>
            <a:pPr eaLnBrk="1" hangingPunct="1">
              <a:lnSpc>
                <a:spcPct val="80000"/>
              </a:lnSpc>
              <a:buFontTx/>
              <a:buNone/>
            </a:pPr>
            <a:r>
              <a:rPr lang="en-US" altLang="zh-CN" sz="2400" noProof="1">
                <a:ea typeface="黑体" panose="02010609060101010101" pitchFamily="49" charset="-122"/>
              </a:rPr>
              <a:t>    char gender;</a:t>
            </a:r>
          </a:p>
          <a:p>
            <a:pPr eaLnBrk="1" hangingPunct="1">
              <a:lnSpc>
                <a:spcPct val="80000"/>
              </a:lnSpc>
              <a:buFontTx/>
              <a:buNone/>
            </a:pPr>
            <a:r>
              <a:rPr lang="en-US" altLang="zh-CN" sz="2400" noProof="1">
                <a:ea typeface="黑体" panose="02010609060101010101" pitchFamily="49" charset="-122"/>
              </a:rPr>
              <a:t>    int classID;</a:t>
            </a:r>
          </a:p>
          <a:p>
            <a:pPr eaLnBrk="1" hangingPunct="1">
              <a:lnSpc>
                <a:spcPct val="80000"/>
              </a:lnSpc>
              <a:buFontTx/>
              <a:buNone/>
            </a:pPr>
            <a:r>
              <a:rPr lang="en-US" altLang="zh-CN" sz="2400" noProof="1">
                <a:ea typeface="黑体" panose="02010609060101010101" pitchFamily="49" charset="-122"/>
              </a:rPr>
              <a:t>    public Student() : this(0, 'F', 0)</a:t>
            </a:r>
          </a:p>
          <a:p>
            <a:pPr eaLnBrk="1" hangingPunct="1">
              <a:lnSpc>
                <a:spcPct val="80000"/>
              </a:lnSpc>
              <a:buFontTx/>
              <a:buNone/>
            </a:pPr>
            <a:r>
              <a:rPr lang="en-US" altLang="zh-CN" sz="2400" noProof="1">
                <a:ea typeface="黑体" panose="02010609060101010101" pitchFamily="49" charset="-122"/>
              </a:rPr>
              <a:t>    { }</a:t>
            </a:r>
          </a:p>
          <a:p>
            <a:pPr eaLnBrk="1" hangingPunct="1">
              <a:lnSpc>
                <a:spcPct val="80000"/>
              </a:lnSpc>
              <a:buFontTx/>
              <a:buNone/>
            </a:pPr>
            <a:r>
              <a:rPr lang="en-US" altLang="zh-CN" sz="2400" noProof="1">
                <a:ea typeface="黑体" panose="02010609060101010101" pitchFamily="49" charset="-122"/>
              </a:rPr>
              <a:t>    public Student(long aID, char aGender, int aClassID)</a:t>
            </a:r>
          </a:p>
          <a:p>
            <a:pPr eaLnBrk="1" hangingPunct="1">
              <a:lnSpc>
                <a:spcPct val="80000"/>
              </a:lnSpc>
              <a:buFontTx/>
              <a:buNone/>
            </a:pPr>
            <a:r>
              <a:rPr lang="en-US" altLang="zh-CN" sz="2400" noProof="1">
                <a:ea typeface="黑体" panose="02010609060101010101" pitchFamily="49" charset="-122"/>
              </a:rPr>
              <a:t>    {</a:t>
            </a:r>
          </a:p>
          <a:p>
            <a:pPr eaLnBrk="1" hangingPunct="1">
              <a:lnSpc>
                <a:spcPct val="80000"/>
              </a:lnSpc>
              <a:buFontTx/>
              <a:buNone/>
            </a:pPr>
            <a:r>
              <a:rPr lang="en-US" altLang="zh-CN" sz="2400" noProof="1">
                <a:ea typeface="黑体" panose="02010609060101010101" pitchFamily="49" charset="-122"/>
              </a:rPr>
              <a:t>        id = aID;</a:t>
            </a:r>
          </a:p>
          <a:p>
            <a:pPr eaLnBrk="1" hangingPunct="1">
              <a:lnSpc>
                <a:spcPct val="80000"/>
              </a:lnSpc>
              <a:buFontTx/>
              <a:buNone/>
            </a:pPr>
            <a:r>
              <a:rPr lang="en-US" altLang="zh-CN" sz="2400" noProof="1">
                <a:ea typeface="黑体" panose="02010609060101010101" pitchFamily="49" charset="-122"/>
              </a:rPr>
              <a:t>        gender = aGender;</a:t>
            </a:r>
          </a:p>
          <a:p>
            <a:pPr eaLnBrk="1" hangingPunct="1">
              <a:lnSpc>
                <a:spcPct val="80000"/>
              </a:lnSpc>
              <a:buFontTx/>
              <a:buNone/>
            </a:pPr>
            <a:r>
              <a:rPr lang="en-US" altLang="zh-CN" sz="2400" noProof="1">
                <a:ea typeface="黑体" panose="02010609060101010101" pitchFamily="49" charset="-122"/>
              </a:rPr>
              <a:t>        classID = aClassID;</a:t>
            </a:r>
          </a:p>
          <a:p>
            <a:pPr eaLnBrk="1" hangingPunct="1">
              <a:lnSpc>
                <a:spcPct val="80000"/>
              </a:lnSpc>
              <a:buFontTx/>
              <a:buNone/>
            </a:pPr>
            <a:r>
              <a:rPr lang="en-US" altLang="zh-CN" sz="2400" noProof="1">
                <a:ea typeface="黑体" panose="02010609060101010101" pitchFamily="49" charset="-122"/>
              </a:rPr>
              <a:t>    }</a:t>
            </a:r>
          </a:p>
          <a:p>
            <a:pPr eaLnBrk="1" hangingPunct="1">
              <a:lnSpc>
                <a:spcPct val="80000"/>
              </a:lnSpc>
              <a:buFontTx/>
              <a:buNone/>
            </a:pPr>
            <a:r>
              <a:rPr lang="en-US" altLang="zh-CN" sz="2400" noProof="1">
                <a:ea typeface="黑体" panose="02010609060101010101" pitchFamily="49" charset="-122"/>
              </a:rPr>
              <a:t>}</a:t>
            </a:r>
            <a:endParaRPr lang="en-US" altLang="zh-CN" sz="24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600">
                <a:solidFill>
                  <a:srgbClr val="0000FF"/>
                </a:solidFill>
                <a:ea typeface="黑体" panose="02010609060101010101" pitchFamily="49" charset="-122"/>
              </a:rPr>
              <a:t>私有构造函数</a:t>
            </a:r>
          </a:p>
        </p:txBody>
      </p:sp>
      <p:sp>
        <p:nvSpPr>
          <p:cNvPr id="23555" name="Rectangle 3"/>
          <p:cNvSpPr>
            <a:spLocks noGrp="1" noChangeArrowheads="1"/>
          </p:cNvSpPr>
          <p:nvPr>
            <p:ph idx="1"/>
          </p:nvPr>
        </p:nvSpPr>
        <p:spPr>
          <a:xfrm>
            <a:off x="457200" y="1341438"/>
            <a:ext cx="8229600" cy="4784725"/>
          </a:xfrm>
        </p:spPr>
        <p:txBody>
          <a:bodyPr/>
          <a:lstStyle/>
          <a:p>
            <a:pPr eaLnBrk="1" hangingPunct="1">
              <a:spcAft>
                <a:spcPts val="600"/>
              </a:spcAft>
            </a:pPr>
            <a:r>
              <a:rPr lang="zh-CN" altLang="en-US" sz="2800" dirty="0">
                <a:ea typeface="黑体" panose="02010609060101010101" pitchFamily="49" charset="-122"/>
              </a:rPr>
              <a:t>想建立这样一个类：不允许被其他类实例化，但提供对外的静态接口成员。</a:t>
            </a:r>
            <a:endParaRPr lang="en-US" altLang="zh-CN" sz="2800" dirty="0">
              <a:ea typeface="黑体" panose="02010609060101010101" pitchFamily="49" charset="-122"/>
            </a:endParaRPr>
          </a:p>
          <a:p>
            <a:pPr eaLnBrk="1" hangingPunct="1">
              <a:spcAft>
                <a:spcPts val="600"/>
              </a:spcAft>
            </a:pPr>
            <a:r>
              <a:rPr lang="zh-CN" altLang="en-US" sz="2800" dirty="0">
                <a:ea typeface="黑体" panose="02010609060101010101" pitchFamily="49" charset="-122"/>
              </a:rPr>
              <a:t>用关键字</a:t>
            </a:r>
            <a:r>
              <a:rPr lang="en-US" altLang="zh-CN" sz="2800" dirty="0">
                <a:ea typeface="黑体" panose="02010609060101010101" pitchFamily="49" charset="-122"/>
              </a:rPr>
              <a:t>private</a:t>
            </a:r>
            <a:r>
              <a:rPr lang="zh-CN" altLang="en-US" sz="2800" dirty="0">
                <a:ea typeface="黑体" panose="02010609060101010101" pitchFamily="49" charset="-122"/>
              </a:rPr>
              <a:t>修饰的构造函数就是私有构造函数。</a:t>
            </a:r>
          </a:p>
          <a:p>
            <a:pPr eaLnBrk="1" hangingPunct="1">
              <a:spcAft>
                <a:spcPts val="600"/>
              </a:spcAft>
            </a:pPr>
            <a:r>
              <a:rPr lang="zh-CN" altLang="en-US" sz="2800" dirty="0">
                <a:ea typeface="黑体" panose="02010609060101010101" pitchFamily="49" charset="-122"/>
              </a:rPr>
              <a:t>在</a:t>
            </a:r>
            <a:r>
              <a:rPr lang="en-US" altLang="zh-CN" sz="2800" dirty="0">
                <a:ea typeface="黑体" panose="02010609060101010101" pitchFamily="49" charset="-122"/>
              </a:rPr>
              <a:t>.NET</a:t>
            </a:r>
            <a:r>
              <a:rPr lang="zh-CN" altLang="en-US" sz="2800" dirty="0">
                <a:ea typeface="黑体" panose="02010609060101010101" pitchFamily="49" charset="-122"/>
              </a:rPr>
              <a:t>框架类库中就存在这样的类，如</a:t>
            </a:r>
            <a:r>
              <a:rPr lang="en-US" altLang="zh-CN" sz="2800" dirty="0" err="1">
                <a:ea typeface="黑体" panose="02010609060101010101" pitchFamily="49" charset="-122"/>
              </a:rPr>
              <a:t>System.Math</a:t>
            </a:r>
            <a:r>
              <a:rPr lang="zh-CN" altLang="en-US" sz="2800" dirty="0">
                <a:ea typeface="黑体" panose="02010609060101010101" pitchFamily="49" charset="-122"/>
              </a:rPr>
              <a:t>类就不能够实例化，它的所有成员都是静态的。</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323850" y="333375"/>
            <a:ext cx="8435975" cy="6264275"/>
          </a:xfrm>
        </p:spPr>
        <p:txBody>
          <a:bodyPr/>
          <a:lstStyle/>
          <a:p>
            <a:pPr eaLnBrk="1" hangingPunct="1">
              <a:spcBef>
                <a:spcPct val="0"/>
              </a:spcBef>
            </a:pPr>
            <a:r>
              <a:rPr lang="zh-CN" altLang="en-US" sz="2400">
                <a:ea typeface="黑体" panose="02010609060101010101" pitchFamily="49" charset="-122"/>
              </a:rPr>
              <a:t>下面的代码建立一个无法实例化的类</a:t>
            </a:r>
            <a:r>
              <a:rPr lang="en-US" altLang="zh-CN" sz="2400">
                <a:ea typeface="黑体" panose="02010609060101010101" pitchFamily="49" charset="-122"/>
              </a:rPr>
              <a:t>filling</a:t>
            </a:r>
            <a:r>
              <a:rPr lang="zh-CN" altLang="en-US" sz="2400">
                <a:ea typeface="黑体" panose="02010609060101010101" pitchFamily="49" charset="-122"/>
              </a:rPr>
              <a:t>：</a:t>
            </a:r>
          </a:p>
          <a:p>
            <a:pPr eaLnBrk="1" hangingPunct="1">
              <a:lnSpc>
                <a:spcPct val="80000"/>
              </a:lnSpc>
              <a:buFontTx/>
              <a:buNone/>
            </a:pPr>
            <a:r>
              <a:rPr lang="en-US" altLang="zh-CN" sz="1800" b="1"/>
              <a:t>public class filling</a:t>
            </a:r>
          </a:p>
          <a:p>
            <a:pPr eaLnBrk="1" hangingPunct="1">
              <a:lnSpc>
                <a:spcPct val="80000"/>
              </a:lnSpc>
              <a:buFontTx/>
              <a:buNone/>
            </a:pPr>
            <a:r>
              <a:rPr lang="en-US" altLang="zh-CN" sz="1800" b="1"/>
              <a:t>{</a:t>
            </a:r>
          </a:p>
          <a:p>
            <a:pPr eaLnBrk="1" hangingPunct="1">
              <a:lnSpc>
                <a:spcPct val="80000"/>
              </a:lnSpc>
              <a:buFontTx/>
              <a:buNone/>
            </a:pPr>
            <a:r>
              <a:rPr lang="en-US" altLang="zh-CN" sz="1800" b="1"/>
              <a:t>	private filling() { } //</a:t>
            </a:r>
            <a:r>
              <a:rPr lang="zh-CN" altLang="en-US" sz="1800" b="1"/>
              <a:t>私有构造</a:t>
            </a:r>
          </a:p>
          <a:p>
            <a:pPr eaLnBrk="1" hangingPunct="1">
              <a:lnSpc>
                <a:spcPct val="80000"/>
              </a:lnSpc>
              <a:buFontTx/>
              <a:buNone/>
            </a:pPr>
            <a:r>
              <a:rPr lang="zh-CN" altLang="en-US" sz="1800" b="1"/>
              <a:t>	</a:t>
            </a:r>
            <a:r>
              <a:rPr lang="en-US" altLang="zh-CN" sz="1800" b="1"/>
              <a:t>public static void happy()</a:t>
            </a:r>
          </a:p>
          <a:p>
            <a:pPr eaLnBrk="1" hangingPunct="1">
              <a:lnSpc>
                <a:spcPct val="80000"/>
              </a:lnSpc>
              <a:buFontTx/>
              <a:buNone/>
            </a:pPr>
            <a:r>
              <a:rPr lang="en-US" altLang="zh-CN" sz="1800" b="1"/>
              <a:t>	{</a:t>
            </a:r>
          </a:p>
          <a:p>
            <a:pPr eaLnBrk="1" hangingPunct="1">
              <a:lnSpc>
                <a:spcPct val="80000"/>
              </a:lnSpc>
              <a:buFontTx/>
              <a:buNone/>
            </a:pPr>
            <a:r>
              <a:rPr lang="en-US" altLang="zh-CN" sz="1800" b="1"/>
              <a:t>	     Console.WriteLine ("How happy!");</a:t>
            </a:r>
          </a:p>
          <a:p>
            <a:pPr eaLnBrk="1" hangingPunct="1">
              <a:lnSpc>
                <a:spcPct val="80000"/>
              </a:lnSpc>
              <a:buFontTx/>
              <a:buNone/>
            </a:pPr>
            <a:r>
              <a:rPr lang="en-US" altLang="zh-CN" sz="1800" b="1"/>
              <a:t>	}</a:t>
            </a:r>
          </a:p>
          <a:p>
            <a:pPr eaLnBrk="1" hangingPunct="1">
              <a:lnSpc>
                <a:spcPct val="80000"/>
              </a:lnSpc>
              <a:buFontTx/>
              <a:buNone/>
            </a:pPr>
            <a:r>
              <a:rPr lang="en-US" altLang="zh-CN" sz="1800" b="1"/>
              <a:t>    public static void sad()</a:t>
            </a:r>
          </a:p>
          <a:p>
            <a:pPr eaLnBrk="1" hangingPunct="1">
              <a:lnSpc>
                <a:spcPct val="80000"/>
              </a:lnSpc>
              <a:buFontTx/>
              <a:buNone/>
            </a:pPr>
            <a:r>
              <a:rPr lang="en-US" altLang="zh-CN" sz="1800" b="1"/>
              <a:t>      {</a:t>
            </a:r>
          </a:p>
          <a:p>
            <a:pPr eaLnBrk="1" hangingPunct="1">
              <a:lnSpc>
                <a:spcPct val="80000"/>
              </a:lnSpc>
              <a:buFontTx/>
              <a:buNone/>
            </a:pPr>
            <a:r>
              <a:rPr lang="en-US" altLang="zh-CN" sz="1800" b="1"/>
              <a:t>	     Console.WriteLine ("So sad!!!!");</a:t>
            </a:r>
          </a:p>
          <a:p>
            <a:pPr eaLnBrk="1" hangingPunct="1">
              <a:lnSpc>
                <a:spcPct val="80000"/>
              </a:lnSpc>
              <a:buFontTx/>
              <a:buNone/>
            </a:pPr>
            <a:r>
              <a:rPr lang="en-US" altLang="zh-CN" sz="1800" b="1"/>
              <a:t>	}</a:t>
            </a:r>
          </a:p>
          <a:p>
            <a:pPr eaLnBrk="1" hangingPunct="1">
              <a:lnSpc>
                <a:spcPct val="80000"/>
              </a:lnSpc>
              <a:buFontTx/>
              <a:buNone/>
            </a:pPr>
            <a:r>
              <a:rPr lang="en-US" altLang="zh-CN" sz="1800" b="1"/>
              <a:t>}</a:t>
            </a:r>
          </a:p>
          <a:p>
            <a:pPr eaLnBrk="1" hangingPunct="1">
              <a:lnSpc>
                <a:spcPct val="80000"/>
              </a:lnSpc>
              <a:buFontTx/>
              <a:buNone/>
            </a:pPr>
            <a:r>
              <a:rPr lang="en-US" altLang="zh-CN" sz="1800" b="1"/>
              <a:t>public class MainClass</a:t>
            </a:r>
          </a:p>
          <a:p>
            <a:pPr eaLnBrk="1" hangingPunct="1">
              <a:lnSpc>
                <a:spcPct val="80000"/>
              </a:lnSpc>
              <a:buFontTx/>
              <a:buNone/>
            </a:pPr>
            <a:r>
              <a:rPr lang="en-US" altLang="zh-CN" sz="1800" b="1"/>
              <a:t>{</a:t>
            </a:r>
          </a:p>
          <a:p>
            <a:pPr eaLnBrk="1" hangingPunct="1">
              <a:lnSpc>
                <a:spcPct val="80000"/>
              </a:lnSpc>
              <a:buFontTx/>
              <a:buNone/>
            </a:pPr>
            <a:r>
              <a:rPr lang="en-US" altLang="zh-CN" sz="1800" b="1"/>
              <a:t>    public static void Main()</a:t>
            </a:r>
          </a:p>
          <a:p>
            <a:pPr eaLnBrk="1" hangingPunct="1">
              <a:lnSpc>
                <a:spcPct val="80000"/>
              </a:lnSpc>
              <a:buFontTx/>
              <a:buNone/>
            </a:pPr>
            <a:r>
              <a:rPr lang="en-US" altLang="zh-CN" sz="1800" b="1"/>
              <a:t>    {</a:t>
            </a:r>
          </a:p>
          <a:p>
            <a:pPr eaLnBrk="1" hangingPunct="1">
              <a:lnSpc>
                <a:spcPct val="80000"/>
              </a:lnSpc>
              <a:buFontTx/>
              <a:buNone/>
            </a:pPr>
            <a:r>
              <a:rPr lang="en-US" altLang="zh-CN" sz="1800" b="1"/>
              <a:t>         </a:t>
            </a:r>
            <a:r>
              <a:rPr lang="en-US" altLang="zh-CN" sz="1800" b="1">
                <a:solidFill>
                  <a:srgbClr val="FF0000"/>
                </a:solidFill>
              </a:rPr>
              <a:t>//filling f1=new filling(); //</a:t>
            </a:r>
            <a:r>
              <a:rPr lang="zh-CN" altLang="en-US" sz="1800" b="1">
                <a:solidFill>
                  <a:srgbClr val="FF0000"/>
                </a:solidFill>
              </a:rPr>
              <a:t>不能实例化</a:t>
            </a:r>
          </a:p>
          <a:p>
            <a:pPr eaLnBrk="1" hangingPunct="1">
              <a:lnSpc>
                <a:spcPct val="80000"/>
              </a:lnSpc>
              <a:buFontTx/>
              <a:buNone/>
            </a:pPr>
            <a:r>
              <a:rPr lang="zh-CN" altLang="en-US" sz="1800" b="1"/>
              <a:t>         </a:t>
            </a:r>
            <a:r>
              <a:rPr lang="en-US" altLang="zh-CN" sz="1800" b="1"/>
              <a:t>filling.happy();</a:t>
            </a:r>
          </a:p>
          <a:p>
            <a:pPr eaLnBrk="1" hangingPunct="1">
              <a:lnSpc>
                <a:spcPct val="80000"/>
              </a:lnSpc>
              <a:buFontTx/>
              <a:buNone/>
            </a:pPr>
            <a:r>
              <a:rPr lang="en-US" altLang="zh-CN" sz="1800" b="1"/>
              <a:t>         filling.sad();</a:t>
            </a:r>
          </a:p>
          <a:p>
            <a:pPr eaLnBrk="1" hangingPunct="1">
              <a:lnSpc>
                <a:spcPct val="80000"/>
              </a:lnSpc>
              <a:buFontTx/>
              <a:buNone/>
            </a:pPr>
            <a:r>
              <a:rPr lang="en-US" altLang="zh-CN" sz="1800" b="1"/>
              <a:t>    }</a:t>
            </a:r>
          </a:p>
          <a:p>
            <a:pPr eaLnBrk="1" hangingPunct="1">
              <a:lnSpc>
                <a:spcPct val="80000"/>
              </a:lnSpc>
              <a:buFontTx/>
              <a:buNone/>
            </a:pPr>
            <a:r>
              <a:rPr lang="en-US" altLang="zh-CN" sz="1800" b="1"/>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0"/>
            <a:ext cx="8229600" cy="981075"/>
          </a:xfrm>
        </p:spPr>
        <p:txBody>
          <a:bodyPr/>
          <a:lstStyle/>
          <a:p>
            <a:pPr eaLnBrk="1" hangingPunct="1"/>
            <a:r>
              <a:rPr lang="zh-CN" altLang="en-US" sz="4000">
                <a:solidFill>
                  <a:srgbClr val="0000FF"/>
                </a:solidFill>
                <a:ea typeface="黑体" panose="02010609060101010101" pitchFamily="49" charset="-122"/>
              </a:rPr>
              <a:t>析构函数</a:t>
            </a:r>
          </a:p>
        </p:txBody>
      </p:sp>
      <p:sp>
        <p:nvSpPr>
          <p:cNvPr id="25603" name="Rectangle 3"/>
          <p:cNvSpPr>
            <a:spLocks noGrp="1" noChangeArrowheads="1"/>
          </p:cNvSpPr>
          <p:nvPr>
            <p:ph idx="1"/>
          </p:nvPr>
        </p:nvSpPr>
        <p:spPr>
          <a:xfrm>
            <a:off x="250825" y="981075"/>
            <a:ext cx="8713788" cy="5400253"/>
          </a:xfrm>
        </p:spPr>
        <p:txBody>
          <a:bodyPr/>
          <a:lstStyle/>
          <a:p>
            <a:pPr marL="0" indent="-288000" algn="just" eaLnBrk="1" hangingPunct="1">
              <a:spcAft>
                <a:spcPts val="600"/>
              </a:spcAft>
              <a:defRPr/>
            </a:pPr>
            <a:r>
              <a:rPr lang="en-US" altLang="zh-CN" sz="2800" dirty="0">
                <a:ea typeface="黑体" panose="02010609060101010101" pitchFamily="49" charset="-122"/>
              </a:rPr>
              <a:t>C#</a:t>
            </a:r>
            <a:r>
              <a:rPr lang="zh-CN" altLang="en-US" sz="2800" dirty="0">
                <a:ea typeface="黑体" panose="02010609060101010101" pitchFamily="49" charset="-122"/>
              </a:rPr>
              <a:t>支持析构函数。</a:t>
            </a:r>
            <a:endParaRPr lang="en-US" altLang="zh-CN" sz="2800" dirty="0">
              <a:ea typeface="黑体" panose="02010609060101010101" pitchFamily="49" charset="-122"/>
            </a:endParaRPr>
          </a:p>
          <a:p>
            <a:pPr marL="0" lvl="1" indent="-288000" algn="just" eaLnBrk="1" hangingPunct="1">
              <a:spcAft>
                <a:spcPts val="600"/>
              </a:spcAft>
              <a:buFontTx/>
              <a:buChar char="•"/>
              <a:defRPr/>
            </a:pPr>
            <a:r>
              <a:rPr lang="zh-CN" altLang="en-US" dirty="0">
                <a:ea typeface="黑体" panose="02010609060101010101" pitchFamily="49" charset="-122"/>
                <a:cs typeface="+mn-cs"/>
              </a:rPr>
              <a:t>在</a:t>
            </a:r>
            <a:r>
              <a:rPr lang="en-US" altLang="zh-CN" dirty="0" err="1">
                <a:ea typeface="黑体" panose="02010609060101010101" pitchFamily="49" charset="-122"/>
                <a:cs typeface="+mn-cs"/>
              </a:rPr>
              <a:t>.net</a:t>
            </a:r>
            <a:r>
              <a:rPr lang="en-US" altLang="zh-CN" dirty="0">
                <a:ea typeface="黑体" panose="02010609060101010101" pitchFamily="49" charset="-122"/>
                <a:cs typeface="+mn-cs"/>
              </a:rPr>
              <a:t> </a:t>
            </a:r>
            <a:r>
              <a:rPr lang="zh-CN" altLang="en-US" dirty="0">
                <a:ea typeface="黑体" panose="02010609060101010101" pitchFamily="49" charset="-122"/>
                <a:cs typeface="+mn-cs"/>
              </a:rPr>
              <a:t>编程环境中，系统的资源分为托管资源和非托管资源。</a:t>
            </a:r>
          </a:p>
          <a:p>
            <a:pPr marL="378900" lvl="1" indent="-342900" algn="just" eaLnBrk="1" hangingPunct="1">
              <a:spcAft>
                <a:spcPts val="600"/>
              </a:spcAft>
              <a:defRPr/>
            </a:pPr>
            <a:r>
              <a:rPr lang="zh-CN" altLang="en-US" sz="2400" dirty="0">
                <a:ea typeface="黑体" panose="02010609060101010101" pitchFamily="49" charset="-122"/>
              </a:rPr>
              <a:t>托管资源，如简单的</a:t>
            </a:r>
            <a:r>
              <a:rPr lang="en-US" altLang="zh-CN" sz="2400" dirty="0" err="1">
                <a:ea typeface="黑体" panose="02010609060101010101" pitchFamily="49" charset="-122"/>
              </a:rPr>
              <a:t>int,string,float,DateTime</a:t>
            </a:r>
            <a:r>
              <a:rPr lang="zh-CN" altLang="en-US" sz="2400" dirty="0">
                <a:ea typeface="黑体" panose="02010609060101010101" pitchFamily="49" charset="-122"/>
              </a:rPr>
              <a:t>等等，是不需要人工干预回收的。</a:t>
            </a:r>
          </a:p>
          <a:p>
            <a:pPr marL="378900" lvl="1" indent="-342900" algn="just" eaLnBrk="1" hangingPunct="1">
              <a:spcAft>
                <a:spcPts val="600"/>
              </a:spcAft>
              <a:defRPr/>
            </a:pPr>
            <a:r>
              <a:rPr lang="zh-CN" altLang="en-US" sz="2400" dirty="0">
                <a:ea typeface="黑体" panose="02010609060101010101" pitchFamily="49" charset="-122"/>
              </a:rPr>
              <a:t>非托管资源，例如文件，窗口或网络连接，对于这类资源，在使用完之后，必须显式的释放他们，否则会占用系统的内存和资源，而且可能会出现意想不到的错误。</a:t>
            </a:r>
          </a:p>
          <a:p>
            <a:pPr marL="0" lvl="1" indent="-288000" algn="just" eaLnBrk="1" hangingPunct="1">
              <a:spcAft>
                <a:spcPts val="600"/>
              </a:spcAft>
              <a:buFontTx/>
              <a:buChar char="•"/>
              <a:defRPr/>
            </a:pPr>
            <a:r>
              <a:rPr lang="en-US" altLang="zh-CN" dirty="0" err="1">
                <a:ea typeface="黑体" panose="02010609060101010101" pitchFamily="49" charset="-122"/>
                <a:cs typeface="+mn-cs"/>
              </a:rPr>
              <a:t>.net</a:t>
            </a:r>
            <a:r>
              <a:rPr lang="zh-CN" altLang="en-US" dirty="0">
                <a:ea typeface="黑体" panose="02010609060101010101" pitchFamily="49" charset="-122"/>
                <a:cs typeface="+mn-cs"/>
              </a:rPr>
              <a:t>中超过</a:t>
            </a:r>
            <a:r>
              <a:rPr lang="en-US" altLang="zh-CN" dirty="0">
                <a:ea typeface="黑体" panose="02010609060101010101" pitchFamily="49" charset="-122"/>
                <a:cs typeface="+mn-cs"/>
              </a:rPr>
              <a:t>80%</a:t>
            </a:r>
            <a:r>
              <a:rPr lang="zh-CN" altLang="en-US" dirty="0">
                <a:ea typeface="黑体" panose="02010609060101010101" pitchFamily="49" charset="-122"/>
                <a:cs typeface="+mn-cs"/>
              </a:rPr>
              <a:t>的资源都是托管资源。</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68313" y="333375"/>
            <a:ext cx="8229600" cy="6048375"/>
          </a:xfrm>
        </p:spPr>
        <p:txBody>
          <a:bodyPr/>
          <a:lstStyle/>
          <a:p>
            <a:pPr eaLnBrk="1" hangingPunct="1">
              <a:lnSpc>
                <a:spcPct val="120000"/>
              </a:lnSpc>
              <a:spcBef>
                <a:spcPct val="0"/>
              </a:spcBef>
              <a:buFontTx/>
              <a:buNone/>
            </a:pPr>
            <a:r>
              <a:rPr lang="en-US" altLang="zh-CN" sz="1900" b="1" dirty="0"/>
              <a:t>using System; </a:t>
            </a:r>
          </a:p>
          <a:p>
            <a:pPr eaLnBrk="1" hangingPunct="1">
              <a:lnSpc>
                <a:spcPct val="120000"/>
              </a:lnSpc>
              <a:spcBef>
                <a:spcPct val="0"/>
              </a:spcBef>
              <a:buFontTx/>
              <a:buNone/>
            </a:pPr>
            <a:r>
              <a:rPr lang="en-US" altLang="zh-CN" sz="1900" b="1" dirty="0"/>
              <a:t>class </a:t>
            </a:r>
            <a:r>
              <a:rPr lang="en-US" altLang="zh-CN" sz="1900" b="1" dirty="0" err="1"/>
              <a:t>MyFile</a:t>
            </a:r>
            <a:endParaRPr lang="en-US" altLang="zh-CN" sz="1900" b="1" dirty="0"/>
          </a:p>
          <a:p>
            <a:pPr eaLnBrk="1" hangingPunct="1">
              <a:lnSpc>
                <a:spcPct val="120000"/>
              </a:lnSpc>
              <a:spcBef>
                <a:spcPct val="0"/>
              </a:spcBef>
              <a:buFontTx/>
              <a:buNone/>
            </a:pPr>
            <a:r>
              <a:rPr lang="en-US" altLang="zh-CN" sz="1900" b="1" dirty="0"/>
              <a:t>{ </a:t>
            </a:r>
          </a:p>
          <a:p>
            <a:pPr eaLnBrk="1" hangingPunct="1">
              <a:lnSpc>
                <a:spcPct val="120000"/>
              </a:lnSpc>
              <a:spcBef>
                <a:spcPct val="0"/>
              </a:spcBef>
              <a:buFontTx/>
              <a:buNone/>
            </a:pPr>
            <a:r>
              <a:rPr lang="en-US" altLang="zh-CN" sz="1900" b="1" dirty="0"/>
              <a:t>     public </a:t>
            </a:r>
            <a:r>
              <a:rPr lang="en-US" altLang="zh-CN" sz="1900" b="1" dirty="0" err="1"/>
              <a:t>MyFile</a:t>
            </a:r>
            <a:r>
              <a:rPr lang="en-US" altLang="zh-CN" sz="1900" b="1" dirty="0"/>
              <a:t>()  {…} //open file</a:t>
            </a:r>
          </a:p>
          <a:p>
            <a:pPr eaLnBrk="1" hangingPunct="1">
              <a:lnSpc>
                <a:spcPct val="120000"/>
              </a:lnSpc>
              <a:spcBef>
                <a:spcPct val="0"/>
              </a:spcBef>
              <a:buFontTx/>
              <a:buNone/>
            </a:pPr>
            <a:r>
              <a:rPr lang="en-US" altLang="zh-CN" sz="1900" b="1" dirty="0"/>
              <a:t>     </a:t>
            </a:r>
            <a:r>
              <a:rPr lang="en-US" altLang="zh-CN" sz="1900" b="1" dirty="0">
                <a:solidFill>
                  <a:srgbClr val="FF0000"/>
                </a:solidFill>
              </a:rPr>
              <a:t>public void Close()  {…} //close file</a:t>
            </a:r>
          </a:p>
          <a:p>
            <a:pPr eaLnBrk="1" hangingPunct="1">
              <a:lnSpc>
                <a:spcPct val="120000"/>
              </a:lnSpc>
              <a:spcBef>
                <a:spcPct val="0"/>
              </a:spcBef>
              <a:buFontTx/>
              <a:buNone/>
            </a:pPr>
            <a:r>
              <a:rPr lang="en-US" altLang="zh-CN" sz="1900" b="1" dirty="0"/>
              <a:t>     ~</a:t>
            </a:r>
            <a:r>
              <a:rPr lang="en-US" altLang="zh-CN" sz="1900" b="1" dirty="0" err="1"/>
              <a:t>MyFile</a:t>
            </a:r>
            <a:r>
              <a:rPr lang="en-US" altLang="zh-CN" sz="1900" b="1" dirty="0"/>
              <a:t>() { </a:t>
            </a:r>
            <a:r>
              <a:rPr lang="en-US" altLang="zh-CN" sz="1900" b="1" dirty="0" err="1"/>
              <a:t>Console.WriteLine</a:t>
            </a:r>
            <a:r>
              <a:rPr lang="en-US" altLang="zh-CN" sz="1900" b="1" dirty="0"/>
              <a:t>("</a:t>
            </a:r>
            <a:r>
              <a:rPr lang="en-US" altLang="zh-CN" sz="1900" b="1" dirty="0" err="1"/>
              <a:t>Deconstructor</a:t>
            </a:r>
            <a:r>
              <a:rPr lang="en-US" altLang="zh-CN" sz="1900" b="1" dirty="0"/>
              <a:t>"); </a:t>
            </a:r>
            <a:r>
              <a:rPr lang="en-US" altLang="zh-CN" sz="1900" b="1" dirty="0">
                <a:solidFill>
                  <a:srgbClr val="FF0000"/>
                </a:solidFill>
              </a:rPr>
              <a:t>Close();</a:t>
            </a:r>
            <a:r>
              <a:rPr lang="en-US" altLang="zh-CN" sz="1900" b="1" dirty="0"/>
              <a:t> } </a:t>
            </a:r>
          </a:p>
          <a:p>
            <a:pPr eaLnBrk="1" hangingPunct="1">
              <a:lnSpc>
                <a:spcPct val="120000"/>
              </a:lnSpc>
              <a:spcBef>
                <a:spcPct val="0"/>
              </a:spcBef>
              <a:buFontTx/>
              <a:buNone/>
            </a:pPr>
            <a:r>
              <a:rPr lang="en-US" altLang="zh-CN" sz="1900" b="1" dirty="0"/>
              <a:t>} </a:t>
            </a:r>
          </a:p>
          <a:p>
            <a:pPr eaLnBrk="1" hangingPunct="1">
              <a:lnSpc>
                <a:spcPct val="120000"/>
              </a:lnSpc>
              <a:spcBef>
                <a:spcPct val="0"/>
              </a:spcBef>
              <a:buFontTx/>
              <a:buNone/>
            </a:pPr>
            <a:r>
              <a:rPr lang="en-US" altLang="zh-CN" sz="1900" b="1" dirty="0"/>
              <a:t>class </a:t>
            </a:r>
            <a:r>
              <a:rPr lang="en-US" altLang="zh-CN" sz="1900" b="1" dirty="0" err="1"/>
              <a:t>MyApp</a:t>
            </a:r>
            <a:endParaRPr lang="en-US" altLang="zh-CN" sz="1900" b="1" dirty="0"/>
          </a:p>
          <a:p>
            <a:pPr eaLnBrk="1" hangingPunct="1">
              <a:lnSpc>
                <a:spcPct val="120000"/>
              </a:lnSpc>
              <a:spcBef>
                <a:spcPct val="0"/>
              </a:spcBef>
              <a:buFontTx/>
              <a:buNone/>
            </a:pPr>
            <a:r>
              <a:rPr lang="en-US" altLang="zh-CN" sz="1900" b="1" dirty="0"/>
              <a:t>{</a:t>
            </a:r>
          </a:p>
          <a:p>
            <a:pPr eaLnBrk="1" hangingPunct="1">
              <a:lnSpc>
                <a:spcPct val="120000"/>
              </a:lnSpc>
              <a:spcBef>
                <a:spcPct val="0"/>
              </a:spcBef>
              <a:buFontTx/>
              <a:buNone/>
            </a:pPr>
            <a:r>
              <a:rPr lang="en-US" altLang="zh-CN" sz="1900" b="1" dirty="0"/>
              <a:t>    public static void Main()</a:t>
            </a:r>
          </a:p>
          <a:p>
            <a:pPr eaLnBrk="1" hangingPunct="1">
              <a:lnSpc>
                <a:spcPct val="120000"/>
              </a:lnSpc>
              <a:spcBef>
                <a:spcPct val="0"/>
              </a:spcBef>
              <a:buFontTx/>
              <a:buNone/>
            </a:pPr>
            <a:r>
              <a:rPr lang="en-US" altLang="zh-CN" sz="1900" b="1" dirty="0"/>
              <a:t>    {</a:t>
            </a:r>
          </a:p>
          <a:p>
            <a:pPr eaLnBrk="1" hangingPunct="1">
              <a:lnSpc>
                <a:spcPct val="120000"/>
              </a:lnSpc>
              <a:spcBef>
                <a:spcPct val="0"/>
              </a:spcBef>
              <a:buFontTx/>
              <a:buNone/>
            </a:pPr>
            <a:r>
              <a:rPr lang="en-US" altLang="zh-CN" sz="1900" b="1" dirty="0"/>
              <a:t>        </a:t>
            </a:r>
            <a:r>
              <a:rPr lang="en-US" altLang="zh-CN" sz="1900" b="1" dirty="0" err="1"/>
              <a:t>MyFile</a:t>
            </a:r>
            <a:r>
              <a:rPr lang="en-US" altLang="zh-CN" sz="1900" b="1" dirty="0"/>
              <a:t> file = new </a:t>
            </a:r>
            <a:r>
              <a:rPr lang="en-US" altLang="zh-CN" sz="1900" b="1" dirty="0" err="1"/>
              <a:t>MyFile</a:t>
            </a:r>
            <a:r>
              <a:rPr lang="en-US" altLang="zh-CN" sz="1900" b="1" dirty="0" smtClean="0"/>
              <a:t>();</a:t>
            </a:r>
          </a:p>
          <a:p>
            <a:pPr eaLnBrk="1" hangingPunct="1">
              <a:lnSpc>
                <a:spcPct val="120000"/>
              </a:lnSpc>
              <a:spcBef>
                <a:spcPct val="0"/>
              </a:spcBef>
              <a:buFontTx/>
              <a:buNone/>
            </a:pPr>
            <a:r>
              <a:rPr lang="en-US" altLang="zh-CN" sz="1900" b="1" dirty="0"/>
              <a:t> </a:t>
            </a:r>
            <a:r>
              <a:rPr lang="en-US" altLang="zh-CN" sz="1900" b="1" dirty="0" smtClean="0"/>
              <a:t>  </a:t>
            </a:r>
            <a:r>
              <a:rPr lang="en-US" altLang="zh-CN" sz="1900" b="1" dirty="0" smtClean="0"/>
              <a:t> </a:t>
            </a:r>
            <a:r>
              <a:rPr lang="en-US" altLang="zh-CN" sz="1900" b="1" dirty="0"/>
              <a:t>}</a:t>
            </a:r>
          </a:p>
          <a:p>
            <a:pPr eaLnBrk="1" hangingPunct="1">
              <a:lnSpc>
                <a:spcPct val="120000"/>
              </a:lnSpc>
              <a:spcBef>
                <a:spcPct val="0"/>
              </a:spcBef>
              <a:buFontTx/>
              <a:buNone/>
            </a:pPr>
            <a:r>
              <a:rPr lang="en-US" altLang="zh-CN" sz="1900" b="1"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323850" y="1412875"/>
            <a:ext cx="8496300" cy="4530725"/>
          </a:xfrm>
        </p:spPr>
        <p:txBody>
          <a:bodyPr/>
          <a:lstStyle/>
          <a:p>
            <a:pPr eaLnBrk="1" hangingPunct="1">
              <a:lnSpc>
                <a:spcPct val="120000"/>
              </a:lnSpc>
              <a:defRPr/>
            </a:pPr>
            <a:r>
              <a:rPr lang="zh-CN" altLang="en-US" sz="2800" dirty="0">
                <a:ea typeface="黑体" panose="02010609060101010101" pitchFamily="49" charset="-122"/>
              </a:rPr>
              <a:t>字段成员</a:t>
            </a:r>
          </a:p>
          <a:p>
            <a:pPr eaLnBrk="1" hangingPunct="1">
              <a:lnSpc>
                <a:spcPct val="120000"/>
              </a:lnSpc>
              <a:buFontTx/>
              <a:buNone/>
              <a:defRPr/>
            </a:pPr>
            <a:r>
              <a:rPr lang="zh-CN" altLang="en-US" sz="2400" dirty="0">
                <a:ea typeface="黑体" panose="02010609060101010101" pitchFamily="49" charset="-122"/>
              </a:rPr>
              <a:t>字段只是类中声明的一个变量，用来在对象中存储信息。</a:t>
            </a:r>
          </a:p>
          <a:p>
            <a:pPr eaLnBrk="1" hangingPunct="1">
              <a:lnSpc>
                <a:spcPct val="120000"/>
              </a:lnSpc>
              <a:buFontTx/>
              <a:buNone/>
              <a:defRPr/>
            </a:pPr>
            <a:r>
              <a:rPr lang="zh-CN" altLang="en-US" sz="2800" dirty="0">
                <a:ea typeface="黑体" panose="02010609060101010101" pitchFamily="49" charset="-122"/>
              </a:rPr>
              <a:t>（</a:t>
            </a:r>
            <a:r>
              <a:rPr lang="en-US" altLang="zh-CN" sz="2800" dirty="0">
                <a:ea typeface="黑体" panose="02010609060101010101" pitchFamily="49" charset="-122"/>
              </a:rPr>
              <a:t>1</a:t>
            </a:r>
            <a:r>
              <a:rPr lang="zh-CN" altLang="en-US" sz="2800" dirty="0">
                <a:ea typeface="黑体" panose="02010609060101010101" pitchFamily="49" charset="-122"/>
              </a:rPr>
              <a:t>）静态字段</a:t>
            </a:r>
          </a:p>
          <a:p>
            <a:pPr indent="0" eaLnBrk="1" hangingPunct="1">
              <a:lnSpc>
                <a:spcPct val="120000"/>
              </a:lnSpc>
              <a:buFontTx/>
              <a:buNone/>
              <a:defRPr/>
            </a:pPr>
            <a:r>
              <a:rPr lang="zh-CN" altLang="en-US" sz="2400" dirty="0">
                <a:ea typeface="黑体" panose="02010609060101010101" pitchFamily="49" charset="-122"/>
              </a:rPr>
              <a:t>使用</a:t>
            </a:r>
            <a:r>
              <a:rPr lang="en-US" altLang="zh-CN" sz="2400" dirty="0">
                <a:ea typeface="黑体" panose="02010609060101010101" pitchFamily="49" charset="-122"/>
              </a:rPr>
              <a:t>static</a:t>
            </a:r>
            <a:r>
              <a:rPr lang="zh-CN" altLang="en-US" sz="2400" dirty="0">
                <a:ea typeface="黑体" panose="02010609060101010101" pitchFamily="49" charset="-122"/>
              </a:rPr>
              <a:t>关键字修饰的就是静态字段，静态字段属于类而不属于某个类实例，对它的访问使用“类名</a:t>
            </a:r>
            <a:r>
              <a:rPr lang="en-US" altLang="zh-CN" sz="2400" dirty="0">
                <a:ea typeface="黑体" panose="02010609060101010101" pitchFamily="49" charset="-122"/>
              </a:rPr>
              <a:t>.</a:t>
            </a:r>
            <a:r>
              <a:rPr lang="zh-CN" altLang="en-US" sz="2400" dirty="0">
                <a:ea typeface="黑体" panose="02010609060101010101" pitchFamily="49" charset="-122"/>
              </a:rPr>
              <a:t>静态字段名”，不能使用“对象名</a:t>
            </a:r>
            <a:r>
              <a:rPr lang="en-US" altLang="zh-CN" sz="2400" dirty="0">
                <a:ea typeface="黑体" panose="02010609060101010101" pitchFamily="49" charset="-122"/>
              </a:rPr>
              <a:t>.</a:t>
            </a:r>
            <a:r>
              <a:rPr lang="zh-CN" altLang="en-US" sz="2400" dirty="0">
                <a:ea typeface="黑体" panose="02010609060101010101" pitchFamily="49" charset="-122"/>
              </a:rPr>
              <a:t>静态字段名”的格式。</a:t>
            </a: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323850" y="44450"/>
            <a:ext cx="8280400" cy="6813550"/>
          </a:xfrm>
        </p:spPr>
        <p:txBody>
          <a:bodyPr/>
          <a:lstStyle/>
          <a:p>
            <a:pPr eaLnBrk="1" hangingPunct="1">
              <a:lnSpc>
                <a:spcPct val="80000"/>
              </a:lnSpc>
            </a:pPr>
            <a:r>
              <a:rPr lang="zh-CN" altLang="en-US" sz="2400" b="1" dirty="0">
                <a:ea typeface="黑体" panose="02010609060101010101" pitchFamily="49" charset="-122"/>
              </a:rPr>
              <a:t>编写一个类，使用静态字段计算类的实例数量。</a:t>
            </a:r>
          </a:p>
          <a:p>
            <a:pPr eaLnBrk="1" hangingPunct="1">
              <a:lnSpc>
                <a:spcPct val="80000"/>
              </a:lnSpc>
              <a:buFontTx/>
              <a:buNone/>
            </a:pPr>
            <a:r>
              <a:rPr lang="en-US" altLang="zh-CN" sz="2000" b="1" dirty="0"/>
              <a:t>public class </a:t>
            </a:r>
            <a:r>
              <a:rPr lang="en-US" altLang="zh-CN" sz="2000" b="1" dirty="0" err="1"/>
              <a:t>theclass</a:t>
            </a:r>
            <a:endParaRPr lang="en-US" altLang="zh-CN" sz="2000" b="1" dirty="0"/>
          </a:p>
          <a:p>
            <a:pPr eaLnBrk="1" hangingPunct="1">
              <a:lnSpc>
                <a:spcPct val="80000"/>
              </a:lnSpc>
              <a:buFontTx/>
              <a:buNone/>
            </a:pPr>
            <a:r>
              <a:rPr lang="en-US" altLang="zh-CN" sz="2000" b="1" dirty="0"/>
              <a:t>{ public </a:t>
            </a:r>
            <a:r>
              <a:rPr lang="en-US" altLang="zh-CN" sz="2000" b="1" dirty="0" err="1"/>
              <a:t>theclass</a:t>
            </a:r>
            <a:r>
              <a:rPr lang="en-US" altLang="zh-CN" sz="2000" b="1" dirty="0"/>
              <a:t>()</a:t>
            </a:r>
          </a:p>
          <a:p>
            <a:pPr eaLnBrk="1" hangingPunct="1">
              <a:lnSpc>
                <a:spcPct val="80000"/>
              </a:lnSpc>
              <a:spcBef>
                <a:spcPct val="10000"/>
              </a:spcBef>
              <a:buFontTx/>
              <a:buNone/>
            </a:pPr>
            <a:r>
              <a:rPr lang="en-US" altLang="zh-CN" sz="2000" b="1" dirty="0"/>
              <a:t>  {</a:t>
            </a:r>
          </a:p>
          <a:p>
            <a:pPr eaLnBrk="1" hangingPunct="1">
              <a:lnSpc>
                <a:spcPct val="80000"/>
              </a:lnSpc>
              <a:buFontTx/>
              <a:buNone/>
            </a:pPr>
            <a:r>
              <a:rPr lang="en-US" altLang="zh-CN" sz="2000" b="1" dirty="0"/>
              <a:t>      count++;  //</a:t>
            </a:r>
            <a:r>
              <a:rPr lang="zh-CN" altLang="en-US" sz="2000" b="1" dirty="0"/>
              <a:t>计数器增</a:t>
            </a:r>
            <a:r>
              <a:rPr lang="en-US" altLang="zh-CN" sz="2000" b="1" dirty="0"/>
              <a:t>1</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public void </a:t>
            </a:r>
            <a:r>
              <a:rPr lang="en-US" altLang="zh-CN" sz="2000" b="1" dirty="0" err="1"/>
              <a:t>showcount</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a:t>
            </a:r>
            <a:r>
              <a:rPr lang="en-US" altLang="zh-CN" sz="2000" b="1" dirty="0" err="1"/>
              <a:t>Console.WriteLine</a:t>
            </a:r>
            <a:r>
              <a:rPr lang="en-US" altLang="zh-CN" sz="2000" b="1" dirty="0"/>
              <a:t>(“</a:t>
            </a:r>
            <a:r>
              <a:rPr lang="zh-CN" altLang="en-US" sz="2000" b="1" dirty="0"/>
              <a:t>实例数为：” </a:t>
            </a:r>
            <a:r>
              <a:rPr lang="en-US" altLang="zh-CN" sz="2000" b="1" dirty="0"/>
              <a:t>+ count );</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private static </a:t>
            </a:r>
            <a:r>
              <a:rPr lang="en-US" altLang="zh-CN" sz="2000" b="1" dirty="0" err="1"/>
              <a:t>int</a:t>
            </a:r>
            <a:r>
              <a:rPr lang="en-US" altLang="zh-CN" sz="2000" b="1" dirty="0"/>
              <a:t> count=0; //</a:t>
            </a:r>
            <a:r>
              <a:rPr lang="zh-CN" altLang="en-US" sz="2000" b="1" dirty="0"/>
              <a:t>显式赋初值</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public class Test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public static void Main()</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a:t>
            </a:r>
            <a:r>
              <a:rPr lang="en-US" altLang="zh-CN" sz="2000" b="1" dirty="0" err="1"/>
              <a:t>theclass</a:t>
            </a:r>
            <a:r>
              <a:rPr lang="en-US" altLang="zh-CN" sz="2000" b="1" dirty="0"/>
              <a:t> class1=new </a:t>
            </a:r>
            <a:r>
              <a:rPr lang="en-US" altLang="zh-CN" sz="2000" b="1" dirty="0" err="1"/>
              <a:t>theclass</a:t>
            </a:r>
            <a:r>
              <a:rPr lang="en-US" altLang="zh-CN" sz="2000" b="1" dirty="0"/>
              <a:t>();</a:t>
            </a:r>
          </a:p>
          <a:p>
            <a:pPr eaLnBrk="1" hangingPunct="1">
              <a:lnSpc>
                <a:spcPct val="80000"/>
              </a:lnSpc>
              <a:buFontTx/>
              <a:buNone/>
            </a:pPr>
            <a:r>
              <a:rPr lang="en-US" altLang="zh-CN" sz="2000" b="1" dirty="0"/>
              <a:t>      class1.showcount();</a:t>
            </a:r>
          </a:p>
          <a:p>
            <a:pPr eaLnBrk="1" hangingPunct="1">
              <a:lnSpc>
                <a:spcPct val="80000"/>
              </a:lnSpc>
              <a:buFontTx/>
              <a:buNone/>
            </a:pPr>
            <a:r>
              <a:rPr lang="en-US" altLang="zh-CN" sz="2000" b="1" dirty="0"/>
              <a:t>      </a:t>
            </a:r>
            <a:r>
              <a:rPr lang="en-US" altLang="zh-CN" sz="2000" b="1" dirty="0" err="1"/>
              <a:t>theclass</a:t>
            </a:r>
            <a:r>
              <a:rPr lang="en-US" altLang="zh-CN" sz="2000" b="1" dirty="0"/>
              <a:t> class2 =new </a:t>
            </a:r>
            <a:r>
              <a:rPr lang="en-US" altLang="zh-CN" sz="2000" b="1" dirty="0" err="1"/>
              <a:t>theclass</a:t>
            </a:r>
            <a:r>
              <a:rPr lang="en-US" altLang="zh-CN" sz="2000" b="1" dirty="0"/>
              <a:t>();</a:t>
            </a:r>
          </a:p>
          <a:p>
            <a:pPr eaLnBrk="1" hangingPunct="1">
              <a:lnSpc>
                <a:spcPct val="80000"/>
              </a:lnSpc>
              <a:buFontTx/>
              <a:buNone/>
            </a:pPr>
            <a:r>
              <a:rPr lang="en-US" altLang="zh-CN" sz="2000" b="1" dirty="0"/>
              <a:t>      class2.showcount();</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a:t>
            </a:r>
          </a:p>
        </p:txBody>
      </p:sp>
      <p:sp>
        <p:nvSpPr>
          <p:cNvPr id="36867" name="Text Box 3"/>
          <p:cNvSpPr txBox="1">
            <a:spLocks noChangeArrowheads="1"/>
          </p:cNvSpPr>
          <p:nvPr/>
        </p:nvSpPr>
        <p:spPr bwMode="auto">
          <a:xfrm>
            <a:off x="5508625" y="3860800"/>
            <a:ext cx="31670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3000" b="1">
                <a:solidFill>
                  <a:srgbClr val="FF0000"/>
                </a:solidFill>
                <a:ea typeface="黑体" panose="02010609060101010101" pitchFamily="49" charset="-122"/>
              </a:rPr>
              <a:t>实例数为：</a:t>
            </a:r>
            <a:r>
              <a:rPr lang="en-US" altLang="zh-CN" sz="3000" b="1">
                <a:solidFill>
                  <a:srgbClr val="FF0000"/>
                </a:solidFill>
                <a:ea typeface="黑体" panose="02010609060101010101" pitchFamily="49" charset="-122"/>
              </a:rPr>
              <a:t>1</a:t>
            </a:r>
          </a:p>
          <a:p>
            <a:pPr eaLnBrk="1" hangingPunct="1">
              <a:spcBef>
                <a:spcPct val="0"/>
              </a:spcBef>
              <a:buFontTx/>
              <a:buNone/>
            </a:pPr>
            <a:r>
              <a:rPr lang="zh-CN" altLang="en-US" sz="3000" b="1">
                <a:solidFill>
                  <a:srgbClr val="FF0000"/>
                </a:solidFill>
                <a:ea typeface="黑体" panose="02010609060101010101" pitchFamily="49" charset="-122"/>
              </a:rPr>
              <a:t>实例数为：</a:t>
            </a:r>
            <a:r>
              <a:rPr lang="en-US" altLang="zh-CN" sz="3000" b="1">
                <a:solidFill>
                  <a:srgbClr val="FF0000"/>
                </a:solidFill>
                <a:ea typeface="黑体" panose="02010609060101010101" pitchFamily="49" charset="-122"/>
              </a:rPr>
              <a:t>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417512"/>
          </a:xfrm>
        </p:spPr>
        <p:txBody>
          <a:bodyPr/>
          <a:lstStyle/>
          <a:p>
            <a:pPr eaLnBrk="1" hangingPunct="1"/>
            <a:r>
              <a:rPr lang="zh-CN" altLang="en-US" sz="3600" dirty="0">
                <a:solidFill>
                  <a:srgbClr val="0000FF"/>
                </a:solidFill>
                <a:latin typeface="黑体" panose="02010609060101010101" pitchFamily="49" charset="-122"/>
                <a:ea typeface="黑体" panose="02010609060101010101" pitchFamily="49" charset="-122"/>
              </a:rPr>
              <a:t>结构程序设计的不足</a:t>
            </a:r>
            <a:r>
              <a:rPr lang="en-US" altLang="zh-CN" sz="3600" dirty="0">
                <a:solidFill>
                  <a:srgbClr val="0000FF"/>
                </a:solidFill>
                <a:latin typeface="黑体" panose="02010609060101010101" pitchFamily="49" charset="-122"/>
                <a:ea typeface="黑体" panose="02010609060101010101" pitchFamily="49" charset="-122"/>
              </a:rPr>
              <a:t>—</a:t>
            </a:r>
            <a:r>
              <a:rPr lang="zh-CN" altLang="en-US" sz="3600" dirty="0">
                <a:solidFill>
                  <a:srgbClr val="0000FF"/>
                </a:solidFill>
                <a:latin typeface="黑体" panose="02010609060101010101" pitchFamily="49" charset="-122"/>
                <a:ea typeface="黑体" panose="02010609060101010101" pitchFamily="49" charset="-122"/>
              </a:rPr>
              <a:t>数据与方法分离</a:t>
            </a:r>
          </a:p>
        </p:txBody>
      </p:sp>
      <p:sp>
        <p:nvSpPr>
          <p:cNvPr id="206851" name="Rectangle 3"/>
          <p:cNvSpPr>
            <a:spLocks noGrp="1" noChangeArrowheads="1"/>
          </p:cNvSpPr>
          <p:nvPr>
            <p:ph idx="1"/>
          </p:nvPr>
        </p:nvSpPr>
        <p:spPr>
          <a:xfrm>
            <a:off x="323850" y="1052339"/>
            <a:ext cx="8569325" cy="4968949"/>
          </a:xfrm>
        </p:spPr>
        <p:txBody>
          <a:bodyPr/>
          <a:lstStyle/>
          <a:p>
            <a:pPr eaLnBrk="1" hangingPunct="1">
              <a:buFontTx/>
              <a:buNone/>
            </a:pPr>
            <a:r>
              <a:rPr lang="en-US" altLang="zh-CN" sz="2800" noProof="1"/>
              <a:t>void SpeedUp(double &amp; speed)</a:t>
            </a:r>
          </a:p>
          <a:p>
            <a:pPr eaLnBrk="1" hangingPunct="1">
              <a:buFontTx/>
              <a:buNone/>
            </a:pPr>
            <a:r>
              <a:rPr lang="en-US" altLang="zh-CN" sz="2800" noProof="1"/>
              <a:t>{</a:t>
            </a:r>
          </a:p>
          <a:p>
            <a:pPr eaLnBrk="1" hangingPunct="1">
              <a:buFontTx/>
              <a:buNone/>
            </a:pPr>
            <a:r>
              <a:rPr lang="en-US" altLang="zh-CN" sz="2800" noProof="1"/>
              <a:t>    if(speed &lt; 100) ++speed;</a:t>
            </a:r>
          </a:p>
          <a:p>
            <a:pPr eaLnBrk="1" hangingPunct="1">
              <a:buFontTx/>
              <a:buNone/>
            </a:pPr>
            <a:r>
              <a:rPr lang="en-US" altLang="zh-CN" sz="2800" noProof="1"/>
              <a:t>}</a:t>
            </a:r>
          </a:p>
          <a:p>
            <a:pPr eaLnBrk="1" hangingPunct="1">
              <a:buFontTx/>
              <a:buNone/>
            </a:pPr>
            <a:r>
              <a:rPr lang="en-US" altLang="zh-CN" sz="2800" noProof="1"/>
              <a:t>void main()</a:t>
            </a:r>
          </a:p>
          <a:p>
            <a:pPr eaLnBrk="1" hangingPunct="1">
              <a:buFontTx/>
              <a:buNone/>
            </a:pPr>
            <a:r>
              <a:rPr lang="en-US" altLang="zh-CN" sz="2800" noProof="1"/>
              <a:t>{</a:t>
            </a:r>
          </a:p>
          <a:p>
            <a:pPr eaLnBrk="1" hangingPunct="1">
              <a:buNone/>
            </a:pPr>
            <a:r>
              <a:rPr lang="en-US" altLang="zh-CN" sz="2800" noProof="1"/>
              <a:t>    </a:t>
            </a:r>
            <a:r>
              <a:rPr lang="en-US" altLang="zh-CN" sz="2800" noProof="1">
                <a:solidFill>
                  <a:srgbClr val="FF0000"/>
                </a:solidFill>
              </a:rPr>
              <a:t>int</a:t>
            </a:r>
            <a:r>
              <a:rPr lang="en-US" altLang="zh-CN" sz="2800" dirty="0">
                <a:solidFill>
                  <a:srgbClr val="FF0000"/>
                </a:solidFill>
              </a:rPr>
              <a:t> </a:t>
            </a:r>
            <a:r>
              <a:rPr lang="en-US" altLang="zh-CN" sz="2800" noProof="1">
                <a:solidFill>
                  <a:srgbClr val="FF0000"/>
                </a:solidFill>
              </a:rPr>
              <a:t>speed = 0;</a:t>
            </a:r>
            <a:endParaRPr lang="en-US" altLang="zh-CN" sz="2800" dirty="0">
              <a:solidFill>
                <a:srgbClr val="FF0000"/>
              </a:solidFill>
            </a:endParaRPr>
          </a:p>
          <a:p>
            <a:pPr eaLnBrk="1" hangingPunct="1">
              <a:buFontTx/>
              <a:buNone/>
            </a:pPr>
            <a:r>
              <a:rPr lang="en-US" altLang="zh-CN" sz="2800" noProof="1"/>
              <a:t>    SpeedUp(speed);</a:t>
            </a:r>
          </a:p>
          <a:p>
            <a:pPr eaLnBrk="1" hangingPunct="1">
              <a:buFontTx/>
              <a:buNone/>
            </a:pPr>
            <a:r>
              <a:rPr lang="en-US" altLang="zh-CN" sz="2800" noProof="1"/>
              <a:t>}</a:t>
            </a:r>
            <a:endParaRPr lang="en-US" altLang="zh-CN" sz="2800" dirty="0"/>
          </a:p>
        </p:txBody>
      </p:sp>
    </p:spTree>
    <p:extLst>
      <p:ext uri="{BB962C8B-B14F-4D97-AF65-F5344CB8AC3E}">
        <p14:creationId xmlns:p14="http://schemas.microsoft.com/office/powerpoint/2010/main" val="132922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idx="1"/>
          </p:nvPr>
        </p:nvSpPr>
        <p:spPr>
          <a:xfrm>
            <a:off x="179388" y="115888"/>
            <a:ext cx="8893175" cy="6669087"/>
          </a:xfrm>
        </p:spPr>
        <p:txBody>
          <a:bodyPr/>
          <a:lstStyle/>
          <a:p>
            <a:pPr eaLnBrk="1" hangingPunct="1">
              <a:spcBef>
                <a:spcPts val="0"/>
              </a:spcBef>
              <a:spcAft>
                <a:spcPts val="600"/>
              </a:spcAft>
              <a:defRPr/>
            </a:pPr>
            <a:r>
              <a:rPr lang="zh-CN" altLang="en-US" dirty="0">
                <a:ea typeface="黑体" panose="02010609060101010101" pitchFamily="49" charset="-122"/>
              </a:rPr>
              <a:t>（</a:t>
            </a:r>
            <a:r>
              <a:rPr lang="en-US" altLang="zh-CN" dirty="0">
                <a:ea typeface="黑体" panose="02010609060101010101" pitchFamily="49" charset="-122"/>
              </a:rPr>
              <a:t>2</a:t>
            </a:r>
            <a:r>
              <a:rPr lang="zh-CN" altLang="en-US" dirty="0">
                <a:ea typeface="黑体" panose="02010609060101010101" pitchFamily="49" charset="-122"/>
              </a:rPr>
              <a:t>）只读字段</a:t>
            </a:r>
          </a:p>
          <a:p>
            <a:pPr marL="0" indent="0" eaLnBrk="1" hangingPunct="1">
              <a:spcBef>
                <a:spcPts val="0"/>
              </a:spcBef>
              <a:spcAft>
                <a:spcPts val="600"/>
              </a:spcAft>
              <a:buFontTx/>
              <a:buNone/>
              <a:defRPr/>
            </a:pPr>
            <a:r>
              <a:rPr lang="zh-CN" altLang="en-US" sz="2000" dirty="0">
                <a:ea typeface="黑体" panose="02010609060101010101" pitchFamily="49" charset="-122"/>
              </a:rPr>
              <a:t>当字段声明中包括</a:t>
            </a:r>
            <a:r>
              <a:rPr lang="en-US" altLang="zh-CN" sz="2000" dirty="0" err="1">
                <a:solidFill>
                  <a:srgbClr val="FF0000"/>
                </a:solidFill>
                <a:ea typeface="黑体" panose="02010609060101010101" pitchFamily="49" charset="-122"/>
              </a:rPr>
              <a:t>readonly</a:t>
            </a:r>
            <a:r>
              <a:rPr lang="zh-CN" altLang="en-US" sz="2000" dirty="0">
                <a:ea typeface="黑体" panose="02010609060101010101" pitchFamily="49" charset="-122"/>
              </a:rPr>
              <a:t>修饰符时，该字段成为只读字段。只能在声明只读字段的同时赋初值。其他任何时候都不允许为只读字段赋值。</a:t>
            </a:r>
          </a:p>
          <a:p>
            <a:pPr eaLnBrk="1" hangingPunct="1">
              <a:spcBef>
                <a:spcPts val="0"/>
              </a:spcBef>
              <a:spcAft>
                <a:spcPts val="600"/>
              </a:spcAft>
              <a:buFontTx/>
              <a:buNone/>
              <a:defRPr/>
            </a:pPr>
            <a:r>
              <a:rPr lang="en-US" altLang="zh-CN" sz="2000" dirty="0">
                <a:ea typeface="黑体" panose="02010609060101010101" pitchFamily="49" charset="-122"/>
              </a:rPr>
              <a:t>public class Class1{</a:t>
            </a:r>
          </a:p>
          <a:p>
            <a:pPr eaLnBrk="1" hangingPunct="1">
              <a:spcBef>
                <a:spcPts val="0"/>
              </a:spcBef>
              <a:spcAft>
                <a:spcPts val="600"/>
              </a:spcAft>
              <a:buFontTx/>
              <a:buNone/>
              <a:defRPr/>
            </a:pPr>
            <a:r>
              <a:rPr lang="en-US" altLang="zh-CN" sz="2000" dirty="0">
                <a:ea typeface="黑体" panose="02010609060101010101" pitchFamily="49" charset="-122"/>
              </a:rPr>
              <a:t>    public </a:t>
            </a:r>
            <a:r>
              <a:rPr lang="en-US" altLang="zh-CN" sz="2000" dirty="0" err="1">
                <a:ea typeface="黑体" panose="02010609060101010101" pitchFamily="49" charset="-122"/>
              </a:rPr>
              <a:t>readonly</a:t>
            </a:r>
            <a:r>
              <a:rPr lang="en-US" altLang="zh-CN" sz="2000" dirty="0">
                <a:ea typeface="黑体" panose="02010609060101010101" pitchFamily="49" charset="-122"/>
              </a:rPr>
              <a:t> string str1=@”I am str1”;</a:t>
            </a:r>
          </a:p>
          <a:p>
            <a:pPr eaLnBrk="1" hangingPunct="1">
              <a:spcBef>
                <a:spcPts val="0"/>
              </a:spcBef>
              <a:spcAft>
                <a:spcPts val="600"/>
              </a:spcAft>
              <a:buFontTx/>
              <a:buNone/>
              <a:defRPr/>
            </a:pPr>
            <a:r>
              <a:rPr lang="en-US" altLang="zh-CN" sz="2000" dirty="0">
                <a:ea typeface="黑体" panose="02010609060101010101" pitchFamily="49" charset="-122"/>
              </a:rPr>
              <a:t>}</a:t>
            </a:r>
          </a:p>
          <a:p>
            <a:pPr eaLnBrk="1" hangingPunct="1">
              <a:spcBef>
                <a:spcPts val="0"/>
              </a:spcBef>
              <a:spcAft>
                <a:spcPts val="600"/>
              </a:spcAft>
              <a:buFontTx/>
              <a:buNone/>
              <a:defRPr/>
            </a:pPr>
            <a:r>
              <a:rPr lang="zh-CN" altLang="en-US" sz="2000" dirty="0">
                <a:ea typeface="黑体" panose="02010609060101010101" pitchFamily="49" charset="-122"/>
              </a:rPr>
              <a:t>执行下面代码：</a:t>
            </a:r>
          </a:p>
          <a:p>
            <a:pPr eaLnBrk="1" hangingPunct="1">
              <a:spcBef>
                <a:spcPts val="0"/>
              </a:spcBef>
              <a:spcAft>
                <a:spcPts val="600"/>
              </a:spcAft>
              <a:buFontTx/>
              <a:buNone/>
              <a:defRPr/>
            </a:pPr>
            <a:r>
              <a:rPr lang="en-US" altLang="zh-CN" sz="2000" dirty="0">
                <a:ea typeface="黑体" panose="02010609060101010101" pitchFamily="49" charset="-122"/>
              </a:rPr>
              <a:t>Class1 c1=new Class1();</a:t>
            </a:r>
          </a:p>
          <a:p>
            <a:pPr eaLnBrk="1" hangingPunct="1">
              <a:spcBef>
                <a:spcPts val="0"/>
              </a:spcBef>
              <a:spcAft>
                <a:spcPts val="600"/>
              </a:spcAft>
              <a:buFontTx/>
              <a:buNone/>
              <a:defRPr/>
            </a:pPr>
            <a:r>
              <a:rPr lang="en-US" altLang="zh-CN" sz="2000" dirty="0">
                <a:ea typeface="黑体" panose="02010609060101010101" pitchFamily="49" charset="-122"/>
              </a:rPr>
              <a:t> //c1.str1=“Change </a:t>
            </a:r>
            <a:r>
              <a:rPr lang="en-US" altLang="zh-CN" sz="2000" dirty="0" err="1">
                <a:ea typeface="黑体" panose="02010609060101010101" pitchFamily="49" charset="-122"/>
              </a:rPr>
              <a:t>readonlyfiled</a:t>
            </a:r>
            <a:r>
              <a:rPr lang="en-US" altLang="zh-CN" sz="2000" dirty="0">
                <a:ea typeface="黑体" panose="02010609060101010101" pitchFamily="49" charset="-122"/>
              </a:rPr>
              <a:t>”;</a:t>
            </a:r>
            <a:r>
              <a:rPr lang="zh-CN" altLang="en-US" sz="2000" dirty="0">
                <a:ea typeface="黑体" panose="02010609060101010101" pitchFamily="49" charset="-122"/>
              </a:rPr>
              <a:t>错误</a:t>
            </a:r>
            <a:endParaRPr lang="en-US" altLang="zh-CN" sz="2000" dirty="0">
              <a:ea typeface="黑体" panose="02010609060101010101" pitchFamily="49" charset="-122"/>
            </a:endParaRPr>
          </a:p>
          <a:p>
            <a:pPr eaLnBrk="1" hangingPunct="1">
              <a:spcBef>
                <a:spcPts val="0"/>
              </a:spcBef>
              <a:spcAft>
                <a:spcPts val="600"/>
              </a:spcAft>
              <a:buFontTx/>
              <a:buNone/>
              <a:defRPr/>
            </a:pPr>
            <a:endParaRPr lang="zh-CN" altLang="en-US" sz="2000" dirty="0">
              <a:ea typeface="黑体" panose="02010609060101010101" pitchFamily="49" charset="-122"/>
            </a:endParaRPr>
          </a:p>
          <a:p>
            <a:pPr eaLnBrk="1" hangingPunct="1">
              <a:spcBef>
                <a:spcPts val="0"/>
              </a:spcBef>
              <a:spcAft>
                <a:spcPts val="600"/>
              </a:spcAft>
              <a:buFontTx/>
              <a:buNone/>
              <a:defRPr/>
            </a:pPr>
            <a:r>
              <a:rPr lang="zh-CN" altLang="en-US" sz="2000" b="1" dirty="0">
                <a:solidFill>
                  <a:srgbClr val="FF0000"/>
                </a:solidFill>
                <a:ea typeface="黑体" panose="02010609060101010101" pitchFamily="49" charset="-122"/>
              </a:rPr>
              <a:t>如果在类定义中显式添加一个构造函数，可以在构造函数中改变只读字段的值。</a:t>
            </a:r>
          </a:p>
          <a:p>
            <a:pPr eaLnBrk="1" hangingPunct="1">
              <a:spcBef>
                <a:spcPts val="0"/>
              </a:spcBef>
              <a:spcAft>
                <a:spcPts val="600"/>
              </a:spcAft>
              <a:buFontTx/>
              <a:buNone/>
              <a:defRPr/>
            </a:pPr>
            <a:r>
              <a:rPr lang="en-US" altLang="zh-CN" sz="2000" dirty="0">
                <a:ea typeface="黑体" panose="02010609060101010101" pitchFamily="49" charset="-122"/>
              </a:rPr>
              <a:t>public class Class1</a:t>
            </a:r>
          </a:p>
          <a:p>
            <a:pPr eaLnBrk="1" hangingPunct="1">
              <a:spcBef>
                <a:spcPts val="0"/>
              </a:spcBef>
              <a:spcAft>
                <a:spcPts val="600"/>
              </a:spcAft>
              <a:buFontTx/>
              <a:buNone/>
              <a:defRPr/>
            </a:pPr>
            <a:r>
              <a:rPr lang="en-US" altLang="zh-CN" sz="2000" dirty="0">
                <a:ea typeface="黑体" panose="02010609060101010101" pitchFamily="49" charset="-122"/>
              </a:rPr>
              <a:t>{</a:t>
            </a:r>
          </a:p>
          <a:p>
            <a:pPr eaLnBrk="1" hangingPunct="1">
              <a:spcBef>
                <a:spcPts val="0"/>
              </a:spcBef>
              <a:spcAft>
                <a:spcPts val="600"/>
              </a:spcAft>
              <a:buFontTx/>
              <a:buNone/>
              <a:defRPr/>
            </a:pPr>
            <a:r>
              <a:rPr lang="en-US" altLang="zh-CN" sz="2000" dirty="0">
                <a:ea typeface="黑体" panose="02010609060101010101" pitchFamily="49" charset="-122"/>
              </a:rPr>
              <a:t>  public </a:t>
            </a:r>
            <a:r>
              <a:rPr lang="en-US" altLang="zh-CN" sz="2000" dirty="0" err="1">
                <a:ea typeface="黑体" panose="02010609060101010101" pitchFamily="49" charset="-122"/>
              </a:rPr>
              <a:t>readonly</a:t>
            </a:r>
            <a:r>
              <a:rPr lang="en-US" altLang="zh-CN" sz="2000" dirty="0">
                <a:ea typeface="黑体" panose="02010609060101010101" pitchFamily="49" charset="-122"/>
              </a:rPr>
              <a:t> string str1=@”I am str1”;</a:t>
            </a:r>
          </a:p>
          <a:p>
            <a:pPr eaLnBrk="1" hangingPunct="1">
              <a:spcBef>
                <a:spcPts val="0"/>
              </a:spcBef>
              <a:spcAft>
                <a:spcPts val="600"/>
              </a:spcAft>
              <a:buFontTx/>
              <a:buNone/>
              <a:defRPr/>
            </a:pPr>
            <a:r>
              <a:rPr lang="en-US" altLang="zh-CN" sz="2000" dirty="0">
                <a:ea typeface="黑体" panose="02010609060101010101" pitchFamily="49" charset="-122"/>
              </a:rPr>
              <a:t>  public Class1()  { str1=“initialized by constructor!”;}</a:t>
            </a:r>
          </a:p>
          <a:p>
            <a:pPr eaLnBrk="1" hangingPunct="1">
              <a:spcBef>
                <a:spcPts val="0"/>
              </a:spcBef>
              <a:spcAft>
                <a:spcPts val="600"/>
              </a:spcAft>
              <a:buFontTx/>
              <a:buNone/>
              <a:defRPr/>
            </a:pPr>
            <a:r>
              <a:rPr lang="en-US" altLang="zh-CN" sz="2000" dirty="0">
                <a:ea typeface="黑体" panose="02010609060101010101" pitchFamily="49" charset="-122"/>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250825" y="411163"/>
            <a:ext cx="8686800" cy="4530725"/>
          </a:xfrm>
        </p:spPr>
        <p:txBody>
          <a:bodyPr/>
          <a:lstStyle/>
          <a:p>
            <a:pPr eaLnBrk="1" hangingPunct="1"/>
            <a:r>
              <a:rPr lang="zh-CN" altLang="en-US" dirty="0">
                <a:ea typeface="黑体" panose="02010609060101010101" pitchFamily="49" charset="-122"/>
              </a:rPr>
              <a:t>方法成员</a:t>
            </a:r>
          </a:p>
          <a:p>
            <a:pPr eaLnBrk="1" hangingPunct="1">
              <a:buFontTx/>
              <a:buNone/>
            </a:pPr>
            <a:r>
              <a:rPr lang="zh-CN" altLang="en-US" sz="2400" dirty="0">
                <a:ea typeface="黑体" panose="02010609060101010101" pitchFamily="49" charset="-122"/>
              </a:rPr>
              <a:t>方法成员的本质就是在类中声明的函数，描述类能够“做什么”。</a:t>
            </a:r>
          </a:p>
          <a:p>
            <a:pPr eaLnBrk="1" hangingPunct="1">
              <a:buFontTx/>
              <a:buNone/>
            </a:pPr>
            <a:r>
              <a:rPr lang="en-US" altLang="zh-CN" sz="2400" dirty="0">
                <a:ea typeface="黑体" panose="02010609060101010101" pitchFamily="49" charset="-122"/>
              </a:rPr>
              <a:t>(1).</a:t>
            </a:r>
            <a:r>
              <a:rPr lang="zh-CN" altLang="en-US" sz="2400" dirty="0">
                <a:ea typeface="黑体" panose="02010609060101010101" pitchFamily="49" charset="-122"/>
              </a:rPr>
              <a:t>方法声明格式</a:t>
            </a:r>
          </a:p>
          <a:p>
            <a:pPr eaLnBrk="1" hangingPunct="1">
              <a:buFontTx/>
              <a:buNone/>
            </a:pPr>
            <a:r>
              <a:rPr lang="en-US" altLang="zh-CN" sz="2400" b="1" dirty="0">
                <a:solidFill>
                  <a:srgbClr val="FF0000"/>
                </a:solidFill>
                <a:ea typeface="黑体" panose="02010609060101010101" pitchFamily="49" charset="-122"/>
              </a:rPr>
              <a:t>[</a:t>
            </a:r>
            <a:r>
              <a:rPr lang="zh-CN" altLang="en-US" sz="2400" b="1" dirty="0">
                <a:solidFill>
                  <a:srgbClr val="FF0000"/>
                </a:solidFill>
                <a:ea typeface="黑体" panose="02010609060101010101" pitchFamily="49" charset="-122"/>
              </a:rPr>
              <a:t>访问修饰符</a:t>
            </a:r>
            <a:r>
              <a:rPr lang="en-US" altLang="zh-CN" sz="2400" b="1" dirty="0">
                <a:solidFill>
                  <a:srgbClr val="FF0000"/>
                </a:solidFill>
                <a:ea typeface="黑体" panose="02010609060101010101" pitchFamily="49" charset="-122"/>
              </a:rPr>
              <a:t>] </a:t>
            </a:r>
            <a:r>
              <a:rPr lang="zh-CN" altLang="en-US" sz="2400" b="1" dirty="0">
                <a:solidFill>
                  <a:srgbClr val="FF0000"/>
                </a:solidFill>
                <a:ea typeface="黑体" panose="02010609060101010101" pitchFamily="49" charset="-122"/>
              </a:rPr>
              <a:t>返回类型 方法名称 </a:t>
            </a:r>
            <a:r>
              <a:rPr lang="en-US" altLang="zh-CN" sz="2400" b="1" dirty="0">
                <a:solidFill>
                  <a:srgbClr val="FF0000"/>
                </a:solidFill>
                <a:ea typeface="黑体" panose="02010609060101010101" pitchFamily="49" charset="-122"/>
              </a:rPr>
              <a:t>([</a:t>
            </a:r>
            <a:r>
              <a:rPr lang="zh-CN" altLang="en-US" sz="2400" b="1" dirty="0">
                <a:solidFill>
                  <a:srgbClr val="FF0000"/>
                </a:solidFill>
                <a:ea typeface="黑体" panose="02010609060101010101" pitchFamily="49" charset="-122"/>
              </a:rPr>
              <a:t>参数列表</a:t>
            </a:r>
            <a:r>
              <a:rPr lang="en-US" altLang="zh-CN" sz="2400" b="1" dirty="0">
                <a:solidFill>
                  <a:srgbClr val="FF0000"/>
                </a:solidFill>
                <a:ea typeface="黑体" panose="02010609060101010101" pitchFamily="49" charset="-122"/>
              </a:rPr>
              <a:t>])</a:t>
            </a:r>
          </a:p>
          <a:p>
            <a:pPr eaLnBrk="1" hangingPunct="1">
              <a:buFontTx/>
              <a:buNone/>
            </a:pPr>
            <a:r>
              <a:rPr lang="en-US" altLang="zh-CN" sz="2400" b="1" dirty="0">
                <a:solidFill>
                  <a:srgbClr val="FF0000"/>
                </a:solidFill>
                <a:ea typeface="黑体" panose="02010609060101010101" pitchFamily="49" charset="-122"/>
              </a:rPr>
              <a:t>{</a:t>
            </a:r>
          </a:p>
          <a:p>
            <a:pPr eaLnBrk="1" hangingPunct="1">
              <a:buFontTx/>
              <a:buNone/>
            </a:pPr>
            <a:r>
              <a:rPr lang="en-US" altLang="zh-CN" sz="2400" b="1" dirty="0">
                <a:solidFill>
                  <a:srgbClr val="FF0000"/>
                </a:solidFill>
                <a:ea typeface="黑体" panose="02010609060101010101" pitchFamily="49" charset="-122"/>
              </a:rPr>
              <a:t>     </a:t>
            </a:r>
            <a:r>
              <a:rPr lang="zh-CN" altLang="en-US" sz="2400" b="1" dirty="0">
                <a:solidFill>
                  <a:srgbClr val="FF0000"/>
                </a:solidFill>
                <a:ea typeface="黑体" panose="02010609060101010101" pitchFamily="49" charset="-122"/>
              </a:rPr>
              <a:t>方法体；</a:t>
            </a:r>
          </a:p>
          <a:p>
            <a:pPr eaLnBrk="1" hangingPunct="1">
              <a:buFontTx/>
              <a:buNone/>
            </a:pPr>
            <a:r>
              <a:rPr lang="en-US" altLang="zh-CN" sz="2400" b="1" dirty="0">
                <a:solidFill>
                  <a:srgbClr val="FF0000"/>
                </a:solidFill>
                <a:ea typeface="黑体" panose="02010609060101010101" pitchFamily="49" charset="-122"/>
              </a:rPr>
              <a:t>}</a:t>
            </a:r>
          </a:p>
          <a:p>
            <a:pPr eaLnBrk="1" hangingPunct="1">
              <a:buFontTx/>
              <a:buNone/>
            </a:pPr>
            <a:r>
              <a:rPr lang="zh-CN" altLang="en-US" sz="2400" dirty="0">
                <a:ea typeface="黑体" panose="02010609060101010101" pitchFamily="49" charset="-122"/>
              </a:rPr>
              <a:t>省略访问修饰符时，默认为</a:t>
            </a:r>
            <a:r>
              <a:rPr lang="en-US" altLang="zh-CN" sz="2400" dirty="0">
                <a:ea typeface="黑体" panose="02010609060101010101" pitchFamily="49" charset="-122"/>
              </a:rPr>
              <a:t>private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250825" y="188913"/>
            <a:ext cx="8893175" cy="6480175"/>
          </a:xfrm>
        </p:spPr>
        <p:txBody>
          <a:bodyPr/>
          <a:lstStyle/>
          <a:p>
            <a:pPr eaLnBrk="1" hangingPunct="1">
              <a:lnSpc>
                <a:spcPct val="80000"/>
              </a:lnSpc>
              <a:buFontTx/>
              <a:buNone/>
            </a:pPr>
            <a:r>
              <a:rPr lang="en-US" altLang="zh-CN" sz="2400">
                <a:ea typeface="黑体" panose="02010609060101010101" pitchFamily="49" charset="-122"/>
              </a:rPr>
              <a:t>(2) </a:t>
            </a:r>
            <a:r>
              <a:rPr lang="zh-CN" altLang="en-US" sz="2400">
                <a:ea typeface="黑体" panose="02010609060101010101" pitchFamily="49" charset="-122"/>
              </a:rPr>
              <a:t>方法重载</a:t>
            </a:r>
          </a:p>
          <a:p>
            <a:pPr eaLnBrk="1" hangingPunct="1">
              <a:lnSpc>
                <a:spcPct val="80000"/>
              </a:lnSpc>
              <a:buFontTx/>
              <a:buNone/>
            </a:pPr>
            <a:r>
              <a:rPr lang="zh-CN" altLang="en-US" sz="2400">
                <a:ea typeface="黑体" panose="02010609060101010101" pitchFamily="49" charset="-122"/>
              </a:rPr>
              <a:t>重载规则：</a:t>
            </a:r>
          </a:p>
          <a:p>
            <a:pPr eaLnBrk="1" hangingPunct="1">
              <a:lnSpc>
                <a:spcPct val="80000"/>
              </a:lnSpc>
              <a:buFontTx/>
              <a:buNone/>
            </a:pPr>
            <a:r>
              <a:rPr lang="zh-CN" altLang="en-US" sz="2400" b="1">
                <a:solidFill>
                  <a:srgbClr val="FF0000"/>
                </a:solidFill>
                <a:ea typeface="黑体" panose="02010609060101010101" pitchFamily="49" charset="-122"/>
              </a:rPr>
              <a:t>方法名相同</a:t>
            </a:r>
            <a:endParaRPr lang="zh-CN" altLang="en-US" sz="2400">
              <a:ea typeface="黑体" panose="02010609060101010101" pitchFamily="49" charset="-122"/>
            </a:endParaRPr>
          </a:p>
          <a:p>
            <a:pPr eaLnBrk="1" hangingPunct="1">
              <a:lnSpc>
                <a:spcPct val="80000"/>
              </a:lnSpc>
              <a:buFontTx/>
              <a:buNone/>
            </a:pPr>
            <a:r>
              <a:rPr lang="zh-CN" altLang="en-US" sz="2400" b="1">
                <a:solidFill>
                  <a:srgbClr val="FF0000"/>
                </a:solidFill>
                <a:ea typeface="黑体" panose="02010609060101010101" pitchFamily="49" charset="-122"/>
              </a:rPr>
              <a:t>方法的参数列表不同（参数的个数、参数的数据类型）</a:t>
            </a:r>
          </a:p>
          <a:p>
            <a:pPr eaLnBrk="1" hangingPunct="1">
              <a:lnSpc>
                <a:spcPct val="80000"/>
              </a:lnSpc>
              <a:buFontTx/>
              <a:buNone/>
            </a:pPr>
            <a:endParaRPr lang="zh-CN" altLang="en-US" sz="900" b="1">
              <a:solidFill>
                <a:srgbClr val="FF0000"/>
              </a:solidFill>
              <a:ea typeface="黑体" panose="02010609060101010101" pitchFamily="49" charset="-122"/>
            </a:endParaRPr>
          </a:p>
          <a:p>
            <a:pPr eaLnBrk="1" hangingPunct="1">
              <a:lnSpc>
                <a:spcPct val="80000"/>
              </a:lnSpc>
            </a:pPr>
            <a:r>
              <a:rPr lang="zh-CN" altLang="en-US" sz="2400">
                <a:ea typeface="黑体" panose="02010609060101010101" pitchFamily="49" charset="-122"/>
              </a:rPr>
              <a:t>例：下面建立一个类</a:t>
            </a:r>
            <a:r>
              <a:rPr lang="en-US" altLang="zh-CN" sz="2400">
                <a:ea typeface="黑体" panose="02010609060101010101" pitchFamily="49" charset="-122"/>
              </a:rPr>
              <a:t>Operate</a:t>
            </a:r>
            <a:r>
              <a:rPr lang="zh-CN" altLang="en-US" sz="2400">
                <a:ea typeface="黑体" panose="02010609060101010101" pitchFamily="49" charset="-122"/>
              </a:rPr>
              <a:t>，该类有两个重载方法，分别对整型和浮点型做加法运算。</a:t>
            </a:r>
          </a:p>
          <a:p>
            <a:pPr eaLnBrk="1" hangingPunct="1">
              <a:lnSpc>
                <a:spcPct val="80000"/>
              </a:lnSpc>
              <a:buFontTx/>
              <a:buNone/>
            </a:pPr>
            <a:r>
              <a:rPr lang="en-US" altLang="zh-CN" sz="2000">
                <a:ea typeface="黑体" panose="02010609060101010101" pitchFamily="49" charset="-122"/>
              </a:rPr>
              <a:t>public class Operate</a:t>
            </a:r>
          </a:p>
          <a:p>
            <a:pPr eaLnBrk="1" hangingPunct="1">
              <a:lnSpc>
                <a:spcPct val="80000"/>
              </a:lnSpc>
              <a:buFontTx/>
              <a:buNone/>
            </a:pPr>
            <a:r>
              <a:rPr lang="en-US" altLang="zh-CN" sz="2000">
                <a:ea typeface="黑体" panose="02010609060101010101" pitchFamily="49" charset="-122"/>
              </a:rPr>
              <a:t>{</a:t>
            </a:r>
          </a:p>
          <a:p>
            <a:pPr eaLnBrk="1" hangingPunct="1">
              <a:lnSpc>
                <a:spcPct val="80000"/>
              </a:lnSpc>
              <a:buFontTx/>
              <a:buNone/>
            </a:pPr>
            <a:r>
              <a:rPr lang="en-US" altLang="zh-CN" sz="2000">
                <a:ea typeface="黑体" panose="02010609060101010101" pitchFamily="49" charset="-122"/>
              </a:rPr>
              <a:t>	public long Add(long a, long b)</a:t>
            </a:r>
          </a:p>
          <a:p>
            <a:pPr eaLnBrk="1" hangingPunct="1">
              <a:lnSpc>
                <a:spcPct val="80000"/>
              </a:lnSpc>
              <a:buFontTx/>
              <a:buNone/>
            </a:pPr>
            <a:r>
              <a:rPr lang="en-US" altLang="zh-CN" sz="2000">
                <a:ea typeface="黑体" panose="02010609060101010101" pitchFamily="49" charset="-122"/>
              </a:rPr>
              <a:t>	{return(a*b);}</a:t>
            </a:r>
          </a:p>
          <a:p>
            <a:pPr eaLnBrk="1" hangingPunct="1">
              <a:lnSpc>
                <a:spcPct val="80000"/>
              </a:lnSpc>
              <a:buFontTx/>
              <a:buNone/>
            </a:pPr>
            <a:r>
              <a:rPr lang="en-US" altLang="zh-CN" sz="2000">
                <a:ea typeface="黑体" panose="02010609060101010101" pitchFamily="49" charset="-122"/>
              </a:rPr>
              <a:t>                                                      </a:t>
            </a:r>
          </a:p>
          <a:p>
            <a:pPr eaLnBrk="1" hangingPunct="1">
              <a:lnSpc>
                <a:spcPct val="80000"/>
              </a:lnSpc>
              <a:buFontTx/>
              <a:buNone/>
            </a:pPr>
            <a:r>
              <a:rPr lang="en-US" altLang="zh-CN" sz="2000">
                <a:ea typeface="黑体" panose="02010609060101010101" pitchFamily="49" charset="-122"/>
              </a:rPr>
              <a:t>	public double Add(double a, double b)</a:t>
            </a:r>
          </a:p>
          <a:p>
            <a:pPr eaLnBrk="1" hangingPunct="1">
              <a:lnSpc>
                <a:spcPct val="80000"/>
              </a:lnSpc>
              <a:buFontTx/>
              <a:buNone/>
            </a:pPr>
            <a:r>
              <a:rPr lang="en-US" altLang="zh-CN" sz="2000">
                <a:ea typeface="黑体" panose="02010609060101010101" pitchFamily="49" charset="-122"/>
              </a:rPr>
              <a:t>	{return(a+b);}</a:t>
            </a:r>
          </a:p>
          <a:p>
            <a:pPr eaLnBrk="1" hangingPunct="1">
              <a:lnSpc>
                <a:spcPct val="80000"/>
              </a:lnSpc>
              <a:buFontTx/>
              <a:buNone/>
            </a:pPr>
            <a:r>
              <a:rPr lang="en-US" altLang="zh-CN" sz="2000">
                <a:ea typeface="黑体" panose="02010609060101010101" pitchFamily="49" charset="-122"/>
              </a:rPr>
              <a:t>}</a:t>
            </a:r>
          </a:p>
          <a:p>
            <a:pPr eaLnBrk="1" hangingPunct="1">
              <a:lnSpc>
                <a:spcPct val="80000"/>
              </a:lnSpc>
            </a:pPr>
            <a:r>
              <a:rPr lang="zh-CN" altLang="en-US" sz="2400">
                <a:ea typeface="黑体" panose="02010609060101010101" pitchFamily="49" charset="-122"/>
              </a:rPr>
              <a:t>当在程序中使用时，会根据实参数据类型自动选择调用。</a:t>
            </a:r>
          </a:p>
          <a:p>
            <a:pPr eaLnBrk="1" hangingPunct="1">
              <a:lnSpc>
                <a:spcPct val="80000"/>
              </a:lnSpc>
              <a:buFontTx/>
              <a:buNone/>
            </a:pPr>
            <a:r>
              <a:rPr lang="en-US" altLang="zh-CN" sz="2000">
                <a:ea typeface="黑体" panose="02010609060101010101" pitchFamily="49" charset="-122"/>
              </a:rPr>
              <a:t>Operate p = new Operate();</a:t>
            </a:r>
          </a:p>
          <a:p>
            <a:pPr eaLnBrk="1" hangingPunct="1">
              <a:lnSpc>
                <a:spcPct val="80000"/>
              </a:lnSpc>
              <a:buFontTx/>
              <a:buNone/>
            </a:pPr>
            <a:r>
              <a:rPr lang="en-US" altLang="zh-CN" sz="2000">
                <a:ea typeface="黑体" panose="02010609060101010101" pitchFamily="49" charset="-122"/>
              </a:rPr>
              <a:t>Console.WriteLine(p.Add(3,5)); //</a:t>
            </a:r>
            <a:r>
              <a:rPr lang="zh-CN" altLang="en-US" sz="2000">
                <a:ea typeface="黑体" panose="02010609060101010101" pitchFamily="49" charset="-122"/>
              </a:rPr>
              <a:t>返回</a:t>
            </a:r>
            <a:r>
              <a:rPr lang="en-US" altLang="zh-CN" sz="2000">
                <a:ea typeface="黑体" panose="02010609060101010101" pitchFamily="49" charset="-122"/>
              </a:rPr>
              <a:t>15</a:t>
            </a:r>
          </a:p>
          <a:p>
            <a:pPr eaLnBrk="1" hangingPunct="1">
              <a:lnSpc>
                <a:spcPct val="80000"/>
              </a:lnSpc>
              <a:buFontTx/>
              <a:buNone/>
            </a:pPr>
            <a:r>
              <a:rPr lang="en-US" altLang="zh-CN" sz="2000">
                <a:ea typeface="黑体" panose="02010609060101010101" pitchFamily="49" charset="-122"/>
              </a:rPr>
              <a:t>Console.WriteLine(p.Add(1.03,3.25)); //</a:t>
            </a:r>
            <a:r>
              <a:rPr lang="zh-CN" altLang="en-US" sz="2000">
                <a:ea typeface="黑体" panose="02010609060101010101" pitchFamily="49" charset="-122"/>
              </a:rPr>
              <a:t>返回</a:t>
            </a:r>
            <a:r>
              <a:rPr lang="en-US" altLang="zh-CN" sz="2000">
                <a:ea typeface="黑体" panose="02010609060101010101" pitchFamily="49" charset="-122"/>
              </a:rPr>
              <a:t>4.28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457200" y="142875"/>
            <a:ext cx="8229600" cy="693837"/>
          </a:xfrm>
        </p:spPr>
        <p:txBody>
          <a:bodyPr/>
          <a:lstStyle/>
          <a:p>
            <a:pPr eaLnBrk="1" hangingPunct="1">
              <a:defRPr/>
            </a:pPr>
            <a:r>
              <a:rPr lang="zh-CN" altLang="en-US" dirty="0">
                <a:solidFill>
                  <a:srgbClr val="0000FF"/>
                </a:solidFill>
                <a:latin typeface="+mn-lt"/>
                <a:ea typeface="黑体" panose="02010609060101010101" pitchFamily="49" charset="-122"/>
              </a:rPr>
              <a:t>参数传递</a:t>
            </a:r>
          </a:p>
        </p:txBody>
      </p:sp>
      <p:sp>
        <p:nvSpPr>
          <p:cNvPr id="48131" name="Rectangle 3"/>
          <p:cNvSpPr>
            <a:spLocks noGrp="1" noChangeArrowheads="1"/>
          </p:cNvSpPr>
          <p:nvPr>
            <p:ph idx="1"/>
          </p:nvPr>
        </p:nvSpPr>
        <p:spPr>
          <a:xfrm>
            <a:off x="228600" y="1057275"/>
            <a:ext cx="8763000" cy="5251450"/>
          </a:xfrm>
        </p:spPr>
        <p:txBody>
          <a:bodyPr/>
          <a:lstStyle/>
          <a:p>
            <a:pPr eaLnBrk="1" hangingPunct="1">
              <a:lnSpc>
                <a:spcPct val="90000"/>
              </a:lnSpc>
            </a:pPr>
            <a:r>
              <a:rPr lang="en-US" altLang="zh-CN" sz="2800">
                <a:ea typeface="黑体" panose="02010609060101010101" pitchFamily="49" charset="-122"/>
              </a:rPr>
              <a:t>C#</a:t>
            </a:r>
            <a:r>
              <a:rPr lang="zh-CN" altLang="en-US" sz="2800">
                <a:ea typeface="黑体" panose="02010609060101010101" pitchFamily="49" charset="-122"/>
              </a:rPr>
              <a:t>编程语言支持的参数传递方式包括：</a:t>
            </a:r>
          </a:p>
          <a:p>
            <a:pPr eaLnBrk="1" hangingPunct="1">
              <a:lnSpc>
                <a:spcPct val="90000"/>
              </a:lnSpc>
              <a:buFontTx/>
              <a:buNone/>
            </a:pPr>
            <a:r>
              <a:rPr lang="zh-CN" altLang="en-US" sz="2800">
                <a:ea typeface="黑体" panose="02010609060101010101" pitchFamily="49" charset="-122"/>
                <a:cs typeface="Times New Roman" panose="02020603050405020304" pitchFamily="18" charset="0"/>
              </a:rPr>
              <a:t> </a:t>
            </a:r>
            <a:r>
              <a:rPr lang="en-US" altLang="zh-CN" sz="2800">
                <a:ea typeface="黑体" panose="02010609060101010101" pitchFamily="49" charset="-122"/>
                <a:cs typeface="Times New Roman" panose="02020603050405020304" pitchFamily="18" charset="0"/>
              </a:rPr>
              <a:t>1.</a:t>
            </a:r>
            <a:r>
              <a:rPr lang="zh-CN" altLang="en-US" sz="2600">
                <a:solidFill>
                  <a:srgbClr val="0000FF"/>
                </a:solidFill>
                <a:ea typeface="黑体" panose="02010609060101010101" pitchFamily="49" charset="-122"/>
              </a:rPr>
              <a:t>值传递：</a:t>
            </a:r>
            <a:r>
              <a:rPr lang="zh-CN" altLang="en-US" sz="2600">
                <a:ea typeface="黑体" panose="02010609060101010101" pitchFamily="49" charset="-122"/>
              </a:rPr>
              <a:t>方法中的变量是传入变量的一个拷贝，方法中对形参做的修改，不会影响方法外面的实参。</a:t>
            </a:r>
          </a:p>
          <a:p>
            <a:pPr eaLnBrk="1" hangingPunct="1">
              <a:lnSpc>
                <a:spcPct val="90000"/>
              </a:lnSpc>
              <a:buFontTx/>
              <a:buNone/>
            </a:pPr>
            <a:r>
              <a:rPr lang="zh-CN" altLang="en-US" sz="2400">
                <a:ea typeface="黑体" panose="02010609060101010101" pitchFamily="49" charset="-122"/>
              </a:rPr>
              <a:t>   </a:t>
            </a:r>
            <a:r>
              <a:rPr lang="en-US" altLang="zh-CN" sz="2400">
                <a:ea typeface="黑体" panose="02010609060101010101" pitchFamily="49" charset="-122"/>
              </a:rPr>
              <a:t>(1) </a:t>
            </a:r>
            <a:r>
              <a:rPr lang="zh-CN" altLang="en-US" sz="2400">
                <a:ea typeface="黑体" panose="02010609060101010101" pitchFamily="49" charset="-122"/>
              </a:rPr>
              <a:t>对于值类型数据，值传递就是传递了变量的值。</a:t>
            </a:r>
          </a:p>
          <a:p>
            <a:pPr eaLnBrk="1" hangingPunct="1">
              <a:lnSpc>
                <a:spcPct val="90000"/>
              </a:lnSpc>
              <a:buFontTx/>
              <a:buNone/>
            </a:pPr>
            <a:r>
              <a:rPr lang="zh-CN" altLang="en-US" sz="2400">
                <a:ea typeface="黑体" panose="02010609060101010101" pitchFamily="49" charset="-122"/>
              </a:rPr>
              <a:t>   </a:t>
            </a:r>
            <a:r>
              <a:rPr lang="en-US" altLang="zh-CN" sz="2400">
                <a:ea typeface="黑体" panose="02010609060101010101" pitchFamily="49" charset="-122"/>
              </a:rPr>
              <a:t>(2) </a:t>
            </a:r>
            <a:r>
              <a:rPr lang="zh-CN" altLang="en-US" sz="2400">
                <a:ea typeface="黑体" panose="02010609060101010101" pitchFamily="49" charset="-122"/>
              </a:rPr>
              <a:t>对于引用类型数据，值传递传递的是引用的值，即方法中的形参和方法外的实参将指向同一对象。因此，通过形参也能修改对象的实际内容。</a:t>
            </a:r>
          </a:p>
          <a:p>
            <a:pPr eaLnBrk="1" hangingPunct="1">
              <a:lnSpc>
                <a:spcPct val="90000"/>
              </a:lnSpc>
              <a:buFontTx/>
              <a:buNone/>
            </a:pPr>
            <a:r>
              <a:rPr lang="zh-CN" altLang="en-US" sz="2800">
                <a:ea typeface="黑体" panose="02010609060101010101" pitchFamily="49" charset="-122"/>
              </a:rPr>
              <a:t> </a:t>
            </a:r>
            <a:r>
              <a:rPr lang="en-US" altLang="zh-CN" sz="2800">
                <a:ea typeface="黑体" panose="02010609060101010101" pitchFamily="49" charset="-122"/>
              </a:rPr>
              <a:t>2.</a:t>
            </a:r>
            <a:r>
              <a:rPr lang="zh-CN" altLang="en-US" sz="2800">
                <a:solidFill>
                  <a:srgbClr val="0000FF"/>
                </a:solidFill>
                <a:ea typeface="黑体" panose="02010609060101010101" pitchFamily="49" charset="-122"/>
              </a:rPr>
              <a:t>地址传递：</a:t>
            </a:r>
            <a:r>
              <a:rPr lang="zh-CN" altLang="en-US" sz="2800">
                <a:ea typeface="黑体" panose="02010609060101010101" pitchFamily="49" charset="-122"/>
              </a:rPr>
              <a:t>方法中的变量是传入变量的一个引用，方法中对形参做的修改，也会影响方法外面的实参。</a:t>
            </a:r>
          </a:p>
          <a:p>
            <a:pPr eaLnBrk="1" hangingPunct="1">
              <a:lnSpc>
                <a:spcPct val="90000"/>
              </a:lnSpc>
              <a:buFontTx/>
              <a:buNone/>
            </a:pPr>
            <a:r>
              <a:rPr lang="zh-CN" altLang="en-US" sz="2400">
                <a:ea typeface="黑体" panose="02010609060101010101" pitchFamily="49" charset="-122"/>
              </a:rPr>
              <a:t>    </a:t>
            </a:r>
            <a:r>
              <a:rPr lang="en-US" altLang="zh-CN" sz="2400">
                <a:ea typeface="黑体" panose="02010609060101010101" pitchFamily="49" charset="-122"/>
              </a:rPr>
              <a:t>(1) </a:t>
            </a:r>
            <a:r>
              <a:rPr lang="en-US" altLang="zh-CN" sz="2400">
                <a:solidFill>
                  <a:srgbClr val="FF0000"/>
                </a:solidFill>
                <a:ea typeface="黑体" panose="02010609060101010101" pitchFamily="49" charset="-122"/>
              </a:rPr>
              <a:t>ref</a:t>
            </a:r>
            <a:r>
              <a:rPr lang="zh-CN" altLang="en-US" sz="2400">
                <a:ea typeface="黑体" panose="02010609060101010101" pitchFamily="49" charset="-122"/>
              </a:rPr>
              <a:t>：由调用方法初始化参数值。</a:t>
            </a:r>
          </a:p>
          <a:p>
            <a:pPr eaLnBrk="1" hangingPunct="1">
              <a:lnSpc>
                <a:spcPct val="90000"/>
              </a:lnSpc>
              <a:buFontTx/>
              <a:buNone/>
            </a:pPr>
            <a:r>
              <a:rPr lang="zh-CN" altLang="en-US" sz="2400">
                <a:ea typeface="黑体" panose="02010609060101010101" pitchFamily="49" charset="-122"/>
              </a:rPr>
              <a:t>    </a:t>
            </a:r>
            <a:r>
              <a:rPr lang="en-US" altLang="zh-CN" sz="2400">
                <a:ea typeface="黑体" panose="02010609060101010101" pitchFamily="49" charset="-122"/>
              </a:rPr>
              <a:t>(2) </a:t>
            </a:r>
            <a:r>
              <a:rPr lang="en-US" altLang="zh-CN" sz="2400">
                <a:solidFill>
                  <a:srgbClr val="FF0000"/>
                </a:solidFill>
                <a:ea typeface="黑体" panose="02010609060101010101" pitchFamily="49" charset="-122"/>
              </a:rPr>
              <a:t>out</a:t>
            </a:r>
            <a:r>
              <a:rPr lang="zh-CN" altLang="en-US" sz="2400">
                <a:ea typeface="黑体" panose="02010609060101010101" pitchFamily="49" charset="-122"/>
              </a:rPr>
              <a:t>：被调用方法初始化参数值，可以不用初始化就作为参数传递给方法。</a:t>
            </a:r>
            <a:r>
              <a:rPr lang="zh-CN" altLang="en-US" sz="2800">
                <a:ea typeface="黑体" panose="02010609060101010101" pitchFamily="49"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0"/>
            <a:ext cx="8229600" cy="838200"/>
          </a:xfrm>
        </p:spPr>
        <p:txBody>
          <a:bodyPr/>
          <a:lstStyle/>
          <a:p>
            <a:pPr eaLnBrk="1" hangingPunct="1">
              <a:defRPr/>
            </a:pPr>
            <a:r>
              <a:rPr lang="zh-CN" altLang="en-US" sz="3600" dirty="0">
                <a:solidFill>
                  <a:srgbClr val="0000FF"/>
                </a:solidFill>
                <a:latin typeface="+mn-lt"/>
                <a:ea typeface="黑体" panose="02010609060101010101" pitchFamily="49" charset="-122"/>
              </a:rPr>
              <a:t>引用参数</a:t>
            </a:r>
            <a:r>
              <a:rPr lang="en-US" altLang="zh-CN" sz="3600" dirty="0">
                <a:solidFill>
                  <a:srgbClr val="0000FF"/>
                </a:solidFill>
                <a:latin typeface="+mn-lt"/>
                <a:ea typeface="黑体" panose="02010609060101010101" pitchFamily="49" charset="-122"/>
                <a:cs typeface="Times New Roman" panose="02020603050405020304" pitchFamily="18" charset="0"/>
              </a:rPr>
              <a:t>-ref</a:t>
            </a:r>
            <a:r>
              <a:rPr lang="en-US" altLang="zh-CN" dirty="0">
                <a:solidFill>
                  <a:srgbClr val="0000FF"/>
                </a:solidFill>
                <a:latin typeface="+mn-lt"/>
                <a:ea typeface="黑体" panose="02010609060101010101" pitchFamily="49" charset="-122"/>
              </a:rPr>
              <a:t> </a:t>
            </a:r>
          </a:p>
        </p:txBody>
      </p:sp>
      <p:sp>
        <p:nvSpPr>
          <p:cNvPr id="48130" name="Text Box 3"/>
          <p:cNvSpPr txBox="1">
            <a:spLocks noChangeArrowheads="1"/>
          </p:cNvSpPr>
          <p:nvPr/>
        </p:nvSpPr>
        <p:spPr bwMode="auto">
          <a:xfrm>
            <a:off x="381000" y="671513"/>
            <a:ext cx="81534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defRPr/>
            </a:pPr>
            <a:r>
              <a:rPr lang="zh-CN" altLang="en-US" sz="2200">
                <a:latin typeface="+mn-lt"/>
                <a:ea typeface="黑体" panose="02010609060101010101" pitchFamily="49" charset="-122"/>
              </a:rPr>
              <a:t>很多情况下，我们要使用参数的引用传递。引用传递是传递变量的地址，使得形参和实参指向同一内存空间，方法中对于形参的修改，实际上就是对于实参的修改。</a:t>
            </a:r>
          </a:p>
          <a:p>
            <a:pPr eaLnBrk="1" hangingPunct="1">
              <a:buFont typeface="Arial" panose="020B0604020202020204" pitchFamily="34" charset="0"/>
              <a:buChar char="•"/>
              <a:defRPr/>
            </a:pPr>
            <a:r>
              <a:rPr lang="zh-CN" altLang="en-US" sz="2200">
                <a:latin typeface="+mn-lt"/>
                <a:ea typeface="黑体" panose="02010609060101010101" pitchFamily="49" charset="-122"/>
              </a:rPr>
              <a:t>由调用方法初始化参数值</a:t>
            </a:r>
            <a:r>
              <a:rPr lang="zh-CN" altLang="en-US" sz="1800">
                <a:latin typeface="+mn-lt"/>
                <a:ea typeface="黑体" panose="02010609060101010101" pitchFamily="49" charset="-122"/>
              </a:rPr>
              <a:t>。</a:t>
            </a:r>
            <a:r>
              <a:rPr lang="zh-CN" altLang="en-US" sz="2200">
                <a:solidFill>
                  <a:srgbClr val="FF0000"/>
                </a:solidFill>
                <a:latin typeface="+mn-lt"/>
                <a:ea typeface="黑体" panose="02010609060101010101" pitchFamily="49" charset="-122"/>
              </a:rPr>
              <a:t>实参、形参中</a:t>
            </a:r>
            <a:r>
              <a:rPr lang="en-US" altLang="zh-CN" sz="2200">
                <a:solidFill>
                  <a:srgbClr val="FF0000"/>
                </a:solidFill>
                <a:latin typeface="+mn-lt"/>
                <a:ea typeface="黑体" panose="02010609060101010101" pitchFamily="49" charset="-122"/>
              </a:rPr>
              <a:t>ref</a:t>
            </a:r>
            <a:r>
              <a:rPr lang="zh-CN" altLang="en-US" sz="2200">
                <a:solidFill>
                  <a:srgbClr val="FF0000"/>
                </a:solidFill>
                <a:latin typeface="+mn-lt"/>
                <a:ea typeface="黑体" panose="02010609060101010101" pitchFamily="49" charset="-122"/>
              </a:rPr>
              <a:t>不能省</a:t>
            </a:r>
            <a:r>
              <a:rPr lang="zh-CN" altLang="en-US">
                <a:latin typeface="+mn-lt"/>
                <a:ea typeface="黑体" panose="02010609060101010101" pitchFamily="49" charset="-122"/>
              </a:rPr>
              <a:t> 。</a:t>
            </a:r>
          </a:p>
        </p:txBody>
      </p:sp>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060575"/>
            <a:ext cx="8569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2"/>
          <p:cNvSpPr txBox="1">
            <a:spLocks noChangeArrowheads="1"/>
          </p:cNvSpPr>
          <p:nvPr/>
        </p:nvSpPr>
        <p:spPr bwMode="auto">
          <a:xfrm>
            <a:off x="533400" y="457200"/>
            <a:ext cx="800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endParaRPr lang="zh-CN" altLang="zh-CN" sz="1800">
              <a:latin typeface="+mn-lt"/>
              <a:ea typeface="黑体" panose="02010609060101010101" pitchFamily="49" charset="-122"/>
            </a:endParaRPr>
          </a:p>
        </p:txBody>
      </p:sp>
      <p:sp>
        <p:nvSpPr>
          <p:cNvPr id="49154" name="Text Box 3"/>
          <p:cNvSpPr txBox="1">
            <a:spLocks noChangeArrowheads="1"/>
          </p:cNvSpPr>
          <p:nvPr/>
        </p:nvSpPr>
        <p:spPr bwMode="auto">
          <a:xfrm>
            <a:off x="228600" y="212725"/>
            <a:ext cx="74676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public void </a:t>
            </a:r>
            <a:r>
              <a:rPr lang="en-US" altLang="zh-CN" sz="2000" b="1" dirty="0" err="1">
                <a:latin typeface="+mn-lt"/>
                <a:ea typeface="黑体" panose="02010609060101010101" pitchFamily="49" charset="-122"/>
                <a:cs typeface="Courier New" panose="02070309020205020404" pitchFamily="49" charset="0"/>
              </a:rPr>
              <a:t>CalcuArea</a:t>
            </a:r>
            <a:r>
              <a:rPr lang="en-US" altLang="zh-CN" sz="2000" b="1" dirty="0">
                <a:latin typeface="+mn-lt"/>
                <a:ea typeface="黑体" panose="02010609060101010101" pitchFamily="49" charset="-122"/>
                <a:cs typeface="Courier New" panose="02070309020205020404" pitchFamily="49" charset="0"/>
              </a:rPr>
              <a:t>(long L, ref long W)</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double Area;   </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L+=10;</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W+=10;</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Area = (L * W);  </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a:t>
            </a:r>
            <a:r>
              <a:rPr lang="en-US" altLang="zh-CN" sz="2000" b="1" dirty="0" err="1">
                <a:latin typeface="+mn-lt"/>
                <a:ea typeface="黑体" panose="02010609060101010101" pitchFamily="49" charset="-122"/>
                <a:cs typeface="Courier New" panose="02070309020205020404" pitchFamily="49" charset="0"/>
              </a:rPr>
              <a:t>Console.WriteLine</a:t>
            </a:r>
            <a:r>
              <a:rPr lang="en-US" altLang="zh-CN" sz="2000" b="1" dirty="0">
                <a:latin typeface="+mn-lt"/>
                <a:ea typeface="黑体" panose="02010609060101010101" pitchFamily="49" charset="-122"/>
                <a:cs typeface="Courier New" panose="02070309020205020404" pitchFamily="49" charset="0"/>
              </a:rPr>
              <a:t>(Area);  </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a:t>
            </a:r>
          </a:p>
          <a:p>
            <a:pPr algn="just" eaLnBrk="1" hangingPunct="1">
              <a:spcBef>
                <a:spcPct val="50000"/>
              </a:spcBef>
              <a:buFont typeface="Arial" panose="020B0604020202020204" pitchFamily="34" charset="0"/>
              <a:buNone/>
              <a:defRPr/>
            </a:pPr>
            <a:r>
              <a:rPr lang="zh-CN" altLang="en-US" sz="2000" b="1" dirty="0">
                <a:latin typeface="+mn-lt"/>
                <a:ea typeface="黑体" panose="02010609060101010101" pitchFamily="49" charset="-122"/>
              </a:rPr>
              <a:t>假设过程调用如下：</a:t>
            </a:r>
            <a:endParaRPr lang="zh-CN" altLang="en-US" sz="2000" b="1" dirty="0">
              <a:latin typeface="+mn-lt"/>
              <a:ea typeface="黑体" panose="02010609060101010101" pitchFamily="49" charset="-122"/>
              <a:cs typeface="Times New Roman" panose="02020603050405020304" pitchFamily="18" charset="0"/>
            </a:endParaRPr>
          </a:p>
          <a:p>
            <a:pPr algn="just" eaLnBrk="1" hangingPunct="1">
              <a:spcBef>
                <a:spcPct val="50000"/>
              </a:spcBef>
              <a:buFont typeface="Arial" panose="020B0604020202020204" pitchFamily="34" charset="0"/>
              <a:buNone/>
              <a:defRPr/>
            </a:pPr>
            <a:r>
              <a:rPr lang="en-US" altLang="zh-CN" sz="2000" b="1" dirty="0" err="1">
                <a:latin typeface="+mn-lt"/>
                <a:ea typeface="黑体" panose="02010609060101010101" pitchFamily="49" charset="-122"/>
                <a:cs typeface="Courier New" panose="02070309020205020404" pitchFamily="49" charset="0"/>
              </a:rPr>
              <a:t>len</a:t>
            </a:r>
            <a:r>
              <a:rPr lang="en-US" altLang="zh-CN" sz="2000" b="1" dirty="0">
                <a:latin typeface="+mn-lt"/>
                <a:ea typeface="黑体" panose="02010609060101010101" pitchFamily="49" charset="-122"/>
                <a:cs typeface="Courier New" panose="02070309020205020404" pitchFamily="49" charset="0"/>
              </a:rPr>
              <a:t>= 5;</a:t>
            </a:r>
          </a:p>
          <a:p>
            <a:pPr algn="just" eaLnBrk="1" hangingPunct="1">
              <a:spcBef>
                <a:spcPct val="50000"/>
              </a:spcBef>
              <a:buFont typeface="Arial" panose="020B0604020202020204" pitchFamily="34" charset="0"/>
              <a:buNone/>
              <a:defRPr/>
            </a:pPr>
            <a:r>
              <a:rPr lang="en-US" altLang="zh-CN" sz="2000" b="1" dirty="0" err="1">
                <a:latin typeface="+mn-lt"/>
                <a:ea typeface="黑体" panose="02010609060101010101" pitchFamily="49" charset="-122"/>
                <a:cs typeface="Courier New" panose="02070309020205020404" pitchFamily="49" charset="0"/>
              </a:rPr>
              <a:t>wid</a:t>
            </a:r>
            <a:r>
              <a:rPr lang="en-US" altLang="zh-CN" sz="2000" b="1" dirty="0">
                <a:latin typeface="+mn-lt"/>
                <a:ea typeface="黑体" panose="02010609060101010101" pitchFamily="49" charset="-122"/>
                <a:cs typeface="Courier New" panose="02070309020205020404" pitchFamily="49" charset="0"/>
              </a:rPr>
              <a:t>= 5;</a:t>
            </a:r>
          </a:p>
          <a:p>
            <a:pPr algn="just" eaLnBrk="1" hangingPunct="1">
              <a:spcBef>
                <a:spcPct val="50000"/>
              </a:spcBef>
              <a:buFont typeface="Arial" panose="020B0604020202020204" pitchFamily="34" charset="0"/>
              <a:buNone/>
              <a:defRPr/>
            </a:pPr>
            <a:r>
              <a:rPr lang="en-US" altLang="zh-CN" sz="2000" b="1" dirty="0" err="1">
                <a:latin typeface="+mn-lt"/>
                <a:ea typeface="黑体" panose="02010609060101010101" pitchFamily="49" charset="-122"/>
                <a:cs typeface="Courier New" panose="02070309020205020404" pitchFamily="49" charset="0"/>
              </a:rPr>
              <a:t>CalcuArea</a:t>
            </a:r>
            <a:r>
              <a:rPr lang="en-US" altLang="zh-CN" sz="2000" b="1" dirty="0">
                <a:latin typeface="+mn-lt"/>
                <a:ea typeface="黑体" panose="02010609060101010101" pitchFamily="49" charset="-122"/>
                <a:cs typeface="Courier New" panose="02070309020205020404" pitchFamily="49" charset="0"/>
              </a:rPr>
              <a:t>(</a:t>
            </a:r>
            <a:r>
              <a:rPr lang="en-US" altLang="zh-CN" sz="2000" b="1" dirty="0" err="1">
                <a:latin typeface="+mn-lt"/>
                <a:ea typeface="黑体" panose="02010609060101010101" pitchFamily="49" charset="-122"/>
                <a:cs typeface="Courier New" panose="02070309020205020404" pitchFamily="49" charset="0"/>
              </a:rPr>
              <a:t>len</a:t>
            </a:r>
            <a:r>
              <a:rPr lang="en-US" altLang="zh-CN" sz="2000" b="1" dirty="0">
                <a:latin typeface="+mn-lt"/>
                <a:ea typeface="黑体" panose="02010609060101010101" pitchFamily="49" charset="-122"/>
                <a:cs typeface="Courier New" panose="02070309020205020404" pitchFamily="49" charset="0"/>
              </a:rPr>
              <a:t>, ref </a:t>
            </a:r>
            <a:r>
              <a:rPr lang="en-US" altLang="zh-CN" sz="2000" b="1" dirty="0" err="1">
                <a:latin typeface="+mn-lt"/>
                <a:ea typeface="黑体" panose="02010609060101010101" pitchFamily="49" charset="-122"/>
                <a:cs typeface="Courier New" panose="02070309020205020404" pitchFamily="49" charset="0"/>
              </a:rPr>
              <a:t>wid</a:t>
            </a:r>
            <a:r>
              <a:rPr lang="en-US" altLang="zh-CN" sz="2000" b="1" dirty="0">
                <a:latin typeface="+mn-lt"/>
                <a:ea typeface="黑体" panose="02010609060101010101" pitchFamily="49" charset="-122"/>
                <a:cs typeface="Courier New" panose="02070309020205020404" pitchFamily="49" charset="0"/>
              </a:rPr>
              <a:t>); </a:t>
            </a:r>
          </a:p>
          <a:p>
            <a:pPr eaLnBrk="1" hangingPunct="1">
              <a:spcBef>
                <a:spcPct val="50000"/>
              </a:spcBef>
              <a:buFont typeface="Arial" panose="020B0604020202020204" pitchFamily="34" charset="0"/>
              <a:buNone/>
              <a:defRPr/>
            </a:pPr>
            <a:endParaRPr lang="en-US" altLang="zh-CN" sz="2000" b="1" dirty="0">
              <a:latin typeface="+mn-lt"/>
              <a:ea typeface="黑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2"/>
          <p:cNvSpPr txBox="1">
            <a:spLocks noChangeArrowheads="1"/>
          </p:cNvSpPr>
          <p:nvPr/>
        </p:nvSpPr>
        <p:spPr bwMode="auto">
          <a:xfrm>
            <a:off x="533400" y="457200"/>
            <a:ext cx="800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endParaRPr lang="zh-CN" altLang="zh-CN" sz="1800">
              <a:latin typeface="+mn-lt"/>
              <a:ea typeface="黑体" panose="02010609060101010101" pitchFamily="49" charset="-122"/>
            </a:endParaRPr>
          </a:p>
        </p:txBody>
      </p:sp>
      <p:sp>
        <p:nvSpPr>
          <p:cNvPr id="49154" name="Text Box 3"/>
          <p:cNvSpPr txBox="1">
            <a:spLocks noChangeArrowheads="1"/>
          </p:cNvSpPr>
          <p:nvPr/>
        </p:nvSpPr>
        <p:spPr bwMode="auto">
          <a:xfrm>
            <a:off x="228600" y="212725"/>
            <a:ext cx="74676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public void </a:t>
            </a:r>
            <a:r>
              <a:rPr lang="en-US" altLang="zh-CN" sz="2000" b="1" dirty="0" err="1">
                <a:latin typeface="+mn-lt"/>
                <a:ea typeface="黑体" panose="02010609060101010101" pitchFamily="49" charset="-122"/>
                <a:cs typeface="Courier New" panose="02070309020205020404" pitchFamily="49" charset="0"/>
              </a:rPr>
              <a:t>CalcuArea</a:t>
            </a:r>
            <a:r>
              <a:rPr lang="en-US" altLang="zh-CN" sz="2000" b="1" dirty="0">
                <a:latin typeface="+mn-lt"/>
                <a:ea typeface="黑体" panose="02010609060101010101" pitchFamily="49" charset="-122"/>
                <a:cs typeface="Courier New" panose="02070309020205020404" pitchFamily="49" charset="0"/>
              </a:rPr>
              <a:t>(long L, ref long W)</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double Area;   </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L+=10;</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W+=10;</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Area = (L * W);  </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   </a:t>
            </a:r>
            <a:r>
              <a:rPr lang="en-US" altLang="zh-CN" sz="2000" b="1" dirty="0" err="1">
                <a:latin typeface="+mn-lt"/>
                <a:ea typeface="黑体" panose="02010609060101010101" pitchFamily="49" charset="-122"/>
                <a:cs typeface="Courier New" panose="02070309020205020404" pitchFamily="49" charset="0"/>
              </a:rPr>
              <a:t>Console.WriteLine</a:t>
            </a:r>
            <a:r>
              <a:rPr lang="en-US" altLang="zh-CN" sz="2000" b="1" dirty="0">
                <a:latin typeface="+mn-lt"/>
                <a:ea typeface="黑体" panose="02010609060101010101" pitchFamily="49" charset="-122"/>
                <a:cs typeface="Courier New" panose="02070309020205020404" pitchFamily="49" charset="0"/>
              </a:rPr>
              <a:t>(Area);  </a:t>
            </a:r>
          </a:p>
          <a:p>
            <a:pPr algn="just" eaLnBrk="1" hangingPunct="1">
              <a:spcBef>
                <a:spcPct val="50000"/>
              </a:spcBef>
              <a:buFont typeface="Arial" panose="020B0604020202020204" pitchFamily="34" charset="0"/>
              <a:buNone/>
              <a:defRPr/>
            </a:pPr>
            <a:r>
              <a:rPr lang="en-US" altLang="zh-CN" sz="2000" b="1" dirty="0">
                <a:latin typeface="+mn-lt"/>
                <a:ea typeface="黑体" panose="02010609060101010101" pitchFamily="49" charset="-122"/>
                <a:cs typeface="Courier New" panose="02070309020205020404" pitchFamily="49" charset="0"/>
              </a:rPr>
              <a:t>}</a:t>
            </a:r>
          </a:p>
          <a:p>
            <a:pPr algn="just" eaLnBrk="1" hangingPunct="1">
              <a:spcBef>
                <a:spcPct val="50000"/>
              </a:spcBef>
              <a:buFont typeface="Arial" panose="020B0604020202020204" pitchFamily="34" charset="0"/>
              <a:buNone/>
              <a:defRPr/>
            </a:pPr>
            <a:r>
              <a:rPr lang="zh-CN" altLang="en-US" sz="2000" b="1" dirty="0">
                <a:latin typeface="+mn-lt"/>
                <a:ea typeface="黑体" panose="02010609060101010101" pitchFamily="49" charset="-122"/>
              </a:rPr>
              <a:t>假设过程调用如下：</a:t>
            </a:r>
            <a:endParaRPr lang="zh-CN" altLang="en-US" sz="2000" b="1" dirty="0">
              <a:latin typeface="+mn-lt"/>
              <a:ea typeface="黑体" panose="02010609060101010101" pitchFamily="49" charset="-122"/>
              <a:cs typeface="Times New Roman" panose="02020603050405020304" pitchFamily="18" charset="0"/>
            </a:endParaRPr>
          </a:p>
          <a:p>
            <a:pPr algn="just" eaLnBrk="1" hangingPunct="1">
              <a:spcBef>
                <a:spcPct val="50000"/>
              </a:spcBef>
              <a:buFont typeface="Arial" panose="020B0604020202020204" pitchFamily="34" charset="0"/>
              <a:buNone/>
              <a:defRPr/>
            </a:pPr>
            <a:r>
              <a:rPr lang="en-US" altLang="zh-CN" sz="2000" b="1" dirty="0" err="1">
                <a:latin typeface="+mn-lt"/>
                <a:ea typeface="黑体" panose="02010609060101010101" pitchFamily="49" charset="-122"/>
                <a:cs typeface="Courier New" panose="02070309020205020404" pitchFamily="49" charset="0"/>
              </a:rPr>
              <a:t>len</a:t>
            </a:r>
            <a:r>
              <a:rPr lang="en-US" altLang="zh-CN" sz="2000" b="1" dirty="0">
                <a:latin typeface="+mn-lt"/>
                <a:ea typeface="黑体" panose="02010609060101010101" pitchFamily="49" charset="-122"/>
                <a:cs typeface="Courier New" panose="02070309020205020404" pitchFamily="49" charset="0"/>
              </a:rPr>
              <a:t>= 5;</a:t>
            </a:r>
          </a:p>
          <a:p>
            <a:pPr algn="just" eaLnBrk="1" hangingPunct="1">
              <a:spcBef>
                <a:spcPct val="50000"/>
              </a:spcBef>
              <a:buFont typeface="Arial" panose="020B0604020202020204" pitchFamily="34" charset="0"/>
              <a:buNone/>
              <a:defRPr/>
            </a:pPr>
            <a:r>
              <a:rPr lang="en-US" altLang="zh-CN" sz="2000" b="1" dirty="0" err="1">
                <a:latin typeface="+mn-lt"/>
                <a:ea typeface="黑体" panose="02010609060101010101" pitchFamily="49" charset="-122"/>
                <a:cs typeface="Courier New" panose="02070309020205020404" pitchFamily="49" charset="0"/>
              </a:rPr>
              <a:t>wid</a:t>
            </a:r>
            <a:r>
              <a:rPr lang="en-US" altLang="zh-CN" sz="2000" b="1" dirty="0">
                <a:latin typeface="+mn-lt"/>
                <a:ea typeface="黑体" panose="02010609060101010101" pitchFamily="49" charset="-122"/>
                <a:cs typeface="Courier New" panose="02070309020205020404" pitchFamily="49" charset="0"/>
              </a:rPr>
              <a:t>= 5;</a:t>
            </a:r>
          </a:p>
          <a:p>
            <a:pPr algn="just" eaLnBrk="1" hangingPunct="1">
              <a:spcBef>
                <a:spcPct val="50000"/>
              </a:spcBef>
              <a:buFont typeface="Arial" panose="020B0604020202020204" pitchFamily="34" charset="0"/>
              <a:buNone/>
              <a:defRPr/>
            </a:pPr>
            <a:r>
              <a:rPr lang="en-US" altLang="zh-CN" sz="2000" b="1" dirty="0" err="1">
                <a:latin typeface="+mn-lt"/>
                <a:ea typeface="黑体" panose="02010609060101010101" pitchFamily="49" charset="-122"/>
                <a:cs typeface="Courier New" panose="02070309020205020404" pitchFamily="49" charset="0"/>
              </a:rPr>
              <a:t>CalcuArea</a:t>
            </a:r>
            <a:r>
              <a:rPr lang="en-US" altLang="zh-CN" sz="2000" b="1" dirty="0">
                <a:latin typeface="+mn-lt"/>
                <a:ea typeface="黑体" panose="02010609060101010101" pitchFamily="49" charset="-122"/>
                <a:cs typeface="Courier New" panose="02070309020205020404" pitchFamily="49" charset="0"/>
              </a:rPr>
              <a:t>(</a:t>
            </a:r>
            <a:r>
              <a:rPr lang="en-US" altLang="zh-CN" sz="2000" b="1" dirty="0" err="1">
                <a:latin typeface="+mn-lt"/>
                <a:ea typeface="黑体" panose="02010609060101010101" pitchFamily="49" charset="-122"/>
                <a:cs typeface="Courier New" panose="02070309020205020404" pitchFamily="49" charset="0"/>
              </a:rPr>
              <a:t>len</a:t>
            </a:r>
            <a:r>
              <a:rPr lang="en-US" altLang="zh-CN" sz="2000" b="1" dirty="0">
                <a:latin typeface="+mn-lt"/>
                <a:ea typeface="黑体" panose="02010609060101010101" pitchFamily="49" charset="-122"/>
                <a:cs typeface="Courier New" panose="02070309020205020404" pitchFamily="49" charset="0"/>
              </a:rPr>
              <a:t>, ref </a:t>
            </a:r>
            <a:r>
              <a:rPr lang="en-US" altLang="zh-CN" sz="2000" b="1" dirty="0" err="1">
                <a:latin typeface="+mn-lt"/>
                <a:ea typeface="黑体" panose="02010609060101010101" pitchFamily="49" charset="-122"/>
                <a:cs typeface="Courier New" panose="02070309020205020404" pitchFamily="49" charset="0"/>
              </a:rPr>
              <a:t>wid</a:t>
            </a:r>
            <a:r>
              <a:rPr lang="en-US" altLang="zh-CN" sz="2000" b="1" dirty="0">
                <a:latin typeface="+mn-lt"/>
                <a:ea typeface="黑体" panose="02010609060101010101" pitchFamily="49" charset="-122"/>
                <a:cs typeface="Courier New" panose="02070309020205020404" pitchFamily="49" charset="0"/>
              </a:rPr>
              <a:t>); </a:t>
            </a:r>
          </a:p>
          <a:p>
            <a:pPr eaLnBrk="1" hangingPunct="1">
              <a:spcBef>
                <a:spcPct val="50000"/>
              </a:spcBef>
              <a:buFont typeface="Arial" panose="020B0604020202020204" pitchFamily="34" charset="0"/>
              <a:buNone/>
              <a:defRPr/>
            </a:pPr>
            <a:endParaRPr lang="en-US" altLang="zh-CN" sz="2000" b="1" dirty="0">
              <a:latin typeface="+mn-lt"/>
              <a:ea typeface="黑体" panose="02010609060101010101" pitchFamily="49" charset="-122"/>
            </a:endParaRPr>
          </a:p>
        </p:txBody>
      </p:sp>
      <p:sp>
        <p:nvSpPr>
          <p:cNvPr id="49156" name="Text Box 4"/>
          <p:cNvSpPr txBox="1">
            <a:spLocks noChangeArrowheads="1"/>
          </p:cNvSpPr>
          <p:nvPr/>
        </p:nvSpPr>
        <p:spPr bwMode="auto">
          <a:xfrm>
            <a:off x="4572000" y="3501008"/>
            <a:ext cx="403244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2000" b="1" dirty="0">
                <a:solidFill>
                  <a:srgbClr val="FF0000"/>
                </a:solidFill>
                <a:latin typeface="+mn-lt"/>
                <a:ea typeface="黑体" panose="02010609060101010101" pitchFamily="49" charset="-122"/>
              </a:rPr>
              <a:t>调用之后</a:t>
            </a:r>
            <a:r>
              <a:rPr lang="en-US" altLang="zh-CN" sz="2000" b="1" dirty="0" err="1">
                <a:solidFill>
                  <a:srgbClr val="FF0000"/>
                </a:solidFill>
                <a:latin typeface="+mn-lt"/>
                <a:ea typeface="黑体" panose="02010609060101010101" pitchFamily="49" charset="-122"/>
                <a:cs typeface="Courier New" panose="02070309020205020404" pitchFamily="49" charset="0"/>
              </a:rPr>
              <a:t>CalcuArea</a:t>
            </a:r>
            <a:r>
              <a:rPr lang="en-US" altLang="zh-CN" sz="2000" b="1" dirty="0">
                <a:solidFill>
                  <a:srgbClr val="FF0000"/>
                </a:solidFill>
                <a:latin typeface="+mn-lt"/>
                <a:ea typeface="黑体" panose="02010609060101010101" pitchFamily="49" charset="-122"/>
                <a:cs typeface="Courier New" panose="02070309020205020404" pitchFamily="49" charset="0"/>
              </a:rPr>
              <a:t>()</a:t>
            </a:r>
            <a:r>
              <a:rPr lang="zh-CN" altLang="en-US" sz="2000" b="1" dirty="0">
                <a:solidFill>
                  <a:srgbClr val="FF0000"/>
                </a:solidFill>
                <a:latin typeface="+mn-lt"/>
                <a:ea typeface="黑体" panose="02010609060101010101" pitchFamily="49" charset="-122"/>
              </a:rPr>
              <a:t>函数之后：</a:t>
            </a:r>
          </a:p>
          <a:p>
            <a:pPr eaLnBrk="1" hangingPunct="1">
              <a:spcBef>
                <a:spcPct val="50000"/>
              </a:spcBef>
              <a:buFont typeface="Arial" panose="020B0604020202020204" pitchFamily="34" charset="0"/>
              <a:buNone/>
              <a:defRPr/>
            </a:pPr>
            <a:r>
              <a:rPr lang="en-US" altLang="zh-CN" sz="2000" b="1" dirty="0" err="1">
                <a:solidFill>
                  <a:srgbClr val="FF0000"/>
                </a:solidFill>
                <a:latin typeface="+mn-lt"/>
                <a:ea typeface="黑体" panose="02010609060101010101" pitchFamily="49" charset="-122"/>
              </a:rPr>
              <a:t>len</a:t>
            </a:r>
            <a:r>
              <a:rPr lang="zh-CN" altLang="en-US" sz="2000" b="1" dirty="0">
                <a:solidFill>
                  <a:srgbClr val="FF0000"/>
                </a:solidFill>
                <a:latin typeface="+mn-lt"/>
                <a:ea typeface="黑体" panose="02010609060101010101" pitchFamily="49" charset="-122"/>
              </a:rPr>
              <a:t>仍为</a:t>
            </a:r>
            <a:r>
              <a:rPr lang="en-US" altLang="zh-CN" sz="2000" b="1" dirty="0">
                <a:solidFill>
                  <a:srgbClr val="FF0000"/>
                </a:solidFill>
                <a:latin typeface="+mn-lt"/>
                <a:ea typeface="黑体" panose="02010609060101010101" pitchFamily="49" charset="-122"/>
              </a:rPr>
              <a:t>5</a:t>
            </a:r>
          </a:p>
          <a:p>
            <a:pPr eaLnBrk="1" hangingPunct="1">
              <a:spcBef>
                <a:spcPct val="50000"/>
              </a:spcBef>
              <a:buFont typeface="Arial" panose="020B0604020202020204" pitchFamily="34" charset="0"/>
              <a:buNone/>
              <a:defRPr/>
            </a:pPr>
            <a:r>
              <a:rPr lang="en-US" altLang="zh-CN" sz="2000" b="1" dirty="0" err="1">
                <a:solidFill>
                  <a:srgbClr val="FF0000"/>
                </a:solidFill>
                <a:latin typeface="+mn-lt"/>
                <a:ea typeface="黑体" panose="02010609060101010101" pitchFamily="49" charset="-122"/>
              </a:rPr>
              <a:t>wid</a:t>
            </a:r>
            <a:r>
              <a:rPr lang="zh-CN" altLang="en-US" sz="2000" b="1" dirty="0">
                <a:solidFill>
                  <a:srgbClr val="FF0000"/>
                </a:solidFill>
                <a:latin typeface="+mn-lt"/>
                <a:ea typeface="黑体" panose="02010609060101010101" pitchFamily="49" charset="-122"/>
              </a:rPr>
              <a:t>变为</a:t>
            </a:r>
            <a:r>
              <a:rPr lang="en-US" altLang="zh-CN" sz="2000" b="1" dirty="0">
                <a:solidFill>
                  <a:srgbClr val="FF0000"/>
                </a:solidFill>
                <a:latin typeface="+mn-lt"/>
                <a:ea typeface="黑体" panose="02010609060101010101" pitchFamily="49" charset="-122"/>
              </a:rPr>
              <a:t>15</a:t>
            </a:r>
          </a:p>
          <a:p>
            <a:pPr eaLnBrk="1" hangingPunct="1">
              <a:spcBef>
                <a:spcPct val="50000"/>
              </a:spcBef>
              <a:buFont typeface="Arial" panose="020B0604020202020204" pitchFamily="34" charset="0"/>
              <a:buNone/>
              <a:defRPr/>
            </a:pPr>
            <a:r>
              <a:rPr lang="en-US" altLang="zh-CN" sz="2000" b="1" dirty="0">
                <a:solidFill>
                  <a:srgbClr val="FF0000"/>
                </a:solidFill>
                <a:latin typeface="+mn-lt"/>
                <a:ea typeface="黑体" panose="02010609060101010101" pitchFamily="49" charset="-122"/>
              </a:rPr>
              <a:t>Area=225</a:t>
            </a:r>
          </a:p>
        </p:txBody>
      </p:sp>
    </p:spTree>
    <p:extLst>
      <p:ext uri="{BB962C8B-B14F-4D97-AF65-F5344CB8AC3E}">
        <p14:creationId xmlns:p14="http://schemas.microsoft.com/office/powerpoint/2010/main" val="4235453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8313" y="142875"/>
            <a:ext cx="8229600" cy="549275"/>
          </a:xfrm>
        </p:spPr>
        <p:txBody>
          <a:bodyPr/>
          <a:lstStyle/>
          <a:p>
            <a:pPr eaLnBrk="1" hangingPunct="1"/>
            <a:r>
              <a:rPr lang="zh-CN" altLang="en-US" sz="4000" dirty="0">
                <a:solidFill>
                  <a:srgbClr val="0000FF"/>
                </a:solidFill>
              </a:rPr>
              <a:t>输出参数</a:t>
            </a:r>
            <a:r>
              <a:rPr lang="en-US" altLang="zh-CN" sz="4000" dirty="0">
                <a:solidFill>
                  <a:srgbClr val="0000FF"/>
                </a:solidFill>
                <a:cs typeface="Times New Roman" panose="02020603050405020304" pitchFamily="18" charset="0"/>
              </a:rPr>
              <a:t>-out</a:t>
            </a:r>
            <a:r>
              <a:rPr lang="en-US" altLang="zh-CN" sz="4000" dirty="0">
                <a:solidFill>
                  <a:srgbClr val="0000FF"/>
                </a:solidFill>
              </a:rPr>
              <a:t> </a:t>
            </a:r>
          </a:p>
        </p:txBody>
      </p:sp>
      <p:pic>
        <p:nvPicPr>
          <p:cNvPr id="5120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741488"/>
            <a:ext cx="8686800" cy="4783137"/>
          </a:xfrm>
        </p:spPr>
      </p:pic>
      <p:sp>
        <p:nvSpPr>
          <p:cNvPr id="51204" name="Text Box 4"/>
          <p:cNvSpPr txBox="1">
            <a:spLocks noChangeArrowheads="1"/>
          </p:cNvSpPr>
          <p:nvPr/>
        </p:nvSpPr>
        <p:spPr bwMode="auto">
          <a:xfrm>
            <a:off x="468313" y="765175"/>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b="1">
                <a:ea typeface="黑体" panose="02010609060101010101" pitchFamily="49" charset="-122"/>
              </a:rPr>
              <a:t>被调用方法初始化参数值，可以不用初始化就作为参数传递给方法。</a:t>
            </a:r>
          </a:p>
          <a:p>
            <a:pPr eaLnBrk="1" hangingPunct="1">
              <a:spcBef>
                <a:spcPct val="0"/>
              </a:spcBef>
            </a:pPr>
            <a:r>
              <a:rPr lang="zh-CN" altLang="en-US" sz="2400" b="1">
                <a:solidFill>
                  <a:srgbClr val="FF0000"/>
                </a:solidFill>
                <a:ea typeface="黑体" panose="02010609060101010101" pitchFamily="49" charset="-122"/>
              </a:rPr>
              <a:t>实参、形参中</a:t>
            </a:r>
            <a:r>
              <a:rPr lang="en-US" altLang="zh-CN" sz="2400" b="1">
                <a:solidFill>
                  <a:srgbClr val="FF0000"/>
                </a:solidFill>
                <a:ea typeface="黑体" panose="02010609060101010101" pitchFamily="49" charset="-122"/>
              </a:rPr>
              <a:t>out</a:t>
            </a:r>
            <a:r>
              <a:rPr lang="zh-CN" altLang="en-US" sz="2400" b="1">
                <a:solidFill>
                  <a:srgbClr val="FF0000"/>
                </a:solidFill>
                <a:ea typeface="黑体" panose="02010609060101010101" pitchFamily="49" charset="-122"/>
              </a:rPr>
              <a:t>不能省 。</a:t>
            </a:r>
            <a:r>
              <a:rPr lang="zh-CN" altLang="en-US" sz="2400" b="1">
                <a:ea typeface="黑体" panose="02010609060101010101" pitchFamily="49" charset="-12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57200" y="304800"/>
            <a:ext cx="792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a:latin typeface="Verdana" panose="020B0604030504040204" pitchFamily="34" charset="0"/>
            </a:endParaRPr>
          </a:p>
        </p:txBody>
      </p:sp>
      <p:sp>
        <p:nvSpPr>
          <p:cNvPr id="52227" name="Text Box 3"/>
          <p:cNvSpPr txBox="1">
            <a:spLocks noChangeArrowheads="1"/>
          </p:cNvSpPr>
          <p:nvPr/>
        </p:nvSpPr>
        <p:spPr bwMode="auto">
          <a:xfrm>
            <a:off x="285750" y="257175"/>
            <a:ext cx="8534400"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0"/>
              </a:spcBef>
              <a:buFontTx/>
              <a:buNone/>
            </a:pPr>
            <a:r>
              <a:rPr lang="en-US" altLang="zh-CN" sz="1800" b="1" dirty="0">
                <a:ea typeface="黑体" panose="02010609060101010101" pitchFamily="49" charset="-122"/>
              </a:rPr>
              <a:t>public class Test</a:t>
            </a:r>
          </a:p>
          <a:p>
            <a:pPr algn="just" eaLnBrk="1" hangingPunct="1">
              <a:lnSpc>
                <a:spcPct val="95000"/>
              </a:lnSpc>
              <a:spcBef>
                <a:spcPct val="0"/>
              </a:spcBef>
              <a:buFontTx/>
              <a:buNone/>
            </a:pPr>
            <a:r>
              <a:rPr lang="en-US" altLang="zh-CN" sz="1800" b="1" dirty="0">
                <a:ea typeface="黑体" panose="02010609060101010101" pitchFamily="49" charset="-122"/>
              </a:rPr>
              <a:t>{</a:t>
            </a:r>
          </a:p>
          <a:p>
            <a:pPr algn="just" eaLnBrk="1" hangingPunct="1">
              <a:lnSpc>
                <a:spcPct val="95000"/>
              </a:lnSpc>
              <a:spcBef>
                <a:spcPct val="0"/>
              </a:spcBef>
              <a:buFontTx/>
              <a:buNone/>
            </a:pPr>
            <a:r>
              <a:rPr lang="en-US" altLang="zh-CN" sz="1800" b="1" dirty="0">
                <a:ea typeface="黑体" panose="02010609060101010101" pitchFamily="49" charset="-122"/>
              </a:rPr>
              <a:t>    static void </a:t>
            </a:r>
            <a:r>
              <a:rPr lang="en-US" altLang="zh-CN" sz="1800" b="1" dirty="0" err="1">
                <a:ea typeface="黑体" panose="02010609060101010101" pitchFamily="49" charset="-122"/>
              </a:rPr>
              <a:t>SplitPath</a:t>
            </a:r>
            <a:r>
              <a:rPr lang="en-US" altLang="zh-CN" sz="1800" b="1" dirty="0">
                <a:ea typeface="黑体" panose="02010609060101010101" pitchFamily="49" charset="-122"/>
              </a:rPr>
              <a:t>(string path, </a:t>
            </a:r>
            <a:r>
              <a:rPr lang="en-US" altLang="zh-CN" sz="1800" b="1" dirty="0">
                <a:solidFill>
                  <a:srgbClr val="0000FF"/>
                </a:solidFill>
                <a:ea typeface="黑体" panose="02010609060101010101" pitchFamily="49" charset="-122"/>
              </a:rPr>
              <a:t>out string </a:t>
            </a:r>
            <a:r>
              <a:rPr lang="en-US" altLang="zh-CN" sz="1800" b="1" dirty="0" err="1">
                <a:solidFill>
                  <a:srgbClr val="0000FF"/>
                </a:solidFill>
                <a:ea typeface="黑体" panose="02010609060101010101" pitchFamily="49" charset="-122"/>
              </a:rPr>
              <a:t>dir</a:t>
            </a:r>
            <a:r>
              <a:rPr lang="en-US" altLang="zh-CN" sz="1800" b="1" dirty="0">
                <a:solidFill>
                  <a:srgbClr val="0000FF"/>
                </a:solidFill>
                <a:ea typeface="黑体" panose="02010609060101010101" pitchFamily="49" charset="-122"/>
              </a:rPr>
              <a:t>, out string name</a:t>
            </a:r>
            <a:r>
              <a:rPr lang="en-US" altLang="zh-CN" sz="1800" b="1" dirty="0">
                <a:ea typeface="黑体" panose="02010609060101010101" pitchFamily="49" charset="-122"/>
              </a:rPr>
              <a:t>) </a:t>
            </a:r>
          </a:p>
          <a:p>
            <a:pPr algn="just" eaLnBrk="1" hangingPunct="1">
              <a:lnSpc>
                <a:spcPct val="95000"/>
              </a:lnSpc>
              <a:spcBef>
                <a:spcPct val="0"/>
              </a:spcBef>
              <a:buFontTx/>
              <a:buNone/>
            </a:pPr>
            <a:r>
              <a:rPr lang="en-US" altLang="zh-CN" sz="1800" b="1" dirty="0">
                <a:ea typeface="黑体" panose="02010609060101010101" pitchFamily="49" charset="-122"/>
              </a:rPr>
              <a:t>    {</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int</a:t>
            </a:r>
            <a:r>
              <a:rPr lang="en-US" altLang="zh-CN" sz="1800" b="1" dirty="0">
                <a:ea typeface="黑体" panose="02010609060101010101" pitchFamily="49" charset="-122"/>
              </a:rPr>
              <a:t> </a:t>
            </a:r>
            <a:r>
              <a:rPr lang="en-US" altLang="zh-CN" sz="1800" b="1" dirty="0" err="1">
                <a:ea typeface="黑体" panose="02010609060101010101" pitchFamily="49" charset="-122"/>
              </a:rPr>
              <a:t>i</a:t>
            </a:r>
            <a:r>
              <a:rPr lang="en-US" altLang="zh-CN" sz="1800" b="1" dirty="0">
                <a:ea typeface="黑体" panose="02010609060101010101" pitchFamily="49" charset="-122"/>
              </a:rPr>
              <a:t> = </a:t>
            </a:r>
            <a:r>
              <a:rPr lang="en-US" altLang="zh-CN" sz="1800" b="1" dirty="0" err="1">
                <a:ea typeface="黑体" panose="02010609060101010101" pitchFamily="49" charset="-122"/>
              </a:rPr>
              <a:t>path.Length</a:t>
            </a:r>
            <a:r>
              <a:rPr lang="en-US" altLang="zh-CN" sz="1800" b="1" dirty="0">
                <a:ea typeface="黑体" panose="02010609060101010101" pitchFamily="49" charset="-122"/>
              </a:rPr>
              <a:t>;</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while (</a:t>
            </a:r>
            <a:r>
              <a:rPr lang="en-US" altLang="zh-CN" sz="1800" b="1" dirty="0" err="1">
                <a:ea typeface="黑体" panose="02010609060101010101" pitchFamily="49" charset="-122"/>
              </a:rPr>
              <a:t>i</a:t>
            </a:r>
            <a:r>
              <a:rPr lang="en-US" altLang="zh-CN" sz="1800" b="1" dirty="0">
                <a:ea typeface="黑体" panose="02010609060101010101" pitchFamily="49" charset="-122"/>
              </a:rPr>
              <a:t> &gt; 0)</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char </a:t>
            </a:r>
            <a:r>
              <a:rPr lang="en-US" altLang="zh-CN" sz="1800" b="1" dirty="0" err="1">
                <a:ea typeface="黑体" panose="02010609060101010101" pitchFamily="49" charset="-122"/>
              </a:rPr>
              <a:t>ch</a:t>
            </a:r>
            <a:r>
              <a:rPr lang="en-US" altLang="zh-CN" sz="1800" b="1" dirty="0">
                <a:ea typeface="黑体" panose="02010609060101010101" pitchFamily="49" charset="-122"/>
              </a:rPr>
              <a:t> = path[</a:t>
            </a:r>
            <a:r>
              <a:rPr lang="en-US" altLang="zh-CN" sz="1800" b="1" dirty="0" err="1">
                <a:ea typeface="黑体" panose="02010609060101010101" pitchFamily="49" charset="-122"/>
              </a:rPr>
              <a:t>i</a:t>
            </a:r>
            <a:r>
              <a:rPr lang="en-US" altLang="zh-CN" sz="1800" b="1" dirty="0">
                <a:ea typeface="黑体" panose="02010609060101010101" pitchFamily="49" charset="-122"/>
              </a:rPr>
              <a:t> – 1];</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if (</a:t>
            </a:r>
            <a:r>
              <a:rPr lang="en-US" altLang="zh-CN" sz="1800" b="1" dirty="0" err="1">
                <a:ea typeface="黑体" panose="02010609060101010101" pitchFamily="49" charset="-122"/>
              </a:rPr>
              <a:t>ch</a:t>
            </a:r>
            <a:r>
              <a:rPr lang="en-US" altLang="zh-CN" sz="1800" b="1" dirty="0">
                <a:ea typeface="黑体" panose="02010609060101010101" pitchFamily="49" charset="-122"/>
              </a:rPr>
              <a:t> == '\\') break;</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i</a:t>
            </a:r>
            <a:r>
              <a:rPr lang="en-US" altLang="zh-CN" sz="1800" b="1" dirty="0">
                <a:ea typeface="黑体" panose="02010609060101010101" pitchFamily="49" charset="-122"/>
              </a:rPr>
              <a:t>--;</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dir</a:t>
            </a:r>
            <a:r>
              <a:rPr lang="en-US" altLang="zh-CN" sz="1800" b="1" dirty="0">
                <a:ea typeface="黑体" panose="02010609060101010101" pitchFamily="49" charset="-122"/>
              </a:rPr>
              <a:t> = </a:t>
            </a:r>
            <a:r>
              <a:rPr lang="en-US" altLang="zh-CN" sz="1800" b="1" dirty="0" err="1">
                <a:ea typeface="黑体" panose="02010609060101010101" pitchFamily="49" charset="-122"/>
              </a:rPr>
              <a:t>path.Substring</a:t>
            </a:r>
            <a:r>
              <a:rPr lang="en-US" altLang="zh-CN" sz="1800" b="1" dirty="0">
                <a:ea typeface="黑体" panose="02010609060101010101" pitchFamily="49" charset="-122"/>
              </a:rPr>
              <a:t>(0, </a:t>
            </a:r>
            <a:r>
              <a:rPr lang="en-US" altLang="zh-CN" sz="1800" b="1" dirty="0" err="1">
                <a:ea typeface="黑体" panose="02010609060101010101" pitchFamily="49" charset="-122"/>
              </a:rPr>
              <a:t>i</a:t>
            </a:r>
            <a:r>
              <a:rPr lang="en-US" altLang="zh-CN" sz="1800" b="1" dirty="0">
                <a:ea typeface="黑体" panose="02010609060101010101" pitchFamily="49" charset="-122"/>
              </a:rPr>
              <a:t>);</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name = </a:t>
            </a:r>
            <a:r>
              <a:rPr lang="en-US" altLang="zh-CN" sz="1800" b="1" dirty="0" err="1">
                <a:ea typeface="黑体" panose="02010609060101010101" pitchFamily="49" charset="-122"/>
              </a:rPr>
              <a:t>path.Substring</a:t>
            </a:r>
            <a:r>
              <a:rPr lang="en-US" altLang="zh-CN" sz="1800" b="1" dirty="0">
                <a:ea typeface="黑体" panose="02010609060101010101" pitchFamily="49" charset="-122"/>
              </a:rPr>
              <a:t>(</a:t>
            </a:r>
            <a:r>
              <a:rPr lang="en-US" altLang="zh-CN" sz="1800" b="1" dirty="0" err="1">
                <a:ea typeface="黑体" panose="02010609060101010101" pitchFamily="49" charset="-122"/>
              </a:rPr>
              <a:t>i</a:t>
            </a:r>
            <a:r>
              <a:rPr lang="en-US" altLang="zh-CN" sz="1800" b="1" dirty="0">
                <a:ea typeface="黑体" panose="02010609060101010101" pitchFamily="49" charset="-122"/>
              </a:rPr>
              <a:t>);</a:t>
            </a:r>
          </a:p>
          <a:p>
            <a:pPr algn="just" eaLnBrk="1" hangingPunct="1">
              <a:lnSpc>
                <a:spcPct val="95000"/>
              </a:lnSpc>
              <a:spcBef>
                <a:spcPct val="0"/>
              </a:spcBef>
              <a:buFontTx/>
              <a:buNone/>
            </a:pPr>
            <a:r>
              <a:rPr lang="en-US" altLang="zh-CN" sz="1800" b="1" dirty="0">
                <a:ea typeface="黑体" panose="02010609060101010101" pitchFamily="49" charset="-122"/>
              </a:rPr>
              <a:t>     }</a:t>
            </a:r>
          </a:p>
          <a:p>
            <a:pPr algn="just" eaLnBrk="1" hangingPunct="1">
              <a:lnSpc>
                <a:spcPct val="95000"/>
              </a:lnSpc>
              <a:spcBef>
                <a:spcPct val="0"/>
              </a:spcBef>
              <a:buFontTx/>
              <a:buNone/>
            </a:pPr>
            <a:r>
              <a:rPr lang="en-US" altLang="zh-CN" sz="1800" b="1" dirty="0">
                <a:ea typeface="黑体" panose="02010609060101010101" pitchFamily="49" charset="-122"/>
              </a:rPr>
              <a:t>     static void Main() </a:t>
            </a:r>
          </a:p>
          <a:p>
            <a:pPr algn="just" eaLnBrk="1" hangingPunct="1">
              <a:lnSpc>
                <a:spcPct val="95000"/>
              </a:lnSpc>
              <a:spcBef>
                <a:spcPct val="0"/>
              </a:spcBef>
              <a:buFontTx/>
              <a:buNone/>
            </a:pPr>
            <a:r>
              <a:rPr lang="en-US" altLang="zh-CN" sz="1800" b="1" dirty="0">
                <a:ea typeface="黑体" panose="02010609060101010101" pitchFamily="49" charset="-122"/>
              </a:rPr>
              <a:t>     {</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string </a:t>
            </a:r>
            <a:r>
              <a:rPr lang="en-US" altLang="zh-CN" sz="1800" b="1" dirty="0" err="1">
                <a:ea typeface="黑体" panose="02010609060101010101" pitchFamily="49" charset="-122"/>
              </a:rPr>
              <a:t>dir</a:t>
            </a:r>
            <a:r>
              <a:rPr lang="en-US" altLang="zh-CN" sz="1800" b="1" dirty="0">
                <a:ea typeface="黑体" panose="02010609060101010101" pitchFamily="49" charset="-122"/>
              </a:rPr>
              <a:t>, name; //</a:t>
            </a:r>
            <a:r>
              <a:rPr lang="zh-CN" altLang="en-US" sz="1800" b="1" dirty="0">
                <a:ea typeface="黑体" panose="02010609060101010101" pitchFamily="49" charset="-122"/>
              </a:rPr>
              <a:t>变量作为输出参数无须明确赋值</a:t>
            </a:r>
          </a:p>
          <a:p>
            <a:pPr lvl="1" eaLnBrk="1" hangingPunct="1">
              <a:lnSpc>
                <a:spcPct val="95000"/>
              </a:lnSpc>
              <a:spcBef>
                <a:spcPct val="0"/>
              </a:spcBef>
              <a:buFont typeface="Arial" panose="020B0604020202020204" pitchFamily="34" charset="0"/>
              <a:buNone/>
            </a:pPr>
            <a:r>
              <a:rPr lang="zh-CN" altLang="en-US" sz="1800" b="1" dirty="0">
                <a:ea typeface="黑体" panose="02010609060101010101" pitchFamily="49" charset="-122"/>
              </a:rPr>
              <a:t>      </a:t>
            </a:r>
            <a:r>
              <a:rPr lang="en-US" altLang="zh-CN" sz="1800" b="1" dirty="0" err="1">
                <a:ea typeface="黑体" panose="02010609060101010101" pitchFamily="49" charset="-122"/>
              </a:rPr>
              <a:t>SplitPath</a:t>
            </a:r>
            <a:r>
              <a:rPr lang="en-US" altLang="zh-CN" sz="1800" b="1" dirty="0">
                <a:ea typeface="黑体" panose="02010609060101010101" pitchFamily="49" charset="-122"/>
              </a:rPr>
              <a:t>("c:\\Windows\\System\\hello.txt", </a:t>
            </a:r>
            <a:r>
              <a:rPr lang="en-US" altLang="zh-CN" sz="1800" b="1" dirty="0">
                <a:solidFill>
                  <a:srgbClr val="0000FF"/>
                </a:solidFill>
                <a:ea typeface="黑体" panose="02010609060101010101" pitchFamily="49" charset="-122"/>
              </a:rPr>
              <a:t>out </a:t>
            </a:r>
            <a:r>
              <a:rPr lang="en-US" altLang="zh-CN" sz="1800" b="1" dirty="0" err="1">
                <a:solidFill>
                  <a:srgbClr val="0000FF"/>
                </a:solidFill>
                <a:ea typeface="黑体" panose="02010609060101010101" pitchFamily="49" charset="-122"/>
              </a:rPr>
              <a:t>dir</a:t>
            </a:r>
            <a:r>
              <a:rPr lang="en-US" altLang="zh-CN" sz="1800" b="1" dirty="0">
                <a:solidFill>
                  <a:srgbClr val="0000FF"/>
                </a:solidFill>
                <a:ea typeface="黑体" panose="02010609060101010101" pitchFamily="49" charset="-122"/>
              </a:rPr>
              <a:t>, out name</a:t>
            </a:r>
            <a:r>
              <a:rPr lang="en-US" altLang="zh-CN" sz="1800" b="1" dirty="0">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Console.WriteLine</a:t>
            </a:r>
            <a:r>
              <a:rPr lang="en-US" altLang="zh-CN" sz="1800" b="1" dirty="0">
                <a:ea typeface="黑体" panose="02010609060101010101" pitchFamily="49" charset="-122"/>
              </a:rPr>
              <a:t>(</a:t>
            </a:r>
            <a:r>
              <a:rPr lang="en-US" altLang="zh-CN" sz="1800" b="1" dirty="0" err="1">
                <a:ea typeface="黑体" panose="02010609060101010101" pitchFamily="49" charset="-122"/>
              </a:rPr>
              <a:t>dir</a:t>
            </a:r>
            <a:r>
              <a:rPr lang="en-US" altLang="zh-CN" sz="1800" b="1" dirty="0">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Console.WriteLine</a:t>
            </a:r>
            <a:r>
              <a:rPr lang="en-US" altLang="zh-CN" sz="1800" b="1" dirty="0">
                <a:ea typeface="黑体" panose="02010609060101010101" pitchFamily="49" charset="-122"/>
              </a:rPr>
              <a:t>(name);</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a:t>
            </a:r>
          </a:p>
          <a:p>
            <a:pPr eaLnBrk="1" hangingPunct="1">
              <a:lnSpc>
                <a:spcPct val="95000"/>
              </a:lnSpc>
              <a:spcBef>
                <a:spcPct val="0"/>
              </a:spcBef>
              <a:buFontTx/>
              <a:buNone/>
            </a:pPr>
            <a:r>
              <a:rPr lang="en-US" altLang="zh-CN" sz="1800" b="1" dirty="0">
                <a:ea typeface="黑体" panose="02010609060101010101" pitchFamily="49" charset="-122"/>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57200" y="304800"/>
            <a:ext cx="792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a:latin typeface="Verdana" panose="020B0604030504040204" pitchFamily="34" charset="0"/>
            </a:endParaRPr>
          </a:p>
        </p:txBody>
      </p:sp>
      <p:sp>
        <p:nvSpPr>
          <p:cNvPr id="52227" name="Text Box 3"/>
          <p:cNvSpPr txBox="1">
            <a:spLocks noChangeArrowheads="1"/>
          </p:cNvSpPr>
          <p:nvPr/>
        </p:nvSpPr>
        <p:spPr bwMode="auto">
          <a:xfrm>
            <a:off x="285750" y="257175"/>
            <a:ext cx="8534400"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0"/>
              </a:spcBef>
              <a:buFontTx/>
              <a:buNone/>
            </a:pPr>
            <a:r>
              <a:rPr lang="en-US" altLang="zh-CN" sz="1800" b="1" dirty="0">
                <a:ea typeface="黑体" panose="02010609060101010101" pitchFamily="49" charset="-122"/>
              </a:rPr>
              <a:t>public class Test</a:t>
            </a:r>
          </a:p>
          <a:p>
            <a:pPr algn="just" eaLnBrk="1" hangingPunct="1">
              <a:lnSpc>
                <a:spcPct val="95000"/>
              </a:lnSpc>
              <a:spcBef>
                <a:spcPct val="0"/>
              </a:spcBef>
              <a:buFontTx/>
              <a:buNone/>
            </a:pPr>
            <a:r>
              <a:rPr lang="en-US" altLang="zh-CN" sz="1800" b="1" dirty="0">
                <a:ea typeface="黑体" panose="02010609060101010101" pitchFamily="49" charset="-122"/>
              </a:rPr>
              <a:t>{</a:t>
            </a:r>
          </a:p>
          <a:p>
            <a:pPr algn="just" eaLnBrk="1" hangingPunct="1">
              <a:lnSpc>
                <a:spcPct val="95000"/>
              </a:lnSpc>
              <a:spcBef>
                <a:spcPct val="0"/>
              </a:spcBef>
              <a:buFontTx/>
              <a:buNone/>
            </a:pPr>
            <a:r>
              <a:rPr lang="en-US" altLang="zh-CN" sz="1800" b="1" dirty="0">
                <a:ea typeface="黑体" panose="02010609060101010101" pitchFamily="49" charset="-122"/>
              </a:rPr>
              <a:t>    static void </a:t>
            </a:r>
            <a:r>
              <a:rPr lang="en-US" altLang="zh-CN" sz="1800" b="1" dirty="0" err="1">
                <a:ea typeface="黑体" panose="02010609060101010101" pitchFamily="49" charset="-122"/>
              </a:rPr>
              <a:t>SplitPath</a:t>
            </a:r>
            <a:r>
              <a:rPr lang="en-US" altLang="zh-CN" sz="1800" b="1" dirty="0">
                <a:ea typeface="黑体" panose="02010609060101010101" pitchFamily="49" charset="-122"/>
              </a:rPr>
              <a:t>(string path, </a:t>
            </a:r>
            <a:r>
              <a:rPr lang="en-US" altLang="zh-CN" sz="1800" b="1" dirty="0">
                <a:solidFill>
                  <a:srgbClr val="0000FF"/>
                </a:solidFill>
                <a:ea typeface="黑体" panose="02010609060101010101" pitchFamily="49" charset="-122"/>
              </a:rPr>
              <a:t>out string </a:t>
            </a:r>
            <a:r>
              <a:rPr lang="en-US" altLang="zh-CN" sz="1800" b="1" dirty="0" err="1">
                <a:solidFill>
                  <a:srgbClr val="0000FF"/>
                </a:solidFill>
                <a:ea typeface="黑体" panose="02010609060101010101" pitchFamily="49" charset="-122"/>
              </a:rPr>
              <a:t>dir</a:t>
            </a:r>
            <a:r>
              <a:rPr lang="en-US" altLang="zh-CN" sz="1800" b="1" dirty="0">
                <a:solidFill>
                  <a:srgbClr val="0000FF"/>
                </a:solidFill>
                <a:ea typeface="黑体" panose="02010609060101010101" pitchFamily="49" charset="-122"/>
              </a:rPr>
              <a:t>, out string name</a:t>
            </a:r>
            <a:r>
              <a:rPr lang="en-US" altLang="zh-CN" sz="1800" b="1" dirty="0">
                <a:ea typeface="黑体" panose="02010609060101010101" pitchFamily="49" charset="-122"/>
              </a:rPr>
              <a:t>) </a:t>
            </a:r>
          </a:p>
          <a:p>
            <a:pPr algn="just" eaLnBrk="1" hangingPunct="1">
              <a:lnSpc>
                <a:spcPct val="95000"/>
              </a:lnSpc>
              <a:spcBef>
                <a:spcPct val="0"/>
              </a:spcBef>
              <a:buFontTx/>
              <a:buNone/>
            </a:pPr>
            <a:r>
              <a:rPr lang="en-US" altLang="zh-CN" sz="1800" b="1" dirty="0">
                <a:ea typeface="黑体" panose="02010609060101010101" pitchFamily="49" charset="-122"/>
              </a:rPr>
              <a:t>    {</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int</a:t>
            </a:r>
            <a:r>
              <a:rPr lang="en-US" altLang="zh-CN" sz="1800" b="1" dirty="0">
                <a:ea typeface="黑体" panose="02010609060101010101" pitchFamily="49" charset="-122"/>
              </a:rPr>
              <a:t> </a:t>
            </a:r>
            <a:r>
              <a:rPr lang="en-US" altLang="zh-CN" sz="1800" b="1" dirty="0" err="1">
                <a:ea typeface="黑体" panose="02010609060101010101" pitchFamily="49" charset="-122"/>
              </a:rPr>
              <a:t>i</a:t>
            </a:r>
            <a:r>
              <a:rPr lang="en-US" altLang="zh-CN" sz="1800" b="1" dirty="0">
                <a:ea typeface="黑体" panose="02010609060101010101" pitchFamily="49" charset="-122"/>
              </a:rPr>
              <a:t> = </a:t>
            </a:r>
            <a:r>
              <a:rPr lang="en-US" altLang="zh-CN" sz="1800" b="1" dirty="0" err="1">
                <a:ea typeface="黑体" panose="02010609060101010101" pitchFamily="49" charset="-122"/>
              </a:rPr>
              <a:t>path.Length</a:t>
            </a:r>
            <a:r>
              <a:rPr lang="en-US" altLang="zh-CN" sz="1800" b="1" dirty="0">
                <a:ea typeface="黑体" panose="02010609060101010101" pitchFamily="49" charset="-122"/>
              </a:rPr>
              <a:t>;</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while (</a:t>
            </a:r>
            <a:r>
              <a:rPr lang="en-US" altLang="zh-CN" sz="1800" b="1" dirty="0" err="1">
                <a:ea typeface="黑体" panose="02010609060101010101" pitchFamily="49" charset="-122"/>
              </a:rPr>
              <a:t>i</a:t>
            </a:r>
            <a:r>
              <a:rPr lang="en-US" altLang="zh-CN" sz="1800" b="1" dirty="0">
                <a:ea typeface="黑体" panose="02010609060101010101" pitchFamily="49" charset="-122"/>
              </a:rPr>
              <a:t> &gt; 0)</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char </a:t>
            </a:r>
            <a:r>
              <a:rPr lang="en-US" altLang="zh-CN" sz="1800" b="1" dirty="0" err="1">
                <a:ea typeface="黑体" panose="02010609060101010101" pitchFamily="49" charset="-122"/>
              </a:rPr>
              <a:t>ch</a:t>
            </a:r>
            <a:r>
              <a:rPr lang="en-US" altLang="zh-CN" sz="1800" b="1" dirty="0">
                <a:ea typeface="黑体" panose="02010609060101010101" pitchFamily="49" charset="-122"/>
              </a:rPr>
              <a:t> = path[</a:t>
            </a:r>
            <a:r>
              <a:rPr lang="en-US" altLang="zh-CN" sz="1800" b="1" dirty="0" err="1">
                <a:ea typeface="黑体" panose="02010609060101010101" pitchFamily="49" charset="-122"/>
              </a:rPr>
              <a:t>i</a:t>
            </a:r>
            <a:r>
              <a:rPr lang="en-US" altLang="zh-CN" sz="1800" b="1" dirty="0">
                <a:ea typeface="黑体" panose="02010609060101010101" pitchFamily="49" charset="-122"/>
              </a:rPr>
              <a:t> – 1];</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if (</a:t>
            </a:r>
            <a:r>
              <a:rPr lang="en-US" altLang="zh-CN" sz="1800" b="1" dirty="0" err="1">
                <a:ea typeface="黑体" panose="02010609060101010101" pitchFamily="49" charset="-122"/>
              </a:rPr>
              <a:t>ch</a:t>
            </a:r>
            <a:r>
              <a:rPr lang="en-US" altLang="zh-CN" sz="1800" b="1" dirty="0">
                <a:ea typeface="黑体" panose="02010609060101010101" pitchFamily="49" charset="-122"/>
              </a:rPr>
              <a:t> == '\\') break;</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i</a:t>
            </a:r>
            <a:r>
              <a:rPr lang="en-US" altLang="zh-CN" sz="1800" b="1" dirty="0">
                <a:ea typeface="黑体" panose="02010609060101010101" pitchFamily="49" charset="-122"/>
              </a:rPr>
              <a:t>--;</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dir</a:t>
            </a:r>
            <a:r>
              <a:rPr lang="en-US" altLang="zh-CN" sz="1800" b="1" dirty="0">
                <a:ea typeface="黑体" panose="02010609060101010101" pitchFamily="49" charset="-122"/>
              </a:rPr>
              <a:t> = </a:t>
            </a:r>
            <a:r>
              <a:rPr lang="en-US" altLang="zh-CN" sz="1800" b="1" dirty="0" err="1">
                <a:ea typeface="黑体" panose="02010609060101010101" pitchFamily="49" charset="-122"/>
              </a:rPr>
              <a:t>path.Substring</a:t>
            </a:r>
            <a:r>
              <a:rPr lang="en-US" altLang="zh-CN" sz="1800" b="1" dirty="0">
                <a:ea typeface="黑体" panose="02010609060101010101" pitchFamily="49" charset="-122"/>
              </a:rPr>
              <a:t>(0, </a:t>
            </a:r>
            <a:r>
              <a:rPr lang="en-US" altLang="zh-CN" sz="1800" b="1" dirty="0" err="1">
                <a:ea typeface="黑体" panose="02010609060101010101" pitchFamily="49" charset="-122"/>
              </a:rPr>
              <a:t>i</a:t>
            </a:r>
            <a:r>
              <a:rPr lang="en-US" altLang="zh-CN" sz="1800" b="1" dirty="0">
                <a:ea typeface="黑体" panose="02010609060101010101" pitchFamily="49" charset="-122"/>
              </a:rPr>
              <a:t>);</a:t>
            </a:r>
          </a:p>
          <a:p>
            <a:pPr lvl="1" algn="just"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name = </a:t>
            </a:r>
            <a:r>
              <a:rPr lang="en-US" altLang="zh-CN" sz="1800" b="1" dirty="0" err="1">
                <a:ea typeface="黑体" panose="02010609060101010101" pitchFamily="49" charset="-122"/>
              </a:rPr>
              <a:t>path.Substring</a:t>
            </a:r>
            <a:r>
              <a:rPr lang="en-US" altLang="zh-CN" sz="1800" b="1" dirty="0">
                <a:ea typeface="黑体" panose="02010609060101010101" pitchFamily="49" charset="-122"/>
              </a:rPr>
              <a:t>(</a:t>
            </a:r>
            <a:r>
              <a:rPr lang="en-US" altLang="zh-CN" sz="1800" b="1" dirty="0" err="1">
                <a:ea typeface="黑体" panose="02010609060101010101" pitchFamily="49" charset="-122"/>
              </a:rPr>
              <a:t>i</a:t>
            </a:r>
            <a:r>
              <a:rPr lang="en-US" altLang="zh-CN" sz="1800" b="1" dirty="0">
                <a:ea typeface="黑体" panose="02010609060101010101" pitchFamily="49" charset="-122"/>
              </a:rPr>
              <a:t>);</a:t>
            </a:r>
          </a:p>
          <a:p>
            <a:pPr algn="just" eaLnBrk="1" hangingPunct="1">
              <a:lnSpc>
                <a:spcPct val="95000"/>
              </a:lnSpc>
              <a:spcBef>
                <a:spcPct val="0"/>
              </a:spcBef>
              <a:buFontTx/>
              <a:buNone/>
            </a:pPr>
            <a:r>
              <a:rPr lang="en-US" altLang="zh-CN" sz="1800" b="1" dirty="0">
                <a:ea typeface="黑体" panose="02010609060101010101" pitchFamily="49" charset="-122"/>
              </a:rPr>
              <a:t>     }</a:t>
            </a:r>
          </a:p>
          <a:p>
            <a:pPr algn="just" eaLnBrk="1" hangingPunct="1">
              <a:lnSpc>
                <a:spcPct val="95000"/>
              </a:lnSpc>
              <a:spcBef>
                <a:spcPct val="0"/>
              </a:spcBef>
              <a:buFontTx/>
              <a:buNone/>
            </a:pPr>
            <a:r>
              <a:rPr lang="en-US" altLang="zh-CN" sz="1800" b="1" dirty="0">
                <a:ea typeface="黑体" panose="02010609060101010101" pitchFamily="49" charset="-122"/>
              </a:rPr>
              <a:t>     static void Main() </a:t>
            </a:r>
          </a:p>
          <a:p>
            <a:pPr algn="just" eaLnBrk="1" hangingPunct="1">
              <a:lnSpc>
                <a:spcPct val="95000"/>
              </a:lnSpc>
              <a:spcBef>
                <a:spcPct val="0"/>
              </a:spcBef>
              <a:buFontTx/>
              <a:buNone/>
            </a:pPr>
            <a:r>
              <a:rPr lang="en-US" altLang="zh-CN" sz="1800" b="1" dirty="0">
                <a:ea typeface="黑体" panose="02010609060101010101" pitchFamily="49" charset="-122"/>
              </a:rPr>
              <a:t>     {</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string </a:t>
            </a:r>
            <a:r>
              <a:rPr lang="en-US" altLang="zh-CN" sz="1800" b="1" dirty="0" err="1">
                <a:ea typeface="黑体" panose="02010609060101010101" pitchFamily="49" charset="-122"/>
              </a:rPr>
              <a:t>dir</a:t>
            </a:r>
            <a:r>
              <a:rPr lang="en-US" altLang="zh-CN" sz="1800" b="1" dirty="0">
                <a:ea typeface="黑体" panose="02010609060101010101" pitchFamily="49" charset="-122"/>
              </a:rPr>
              <a:t>, name; //</a:t>
            </a:r>
            <a:r>
              <a:rPr lang="zh-CN" altLang="en-US" sz="1800" b="1" dirty="0">
                <a:ea typeface="黑体" panose="02010609060101010101" pitchFamily="49" charset="-122"/>
              </a:rPr>
              <a:t>变量作为输出参数无须明确赋值</a:t>
            </a:r>
          </a:p>
          <a:p>
            <a:pPr lvl="1" eaLnBrk="1" hangingPunct="1">
              <a:lnSpc>
                <a:spcPct val="95000"/>
              </a:lnSpc>
              <a:spcBef>
                <a:spcPct val="0"/>
              </a:spcBef>
              <a:buFont typeface="Arial" panose="020B0604020202020204" pitchFamily="34" charset="0"/>
              <a:buNone/>
            </a:pPr>
            <a:r>
              <a:rPr lang="zh-CN" altLang="en-US" sz="1800" b="1" dirty="0">
                <a:ea typeface="黑体" panose="02010609060101010101" pitchFamily="49" charset="-122"/>
              </a:rPr>
              <a:t>      </a:t>
            </a:r>
            <a:r>
              <a:rPr lang="en-US" altLang="zh-CN" sz="1800" b="1" dirty="0" err="1">
                <a:ea typeface="黑体" panose="02010609060101010101" pitchFamily="49" charset="-122"/>
              </a:rPr>
              <a:t>SplitPath</a:t>
            </a:r>
            <a:r>
              <a:rPr lang="en-US" altLang="zh-CN" sz="1800" b="1" dirty="0">
                <a:ea typeface="黑体" panose="02010609060101010101" pitchFamily="49" charset="-122"/>
              </a:rPr>
              <a:t>("c:\\Windows\\System\\hello.txt", </a:t>
            </a:r>
            <a:r>
              <a:rPr lang="en-US" altLang="zh-CN" sz="1800" b="1" dirty="0">
                <a:solidFill>
                  <a:srgbClr val="0000FF"/>
                </a:solidFill>
                <a:ea typeface="黑体" panose="02010609060101010101" pitchFamily="49" charset="-122"/>
              </a:rPr>
              <a:t>out </a:t>
            </a:r>
            <a:r>
              <a:rPr lang="en-US" altLang="zh-CN" sz="1800" b="1" dirty="0" err="1">
                <a:solidFill>
                  <a:srgbClr val="0000FF"/>
                </a:solidFill>
                <a:ea typeface="黑体" panose="02010609060101010101" pitchFamily="49" charset="-122"/>
              </a:rPr>
              <a:t>dir</a:t>
            </a:r>
            <a:r>
              <a:rPr lang="en-US" altLang="zh-CN" sz="1800" b="1" dirty="0">
                <a:solidFill>
                  <a:srgbClr val="0000FF"/>
                </a:solidFill>
                <a:ea typeface="黑体" panose="02010609060101010101" pitchFamily="49" charset="-122"/>
              </a:rPr>
              <a:t>, out name</a:t>
            </a:r>
            <a:r>
              <a:rPr lang="en-US" altLang="zh-CN" sz="1800" b="1" dirty="0">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Console.WriteLine</a:t>
            </a:r>
            <a:r>
              <a:rPr lang="en-US" altLang="zh-CN" sz="1800" b="1" dirty="0">
                <a:ea typeface="黑体" panose="02010609060101010101" pitchFamily="49" charset="-122"/>
              </a:rPr>
              <a:t>(</a:t>
            </a:r>
            <a:r>
              <a:rPr lang="en-US" altLang="zh-CN" sz="1800" b="1" dirty="0" err="1">
                <a:ea typeface="黑体" panose="02010609060101010101" pitchFamily="49" charset="-122"/>
              </a:rPr>
              <a:t>dir</a:t>
            </a:r>
            <a:r>
              <a:rPr lang="en-US" altLang="zh-CN" sz="1800" b="1" dirty="0">
                <a:ea typeface="黑体" panose="02010609060101010101" pitchFamily="49" charset="-122"/>
              </a:rPr>
              <a:t>);</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      </a:t>
            </a:r>
            <a:r>
              <a:rPr lang="en-US" altLang="zh-CN" sz="1800" b="1" dirty="0" err="1">
                <a:ea typeface="黑体" panose="02010609060101010101" pitchFamily="49" charset="-122"/>
              </a:rPr>
              <a:t>Console.WriteLine</a:t>
            </a:r>
            <a:r>
              <a:rPr lang="en-US" altLang="zh-CN" sz="1800" b="1" dirty="0">
                <a:ea typeface="黑体" panose="02010609060101010101" pitchFamily="49" charset="-122"/>
              </a:rPr>
              <a:t>(name);</a:t>
            </a:r>
          </a:p>
          <a:p>
            <a:pPr lvl="1" eaLnBrk="1" hangingPunct="1">
              <a:lnSpc>
                <a:spcPct val="95000"/>
              </a:lnSpc>
              <a:spcBef>
                <a:spcPct val="0"/>
              </a:spcBef>
              <a:buFont typeface="Arial" panose="020B0604020202020204" pitchFamily="34" charset="0"/>
              <a:buNone/>
            </a:pPr>
            <a:r>
              <a:rPr lang="en-US" altLang="zh-CN" sz="1800" b="1" dirty="0">
                <a:ea typeface="黑体" panose="02010609060101010101" pitchFamily="49" charset="-122"/>
              </a:rPr>
              <a:t>}</a:t>
            </a:r>
          </a:p>
          <a:p>
            <a:pPr eaLnBrk="1" hangingPunct="1">
              <a:lnSpc>
                <a:spcPct val="95000"/>
              </a:lnSpc>
              <a:spcBef>
                <a:spcPct val="0"/>
              </a:spcBef>
              <a:buFontTx/>
              <a:buNone/>
            </a:pPr>
            <a:r>
              <a:rPr lang="en-US" altLang="zh-CN" sz="1800" b="1" dirty="0">
                <a:ea typeface="黑体" panose="02010609060101010101" pitchFamily="49" charset="-122"/>
              </a:rPr>
              <a:t>}  </a:t>
            </a:r>
          </a:p>
        </p:txBody>
      </p:sp>
      <p:sp>
        <p:nvSpPr>
          <p:cNvPr id="51204" name="Text Box 4"/>
          <p:cNvSpPr txBox="1">
            <a:spLocks noChangeArrowheads="1"/>
          </p:cNvSpPr>
          <p:nvPr/>
        </p:nvSpPr>
        <p:spPr bwMode="auto">
          <a:xfrm>
            <a:off x="4859338" y="5734050"/>
            <a:ext cx="2665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c:\Windows\System\</a:t>
            </a:r>
          </a:p>
          <a:p>
            <a:pPr eaLnBrk="1" hangingPunct="1">
              <a:spcBef>
                <a:spcPct val="0"/>
              </a:spcBef>
              <a:buFontTx/>
              <a:buNone/>
            </a:pPr>
            <a:r>
              <a:rPr lang="en-US" altLang="zh-CN" sz="1800" b="1">
                <a:solidFill>
                  <a:srgbClr val="FF0000"/>
                </a:solidFill>
              </a:rPr>
              <a:t>hello.txt</a:t>
            </a:r>
          </a:p>
        </p:txBody>
      </p:sp>
    </p:spTree>
    <p:extLst>
      <p:ext uri="{BB962C8B-B14F-4D97-AF65-F5344CB8AC3E}">
        <p14:creationId xmlns:p14="http://schemas.microsoft.com/office/powerpoint/2010/main" val="150891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417512"/>
          </a:xfrm>
        </p:spPr>
        <p:txBody>
          <a:bodyPr/>
          <a:lstStyle/>
          <a:p>
            <a:pPr eaLnBrk="1" hangingPunct="1"/>
            <a:r>
              <a:rPr lang="zh-CN" altLang="en-US" sz="3600" dirty="0">
                <a:solidFill>
                  <a:srgbClr val="0000FF"/>
                </a:solidFill>
                <a:latin typeface="黑体" panose="02010609060101010101" pitchFamily="49" charset="-122"/>
                <a:ea typeface="黑体" panose="02010609060101010101" pitchFamily="49" charset="-122"/>
              </a:rPr>
              <a:t>结构程序设计的不足</a:t>
            </a:r>
            <a:r>
              <a:rPr lang="en-US" altLang="zh-CN" sz="3600" dirty="0">
                <a:solidFill>
                  <a:srgbClr val="0000FF"/>
                </a:solidFill>
                <a:latin typeface="黑体" panose="02010609060101010101" pitchFamily="49" charset="-122"/>
                <a:ea typeface="黑体" panose="02010609060101010101" pitchFamily="49" charset="-122"/>
              </a:rPr>
              <a:t>—</a:t>
            </a:r>
            <a:r>
              <a:rPr lang="zh-CN" altLang="en-US" sz="3600" dirty="0">
                <a:solidFill>
                  <a:srgbClr val="0000FF"/>
                </a:solidFill>
                <a:latin typeface="黑体" panose="02010609060101010101" pitchFamily="49" charset="-122"/>
                <a:ea typeface="黑体" panose="02010609060101010101" pitchFamily="49" charset="-122"/>
              </a:rPr>
              <a:t>代码不能重用</a:t>
            </a:r>
          </a:p>
        </p:txBody>
      </p:sp>
      <p:sp>
        <p:nvSpPr>
          <p:cNvPr id="5123" name="Rectangle 3"/>
          <p:cNvSpPr>
            <a:spLocks noGrp="1" noChangeArrowheads="1"/>
          </p:cNvSpPr>
          <p:nvPr>
            <p:ph idx="1"/>
          </p:nvPr>
        </p:nvSpPr>
        <p:spPr>
          <a:xfrm>
            <a:off x="323850" y="981075"/>
            <a:ext cx="8569325" cy="5761038"/>
          </a:xfrm>
        </p:spPr>
        <p:txBody>
          <a:bodyPr/>
          <a:lstStyle/>
          <a:p>
            <a:pPr eaLnBrk="1" hangingPunct="1">
              <a:lnSpc>
                <a:spcPct val="90000"/>
              </a:lnSpc>
              <a:buFontTx/>
              <a:buNone/>
            </a:pPr>
            <a:r>
              <a:rPr lang="en-US" altLang="zh-CN" sz="2000" b="1" noProof="1"/>
              <a:t>void main()</a:t>
            </a:r>
          </a:p>
          <a:p>
            <a:pPr eaLnBrk="1" hangingPunct="1">
              <a:lnSpc>
                <a:spcPct val="90000"/>
              </a:lnSpc>
              <a:buFontTx/>
              <a:buNone/>
            </a:pPr>
            <a:r>
              <a:rPr lang="en-US" altLang="zh-CN" sz="2000" b="1" noProof="1"/>
              <a:t>{</a:t>
            </a:r>
          </a:p>
          <a:p>
            <a:pPr eaLnBrk="1" hangingPunct="1">
              <a:lnSpc>
                <a:spcPct val="90000"/>
              </a:lnSpc>
              <a:buFontTx/>
              <a:buNone/>
            </a:pPr>
            <a:r>
              <a:rPr lang="en-US" altLang="zh-CN" sz="2000" b="1" noProof="1"/>
              <a:t>    int doorN_car1 = 2;</a:t>
            </a:r>
          </a:p>
          <a:p>
            <a:pPr eaLnBrk="1" hangingPunct="1">
              <a:lnSpc>
                <a:spcPct val="90000"/>
              </a:lnSpc>
              <a:buFontTx/>
              <a:buNone/>
            </a:pPr>
            <a:r>
              <a:rPr lang="en-US" altLang="zh-CN" sz="2000" b="1" noProof="1"/>
              <a:t>    int color_car1 = 0;</a:t>
            </a:r>
          </a:p>
          <a:p>
            <a:pPr eaLnBrk="1" hangingPunct="1">
              <a:lnSpc>
                <a:spcPct val="90000"/>
              </a:lnSpc>
              <a:buFontTx/>
              <a:buNone/>
            </a:pPr>
            <a:r>
              <a:rPr lang="en-US" altLang="zh-CN" sz="2000" b="1" noProof="1"/>
              <a:t>    int speed_car1 = 100;</a:t>
            </a:r>
          </a:p>
          <a:p>
            <a:pPr eaLnBrk="1" hangingPunct="1">
              <a:lnSpc>
                <a:spcPct val="90000"/>
              </a:lnSpc>
              <a:buFontTx/>
              <a:buNone/>
            </a:pPr>
            <a:r>
              <a:rPr lang="en-US" altLang="zh-CN" sz="2000" b="1" noProof="1"/>
              <a:t>    printf("%d %d %d\n", doorN_car1, color_car1, speed_car1);</a:t>
            </a:r>
          </a:p>
          <a:p>
            <a:pPr eaLnBrk="1" hangingPunct="1">
              <a:lnSpc>
                <a:spcPct val="90000"/>
              </a:lnSpc>
              <a:buFontTx/>
              <a:buNone/>
            </a:pPr>
            <a:endParaRPr lang="en-US" altLang="zh-CN" sz="2000" b="1" noProof="1"/>
          </a:p>
          <a:p>
            <a:pPr eaLnBrk="1" hangingPunct="1">
              <a:lnSpc>
                <a:spcPct val="90000"/>
              </a:lnSpc>
              <a:buFontTx/>
              <a:buNone/>
            </a:pPr>
            <a:r>
              <a:rPr lang="en-US" altLang="zh-CN" sz="2000" b="1" noProof="1"/>
              <a:t>    int doorN_car2 = 4;</a:t>
            </a:r>
          </a:p>
          <a:p>
            <a:pPr eaLnBrk="1" hangingPunct="1">
              <a:lnSpc>
                <a:spcPct val="90000"/>
              </a:lnSpc>
              <a:buFontTx/>
              <a:buNone/>
            </a:pPr>
            <a:r>
              <a:rPr lang="en-US" altLang="zh-CN" sz="2000" b="1" noProof="1"/>
              <a:t>    int color_car2 = 1;</a:t>
            </a:r>
          </a:p>
          <a:p>
            <a:pPr eaLnBrk="1" hangingPunct="1">
              <a:lnSpc>
                <a:spcPct val="90000"/>
              </a:lnSpc>
              <a:buFontTx/>
              <a:buNone/>
            </a:pPr>
            <a:r>
              <a:rPr lang="en-US" altLang="zh-CN" sz="2000" b="1" noProof="1"/>
              <a:t>    int speed_car2 = 80;</a:t>
            </a:r>
          </a:p>
          <a:p>
            <a:pPr eaLnBrk="1" hangingPunct="1">
              <a:lnSpc>
                <a:spcPct val="90000"/>
              </a:lnSpc>
              <a:buFontTx/>
              <a:buNone/>
            </a:pPr>
            <a:r>
              <a:rPr lang="en-US" altLang="zh-CN" sz="2000" b="1" noProof="1"/>
              <a:t>    printf("%d %d %d\n", doorN_car2, color_car2, speed_car2);</a:t>
            </a:r>
          </a:p>
          <a:p>
            <a:pPr eaLnBrk="1" hangingPunct="1">
              <a:lnSpc>
                <a:spcPct val="90000"/>
              </a:lnSpc>
              <a:buFontTx/>
              <a:buNone/>
            </a:pPr>
            <a:r>
              <a:rPr lang="en-US" altLang="zh-CN" sz="2000" b="1" noProof="1"/>
              <a:t>}</a:t>
            </a:r>
            <a:endParaRPr lang="en-US" altLang="zh-CN" sz="2000" b="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zh-CN" altLang="en-US" sz="4000" dirty="0">
                <a:solidFill>
                  <a:srgbClr val="0000FF"/>
                </a:solidFill>
                <a:latin typeface="+mn-lt"/>
                <a:ea typeface="黑体" panose="02010609060101010101" pitchFamily="49" charset="-122"/>
              </a:rPr>
              <a:t>参数数组</a:t>
            </a:r>
          </a:p>
        </p:txBody>
      </p:sp>
      <p:sp>
        <p:nvSpPr>
          <p:cNvPr id="53251" name="Rectangle 3"/>
          <p:cNvSpPr>
            <a:spLocks noGrp="1" noChangeArrowheads="1"/>
          </p:cNvSpPr>
          <p:nvPr>
            <p:ph idx="1"/>
          </p:nvPr>
        </p:nvSpPr>
        <p:spPr>
          <a:xfrm>
            <a:off x="457200" y="1600200"/>
            <a:ext cx="8229600" cy="3629025"/>
          </a:xfrm>
        </p:spPr>
        <p:txBody>
          <a:bodyPr/>
          <a:lstStyle/>
          <a:p>
            <a:pPr eaLnBrk="1" hangingPunct="1"/>
            <a:r>
              <a:rPr lang="zh-CN" altLang="en-US" sz="2800" dirty="0">
                <a:ea typeface="黑体" panose="02010609060101010101" pitchFamily="49" charset="-122"/>
              </a:rPr>
              <a:t>在不能确定需要传递多少个参数的时候可以使用</a:t>
            </a:r>
            <a:r>
              <a:rPr lang="en-US" altLang="zh-CN" sz="2800" dirty="0" err="1">
                <a:solidFill>
                  <a:srgbClr val="FF0000"/>
                </a:solidFill>
                <a:ea typeface="黑体" panose="02010609060101010101" pitchFamily="49" charset="-122"/>
              </a:rPr>
              <a:t>params</a:t>
            </a:r>
            <a:r>
              <a:rPr lang="zh-CN" altLang="en-US" sz="2800" dirty="0">
                <a:ea typeface="黑体" panose="02010609060101010101" pitchFamily="49" charset="-122"/>
              </a:rPr>
              <a:t>关键字指明一个可变的参数数组。</a:t>
            </a:r>
          </a:p>
          <a:p>
            <a:pPr eaLnBrk="1" hangingPunct="1"/>
            <a:r>
              <a:rPr lang="zh-CN" altLang="en-US" sz="2800" dirty="0">
                <a:ea typeface="黑体" panose="02010609060101010101" pitchFamily="49" charset="-122"/>
              </a:rPr>
              <a:t>数组参数的类型必须是</a:t>
            </a:r>
            <a:r>
              <a:rPr lang="zh-CN" altLang="en-US" sz="2800" dirty="0">
                <a:solidFill>
                  <a:srgbClr val="FF0000"/>
                </a:solidFill>
                <a:ea typeface="黑体" panose="02010609060101010101" pitchFamily="49" charset="-122"/>
              </a:rPr>
              <a:t>一维数组</a:t>
            </a:r>
            <a:r>
              <a:rPr lang="zh-CN" altLang="en-US" sz="2800" dirty="0">
                <a:ea typeface="黑体" panose="02010609060101010101" pitchFamily="49" charset="-122"/>
              </a:rPr>
              <a:t>，而且必须是形参表中的</a:t>
            </a:r>
            <a:r>
              <a:rPr lang="zh-CN" altLang="en-US" sz="2800" dirty="0">
                <a:solidFill>
                  <a:srgbClr val="FF0000"/>
                </a:solidFill>
                <a:ea typeface="黑体" panose="02010609060101010101" pitchFamily="49" charset="-122"/>
              </a:rPr>
              <a:t>最后一个参数</a:t>
            </a:r>
            <a:r>
              <a:rPr lang="zh-CN" altLang="en-US" sz="2800" dirty="0">
                <a:ea typeface="黑体" panose="02010609060101010101" pitchFamily="49" charset="-122"/>
              </a:rPr>
              <a:t>。</a:t>
            </a:r>
          </a:p>
          <a:p>
            <a:pPr eaLnBrk="1" hangingPunct="1"/>
            <a:r>
              <a:rPr lang="zh-CN" altLang="en-US" sz="2800" dirty="0">
                <a:ea typeface="黑体" panose="02010609060101010101" pitchFamily="49" charset="-122"/>
              </a:rPr>
              <a:t>对于值类型，数组参数是</a:t>
            </a:r>
            <a:r>
              <a:rPr lang="zh-CN" altLang="en-US" sz="2800" dirty="0">
                <a:solidFill>
                  <a:srgbClr val="FF0000"/>
                </a:solidFill>
                <a:ea typeface="黑体" panose="02010609060101010101" pitchFamily="49" charset="-122"/>
              </a:rPr>
              <a:t>值传递</a:t>
            </a:r>
            <a:r>
              <a:rPr lang="zh-CN" altLang="en-US" sz="2800" dirty="0">
                <a:ea typeface="黑体" panose="02010609060101010101" pitchFamily="49" charset="-122"/>
              </a:rPr>
              <a:t>方式进行传递，</a:t>
            </a:r>
            <a:r>
              <a:rPr lang="zh-CN" altLang="en-US" sz="2800" dirty="0">
                <a:solidFill>
                  <a:srgbClr val="FF0000"/>
                </a:solidFill>
                <a:ea typeface="黑体" panose="02010609060101010101" pitchFamily="49" charset="-122"/>
              </a:rPr>
              <a:t>不能将</a:t>
            </a:r>
            <a:r>
              <a:rPr lang="en-US" altLang="zh-CN" sz="2800" dirty="0" err="1">
                <a:solidFill>
                  <a:srgbClr val="FF0000"/>
                </a:solidFill>
                <a:ea typeface="黑体" panose="02010609060101010101" pitchFamily="49" charset="-122"/>
              </a:rPr>
              <a:t>params</a:t>
            </a:r>
            <a:r>
              <a:rPr lang="zh-CN" altLang="en-US" sz="2800" dirty="0">
                <a:solidFill>
                  <a:srgbClr val="FF0000"/>
                </a:solidFill>
                <a:ea typeface="黑体" panose="02010609060101010101" pitchFamily="49" charset="-122"/>
              </a:rPr>
              <a:t>同</a:t>
            </a:r>
            <a:r>
              <a:rPr lang="en-US" altLang="zh-CN" sz="2800" dirty="0">
                <a:solidFill>
                  <a:srgbClr val="FF0000"/>
                </a:solidFill>
                <a:ea typeface="黑体" panose="02010609060101010101" pitchFamily="49" charset="-122"/>
              </a:rPr>
              <a:t>ref</a:t>
            </a:r>
            <a:r>
              <a:rPr lang="zh-CN" altLang="en-US" sz="2800" dirty="0">
                <a:solidFill>
                  <a:srgbClr val="FF0000"/>
                </a:solidFill>
                <a:ea typeface="黑体" panose="02010609060101010101" pitchFamily="49" charset="-122"/>
              </a:rPr>
              <a:t>和</a:t>
            </a:r>
            <a:r>
              <a:rPr lang="en-US" altLang="zh-CN" sz="2800" dirty="0">
                <a:solidFill>
                  <a:srgbClr val="FF0000"/>
                </a:solidFill>
                <a:ea typeface="黑体" panose="02010609060101010101" pitchFamily="49" charset="-122"/>
              </a:rPr>
              <a:t>out</a:t>
            </a:r>
            <a:r>
              <a:rPr lang="zh-CN" altLang="en-US" sz="2800" dirty="0">
                <a:solidFill>
                  <a:srgbClr val="FF0000"/>
                </a:solidFill>
                <a:ea typeface="黑体" panose="02010609060101010101" pitchFamily="49" charset="-122"/>
              </a:rPr>
              <a:t>组合</a:t>
            </a:r>
            <a:r>
              <a:rPr lang="zh-CN" altLang="en-US" sz="2800" dirty="0">
                <a:ea typeface="黑体" panose="02010609060101010101" pitchFamily="49" charset="-12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95288" y="188913"/>
            <a:ext cx="8316912" cy="53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0"/>
              </a:spcBef>
              <a:buFontTx/>
              <a:buNone/>
            </a:pPr>
            <a:r>
              <a:rPr lang="zh-CN" altLang="en-US" sz="2400" b="1">
                <a:solidFill>
                  <a:srgbClr val="0000FF"/>
                </a:solidFill>
                <a:ea typeface="黑体" panose="02010609060101010101" pitchFamily="49" charset="-122"/>
              </a:rPr>
              <a:t>例如，下面定义一个具有</a:t>
            </a:r>
            <a:r>
              <a:rPr lang="en-US" altLang="zh-CN" sz="2400" b="1">
                <a:solidFill>
                  <a:srgbClr val="0000FF"/>
                </a:solidFill>
                <a:ea typeface="黑体" panose="02010609060101010101" pitchFamily="49" charset="-122"/>
              </a:rPr>
              <a:t>params</a:t>
            </a:r>
            <a:r>
              <a:rPr lang="zh-CN" altLang="en-US" sz="2400" b="1">
                <a:solidFill>
                  <a:srgbClr val="0000FF"/>
                </a:solidFill>
                <a:ea typeface="黑体" panose="02010609060101010101" pitchFamily="49" charset="-122"/>
              </a:rPr>
              <a:t>参数的求平均值函数：</a:t>
            </a:r>
          </a:p>
          <a:p>
            <a:pPr algn="just" eaLnBrk="1" hangingPunct="1">
              <a:lnSpc>
                <a:spcPct val="90000"/>
              </a:lnSpc>
              <a:spcBef>
                <a:spcPct val="0"/>
              </a:spcBef>
              <a:buFontTx/>
              <a:buNone/>
            </a:pPr>
            <a:endParaRPr lang="zh-CN" altLang="en-US" sz="1800" b="1">
              <a:solidFill>
                <a:srgbClr val="0000FF"/>
              </a:solidFill>
              <a:ea typeface="黑体" panose="02010609060101010101" pitchFamily="49" charset="-122"/>
            </a:endParaRPr>
          </a:p>
          <a:p>
            <a:pPr eaLnBrk="1" hangingPunct="1">
              <a:lnSpc>
                <a:spcPct val="85000"/>
              </a:lnSpc>
              <a:spcBef>
                <a:spcPct val="0"/>
              </a:spcBef>
              <a:buFontTx/>
              <a:buNone/>
            </a:pPr>
            <a:r>
              <a:rPr lang="en-US" altLang="zh-CN" sz="1800" b="1" noProof="1"/>
              <a:t>class myApp </a:t>
            </a:r>
          </a:p>
          <a:p>
            <a:pPr eaLnBrk="1" hangingPunct="1">
              <a:lnSpc>
                <a:spcPct val="85000"/>
              </a:lnSpc>
              <a:spcBef>
                <a:spcPct val="0"/>
              </a:spcBef>
              <a:buFontTx/>
              <a:buNone/>
            </a:pPr>
            <a:r>
              <a:rPr lang="en-US" altLang="zh-CN" sz="1800" b="1" noProof="1"/>
              <a:t>{</a:t>
            </a:r>
          </a:p>
          <a:p>
            <a:pPr eaLnBrk="1" hangingPunct="1">
              <a:lnSpc>
                <a:spcPct val="85000"/>
              </a:lnSpc>
              <a:spcBef>
                <a:spcPct val="0"/>
              </a:spcBef>
              <a:buFontTx/>
              <a:buNone/>
            </a:pPr>
            <a:r>
              <a:rPr lang="en-US" altLang="zh-CN" sz="1800" b="1" noProof="1"/>
              <a:t>        public static double AVG(</a:t>
            </a:r>
            <a:r>
              <a:rPr lang="en-US" altLang="zh-CN" sz="1800" b="1" noProof="1">
                <a:solidFill>
                  <a:srgbClr val="FF0000"/>
                </a:solidFill>
              </a:rPr>
              <a:t>params</a:t>
            </a:r>
            <a:r>
              <a:rPr lang="en-US" altLang="zh-CN" sz="1800" b="1" noProof="1"/>
              <a:t> int[</a:t>
            </a:r>
            <a:r>
              <a:rPr lang="en-US" altLang="zh-CN" sz="1800" b="1"/>
              <a:t> </a:t>
            </a:r>
            <a:r>
              <a:rPr lang="en-US" altLang="zh-CN" sz="1800" b="1" noProof="1"/>
              <a:t>] Nums)</a:t>
            </a:r>
          </a:p>
          <a:p>
            <a:pPr eaLnBrk="1" hangingPunct="1">
              <a:lnSpc>
                <a:spcPct val="85000"/>
              </a:lnSpc>
              <a:spcBef>
                <a:spcPct val="0"/>
              </a:spcBef>
              <a:buFontTx/>
              <a:buNone/>
            </a:pPr>
            <a:r>
              <a:rPr lang="en-US" altLang="zh-CN" sz="1800" b="1" noProof="1"/>
              <a:t>        {</a:t>
            </a:r>
          </a:p>
          <a:p>
            <a:pPr eaLnBrk="1" hangingPunct="1">
              <a:lnSpc>
                <a:spcPct val="85000"/>
              </a:lnSpc>
              <a:spcBef>
                <a:spcPct val="0"/>
              </a:spcBef>
              <a:buFontTx/>
              <a:buNone/>
            </a:pPr>
            <a:r>
              <a:rPr lang="en-US" altLang="zh-CN" sz="1800" b="1" noProof="1"/>
              <a:t>            int Sum = 0; int Count = 0;</a:t>
            </a:r>
          </a:p>
          <a:p>
            <a:pPr eaLnBrk="1" hangingPunct="1">
              <a:lnSpc>
                <a:spcPct val="85000"/>
              </a:lnSpc>
              <a:spcBef>
                <a:spcPct val="0"/>
              </a:spcBef>
              <a:buFontTx/>
              <a:buNone/>
            </a:pPr>
            <a:r>
              <a:rPr lang="en-US" altLang="zh-CN" sz="1800" b="1" noProof="1"/>
              <a:t>            foreach (int n in Nums)</a:t>
            </a:r>
          </a:p>
          <a:p>
            <a:pPr eaLnBrk="1" hangingPunct="1">
              <a:lnSpc>
                <a:spcPct val="85000"/>
              </a:lnSpc>
              <a:spcBef>
                <a:spcPct val="0"/>
              </a:spcBef>
              <a:buFontTx/>
              <a:buNone/>
            </a:pPr>
            <a:r>
              <a:rPr lang="en-US" altLang="zh-CN" sz="1800" b="1" noProof="1"/>
              <a:t>            {</a:t>
            </a:r>
          </a:p>
          <a:p>
            <a:pPr eaLnBrk="1" hangingPunct="1">
              <a:lnSpc>
                <a:spcPct val="85000"/>
              </a:lnSpc>
              <a:spcBef>
                <a:spcPct val="0"/>
              </a:spcBef>
              <a:buFontTx/>
              <a:buNone/>
            </a:pPr>
            <a:r>
              <a:rPr lang="en-US" altLang="zh-CN" sz="1800" b="1" noProof="1"/>
              <a:t>                Sum += n;</a:t>
            </a:r>
          </a:p>
          <a:p>
            <a:pPr eaLnBrk="1" hangingPunct="1">
              <a:lnSpc>
                <a:spcPct val="85000"/>
              </a:lnSpc>
              <a:spcBef>
                <a:spcPct val="0"/>
              </a:spcBef>
              <a:buFontTx/>
              <a:buNone/>
            </a:pPr>
            <a:r>
              <a:rPr lang="en-US" altLang="zh-CN" sz="1800" b="1" noProof="1"/>
              <a:t>                Count += 1;</a:t>
            </a:r>
          </a:p>
          <a:p>
            <a:pPr eaLnBrk="1" hangingPunct="1">
              <a:lnSpc>
                <a:spcPct val="85000"/>
              </a:lnSpc>
              <a:spcBef>
                <a:spcPct val="0"/>
              </a:spcBef>
              <a:buFontTx/>
              <a:buNone/>
            </a:pPr>
            <a:r>
              <a:rPr lang="en-US" altLang="zh-CN" sz="1800" b="1" noProof="1"/>
              <a:t>            }</a:t>
            </a:r>
          </a:p>
          <a:p>
            <a:pPr eaLnBrk="1" hangingPunct="1">
              <a:lnSpc>
                <a:spcPct val="85000"/>
              </a:lnSpc>
              <a:spcBef>
                <a:spcPct val="0"/>
              </a:spcBef>
              <a:buFontTx/>
              <a:buNone/>
            </a:pPr>
            <a:endParaRPr lang="en-US" altLang="zh-CN" sz="1800" b="1" noProof="1"/>
          </a:p>
          <a:p>
            <a:pPr eaLnBrk="1" hangingPunct="1">
              <a:lnSpc>
                <a:spcPct val="85000"/>
              </a:lnSpc>
              <a:spcBef>
                <a:spcPct val="0"/>
              </a:spcBef>
              <a:buFontTx/>
              <a:buNone/>
            </a:pPr>
            <a:r>
              <a:rPr lang="en-US" altLang="zh-CN" sz="1800" b="1" noProof="1"/>
              <a:t>            return (Sum / Count);</a:t>
            </a:r>
          </a:p>
          <a:p>
            <a:pPr eaLnBrk="1" hangingPunct="1">
              <a:lnSpc>
                <a:spcPct val="85000"/>
              </a:lnSpc>
              <a:spcBef>
                <a:spcPct val="0"/>
              </a:spcBef>
              <a:buFontTx/>
              <a:buNone/>
            </a:pPr>
            <a:r>
              <a:rPr lang="en-US" altLang="zh-CN" sz="1800" b="1" noProof="1"/>
              <a:t>        }</a:t>
            </a:r>
          </a:p>
          <a:p>
            <a:pPr eaLnBrk="1" hangingPunct="1">
              <a:lnSpc>
                <a:spcPct val="85000"/>
              </a:lnSpc>
              <a:spcBef>
                <a:spcPct val="0"/>
              </a:spcBef>
              <a:buFontTx/>
              <a:buNone/>
            </a:pPr>
            <a:endParaRPr lang="en-US" altLang="zh-CN" sz="1800" b="1" noProof="1"/>
          </a:p>
          <a:p>
            <a:pPr eaLnBrk="1" hangingPunct="1">
              <a:lnSpc>
                <a:spcPct val="85000"/>
              </a:lnSpc>
              <a:spcBef>
                <a:spcPct val="0"/>
              </a:spcBef>
              <a:buFontTx/>
              <a:buNone/>
            </a:pPr>
            <a:r>
              <a:rPr lang="en-US" altLang="zh-CN" sz="1800" b="1" noProof="1"/>
              <a:t>        static void Main()</a:t>
            </a:r>
          </a:p>
          <a:p>
            <a:pPr eaLnBrk="1" hangingPunct="1">
              <a:lnSpc>
                <a:spcPct val="85000"/>
              </a:lnSpc>
              <a:spcBef>
                <a:spcPct val="0"/>
              </a:spcBef>
              <a:buFontTx/>
              <a:buNone/>
            </a:pPr>
            <a:r>
              <a:rPr lang="en-US" altLang="zh-CN" sz="1800" b="1" noProof="1"/>
              <a:t>        {</a:t>
            </a:r>
          </a:p>
          <a:p>
            <a:pPr eaLnBrk="1" hangingPunct="1">
              <a:lnSpc>
                <a:spcPct val="85000"/>
              </a:lnSpc>
              <a:spcBef>
                <a:spcPct val="0"/>
              </a:spcBef>
              <a:buFontTx/>
              <a:buNone/>
            </a:pPr>
            <a:r>
              <a:rPr lang="en-US" altLang="zh-CN" sz="1800" b="1" noProof="1"/>
              <a:t>            double d = AVG(13, 27, 33, 25, 78);</a:t>
            </a:r>
          </a:p>
          <a:p>
            <a:pPr eaLnBrk="1" hangingPunct="1">
              <a:lnSpc>
                <a:spcPct val="85000"/>
              </a:lnSpc>
              <a:spcBef>
                <a:spcPct val="0"/>
              </a:spcBef>
              <a:buFontTx/>
              <a:buNone/>
            </a:pPr>
            <a:r>
              <a:rPr lang="en-US" altLang="zh-CN" sz="1800" b="1" noProof="1"/>
              <a:t>            d = AVG(13, 27);</a:t>
            </a:r>
          </a:p>
          <a:p>
            <a:pPr eaLnBrk="1" hangingPunct="1">
              <a:lnSpc>
                <a:spcPct val="85000"/>
              </a:lnSpc>
              <a:spcBef>
                <a:spcPct val="0"/>
              </a:spcBef>
              <a:buFontTx/>
              <a:buNone/>
            </a:pPr>
            <a:r>
              <a:rPr lang="en-US" altLang="zh-CN" sz="1800" b="1" noProof="1"/>
              <a:t>        }</a:t>
            </a:r>
          </a:p>
          <a:p>
            <a:pPr eaLnBrk="1" hangingPunct="1">
              <a:lnSpc>
                <a:spcPct val="85000"/>
              </a:lnSpc>
              <a:spcBef>
                <a:spcPct val="0"/>
              </a:spcBef>
              <a:buFontTx/>
              <a:buNone/>
            </a:pPr>
            <a:r>
              <a:rPr lang="en-US" altLang="zh-CN" sz="1800" b="1" noProof="1"/>
              <a:t>}</a:t>
            </a:r>
            <a:endParaRPr lang="en-US" altLang="zh-CN" sz="1800" b="1">
              <a:solidFill>
                <a:srgbClr val="FF00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59544" y="116632"/>
            <a:ext cx="8316912" cy="66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0"/>
              </a:spcBef>
              <a:buNone/>
            </a:pPr>
            <a:r>
              <a:rPr lang="en-US" altLang="zh-CN" sz="1700" b="1" dirty="0"/>
              <a:t>using System;</a:t>
            </a:r>
          </a:p>
          <a:p>
            <a:pPr>
              <a:lnSpc>
                <a:spcPct val="90000"/>
              </a:lnSpc>
              <a:spcBef>
                <a:spcPts val="0"/>
              </a:spcBef>
              <a:buNone/>
            </a:pPr>
            <a:r>
              <a:rPr lang="en-US" altLang="zh-CN" sz="1700" b="1" dirty="0"/>
              <a:t>public class </a:t>
            </a:r>
            <a:r>
              <a:rPr lang="en-US" altLang="zh-CN" sz="1700" b="1" dirty="0" err="1"/>
              <a:t>MyClass</a:t>
            </a:r>
            <a:endParaRPr lang="en-US" altLang="zh-CN" sz="1700" b="1" dirty="0"/>
          </a:p>
          <a:p>
            <a:pPr>
              <a:lnSpc>
                <a:spcPct val="90000"/>
              </a:lnSpc>
              <a:spcBef>
                <a:spcPts val="0"/>
              </a:spcBef>
              <a:buNone/>
            </a:pPr>
            <a:r>
              <a:rPr lang="en-US" altLang="zh-CN" sz="1700" b="1" dirty="0"/>
              <a:t>{</a:t>
            </a:r>
          </a:p>
          <a:p>
            <a:pPr>
              <a:lnSpc>
                <a:spcPct val="90000"/>
              </a:lnSpc>
              <a:spcBef>
                <a:spcPts val="0"/>
              </a:spcBef>
              <a:buNone/>
            </a:pPr>
            <a:endParaRPr lang="zh-CN" altLang="en-US" sz="1700" b="1" dirty="0"/>
          </a:p>
          <a:p>
            <a:pPr>
              <a:lnSpc>
                <a:spcPct val="90000"/>
              </a:lnSpc>
              <a:spcBef>
                <a:spcPts val="0"/>
              </a:spcBef>
              <a:buNone/>
            </a:pPr>
            <a:r>
              <a:rPr lang="en-US" altLang="zh-CN" sz="1700" b="1" dirty="0"/>
              <a:t>    public static void </a:t>
            </a:r>
            <a:r>
              <a:rPr lang="en-US" altLang="zh-CN" sz="1700" b="1" dirty="0" err="1"/>
              <a:t>UseParams</a:t>
            </a:r>
            <a:r>
              <a:rPr lang="en-US" altLang="zh-CN" sz="1700" b="1" dirty="0"/>
              <a:t>(</a:t>
            </a:r>
            <a:r>
              <a:rPr lang="en-US" altLang="zh-CN" sz="1700" b="1" dirty="0" err="1"/>
              <a:t>params</a:t>
            </a:r>
            <a:r>
              <a:rPr lang="en-US" altLang="zh-CN" sz="1700" b="1" dirty="0"/>
              <a:t> </a:t>
            </a:r>
            <a:r>
              <a:rPr lang="en-US" altLang="zh-CN" sz="1700" b="1" dirty="0" err="1"/>
              <a:t>int</a:t>
            </a:r>
            <a:r>
              <a:rPr lang="en-US" altLang="zh-CN" sz="1700" b="1" dirty="0"/>
              <a:t>[] list)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nn-NO" altLang="zh-CN" sz="1700" b="1" dirty="0"/>
              <a:t>        for (int i = 0; i &lt; list.Length; i++)</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(list[</a:t>
            </a:r>
            <a:r>
              <a:rPr lang="en-US" altLang="zh-CN" sz="1700" b="1" dirty="0" err="1"/>
              <a:t>i</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endParaRPr lang="zh-CN" altLang="en-US" sz="1700" b="1" dirty="0"/>
          </a:p>
          <a:p>
            <a:pPr>
              <a:lnSpc>
                <a:spcPct val="90000"/>
              </a:lnSpc>
              <a:spcBef>
                <a:spcPts val="0"/>
              </a:spcBef>
              <a:buNone/>
            </a:pPr>
            <a:r>
              <a:rPr lang="en-US" altLang="zh-CN" sz="1700" b="1" dirty="0"/>
              <a:t>    public static void UseParams2(</a:t>
            </a:r>
            <a:r>
              <a:rPr lang="en-US" altLang="zh-CN" sz="1700" b="1" dirty="0" err="1">
                <a:solidFill>
                  <a:srgbClr val="FF0000"/>
                </a:solidFill>
              </a:rPr>
              <a:t>params</a:t>
            </a:r>
            <a:r>
              <a:rPr lang="en-US" altLang="zh-CN" sz="1700" b="1" dirty="0">
                <a:solidFill>
                  <a:srgbClr val="FF0000"/>
                </a:solidFill>
              </a:rPr>
              <a:t> ______ [] list</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nn-NO" altLang="zh-CN" sz="1700" b="1" dirty="0"/>
              <a:t>        for (int i = 0; i &lt; list.Length; i++)</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(list[</a:t>
            </a:r>
            <a:r>
              <a:rPr lang="en-US" altLang="zh-CN" sz="1700" b="1" dirty="0" err="1"/>
              <a:t>i</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endParaRPr lang="zh-CN" altLang="en-US" sz="1700" b="1" dirty="0"/>
          </a:p>
          <a:p>
            <a:pPr>
              <a:lnSpc>
                <a:spcPct val="90000"/>
              </a:lnSpc>
              <a:spcBef>
                <a:spcPts val="0"/>
              </a:spcBef>
              <a:buNone/>
            </a:pPr>
            <a:r>
              <a:rPr lang="en-US" altLang="zh-CN" sz="1700" b="1" dirty="0"/>
              <a:t>    static void Main()</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UseParams</a:t>
            </a:r>
            <a:r>
              <a:rPr lang="en-US" altLang="zh-CN" sz="1700" b="1" dirty="0"/>
              <a:t>(1, 2, 3);</a:t>
            </a:r>
          </a:p>
          <a:p>
            <a:pPr>
              <a:lnSpc>
                <a:spcPct val="90000"/>
              </a:lnSpc>
              <a:spcBef>
                <a:spcPts val="0"/>
              </a:spcBef>
              <a:buNone/>
            </a:pPr>
            <a:r>
              <a:rPr lang="en-US" altLang="zh-CN" sz="1700" b="1" dirty="0"/>
              <a:t>        UseParams2(1, 'a', "test");</a:t>
            </a:r>
          </a:p>
          <a:p>
            <a:pPr>
              <a:lnSpc>
                <a:spcPct val="90000"/>
              </a:lnSpc>
              <a:spcBef>
                <a:spcPts val="0"/>
              </a:spcBef>
              <a:buNone/>
            </a:pPr>
            <a:r>
              <a:rPr lang="en-US" altLang="zh-CN" sz="1700" b="1" dirty="0"/>
              <a:t>    }</a:t>
            </a:r>
          </a:p>
          <a:p>
            <a:pPr>
              <a:lnSpc>
                <a:spcPct val="90000"/>
              </a:lnSpc>
              <a:spcBef>
                <a:spcPts val="0"/>
              </a:spcBef>
              <a:buNone/>
            </a:pPr>
            <a:r>
              <a:rPr lang="en-US" altLang="zh-CN" sz="1700" b="1" dirty="0"/>
              <a:t>}</a:t>
            </a:r>
            <a:endParaRPr lang="en-US" altLang="zh-CN" sz="1700" b="1" dirty="0">
              <a:solidFill>
                <a:srgbClr val="FF0000"/>
              </a:solidFill>
              <a:ea typeface="黑体" panose="02010609060101010101" pitchFamily="49" charset="-122"/>
            </a:endParaRPr>
          </a:p>
        </p:txBody>
      </p:sp>
    </p:spTree>
    <p:extLst>
      <p:ext uri="{BB962C8B-B14F-4D97-AF65-F5344CB8AC3E}">
        <p14:creationId xmlns:p14="http://schemas.microsoft.com/office/powerpoint/2010/main" val="361861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59544" y="116632"/>
            <a:ext cx="8316912" cy="66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0"/>
              </a:spcBef>
              <a:buNone/>
            </a:pPr>
            <a:r>
              <a:rPr lang="en-US" altLang="zh-CN" sz="1700" b="1" dirty="0"/>
              <a:t>using System;</a:t>
            </a:r>
          </a:p>
          <a:p>
            <a:pPr>
              <a:lnSpc>
                <a:spcPct val="90000"/>
              </a:lnSpc>
              <a:spcBef>
                <a:spcPts val="0"/>
              </a:spcBef>
              <a:buNone/>
            </a:pPr>
            <a:r>
              <a:rPr lang="en-US" altLang="zh-CN" sz="1700" b="1" dirty="0"/>
              <a:t>public class </a:t>
            </a:r>
            <a:r>
              <a:rPr lang="en-US" altLang="zh-CN" sz="1700" b="1" dirty="0" err="1"/>
              <a:t>MyClass</a:t>
            </a:r>
            <a:endParaRPr lang="en-US" altLang="zh-CN" sz="1700" b="1" dirty="0"/>
          </a:p>
          <a:p>
            <a:pPr>
              <a:lnSpc>
                <a:spcPct val="90000"/>
              </a:lnSpc>
              <a:spcBef>
                <a:spcPts val="0"/>
              </a:spcBef>
              <a:buNone/>
            </a:pPr>
            <a:r>
              <a:rPr lang="en-US" altLang="zh-CN" sz="1700" b="1" dirty="0"/>
              <a:t>{</a:t>
            </a:r>
          </a:p>
          <a:p>
            <a:pPr>
              <a:lnSpc>
                <a:spcPct val="90000"/>
              </a:lnSpc>
              <a:spcBef>
                <a:spcPts val="0"/>
              </a:spcBef>
              <a:buNone/>
            </a:pPr>
            <a:endParaRPr lang="zh-CN" altLang="en-US" sz="1700" b="1" dirty="0"/>
          </a:p>
          <a:p>
            <a:pPr>
              <a:lnSpc>
                <a:spcPct val="90000"/>
              </a:lnSpc>
              <a:spcBef>
                <a:spcPts val="0"/>
              </a:spcBef>
              <a:buNone/>
            </a:pPr>
            <a:r>
              <a:rPr lang="en-US" altLang="zh-CN" sz="1700" b="1" dirty="0"/>
              <a:t>    public static void </a:t>
            </a:r>
            <a:r>
              <a:rPr lang="en-US" altLang="zh-CN" sz="1700" b="1" dirty="0" err="1"/>
              <a:t>UseParams</a:t>
            </a:r>
            <a:r>
              <a:rPr lang="en-US" altLang="zh-CN" sz="1700" b="1" dirty="0"/>
              <a:t>(</a:t>
            </a:r>
            <a:r>
              <a:rPr lang="en-US" altLang="zh-CN" sz="1700" b="1" dirty="0" err="1"/>
              <a:t>params</a:t>
            </a:r>
            <a:r>
              <a:rPr lang="en-US" altLang="zh-CN" sz="1700" b="1" dirty="0"/>
              <a:t> </a:t>
            </a:r>
            <a:r>
              <a:rPr lang="en-US" altLang="zh-CN" sz="1700" b="1" dirty="0" err="1"/>
              <a:t>int</a:t>
            </a:r>
            <a:r>
              <a:rPr lang="en-US" altLang="zh-CN" sz="1700" b="1" dirty="0"/>
              <a:t>[] list)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nn-NO" altLang="zh-CN" sz="1700" b="1" dirty="0"/>
              <a:t>        for (int i = 0; i &lt; list.Length; i++)</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(list[</a:t>
            </a:r>
            <a:r>
              <a:rPr lang="en-US" altLang="zh-CN" sz="1700" b="1" dirty="0" err="1"/>
              <a:t>i</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endParaRPr lang="zh-CN" altLang="en-US" sz="1700" b="1" dirty="0"/>
          </a:p>
          <a:p>
            <a:pPr>
              <a:lnSpc>
                <a:spcPct val="90000"/>
              </a:lnSpc>
              <a:spcBef>
                <a:spcPts val="0"/>
              </a:spcBef>
              <a:buNone/>
            </a:pPr>
            <a:r>
              <a:rPr lang="en-US" altLang="zh-CN" sz="1700" b="1" dirty="0"/>
              <a:t>    public static void UseParams2(</a:t>
            </a:r>
            <a:r>
              <a:rPr lang="en-US" altLang="zh-CN" sz="1700" b="1" dirty="0" err="1">
                <a:solidFill>
                  <a:srgbClr val="FF0000"/>
                </a:solidFill>
              </a:rPr>
              <a:t>params</a:t>
            </a:r>
            <a:r>
              <a:rPr lang="en-US" altLang="zh-CN" sz="1700" b="1" dirty="0">
                <a:solidFill>
                  <a:srgbClr val="FF0000"/>
                </a:solidFill>
              </a:rPr>
              <a:t> object[] list</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nn-NO" altLang="zh-CN" sz="1700" b="1" dirty="0"/>
              <a:t>        for (int i = 0; i &lt; list.Length; i++)</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(list[</a:t>
            </a:r>
            <a:r>
              <a:rPr lang="en-US" altLang="zh-CN" sz="1700" b="1" dirty="0" err="1"/>
              <a:t>i</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Console.WriteLine</a:t>
            </a:r>
            <a:r>
              <a:rPr lang="en-US" altLang="zh-CN" sz="1700" b="1" dirty="0"/>
              <a:t>();</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endParaRPr lang="zh-CN" altLang="en-US" sz="1700" b="1" dirty="0"/>
          </a:p>
          <a:p>
            <a:pPr>
              <a:lnSpc>
                <a:spcPct val="90000"/>
              </a:lnSpc>
              <a:spcBef>
                <a:spcPts val="0"/>
              </a:spcBef>
              <a:buNone/>
            </a:pPr>
            <a:r>
              <a:rPr lang="en-US" altLang="zh-CN" sz="1700" b="1" dirty="0"/>
              <a:t>    static void Main()</a:t>
            </a:r>
          </a:p>
          <a:p>
            <a:pPr>
              <a:lnSpc>
                <a:spcPct val="90000"/>
              </a:lnSpc>
              <a:spcBef>
                <a:spcPts val="0"/>
              </a:spcBef>
              <a:buNone/>
            </a:pPr>
            <a:r>
              <a:rPr lang="zh-CN" altLang="en-US" sz="1700" b="1" dirty="0"/>
              <a:t>    </a:t>
            </a:r>
            <a:r>
              <a:rPr lang="en-US" altLang="zh-CN" sz="1700" b="1" dirty="0"/>
              <a:t>{</a:t>
            </a:r>
          </a:p>
          <a:p>
            <a:pPr>
              <a:lnSpc>
                <a:spcPct val="90000"/>
              </a:lnSpc>
              <a:spcBef>
                <a:spcPts val="0"/>
              </a:spcBef>
              <a:buNone/>
            </a:pPr>
            <a:r>
              <a:rPr lang="en-US" altLang="zh-CN" sz="1700" b="1" dirty="0"/>
              <a:t>        </a:t>
            </a:r>
            <a:r>
              <a:rPr lang="en-US" altLang="zh-CN" sz="1700" b="1" dirty="0" err="1"/>
              <a:t>UseParams</a:t>
            </a:r>
            <a:r>
              <a:rPr lang="en-US" altLang="zh-CN" sz="1700" b="1" dirty="0"/>
              <a:t>(1, 2, 3);</a:t>
            </a:r>
          </a:p>
          <a:p>
            <a:pPr>
              <a:lnSpc>
                <a:spcPct val="90000"/>
              </a:lnSpc>
              <a:spcBef>
                <a:spcPts val="0"/>
              </a:spcBef>
              <a:buNone/>
            </a:pPr>
            <a:r>
              <a:rPr lang="en-US" altLang="zh-CN" sz="1700" b="1" dirty="0"/>
              <a:t>        UseParams2(1, 'a', "test");</a:t>
            </a:r>
          </a:p>
          <a:p>
            <a:pPr>
              <a:lnSpc>
                <a:spcPct val="90000"/>
              </a:lnSpc>
              <a:spcBef>
                <a:spcPts val="0"/>
              </a:spcBef>
              <a:buNone/>
            </a:pPr>
            <a:r>
              <a:rPr lang="en-US" altLang="zh-CN" sz="1700" b="1" dirty="0"/>
              <a:t>    }</a:t>
            </a:r>
          </a:p>
          <a:p>
            <a:pPr>
              <a:lnSpc>
                <a:spcPct val="90000"/>
              </a:lnSpc>
              <a:spcBef>
                <a:spcPts val="0"/>
              </a:spcBef>
              <a:buNone/>
            </a:pPr>
            <a:r>
              <a:rPr lang="en-US" altLang="zh-CN" sz="1700" b="1" dirty="0"/>
              <a:t>}</a:t>
            </a:r>
            <a:endParaRPr lang="en-US" altLang="zh-CN" sz="1700" b="1" dirty="0">
              <a:solidFill>
                <a:srgbClr val="FF0000"/>
              </a:solidFill>
              <a:ea typeface="黑体" panose="02010609060101010101" pitchFamily="49" charset="-122"/>
            </a:endParaRPr>
          </a:p>
        </p:txBody>
      </p:sp>
    </p:spTree>
    <p:extLst>
      <p:ext uri="{BB962C8B-B14F-4D97-AF65-F5344CB8AC3E}">
        <p14:creationId xmlns:p14="http://schemas.microsoft.com/office/powerpoint/2010/main" val="656607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250825" y="1125538"/>
            <a:ext cx="8642350" cy="5399087"/>
          </a:xfrm>
        </p:spPr>
        <p:txBody>
          <a:bodyPr/>
          <a:lstStyle/>
          <a:p>
            <a:pPr eaLnBrk="1" hangingPunct="1">
              <a:spcBef>
                <a:spcPts val="1200"/>
              </a:spcBef>
            </a:pPr>
            <a:r>
              <a:rPr lang="zh-CN" altLang="en-US" sz="2400" dirty="0">
                <a:ea typeface="黑体" panose="02010609060101010101" pitchFamily="49" charset="-122"/>
              </a:rPr>
              <a:t>问题：</a:t>
            </a:r>
          </a:p>
          <a:p>
            <a:pPr eaLnBrk="1" hangingPunct="1">
              <a:spcBef>
                <a:spcPts val="1200"/>
              </a:spcBef>
              <a:buFontTx/>
              <a:buNone/>
            </a:pPr>
            <a:r>
              <a:rPr lang="en-US" altLang="zh-CN" sz="2400" dirty="0">
                <a:ea typeface="黑体" panose="02010609060101010101" pitchFamily="49" charset="-122"/>
              </a:rPr>
              <a:t>– </a:t>
            </a:r>
            <a:r>
              <a:rPr lang="zh-CN" altLang="en-US" sz="2400" dirty="0">
                <a:ea typeface="黑体" panose="02010609060101010101" pitchFamily="49" charset="-122"/>
              </a:rPr>
              <a:t>用</a:t>
            </a:r>
            <a:r>
              <a:rPr lang="en-US" altLang="zh-CN" sz="2400" dirty="0">
                <a:ea typeface="黑体" panose="02010609060101010101" pitchFamily="49" charset="-122"/>
              </a:rPr>
              <a:t>Student</a:t>
            </a:r>
            <a:r>
              <a:rPr lang="zh-CN" altLang="en-US" sz="2400" dirty="0">
                <a:ea typeface="黑体" panose="02010609060101010101" pitchFamily="49" charset="-122"/>
              </a:rPr>
              <a:t>对象保存学生信息，希望每个对象有一个单独的编号。第一个创建的对象编号为</a:t>
            </a:r>
            <a:r>
              <a:rPr lang="en-US" altLang="zh-CN" sz="2400" dirty="0">
                <a:ea typeface="黑体" panose="02010609060101010101" pitchFamily="49" charset="-122"/>
              </a:rPr>
              <a:t>0</a:t>
            </a:r>
            <a:r>
              <a:rPr lang="zh-CN" altLang="en-US" sz="2400" dirty="0">
                <a:ea typeface="黑体" panose="02010609060101010101" pitchFamily="49" charset="-122"/>
              </a:rPr>
              <a:t>，第二个对象编号为</a:t>
            </a:r>
            <a:r>
              <a:rPr lang="en-US" altLang="zh-CN" sz="2400" dirty="0">
                <a:ea typeface="黑体" panose="02010609060101010101" pitchFamily="49" charset="-122"/>
              </a:rPr>
              <a:t>1</a:t>
            </a:r>
            <a:r>
              <a:rPr lang="zh-CN" altLang="en-US" sz="2400" dirty="0">
                <a:ea typeface="黑体" panose="02010609060101010101" pitchFamily="49" charset="-122"/>
              </a:rPr>
              <a:t>，以此类推。</a:t>
            </a:r>
          </a:p>
          <a:p>
            <a:pPr eaLnBrk="1" hangingPunct="1">
              <a:spcBef>
                <a:spcPts val="1200"/>
              </a:spcBef>
              <a:buFontTx/>
              <a:buNone/>
            </a:pPr>
            <a:r>
              <a:rPr lang="en-US" altLang="zh-CN" sz="2400" dirty="0">
                <a:ea typeface="黑体" panose="02010609060101010101" pitchFamily="49" charset="-122"/>
              </a:rPr>
              <a:t>– </a:t>
            </a:r>
            <a:r>
              <a:rPr lang="zh-CN" altLang="en-US" sz="2400" dirty="0">
                <a:ea typeface="黑体" panose="02010609060101010101" pitchFamily="49" charset="-122"/>
              </a:rPr>
              <a:t>这就需要有一个所有</a:t>
            </a:r>
            <a:r>
              <a:rPr lang="en-US" altLang="zh-CN" sz="2400" dirty="0">
                <a:ea typeface="黑体" panose="02010609060101010101" pitchFamily="49" charset="-122"/>
              </a:rPr>
              <a:t>Student</a:t>
            </a:r>
            <a:r>
              <a:rPr lang="zh-CN" altLang="en-US" sz="2400" dirty="0">
                <a:ea typeface="黑体" panose="02010609060101010101" pitchFamily="49" charset="-122"/>
              </a:rPr>
              <a:t>对象都能访问的变量</a:t>
            </a:r>
            <a:r>
              <a:rPr lang="en-US" altLang="zh-CN" sz="2400" dirty="0">
                <a:ea typeface="黑体" panose="02010609060101010101" pitchFamily="49" charset="-122"/>
              </a:rPr>
              <a:t>counter</a:t>
            </a:r>
            <a:r>
              <a:rPr lang="zh-CN" altLang="en-US" sz="2400" dirty="0">
                <a:ea typeface="黑体" panose="02010609060101010101" pitchFamily="49" charset="-122"/>
              </a:rPr>
              <a:t>。</a:t>
            </a:r>
          </a:p>
          <a:p>
            <a:pPr eaLnBrk="1" hangingPunct="1">
              <a:spcBef>
                <a:spcPts val="1200"/>
              </a:spcBef>
            </a:pPr>
            <a:r>
              <a:rPr lang="zh-CN" altLang="en-US" sz="2400" b="1" dirty="0">
                <a:solidFill>
                  <a:srgbClr val="0000FF"/>
                </a:solidFill>
                <a:ea typeface="黑体" panose="02010609060101010101" pitchFamily="49" charset="-122"/>
              </a:rPr>
              <a:t>解决方法：静态变量（类变量）</a:t>
            </a:r>
          </a:p>
          <a:p>
            <a:pPr eaLnBrk="1" hangingPunct="1">
              <a:spcBef>
                <a:spcPts val="1200"/>
              </a:spcBef>
              <a:buFontTx/>
              <a:buNone/>
            </a:pPr>
            <a:r>
              <a:rPr lang="en-US" altLang="zh-CN" sz="2400" dirty="0">
                <a:ea typeface="黑体" panose="02010609060101010101" pitchFamily="49" charset="-122"/>
              </a:rPr>
              <a:t>– C#</a:t>
            </a:r>
            <a:r>
              <a:rPr lang="zh-CN" altLang="en-US" sz="2400" dirty="0">
                <a:ea typeface="黑体" panose="02010609060101010101" pitchFamily="49" charset="-122"/>
              </a:rPr>
              <a:t>编程语言全局变量，但类变量是可以从类的任何实例访问的单个变量。</a:t>
            </a:r>
          </a:p>
          <a:p>
            <a:pPr eaLnBrk="1" hangingPunct="1">
              <a:spcBef>
                <a:spcPts val="1200"/>
              </a:spcBef>
              <a:buFontTx/>
              <a:buNone/>
            </a:pPr>
            <a:r>
              <a:rPr lang="en-US" altLang="zh-CN" sz="2400" dirty="0">
                <a:ea typeface="黑体" panose="02010609060101010101" pitchFamily="49" charset="-122"/>
              </a:rPr>
              <a:t>– </a:t>
            </a:r>
            <a:r>
              <a:rPr lang="zh-CN" altLang="en-US" sz="2400" dirty="0">
                <a:ea typeface="黑体" panose="02010609060101010101" pitchFamily="49" charset="-122"/>
              </a:rPr>
              <a:t>类变量在某种程度上与其它语言中的全局变量相似。但仅限于同类型的对象访问。</a:t>
            </a:r>
          </a:p>
        </p:txBody>
      </p:sp>
      <p:sp>
        <p:nvSpPr>
          <p:cNvPr id="32771" name="Rectangle 3"/>
          <p:cNvSpPr>
            <a:spLocks noGrp="1" noChangeArrowheads="1"/>
          </p:cNvSpPr>
          <p:nvPr>
            <p:ph type="title"/>
          </p:nvPr>
        </p:nvSpPr>
        <p:spPr>
          <a:xfrm>
            <a:off x="457200" y="44450"/>
            <a:ext cx="8229600" cy="1171954"/>
          </a:xfrm>
        </p:spPr>
        <p:txBody>
          <a:bodyPr/>
          <a:lstStyle/>
          <a:p>
            <a:pPr eaLnBrk="1" hangingPunct="1">
              <a:defRPr/>
            </a:pPr>
            <a:r>
              <a:rPr lang="zh-CN" altLang="en-US" sz="4000" dirty="0">
                <a:solidFill>
                  <a:srgbClr val="0000FF"/>
                </a:solidFill>
                <a:latin typeface="+mn-lt"/>
                <a:ea typeface="黑体" panose="02010609060101010101" pitchFamily="49" charset="-122"/>
              </a:rPr>
              <a:t>类中的静态问题</a:t>
            </a:r>
          </a:p>
        </p:txBody>
      </p:sp>
    </p:spTree>
    <p:extLst>
      <p:ext uri="{BB962C8B-B14F-4D97-AF65-F5344CB8AC3E}">
        <p14:creationId xmlns:p14="http://schemas.microsoft.com/office/powerpoint/2010/main" val="4243324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15888"/>
            <a:ext cx="8229600" cy="720725"/>
          </a:xfrm>
        </p:spPr>
        <p:txBody>
          <a:bodyPr/>
          <a:lstStyle/>
          <a:p>
            <a:pPr eaLnBrk="1" hangingPunct="1"/>
            <a:r>
              <a:rPr lang="zh-CN" altLang="en-US" dirty="0">
                <a:solidFill>
                  <a:srgbClr val="0000FF"/>
                </a:solidFill>
                <a:latin typeface="黑体" panose="02010609060101010101" pitchFamily="49" charset="-122"/>
                <a:ea typeface="黑体" panose="02010609060101010101" pitchFamily="49" charset="-122"/>
              </a:rPr>
              <a:t>静态变量</a:t>
            </a:r>
          </a:p>
        </p:txBody>
      </p:sp>
      <p:sp>
        <p:nvSpPr>
          <p:cNvPr id="32771" name="Rectangle 3"/>
          <p:cNvSpPr>
            <a:spLocks noGrp="1" noChangeArrowheads="1"/>
          </p:cNvSpPr>
          <p:nvPr>
            <p:ph idx="1"/>
          </p:nvPr>
        </p:nvSpPr>
        <p:spPr>
          <a:xfrm>
            <a:off x="71438" y="908050"/>
            <a:ext cx="8964612" cy="4968875"/>
          </a:xfrm>
        </p:spPr>
        <p:txBody>
          <a:bodyPr/>
          <a:lstStyle/>
          <a:p>
            <a:pPr eaLnBrk="1" hangingPunct="1">
              <a:lnSpc>
                <a:spcPct val="90000"/>
              </a:lnSpc>
            </a:pPr>
            <a:r>
              <a:rPr lang="zh-CN" altLang="en-US" sz="2000">
                <a:ea typeface="黑体" panose="02010609060101010101" pitchFamily="49" charset="-122"/>
              </a:rPr>
              <a:t>类变量是在所有类的实例</a:t>
            </a:r>
            <a:r>
              <a:rPr lang="en-US" altLang="zh-CN" sz="2000">
                <a:ea typeface="黑体" panose="02010609060101010101" pitchFamily="49" charset="-122"/>
              </a:rPr>
              <a:t>(</a:t>
            </a:r>
            <a:r>
              <a:rPr lang="zh-CN" altLang="en-US" sz="2000">
                <a:ea typeface="黑体" panose="02010609060101010101" pitchFamily="49" charset="-122"/>
              </a:rPr>
              <a:t>对象</a:t>
            </a:r>
            <a:r>
              <a:rPr lang="en-US" altLang="zh-CN" sz="2000">
                <a:ea typeface="黑体" panose="02010609060101010101" pitchFamily="49" charset="-122"/>
              </a:rPr>
              <a:t>)</a:t>
            </a:r>
            <a:r>
              <a:rPr lang="zh-CN" altLang="en-US" sz="2000">
                <a:ea typeface="黑体" panose="02010609060101010101" pitchFamily="49" charset="-122"/>
              </a:rPr>
              <a:t>中共享的变量，在变量声明中用</a:t>
            </a:r>
            <a:r>
              <a:rPr lang="en-US" altLang="zh-CN" sz="2000">
                <a:ea typeface="黑体" panose="02010609060101010101" pitchFamily="49" charset="-122"/>
              </a:rPr>
              <a:t>static</a:t>
            </a:r>
            <a:r>
              <a:rPr lang="zh-CN" altLang="en-US" sz="2000">
                <a:ea typeface="黑体" panose="02010609060101010101" pitchFamily="49" charset="-122"/>
              </a:rPr>
              <a:t>关键字表示。</a:t>
            </a:r>
          </a:p>
          <a:p>
            <a:pPr eaLnBrk="1" hangingPunct="1">
              <a:lnSpc>
                <a:spcPct val="90000"/>
              </a:lnSpc>
            </a:pPr>
            <a:r>
              <a:rPr lang="zh-CN" altLang="en-US" sz="2000">
                <a:ea typeface="黑体" panose="02010609060101010101" pitchFamily="49" charset="-122"/>
              </a:rPr>
              <a:t>类变量可以被标记为</a:t>
            </a:r>
            <a:r>
              <a:rPr lang="en-US" altLang="zh-CN" sz="2000">
                <a:ea typeface="黑体" panose="02010609060101010101" pitchFamily="49" charset="-122"/>
              </a:rPr>
              <a:t>public</a:t>
            </a:r>
            <a:r>
              <a:rPr lang="zh-CN" altLang="en-US" sz="2000">
                <a:ea typeface="黑体" panose="02010609060101010101" pitchFamily="49" charset="-122"/>
              </a:rPr>
              <a:t>或</a:t>
            </a:r>
            <a:r>
              <a:rPr lang="en-US" altLang="zh-CN" sz="2000">
                <a:ea typeface="黑体" panose="02010609060101010101" pitchFamily="49" charset="-122"/>
              </a:rPr>
              <a:t>private</a:t>
            </a:r>
            <a:r>
              <a:rPr lang="zh-CN" altLang="en-US" sz="2000">
                <a:ea typeface="黑体" panose="02010609060101010101" pitchFamily="49" charset="-122"/>
              </a:rPr>
              <a:t>。如果被标记为</a:t>
            </a:r>
            <a:r>
              <a:rPr lang="en-US" altLang="zh-CN" sz="2000">
                <a:ea typeface="黑体" panose="02010609060101010101" pitchFamily="49" charset="-122"/>
              </a:rPr>
              <a:t>public</a:t>
            </a:r>
            <a:r>
              <a:rPr lang="zh-CN" altLang="en-US" sz="2000">
                <a:ea typeface="黑体" panose="02010609060101010101" pitchFamily="49" charset="-122"/>
              </a:rPr>
              <a:t>，不需要类的实例就可以访问。</a:t>
            </a:r>
            <a:endParaRPr lang="en-US" altLang="zh-CN" sz="2000">
              <a:ea typeface="黑体" panose="02010609060101010101" pitchFamily="49" charset="-122"/>
            </a:endParaRPr>
          </a:p>
          <a:p>
            <a:pPr eaLnBrk="1" hangingPunct="1">
              <a:lnSpc>
                <a:spcPct val="90000"/>
              </a:lnSpc>
            </a:pPr>
            <a:r>
              <a:rPr lang="en-US" altLang="zh-CN" sz="2000">
                <a:ea typeface="黑体" panose="02010609060101010101" pitchFamily="49" charset="-122"/>
              </a:rPr>
              <a:t>public</a:t>
            </a:r>
            <a:r>
              <a:rPr lang="zh-CN" altLang="en-US" sz="2000">
                <a:ea typeface="黑体" panose="02010609060101010101" pitchFamily="49" charset="-122"/>
              </a:rPr>
              <a:t>类变量在类外只能通过类名进行访问。</a:t>
            </a:r>
          </a:p>
          <a:p>
            <a:pPr eaLnBrk="1" hangingPunct="1">
              <a:lnSpc>
                <a:spcPct val="90000"/>
              </a:lnSpc>
              <a:buFontTx/>
              <a:buNone/>
            </a:pPr>
            <a:r>
              <a:rPr lang="en-US" altLang="zh-CN" sz="2000">
                <a:ea typeface="黑体" panose="02010609060101010101" pitchFamily="49" charset="-122"/>
              </a:rPr>
              <a:t>public class Student </a:t>
            </a:r>
          </a:p>
          <a:p>
            <a:pPr eaLnBrk="1" hangingPunct="1">
              <a:lnSpc>
                <a:spcPct val="90000"/>
              </a:lnSpc>
              <a:buFontTx/>
              <a:buNone/>
            </a:pPr>
            <a:r>
              <a:rPr lang="en-US" altLang="zh-CN" sz="2000">
                <a:ea typeface="黑体" panose="02010609060101010101" pitchFamily="49" charset="-122"/>
              </a:rPr>
              <a:t>{</a:t>
            </a:r>
          </a:p>
          <a:p>
            <a:pPr eaLnBrk="1" hangingPunct="1">
              <a:lnSpc>
                <a:spcPct val="90000"/>
              </a:lnSpc>
              <a:buFontTx/>
              <a:buNone/>
            </a:pPr>
            <a:r>
              <a:rPr lang="en-US" altLang="zh-CN" sz="2000">
                <a:ea typeface="黑体" panose="02010609060101010101" pitchFamily="49" charset="-122"/>
              </a:rPr>
              <a:t>      public static string name = “student”;</a:t>
            </a:r>
          </a:p>
          <a:p>
            <a:pPr eaLnBrk="1" hangingPunct="1">
              <a:lnSpc>
                <a:spcPct val="90000"/>
              </a:lnSpc>
              <a:buFontTx/>
              <a:buNone/>
            </a:pPr>
            <a:r>
              <a:rPr lang="en-US" altLang="zh-CN" sz="2000">
                <a:ea typeface="黑体" panose="02010609060101010101" pitchFamily="49" charset="-122"/>
              </a:rPr>
              <a:t>      public int serialNumber;</a:t>
            </a:r>
          </a:p>
          <a:p>
            <a:pPr eaLnBrk="1" hangingPunct="1">
              <a:lnSpc>
                <a:spcPct val="90000"/>
              </a:lnSpc>
              <a:buFontTx/>
              <a:buNone/>
            </a:pPr>
            <a:r>
              <a:rPr lang="en-US" altLang="zh-CN" sz="2000">
                <a:ea typeface="黑体" panose="02010609060101010101" pitchFamily="49" charset="-122"/>
              </a:rPr>
              <a:t>      </a:t>
            </a:r>
            <a:r>
              <a:rPr lang="en-US" altLang="zh-CN" sz="2000">
                <a:solidFill>
                  <a:srgbClr val="FF0000"/>
                </a:solidFill>
                <a:ea typeface="黑体" panose="02010609060101010101" pitchFamily="49" charset="-122"/>
              </a:rPr>
              <a:t>private static int counter = 0;</a:t>
            </a:r>
          </a:p>
          <a:p>
            <a:pPr eaLnBrk="1" hangingPunct="1">
              <a:lnSpc>
                <a:spcPct val="90000"/>
              </a:lnSpc>
              <a:buFontTx/>
              <a:buNone/>
            </a:pPr>
            <a:r>
              <a:rPr lang="en-US" altLang="zh-CN" sz="2000">
                <a:ea typeface="黑体" panose="02010609060101010101" pitchFamily="49" charset="-122"/>
              </a:rPr>
              <a:t>      public Student() {</a:t>
            </a:r>
          </a:p>
          <a:p>
            <a:pPr eaLnBrk="1" hangingPunct="1">
              <a:lnSpc>
                <a:spcPct val="90000"/>
              </a:lnSpc>
              <a:buFontTx/>
              <a:buNone/>
            </a:pPr>
            <a:r>
              <a:rPr lang="en-US" altLang="zh-CN" sz="2000">
                <a:ea typeface="黑体" panose="02010609060101010101" pitchFamily="49" charset="-122"/>
              </a:rPr>
              <a:t>          serialNumber = counter;</a:t>
            </a:r>
          </a:p>
          <a:p>
            <a:pPr eaLnBrk="1" hangingPunct="1">
              <a:lnSpc>
                <a:spcPct val="90000"/>
              </a:lnSpc>
              <a:buFontTx/>
              <a:buNone/>
            </a:pPr>
            <a:r>
              <a:rPr lang="en-US" altLang="zh-CN" sz="2000">
                <a:ea typeface="黑体" panose="02010609060101010101" pitchFamily="49" charset="-122"/>
              </a:rPr>
              <a:t>          counter++;</a:t>
            </a:r>
          </a:p>
          <a:p>
            <a:pPr eaLnBrk="1" hangingPunct="1">
              <a:lnSpc>
                <a:spcPct val="90000"/>
              </a:lnSpc>
              <a:buFontTx/>
              <a:buNone/>
            </a:pPr>
            <a:r>
              <a:rPr lang="en-US" altLang="zh-CN" sz="2000">
                <a:ea typeface="黑体" panose="02010609060101010101" pitchFamily="49" charset="-122"/>
              </a:rPr>
              <a:t>      }</a:t>
            </a:r>
          </a:p>
          <a:p>
            <a:pPr eaLnBrk="1" hangingPunct="1">
              <a:lnSpc>
                <a:spcPct val="90000"/>
              </a:lnSpc>
              <a:buFontTx/>
              <a:buNone/>
            </a:pPr>
            <a:r>
              <a:rPr lang="en-US" altLang="zh-CN" sz="2000">
                <a:ea typeface="黑体" panose="02010609060101010101" pitchFamily="49" charset="-122"/>
              </a:rPr>
              <a:t>}</a:t>
            </a:r>
          </a:p>
        </p:txBody>
      </p:sp>
      <p:sp>
        <p:nvSpPr>
          <p:cNvPr id="27652" name="Text Box 4"/>
          <p:cNvSpPr txBox="1">
            <a:spLocks noChangeArrowheads="1"/>
          </p:cNvSpPr>
          <p:nvPr/>
        </p:nvSpPr>
        <p:spPr bwMode="auto">
          <a:xfrm>
            <a:off x="4211638" y="3906838"/>
            <a:ext cx="48704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1800" b="1" noProof="1"/>
              <a:t>class MyApp</a:t>
            </a:r>
          </a:p>
          <a:p>
            <a:pPr eaLnBrk="1" hangingPunct="1">
              <a:lnSpc>
                <a:spcPct val="90000"/>
              </a:lnSpc>
              <a:spcBef>
                <a:spcPct val="0"/>
              </a:spcBef>
              <a:buFontTx/>
              <a:buNone/>
            </a:pPr>
            <a:r>
              <a:rPr lang="en-US" altLang="zh-CN" sz="1800" b="1" noProof="1"/>
              <a:t>{</a:t>
            </a:r>
          </a:p>
          <a:p>
            <a:pPr eaLnBrk="1" hangingPunct="1">
              <a:lnSpc>
                <a:spcPct val="90000"/>
              </a:lnSpc>
              <a:spcBef>
                <a:spcPct val="0"/>
              </a:spcBef>
              <a:buFontTx/>
              <a:buNone/>
            </a:pPr>
            <a:r>
              <a:rPr lang="en-US" altLang="zh-CN" sz="1800" b="1" noProof="1"/>
              <a:t>    static void Main()</a:t>
            </a:r>
          </a:p>
          <a:p>
            <a:pPr eaLnBrk="1" hangingPunct="1">
              <a:lnSpc>
                <a:spcPct val="90000"/>
              </a:lnSpc>
              <a:spcBef>
                <a:spcPct val="0"/>
              </a:spcBef>
              <a:buFontTx/>
              <a:buNone/>
            </a:pPr>
            <a:r>
              <a:rPr lang="en-US" altLang="zh-CN" sz="1800" b="1" noProof="1"/>
              <a:t>    {</a:t>
            </a:r>
          </a:p>
          <a:p>
            <a:pPr eaLnBrk="1" hangingPunct="1">
              <a:lnSpc>
                <a:spcPct val="90000"/>
              </a:lnSpc>
              <a:spcBef>
                <a:spcPct val="0"/>
              </a:spcBef>
              <a:buFontTx/>
              <a:buNone/>
            </a:pPr>
            <a:r>
              <a:rPr lang="en-US" altLang="zh-CN" sz="1800" b="1" noProof="1"/>
              <a:t>        Student stu = new Student();</a:t>
            </a:r>
          </a:p>
          <a:p>
            <a:pPr eaLnBrk="1" hangingPunct="1">
              <a:lnSpc>
                <a:spcPct val="90000"/>
              </a:lnSpc>
              <a:spcBef>
                <a:spcPct val="0"/>
              </a:spcBef>
              <a:buFontTx/>
              <a:buNone/>
            </a:pPr>
            <a:r>
              <a:rPr lang="en-US" altLang="zh-CN" sz="1800" b="1" noProof="1"/>
              <a:t>        Console.WriteLine(stu.serialNumber);</a:t>
            </a:r>
          </a:p>
          <a:p>
            <a:pPr eaLnBrk="1" hangingPunct="1">
              <a:lnSpc>
                <a:spcPct val="90000"/>
              </a:lnSpc>
              <a:spcBef>
                <a:spcPct val="0"/>
              </a:spcBef>
              <a:buFontTx/>
              <a:buNone/>
            </a:pPr>
            <a:r>
              <a:rPr lang="en-US" altLang="zh-CN" sz="1800" b="1" noProof="1"/>
              <a:t>        Student stu1 = new Student();</a:t>
            </a:r>
          </a:p>
          <a:p>
            <a:pPr eaLnBrk="1" hangingPunct="1">
              <a:lnSpc>
                <a:spcPct val="90000"/>
              </a:lnSpc>
              <a:spcBef>
                <a:spcPct val="0"/>
              </a:spcBef>
              <a:buFontTx/>
              <a:buNone/>
            </a:pPr>
            <a:r>
              <a:rPr lang="en-US" altLang="zh-CN" sz="1800" b="1" noProof="1"/>
              <a:t>        Console.WriteLine(stu1.serialNumber);</a:t>
            </a:r>
          </a:p>
          <a:p>
            <a:pPr eaLnBrk="1" hangingPunct="1">
              <a:lnSpc>
                <a:spcPct val="90000"/>
              </a:lnSpc>
              <a:spcBef>
                <a:spcPct val="0"/>
              </a:spcBef>
              <a:buFontTx/>
              <a:buNone/>
            </a:pPr>
            <a:r>
              <a:rPr lang="en-US" altLang="zh-CN" sz="1800" b="1" noProof="1"/>
              <a:t>        Console.WriteLine(Student.name);</a:t>
            </a:r>
          </a:p>
          <a:p>
            <a:pPr eaLnBrk="1" hangingPunct="1">
              <a:lnSpc>
                <a:spcPct val="90000"/>
              </a:lnSpc>
              <a:spcBef>
                <a:spcPct val="0"/>
              </a:spcBef>
              <a:buFontTx/>
              <a:buNone/>
            </a:pPr>
            <a:r>
              <a:rPr lang="en-US" altLang="zh-CN" sz="1800" b="1" noProof="1"/>
              <a:t>    }</a:t>
            </a:r>
          </a:p>
          <a:p>
            <a:pPr eaLnBrk="1" hangingPunct="1">
              <a:lnSpc>
                <a:spcPct val="90000"/>
              </a:lnSpc>
              <a:spcBef>
                <a:spcPct val="0"/>
              </a:spcBef>
              <a:buFontTx/>
              <a:buNone/>
            </a:pPr>
            <a:r>
              <a:rPr lang="en-US" altLang="zh-CN" sz="1800" b="1" noProof="1"/>
              <a:t>}</a:t>
            </a:r>
            <a:endParaRPr lang="en-US" altLang="zh-CN" sz="1800" b="1"/>
          </a:p>
        </p:txBody>
      </p:sp>
    </p:spTree>
    <p:extLst>
      <p:ext uri="{BB962C8B-B14F-4D97-AF65-F5344CB8AC3E}">
        <p14:creationId xmlns:p14="http://schemas.microsoft.com/office/powerpoint/2010/main" val="32380752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46088" y="44450"/>
            <a:ext cx="8229600" cy="836613"/>
          </a:xfrm>
        </p:spPr>
        <p:txBody>
          <a:bodyPr/>
          <a:lstStyle/>
          <a:p>
            <a:pPr eaLnBrk="1" hangingPunct="1">
              <a:defRPr/>
            </a:pPr>
            <a:r>
              <a:rPr lang="zh-CN" altLang="en-US" dirty="0">
                <a:solidFill>
                  <a:srgbClr val="0000FF"/>
                </a:solidFill>
                <a:latin typeface="+mn-lt"/>
                <a:ea typeface="黑体" panose="02010609060101010101" pitchFamily="49" charset="-122"/>
              </a:rPr>
              <a:t>静态方法</a:t>
            </a:r>
          </a:p>
        </p:txBody>
      </p:sp>
      <p:sp>
        <p:nvSpPr>
          <p:cNvPr id="33795" name="Rectangle 3"/>
          <p:cNvSpPr>
            <a:spLocks noGrp="1" noChangeArrowheads="1"/>
          </p:cNvSpPr>
          <p:nvPr>
            <p:ph idx="1"/>
          </p:nvPr>
        </p:nvSpPr>
        <p:spPr>
          <a:xfrm>
            <a:off x="107950" y="908050"/>
            <a:ext cx="9036050" cy="5689600"/>
          </a:xfrm>
        </p:spPr>
        <p:txBody>
          <a:bodyPr/>
          <a:lstStyle/>
          <a:p>
            <a:pPr eaLnBrk="1" hangingPunct="1"/>
            <a:r>
              <a:rPr lang="zh-CN" altLang="en-US" sz="2000" b="1">
                <a:ea typeface="黑体" panose="02010609060101010101" pitchFamily="49" charset="-122"/>
              </a:rPr>
              <a:t>类方法是</a:t>
            </a:r>
            <a:r>
              <a:rPr lang="zh-CN" altLang="en-US" sz="2000" b="1">
                <a:solidFill>
                  <a:srgbClr val="FF0000"/>
                </a:solidFill>
                <a:ea typeface="黑体" panose="02010609060101010101" pitchFamily="49" charset="-122"/>
              </a:rPr>
              <a:t>不需要类的任何实例</a:t>
            </a:r>
            <a:r>
              <a:rPr lang="zh-CN" altLang="en-US" sz="2000" b="1">
                <a:ea typeface="黑体" panose="02010609060101010101" pitchFamily="49" charset="-122"/>
              </a:rPr>
              <a:t>就可以被调用的方法，在方法声明中用</a:t>
            </a:r>
            <a:r>
              <a:rPr lang="en-US" altLang="zh-CN" sz="2000" b="1">
                <a:ea typeface="黑体" panose="02010609060101010101" pitchFamily="49" charset="-122"/>
              </a:rPr>
              <a:t>static</a:t>
            </a:r>
            <a:r>
              <a:rPr lang="zh-CN" altLang="en-US" sz="2000" b="1">
                <a:ea typeface="黑体" panose="02010609060101010101" pitchFamily="49" charset="-122"/>
              </a:rPr>
              <a:t>关键字表示。通过类名调用。</a:t>
            </a:r>
          </a:p>
          <a:p>
            <a:pPr eaLnBrk="1" hangingPunct="1"/>
            <a:r>
              <a:rPr lang="zh-CN" altLang="en-US" sz="2000" b="1">
                <a:ea typeface="黑体" panose="02010609060101010101" pitchFamily="49" charset="-122"/>
              </a:rPr>
              <a:t>类方法只能访问静态变量，访问非静态变量的尝试会引起编译错误。</a:t>
            </a:r>
          </a:p>
          <a:p>
            <a:pPr eaLnBrk="1" hangingPunct="1"/>
            <a:r>
              <a:rPr lang="zh-CN" altLang="en-US" sz="2000" b="1">
                <a:ea typeface="黑体" panose="02010609060101010101" pitchFamily="49" charset="-122"/>
              </a:rPr>
              <a:t>静态方法不能被覆盖成非静态的。</a:t>
            </a:r>
          </a:p>
          <a:p>
            <a:pPr eaLnBrk="1" hangingPunct="1"/>
            <a:r>
              <a:rPr lang="en-US" altLang="zh-CN" sz="2000" b="1">
                <a:ea typeface="黑体" panose="02010609060101010101" pitchFamily="49" charset="-122"/>
              </a:rPr>
              <a:t>Main</a:t>
            </a:r>
            <a:r>
              <a:rPr lang="zh-CN" altLang="en-US" sz="2000" b="1">
                <a:ea typeface="黑体" panose="02010609060101010101" pitchFamily="49" charset="-122"/>
              </a:rPr>
              <a:t>是静态的，因为它必须在任何实例化发生前被访问，以便应用程序的运行。</a:t>
            </a:r>
          </a:p>
          <a:p>
            <a:pPr eaLnBrk="1" hangingPunct="1">
              <a:lnSpc>
                <a:spcPct val="80000"/>
              </a:lnSpc>
            </a:pPr>
            <a:r>
              <a:rPr lang="en-US" altLang="zh-CN" sz="2000">
                <a:ea typeface="黑体" panose="02010609060101010101" pitchFamily="49" charset="-122"/>
              </a:rPr>
              <a:t>public class GeneralFunction {</a:t>
            </a:r>
          </a:p>
          <a:p>
            <a:pPr eaLnBrk="1" hangingPunct="1">
              <a:lnSpc>
                <a:spcPct val="80000"/>
              </a:lnSpc>
              <a:buFontTx/>
              <a:buNone/>
            </a:pPr>
            <a:r>
              <a:rPr lang="en-US" altLang="zh-CN" sz="2000">
                <a:ea typeface="黑体" panose="02010609060101010101" pitchFamily="49" charset="-122"/>
              </a:rPr>
              <a:t>         public static int AddUp(int x, int y) </a:t>
            </a:r>
          </a:p>
          <a:p>
            <a:pPr eaLnBrk="1" hangingPunct="1">
              <a:lnSpc>
                <a:spcPct val="80000"/>
              </a:lnSpc>
              <a:buFontTx/>
              <a:buNone/>
            </a:pPr>
            <a:r>
              <a:rPr lang="en-US" altLang="zh-CN" sz="2000">
                <a:ea typeface="黑体" panose="02010609060101010101" pitchFamily="49" charset="-122"/>
              </a:rPr>
              <a:t>        { //</a:t>
            </a:r>
            <a:r>
              <a:rPr lang="zh-CN" altLang="en-US" sz="2000">
                <a:ea typeface="黑体" panose="02010609060101010101" pitchFamily="49" charset="-122"/>
              </a:rPr>
              <a:t>静态方法</a:t>
            </a:r>
          </a:p>
          <a:p>
            <a:pPr eaLnBrk="1" hangingPunct="1">
              <a:lnSpc>
                <a:spcPct val="80000"/>
              </a:lnSpc>
              <a:buFontTx/>
              <a:buNone/>
            </a:pPr>
            <a:r>
              <a:rPr lang="zh-CN" altLang="en-US" sz="2000">
                <a:ea typeface="黑体" panose="02010609060101010101" pitchFamily="49" charset="-122"/>
              </a:rPr>
              <a:t>            </a:t>
            </a:r>
            <a:r>
              <a:rPr lang="en-US" altLang="zh-CN" sz="2000">
                <a:ea typeface="黑体" panose="02010609060101010101" pitchFamily="49" charset="-122"/>
              </a:rPr>
              <a:t>return x + y;</a:t>
            </a:r>
          </a:p>
          <a:p>
            <a:pPr eaLnBrk="1" hangingPunct="1">
              <a:lnSpc>
                <a:spcPct val="80000"/>
              </a:lnSpc>
              <a:buFontTx/>
              <a:buNone/>
            </a:pPr>
            <a:r>
              <a:rPr lang="en-US" altLang="zh-CN" sz="2000">
                <a:ea typeface="黑体" panose="02010609060101010101" pitchFamily="49" charset="-122"/>
              </a:rPr>
              <a:t>        }</a:t>
            </a:r>
          </a:p>
          <a:p>
            <a:pPr eaLnBrk="1" hangingPunct="1">
              <a:lnSpc>
                <a:spcPct val="80000"/>
              </a:lnSpc>
              <a:buFontTx/>
              <a:buNone/>
            </a:pPr>
            <a:r>
              <a:rPr lang="en-US" altLang="zh-CN" sz="2000">
                <a:ea typeface="黑体" panose="02010609060101010101" pitchFamily="49" charset="-122"/>
              </a:rPr>
              <a:t>     }</a:t>
            </a:r>
          </a:p>
          <a:p>
            <a:pPr eaLnBrk="1" hangingPunct="1">
              <a:lnSpc>
                <a:spcPct val="80000"/>
              </a:lnSpc>
            </a:pPr>
            <a:r>
              <a:rPr lang="en-US" altLang="zh-CN" sz="2000">
                <a:ea typeface="黑体" panose="02010609060101010101" pitchFamily="49" charset="-122"/>
              </a:rPr>
              <a:t>public class UseGeneral {</a:t>
            </a:r>
          </a:p>
          <a:p>
            <a:pPr lvl="1" eaLnBrk="1" hangingPunct="1">
              <a:lnSpc>
                <a:spcPct val="80000"/>
              </a:lnSpc>
              <a:buFontTx/>
              <a:buNone/>
            </a:pPr>
            <a:r>
              <a:rPr lang="en-US" altLang="zh-CN" sz="1800">
                <a:ea typeface="黑体" panose="02010609060101010101" pitchFamily="49" charset="-122"/>
              </a:rPr>
              <a:t>     public void method() {</a:t>
            </a:r>
          </a:p>
          <a:p>
            <a:pPr lvl="1" eaLnBrk="1" hangingPunct="1">
              <a:lnSpc>
                <a:spcPct val="80000"/>
              </a:lnSpc>
              <a:buFontTx/>
              <a:buNone/>
            </a:pPr>
            <a:r>
              <a:rPr lang="en-US" altLang="zh-CN" sz="1800">
                <a:ea typeface="黑体" panose="02010609060101010101" pitchFamily="49" charset="-122"/>
              </a:rPr>
              <a:t>     int c = GeneralFunction.AddUp(9, 10); //</a:t>
            </a:r>
            <a:r>
              <a:rPr lang="zh-CN" altLang="en-US" sz="1800">
                <a:ea typeface="黑体" panose="02010609060101010101" pitchFamily="49" charset="-122"/>
              </a:rPr>
              <a:t>调用静态方法</a:t>
            </a:r>
          </a:p>
          <a:p>
            <a:pPr lvl="1" eaLnBrk="1" hangingPunct="1">
              <a:lnSpc>
                <a:spcPct val="80000"/>
              </a:lnSpc>
              <a:buFontTx/>
              <a:buNone/>
            </a:pPr>
            <a:r>
              <a:rPr lang="zh-CN" altLang="en-US" sz="1800">
                <a:ea typeface="黑体" panose="02010609060101010101" pitchFamily="49" charset="-122"/>
              </a:rPr>
              <a:t>     </a:t>
            </a:r>
            <a:r>
              <a:rPr lang="en-US" altLang="zh-CN" sz="1800">
                <a:ea typeface="黑体" panose="02010609060101010101" pitchFamily="49" charset="-122"/>
              </a:rPr>
              <a:t>System.Console.WriteLine("addUp() gives " + c);</a:t>
            </a:r>
          </a:p>
          <a:p>
            <a:pPr lvl="1" eaLnBrk="1" hangingPunct="1">
              <a:lnSpc>
                <a:spcPct val="80000"/>
              </a:lnSpc>
              <a:buFontTx/>
              <a:buNone/>
            </a:pPr>
            <a:r>
              <a:rPr lang="en-US" altLang="zh-CN" sz="1800">
                <a:ea typeface="黑体" panose="02010609060101010101" pitchFamily="49" charset="-122"/>
              </a:rPr>
              <a:t>     }</a:t>
            </a:r>
          </a:p>
          <a:p>
            <a:pPr eaLnBrk="1" hangingPunct="1">
              <a:lnSpc>
                <a:spcPct val="80000"/>
              </a:lnSpc>
              <a:buFontTx/>
              <a:buNone/>
            </a:pPr>
            <a:r>
              <a:rPr lang="en-US" altLang="zh-CN" sz="2000">
                <a:ea typeface="黑体" panose="02010609060101010101" pitchFamily="49" charset="-122"/>
              </a:rPr>
              <a:t>     }</a:t>
            </a:r>
          </a:p>
        </p:txBody>
      </p:sp>
    </p:spTree>
    <p:extLst>
      <p:ext uri="{BB962C8B-B14F-4D97-AF65-F5344CB8AC3E}">
        <p14:creationId xmlns:p14="http://schemas.microsoft.com/office/powerpoint/2010/main" val="37999755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46088" y="84138"/>
            <a:ext cx="8229600" cy="968375"/>
          </a:xfrm>
        </p:spPr>
        <p:txBody>
          <a:bodyPr/>
          <a:lstStyle/>
          <a:p>
            <a:pPr eaLnBrk="1" hangingPunct="1">
              <a:defRPr/>
            </a:pPr>
            <a:r>
              <a:rPr lang="zh-CN" altLang="en-US" dirty="0">
                <a:solidFill>
                  <a:srgbClr val="0000FF"/>
                </a:solidFill>
                <a:latin typeface="+mn-lt"/>
                <a:ea typeface="黑体" panose="02010609060101010101" pitchFamily="49" charset="-122"/>
              </a:rPr>
              <a:t>静态构造函数</a:t>
            </a:r>
          </a:p>
        </p:txBody>
      </p:sp>
      <p:sp>
        <p:nvSpPr>
          <p:cNvPr id="34819" name="Rectangle 3"/>
          <p:cNvSpPr>
            <a:spLocks noGrp="1" noChangeArrowheads="1"/>
          </p:cNvSpPr>
          <p:nvPr>
            <p:ph idx="1"/>
          </p:nvPr>
        </p:nvSpPr>
        <p:spPr>
          <a:xfrm>
            <a:off x="252413" y="1053083"/>
            <a:ext cx="8712200" cy="1079773"/>
          </a:xfrm>
        </p:spPr>
        <p:txBody>
          <a:bodyPr/>
          <a:lstStyle/>
          <a:p>
            <a:pPr eaLnBrk="1" hangingPunct="1">
              <a:spcBef>
                <a:spcPts val="0"/>
              </a:spcBef>
              <a:spcAft>
                <a:spcPts val="600"/>
              </a:spcAft>
            </a:pPr>
            <a:r>
              <a:rPr lang="zh-CN" altLang="en-US" sz="2800" dirty="0">
                <a:solidFill>
                  <a:srgbClr val="0000FF"/>
                </a:solidFill>
                <a:ea typeface="黑体" panose="02010609060101010101" pitchFamily="49" charset="-122"/>
              </a:rPr>
              <a:t>问题：</a:t>
            </a:r>
            <a:r>
              <a:rPr lang="zh-CN" altLang="en-US" sz="2500" dirty="0">
                <a:ea typeface="黑体" panose="02010609060101010101" pitchFamily="49" charset="-122"/>
              </a:rPr>
              <a:t>在</a:t>
            </a:r>
            <a:r>
              <a:rPr lang="en-US" altLang="zh-CN" sz="2500" dirty="0">
                <a:ea typeface="黑体" panose="02010609060101010101" pitchFamily="49" charset="-122"/>
              </a:rPr>
              <a:t>Student</a:t>
            </a:r>
            <a:r>
              <a:rPr lang="zh-CN" altLang="en-US" sz="2500" dirty="0">
                <a:ea typeface="黑体" panose="02010609060101010101" pitchFamily="49" charset="-122"/>
              </a:rPr>
              <a:t>类的例子中，如果希望对象编号不是从</a:t>
            </a:r>
            <a:r>
              <a:rPr lang="en-US" altLang="zh-CN" sz="2500" dirty="0">
                <a:ea typeface="黑体" panose="02010609060101010101" pitchFamily="49" charset="-122"/>
              </a:rPr>
              <a:t>1</a:t>
            </a:r>
            <a:r>
              <a:rPr lang="zh-CN" altLang="en-US" sz="2500" dirty="0">
                <a:ea typeface="黑体" panose="02010609060101010101" pitchFamily="49" charset="-122"/>
              </a:rPr>
              <a:t>开始，而是从</a:t>
            </a:r>
            <a:r>
              <a:rPr lang="en-US" altLang="zh-CN" sz="2500" dirty="0">
                <a:ea typeface="黑体" panose="02010609060101010101" pitchFamily="49" charset="-122"/>
              </a:rPr>
              <a:t>0</a:t>
            </a:r>
            <a:r>
              <a:rPr lang="zh-CN" altLang="en-US" sz="2500" dirty="0">
                <a:ea typeface="黑体" panose="02010609060101010101" pitchFamily="49" charset="-122"/>
              </a:rPr>
              <a:t>到</a:t>
            </a:r>
            <a:r>
              <a:rPr lang="en-US" altLang="zh-CN" sz="2500" dirty="0">
                <a:ea typeface="黑体" panose="02010609060101010101" pitchFamily="49" charset="-122"/>
              </a:rPr>
              <a:t>1000</a:t>
            </a:r>
            <a:r>
              <a:rPr lang="zh-CN" altLang="en-US" sz="2500" dirty="0">
                <a:ea typeface="黑体" panose="02010609060101010101" pitchFamily="49" charset="-122"/>
              </a:rPr>
              <a:t>之间的随机的数开始。</a:t>
            </a:r>
          </a:p>
        </p:txBody>
      </p:sp>
      <p:sp>
        <p:nvSpPr>
          <p:cNvPr id="228356" name="Text Box 4"/>
          <p:cNvSpPr txBox="1">
            <a:spLocks noChangeArrowheads="1"/>
          </p:cNvSpPr>
          <p:nvPr/>
        </p:nvSpPr>
        <p:spPr bwMode="auto">
          <a:xfrm>
            <a:off x="323850" y="3141663"/>
            <a:ext cx="8640763"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spcAft>
                <a:spcPts val="600"/>
              </a:spcAft>
              <a:buFont typeface="Arial" panose="020B0604020202020204" pitchFamily="34" charset="0"/>
              <a:buNone/>
              <a:defRPr/>
            </a:pPr>
            <a:r>
              <a:rPr lang="zh-CN" altLang="en-US" sz="2800" dirty="0">
                <a:solidFill>
                  <a:srgbClr val="0000FF"/>
                </a:solidFill>
                <a:latin typeface="+mn-lt"/>
                <a:ea typeface="黑体" panose="02010609060101010101" pitchFamily="49" charset="-122"/>
              </a:rPr>
              <a:t>解决：</a:t>
            </a:r>
            <a:endParaRPr lang="en-US" altLang="zh-CN" sz="2800" dirty="0">
              <a:solidFill>
                <a:srgbClr val="0000FF"/>
              </a:solidFill>
              <a:latin typeface="+mn-lt"/>
              <a:ea typeface="黑体" panose="02010609060101010101" pitchFamily="49" charset="-122"/>
            </a:endParaRPr>
          </a:p>
          <a:p>
            <a:pPr marL="342900" indent="-342900" eaLnBrk="1" hangingPunct="1">
              <a:spcAft>
                <a:spcPts val="600"/>
              </a:spcAft>
              <a:buFont typeface="Arial" panose="020B0604020202020204" pitchFamily="34" charset="0"/>
              <a:buChar char="•"/>
              <a:defRPr/>
            </a:pPr>
            <a:r>
              <a:rPr lang="zh-CN" altLang="en-US" dirty="0">
                <a:ea typeface="黑体" panose="02010609060101010101" pitchFamily="49" charset="-122"/>
              </a:rPr>
              <a:t>构造函数中虽然可以执行代码，但每个对象创建时都执行，而本例中只希望第一个对象创建时执行。</a:t>
            </a:r>
            <a:endParaRPr lang="zh-CN" altLang="en-US" dirty="0">
              <a:latin typeface="+mn-lt"/>
              <a:ea typeface="黑体" panose="02010609060101010101" pitchFamily="49" charset="-122"/>
            </a:endParaRPr>
          </a:p>
          <a:p>
            <a:pPr marL="342900" indent="-342900" eaLnBrk="1" hangingPunct="1">
              <a:spcAft>
                <a:spcPts val="600"/>
              </a:spcAft>
              <a:buFont typeface="Arial" panose="020B0604020202020204" pitchFamily="34" charset="0"/>
              <a:buChar char="•"/>
              <a:defRPr/>
            </a:pPr>
            <a:r>
              <a:rPr lang="en-US" altLang="zh-CN" dirty="0">
                <a:latin typeface="+mn-lt"/>
                <a:ea typeface="黑体" panose="02010609060101010101" pitchFamily="49" charset="-122"/>
              </a:rPr>
              <a:t>C#</a:t>
            </a:r>
            <a:r>
              <a:rPr lang="zh-CN" altLang="en-US" dirty="0">
                <a:latin typeface="+mn-lt"/>
                <a:ea typeface="黑体" panose="02010609060101010101" pitchFamily="49" charset="-122"/>
              </a:rPr>
              <a:t>中支持静态构造函数，静态构造函数在类中第一个对象初始化或引用任何静态成员之前执行。</a:t>
            </a:r>
          </a:p>
        </p:txBody>
      </p:sp>
    </p:spTree>
    <p:extLst>
      <p:ext uri="{BB962C8B-B14F-4D97-AF65-F5344CB8AC3E}">
        <p14:creationId xmlns:p14="http://schemas.microsoft.com/office/powerpoint/2010/main" val="940089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179388" y="115888"/>
            <a:ext cx="8964612" cy="6626225"/>
          </a:xfrm>
        </p:spPr>
        <p:txBody>
          <a:bodyPr/>
          <a:lstStyle/>
          <a:p>
            <a:pPr eaLnBrk="1" hangingPunct="1"/>
            <a:r>
              <a:rPr lang="zh-CN" altLang="en-US" sz="2000">
                <a:ea typeface="黑体" panose="02010609060101010101" pitchFamily="49" charset="-122"/>
              </a:rPr>
              <a:t>静态构造函数用于初始化类。在创建第一个实例或引用任何静态成员之前，将自动调用静态构造函数来初始化类。</a:t>
            </a:r>
          </a:p>
          <a:p>
            <a:pPr eaLnBrk="1" hangingPunct="1">
              <a:lnSpc>
                <a:spcPct val="80000"/>
              </a:lnSpc>
              <a:spcBef>
                <a:spcPct val="10000"/>
              </a:spcBef>
              <a:buFontTx/>
              <a:buNone/>
            </a:pPr>
            <a:r>
              <a:rPr lang="en-US" altLang="zh-CN" sz="1300" b="1" noProof="1">
                <a:ea typeface="黑体" panose="02010609060101010101" pitchFamily="49" charset="-122"/>
              </a:rPr>
              <a:t>using System;</a:t>
            </a:r>
          </a:p>
          <a:p>
            <a:pPr eaLnBrk="1" hangingPunct="1">
              <a:lnSpc>
                <a:spcPct val="80000"/>
              </a:lnSpc>
              <a:spcBef>
                <a:spcPct val="10000"/>
              </a:spcBef>
              <a:buFontTx/>
              <a:buNone/>
            </a:pPr>
            <a:r>
              <a:rPr lang="en-US" altLang="zh-CN" sz="1300" b="1" noProof="1">
                <a:ea typeface="黑体" panose="02010609060101010101" pitchFamily="49" charset="-122"/>
              </a:rPr>
              <a:t>class BaseClass</a:t>
            </a:r>
          </a:p>
          <a:p>
            <a:pPr eaLnBrk="1" hangingPunct="1">
              <a:lnSpc>
                <a:spcPct val="80000"/>
              </a:lnSpc>
              <a:spcBef>
                <a:spcPct val="10000"/>
              </a:spcBef>
              <a:buFontTx/>
              <a:buNone/>
            </a:pPr>
            <a:r>
              <a:rPr lang="en-US" altLang="zh-CN" sz="1300" b="1" noProof="1">
                <a:ea typeface="黑体" panose="02010609060101010101" pitchFamily="49" charset="-122"/>
              </a:rPr>
              <a:t>{</a:t>
            </a:r>
          </a:p>
          <a:p>
            <a:pPr eaLnBrk="1" hangingPunct="1">
              <a:lnSpc>
                <a:spcPct val="80000"/>
              </a:lnSpc>
              <a:spcBef>
                <a:spcPct val="10000"/>
              </a:spcBef>
              <a:buFontTx/>
              <a:buNone/>
            </a:pPr>
            <a:r>
              <a:rPr lang="en-US" altLang="zh-CN" sz="1300" b="1" noProof="1">
                <a:ea typeface="黑体" panose="02010609060101010101" pitchFamily="49" charset="-122"/>
              </a:rPr>
              <a:t>    private static int count;</a:t>
            </a:r>
          </a:p>
          <a:p>
            <a:pPr eaLnBrk="1" hangingPunct="1">
              <a:lnSpc>
                <a:spcPct val="80000"/>
              </a:lnSpc>
              <a:spcBef>
                <a:spcPct val="10000"/>
              </a:spcBef>
              <a:buFontTx/>
              <a:buNone/>
            </a:pPr>
            <a:r>
              <a:rPr lang="en-US" altLang="zh-CN" sz="1300" b="1" noProof="1">
                <a:ea typeface="黑体" panose="02010609060101010101" pitchFamily="49" charset="-122"/>
              </a:rPr>
              <a:t>    static BaseClass()</a:t>
            </a:r>
          </a:p>
          <a:p>
            <a:pPr eaLnBrk="1" hangingPunct="1">
              <a:lnSpc>
                <a:spcPct val="80000"/>
              </a:lnSpc>
              <a:spcBef>
                <a:spcPct val="10000"/>
              </a:spcBef>
              <a:buFontTx/>
              <a:buNone/>
            </a:pPr>
            <a:r>
              <a:rPr lang="en-US" altLang="zh-CN" sz="1300" b="1" noProof="1">
                <a:ea typeface="黑体" panose="02010609060101010101" pitchFamily="49" charset="-122"/>
              </a:rPr>
              <a:t>    {</a:t>
            </a:r>
          </a:p>
          <a:p>
            <a:pPr eaLnBrk="1" hangingPunct="1">
              <a:lnSpc>
                <a:spcPct val="80000"/>
              </a:lnSpc>
              <a:spcBef>
                <a:spcPct val="10000"/>
              </a:spcBef>
              <a:buFontTx/>
              <a:buNone/>
            </a:pPr>
            <a:r>
              <a:rPr lang="en-US" altLang="zh-CN" sz="1300" b="1" noProof="1">
                <a:ea typeface="黑体" panose="02010609060101010101" pitchFamily="49" charset="-122"/>
              </a:rPr>
              <a:t>        count = 0;</a:t>
            </a:r>
          </a:p>
          <a:p>
            <a:pPr eaLnBrk="1" hangingPunct="1">
              <a:lnSpc>
                <a:spcPct val="80000"/>
              </a:lnSpc>
              <a:spcBef>
                <a:spcPct val="10000"/>
              </a:spcBef>
              <a:buFontTx/>
              <a:buNone/>
            </a:pPr>
            <a:r>
              <a:rPr lang="en-US" altLang="zh-CN" sz="1300" b="1" noProof="1">
                <a:ea typeface="黑体" panose="02010609060101010101" pitchFamily="49" charset="-122"/>
              </a:rPr>
              <a:t>        Console.WriteLine("aaaa");</a:t>
            </a:r>
          </a:p>
          <a:p>
            <a:pPr eaLnBrk="1" hangingPunct="1">
              <a:lnSpc>
                <a:spcPct val="80000"/>
              </a:lnSpc>
              <a:spcBef>
                <a:spcPct val="10000"/>
              </a:spcBef>
              <a:buFontTx/>
              <a:buNone/>
            </a:pPr>
            <a:r>
              <a:rPr lang="en-US" altLang="zh-CN" sz="1300" b="1" noProof="1">
                <a:ea typeface="黑体" panose="02010609060101010101" pitchFamily="49" charset="-122"/>
              </a:rPr>
              <a:t>    }</a:t>
            </a:r>
          </a:p>
          <a:p>
            <a:pPr eaLnBrk="1" hangingPunct="1">
              <a:lnSpc>
                <a:spcPct val="80000"/>
              </a:lnSpc>
              <a:spcBef>
                <a:spcPct val="10000"/>
              </a:spcBef>
              <a:buFontTx/>
              <a:buNone/>
            </a:pPr>
            <a:endParaRPr lang="en-US" altLang="zh-CN" sz="1300" b="1" noProof="1">
              <a:ea typeface="黑体" panose="02010609060101010101" pitchFamily="49" charset="-122"/>
            </a:endParaRPr>
          </a:p>
          <a:p>
            <a:pPr eaLnBrk="1" hangingPunct="1">
              <a:lnSpc>
                <a:spcPct val="80000"/>
              </a:lnSpc>
              <a:spcBef>
                <a:spcPct val="10000"/>
              </a:spcBef>
              <a:buFontTx/>
              <a:buNone/>
            </a:pPr>
            <a:r>
              <a:rPr lang="en-US" altLang="zh-CN" sz="1300" b="1" noProof="1">
                <a:ea typeface="黑体" panose="02010609060101010101" pitchFamily="49" charset="-122"/>
              </a:rPr>
              <a:t>    public BaseClass()</a:t>
            </a:r>
          </a:p>
          <a:p>
            <a:pPr eaLnBrk="1" hangingPunct="1">
              <a:lnSpc>
                <a:spcPct val="80000"/>
              </a:lnSpc>
              <a:spcBef>
                <a:spcPct val="10000"/>
              </a:spcBef>
              <a:buFontTx/>
              <a:buNone/>
            </a:pPr>
            <a:r>
              <a:rPr lang="en-US" altLang="zh-CN" sz="1300" b="1" noProof="1">
                <a:ea typeface="黑体" panose="02010609060101010101" pitchFamily="49" charset="-122"/>
              </a:rPr>
              <a:t>    {</a:t>
            </a:r>
          </a:p>
          <a:p>
            <a:pPr eaLnBrk="1" hangingPunct="1">
              <a:lnSpc>
                <a:spcPct val="80000"/>
              </a:lnSpc>
              <a:spcBef>
                <a:spcPct val="10000"/>
              </a:spcBef>
              <a:buFontTx/>
              <a:buNone/>
            </a:pPr>
            <a:r>
              <a:rPr lang="en-US" altLang="zh-CN" sz="1300" b="1" noProof="1">
                <a:ea typeface="黑体" panose="02010609060101010101" pitchFamily="49" charset="-122"/>
              </a:rPr>
              <a:t>        Console.WriteLine("bbbb");</a:t>
            </a:r>
          </a:p>
          <a:p>
            <a:pPr eaLnBrk="1" hangingPunct="1">
              <a:lnSpc>
                <a:spcPct val="80000"/>
              </a:lnSpc>
              <a:spcBef>
                <a:spcPct val="10000"/>
              </a:spcBef>
              <a:buFontTx/>
              <a:buNone/>
            </a:pPr>
            <a:r>
              <a:rPr lang="en-US" altLang="zh-CN" sz="1300" b="1" noProof="1">
                <a:ea typeface="黑体" panose="02010609060101010101" pitchFamily="49" charset="-122"/>
              </a:rPr>
              <a:t>    }</a:t>
            </a:r>
          </a:p>
          <a:p>
            <a:pPr eaLnBrk="1" hangingPunct="1">
              <a:lnSpc>
                <a:spcPct val="80000"/>
              </a:lnSpc>
              <a:spcBef>
                <a:spcPct val="10000"/>
              </a:spcBef>
              <a:buFontTx/>
              <a:buNone/>
            </a:pPr>
            <a:r>
              <a:rPr lang="en-US" altLang="zh-CN" sz="1300" b="1" noProof="1">
                <a:ea typeface="黑体" panose="02010609060101010101" pitchFamily="49" charset="-122"/>
              </a:rPr>
              <a:t>}</a:t>
            </a:r>
          </a:p>
          <a:p>
            <a:pPr eaLnBrk="1" hangingPunct="1">
              <a:lnSpc>
                <a:spcPct val="80000"/>
              </a:lnSpc>
              <a:spcBef>
                <a:spcPct val="10000"/>
              </a:spcBef>
              <a:buFontTx/>
              <a:buNone/>
            </a:pPr>
            <a:r>
              <a:rPr lang="en-US" altLang="zh-CN" sz="1300" b="1" noProof="1">
                <a:ea typeface="黑体" panose="02010609060101010101" pitchFamily="49" charset="-122"/>
              </a:rPr>
              <a:t>class MyApp</a:t>
            </a:r>
          </a:p>
          <a:p>
            <a:pPr eaLnBrk="1" hangingPunct="1">
              <a:lnSpc>
                <a:spcPct val="80000"/>
              </a:lnSpc>
              <a:spcBef>
                <a:spcPct val="10000"/>
              </a:spcBef>
              <a:buFontTx/>
              <a:buNone/>
            </a:pPr>
            <a:r>
              <a:rPr lang="en-US" altLang="zh-CN" sz="1300" b="1" noProof="1">
                <a:ea typeface="黑体" panose="02010609060101010101" pitchFamily="49" charset="-122"/>
              </a:rPr>
              <a:t>{</a:t>
            </a:r>
          </a:p>
          <a:p>
            <a:pPr eaLnBrk="1" hangingPunct="1">
              <a:lnSpc>
                <a:spcPct val="80000"/>
              </a:lnSpc>
              <a:spcBef>
                <a:spcPct val="10000"/>
              </a:spcBef>
              <a:buFontTx/>
              <a:buNone/>
            </a:pPr>
            <a:r>
              <a:rPr lang="en-US" altLang="zh-CN" sz="1300" b="1" noProof="1">
                <a:ea typeface="黑体" panose="02010609060101010101" pitchFamily="49" charset="-122"/>
              </a:rPr>
              <a:t>    static void Main()</a:t>
            </a:r>
          </a:p>
          <a:p>
            <a:pPr eaLnBrk="1" hangingPunct="1">
              <a:lnSpc>
                <a:spcPct val="80000"/>
              </a:lnSpc>
              <a:spcBef>
                <a:spcPct val="10000"/>
              </a:spcBef>
              <a:buFontTx/>
              <a:buNone/>
            </a:pPr>
            <a:r>
              <a:rPr lang="en-US" altLang="zh-CN" sz="1300" b="1" noProof="1">
                <a:ea typeface="黑体" panose="02010609060101010101" pitchFamily="49" charset="-122"/>
              </a:rPr>
              <a:t>    {</a:t>
            </a:r>
          </a:p>
          <a:p>
            <a:pPr eaLnBrk="1" hangingPunct="1">
              <a:lnSpc>
                <a:spcPct val="80000"/>
              </a:lnSpc>
              <a:spcBef>
                <a:spcPct val="10000"/>
              </a:spcBef>
              <a:buFontTx/>
              <a:buNone/>
            </a:pPr>
            <a:r>
              <a:rPr lang="en-US" altLang="zh-CN" sz="1300" b="1" noProof="1">
                <a:ea typeface="黑体" panose="02010609060101010101" pitchFamily="49" charset="-122"/>
              </a:rPr>
              <a:t>        BaseClass a = new BaseClass();</a:t>
            </a:r>
          </a:p>
          <a:p>
            <a:pPr eaLnBrk="1" hangingPunct="1">
              <a:lnSpc>
                <a:spcPct val="80000"/>
              </a:lnSpc>
              <a:spcBef>
                <a:spcPct val="10000"/>
              </a:spcBef>
              <a:buFontTx/>
              <a:buNone/>
            </a:pPr>
            <a:r>
              <a:rPr lang="en-US" altLang="zh-CN" sz="1300" b="1" noProof="1">
                <a:ea typeface="黑体" panose="02010609060101010101" pitchFamily="49" charset="-122"/>
              </a:rPr>
              <a:t>        BaseClass a1 = new BaseClass();</a:t>
            </a:r>
          </a:p>
          <a:p>
            <a:pPr eaLnBrk="1" hangingPunct="1">
              <a:lnSpc>
                <a:spcPct val="80000"/>
              </a:lnSpc>
              <a:spcBef>
                <a:spcPct val="10000"/>
              </a:spcBef>
              <a:buFontTx/>
              <a:buNone/>
            </a:pPr>
            <a:r>
              <a:rPr lang="en-US" altLang="zh-CN" sz="1300" b="1" noProof="1">
                <a:ea typeface="黑体" panose="02010609060101010101" pitchFamily="49" charset="-122"/>
              </a:rPr>
              <a:t>    }</a:t>
            </a:r>
          </a:p>
          <a:p>
            <a:pPr eaLnBrk="1" hangingPunct="1">
              <a:lnSpc>
                <a:spcPct val="80000"/>
              </a:lnSpc>
              <a:spcBef>
                <a:spcPct val="10000"/>
              </a:spcBef>
              <a:buFontTx/>
              <a:buNone/>
            </a:pPr>
            <a:r>
              <a:rPr lang="en-US" altLang="zh-CN" sz="1300" b="1" noProof="1">
                <a:ea typeface="黑体" panose="02010609060101010101" pitchFamily="49" charset="-122"/>
              </a:rPr>
              <a:t>}</a:t>
            </a:r>
            <a:endParaRPr lang="en-US" altLang="zh-CN" sz="1300" b="1">
              <a:ea typeface="黑体" panose="02010609060101010101" pitchFamily="49" charset="-122"/>
            </a:endParaRPr>
          </a:p>
          <a:p>
            <a:pPr eaLnBrk="1" hangingPunct="1">
              <a:spcBef>
                <a:spcPct val="0"/>
              </a:spcBef>
            </a:pPr>
            <a:r>
              <a:rPr lang="zh-CN" altLang="en-US" sz="2000">
                <a:ea typeface="黑体" panose="02010609060101010101" pitchFamily="49" charset="-122"/>
              </a:rPr>
              <a:t>静态构造函数既没有访问修饰符，也没有参数。</a:t>
            </a:r>
          </a:p>
          <a:p>
            <a:pPr eaLnBrk="1" hangingPunct="1">
              <a:spcBef>
                <a:spcPct val="0"/>
              </a:spcBef>
            </a:pPr>
            <a:r>
              <a:rPr lang="zh-CN" altLang="en-US" sz="2000">
                <a:ea typeface="黑体" panose="02010609060101010101" pitchFamily="49" charset="-122"/>
              </a:rPr>
              <a:t>无法直接调用静态构造函数。</a:t>
            </a:r>
          </a:p>
          <a:p>
            <a:pPr eaLnBrk="1" hangingPunct="1">
              <a:spcBef>
                <a:spcPct val="0"/>
              </a:spcBef>
            </a:pPr>
            <a:r>
              <a:rPr lang="zh-CN" altLang="en-US" sz="2000">
                <a:ea typeface="黑体" panose="02010609060101010101" pitchFamily="49" charset="-122"/>
              </a:rPr>
              <a:t>在程序中，用户无法控制何时执行静态构造函数。</a:t>
            </a:r>
          </a:p>
          <a:p>
            <a:pPr eaLnBrk="1" hangingPunct="1">
              <a:spcBef>
                <a:spcPct val="0"/>
              </a:spcBef>
            </a:pPr>
            <a:r>
              <a:rPr lang="zh-CN" altLang="en-US" sz="2000">
                <a:ea typeface="黑体" panose="02010609060101010101" pitchFamily="49" charset="-122"/>
              </a:rPr>
              <a:t>静态构造函数的典型用途是：当类使用日志文件时，将使用这种构造函数向日志文件中写入项。 </a:t>
            </a:r>
          </a:p>
        </p:txBody>
      </p:sp>
      <p:sp>
        <p:nvSpPr>
          <p:cNvPr id="2" name="TextBox 1"/>
          <p:cNvSpPr txBox="1">
            <a:spLocks noChangeArrowheads="1"/>
          </p:cNvSpPr>
          <p:nvPr/>
        </p:nvSpPr>
        <p:spPr bwMode="auto">
          <a:xfrm>
            <a:off x="4500563" y="1989138"/>
            <a:ext cx="172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err="1">
                <a:solidFill>
                  <a:srgbClr val="FF0000"/>
                </a:solidFill>
              </a:rPr>
              <a:t>aaaa</a:t>
            </a:r>
            <a:endParaRPr lang="en-US" altLang="zh-CN" sz="2400" dirty="0">
              <a:solidFill>
                <a:srgbClr val="FF0000"/>
              </a:solidFill>
            </a:endParaRPr>
          </a:p>
          <a:p>
            <a:pPr eaLnBrk="1" hangingPunct="1">
              <a:spcBef>
                <a:spcPct val="0"/>
              </a:spcBef>
              <a:buFontTx/>
              <a:buNone/>
            </a:pPr>
            <a:r>
              <a:rPr lang="en-US" altLang="zh-CN" sz="2400" dirty="0" err="1">
                <a:solidFill>
                  <a:srgbClr val="FF0000"/>
                </a:solidFill>
              </a:rPr>
              <a:t>bbbb</a:t>
            </a:r>
            <a:endParaRPr lang="en-US" altLang="zh-CN" sz="2400" dirty="0">
              <a:solidFill>
                <a:srgbClr val="FF0000"/>
              </a:solidFill>
            </a:endParaRPr>
          </a:p>
          <a:p>
            <a:pPr eaLnBrk="1" hangingPunct="1">
              <a:spcBef>
                <a:spcPct val="0"/>
              </a:spcBef>
              <a:buFontTx/>
              <a:buNone/>
            </a:pPr>
            <a:r>
              <a:rPr lang="en-US" altLang="zh-CN" sz="2400" dirty="0" err="1">
                <a:solidFill>
                  <a:srgbClr val="FF0000"/>
                </a:solidFill>
              </a:rPr>
              <a:t>bbbb</a:t>
            </a:r>
            <a:endParaRPr lang="zh-CN" altLang="en-US" sz="2400" dirty="0">
              <a:solidFill>
                <a:srgbClr val="FF0000"/>
              </a:solidFill>
            </a:endParaRPr>
          </a:p>
        </p:txBody>
      </p:sp>
    </p:spTree>
    <p:extLst>
      <p:ext uri="{BB962C8B-B14F-4D97-AF65-F5344CB8AC3E}">
        <p14:creationId xmlns:p14="http://schemas.microsoft.com/office/powerpoint/2010/main" val="360552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251520" y="260648"/>
            <a:ext cx="8642350" cy="5399087"/>
          </a:xfrm>
        </p:spPr>
        <p:txBody>
          <a:bodyPr/>
          <a:lstStyle/>
          <a:p>
            <a:pPr eaLnBrk="1" hangingPunct="1"/>
            <a:r>
              <a:rPr lang="zh-CN" altLang="en-US" sz="2400" dirty="0"/>
              <a:t>问题：在</a:t>
            </a:r>
            <a:r>
              <a:rPr lang="en-US" altLang="zh-CN" sz="2400" dirty="0"/>
              <a:t>Student</a:t>
            </a:r>
            <a:r>
              <a:rPr lang="zh-CN" altLang="en-US" sz="2400" dirty="0"/>
              <a:t>类的例子中，如果希望对象编号不是从</a:t>
            </a:r>
            <a:r>
              <a:rPr lang="en-US" altLang="zh-CN" sz="2400" dirty="0"/>
              <a:t>1</a:t>
            </a:r>
            <a:r>
              <a:rPr lang="zh-CN" altLang="en-US" sz="2400" dirty="0"/>
              <a:t>开始，而是从</a:t>
            </a:r>
            <a:r>
              <a:rPr lang="en-US" altLang="zh-CN" sz="2400" dirty="0"/>
              <a:t>0</a:t>
            </a:r>
            <a:r>
              <a:rPr lang="zh-CN" altLang="en-US" sz="2400" dirty="0"/>
              <a:t>到</a:t>
            </a:r>
            <a:r>
              <a:rPr lang="en-US" altLang="zh-CN" sz="2400" dirty="0"/>
              <a:t>1000</a:t>
            </a:r>
            <a:r>
              <a:rPr lang="zh-CN" altLang="en-US" sz="2400" dirty="0"/>
              <a:t>之间的随机的数开始。</a:t>
            </a:r>
          </a:p>
        </p:txBody>
      </p:sp>
    </p:spTree>
    <p:extLst>
      <p:ext uri="{BB962C8B-B14F-4D97-AF65-F5344CB8AC3E}">
        <p14:creationId xmlns:p14="http://schemas.microsoft.com/office/powerpoint/2010/main" val="61176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a:xfrm>
            <a:off x="323850" y="836613"/>
            <a:ext cx="8569325" cy="5688012"/>
          </a:xfrm>
        </p:spPr>
        <p:txBody>
          <a:bodyPr/>
          <a:lstStyle/>
          <a:p>
            <a:pPr eaLnBrk="1" hangingPunct="1">
              <a:lnSpc>
                <a:spcPct val="80000"/>
              </a:lnSpc>
              <a:buFontTx/>
              <a:buNone/>
            </a:pPr>
            <a:r>
              <a:rPr lang="en-US" altLang="zh-CN" sz="1700" b="1" noProof="1"/>
              <a:t>class Car</a:t>
            </a:r>
          </a:p>
          <a:p>
            <a:pPr eaLnBrk="1" hangingPunct="1">
              <a:lnSpc>
                <a:spcPct val="80000"/>
              </a:lnSpc>
              <a:buFontTx/>
              <a:buNone/>
            </a:pPr>
            <a:r>
              <a:rPr lang="en-US" altLang="zh-CN" sz="1700" b="1" noProof="1"/>
              <a:t>{</a:t>
            </a:r>
          </a:p>
          <a:p>
            <a:pPr eaLnBrk="1" hangingPunct="1">
              <a:lnSpc>
                <a:spcPct val="80000"/>
              </a:lnSpc>
              <a:buFontTx/>
              <a:buNone/>
            </a:pPr>
            <a:r>
              <a:rPr lang="en-US" altLang="zh-CN" sz="1700" b="1" noProof="1"/>
              <a:t>    public int doorN;</a:t>
            </a:r>
          </a:p>
          <a:p>
            <a:pPr eaLnBrk="1" hangingPunct="1">
              <a:lnSpc>
                <a:spcPct val="80000"/>
              </a:lnSpc>
              <a:buFontTx/>
              <a:buNone/>
            </a:pPr>
            <a:r>
              <a:rPr lang="en-US" altLang="zh-CN" sz="1700" b="1" noProof="1"/>
              <a:t>    public int color;</a:t>
            </a:r>
          </a:p>
          <a:p>
            <a:pPr eaLnBrk="1" hangingPunct="1">
              <a:lnSpc>
                <a:spcPct val="80000"/>
              </a:lnSpc>
              <a:buFontTx/>
              <a:buNone/>
            </a:pPr>
            <a:r>
              <a:rPr lang="en-US" altLang="zh-CN" sz="1700" b="1" noProof="1"/>
              <a:t>    public double speed;</a:t>
            </a:r>
          </a:p>
          <a:p>
            <a:pPr eaLnBrk="1" hangingPunct="1">
              <a:lnSpc>
                <a:spcPct val="80000"/>
              </a:lnSpc>
              <a:buFontTx/>
              <a:buNone/>
            </a:pPr>
            <a:endParaRPr lang="en-US" altLang="zh-CN" sz="1700" b="1" noProof="1"/>
          </a:p>
          <a:p>
            <a:pPr eaLnBrk="1" hangingPunct="1">
              <a:lnSpc>
                <a:spcPct val="80000"/>
              </a:lnSpc>
              <a:buFontTx/>
              <a:buNone/>
            </a:pPr>
            <a:r>
              <a:rPr lang="en-US" altLang="zh-CN" sz="1700" b="1" noProof="1"/>
              <a:t>    public void SpeedUp()</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        speed += 10;</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a:t>
            </a:r>
          </a:p>
          <a:p>
            <a:pPr eaLnBrk="1" hangingPunct="1">
              <a:lnSpc>
                <a:spcPct val="80000"/>
              </a:lnSpc>
              <a:buFontTx/>
              <a:buNone/>
            </a:pPr>
            <a:endParaRPr lang="en-US" altLang="zh-CN" sz="1700" b="1" noProof="1"/>
          </a:p>
          <a:p>
            <a:pPr eaLnBrk="1" hangingPunct="1">
              <a:lnSpc>
                <a:spcPct val="80000"/>
              </a:lnSpc>
              <a:buFontTx/>
              <a:buNone/>
            </a:pPr>
            <a:r>
              <a:rPr lang="en-US" altLang="zh-CN" sz="1700" b="1" noProof="1"/>
              <a:t>class MyApp</a:t>
            </a:r>
          </a:p>
          <a:p>
            <a:pPr eaLnBrk="1" hangingPunct="1">
              <a:lnSpc>
                <a:spcPct val="80000"/>
              </a:lnSpc>
              <a:buFontTx/>
              <a:buNone/>
            </a:pPr>
            <a:r>
              <a:rPr lang="en-US" altLang="zh-CN" sz="1700" b="1" noProof="1"/>
              <a:t>{</a:t>
            </a:r>
          </a:p>
          <a:p>
            <a:pPr eaLnBrk="1" hangingPunct="1">
              <a:lnSpc>
                <a:spcPct val="80000"/>
              </a:lnSpc>
              <a:buFontTx/>
              <a:buNone/>
            </a:pPr>
            <a:r>
              <a:rPr lang="en-US" altLang="zh-CN" sz="1700" b="1" noProof="1"/>
              <a:t>    static void Main()</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        Car car1 = new Car();</a:t>
            </a:r>
          </a:p>
          <a:p>
            <a:pPr eaLnBrk="1" hangingPunct="1">
              <a:lnSpc>
                <a:spcPct val="80000"/>
              </a:lnSpc>
              <a:buFontTx/>
              <a:buNone/>
            </a:pPr>
            <a:r>
              <a:rPr lang="en-US" altLang="zh-CN" sz="1700" b="1" noProof="1"/>
              <a:t>        car1.doorN = 2; car1.color = 0; car1.speed = 100;</a:t>
            </a:r>
          </a:p>
          <a:p>
            <a:pPr eaLnBrk="1" hangingPunct="1">
              <a:lnSpc>
                <a:spcPct val="80000"/>
              </a:lnSpc>
              <a:buFontTx/>
              <a:buNone/>
            </a:pPr>
            <a:r>
              <a:rPr lang="en-US" altLang="zh-CN" sz="1700" b="1" noProof="1"/>
              <a:t>        Car car2 = new Car();</a:t>
            </a:r>
          </a:p>
          <a:p>
            <a:pPr eaLnBrk="1" hangingPunct="1">
              <a:lnSpc>
                <a:spcPct val="80000"/>
              </a:lnSpc>
              <a:buFontTx/>
              <a:buNone/>
            </a:pPr>
            <a:r>
              <a:rPr lang="en-US" altLang="zh-CN" sz="1700" b="1" noProof="1"/>
              <a:t>        car2.doorN = 4; car2.color = 1; car2.speed = 80;</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a:t>
            </a:r>
          </a:p>
        </p:txBody>
      </p:sp>
      <p:sp>
        <p:nvSpPr>
          <p:cNvPr id="6148" name="Rectangle 5"/>
          <p:cNvSpPr>
            <a:spLocks noGrp="1" noChangeArrowheads="1"/>
          </p:cNvSpPr>
          <p:nvPr>
            <p:ph type="title"/>
          </p:nvPr>
        </p:nvSpPr>
        <p:spPr>
          <a:xfrm>
            <a:off x="468313" y="188913"/>
            <a:ext cx="7634287" cy="549275"/>
          </a:xfrm>
        </p:spPr>
        <p:txBody>
          <a:bodyPr/>
          <a:lstStyle/>
          <a:p>
            <a:pPr eaLnBrk="1" hangingPunct="1"/>
            <a:r>
              <a:rPr lang="zh-CN" altLang="en-US" sz="3200" b="1">
                <a:solidFill>
                  <a:srgbClr val="0000FF"/>
                </a:solidFill>
              </a:rPr>
              <a:t>面向对象程序设计</a:t>
            </a:r>
            <a:r>
              <a:rPr lang="en-US" altLang="zh-CN" sz="3200" b="1">
                <a:solidFill>
                  <a:srgbClr val="0000FF"/>
                </a:solidFill>
              </a:rPr>
              <a:t>—</a:t>
            </a:r>
            <a:r>
              <a:rPr lang="zh-CN" altLang="en-US" sz="3200" b="1">
                <a:solidFill>
                  <a:srgbClr val="0000FF"/>
                </a:solidFill>
              </a:rPr>
              <a:t>封装、代码重用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442913"/>
            <a:ext cx="8229600" cy="5865812"/>
          </a:xfrm>
        </p:spPr>
        <p:txBody>
          <a:bodyPr/>
          <a:lstStyle/>
          <a:p>
            <a:pPr eaLnBrk="1" hangingPunct="1">
              <a:lnSpc>
                <a:spcPct val="80000"/>
              </a:lnSpc>
              <a:spcBef>
                <a:spcPct val="5000"/>
              </a:spcBef>
              <a:buFontTx/>
              <a:buNone/>
            </a:pPr>
            <a:r>
              <a:rPr lang="en-US" altLang="zh-CN" sz="1600" b="1" noProof="1"/>
              <a:t>using System;</a:t>
            </a:r>
          </a:p>
          <a:p>
            <a:pPr eaLnBrk="1" hangingPunct="1">
              <a:lnSpc>
                <a:spcPct val="80000"/>
              </a:lnSpc>
              <a:spcBef>
                <a:spcPct val="5000"/>
              </a:spcBef>
              <a:buFontTx/>
              <a:buNone/>
            </a:pPr>
            <a:endParaRPr lang="en-US" altLang="zh-CN" sz="1600" b="1" noProof="1"/>
          </a:p>
          <a:p>
            <a:pPr eaLnBrk="1" hangingPunct="1">
              <a:lnSpc>
                <a:spcPct val="80000"/>
              </a:lnSpc>
              <a:spcBef>
                <a:spcPct val="5000"/>
              </a:spcBef>
              <a:buFontTx/>
              <a:buNone/>
            </a:pPr>
            <a:r>
              <a:rPr lang="en-US" altLang="zh-CN" sz="1600" b="1" noProof="1"/>
              <a:t>public class Student</a:t>
            </a:r>
          </a:p>
          <a:p>
            <a:pPr eaLnBrk="1" hangingPunct="1">
              <a:lnSpc>
                <a:spcPct val="80000"/>
              </a:lnSpc>
              <a:spcBef>
                <a:spcPct val="5000"/>
              </a:spcBef>
              <a:buFontTx/>
              <a:buNone/>
            </a:pPr>
            <a:r>
              <a:rPr lang="en-US" altLang="zh-CN" sz="1600" b="1" noProof="1"/>
              <a:t>{</a:t>
            </a:r>
          </a:p>
          <a:p>
            <a:pPr eaLnBrk="1" hangingPunct="1">
              <a:lnSpc>
                <a:spcPct val="80000"/>
              </a:lnSpc>
              <a:spcBef>
                <a:spcPct val="5000"/>
              </a:spcBef>
              <a:buFontTx/>
              <a:buNone/>
            </a:pPr>
            <a:r>
              <a:rPr lang="en-US" altLang="zh-CN" sz="1600" b="1" noProof="1"/>
              <a:t>    public int serialNumber;</a:t>
            </a:r>
          </a:p>
          <a:p>
            <a:pPr eaLnBrk="1" hangingPunct="1">
              <a:lnSpc>
                <a:spcPct val="80000"/>
              </a:lnSpc>
              <a:spcBef>
                <a:spcPct val="5000"/>
              </a:spcBef>
              <a:buFontTx/>
              <a:buNone/>
            </a:pPr>
            <a:r>
              <a:rPr lang="en-US" altLang="zh-CN" sz="1600" b="1" noProof="1"/>
              <a:t>    private static int counter;</a:t>
            </a:r>
          </a:p>
          <a:p>
            <a:pPr eaLnBrk="1" hangingPunct="1">
              <a:lnSpc>
                <a:spcPct val="80000"/>
              </a:lnSpc>
              <a:spcBef>
                <a:spcPct val="5000"/>
              </a:spcBef>
              <a:buFontTx/>
              <a:buNone/>
            </a:pPr>
            <a:r>
              <a:rPr lang="en-US" altLang="zh-CN" sz="1600" b="1" noProof="1"/>
              <a:t>    static Student()</a:t>
            </a:r>
          </a:p>
          <a:p>
            <a:pPr eaLnBrk="1" hangingPunct="1">
              <a:lnSpc>
                <a:spcPct val="80000"/>
              </a:lnSpc>
              <a:spcBef>
                <a:spcPct val="5000"/>
              </a:spcBef>
              <a:buFontTx/>
              <a:buNone/>
            </a:pPr>
            <a:r>
              <a:rPr lang="en-US" altLang="zh-CN" sz="1600" b="1" noProof="1"/>
              <a:t>    {</a:t>
            </a:r>
          </a:p>
          <a:p>
            <a:pPr eaLnBrk="1" hangingPunct="1">
              <a:lnSpc>
                <a:spcPct val="80000"/>
              </a:lnSpc>
              <a:spcBef>
                <a:spcPct val="5000"/>
              </a:spcBef>
              <a:buFontTx/>
              <a:buNone/>
            </a:pPr>
            <a:r>
              <a:rPr lang="en-US" altLang="zh-CN" sz="1600" b="1" noProof="1"/>
              <a:t>        Random rand = new Random(0);</a:t>
            </a:r>
          </a:p>
          <a:p>
            <a:pPr eaLnBrk="1" hangingPunct="1">
              <a:lnSpc>
                <a:spcPct val="80000"/>
              </a:lnSpc>
              <a:spcBef>
                <a:spcPct val="5000"/>
              </a:spcBef>
              <a:buFontTx/>
              <a:buNone/>
            </a:pPr>
            <a:r>
              <a:rPr lang="en-US" altLang="zh-CN" sz="1600" b="1" noProof="1"/>
              <a:t>        counter = rand.Next(0, 1000);</a:t>
            </a:r>
          </a:p>
          <a:p>
            <a:pPr eaLnBrk="1" hangingPunct="1">
              <a:lnSpc>
                <a:spcPct val="80000"/>
              </a:lnSpc>
              <a:spcBef>
                <a:spcPct val="5000"/>
              </a:spcBef>
              <a:buFontTx/>
              <a:buNone/>
            </a:pPr>
            <a:r>
              <a:rPr lang="en-US" altLang="zh-CN" sz="1600" b="1" noProof="1"/>
              <a:t>    }</a:t>
            </a:r>
          </a:p>
          <a:p>
            <a:pPr eaLnBrk="1" hangingPunct="1">
              <a:lnSpc>
                <a:spcPct val="80000"/>
              </a:lnSpc>
              <a:spcBef>
                <a:spcPct val="5000"/>
              </a:spcBef>
              <a:buFontTx/>
              <a:buNone/>
            </a:pPr>
            <a:r>
              <a:rPr lang="en-US" altLang="zh-CN" sz="1600" b="1" noProof="1"/>
              <a:t>    public Student()</a:t>
            </a:r>
          </a:p>
          <a:p>
            <a:pPr eaLnBrk="1" hangingPunct="1">
              <a:lnSpc>
                <a:spcPct val="80000"/>
              </a:lnSpc>
              <a:spcBef>
                <a:spcPct val="5000"/>
              </a:spcBef>
              <a:buFontTx/>
              <a:buNone/>
            </a:pPr>
            <a:r>
              <a:rPr lang="en-US" altLang="zh-CN" sz="1600" b="1" noProof="1"/>
              <a:t>    {        </a:t>
            </a:r>
          </a:p>
          <a:p>
            <a:pPr eaLnBrk="1" hangingPunct="1">
              <a:lnSpc>
                <a:spcPct val="80000"/>
              </a:lnSpc>
              <a:spcBef>
                <a:spcPct val="5000"/>
              </a:spcBef>
              <a:buFontTx/>
              <a:buNone/>
            </a:pPr>
            <a:r>
              <a:rPr lang="en-US" altLang="zh-CN" sz="1600" b="1" noProof="1"/>
              <a:t>        serialNumber = counter;</a:t>
            </a:r>
          </a:p>
          <a:p>
            <a:pPr eaLnBrk="1" hangingPunct="1">
              <a:lnSpc>
                <a:spcPct val="80000"/>
              </a:lnSpc>
              <a:spcBef>
                <a:spcPct val="5000"/>
              </a:spcBef>
              <a:buFontTx/>
              <a:buNone/>
            </a:pPr>
            <a:r>
              <a:rPr lang="en-US" altLang="zh-CN" sz="1600" b="1" noProof="1"/>
              <a:t>        counter++;</a:t>
            </a:r>
          </a:p>
          <a:p>
            <a:pPr eaLnBrk="1" hangingPunct="1">
              <a:lnSpc>
                <a:spcPct val="80000"/>
              </a:lnSpc>
              <a:spcBef>
                <a:spcPct val="5000"/>
              </a:spcBef>
              <a:buFontTx/>
              <a:buNone/>
            </a:pPr>
            <a:r>
              <a:rPr lang="en-US" altLang="zh-CN" sz="1600" b="1" noProof="1"/>
              <a:t>    }</a:t>
            </a:r>
          </a:p>
          <a:p>
            <a:pPr eaLnBrk="1" hangingPunct="1">
              <a:lnSpc>
                <a:spcPct val="80000"/>
              </a:lnSpc>
              <a:spcBef>
                <a:spcPct val="5000"/>
              </a:spcBef>
              <a:buFontTx/>
              <a:buNone/>
            </a:pPr>
            <a:r>
              <a:rPr lang="en-US" altLang="zh-CN" sz="1600" b="1" noProof="1"/>
              <a:t>}</a:t>
            </a:r>
          </a:p>
          <a:p>
            <a:pPr eaLnBrk="1" hangingPunct="1">
              <a:lnSpc>
                <a:spcPct val="80000"/>
              </a:lnSpc>
              <a:spcBef>
                <a:spcPct val="5000"/>
              </a:spcBef>
              <a:buFontTx/>
              <a:buNone/>
            </a:pPr>
            <a:endParaRPr lang="en-US" altLang="zh-CN" sz="1600" b="1" noProof="1"/>
          </a:p>
          <a:p>
            <a:pPr eaLnBrk="1" hangingPunct="1">
              <a:lnSpc>
                <a:spcPct val="80000"/>
              </a:lnSpc>
              <a:spcBef>
                <a:spcPct val="5000"/>
              </a:spcBef>
              <a:buFontTx/>
              <a:buNone/>
            </a:pPr>
            <a:r>
              <a:rPr lang="en-US" altLang="zh-CN" sz="1600" b="1" noProof="1"/>
              <a:t>class MyApp</a:t>
            </a:r>
          </a:p>
          <a:p>
            <a:pPr eaLnBrk="1" hangingPunct="1">
              <a:lnSpc>
                <a:spcPct val="80000"/>
              </a:lnSpc>
              <a:spcBef>
                <a:spcPct val="5000"/>
              </a:spcBef>
              <a:buFontTx/>
              <a:buNone/>
            </a:pPr>
            <a:r>
              <a:rPr lang="en-US" altLang="zh-CN" sz="1600" b="1" noProof="1"/>
              <a:t>{</a:t>
            </a:r>
          </a:p>
          <a:p>
            <a:pPr eaLnBrk="1" hangingPunct="1">
              <a:lnSpc>
                <a:spcPct val="80000"/>
              </a:lnSpc>
              <a:spcBef>
                <a:spcPct val="5000"/>
              </a:spcBef>
              <a:buFontTx/>
              <a:buNone/>
            </a:pPr>
            <a:r>
              <a:rPr lang="en-US" altLang="zh-CN" sz="1600" b="1" noProof="1"/>
              <a:t>    static void Main()</a:t>
            </a:r>
          </a:p>
          <a:p>
            <a:pPr eaLnBrk="1" hangingPunct="1">
              <a:lnSpc>
                <a:spcPct val="80000"/>
              </a:lnSpc>
              <a:spcBef>
                <a:spcPct val="5000"/>
              </a:spcBef>
              <a:buFontTx/>
              <a:buNone/>
            </a:pPr>
            <a:r>
              <a:rPr lang="en-US" altLang="zh-CN" sz="1600" b="1" noProof="1"/>
              <a:t>    {</a:t>
            </a:r>
          </a:p>
          <a:p>
            <a:pPr eaLnBrk="1" hangingPunct="1">
              <a:lnSpc>
                <a:spcPct val="80000"/>
              </a:lnSpc>
              <a:spcBef>
                <a:spcPct val="5000"/>
              </a:spcBef>
              <a:buFontTx/>
              <a:buNone/>
            </a:pPr>
            <a:r>
              <a:rPr lang="en-US" altLang="zh-CN" sz="1600" b="1" noProof="1"/>
              <a:t>        Student stu = new Student();</a:t>
            </a:r>
          </a:p>
          <a:p>
            <a:pPr eaLnBrk="1" hangingPunct="1">
              <a:lnSpc>
                <a:spcPct val="80000"/>
              </a:lnSpc>
              <a:spcBef>
                <a:spcPct val="5000"/>
              </a:spcBef>
              <a:buFontTx/>
              <a:buNone/>
            </a:pPr>
            <a:r>
              <a:rPr lang="en-US" altLang="zh-CN" sz="1600" b="1" noProof="1"/>
              <a:t>        Console.WriteLine(stu.serialNumber);</a:t>
            </a:r>
          </a:p>
          <a:p>
            <a:pPr eaLnBrk="1" hangingPunct="1">
              <a:lnSpc>
                <a:spcPct val="80000"/>
              </a:lnSpc>
              <a:spcBef>
                <a:spcPct val="5000"/>
              </a:spcBef>
              <a:buFontTx/>
              <a:buNone/>
            </a:pPr>
            <a:r>
              <a:rPr lang="en-US" altLang="zh-CN" sz="1600" b="1" noProof="1"/>
              <a:t>        Student stu1 = new Student();</a:t>
            </a:r>
          </a:p>
          <a:p>
            <a:pPr eaLnBrk="1" hangingPunct="1">
              <a:lnSpc>
                <a:spcPct val="80000"/>
              </a:lnSpc>
              <a:spcBef>
                <a:spcPct val="5000"/>
              </a:spcBef>
              <a:buFontTx/>
              <a:buNone/>
            </a:pPr>
            <a:r>
              <a:rPr lang="en-US" altLang="zh-CN" sz="1600" b="1" noProof="1"/>
              <a:t>        Console.WriteLine(stu1.serialNumber);</a:t>
            </a:r>
          </a:p>
          <a:p>
            <a:pPr eaLnBrk="1" hangingPunct="1">
              <a:lnSpc>
                <a:spcPct val="80000"/>
              </a:lnSpc>
              <a:spcBef>
                <a:spcPct val="5000"/>
              </a:spcBef>
              <a:buFontTx/>
              <a:buNone/>
            </a:pPr>
            <a:r>
              <a:rPr lang="en-US" altLang="zh-CN" sz="1600" b="1" noProof="1"/>
              <a:t>    }</a:t>
            </a:r>
          </a:p>
          <a:p>
            <a:pPr eaLnBrk="1" hangingPunct="1">
              <a:lnSpc>
                <a:spcPct val="80000"/>
              </a:lnSpc>
              <a:spcBef>
                <a:spcPct val="5000"/>
              </a:spcBef>
              <a:buFontTx/>
              <a:buNone/>
            </a:pPr>
            <a:r>
              <a:rPr lang="en-US" altLang="zh-CN" sz="1600" b="1" noProof="1"/>
              <a:t>}</a:t>
            </a:r>
            <a:endParaRPr lang="en-US" altLang="zh-CN" sz="1600" b="1" dirty="0"/>
          </a:p>
        </p:txBody>
      </p:sp>
    </p:spTree>
    <p:extLst>
      <p:ext uri="{BB962C8B-B14F-4D97-AF65-F5344CB8AC3E}">
        <p14:creationId xmlns:p14="http://schemas.microsoft.com/office/powerpoint/2010/main" val="16363429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23850" y="188913"/>
            <a:ext cx="8229600" cy="6408737"/>
          </a:xfrm>
        </p:spPr>
        <p:txBody>
          <a:bodyPr/>
          <a:lstStyle/>
          <a:p>
            <a:pPr marL="0" indent="0" eaLnBrk="1" hangingPunct="1">
              <a:spcBef>
                <a:spcPct val="0"/>
              </a:spcBef>
              <a:buFontTx/>
              <a:buNone/>
            </a:pPr>
            <a:r>
              <a:rPr lang="en-US" altLang="zh-CN" sz="1300" b="1"/>
              <a:t>using System;</a:t>
            </a:r>
          </a:p>
          <a:p>
            <a:pPr marL="0" indent="0" eaLnBrk="1" hangingPunct="1">
              <a:spcBef>
                <a:spcPct val="0"/>
              </a:spcBef>
              <a:buFontTx/>
              <a:buNone/>
            </a:pPr>
            <a:endParaRPr lang="zh-CN" altLang="en-US" sz="1300" b="1"/>
          </a:p>
          <a:p>
            <a:pPr marL="0" indent="0" eaLnBrk="1" hangingPunct="1">
              <a:spcBef>
                <a:spcPct val="0"/>
              </a:spcBef>
              <a:buFontTx/>
              <a:buNone/>
            </a:pPr>
            <a:r>
              <a:rPr lang="en-US" altLang="zh-CN" sz="1300" b="1"/>
              <a:t>public class Student</a:t>
            </a:r>
          </a:p>
          <a:p>
            <a:pPr marL="0" indent="0" eaLnBrk="1" hangingPunct="1">
              <a:spcBef>
                <a:spcPct val="0"/>
              </a:spcBef>
              <a:buFontTx/>
              <a:buNone/>
            </a:pPr>
            <a:r>
              <a:rPr lang="en-US" altLang="zh-CN" sz="1300" b="1"/>
              <a:t>{</a:t>
            </a:r>
          </a:p>
          <a:p>
            <a:pPr marL="0" indent="0" eaLnBrk="1" hangingPunct="1">
              <a:spcBef>
                <a:spcPct val="0"/>
              </a:spcBef>
              <a:buFontTx/>
              <a:buNone/>
            </a:pPr>
            <a:r>
              <a:rPr lang="en-US" altLang="zh-CN" sz="1300" b="1"/>
              <a:t>    public int serialNumber;</a:t>
            </a:r>
          </a:p>
          <a:p>
            <a:pPr marL="0" indent="0" eaLnBrk="1" hangingPunct="1">
              <a:spcBef>
                <a:spcPct val="0"/>
              </a:spcBef>
              <a:buFontTx/>
              <a:buNone/>
            </a:pPr>
            <a:r>
              <a:rPr lang="en-US" altLang="zh-CN" sz="1300" b="1"/>
              <a:t>    private static int counter;</a:t>
            </a:r>
          </a:p>
          <a:p>
            <a:pPr marL="0" indent="0" eaLnBrk="1" hangingPunct="1">
              <a:spcBef>
                <a:spcPct val="0"/>
              </a:spcBef>
              <a:buFontTx/>
              <a:buNone/>
            </a:pPr>
            <a:r>
              <a:rPr lang="en-US" altLang="zh-CN" sz="1300" b="1"/>
              <a:t>    public static string name = "Student";</a:t>
            </a:r>
          </a:p>
          <a:p>
            <a:pPr marL="0" indent="0" eaLnBrk="1" hangingPunct="1">
              <a:spcBef>
                <a:spcPct val="0"/>
              </a:spcBef>
              <a:buFontTx/>
              <a:buNone/>
            </a:pPr>
            <a:r>
              <a:rPr lang="en-US" altLang="zh-CN" sz="1300" b="1"/>
              <a:t>    static Student()</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Random rand = new Random(10);</a:t>
            </a:r>
          </a:p>
          <a:p>
            <a:pPr marL="0" indent="0" eaLnBrk="1" hangingPunct="1">
              <a:spcBef>
                <a:spcPct val="0"/>
              </a:spcBef>
              <a:buFontTx/>
              <a:buNone/>
            </a:pPr>
            <a:r>
              <a:rPr lang="en-US" altLang="zh-CN" sz="1300" b="1"/>
              <a:t>        counter = rand.Next(0, 1000);</a:t>
            </a:r>
          </a:p>
          <a:p>
            <a:pPr marL="0" indent="0" eaLnBrk="1" hangingPunct="1">
              <a:spcBef>
                <a:spcPct val="0"/>
              </a:spcBef>
              <a:buFontTx/>
              <a:buNone/>
            </a:pPr>
            <a:r>
              <a:rPr lang="en-US" altLang="zh-CN" sz="1300" b="1"/>
              <a:t>        Console.WriteLine("static constructor: " + counter.ToString());</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public Student()</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serialNumber = counter;</a:t>
            </a:r>
          </a:p>
          <a:p>
            <a:pPr marL="0" indent="0" eaLnBrk="1" hangingPunct="1">
              <a:spcBef>
                <a:spcPct val="0"/>
              </a:spcBef>
              <a:buFontTx/>
              <a:buNone/>
            </a:pPr>
            <a:r>
              <a:rPr lang="en-US" altLang="zh-CN" sz="1300" b="1"/>
              <a:t>        counter++;</a:t>
            </a:r>
          </a:p>
          <a:p>
            <a:pPr marL="0" indent="0" eaLnBrk="1" hangingPunct="1">
              <a:spcBef>
                <a:spcPct val="0"/>
              </a:spcBef>
              <a:buFontTx/>
              <a:buNone/>
            </a:pPr>
            <a:r>
              <a:rPr lang="en-US" altLang="zh-CN" sz="1300" b="1"/>
              <a:t>        Console.WriteLine("constructor");</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a:t>
            </a:r>
          </a:p>
          <a:p>
            <a:pPr marL="0" indent="0" eaLnBrk="1" hangingPunct="1">
              <a:spcBef>
                <a:spcPct val="0"/>
              </a:spcBef>
              <a:buFontTx/>
              <a:buNone/>
            </a:pPr>
            <a:endParaRPr lang="zh-CN" altLang="en-US" sz="1300" b="1"/>
          </a:p>
          <a:p>
            <a:pPr marL="0" indent="0" eaLnBrk="1" hangingPunct="1">
              <a:spcBef>
                <a:spcPct val="0"/>
              </a:spcBef>
              <a:buFontTx/>
              <a:buNone/>
            </a:pPr>
            <a:r>
              <a:rPr lang="en-US" altLang="zh-CN" sz="1300" b="1"/>
              <a:t>class MyApp</a:t>
            </a:r>
          </a:p>
          <a:p>
            <a:pPr marL="0" indent="0" eaLnBrk="1" hangingPunct="1">
              <a:spcBef>
                <a:spcPct val="0"/>
              </a:spcBef>
              <a:buFontTx/>
              <a:buNone/>
            </a:pPr>
            <a:r>
              <a:rPr lang="en-US" altLang="zh-CN" sz="1300" b="1"/>
              <a:t>{</a:t>
            </a:r>
          </a:p>
          <a:p>
            <a:pPr marL="0" indent="0" eaLnBrk="1" hangingPunct="1">
              <a:spcBef>
                <a:spcPct val="0"/>
              </a:spcBef>
              <a:buFontTx/>
              <a:buNone/>
            </a:pPr>
            <a:r>
              <a:rPr lang="en-US" altLang="zh-CN" sz="1300" b="1"/>
              <a:t>    static void Main()</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Console.WriteLine(Student.name);</a:t>
            </a:r>
          </a:p>
          <a:p>
            <a:pPr marL="0" indent="0" eaLnBrk="1" hangingPunct="1">
              <a:spcBef>
                <a:spcPct val="0"/>
              </a:spcBef>
              <a:buFontTx/>
              <a:buNone/>
            </a:pPr>
            <a:r>
              <a:rPr lang="en-US" altLang="zh-CN" sz="1300" b="1"/>
              <a:t>        Student stu = new Student();</a:t>
            </a:r>
          </a:p>
          <a:p>
            <a:pPr marL="0" indent="0" eaLnBrk="1" hangingPunct="1">
              <a:spcBef>
                <a:spcPct val="0"/>
              </a:spcBef>
              <a:buFontTx/>
              <a:buNone/>
            </a:pPr>
            <a:r>
              <a:rPr lang="en-US" altLang="zh-CN" sz="1300" b="1"/>
              <a:t>        Console.WriteLine(stu.serialNumber);</a:t>
            </a:r>
          </a:p>
          <a:p>
            <a:pPr marL="0" indent="0" eaLnBrk="1" hangingPunct="1">
              <a:spcBef>
                <a:spcPct val="0"/>
              </a:spcBef>
              <a:buFontTx/>
              <a:buNone/>
            </a:pPr>
            <a:r>
              <a:rPr lang="en-US" altLang="zh-CN" sz="1300" b="1"/>
              <a:t>        Student stu1 = new Student();</a:t>
            </a:r>
          </a:p>
          <a:p>
            <a:pPr marL="0" indent="0" eaLnBrk="1" hangingPunct="1">
              <a:spcBef>
                <a:spcPct val="0"/>
              </a:spcBef>
              <a:buFontTx/>
              <a:buNone/>
            </a:pPr>
            <a:r>
              <a:rPr lang="en-US" altLang="zh-CN" sz="1300" b="1"/>
              <a:t>        Console.WriteLine(stu1.serialNumber);</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a:t>
            </a:r>
          </a:p>
          <a:p>
            <a:pPr marL="0" indent="0" eaLnBrk="1" hangingPunct="1">
              <a:spcBef>
                <a:spcPct val="0"/>
              </a:spcBef>
              <a:buFontTx/>
              <a:buNone/>
            </a:pPr>
            <a:endParaRPr lang="zh-CN" altLang="en-US" sz="1300" b="1"/>
          </a:p>
        </p:txBody>
      </p:sp>
    </p:spTree>
    <p:extLst>
      <p:ext uri="{BB962C8B-B14F-4D97-AF65-F5344CB8AC3E}">
        <p14:creationId xmlns:p14="http://schemas.microsoft.com/office/powerpoint/2010/main" val="1641537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23850" y="188913"/>
            <a:ext cx="8229600" cy="6408737"/>
          </a:xfrm>
        </p:spPr>
        <p:txBody>
          <a:bodyPr/>
          <a:lstStyle/>
          <a:p>
            <a:pPr marL="0" indent="0" eaLnBrk="1" hangingPunct="1">
              <a:spcBef>
                <a:spcPct val="0"/>
              </a:spcBef>
              <a:buFontTx/>
              <a:buNone/>
            </a:pPr>
            <a:r>
              <a:rPr lang="en-US" altLang="zh-CN" sz="1300" b="1"/>
              <a:t>using System;</a:t>
            </a:r>
          </a:p>
          <a:p>
            <a:pPr marL="0" indent="0" eaLnBrk="1" hangingPunct="1">
              <a:spcBef>
                <a:spcPct val="0"/>
              </a:spcBef>
              <a:buFontTx/>
              <a:buNone/>
            </a:pPr>
            <a:endParaRPr lang="zh-CN" altLang="en-US" sz="1300" b="1"/>
          </a:p>
          <a:p>
            <a:pPr marL="0" indent="0" eaLnBrk="1" hangingPunct="1">
              <a:spcBef>
                <a:spcPct val="0"/>
              </a:spcBef>
              <a:buFontTx/>
              <a:buNone/>
            </a:pPr>
            <a:r>
              <a:rPr lang="en-US" altLang="zh-CN" sz="1300" b="1"/>
              <a:t>public class Student</a:t>
            </a:r>
          </a:p>
          <a:p>
            <a:pPr marL="0" indent="0" eaLnBrk="1" hangingPunct="1">
              <a:spcBef>
                <a:spcPct val="0"/>
              </a:spcBef>
              <a:buFontTx/>
              <a:buNone/>
            </a:pPr>
            <a:r>
              <a:rPr lang="en-US" altLang="zh-CN" sz="1300" b="1"/>
              <a:t>{</a:t>
            </a:r>
          </a:p>
          <a:p>
            <a:pPr marL="0" indent="0" eaLnBrk="1" hangingPunct="1">
              <a:spcBef>
                <a:spcPct val="0"/>
              </a:spcBef>
              <a:buFontTx/>
              <a:buNone/>
            </a:pPr>
            <a:r>
              <a:rPr lang="en-US" altLang="zh-CN" sz="1300" b="1"/>
              <a:t>    public int serialNumber;</a:t>
            </a:r>
          </a:p>
          <a:p>
            <a:pPr marL="0" indent="0" eaLnBrk="1" hangingPunct="1">
              <a:spcBef>
                <a:spcPct val="0"/>
              </a:spcBef>
              <a:buFontTx/>
              <a:buNone/>
            </a:pPr>
            <a:r>
              <a:rPr lang="en-US" altLang="zh-CN" sz="1300" b="1"/>
              <a:t>    private static int counter;</a:t>
            </a:r>
          </a:p>
          <a:p>
            <a:pPr marL="0" indent="0" eaLnBrk="1" hangingPunct="1">
              <a:spcBef>
                <a:spcPct val="0"/>
              </a:spcBef>
              <a:buFontTx/>
              <a:buNone/>
            </a:pPr>
            <a:r>
              <a:rPr lang="en-US" altLang="zh-CN" sz="1300" b="1"/>
              <a:t>    public static string name = "Student";</a:t>
            </a:r>
          </a:p>
          <a:p>
            <a:pPr marL="0" indent="0" eaLnBrk="1" hangingPunct="1">
              <a:spcBef>
                <a:spcPct val="0"/>
              </a:spcBef>
              <a:buFontTx/>
              <a:buNone/>
            </a:pPr>
            <a:r>
              <a:rPr lang="en-US" altLang="zh-CN" sz="1300" b="1"/>
              <a:t>    static Student()</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Random rand = new Random(10);</a:t>
            </a:r>
          </a:p>
          <a:p>
            <a:pPr marL="0" indent="0" eaLnBrk="1" hangingPunct="1">
              <a:spcBef>
                <a:spcPct val="0"/>
              </a:spcBef>
              <a:buFontTx/>
              <a:buNone/>
            </a:pPr>
            <a:r>
              <a:rPr lang="en-US" altLang="zh-CN" sz="1300" b="1"/>
              <a:t>        counter = rand.Next(0, 1000);</a:t>
            </a:r>
          </a:p>
          <a:p>
            <a:pPr marL="0" indent="0" eaLnBrk="1" hangingPunct="1">
              <a:spcBef>
                <a:spcPct val="0"/>
              </a:spcBef>
              <a:buFontTx/>
              <a:buNone/>
            </a:pPr>
            <a:r>
              <a:rPr lang="en-US" altLang="zh-CN" sz="1300" b="1"/>
              <a:t>        Console.WriteLine("static constructor: " + counter.ToString());</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public Student()</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serialNumber = counter;</a:t>
            </a:r>
          </a:p>
          <a:p>
            <a:pPr marL="0" indent="0" eaLnBrk="1" hangingPunct="1">
              <a:spcBef>
                <a:spcPct val="0"/>
              </a:spcBef>
              <a:buFontTx/>
              <a:buNone/>
            </a:pPr>
            <a:r>
              <a:rPr lang="en-US" altLang="zh-CN" sz="1300" b="1"/>
              <a:t>        counter++;</a:t>
            </a:r>
          </a:p>
          <a:p>
            <a:pPr marL="0" indent="0" eaLnBrk="1" hangingPunct="1">
              <a:spcBef>
                <a:spcPct val="0"/>
              </a:spcBef>
              <a:buFontTx/>
              <a:buNone/>
            </a:pPr>
            <a:r>
              <a:rPr lang="en-US" altLang="zh-CN" sz="1300" b="1"/>
              <a:t>        Console.WriteLine("constructor");</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a:t>
            </a:r>
          </a:p>
          <a:p>
            <a:pPr marL="0" indent="0" eaLnBrk="1" hangingPunct="1">
              <a:spcBef>
                <a:spcPct val="0"/>
              </a:spcBef>
              <a:buFontTx/>
              <a:buNone/>
            </a:pPr>
            <a:endParaRPr lang="zh-CN" altLang="en-US" sz="1300" b="1"/>
          </a:p>
          <a:p>
            <a:pPr marL="0" indent="0" eaLnBrk="1" hangingPunct="1">
              <a:spcBef>
                <a:spcPct val="0"/>
              </a:spcBef>
              <a:buFontTx/>
              <a:buNone/>
            </a:pPr>
            <a:r>
              <a:rPr lang="en-US" altLang="zh-CN" sz="1300" b="1"/>
              <a:t>class MyApp</a:t>
            </a:r>
          </a:p>
          <a:p>
            <a:pPr marL="0" indent="0" eaLnBrk="1" hangingPunct="1">
              <a:spcBef>
                <a:spcPct val="0"/>
              </a:spcBef>
              <a:buFontTx/>
              <a:buNone/>
            </a:pPr>
            <a:r>
              <a:rPr lang="en-US" altLang="zh-CN" sz="1300" b="1"/>
              <a:t>{</a:t>
            </a:r>
          </a:p>
          <a:p>
            <a:pPr marL="0" indent="0" eaLnBrk="1" hangingPunct="1">
              <a:spcBef>
                <a:spcPct val="0"/>
              </a:spcBef>
              <a:buFontTx/>
              <a:buNone/>
            </a:pPr>
            <a:r>
              <a:rPr lang="en-US" altLang="zh-CN" sz="1300" b="1"/>
              <a:t>    static void Main()</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        Console.WriteLine(Student.name);</a:t>
            </a:r>
          </a:p>
          <a:p>
            <a:pPr marL="0" indent="0" eaLnBrk="1" hangingPunct="1">
              <a:spcBef>
                <a:spcPct val="0"/>
              </a:spcBef>
              <a:buFontTx/>
              <a:buNone/>
            </a:pPr>
            <a:r>
              <a:rPr lang="en-US" altLang="zh-CN" sz="1300" b="1"/>
              <a:t>        Student stu = new Student();</a:t>
            </a:r>
          </a:p>
          <a:p>
            <a:pPr marL="0" indent="0" eaLnBrk="1" hangingPunct="1">
              <a:spcBef>
                <a:spcPct val="0"/>
              </a:spcBef>
              <a:buFontTx/>
              <a:buNone/>
            </a:pPr>
            <a:r>
              <a:rPr lang="en-US" altLang="zh-CN" sz="1300" b="1"/>
              <a:t>        Console.WriteLine(stu.serialNumber);</a:t>
            </a:r>
          </a:p>
          <a:p>
            <a:pPr marL="0" indent="0" eaLnBrk="1" hangingPunct="1">
              <a:spcBef>
                <a:spcPct val="0"/>
              </a:spcBef>
              <a:buFontTx/>
              <a:buNone/>
            </a:pPr>
            <a:r>
              <a:rPr lang="en-US" altLang="zh-CN" sz="1300" b="1"/>
              <a:t>        Student stu1 = new Student();</a:t>
            </a:r>
          </a:p>
          <a:p>
            <a:pPr marL="0" indent="0" eaLnBrk="1" hangingPunct="1">
              <a:spcBef>
                <a:spcPct val="0"/>
              </a:spcBef>
              <a:buFontTx/>
              <a:buNone/>
            </a:pPr>
            <a:r>
              <a:rPr lang="en-US" altLang="zh-CN" sz="1300" b="1"/>
              <a:t>        Console.WriteLine(stu1.serialNumber);</a:t>
            </a:r>
          </a:p>
          <a:p>
            <a:pPr marL="0" indent="0" eaLnBrk="1" hangingPunct="1">
              <a:spcBef>
                <a:spcPct val="0"/>
              </a:spcBef>
              <a:buFontTx/>
              <a:buNone/>
            </a:pPr>
            <a:r>
              <a:rPr lang="zh-CN" altLang="en-US" sz="1300" b="1"/>
              <a:t>    </a:t>
            </a:r>
            <a:r>
              <a:rPr lang="en-US" altLang="zh-CN" sz="1300" b="1"/>
              <a:t>}</a:t>
            </a:r>
          </a:p>
          <a:p>
            <a:pPr marL="0" indent="0" eaLnBrk="1" hangingPunct="1">
              <a:spcBef>
                <a:spcPct val="0"/>
              </a:spcBef>
              <a:buFontTx/>
              <a:buNone/>
            </a:pPr>
            <a:r>
              <a:rPr lang="en-US" altLang="zh-CN" sz="1300" b="1"/>
              <a:t>}</a:t>
            </a:r>
          </a:p>
          <a:p>
            <a:pPr marL="0" indent="0" eaLnBrk="1" hangingPunct="1">
              <a:spcBef>
                <a:spcPct val="0"/>
              </a:spcBef>
              <a:buFontTx/>
              <a:buNone/>
            </a:pPr>
            <a:endParaRPr lang="zh-CN" altLang="en-US" sz="1300" b="1"/>
          </a:p>
        </p:txBody>
      </p:sp>
      <p:sp>
        <p:nvSpPr>
          <p:cNvPr id="5" name="Text Box 3"/>
          <p:cNvSpPr txBox="1">
            <a:spLocks noChangeArrowheads="1"/>
          </p:cNvSpPr>
          <p:nvPr/>
        </p:nvSpPr>
        <p:spPr bwMode="auto">
          <a:xfrm>
            <a:off x="3995738" y="3068638"/>
            <a:ext cx="48974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ea typeface="黑体" panose="02010609060101010101" pitchFamily="49" charset="-122"/>
              </a:rPr>
              <a:t>static constructor: 950</a:t>
            </a:r>
          </a:p>
          <a:p>
            <a:pPr eaLnBrk="1" hangingPunct="1">
              <a:spcBef>
                <a:spcPct val="0"/>
              </a:spcBef>
              <a:buFontTx/>
              <a:buNone/>
            </a:pPr>
            <a:r>
              <a:rPr lang="en-US" altLang="zh-CN" sz="2400" b="1">
                <a:solidFill>
                  <a:srgbClr val="FF0000"/>
                </a:solidFill>
                <a:ea typeface="黑体" panose="02010609060101010101" pitchFamily="49" charset="-122"/>
              </a:rPr>
              <a:t>Student</a:t>
            </a:r>
          </a:p>
          <a:p>
            <a:pPr eaLnBrk="1" hangingPunct="1">
              <a:spcBef>
                <a:spcPct val="0"/>
              </a:spcBef>
              <a:buFontTx/>
              <a:buNone/>
            </a:pPr>
            <a:r>
              <a:rPr lang="en-US" altLang="zh-CN" sz="2400" b="1">
                <a:solidFill>
                  <a:srgbClr val="FF0000"/>
                </a:solidFill>
                <a:ea typeface="黑体" panose="02010609060101010101" pitchFamily="49" charset="-122"/>
              </a:rPr>
              <a:t>constructor</a:t>
            </a:r>
          </a:p>
          <a:p>
            <a:pPr eaLnBrk="1" hangingPunct="1">
              <a:spcBef>
                <a:spcPct val="0"/>
              </a:spcBef>
              <a:buFontTx/>
              <a:buNone/>
            </a:pPr>
            <a:r>
              <a:rPr lang="en-US" altLang="zh-CN" sz="2400" b="1">
                <a:solidFill>
                  <a:srgbClr val="FF0000"/>
                </a:solidFill>
                <a:ea typeface="黑体" panose="02010609060101010101" pitchFamily="49" charset="-122"/>
              </a:rPr>
              <a:t>950</a:t>
            </a:r>
          </a:p>
          <a:p>
            <a:pPr eaLnBrk="1" hangingPunct="1">
              <a:spcBef>
                <a:spcPct val="0"/>
              </a:spcBef>
              <a:buFontTx/>
              <a:buNone/>
            </a:pPr>
            <a:r>
              <a:rPr lang="en-US" altLang="zh-CN" sz="2400" b="1">
                <a:solidFill>
                  <a:srgbClr val="FF0000"/>
                </a:solidFill>
                <a:ea typeface="黑体" panose="02010609060101010101" pitchFamily="49" charset="-122"/>
              </a:rPr>
              <a:t>constructor</a:t>
            </a:r>
          </a:p>
          <a:p>
            <a:pPr eaLnBrk="1" hangingPunct="1">
              <a:spcBef>
                <a:spcPct val="0"/>
              </a:spcBef>
              <a:buFontTx/>
              <a:buNone/>
            </a:pPr>
            <a:r>
              <a:rPr lang="en-US" altLang="zh-CN" sz="2400" b="1">
                <a:solidFill>
                  <a:srgbClr val="FF0000"/>
                </a:solidFill>
                <a:ea typeface="黑体" panose="02010609060101010101" pitchFamily="49" charset="-122"/>
              </a:rPr>
              <a:t>951</a:t>
            </a:r>
          </a:p>
        </p:txBody>
      </p:sp>
    </p:spTree>
    <p:extLst>
      <p:ext uri="{BB962C8B-B14F-4D97-AF65-F5344CB8AC3E}">
        <p14:creationId xmlns:p14="http://schemas.microsoft.com/office/powerpoint/2010/main" val="2666028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074" y="1052736"/>
            <a:ext cx="3992563" cy="3933384"/>
          </a:xfrm>
          <a:prstGeom prst="rect">
            <a:avLst/>
          </a:prstGeom>
          <a:ln w="25400">
            <a:solidFill>
              <a:schemeClr val="accent1">
                <a:lumMod val="75000"/>
              </a:schemeClr>
            </a:solidFill>
          </a:ln>
        </p:spPr>
        <p:txBody>
          <a:bodyPr>
            <a:spAutoFit/>
          </a:bodyPr>
          <a:lstStyle/>
          <a:p>
            <a:pPr>
              <a:lnSpc>
                <a:spcPct val="80000"/>
              </a:lnSpc>
              <a:defRPr/>
            </a:pPr>
            <a:r>
              <a:rPr lang="en-US" altLang="zh-CN" sz="2000" b="1" dirty="0"/>
              <a:t>class Student</a:t>
            </a:r>
          </a:p>
          <a:p>
            <a:pPr>
              <a:lnSpc>
                <a:spcPct val="80000"/>
              </a:lnSpc>
              <a:defRPr/>
            </a:pPr>
            <a:r>
              <a:rPr lang="en-US" altLang="zh-CN" sz="2000" b="1" dirty="0"/>
              <a:t>{</a:t>
            </a:r>
          </a:p>
          <a:p>
            <a:pPr>
              <a:lnSpc>
                <a:spcPct val="80000"/>
              </a:lnSpc>
              <a:defRPr/>
            </a:pPr>
            <a:r>
              <a:rPr lang="en-US" altLang="zh-CN" sz="2000" b="1" dirty="0"/>
              <a:t>    private </a:t>
            </a:r>
            <a:r>
              <a:rPr lang="en-US" altLang="zh-CN" sz="2000" b="1" dirty="0" err="1"/>
              <a:t>int</a:t>
            </a:r>
            <a:r>
              <a:rPr lang="en-US" altLang="zh-CN" sz="2000" b="1" dirty="0"/>
              <a:t> no;</a:t>
            </a:r>
          </a:p>
          <a:p>
            <a:pPr>
              <a:lnSpc>
                <a:spcPct val="80000"/>
              </a:lnSpc>
              <a:defRPr/>
            </a:pPr>
            <a:endParaRPr lang="zh-CN" altLang="en-US" sz="2000" b="1" dirty="0"/>
          </a:p>
          <a:p>
            <a:pPr>
              <a:lnSpc>
                <a:spcPct val="80000"/>
              </a:lnSpc>
              <a:defRPr/>
            </a:pPr>
            <a:r>
              <a:rPr lang="en-US" altLang="zh-CN" sz="2000" b="1" dirty="0"/>
              <a:t>    public </a:t>
            </a:r>
            <a:r>
              <a:rPr lang="en-US" altLang="zh-CN" sz="2000" b="1" dirty="0" err="1"/>
              <a:t>int</a:t>
            </a:r>
            <a:r>
              <a:rPr lang="en-US" altLang="zh-CN" sz="2000" b="1" dirty="0"/>
              <a:t> </a:t>
            </a:r>
            <a:r>
              <a:rPr lang="en-US" altLang="zh-CN" sz="2000" b="1" dirty="0" err="1"/>
              <a:t>GetNo</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return no;</a:t>
            </a:r>
          </a:p>
          <a:p>
            <a:pPr>
              <a:lnSpc>
                <a:spcPct val="80000"/>
              </a:lnSpc>
              <a:defRPr/>
            </a:pPr>
            <a:r>
              <a:rPr lang="zh-CN" altLang="en-US" sz="2000" b="1" dirty="0"/>
              <a:t>    </a:t>
            </a:r>
            <a:r>
              <a:rPr lang="en-US" altLang="zh-CN" sz="2000" b="1" dirty="0"/>
              <a:t>}</a:t>
            </a:r>
          </a:p>
          <a:p>
            <a:pPr>
              <a:lnSpc>
                <a:spcPct val="80000"/>
              </a:lnSpc>
              <a:defRPr/>
            </a:pPr>
            <a:endParaRPr lang="zh-CN" altLang="en-US" sz="2000" b="1" dirty="0"/>
          </a:p>
          <a:p>
            <a:pPr>
              <a:lnSpc>
                <a:spcPct val="80000"/>
              </a:lnSpc>
              <a:defRPr/>
            </a:pPr>
            <a:r>
              <a:rPr lang="en-US" altLang="zh-CN" sz="2000" b="1" dirty="0"/>
              <a:t>    public void </a:t>
            </a:r>
            <a:r>
              <a:rPr lang="en-US" altLang="zh-CN" sz="2000" b="1" dirty="0" err="1"/>
              <a:t>SetNo</a:t>
            </a:r>
            <a:r>
              <a:rPr lang="en-US" altLang="zh-CN" sz="2000" b="1" dirty="0"/>
              <a:t>(</a:t>
            </a:r>
            <a:r>
              <a:rPr lang="en-US" altLang="zh-CN" sz="2000" b="1" dirty="0" err="1"/>
              <a:t>int</a:t>
            </a:r>
            <a:r>
              <a:rPr lang="en-US" altLang="zh-CN" sz="2000" b="1" dirty="0"/>
              <a:t> </a:t>
            </a:r>
            <a:r>
              <a:rPr lang="en-US" altLang="zh-CN" sz="2000" b="1" dirty="0" err="1"/>
              <a:t>i</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if (</a:t>
            </a:r>
            <a:r>
              <a:rPr lang="en-US" altLang="zh-CN" sz="2000" b="1" dirty="0" err="1"/>
              <a:t>i</a:t>
            </a:r>
            <a:r>
              <a:rPr lang="en-US" altLang="zh-CN" sz="2000" b="1" dirty="0"/>
              <a:t> &gt; 0) no = </a:t>
            </a:r>
            <a:r>
              <a:rPr lang="en-US" altLang="zh-CN" sz="2000" b="1" dirty="0" err="1"/>
              <a:t>i</a:t>
            </a:r>
            <a:r>
              <a:rPr lang="en-US" altLang="zh-CN" sz="2000" b="1" dirty="0"/>
              <a:t>;</a:t>
            </a:r>
          </a:p>
          <a:p>
            <a:pPr>
              <a:lnSpc>
                <a:spcPct val="80000"/>
              </a:lnSpc>
              <a:defRPr/>
            </a:pPr>
            <a:r>
              <a:rPr lang="en-US" altLang="zh-CN" sz="2000" b="1" dirty="0"/>
              <a:t>        else no = 0;</a:t>
            </a:r>
          </a:p>
          <a:p>
            <a:pPr>
              <a:lnSpc>
                <a:spcPct val="80000"/>
              </a:lnSpc>
              <a:defRPr/>
            </a:pPr>
            <a:r>
              <a:rPr lang="zh-CN" altLang="en-US" sz="2000" b="1" dirty="0"/>
              <a:t>    </a:t>
            </a:r>
            <a:r>
              <a:rPr lang="en-US" altLang="zh-CN" sz="2000" b="1" dirty="0"/>
              <a:t>}</a:t>
            </a:r>
          </a:p>
          <a:p>
            <a:pPr>
              <a:lnSpc>
                <a:spcPct val="80000"/>
              </a:lnSpc>
              <a:defRPr/>
            </a:pPr>
            <a:r>
              <a:rPr lang="en-US" altLang="zh-CN" sz="2000" b="1" dirty="0"/>
              <a:t>}</a:t>
            </a:r>
            <a:endParaRPr lang="zh-CN" altLang="en-US" sz="1600" b="1" dirty="0">
              <a:latin typeface="+mn-lt"/>
            </a:endParaRPr>
          </a:p>
        </p:txBody>
      </p:sp>
      <p:sp>
        <p:nvSpPr>
          <p:cNvPr id="2" name="文本框 1"/>
          <p:cNvSpPr txBox="1"/>
          <p:nvPr/>
        </p:nvSpPr>
        <p:spPr>
          <a:xfrm>
            <a:off x="2483768" y="260648"/>
            <a:ext cx="4464496" cy="584775"/>
          </a:xfrm>
          <a:prstGeom prst="rect">
            <a:avLst/>
          </a:prstGeom>
          <a:noFill/>
        </p:spPr>
        <p:txBody>
          <a:bodyPr wrap="square" rtlCol="0">
            <a:spAutoFit/>
          </a:bodyPr>
          <a:lstStyle/>
          <a:p>
            <a:r>
              <a:rPr lang="zh-CN" altLang="en-US" sz="3200" dirty="0">
                <a:solidFill>
                  <a:srgbClr val="0000FF"/>
                </a:solidFill>
                <a:latin typeface="黑体" panose="02010609060101010101" pitchFamily="49" charset="-122"/>
                <a:ea typeface="黑体" panose="02010609060101010101" pitchFamily="49" charset="-122"/>
              </a:rPr>
              <a:t>类成员变量的访问接口</a:t>
            </a:r>
          </a:p>
        </p:txBody>
      </p:sp>
    </p:spTree>
    <p:extLst>
      <p:ext uri="{BB962C8B-B14F-4D97-AF65-F5344CB8AC3E}">
        <p14:creationId xmlns:p14="http://schemas.microsoft.com/office/powerpoint/2010/main" val="29479488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074" y="1052736"/>
            <a:ext cx="3992563" cy="3933384"/>
          </a:xfrm>
          <a:prstGeom prst="rect">
            <a:avLst/>
          </a:prstGeom>
          <a:ln w="25400">
            <a:solidFill>
              <a:schemeClr val="accent1">
                <a:lumMod val="75000"/>
              </a:schemeClr>
            </a:solidFill>
          </a:ln>
        </p:spPr>
        <p:txBody>
          <a:bodyPr>
            <a:spAutoFit/>
          </a:bodyPr>
          <a:lstStyle/>
          <a:p>
            <a:pPr>
              <a:lnSpc>
                <a:spcPct val="80000"/>
              </a:lnSpc>
              <a:defRPr/>
            </a:pPr>
            <a:r>
              <a:rPr lang="en-US" altLang="zh-CN" sz="2000" b="1" dirty="0"/>
              <a:t>class Student</a:t>
            </a:r>
          </a:p>
          <a:p>
            <a:pPr>
              <a:lnSpc>
                <a:spcPct val="80000"/>
              </a:lnSpc>
              <a:defRPr/>
            </a:pPr>
            <a:r>
              <a:rPr lang="en-US" altLang="zh-CN" sz="2000" b="1" dirty="0"/>
              <a:t>{</a:t>
            </a:r>
          </a:p>
          <a:p>
            <a:pPr>
              <a:lnSpc>
                <a:spcPct val="80000"/>
              </a:lnSpc>
              <a:defRPr/>
            </a:pPr>
            <a:r>
              <a:rPr lang="en-US" altLang="zh-CN" sz="2000" b="1" dirty="0"/>
              <a:t>    private </a:t>
            </a:r>
            <a:r>
              <a:rPr lang="en-US" altLang="zh-CN" sz="2000" b="1" dirty="0" err="1"/>
              <a:t>int</a:t>
            </a:r>
            <a:r>
              <a:rPr lang="en-US" altLang="zh-CN" sz="2000" b="1" dirty="0"/>
              <a:t> no;</a:t>
            </a:r>
          </a:p>
          <a:p>
            <a:pPr>
              <a:lnSpc>
                <a:spcPct val="80000"/>
              </a:lnSpc>
              <a:defRPr/>
            </a:pPr>
            <a:endParaRPr lang="zh-CN" altLang="en-US" sz="2000" b="1" dirty="0"/>
          </a:p>
          <a:p>
            <a:pPr>
              <a:lnSpc>
                <a:spcPct val="80000"/>
              </a:lnSpc>
              <a:defRPr/>
            </a:pPr>
            <a:r>
              <a:rPr lang="en-US" altLang="zh-CN" sz="2000" b="1" dirty="0"/>
              <a:t>    public </a:t>
            </a:r>
            <a:r>
              <a:rPr lang="en-US" altLang="zh-CN" sz="2000" b="1" dirty="0" err="1"/>
              <a:t>int</a:t>
            </a:r>
            <a:r>
              <a:rPr lang="en-US" altLang="zh-CN" sz="2000" b="1" dirty="0"/>
              <a:t> </a:t>
            </a:r>
            <a:r>
              <a:rPr lang="en-US" altLang="zh-CN" sz="2000" b="1" dirty="0" err="1"/>
              <a:t>GetNo</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return no;</a:t>
            </a:r>
          </a:p>
          <a:p>
            <a:pPr>
              <a:lnSpc>
                <a:spcPct val="80000"/>
              </a:lnSpc>
              <a:defRPr/>
            </a:pPr>
            <a:r>
              <a:rPr lang="zh-CN" altLang="en-US" sz="2000" b="1" dirty="0"/>
              <a:t>    </a:t>
            </a:r>
            <a:r>
              <a:rPr lang="en-US" altLang="zh-CN" sz="2000" b="1" dirty="0"/>
              <a:t>}</a:t>
            </a:r>
          </a:p>
          <a:p>
            <a:pPr>
              <a:lnSpc>
                <a:spcPct val="80000"/>
              </a:lnSpc>
              <a:defRPr/>
            </a:pPr>
            <a:endParaRPr lang="zh-CN" altLang="en-US" sz="2000" b="1" dirty="0"/>
          </a:p>
          <a:p>
            <a:pPr>
              <a:lnSpc>
                <a:spcPct val="80000"/>
              </a:lnSpc>
              <a:defRPr/>
            </a:pPr>
            <a:r>
              <a:rPr lang="en-US" altLang="zh-CN" sz="2000" b="1" dirty="0"/>
              <a:t>    public void </a:t>
            </a:r>
            <a:r>
              <a:rPr lang="en-US" altLang="zh-CN" sz="2000" b="1" dirty="0" err="1"/>
              <a:t>SetNo</a:t>
            </a:r>
            <a:r>
              <a:rPr lang="en-US" altLang="zh-CN" sz="2000" b="1" dirty="0"/>
              <a:t>(</a:t>
            </a:r>
            <a:r>
              <a:rPr lang="en-US" altLang="zh-CN" sz="2000" b="1" dirty="0" err="1"/>
              <a:t>int</a:t>
            </a:r>
            <a:r>
              <a:rPr lang="en-US" altLang="zh-CN" sz="2000" b="1" dirty="0"/>
              <a:t> </a:t>
            </a:r>
            <a:r>
              <a:rPr lang="en-US" altLang="zh-CN" sz="2000" b="1" dirty="0" err="1"/>
              <a:t>i</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if (</a:t>
            </a:r>
            <a:r>
              <a:rPr lang="en-US" altLang="zh-CN" sz="2000" b="1" dirty="0" err="1"/>
              <a:t>i</a:t>
            </a:r>
            <a:r>
              <a:rPr lang="en-US" altLang="zh-CN" sz="2000" b="1" dirty="0"/>
              <a:t> &gt; 0) no = </a:t>
            </a:r>
            <a:r>
              <a:rPr lang="en-US" altLang="zh-CN" sz="2000" b="1" dirty="0" err="1"/>
              <a:t>i</a:t>
            </a:r>
            <a:r>
              <a:rPr lang="en-US" altLang="zh-CN" sz="2000" b="1" dirty="0"/>
              <a:t>;</a:t>
            </a:r>
          </a:p>
          <a:p>
            <a:pPr>
              <a:lnSpc>
                <a:spcPct val="80000"/>
              </a:lnSpc>
              <a:defRPr/>
            </a:pPr>
            <a:r>
              <a:rPr lang="en-US" altLang="zh-CN" sz="2000" b="1" dirty="0"/>
              <a:t>        else no = 0;</a:t>
            </a:r>
          </a:p>
          <a:p>
            <a:pPr>
              <a:lnSpc>
                <a:spcPct val="80000"/>
              </a:lnSpc>
              <a:defRPr/>
            </a:pPr>
            <a:r>
              <a:rPr lang="zh-CN" altLang="en-US" sz="2000" b="1" dirty="0"/>
              <a:t>    </a:t>
            </a:r>
            <a:r>
              <a:rPr lang="en-US" altLang="zh-CN" sz="2000" b="1" dirty="0"/>
              <a:t>}</a:t>
            </a:r>
          </a:p>
          <a:p>
            <a:pPr>
              <a:lnSpc>
                <a:spcPct val="80000"/>
              </a:lnSpc>
              <a:defRPr/>
            </a:pPr>
            <a:r>
              <a:rPr lang="en-US" altLang="zh-CN" sz="2000" b="1" dirty="0"/>
              <a:t>}</a:t>
            </a:r>
            <a:endParaRPr lang="zh-CN" altLang="en-US" sz="1600" b="1" dirty="0">
              <a:latin typeface="+mn-lt"/>
            </a:endParaRPr>
          </a:p>
        </p:txBody>
      </p:sp>
      <p:sp>
        <p:nvSpPr>
          <p:cNvPr id="7" name="矩形 6"/>
          <p:cNvSpPr/>
          <p:nvPr/>
        </p:nvSpPr>
        <p:spPr>
          <a:xfrm>
            <a:off x="219074" y="5589240"/>
            <a:ext cx="3992563" cy="831850"/>
          </a:xfrm>
          <a:prstGeom prst="rect">
            <a:avLst/>
          </a:prstGeom>
          <a:ln w="25400">
            <a:solidFill>
              <a:schemeClr val="accent1">
                <a:lumMod val="75000"/>
              </a:schemeClr>
            </a:solidFill>
          </a:ln>
        </p:spPr>
        <p:txBody>
          <a:bodyPr>
            <a:spAutoFit/>
          </a:bodyPr>
          <a:lstStyle/>
          <a:p>
            <a:pPr>
              <a:lnSpc>
                <a:spcPct val="80000"/>
              </a:lnSpc>
              <a:defRPr/>
            </a:pPr>
            <a:r>
              <a:rPr lang="en-US" altLang="zh-CN" sz="2000" b="1" dirty="0">
                <a:solidFill>
                  <a:srgbClr val="FF0000"/>
                </a:solidFill>
                <a:latin typeface="+mn-lt"/>
              </a:rPr>
              <a:t>Student s = new Student();</a:t>
            </a:r>
          </a:p>
          <a:p>
            <a:pPr>
              <a:lnSpc>
                <a:spcPct val="80000"/>
              </a:lnSpc>
              <a:defRPr/>
            </a:pPr>
            <a:r>
              <a:rPr lang="en-US" altLang="zh-CN" sz="2000" b="1" dirty="0" err="1">
                <a:solidFill>
                  <a:srgbClr val="FF0000"/>
                </a:solidFill>
                <a:latin typeface="+mn-lt"/>
              </a:rPr>
              <a:t>s.SetNo</a:t>
            </a:r>
            <a:r>
              <a:rPr lang="en-US" altLang="zh-CN" sz="2000" b="1" dirty="0">
                <a:solidFill>
                  <a:srgbClr val="FF0000"/>
                </a:solidFill>
                <a:latin typeface="+mn-lt"/>
              </a:rPr>
              <a:t>(10);</a:t>
            </a:r>
          </a:p>
          <a:p>
            <a:pPr>
              <a:lnSpc>
                <a:spcPct val="80000"/>
              </a:lnSpc>
              <a:defRPr/>
            </a:pPr>
            <a:r>
              <a:rPr lang="en-US" altLang="zh-CN" sz="2000" b="1" dirty="0" err="1">
                <a:solidFill>
                  <a:srgbClr val="FF0000"/>
                </a:solidFill>
                <a:latin typeface="+mn-lt"/>
              </a:rPr>
              <a:t>int</a:t>
            </a:r>
            <a:r>
              <a:rPr lang="en-US" altLang="zh-CN" sz="2000" b="1" dirty="0">
                <a:solidFill>
                  <a:srgbClr val="FF0000"/>
                </a:solidFill>
                <a:latin typeface="+mn-lt"/>
              </a:rPr>
              <a:t> </a:t>
            </a:r>
            <a:r>
              <a:rPr lang="en-US" altLang="zh-CN" sz="2000" b="1" dirty="0" err="1">
                <a:solidFill>
                  <a:srgbClr val="FF0000"/>
                </a:solidFill>
                <a:latin typeface="+mn-lt"/>
              </a:rPr>
              <a:t>myNo</a:t>
            </a:r>
            <a:r>
              <a:rPr lang="en-US" altLang="zh-CN" sz="2000" b="1" dirty="0">
                <a:solidFill>
                  <a:srgbClr val="FF0000"/>
                </a:solidFill>
                <a:latin typeface="+mn-lt"/>
              </a:rPr>
              <a:t> = </a:t>
            </a:r>
            <a:r>
              <a:rPr lang="en-US" altLang="zh-CN" sz="2000" b="1" dirty="0" err="1">
                <a:solidFill>
                  <a:srgbClr val="FF0000"/>
                </a:solidFill>
                <a:latin typeface="+mn-lt"/>
              </a:rPr>
              <a:t>s.GetNo</a:t>
            </a:r>
            <a:r>
              <a:rPr lang="en-US" altLang="zh-CN" sz="2000" b="1" dirty="0">
                <a:solidFill>
                  <a:srgbClr val="FF0000"/>
                </a:solidFill>
                <a:latin typeface="+mn-lt"/>
              </a:rPr>
              <a:t>();</a:t>
            </a:r>
            <a:endParaRPr lang="zh-CN" altLang="en-US" sz="2000" b="1" dirty="0">
              <a:solidFill>
                <a:srgbClr val="FF0000"/>
              </a:solidFill>
              <a:latin typeface="+mn-lt"/>
            </a:endParaRPr>
          </a:p>
        </p:txBody>
      </p:sp>
      <p:sp>
        <p:nvSpPr>
          <p:cNvPr id="2" name="文本框 1"/>
          <p:cNvSpPr txBox="1"/>
          <p:nvPr/>
        </p:nvSpPr>
        <p:spPr>
          <a:xfrm>
            <a:off x="2483768" y="260648"/>
            <a:ext cx="4464496" cy="584775"/>
          </a:xfrm>
          <a:prstGeom prst="rect">
            <a:avLst/>
          </a:prstGeom>
          <a:noFill/>
        </p:spPr>
        <p:txBody>
          <a:bodyPr wrap="square" rtlCol="0">
            <a:spAutoFit/>
          </a:bodyPr>
          <a:lstStyle/>
          <a:p>
            <a:r>
              <a:rPr lang="zh-CN" altLang="en-US" sz="3200" dirty="0">
                <a:solidFill>
                  <a:srgbClr val="0000FF"/>
                </a:solidFill>
                <a:latin typeface="黑体" panose="02010609060101010101" pitchFamily="49" charset="-122"/>
                <a:ea typeface="黑体" panose="02010609060101010101" pitchFamily="49" charset="-122"/>
              </a:rPr>
              <a:t>类成员变量的访问接口</a:t>
            </a:r>
          </a:p>
        </p:txBody>
      </p:sp>
    </p:spTree>
    <p:extLst>
      <p:ext uri="{BB962C8B-B14F-4D97-AF65-F5344CB8AC3E}">
        <p14:creationId xmlns:p14="http://schemas.microsoft.com/office/powerpoint/2010/main" val="4002727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987425"/>
          </a:xfrm>
        </p:spPr>
        <p:txBody>
          <a:bodyPr/>
          <a:lstStyle/>
          <a:p>
            <a:pPr eaLnBrk="1" hangingPunct="1"/>
            <a:r>
              <a:rPr lang="en-US" altLang="zh-CN" dirty="0">
                <a:solidFill>
                  <a:srgbClr val="0000FF"/>
                </a:solidFill>
                <a:latin typeface="黑体" panose="02010609060101010101" pitchFamily="49" charset="-122"/>
                <a:ea typeface="黑体" panose="02010609060101010101" pitchFamily="49" charset="-122"/>
              </a:rPr>
              <a:t> </a:t>
            </a:r>
            <a:r>
              <a:rPr lang="zh-CN" altLang="en-US" dirty="0">
                <a:solidFill>
                  <a:srgbClr val="0000FF"/>
                </a:solidFill>
                <a:latin typeface="黑体" panose="02010609060101010101" pitchFamily="49" charset="-122"/>
                <a:ea typeface="黑体" panose="02010609060101010101" pitchFamily="49" charset="-122"/>
              </a:rPr>
              <a:t>属性成员</a:t>
            </a:r>
          </a:p>
        </p:txBody>
      </p:sp>
      <p:sp>
        <p:nvSpPr>
          <p:cNvPr id="55299" name="Rectangle 3"/>
          <p:cNvSpPr>
            <a:spLocks noGrp="1" noChangeArrowheads="1"/>
          </p:cNvSpPr>
          <p:nvPr>
            <p:ph idx="1"/>
          </p:nvPr>
        </p:nvSpPr>
        <p:spPr>
          <a:xfrm>
            <a:off x="381000" y="850900"/>
            <a:ext cx="8229600" cy="3082925"/>
          </a:xfrm>
        </p:spPr>
        <p:txBody>
          <a:bodyPr/>
          <a:lstStyle/>
          <a:p>
            <a:pPr eaLnBrk="1" hangingPunct="1"/>
            <a:r>
              <a:rPr lang="zh-CN" altLang="en-US" sz="2600">
                <a:ea typeface="黑体" panose="02010609060101010101" pitchFamily="49" charset="-122"/>
              </a:rPr>
              <a:t>属性主要用于描述和维护类对象的状态。对属性的访问就好像直接访问</a:t>
            </a:r>
            <a:r>
              <a:rPr lang="en-US" altLang="zh-CN" sz="2600">
                <a:ea typeface="黑体" panose="02010609060101010101" pitchFamily="49" charset="-122"/>
              </a:rPr>
              <a:t>public</a:t>
            </a:r>
            <a:r>
              <a:rPr lang="zh-CN" altLang="en-US" sz="2600">
                <a:ea typeface="黑体" panose="02010609060101010101" pitchFamily="49" charset="-122"/>
              </a:rPr>
              <a:t>字段成员，但在类内部是通过类方法访问的。</a:t>
            </a:r>
          </a:p>
          <a:p>
            <a:pPr eaLnBrk="1" hangingPunct="1"/>
            <a:r>
              <a:rPr lang="zh-CN" altLang="en-US" sz="2600">
                <a:ea typeface="黑体" panose="02010609060101010101" pitchFamily="49" charset="-122"/>
              </a:rPr>
              <a:t>创建一个属性包括两步：</a:t>
            </a:r>
          </a:p>
          <a:p>
            <a:pPr lvl="1" eaLnBrk="1" hangingPunct="1">
              <a:buFontTx/>
              <a:buNone/>
            </a:pPr>
            <a:r>
              <a:rPr lang="en-US" altLang="zh-CN" sz="2200">
                <a:ea typeface="黑体" panose="02010609060101010101" pitchFamily="49" charset="-122"/>
              </a:rPr>
              <a:t>1.</a:t>
            </a:r>
            <a:r>
              <a:rPr lang="zh-CN" altLang="en-US" sz="2200">
                <a:ea typeface="黑体" panose="02010609060101010101" pitchFamily="49" charset="-122"/>
              </a:rPr>
              <a:t>声明一个字段来存储属性值</a:t>
            </a:r>
          </a:p>
          <a:p>
            <a:pPr lvl="1" eaLnBrk="1" hangingPunct="1">
              <a:buFontTx/>
              <a:buNone/>
            </a:pPr>
            <a:r>
              <a:rPr lang="en-US" altLang="zh-CN" sz="2200">
                <a:ea typeface="黑体" panose="02010609060101010101" pitchFamily="49" charset="-122"/>
              </a:rPr>
              <a:t>2.</a:t>
            </a:r>
            <a:r>
              <a:rPr lang="zh-CN" altLang="en-US" sz="2200">
                <a:ea typeface="黑体" panose="02010609060101010101" pitchFamily="49" charset="-122"/>
              </a:rPr>
              <a:t>编写一个属性声明，提供访问接口</a:t>
            </a:r>
          </a:p>
        </p:txBody>
      </p:sp>
      <p:sp>
        <p:nvSpPr>
          <p:cNvPr id="55300" name="Text Box 4"/>
          <p:cNvSpPr txBox="1">
            <a:spLocks noChangeArrowheads="1"/>
          </p:cNvSpPr>
          <p:nvPr/>
        </p:nvSpPr>
        <p:spPr bwMode="auto">
          <a:xfrm>
            <a:off x="533400" y="3678238"/>
            <a:ext cx="7924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a:ea typeface="黑体" panose="02010609060101010101" pitchFamily="49" charset="-122"/>
              </a:rPr>
              <a:t>属性的建立要使用属性声明，语法如下：</a:t>
            </a:r>
          </a:p>
          <a:p>
            <a:pPr eaLnBrk="1" hangingPunct="1">
              <a:spcBef>
                <a:spcPct val="50000"/>
              </a:spcBef>
              <a:buFontTx/>
              <a:buNone/>
            </a:pPr>
            <a:endParaRPr lang="zh-CN" altLang="en-US" sz="2000" b="1">
              <a:ea typeface="黑体" panose="02010609060101010101" pitchFamily="49" charset="-122"/>
            </a:endParaRPr>
          </a:p>
          <a:p>
            <a:pPr eaLnBrk="1" hangingPunct="1">
              <a:spcBef>
                <a:spcPct val="0"/>
              </a:spcBef>
              <a:buFontTx/>
              <a:buNone/>
            </a:pPr>
            <a:r>
              <a:rPr lang="en-US" altLang="zh-CN" sz="2000" b="1">
                <a:ea typeface="黑体" panose="02010609060101010101" pitchFamily="49" charset="-122"/>
              </a:rPr>
              <a:t>[</a:t>
            </a:r>
            <a:r>
              <a:rPr lang="zh-CN" altLang="en-US" sz="2000" b="1">
                <a:ea typeface="黑体" panose="02010609060101010101" pitchFamily="49" charset="-122"/>
              </a:rPr>
              <a:t>访问修饰符</a:t>
            </a:r>
            <a:r>
              <a:rPr lang="en-US" altLang="zh-CN" sz="2000" b="1">
                <a:ea typeface="黑体" panose="02010609060101010101" pitchFamily="49" charset="-122"/>
              </a:rPr>
              <a:t>] </a:t>
            </a:r>
            <a:r>
              <a:rPr lang="zh-CN" altLang="en-US" sz="2000" b="1">
                <a:ea typeface="黑体" panose="02010609060101010101" pitchFamily="49" charset="-122"/>
              </a:rPr>
              <a:t>类型名  属性名</a:t>
            </a:r>
          </a:p>
          <a:p>
            <a:pPr eaLnBrk="1" hangingPunct="1">
              <a:spcBef>
                <a:spcPct val="0"/>
              </a:spcBef>
              <a:buFontTx/>
              <a:buNone/>
            </a:pPr>
            <a:r>
              <a:rPr lang="en-US" altLang="zh-CN" sz="2000" b="1">
                <a:ea typeface="黑体" panose="02010609060101010101" pitchFamily="49" charset="-122"/>
              </a:rPr>
              <a:t>{  </a:t>
            </a:r>
            <a:r>
              <a:rPr lang="en-US" altLang="zh-CN" sz="2000" b="1">
                <a:solidFill>
                  <a:srgbClr val="FF0000"/>
                </a:solidFill>
                <a:ea typeface="黑体" panose="02010609060101010101" pitchFamily="49" charset="-122"/>
              </a:rPr>
              <a:t>get</a:t>
            </a:r>
          </a:p>
          <a:p>
            <a:pPr eaLnBrk="1" hangingPunct="1">
              <a:spcBef>
                <a:spcPct val="0"/>
              </a:spcBef>
              <a:buFontTx/>
              <a:buNone/>
            </a:pPr>
            <a:r>
              <a:rPr lang="en-US" altLang="zh-CN" sz="2000" b="1">
                <a:ea typeface="黑体" panose="02010609060101010101" pitchFamily="49" charset="-122"/>
              </a:rPr>
              <a:t>   {  </a:t>
            </a:r>
            <a:r>
              <a:rPr lang="en-US" altLang="zh-CN" sz="2000" b="1">
                <a:solidFill>
                  <a:srgbClr val="FF0000"/>
                </a:solidFill>
                <a:ea typeface="黑体" panose="02010609060101010101" pitchFamily="49" charset="-122"/>
              </a:rPr>
              <a:t>return </a:t>
            </a:r>
            <a:r>
              <a:rPr lang="en-US" altLang="zh-CN" sz="2000" b="1">
                <a:ea typeface="黑体" panose="02010609060101010101" pitchFamily="49" charset="-122"/>
              </a:rPr>
              <a:t> </a:t>
            </a:r>
            <a:r>
              <a:rPr lang="zh-CN" altLang="en-US" sz="2000" b="1">
                <a:ea typeface="黑体" panose="02010609060101010101" pitchFamily="49" charset="-122"/>
              </a:rPr>
              <a:t>字段</a:t>
            </a:r>
            <a:r>
              <a:rPr lang="en-US" altLang="zh-CN" sz="2000" b="1">
                <a:ea typeface="黑体" panose="02010609060101010101" pitchFamily="49" charset="-122"/>
              </a:rPr>
              <a:t>;   }</a:t>
            </a:r>
          </a:p>
          <a:p>
            <a:pPr eaLnBrk="1" hangingPunct="1">
              <a:spcBef>
                <a:spcPct val="0"/>
              </a:spcBef>
              <a:buFontTx/>
              <a:buNone/>
            </a:pPr>
            <a:r>
              <a:rPr lang="en-US" altLang="zh-CN" sz="2000" b="1">
                <a:ea typeface="黑体" panose="02010609060101010101" pitchFamily="49" charset="-122"/>
              </a:rPr>
              <a:t>    </a:t>
            </a:r>
            <a:r>
              <a:rPr lang="en-US" altLang="zh-CN" sz="2000" b="1">
                <a:solidFill>
                  <a:srgbClr val="FF0000"/>
                </a:solidFill>
                <a:ea typeface="黑体" panose="02010609060101010101" pitchFamily="49" charset="-122"/>
              </a:rPr>
              <a:t>set</a:t>
            </a:r>
          </a:p>
          <a:p>
            <a:pPr eaLnBrk="1" hangingPunct="1">
              <a:spcBef>
                <a:spcPct val="0"/>
              </a:spcBef>
              <a:buFontTx/>
              <a:buNone/>
            </a:pPr>
            <a:r>
              <a:rPr lang="en-US" altLang="zh-CN" sz="2000" b="1">
                <a:ea typeface="黑体" panose="02010609060101010101" pitchFamily="49" charset="-122"/>
              </a:rPr>
              <a:t>   { </a:t>
            </a:r>
            <a:r>
              <a:rPr lang="zh-CN" altLang="en-US" sz="2000" b="1">
                <a:ea typeface="黑体" panose="02010609060101010101" pitchFamily="49" charset="-122"/>
              </a:rPr>
              <a:t>字段 </a:t>
            </a:r>
            <a:r>
              <a:rPr lang="en-US" altLang="zh-CN" sz="2000" b="1">
                <a:ea typeface="黑体" panose="02010609060101010101" pitchFamily="49" charset="-122"/>
              </a:rPr>
              <a:t>= </a:t>
            </a:r>
            <a:r>
              <a:rPr lang="en-US" altLang="zh-CN" sz="2000" b="1">
                <a:solidFill>
                  <a:srgbClr val="FF0000"/>
                </a:solidFill>
                <a:ea typeface="黑体" panose="02010609060101010101" pitchFamily="49" charset="-122"/>
              </a:rPr>
              <a:t>value</a:t>
            </a:r>
            <a:r>
              <a:rPr lang="en-US" altLang="zh-CN" sz="2000" b="1">
                <a:ea typeface="黑体" panose="02010609060101010101" pitchFamily="49" charset="-122"/>
              </a:rPr>
              <a:t>; }</a:t>
            </a:r>
          </a:p>
          <a:p>
            <a:pPr eaLnBrk="1" hangingPunct="1">
              <a:spcBef>
                <a:spcPct val="0"/>
              </a:spcBef>
              <a:buFontTx/>
              <a:buNone/>
            </a:pPr>
            <a:r>
              <a:rPr lang="en-US" altLang="zh-CN" sz="2000" b="1">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a:xfrm>
            <a:off x="323850" y="260350"/>
            <a:ext cx="8229600" cy="6264275"/>
          </a:xfrm>
        </p:spPr>
        <p:txBody>
          <a:bodyPr/>
          <a:lstStyle/>
          <a:p>
            <a:pPr eaLnBrk="1" hangingPunct="1">
              <a:spcBef>
                <a:spcPts val="600"/>
              </a:spcBef>
              <a:spcAft>
                <a:spcPts val="600"/>
              </a:spcAft>
              <a:defRPr/>
            </a:pPr>
            <a:r>
              <a:rPr lang="zh-CN" altLang="en-US" sz="2400" dirty="0">
                <a:ea typeface="黑体" panose="02010609060101010101" pitchFamily="49" charset="-122"/>
              </a:rPr>
              <a:t>属性是一种特殊的方法，但属性和方法也有不同之处：</a:t>
            </a:r>
          </a:p>
          <a:p>
            <a:pPr lvl="1" eaLnBrk="1" hangingPunct="1">
              <a:spcBef>
                <a:spcPts val="600"/>
              </a:spcBef>
              <a:spcAft>
                <a:spcPts val="600"/>
              </a:spcAft>
              <a:defRPr/>
            </a:pPr>
            <a:r>
              <a:rPr lang="zh-CN" altLang="en-US" sz="2000" dirty="0">
                <a:ea typeface="黑体" panose="02010609060101010101" pitchFamily="49" charset="-122"/>
              </a:rPr>
              <a:t>属性不必使用圆括号，但方法一定使用圆括号。</a:t>
            </a:r>
          </a:p>
          <a:p>
            <a:pPr lvl="1" eaLnBrk="1" hangingPunct="1">
              <a:spcBef>
                <a:spcPts val="600"/>
              </a:spcBef>
              <a:spcAft>
                <a:spcPts val="600"/>
              </a:spcAft>
              <a:defRPr/>
            </a:pPr>
            <a:r>
              <a:rPr lang="zh-CN" altLang="en-US" sz="2000" dirty="0">
                <a:ea typeface="黑体" panose="02010609060101010101" pitchFamily="49" charset="-122"/>
              </a:rPr>
              <a:t>属性不能制定参数，方法可以指定参数。</a:t>
            </a:r>
          </a:p>
          <a:p>
            <a:pPr lvl="1" eaLnBrk="1" hangingPunct="1">
              <a:spcBef>
                <a:spcPts val="600"/>
              </a:spcBef>
              <a:spcAft>
                <a:spcPts val="600"/>
              </a:spcAft>
              <a:defRPr/>
            </a:pPr>
            <a:r>
              <a:rPr lang="zh-CN" altLang="en-US" sz="2000" dirty="0">
                <a:ea typeface="黑体" panose="02010609060101010101" pitchFamily="49" charset="-122"/>
              </a:rPr>
              <a:t>属性不能使用</a:t>
            </a:r>
            <a:r>
              <a:rPr lang="en-US" altLang="zh-CN" sz="2000" dirty="0">
                <a:ea typeface="黑体" panose="02010609060101010101" pitchFamily="49" charset="-122"/>
              </a:rPr>
              <a:t>void</a:t>
            </a:r>
            <a:r>
              <a:rPr lang="zh-CN" altLang="en-US" sz="2000" dirty="0">
                <a:ea typeface="黑体" panose="02010609060101010101" pitchFamily="49" charset="-122"/>
              </a:rPr>
              <a:t>类型，方法则可以使用</a:t>
            </a:r>
            <a:r>
              <a:rPr lang="en-US" altLang="zh-CN" sz="2000" dirty="0">
                <a:ea typeface="黑体" panose="02010609060101010101" pitchFamily="49" charset="-122"/>
              </a:rPr>
              <a:t>void</a:t>
            </a:r>
            <a:r>
              <a:rPr lang="zh-CN" altLang="en-US" sz="2000" dirty="0">
                <a:ea typeface="黑体" panose="02010609060101010101" pitchFamily="49" charset="-122"/>
              </a:rPr>
              <a:t>类型。</a:t>
            </a:r>
          </a:p>
          <a:p>
            <a:pPr lvl="1" eaLnBrk="1" hangingPunct="1">
              <a:spcBef>
                <a:spcPts val="600"/>
              </a:spcBef>
              <a:spcAft>
                <a:spcPts val="600"/>
              </a:spcAft>
              <a:defRPr/>
            </a:pPr>
            <a:r>
              <a:rPr lang="zh-CN" altLang="en-US" sz="2000" dirty="0">
                <a:ea typeface="黑体" panose="02010609060101010101" pitchFamily="49" charset="-122"/>
              </a:rPr>
              <a:t>属性使用方法与变量相同。</a:t>
            </a:r>
            <a:endParaRPr lang="en-US" altLang="zh-CN" sz="2000" dirty="0">
              <a:ea typeface="黑体" panose="02010609060101010101" pitchFamily="49" charset="-122"/>
            </a:endParaRPr>
          </a:p>
          <a:p>
            <a:pPr eaLnBrk="1" hangingPunct="1">
              <a:spcBef>
                <a:spcPts val="600"/>
              </a:spcBef>
              <a:spcAft>
                <a:spcPts val="600"/>
              </a:spcAft>
              <a:defRPr/>
            </a:pPr>
            <a:r>
              <a:rPr lang="zh-CN" altLang="en-US" sz="2400" dirty="0">
                <a:ea typeface="黑体" panose="02010609060101010101" pitchFamily="49" charset="-122"/>
              </a:rPr>
              <a:t>可以创建只读或只写属性，即只有</a:t>
            </a:r>
            <a:r>
              <a:rPr lang="en-US" altLang="zh-CN" sz="2400" dirty="0">
                <a:ea typeface="黑体" panose="02010609060101010101" pitchFamily="49" charset="-122"/>
              </a:rPr>
              <a:t>get</a:t>
            </a:r>
            <a:r>
              <a:rPr lang="zh-CN" altLang="en-US" sz="2400" dirty="0">
                <a:ea typeface="黑体" panose="02010609060101010101" pitchFamily="49" charset="-122"/>
              </a:rPr>
              <a:t>或</a:t>
            </a:r>
            <a:r>
              <a:rPr lang="en-US" altLang="zh-CN" sz="2400" dirty="0">
                <a:ea typeface="黑体" panose="02010609060101010101" pitchFamily="49" charset="-122"/>
              </a:rPr>
              <a:t>set</a:t>
            </a:r>
            <a:r>
              <a:rPr lang="zh-CN" altLang="en-US" sz="2400" dirty="0">
                <a:ea typeface="黑体" panose="02010609060101010101" pitchFamily="49" charset="-122"/>
              </a:rPr>
              <a:t>方法。</a:t>
            </a:r>
            <a:endParaRPr lang="zh-CN" altLang="en-US" sz="2400" dirty="0">
              <a:solidFill>
                <a:srgbClr val="000000"/>
              </a:solidFill>
              <a:ea typeface="黑体" panose="02010609060101010101" pitchFamily="49" charset="-122"/>
            </a:endParaRPr>
          </a:p>
          <a:p>
            <a:pPr eaLnBrk="1" hangingPunct="1">
              <a:spcBef>
                <a:spcPts val="600"/>
              </a:spcBef>
              <a:spcAft>
                <a:spcPts val="600"/>
              </a:spcAft>
              <a:defRPr/>
            </a:pPr>
            <a:r>
              <a:rPr lang="zh-CN" altLang="en-US" sz="2400" dirty="0">
                <a:ea typeface="黑体" panose="02010609060101010101" pitchFamily="49" charset="-122"/>
              </a:rPr>
              <a:t>可以创建静态属性，用</a:t>
            </a:r>
            <a:r>
              <a:rPr lang="en-US" altLang="zh-CN" sz="2400" dirty="0">
                <a:ea typeface="黑体" panose="02010609060101010101" pitchFamily="49" charset="-122"/>
                <a:cs typeface="Times New Roman" panose="02020603050405020304" pitchFamily="18" charset="0"/>
              </a:rPr>
              <a:t>static</a:t>
            </a:r>
            <a:r>
              <a:rPr lang="zh-CN" altLang="en-US" sz="2400" dirty="0">
                <a:ea typeface="黑体" panose="02010609060101010101" pitchFamily="49" charset="-122"/>
              </a:rPr>
              <a:t>关键字。</a:t>
            </a:r>
          </a:p>
          <a:p>
            <a:pPr eaLnBrk="1" hangingPunct="1">
              <a:spcBef>
                <a:spcPts val="600"/>
              </a:spcBef>
              <a:spcAft>
                <a:spcPts val="600"/>
              </a:spcAft>
              <a:defRPr/>
            </a:pPr>
            <a:r>
              <a:rPr lang="zh-CN" altLang="en-US" sz="2400" dirty="0">
                <a:ea typeface="黑体" panose="02010609060101010101" pitchFamily="49" charset="-122"/>
              </a:rPr>
              <a:t>静态属性不与特定实例有关联，因此在静态属性的</a:t>
            </a:r>
            <a:r>
              <a:rPr lang="en-US" altLang="zh-CN" sz="2400" dirty="0">
                <a:ea typeface="黑体" panose="02010609060101010101" pitchFamily="49" charset="-122"/>
              </a:rPr>
              <a:t>get</a:t>
            </a:r>
            <a:r>
              <a:rPr lang="zh-CN" altLang="en-US" sz="2400" dirty="0">
                <a:ea typeface="黑体" panose="02010609060101010101" pitchFamily="49" charset="-122"/>
              </a:rPr>
              <a:t>和</a:t>
            </a:r>
            <a:r>
              <a:rPr lang="en-US" altLang="zh-CN" sz="2400" dirty="0">
                <a:ea typeface="黑体" panose="02010609060101010101" pitchFamily="49" charset="-122"/>
              </a:rPr>
              <a:t>set</a:t>
            </a:r>
            <a:r>
              <a:rPr lang="zh-CN" altLang="en-US" sz="2400" dirty="0">
                <a:ea typeface="黑体" panose="02010609060101010101" pitchFamily="49" charset="-122"/>
              </a:rPr>
              <a:t>方法内引用</a:t>
            </a:r>
            <a:r>
              <a:rPr lang="en-US" altLang="zh-CN" sz="2400" dirty="0">
                <a:ea typeface="黑体" panose="02010609060101010101" pitchFamily="49" charset="-122"/>
              </a:rPr>
              <a:t>this</a:t>
            </a:r>
            <a:r>
              <a:rPr lang="zh-CN" altLang="en-US" sz="2400" dirty="0">
                <a:ea typeface="黑体" panose="02010609060101010101" pitchFamily="49" charset="-122"/>
              </a:rPr>
              <a:t>是错误的。</a:t>
            </a:r>
          </a:p>
          <a:p>
            <a:pPr eaLnBrk="1" hangingPunct="1">
              <a:spcBef>
                <a:spcPts val="600"/>
              </a:spcBef>
              <a:spcAft>
                <a:spcPts val="600"/>
              </a:spcAft>
              <a:defRPr/>
            </a:pPr>
            <a:r>
              <a:rPr lang="zh-CN" altLang="en-US" sz="2400" dirty="0">
                <a:ea typeface="黑体" panose="02010609060101010101" pitchFamily="49" charset="-122"/>
              </a:rPr>
              <a:t>静态属性使用类名访问，并且，与静态属性相配合的私有字段也应该是静态的。</a:t>
            </a:r>
          </a:p>
          <a:p>
            <a:pPr marL="457200" lvl="1" indent="0" eaLnBrk="1" hangingPunct="1">
              <a:spcBef>
                <a:spcPts val="600"/>
              </a:spcBef>
              <a:spcAft>
                <a:spcPts val="600"/>
              </a:spcAft>
              <a:buFontTx/>
              <a:buNone/>
              <a:defRPr/>
            </a:pPr>
            <a:endParaRPr lang="en-US" altLang="zh-CN" sz="2000" dirty="0">
              <a:ea typeface="黑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50825" y="188913"/>
            <a:ext cx="82804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b="1" dirty="0">
                <a:ea typeface="黑体" panose="02010609060101010101" pitchFamily="49" charset="-122"/>
              </a:rPr>
              <a:t>例：</a:t>
            </a:r>
          </a:p>
          <a:p>
            <a:pPr eaLnBrk="1" hangingPunct="1">
              <a:spcBef>
                <a:spcPct val="0"/>
              </a:spcBef>
              <a:buFontTx/>
              <a:buNone/>
            </a:pPr>
            <a:r>
              <a:rPr lang="en-US" altLang="en-US" sz="1800" b="1" noProof="1">
                <a:ea typeface="黑体" panose="02010609060101010101" pitchFamily="49" charset="-122"/>
              </a:rPr>
              <a:t>public class checkval</a:t>
            </a:r>
          </a:p>
          <a:p>
            <a:pPr eaLnBrk="1" hangingPunct="1">
              <a:spcBef>
                <a:spcPct val="0"/>
              </a:spcBef>
              <a:buFontTx/>
              <a:buNone/>
            </a:pPr>
            <a:r>
              <a:rPr lang="en-US" altLang="en-US" sz="1800" b="1" noProof="1">
                <a:ea typeface="黑体" panose="02010609060101010101" pitchFamily="49" charset="-122"/>
              </a:rPr>
              <a:t>{</a:t>
            </a:r>
          </a:p>
          <a:p>
            <a:pPr eaLnBrk="1" hangingPunct="1">
              <a:spcBef>
                <a:spcPct val="0"/>
              </a:spcBef>
              <a:buFontTx/>
              <a:buNone/>
            </a:pPr>
            <a:r>
              <a:rPr lang="en-US" altLang="en-US" sz="1800" b="1" noProof="1">
                <a:ea typeface="黑体" panose="02010609060101010101" pitchFamily="49" charset="-122"/>
              </a:rPr>
              <a:t>    private </a:t>
            </a:r>
            <a:r>
              <a:rPr lang="en-US" altLang="en-US" sz="1800" b="1" noProof="1">
                <a:solidFill>
                  <a:srgbClr val="FF0000"/>
                </a:solidFill>
                <a:ea typeface="黑体" panose="02010609060101010101" pitchFamily="49" charset="-122"/>
              </a:rPr>
              <a:t>static</a:t>
            </a:r>
            <a:r>
              <a:rPr lang="en-US" altLang="en-US" sz="1800" b="1" noProof="1">
                <a:ea typeface="黑体" panose="02010609060101010101" pitchFamily="49" charset="-122"/>
              </a:rPr>
              <a:t> string p_time="00:00:00";  //</a:t>
            </a:r>
            <a:r>
              <a:rPr lang="zh-CN" altLang="en-US" sz="1800" b="1" noProof="1">
                <a:ea typeface="黑体" panose="02010609060101010101" pitchFamily="49" charset="-122"/>
              </a:rPr>
              <a:t>静态私有字段</a:t>
            </a:r>
          </a:p>
          <a:p>
            <a:pPr eaLnBrk="1" hangingPunct="1">
              <a:spcBef>
                <a:spcPct val="0"/>
              </a:spcBef>
              <a:buFontTx/>
              <a:buNone/>
            </a:pPr>
            <a:r>
              <a:rPr lang="en-US" altLang="en-US" sz="1800" b="1" noProof="1">
                <a:ea typeface="黑体" panose="02010609060101010101" pitchFamily="49" charset="-122"/>
              </a:rPr>
              <a:t>    public </a:t>
            </a:r>
            <a:r>
              <a:rPr lang="en-US" altLang="en-US" sz="1800" b="1" noProof="1">
                <a:solidFill>
                  <a:srgbClr val="FF0000"/>
                </a:solidFill>
                <a:ea typeface="黑体" panose="02010609060101010101" pitchFamily="49" charset="-122"/>
              </a:rPr>
              <a:t>static</a:t>
            </a:r>
            <a:r>
              <a:rPr lang="en-US" altLang="en-US" sz="1800" b="1" noProof="1">
                <a:ea typeface="黑体" panose="02010609060101010101" pitchFamily="49" charset="-122"/>
              </a:rPr>
              <a:t> string mytime  //</a:t>
            </a:r>
            <a:r>
              <a:rPr lang="zh-CN" altLang="en-US" sz="1800" b="1" noProof="1">
                <a:ea typeface="黑体" panose="02010609060101010101" pitchFamily="49" charset="-122"/>
              </a:rPr>
              <a:t>静态只读属性</a:t>
            </a:r>
          </a:p>
          <a:p>
            <a:pPr eaLnBrk="1" hangingPunct="1">
              <a:spcBef>
                <a:spcPct val="0"/>
              </a:spcBef>
              <a:buFontTx/>
              <a:buNone/>
            </a:pPr>
            <a:r>
              <a:rPr lang="zh-CN" altLang="en-US" sz="1800" b="1" noProof="1">
                <a:ea typeface="黑体" panose="02010609060101010101" pitchFamily="49" charset="-122"/>
              </a:rPr>
              <a:t>    {</a:t>
            </a:r>
          </a:p>
          <a:p>
            <a:pPr eaLnBrk="1" hangingPunct="1">
              <a:spcBef>
                <a:spcPct val="0"/>
              </a:spcBef>
              <a:buFontTx/>
              <a:buNone/>
            </a:pPr>
            <a:r>
              <a:rPr lang="en-US" altLang="en-US" sz="1800" b="1" noProof="1">
                <a:ea typeface="黑体" panose="02010609060101010101" pitchFamily="49" charset="-122"/>
              </a:rPr>
              <a:t>        get</a:t>
            </a:r>
          </a:p>
          <a:p>
            <a:pPr eaLnBrk="1" hangingPunct="1">
              <a:spcBef>
                <a:spcPct val="0"/>
              </a:spcBef>
              <a:buFontTx/>
              <a:buNone/>
            </a:pPr>
            <a:r>
              <a:rPr lang="en-US" altLang="en-US" sz="1800" b="1" noProof="1">
                <a:ea typeface="黑体" panose="02010609060101010101" pitchFamily="49" charset="-122"/>
              </a:rPr>
              <a:t>        { return p_time; }        </a:t>
            </a:r>
          </a:p>
          <a:p>
            <a:pPr eaLnBrk="1" hangingPunct="1">
              <a:spcBef>
                <a:spcPct val="0"/>
              </a:spcBef>
              <a:buFontTx/>
              <a:buNone/>
            </a:pPr>
            <a:r>
              <a:rPr lang="en-US" altLang="en-US" sz="1800" b="1" noProof="1">
                <a:ea typeface="黑体" panose="02010609060101010101" pitchFamily="49" charset="-122"/>
              </a:rPr>
              <a:t>    }</a:t>
            </a:r>
          </a:p>
          <a:p>
            <a:pPr eaLnBrk="1" hangingPunct="1">
              <a:spcBef>
                <a:spcPct val="0"/>
              </a:spcBef>
              <a:buFontTx/>
              <a:buNone/>
            </a:pPr>
            <a:r>
              <a:rPr lang="en-US" altLang="en-US" sz="1800" b="1" noProof="1">
                <a:ea typeface="黑体" panose="02010609060101010101" pitchFamily="49" charset="-122"/>
              </a:rPr>
              <a:t>    public </a:t>
            </a:r>
            <a:r>
              <a:rPr lang="en-US" altLang="en-US" sz="1800" b="1" noProof="1">
                <a:solidFill>
                  <a:srgbClr val="FF0000"/>
                </a:solidFill>
                <a:ea typeface="黑体" panose="02010609060101010101" pitchFamily="49" charset="-122"/>
              </a:rPr>
              <a:t>static</a:t>
            </a:r>
            <a:r>
              <a:rPr lang="en-US" altLang="en-US" sz="1800" b="1" noProof="1">
                <a:ea typeface="黑体" panose="02010609060101010101" pitchFamily="49" charset="-122"/>
              </a:rPr>
              <a:t> string mytime1  //</a:t>
            </a:r>
            <a:r>
              <a:rPr lang="zh-CN" altLang="en-US" sz="1800" b="1" noProof="1">
                <a:ea typeface="黑体" panose="02010609060101010101" pitchFamily="49" charset="-122"/>
              </a:rPr>
              <a:t>静态只写属性</a:t>
            </a:r>
          </a:p>
          <a:p>
            <a:pPr eaLnBrk="1" hangingPunct="1">
              <a:spcBef>
                <a:spcPct val="0"/>
              </a:spcBef>
              <a:buFontTx/>
              <a:buNone/>
            </a:pPr>
            <a:r>
              <a:rPr lang="zh-CN" altLang="en-US" sz="1800" b="1" noProof="1">
                <a:ea typeface="黑体" panose="02010609060101010101" pitchFamily="49" charset="-122"/>
              </a:rPr>
              <a:t>    {        </a:t>
            </a:r>
          </a:p>
          <a:p>
            <a:pPr eaLnBrk="1" hangingPunct="1">
              <a:spcBef>
                <a:spcPct val="0"/>
              </a:spcBef>
              <a:buFontTx/>
              <a:buNone/>
            </a:pPr>
            <a:r>
              <a:rPr lang="en-US" altLang="en-US" sz="1800" b="1" noProof="1">
                <a:ea typeface="黑体" panose="02010609060101010101" pitchFamily="49" charset="-122"/>
              </a:rPr>
              <a:t>        set</a:t>
            </a:r>
          </a:p>
          <a:p>
            <a:pPr eaLnBrk="1" hangingPunct="1">
              <a:spcBef>
                <a:spcPct val="0"/>
              </a:spcBef>
              <a:buFontTx/>
              <a:buNone/>
            </a:pPr>
            <a:r>
              <a:rPr lang="en-US" altLang="en-US" sz="1800" b="1" noProof="1">
                <a:ea typeface="黑体" panose="02010609060101010101" pitchFamily="49" charset="-122"/>
              </a:rPr>
              <a:t>        { p_time = value; }</a:t>
            </a:r>
          </a:p>
          <a:p>
            <a:pPr eaLnBrk="1" hangingPunct="1">
              <a:spcBef>
                <a:spcPct val="0"/>
              </a:spcBef>
              <a:buFontTx/>
              <a:buNone/>
            </a:pPr>
            <a:r>
              <a:rPr lang="en-US" altLang="en-US" sz="1800" b="1" noProof="1">
                <a:ea typeface="黑体" panose="02010609060101010101" pitchFamily="49" charset="-122"/>
              </a:rPr>
              <a:t>    }</a:t>
            </a:r>
          </a:p>
          <a:p>
            <a:pPr eaLnBrk="1" hangingPunct="1">
              <a:spcBef>
                <a:spcPct val="0"/>
              </a:spcBef>
              <a:buFontTx/>
              <a:buNone/>
            </a:pPr>
            <a:endParaRPr lang="en-US" altLang="en-US" sz="1800" b="1" noProof="1">
              <a:ea typeface="黑体" panose="02010609060101010101" pitchFamily="49" charset="-122"/>
            </a:endParaRPr>
          </a:p>
          <a:p>
            <a:pPr eaLnBrk="1" hangingPunct="1">
              <a:spcBef>
                <a:spcPct val="0"/>
              </a:spcBef>
              <a:buFontTx/>
              <a:buNone/>
            </a:pPr>
            <a:r>
              <a:rPr lang="en-US" altLang="en-US" sz="1800" b="1" noProof="1">
                <a:ea typeface="黑体" panose="02010609060101010101" pitchFamily="49" charset="-122"/>
              </a:rPr>
              <a:t>    static void Main()</a:t>
            </a:r>
          </a:p>
          <a:p>
            <a:pPr eaLnBrk="1" hangingPunct="1">
              <a:spcBef>
                <a:spcPct val="0"/>
              </a:spcBef>
              <a:buFontTx/>
              <a:buNone/>
            </a:pPr>
            <a:r>
              <a:rPr lang="en-US" altLang="en-US" sz="1800" b="1" noProof="1">
                <a:ea typeface="黑体" panose="02010609060101010101" pitchFamily="49" charset="-122"/>
              </a:rPr>
              <a:t>    {</a:t>
            </a:r>
          </a:p>
          <a:p>
            <a:pPr eaLnBrk="1" hangingPunct="1">
              <a:spcBef>
                <a:spcPct val="0"/>
              </a:spcBef>
              <a:buFontTx/>
              <a:buNone/>
            </a:pPr>
            <a:r>
              <a:rPr lang="en-US" altLang="en-US" sz="1800" b="1" noProof="1">
                <a:ea typeface="黑体" panose="02010609060101010101" pitchFamily="49" charset="-122"/>
              </a:rPr>
              <a:t>        Console.WriteLine(checkval.mytime);</a:t>
            </a:r>
          </a:p>
          <a:p>
            <a:pPr eaLnBrk="1" hangingPunct="1">
              <a:spcBef>
                <a:spcPct val="0"/>
              </a:spcBef>
              <a:buFontTx/>
              <a:buNone/>
            </a:pPr>
            <a:r>
              <a:rPr lang="en-US" altLang="en-US" sz="1800" b="1" noProof="1">
                <a:ea typeface="黑体" panose="02010609060101010101" pitchFamily="49" charset="-122"/>
              </a:rPr>
              <a:t>        checkval.mytime1 = "10:2:22";</a:t>
            </a:r>
          </a:p>
          <a:p>
            <a:pPr eaLnBrk="1" hangingPunct="1">
              <a:spcBef>
                <a:spcPct val="0"/>
              </a:spcBef>
              <a:buFontTx/>
              <a:buNone/>
            </a:pPr>
            <a:r>
              <a:rPr lang="en-US" altLang="en-US" sz="1800" b="1" noProof="1">
                <a:ea typeface="黑体" panose="02010609060101010101" pitchFamily="49" charset="-122"/>
              </a:rPr>
              <a:t>        Console.WriteLine("now is " + checkval.mytime);</a:t>
            </a:r>
          </a:p>
          <a:p>
            <a:pPr eaLnBrk="1" hangingPunct="1">
              <a:spcBef>
                <a:spcPct val="0"/>
              </a:spcBef>
              <a:buFontTx/>
              <a:buNone/>
            </a:pPr>
            <a:r>
              <a:rPr lang="en-US" altLang="en-US" sz="1800" b="1" noProof="1">
                <a:ea typeface="黑体" panose="02010609060101010101" pitchFamily="49" charset="-122"/>
              </a:rPr>
              <a:t>    }</a:t>
            </a:r>
          </a:p>
          <a:p>
            <a:pPr eaLnBrk="1" hangingPunct="1">
              <a:spcBef>
                <a:spcPct val="0"/>
              </a:spcBef>
              <a:buFontTx/>
              <a:buNone/>
            </a:pPr>
            <a:r>
              <a:rPr lang="en-US" altLang="en-US" sz="1800" b="1" noProof="1">
                <a:ea typeface="黑体" panose="02010609060101010101" pitchFamily="49" charset="-122"/>
              </a:rPr>
              <a:t>}</a:t>
            </a:r>
            <a:endParaRPr lang="en-US" altLang="zh-CN" sz="1800" b="1" dirty="0">
              <a:ea typeface="黑体" panose="02010609060101010101" pitchFamily="49" charset="-122"/>
            </a:endParaRPr>
          </a:p>
        </p:txBody>
      </p:sp>
      <p:sp>
        <p:nvSpPr>
          <p:cNvPr id="60419" name="Text Box 3"/>
          <p:cNvSpPr txBox="1">
            <a:spLocks noChangeArrowheads="1"/>
          </p:cNvSpPr>
          <p:nvPr/>
        </p:nvSpPr>
        <p:spPr bwMode="auto">
          <a:xfrm>
            <a:off x="6156325" y="3068638"/>
            <a:ext cx="22717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ts val="0"/>
              </a:spcBef>
              <a:buFontTx/>
              <a:buNone/>
            </a:pPr>
            <a:r>
              <a:rPr lang="en-US" altLang="zh-CN" sz="2400" b="1" dirty="0">
                <a:solidFill>
                  <a:srgbClr val="FF0000"/>
                </a:solidFill>
                <a:latin typeface="+mn-lt"/>
                <a:cs typeface="Courier New" panose="02070309020205020404" pitchFamily="49" charset="0"/>
              </a:rPr>
              <a:t>00:00:00</a:t>
            </a:r>
          </a:p>
          <a:p>
            <a:pPr algn="just" eaLnBrk="1" hangingPunct="1">
              <a:spcBef>
                <a:spcPts val="0"/>
              </a:spcBef>
              <a:buFontTx/>
              <a:buNone/>
            </a:pPr>
            <a:r>
              <a:rPr lang="en-US" altLang="zh-CN" sz="2400" b="1" dirty="0">
                <a:solidFill>
                  <a:srgbClr val="FF0000"/>
                </a:solidFill>
                <a:latin typeface="+mn-lt"/>
                <a:cs typeface="Courier New" panose="02070309020205020404" pitchFamily="49" charset="0"/>
              </a:rPr>
              <a:t>now is 10:2:22</a:t>
            </a:r>
            <a:endParaRPr lang="en-US" altLang="zh-CN" sz="2400" b="1" dirty="0">
              <a:solidFill>
                <a:srgbClr val="FF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548680"/>
            <a:ext cx="3992563" cy="3933384"/>
          </a:xfrm>
          <a:prstGeom prst="rect">
            <a:avLst/>
          </a:prstGeom>
        </p:spPr>
        <p:txBody>
          <a:bodyPr>
            <a:spAutoFit/>
          </a:bodyPr>
          <a:lstStyle/>
          <a:p>
            <a:pPr>
              <a:lnSpc>
                <a:spcPct val="80000"/>
              </a:lnSpc>
              <a:defRPr/>
            </a:pPr>
            <a:r>
              <a:rPr lang="en-US" altLang="zh-CN" sz="2000" b="1" dirty="0"/>
              <a:t>class Student</a:t>
            </a:r>
          </a:p>
          <a:p>
            <a:pPr>
              <a:lnSpc>
                <a:spcPct val="80000"/>
              </a:lnSpc>
              <a:defRPr/>
            </a:pPr>
            <a:r>
              <a:rPr lang="en-US" altLang="zh-CN" sz="2000" b="1" dirty="0"/>
              <a:t>{</a:t>
            </a:r>
          </a:p>
          <a:p>
            <a:pPr>
              <a:lnSpc>
                <a:spcPct val="80000"/>
              </a:lnSpc>
              <a:defRPr/>
            </a:pPr>
            <a:r>
              <a:rPr lang="en-US" altLang="zh-CN" sz="2000" b="1" dirty="0"/>
              <a:t>    private </a:t>
            </a:r>
            <a:r>
              <a:rPr lang="en-US" altLang="zh-CN" sz="2000" b="1" dirty="0" err="1"/>
              <a:t>int</a:t>
            </a:r>
            <a:r>
              <a:rPr lang="en-US" altLang="zh-CN" sz="2000" b="1" dirty="0"/>
              <a:t> no;</a:t>
            </a:r>
          </a:p>
          <a:p>
            <a:pPr>
              <a:lnSpc>
                <a:spcPct val="80000"/>
              </a:lnSpc>
              <a:defRPr/>
            </a:pPr>
            <a:endParaRPr lang="zh-CN" altLang="en-US" sz="2000" b="1" dirty="0"/>
          </a:p>
          <a:p>
            <a:pPr>
              <a:lnSpc>
                <a:spcPct val="80000"/>
              </a:lnSpc>
              <a:defRPr/>
            </a:pPr>
            <a:r>
              <a:rPr lang="en-US" altLang="zh-CN" sz="2000" b="1" dirty="0"/>
              <a:t>    public </a:t>
            </a:r>
            <a:r>
              <a:rPr lang="en-US" altLang="zh-CN" sz="2000" b="1" dirty="0" err="1"/>
              <a:t>int</a:t>
            </a:r>
            <a:r>
              <a:rPr lang="en-US" altLang="zh-CN" sz="2000" b="1" dirty="0"/>
              <a:t> </a:t>
            </a:r>
            <a:r>
              <a:rPr lang="en-US" altLang="zh-CN" sz="2000" b="1" dirty="0" err="1"/>
              <a:t>GetNo</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return no;</a:t>
            </a:r>
          </a:p>
          <a:p>
            <a:pPr>
              <a:lnSpc>
                <a:spcPct val="80000"/>
              </a:lnSpc>
              <a:defRPr/>
            </a:pPr>
            <a:r>
              <a:rPr lang="zh-CN" altLang="en-US" sz="2000" b="1" dirty="0"/>
              <a:t>    </a:t>
            </a:r>
            <a:r>
              <a:rPr lang="en-US" altLang="zh-CN" sz="2000" b="1" dirty="0"/>
              <a:t>}</a:t>
            </a:r>
          </a:p>
          <a:p>
            <a:pPr>
              <a:lnSpc>
                <a:spcPct val="80000"/>
              </a:lnSpc>
              <a:defRPr/>
            </a:pPr>
            <a:endParaRPr lang="zh-CN" altLang="en-US" sz="2000" b="1" dirty="0"/>
          </a:p>
          <a:p>
            <a:pPr>
              <a:lnSpc>
                <a:spcPct val="80000"/>
              </a:lnSpc>
              <a:defRPr/>
            </a:pPr>
            <a:r>
              <a:rPr lang="en-US" altLang="zh-CN" sz="2000" b="1" dirty="0"/>
              <a:t>    public void </a:t>
            </a:r>
            <a:r>
              <a:rPr lang="en-US" altLang="zh-CN" sz="2000" b="1" dirty="0" err="1"/>
              <a:t>SetNo</a:t>
            </a:r>
            <a:r>
              <a:rPr lang="en-US" altLang="zh-CN" sz="2000" b="1" dirty="0"/>
              <a:t>(</a:t>
            </a:r>
            <a:r>
              <a:rPr lang="en-US" altLang="zh-CN" sz="2000" b="1" dirty="0" err="1"/>
              <a:t>int</a:t>
            </a:r>
            <a:r>
              <a:rPr lang="en-US" altLang="zh-CN" sz="2000" b="1" dirty="0"/>
              <a:t> </a:t>
            </a:r>
            <a:r>
              <a:rPr lang="en-US" altLang="zh-CN" sz="2000" b="1" dirty="0" err="1"/>
              <a:t>i</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if (</a:t>
            </a:r>
            <a:r>
              <a:rPr lang="en-US" altLang="zh-CN" sz="2000" b="1" dirty="0" err="1"/>
              <a:t>i</a:t>
            </a:r>
            <a:r>
              <a:rPr lang="en-US" altLang="zh-CN" sz="2000" b="1" dirty="0"/>
              <a:t> &gt; 0) no = </a:t>
            </a:r>
            <a:r>
              <a:rPr lang="en-US" altLang="zh-CN" sz="2000" b="1" dirty="0" err="1"/>
              <a:t>i</a:t>
            </a:r>
            <a:r>
              <a:rPr lang="en-US" altLang="zh-CN" sz="2000" b="1" dirty="0"/>
              <a:t>;</a:t>
            </a:r>
          </a:p>
          <a:p>
            <a:pPr>
              <a:lnSpc>
                <a:spcPct val="80000"/>
              </a:lnSpc>
              <a:defRPr/>
            </a:pPr>
            <a:r>
              <a:rPr lang="en-US" altLang="zh-CN" sz="2000" b="1" dirty="0"/>
              <a:t>        else no = 0;</a:t>
            </a:r>
          </a:p>
          <a:p>
            <a:pPr>
              <a:lnSpc>
                <a:spcPct val="80000"/>
              </a:lnSpc>
              <a:defRPr/>
            </a:pPr>
            <a:r>
              <a:rPr lang="zh-CN" altLang="en-US" sz="2000" b="1" dirty="0"/>
              <a:t>    </a:t>
            </a:r>
            <a:r>
              <a:rPr lang="en-US" altLang="zh-CN" sz="2000" b="1" dirty="0"/>
              <a:t>}</a:t>
            </a:r>
          </a:p>
          <a:p>
            <a:pPr>
              <a:lnSpc>
                <a:spcPct val="80000"/>
              </a:lnSpc>
              <a:defRPr/>
            </a:pPr>
            <a:r>
              <a:rPr lang="en-US" altLang="zh-CN" sz="2000" b="1" dirty="0"/>
              <a:t>}</a:t>
            </a:r>
            <a:endParaRPr lang="zh-CN" altLang="en-US" sz="1600" b="1" dirty="0">
              <a:latin typeface="+mn-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9075" y="322263"/>
            <a:ext cx="3992563" cy="3933384"/>
          </a:xfrm>
          <a:prstGeom prst="rect">
            <a:avLst/>
          </a:prstGeom>
          <a:ln w="25400">
            <a:solidFill>
              <a:schemeClr val="accent1">
                <a:lumMod val="75000"/>
              </a:schemeClr>
            </a:solidFill>
          </a:ln>
        </p:spPr>
        <p:txBody>
          <a:bodyPr>
            <a:spAutoFit/>
          </a:bodyPr>
          <a:lstStyle/>
          <a:p>
            <a:pPr>
              <a:lnSpc>
                <a:spcPct val="80000"/>
              </a:lnSpc>
              <a:defRPr/>
            </a:pPr>
            <a:r>
              <a:rPr lang="en-US" altLang="zh-CN" sz="2000" b="1" dirty="0"/>
              <a:t>class Student</a:t>
            </a:r>
          </a:p>
          <a:p>
            <a:pPr>
              <a:lnSpc>
                <a:spcPct val="80000"/>
              </a:lnSpc>
              <a:defRPr/>
            </a:pPr>
            <a:r>
              <a:rPr lang="en-US" altLang="zh-CN" sz="2000" b="1" dirty="0"/>
              <a:t>{</a:t>
            </a:r>
          </a:p>
          <a:p>
            <a:pPr>
              <a:lnSpc>
                <a:spcPct val="80000"/>
              </a:lnSpc>
              <a:defRPr/>
            </a:pPr>
            <a:r>
              <a:rPr lang="en-US" altLang="zh-CN" sz="2000" b="1" dirty="0"/>
              <a:t>    private </a:t>
            </a:r>
            <a:r>
              <a:rPr lang="en-US" altLang="zh-CN" sz="2000" b="1" dirty="0" err="1"/>
              <a:t>int</a:t>
            </a:r>
            <a:r>
              <a:rPr lang="en-US" altLang="zh-CN" sz="2000" b="1" dirty="0"/>
              <a:t> no;</a:t>
            </a:r>
          </a:p>
          <a:p>
            <a:pPr>
              <a:lnSpc>
                <a:spcPct val="80000"/>
              </a:lnSpc>
              <a:defRPr/>
            </a:pPr>
            <a:endParaRPr lang="zh-CN" altLang="en-US" sz="2000" b="1" dirty="0"/>
          </a:p>
          <a:p>
            <a:pPr>
              <a:lnSpc>
                <a:spcPct val="80000"/>
              </a:lnSpc>
              <a:defRPr/>
            </a:pPr>
            <a:r>
              <a:rPr lang="en-US" altLang="zh-CN" sz="2000" b="1" dirty="0"/>
              <a:t>    public </a:t>
            </a:r>
            <a:r>
              <a:rPr lang="en-US" altLang="zh-CN" sz="2000" b="1" dirty="0" err="1"/>
              <a:t>int</a:t>
            </a:r>
            <a:r>
              <a:rPr lang="en-US" altLang="zh-CN" sz="2000" b="1" dirty="0"/>
              <a:t> </a:t>
            </a:r>
            <a:r>
              <a:rPr lang="en-US" altLang="zh-CN" sz="2000" b="1" dirty="0" err="1"/>
              <a:t>GetNo</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return no;</a:t>
            </a:r>
          </a:p>
          <a:p>
            <a:pPr>
              <a:lnSpc>
                <a:spcPct val="80000"/>
              </a:lnSpc>
              <a:defRPr/>
            </a:pPr>
            <a:r>
              <a:rPr lang="zh-CN" altLang="en-US" sz="2000" b="1" dirty="0"/>
              <a:t>    </a:t>
            </a:r>
            <a:r>
              <a:rPr lang="en-US" altLang="zh-CN" sz="2000" b="1" dirty="0"/>
              <a:t>}</a:t>
            </a:r>
          </a:p>
          <a:p>
            <a:pPr>
              <a:lnSpc>
                <a:spcPct val="80000"/>
              </a:lnSpc>
              <a:defRPr/>
            </a:pPr>
            <a:endParaRPr lang="zh-CN" altLang="en-US" sz="2000" b="1" dirty="0"/>
          </a:p>
          <a:p>
            <a:pPr>
              <a:lnSpc>
                <a:spcPct val="80000"/>
              </a:lnSpc>
              <a:defRPr/>
            </a:pPr>
            <a:r>
              <a:rPr lang="en-US" altLang="zh-CN" sz="2000" b="1" dirty="0"/>
              <a:t>    public void </a:t>
            </a:r>
            <a:r>
              <a:rPr lang="en-US" altLang="zh-CN" sz="2000" b="1" dirty="0" err="1"/>
              <a:t>SetNo</a:t>
            </a:r>
            <a:r>
              <a:rPr lang="en-US" altLang="zh-CN" sz="2000" b="1" dirty="0"/>
              <a:t>(</a:t>
            </a:r>
            <a:r>
              <a:rPr lang="en-US" altLang="zh-CN" sz="2000" b="1" dirty="0" err="1"/>
              <a:t>int</a:t>
            </a:r>
            <a:r>
              <a:rPr lang="en-US" altLang="zh-CN" sz="2000" b="1" dirty="0"/>
              <a:t> </a:t>
            </a:r>
            <a:r>
              <a:rPr lang="en-US" altLang="zh-CN" sz="2000" b="1" dirty="0" err="1"/>
              <a:t>i</a:t>
            </a:r>
            <a:r>
              <a:rPr lang="en-US" altLang="zh-CN" sz="2000" b="1" dirty="0"/>
              <a:t>)</a:t>
            </a:r>
          </a:p>
          <a:p>
            <a:pPr>
              <a:lnSpc>
                <a:spcPct val="80000"/>
              </a:lnSpc>
              <a:defRPr/>
            </a:pPr>
            <a:r>
              <a:rPr lang="zh-CN" altLang="en-US" sz="2000" b="1" dirty="0"/>
              <a:t>    </a:t>
            </a:r>
            <a:r>
              <a:rPr lang="en-US" altLang="zh-CN" sz="2000" b="1" dirty="0"/>
              <a:t>{</a:t>
            </a:r>
          </a:p>
          <a:p>
            <a:pPr>
              <a:lnSpc>
                <a:spcPct val="80000"/>
              </a:lnSpc>
              <a:defRPr/>
            </a:pPr>
            <a:r>
              <a:rPr lang="en-US" altLang="zh-CN" sz="2000" b="1" dirty="0"/>
              <a:t>        if (</a:t>
            </a:r>
            <a:r>
              <a:rPr lang="en-US" altLang="zh-CN" sz="2000" b="1" dirty="0" err="1"/>
              <a:t>i</a:t>
            </a:r>
            <a:r>
              <a:rPr lang="en-US" altLang="zh-CN" sz="2000" b="1" dirty="0"/>
              <a:t> &gt; 0) no = </a:t>
            </a:r>
            <a:r>
              <a:rPr lang="en-US" altLang="zh-CN" sz="2000" b="1" dirty="0" err="1"/>
              <a:t>i</a:t>
            </a:r>
            <a:r>
              <a:rPr lang="en-US" altLang="zh-CN" sz="2000" b="1" dirty="0"/>
              <a:t>;</a:t>
            </a:r>
          </a:p>
          <a:p>
            <a:pPr>
              <a:lnSpc>
                <a:spcPct val="80000"/>
              </a:lnSpc>
              <a:defRPr/>
            </a:pPr>
            <a:r>
              <a:rPr lang="en-US" altLang="zh-CN" sz="2000" b="1" dirty="0"/>
              <a:t>        else no = 0;</a:t>
            </a:r>
          </a:p>
          <a:p>
            <a:pPr>
              <a:lnSpc>
                <a:spcPct val="80000"/>
              </a:lnSpc>
              <a:defRPr/>
            </a:pPr>
            <a:r>
              <a:rPr lang="zh-CN" altLang="en-US" sz="2000" b="1" dirty="0"/>
              <a:t>    </a:t>
            </a:r>
            <a:r>
              <a:rPr lang="en-US" altLang="zh-CN" sz="2000" b="1" dirty="0"/>
              <a:t>}</a:t>
            </a:r>
          </a:p>
          <a:p>
            <a:pPr>
              <a:lnSpc>
                <a:spcPct val="80000"/>
              </a:lnSpc>
              <a:defRPr/>
            </a:pPr>
            <a:r>
              <a:rPr lang="en-US" altLang="zh-CN" sz="2000" b="1" dirty="0"/>
              <a:t>}</a:t>
            </a:r>
            <a:endParaRPr lang="zh-CN" altLang="en-US" sz="1600" b="1" dirty="0">
              <a:latin typeface="+mn-lt"/>
            </a:endParaRPr>
          </a:p>
        </p:txBody>
      </p:sp>
      <p:sp>
        <p:nvSpPr>
          <p:cNvPr id="6" name="矩形 5"/>
          <p:cNvSpPr/>
          <p:nvPr/>
        </p:nvSpPr>
        <p:spPr>
          <a:xfrm>
            <a:off x="4572000" y="322263"/>
            <a:ext cx="4320480" cy="4524315"/>
          </a:xfrm>
          <a:prstGeom prst="rect">
            <a:avLst/>
          </a:prstGeom>
          <a:ln w="25400">
            <a:solidFill>
              <a:schemeClr val="accent1">
                <a:lumMod val="75000"/>
              </a:schemeClr>
            </a:solidFill>
          </a:ln>
        </p:spPr>
        <p:txBody>
          <a:bodyPr wrap="square">
            <a:spAutoFit/>
          </a:bodyPr>
          <a:lstStyle/>
          <a:p>
            <a:pPr>
              <a:lnSpc>
                <a:spcPct val="80000"/>
              </a:lnSpc>
              <a:defRPr/>
            </a:pPr>
            <a:r>
              <a:rPr lang="en-US" altLang="zh-CN" sz="2000" b="1" dirty="0">
                <a:solidFill>
                  <a:srgbClr val="0000FF"/>
                </a:solidFill>
              </a:rPr>
              <a:t>class Student</a:t>
            </a:r>
          </a:p>
          <a:p>
            <a:pPr>
              <a:lnSpc>
                <a:spcPct val="80000"/>
              </a:lnSpc>
              <a:defRPr/>
            </a:pPr>
            <a:r>
              <a:rPr lang="en-US" altLang="zh-CN" sz="2000" b="1" dirty="0">
                <a:solidFill>
                  <a:srgbClr val="0000FF"/>
                </a:solidFill>
              </a:rPr>
              <a:t>{</a:t>
            </a:r>
          </a:p>
          <a:p>
            <a:pPr>
              <a:lnSpc>
                <a:spcPct val="80000"/>
              </a:lnSpc>
              <a:defRPr/>
            </a:pPr>
            <a:r>
              <a:rPr lang="en-US" altLang="zh-CN" sz="2000" b="1" dirty="0">
                <a:solidFill>
                  <a:srgbClr val="0000FF"/>
                </a:solidFill>
              </a:rPr>
              <a:t>    private </a:t>
            </a:r>
            <a:r>
              <a:rPr lang="en-US" altLang="zh-CN" sz="2000" b="1" dirty="0" err="1">
                <a:solidFill>
                  <a:srgbClr val="0000FF"/>
                </a:solidFill>
              </a:rPr>
              <a:t>int</a:t>
            </a:r>
            <a:r>
              <a:rPr lang="en-US" altLang="zh-CN" sz="2000" b="1" dirty="0">
                <a:solidFill>
                  <a:srgbClr val="0000FF"/>
                </a:solidFill>
              </a:rPr>
              <a:t> no;</a:t>
            </a:r>
          </a:p>
          <a:p>
            <a:pPr>
              <a:lnSpc>
                <a:spcPct val="80000"/>
              </a:lnSpc>
              <a:defRPr/>
            </a:pPr>
            <a:endParaRPr lang="zh-CN" altLang="en-US" sz="2000" b="1" dirty="0">
              <a:solidFill>
                <a:srgbClr val="0000FF"/>
              </a:solidFill>
            </a:endParaRPr>
          </a:p>
          <a:p>
            <a:pPr>
              <a:lnSpc>
                <a:spcPct val="80000"/>
              </a:lnSpc>
              <a:defRPr/>
            </a:pPr>
            <a:r>
              <a:rPr lang="en-US" altLang="zh-CN" sz="2000" b="1" dirty="0">
                <a:solidFill>
                  <a:srgbClr val="0000FF"/>
                </a:solidFill>
              </a:rPr>
              <a:t>    public </a:t>
            </a:r>
            <a:r>
              <a:rPr lang="en-US" altLang="zh-CN" sz="2000" b="1" dirty="0" err="1">
                <a:solidFill>
                  <a:srgbClr val="0000FF"/>
                </a:solidFill>
              </a:rPr>
              <a:t>int</a:t>
            </a:r>
            <a:r>
              <a:rPr lang="en-US" altLang="zh-CN" sz="2000" b="1" dirty="0">
                <a:solidFill>
                  <a:srgbClr val="0000FF"/>
                </a:solidFill>
              </a:rPr>
              <a:t> No</a:t>
            </a:r>
          </a:p>
          <a:p>
            <a:pPr>
              <a:lnSpc>
                <a:spcPct val="80000"/>
              </a:lnSpc>
              <a:defRPr/>
            </a:pPr>
            <a:r>
              <a:rPr lang="zh-CN" altLang="en-US" sz="2000" b="1" dirty="0">
                <a:solidFill>
                  <a:srgbClr val="0000FF"/>
                </a:solidFill>
              </a:rPr>
              <a:t>    </a:t>
            </a:r>
            <a:r>
              <a:rPr lang="en-US" altLang="zh-CN" sz="2000" b="1" dirty="0">
                <a:solidFill>
                  <a:srgbClr val="0000FF"/>
                </a:solidFill>
              </a:rPr>
              <a:t>{</a:t>
            </a:r>
          </a:p>
          <a:p>
            <a:pPr>
              <a:lnSpc>
                <a:spcPct val="80000"/>
              </a:lnSpc>
              <a:defRPr/>
            </a:pPr>
            <a:r>
              <a:rPr lang="en-US" altLang="zh-CN" sz="2000" b="1" dirty="0">
                <a:solidFill>
                  <a:srgbClr val="0000FF"/>
                </a:solidFill>
              </a:rPr>
              <a:t>        get</a:t>
            </a:r>
          </a:p>
          <a:p>
            <a:pPr>
              <a:lnSpc>
                <a:spcPct val="80000"/>
              </a:lnSpc>
              <a:defRPr/>
            </a:pPr>
            <a:r>
              <a:rPr lang="zh-CN" altLang="en-US" sz="2000" b="1" dirty="0">
                <a:solidFill>
                  <a:srgbClr val="0000FF"/>
                </a:solidFill>
              </a:rPr>
              <a:t>        </a:t>
            </a:r>
            <a:r>
              <a:rPr lang="en-US" altLang="zh-CN" sz="2000" b="1" dirty="0">
                <a:solidFill>
                  <a:srgbClr val="0000FF"/>
                </a:solidFill>
              </a:rPr>
              <a:t>{</a:t>
            </a:r>
          </a:p>
          <a:p>
            <a:pPr>
              <a:lnSpc>
                <a:spcPct val="80000"/>
              </a:lnSpc>
              <a:defRPr/>
            </a:pPr>
            <a:r>
              <a:rPr lang="en-US" altLang="zh-CN" sz="2000" b="1" dirty="0">
                <a:solidFill>
                  <a:srgbClr val="0000FF"/>
                </a:solidFill>
              </a:rPr>
              <a:t>            return no;</a:t>
            </a:r>
          </a:p>
          <a:p>
            <a:pPr>
              <a:lnSpc>
                <a:spcPct val="80000"/>
              </a:lnSpc>
              <a:defRPr/>
            </a:pPr>
            <a:r>
              <a:rPr lang="zh-CN" altLang="en-US" sz="2000" b="1" dirty="0">
                <a:solidFill>
                  <a:srgbClr val="0000FF"/>
                </a:solidFill>
              </a:rPr>
              <a:t>        </a:t>
            </a:r>
            <a:r>
              <a:rPr lang="en-US" altLang="zh-CN" sz="2000" b="1" dirty="0">
                <a:solidFill>
                  <a:srgbClr val="0000FF"/>
                </a:solidFill>
              </a:rPr>
              <a:t>}</a:t>
            </a:r>
          </a:p>
          <a:p>
            <a:pPr>
              <a:lnSpc>
                <a:spcPct val="80000"/>
              </a:lnSpc>
              <a:defRPr/>
            </a:pPr>
            <a:endParaRPr lang="zh-CN" altLang="en-US" sz="2000" b="1" dirty="0">
              <a:solidFill>
                <a:srgbClr val="0000FF"/>
              </a:solidFill>
            </a:endParaRPr>
          </a:p>
          <a:p>
            <a:pPr>
              <a:lnSpc>
                <a:spcPct val="80000"/>
              </a:lnSpc>
              <a:defRPr/>
            </a:pPr>
            <a:r>
              <a:rPr lang="en-US" altLang="zh-CN" sz="2000" b="1" dirty="0">
                <a:solidFill>
                  <a:srgbClr val="0000FF"/>
                </a:solidFill>
              </a:rPr>
              <a:t>        set</a:t>
            </a:r>
          </a:p>
          <a:p>
            <a:pPr>
              <a:lnSpc>
                <a:spcPct val="80000"/>
              </a:lnSpc>
              <a:defRPr/>
            </a:pPr>
            <a:r>
              <a:rPr lang="zh-CN" altLang="en-US" sz="2000" b="1" dirty="0">
                <a:solidFill>
                  <a:srgbClr val="0000FF"/>
                </a:solidFill>
              </a:rPr>
              <a:t>        </a:t>
            </a:r>
            <a:r>
              <a:rPr lang="en-US" altLang="zh-CN" sz="2000" b="1" dirty="0">
                <a:solidFill>
                  <a:srgbClr val="0000FF"/>
                </a:solidFill>
              </a:rPr>
              <a:t>{</a:t>
            </a:r>
          </a:p>
          <a:p>
            <a:pPr>
              <a:lnSpc>
                <a:spcPct val="80000"/>
              </a:lnSpc>
              <a:defRPr/>
            </a:pPr>
            <a:r>
              <a:rPr lang="en-US" altLang="zh-CN" sz="2000" b="1" dirty="0">
                <a:solidFill>
                  <a:srgbClr val="0000FF"/>
                </a:solidFill>
              </a:rPr>
              <a:t>            if (value &gt; 0) no = value;</a:t>
            </a:r>
          </a:p>
          <a:p>
            <a:pPr>
              <a:lnSpc>
                <a:spcPct val="80000"/>
              </a:lnSpc>
              <a:defRPr/>
            </a:pPr>
            <a:r>
              <a:rPr lang="en-US" altLang="zh-CN" sz="2000" b="1" dirty="0">
                <a:solidFill>
                  <a:srgbClr val="0000FF"/>
                </a:solidFill>
              </a:rPr>
              <a:t>            else no = 0;</a:t>
            </a:r>
          </a:p>
          <a:p>
            <a:pPr>
              <a:lnSpc>
                <a:spcPct val="80000"/>
              </a:lnSpc>
              <a:defRPr/>
            </a:pPr>
            <a:r>
              <a:rPr lang="zh-CN" altLang="en-US" sz="2000" b="1" dirty="0">
                <a:solidFill>
                  <a:srgbClr val="0000FF"/>
                </a:solidFill>
              </a:rPr>
              <a:t>        </a:t>
            </a:r>
            <a:r>
              <a:rPr lang="en-US" altLang="zh-CN" sz="2000" b="1" dirty="0">
                <a:solidFill>
                  <a:srgbClr val="0000FF"/>
                </a:solidFill>
              </a:rPr>
              <a:t>}</a:t>
            </a:r>
          </a:p>
          <a:p>
            <a:pPr>
              <a:lnSpc>
                <a:spcPct val="80000"/>
              </a:lnSpc>
              <a:defRPr/>
            </a:pPr>
            <a:r>
              <a:rPr lang="zh-CN" altLang="en-US" sz="2000" b="1" dirty="0">
                <a:solidFill>
                  <a:srgbClr val="0000FF"/>
                </a:solidFill>
              </a:rPr>
              <a:t>    </a:t>
            </a:r>
            <a:r>
              <a:rPr lang="en-US" altLang="zh-CN" sz="2000" b="1" dirty="0">
                <a:solidFill>
                  <a:srgbClr val="0000FF"/>
                </a:solidFill>
              </a:rPr>
              <a:t>}</a:t>
            </a:r>
          </a:p>
          <a:p>
            <a:pPr>
              <a:lnSpc>
                <a:spcPct val="80000"/>
              </a:lnSpc>
              <a:defRPr/>
            </a:pPr>
            <a:r>
              <a:rPr lang="en-US" altLang="zh-CN" sz="2000" b="1" dirty="0">
                <a:solidFill>
                  <a:srgbClr val="0000FF"/>
                </a:solidFill>
              </a:rPr>
              <a:t>}</a:t>
            </a:r>
            <a:endParaRPr lang="zh-CN" altLang="en-US" sz="1600" b="1" dirty="0">
              <a:solidFill>
                <a:srgbClr val="0000FF"/>
              </a:solidFill>
              <a:latin typeface="+mn-lt"/>
            </a:endParaRPr>
          </a:p>
        </p:txBody>
      </p:sp>
      <p:sp>
        <p:nvSpPr>
          <p:cNvPr id="5" name="矩形 4"/>
          <p:cNvSpPr/>
          <p:nvPr/>
        </p:nvSpPr>
        <p:spPr>
          <a:xfrm>
            <a:off x="4572000" y="5589240"/>
            <a:ext cx="3992563" cy="831850"/>
          </a:xfrm>
          <a:prstGeom prst="rect">
            <a:avLst/>
          </a:prstGeom>
          <a:ln w="25400">
            <a:solidFill>
              <a:schemeClr val="accent1">
                <a:lumMod val="75000"/>
              </a:schemeClr>
            </a:solidFill>
          </a:ln>
        </p:spPr>
        <p:txBody>
          <a:bodyPr>
            <a:spAutoFit/>
          </a:bodyPr>
          <a:lstStyle/>
          <a:p>
            <a:pPr>
              <a:lnSpc>
                <a:spcPct val="80000"/>
              </a:lnSpc>
              <a:defRPr/>
            </a:pPr>
            <a:r>
              <a:rPr lang="en-US" altLang="zh-CN" sz="2000" b="1" dirty="0">
                <a:solidFill>
                  <a:srgbClr val="FF0000"/>
                </a:solidFill>
                <a:latin typeface="+mn-lt"/>
              </a:rPr>
              <a:t>Student s = new Student();</a:t>
            </a:r>
          </a:p>
          <a:p>
            <a:pPr>
              <a:lnSpc>
                <a:spcPct val="80000"/>
              </a:lnSpc>
              <a:defRPr/>
            </a:pPr>
            <a:r>
              <a:rPr lang="en-US" altLang="zh-CN" sz="2000" b="1" dirty="0" err="1">
                <a:solidFill>
                  <a:srgbClr val="FF0000"/>
                </a:solidFill>
                <a:latin typeface="+mn-lt"/>
              </a:rPr>
              <a:t>s.No</a:t>
            </a:r>
            <a:r>
              <a:rPr lang="en-US" altLang="zh-CN" sz="2000" b="1" dirty="0">
                <a:solidFill>
                  <a:srgbClr val="FF0000"/>
                </a:solidFill>
                <a:latin typeface="+mn-lt"/>
              </a:rPr>
              <a:t> = 10;</a:t>
            </a:r>
          </a:p>
          <a:p>
            <a:pPr>
              <a:lnSpc>
                <a:spcPct val="80000"/>
              </a:lnSpc>
              <a:defRPr/>
            </a:pPr>
            <a:r>
              <a:rPr lang="en-US" altLang="zh-CN" sz="2000" b="1" dirty="0" err="1">
                <a:solidFill>
                  <a:srgbClr val="FF0000"/>
                </a:solidFill>
                <a:latin typeface="+mn-lt"/>
              </a:rPr>
              <a:t>int</a:t>
            </a:r>
            <a:r>
              <a:rPr lang="en-US" altLang="zh-CN" sz="2000" b="1" dirty="0">
                <a:solidFill>
                  <a:srgbClr val="FF0000"/>
                </a:solidFill>
                <a:latin typeface="+mn-lt"/>
              </a:rPr>
              <a:t> </a:t>
            </a:r>
            <a:r>
              <a:rPr lang="en-US" altLang="zh-CN" sz="2000" b="1" dirty="0" err="1">
                <a:solidFill>
                  <a:srgbClr val="FF0000"/>
                </a:solidFill>
                <a:latin typeface="+mn-lt"/>
              </a:rPr>
              <a:t>myNo</a:t>
            </a:r>
            <a:r>
              <a:rPr lang="en-US" altLang="zh-CN" sz="2000" b="1" dirty="0">
                <a:solidFill>
                  <a:srgbClr val="FF0000"/>
                </a:solidFill>
                <a:latin typeface="+mn-lt"/>
              </a:rPr>
              <a:t> = </a:t>
            </a:r>
            <a:r>
              <a:rPr lang="en-US" altLang="zh-CN" sz="2000" b="1" dirty="0" err="1">
                <a:solidFill>
                  <a:srgbClr val="FF0000"/>
                </a:solidFill>
                <a:latin typeface="+mn-lt"/>
              </a:rPr>
              <a:t>s.No</a:t>
            </a:r>
            <a:r>
              <a:rPr lang="en-US" altLang="zh-CN" sz="2000" b="1" dirty="0">
                <a:solidFill>
                  <a:srgbClr val="FF0000"/>
                </a:solidFill>
                <a:latin typeface="+mn-lt"/>
              </a:rPr>
              <a:t>;</a:t>
            </a:r>
            <a:endParaRPr lang="zh-CN" altLang="en-US" sz="2000" b="1" dirty="0">
              <a:solidFill>
                <a:srgbClr val="FF0000"/>
              </a:solidFill>
              <a:latin typeface="+mn-lt"/>
            </a:endParaRPr>
          </a:p>
        </p:txBody>
      </p:sp>
      <p:sp>
        <p:nvSpPr>
          <p:cNvPr id="7" name="矩形 6"/>
          <p:cNvSpPr/>
          <p:nvPr/>
        </p:nvSpPr>
        <p:spPr>
          <a:xfrm>
            <a:off x="219074" y="5589240"/>
            <a:ext cx="3992563" cy="831850"/>
          </a:xfrm>
          <a:prstGeom prst="rect">
            <a:avLst/>
          </a:prstGeom>
          <a:ln w="25400">
            <a:solidFill>
              <a:schemeClr val="accent1">
                <a:lumMod val="75000"/>
              </a:schemeClr>
            </a:solidFill>
          </a:ln>
        </p:spPr>
        <p:txBody>
          <a:bodyPr>
            <a:spAutoFit/>
          </a:bodyPr>
          <a:lstStyle/>
          <a:p>
            <a:pPr>
              <a:lnSpc>
                <a:spcPct val="80000"/>
              </a:lnSpc>
              <a:defRPr/>
            </a:pPr>
            <a:r>
              <a:rPr lang="en-US" altLang="zh-CN" sz="2000" b="1" dirty="0">
                <a:solidFill>
                  <a:srgbClr val="FF0000"/>
                </a:solidFill>
                <a:latin typeface="+mn-lt"/>
              </a:rPr>
              <a:t>Student s = new Student();</a:t>
            </a:r>
          </a:p>
          <a:p>
            <a:pPr>
              <a:lnSpc>
                <a:spcPct val="80000"/>
              </a:lnSpc>
              <a:defRPr/>
            </a:pPr>
            <a:r>
              <a:rPr lang="en-US" altLang="zh-CN" sz="2000" b="1" dirty="0" err="1">
                <a:solidFill>
                  <a:srgbClr val="FF0000"/>
                </a:solidFill>
                <a:latin typeface="+mn-lt"/>
              </a:rPr>
              <a:t>s.SetNo</a:t>
            </a:r>
            <a:r>
              <a:rPr lang="en-US" altLang="zh-CN" sz="2000" b="1" dirty="0">
                <a:solidFill>
                  <a:srgbClr val="FF0000"/>
                </a:solidFill>
                <a:latin typeface="+mn-lt"/>
              </a:rPr>
              <a:t>(10);</a:t>
            </a:r>
          </a:p>
          <a:p>
            <a:pPr>
              <a:lnSpc>
                <a:spcPct val="80000"/>
              </a:lnSpc>
              <a:defRPr/>
            </a:pPr>
            <a:r>
              <a:rPr lang="en-US" altLang="zh-CN" sz="2000" b="1" dirty="0" err="1">
                <a:solidFill>
                  <a:srgbClr val="FF0000"/>
                </a:solidFill>
                <a:latin typeface="+mn-lt"/>
              </a:rPr>
              <a:t>int</a:t>
            </a:r>
            <a:r>
              <a:rPr lang="en-US" altLang="zh-CN" sz="2000" b="1" dirty="0">
                <a:solidFill>
                  <a:srgbClr val="FF0000"/>
                </a:solidFill>
                <a:latin typeface="+mn-lt"/>
              </a:rPr>
              <a:t> </a:t>
            </a:r>
            <a:r>
              <a:rPr lang="en-US" altLang="zh-CN" sz="2000" b="1" dirty="0" err="1">
                <a:solidFill>
                  <a:srgbClr val="FF0000"/>
                </a:solidFill>
                <a:latin typeface="+mn-lt"/>
              </a:rPr>
              <a:t>myNo</a:t>
            </a:r>
            <a:r>
              <a:rPr lang="en-US" altLang="zh-CN" sz="2000" b="1" dirty="0">
                <a:solidFill>
                  <a:srgbClr val="FF0000"/>
                </a:solidFill>
                <a:latin typeface="+mn-lt"/>
              </a:rPr>
              <a:t> = </a:t>
            </a:r>
            <a:r>
              <a:rPr lang="en-US" altLang="zh-CN" sz="2000" b="1" dirty="0" err="1">
                <a:solidFill>
                  <a:srgbClr val="FF0000"/>
                </a:solidFill>
                <a:latin typeface="+mn-lt"/>
              </a:rPr>
              <a:t>s.GetNo</a:t>
            </a:r>
            <a:r>
              <a:rPr lang="en-US" altLang="zh-CN" sz="2000" b="1" dirty="0">
                <a:solidFill>
                  <a:srgbClr val="FF0000"/>
                </a:solidFill>
                <a:latin typeface="+mn-lt"/>
              </a:rPr>
              <a:t>();</a:t>
            </a:r>
            <a:endParaRPr lang="zh-CN" altLang="en-US" sz="2000" b="1" dirty="0">
              <a:solidFill>
                <a:srgbClr val="FF0000"/>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a:xfrm>
            <a:off x="323850" y="836613"/>
            <a:ext cx="8569325" cy="5688012"/>
          </a:xfrm>
        </p:spPr>
        <p:txBody>
          <a:bodyPr/>
          <a:lstStyle/>
          <a:p>
            <a:pPr eaLnBrk="1" hangingPunct="1">
              <a:lnSpc>
                <a:spcPct val="80000"/>
              </a:lnSpc>
              <a:buFontTx/>
              <a:buNone/>
            </a:pPr>
            <a:r>
              <a:rPr lang="en-US" altLang="zh-CN" sz="1700" b="1" noProof="1"/>
              <a:t>class Car</a:t>
            </a:r>
          </a:p>
          <a:p>
            <a:pPr eaLnBrk="1" hangingPunct="1">
              <a:lnSpc>
                <a:spcPct val="80000"/>
              </a:lnSpc>
              <a:buFontTx/>
              <a:buNone/>
            </a:pPr>
            <a:r>
              <a:rPr lang="en-US" altLang="zh-CN" sz="1700" b="1" noProof="1"/>
              <a:t>{</a:t>
            </a:r>
          </a:p>
          <a:p>
            <a:pPr eaLnBrk="1" hangingPunct="1">
              <a:lnSpc>
                <a:spcPct val="80000"/>
              </a:lnSpc>
              <a:buFontTx/>
              <a:buNone/>
            </a:pPr>
            <a:r>
              <a:rPr lang="en-US" altLang="zh-CN" sz="1700" b="1" noProof="1"/>
              <a:t>    public int doorN;</a:t>
            </a:r>
          </a:p>
          <a:p>
            <a:pPr eaLnBrk="1" hangingPunct="1">
              <a:lnSpc>
                <a:spcPct val="80000"/>
              </a:lnSpc>
              <a:buFontTx/>
              <a:buNone/>
            </a:pPr>
            <a:r>
              <a:rPr lang="en-US" altLang="zh-CN" sz="1700" b="1" noProof="1"/>
              <a:t>    public int color;</a:t>
            </a:r>
          </a:p>
          <a:p>
            <a:pPr eaLnBrk="1" hangingPunct="1">
              <a:lnSpc>
                <a:spcPct val="80000"/>
              </a:lnSpc>
              <a:buNone/>
            </a:pPr>
            <a:r>
              <a:rPr lang="en-US" altLang="zh-CN" sz="1700" b="1" noProof="1"/>
              <a:t>    </a:t>
            </a:r>
            <a:r>
              <a:rPr lang="en-US" altLang="zh-CN" sz="1700" b="1" dirty="0">
                <a:solidFill>
                  <a:srgbClr val="FF0000"/>
                </a:solidFill>
              </a:rPr>
              <a:t>public </a:t>
            </a:r>
            <a:r>
              <a:rPr lang="en-US" altLang="zh-CN" sz="1700" b="1" dirty="0" err="1">
                <a:solidFill>
                  <a:srgbClr val="FF0000"/>
                </a:solidFill>
              </a:rPr>
              <a:t>int</a:t>
            </a:r>
            <a:r>
              <a:rPr lang="en-US" altLang="zh-CN" sz="1700" b="1" dirty="0">
                <a:solidFill>
                  <a:srgbClr val="FF0000"/>
                </a:solidFill>
              </a:rPr>
              <a:t> speed;</a:t>
            </a:r>
          </a:p>
          <a:p>
            <a:pPr eaLnBrk="1" hangingPunct="1">
              <a:lnSpc>
                <a:spcPct val="80000"/>
              </a:lnSpc>
              <a:buFontTx/>
              <a:buNone/>
            </a:pPr>
            <a:endParaRPr lang="en-US" altLang="zh-CN" sz="1700" b="1" noProof="1"/>
          </a:p>
          <a:p>
            <a:pPr eaLnBrk="1" hangingPunct="1">
              <a:lnSpc>
                <a:spcPct val="80000"/>
              </a:lnSpc>
              <a:buFontTx/>
              <a:buNone/>
            </a:pPr>
            <a:r>
              <a:rPr lang="en-US" altLang="zh-CN" sz="1700" b="1" noProof="1"/>
              <a:t>    public void SpeedUp()</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        speed += 10;</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a:t>
            </a:r>
          </a:p>
          <a:p>
            <a:pPr eaLnBrk="1" hangingPunct="1">
              <a:lnSpc>
                <a:spcPct val="80000"/>
              </a:lnSpc>
              <a:buFontTx/>
              <a:buNone/>
            </a:pPr>
            <a:endParaRPr lang="en-US" altLang="zh-CN" sz="1700" b="1" noProof="1"/>
          </a:p>
          <a:p>
            <a:pPr eaLnBrk="1" hangingPunct="1">
              <a:lnSpc>
                <a:spcPct val="80000"/>
              </a:lnSpc>
              <a:buFontTx/>
              <a:buNone/>
            </a:pPr>
            <a:r>
              <a:rPr lang="en-US" altLang="zh-CN" sz="1700" b="1" noProof="1"/>
              <a:t>class MyApp</a:t>
            </a:r>
          </a:p>
          <a:p>
            <a:pPr eaLnBrk="1" hangingPunct="1">
              <a:lnSpc>
                <a:spcPct val="80000"/>
              </a:lnSpc>
              <a:buFontTx/>
              <a:buNone/>
            </a:pPr>
            <a:r>
              <a:rPr lang="en-US" altLang="zh-CN" sz="1700" b="1" noProof="1"/>
              <a:t>{</a:t>
            </a:r>
          </a:p>
          <a:p>
            <a:pPr eaLnBrk="1" hangingPunct="1">
              <a:lnSpc>
                <a:spcPct val="80000"/>
              </a:lnSpc>
              <a:buFontTx/>
              <a:buNone/>
            </a:pPr>
            <a:r>
              <a:rPr lang="en-US" altLang="zh-CN" sz="1700" b="1" noProof="1"/>
              <a:t>    static void Main()</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        Car car1 = new Car();</a:t>
            </a:r>
          </a:p>
          <a:p>
            <a:pPr eaLnBrk="1" hangingPunct="1">
              <a:lnSpc>
                <a:spcPct val="80000"/>
              </a:lnSpc>
              <a:buFontTx/>
              <a:buNone/>
            </a:pPr>
            <a:r>
              <a:rPr lang="en-US" altLang="zh-CN" sz="1700" b="1" noProof="1"/>
              <a:t>        car1.doorN = 2; car1.color = 0; car1.speed = 100;</a:t>
            </a:r>
          </a:p>
          <a:p>
            <a:pPr eaLnBrk="1" hangingPunct="1">
              <a:lnSpc>
                <a:spcPct val="80000"/>
              </a:lnSpc>
              <a:buFontTx/>
              <a:buNone/>
            </a:pPr>
            <a:r>
              <a:rPr lang="en-US" altLang="zh-CN" sz="1700" b="1" noProof="1"/>
              <a:t>        Car car2 = new Car();</a:t>
            </a:r>
          </a:p>
          <a:p>
            <a:pPr eaLnBrk="1" hangingPunct="1">
              <a:lnSpc>
                <a:spcPct val="80000"/>
              </a:lnSpc>
              <a:buFontTx/>
              <a:buNone/>
            </a:pPr>
            <a:r>
              <a:rPr lang="en-US" altLang="zh-CN" sz="1700" b="1" noProof="1"/>
              <a:t>        car2.doorN = 4; car2.color = 1; car2.speed = 80;</a:t>
            </a:r>
          </a:p>
          <a:p>
            <a:pPr eaLnBrk="1" hangingPunct="1">
              <a:lnSpc>
                <a:spcPct val="80000"/>
              </a:lnSpc>
              <a:buFontTx/>
              <a:buNone/>
            </a:pPr>
            <a:r>
              <a:rPr lang="en-US" altLang="zh-CN" sz="1700" b="1" noProof="1"/>
              <a:t>    }</a:t>
            </a:r>
          </a:p>
          <a:p>
            <a:pPr eaLnBrk="1" hangingPunct="1">
              <a:lnSpc>
                <a:spcPct val="80000"/>
              </a:lnSpc>
              <a:buFontTx/>
              <a:buNone/>
            </a:pPr>
            <a:r>
              <a:rPr lang="en-US" altLang="zh-CN" sz="1700" b="1" noProof="1"/>
              <a:t>}</a:t>
            </a:r>
          </a:p>
        </p:txBody>
      </p:sp>
      <p:sp>
        <p:nvSpPr>
          <p:cNvPr id="6148" name="Rectangle 5"/>
          <p:cNvSpPr>
            <a:spLocks noGrp="1" noChangeArrowheads="1"/>
          </p:cNvSpPr>
          <p:nvPr>
            <p:ph type="title"/>
          </p:nvPr>
        </p:nvSpPr>
        <p:spPr>
          <a:xfrm>
            <a:off x="468313" y="188913"/>
            <a:ext cx="7634287" cy="549275"/>
          </a:xfrm>
        </p:spPr>
        <p:txBody>
          <a:bodyPr/>
          <a:lstStyle/>
          <a:p>
            <a:pPr eaLnBrk="1" hangingPunct="1"/>
            <a:r>
              <a:rPr lang="zh-CN" altLang="en-US" sz="3200" b="1">
                <a:solidFill>
                  <a:srgbClr val="0000FF"/>
                </a:solidFill>
              </a:rPr>
              <a:t>面向对象程序设计</a:t>
            </a:r>
            <a:r>
              <a:rPr lang="en-US" altLang="zh-CN" sz="3200" b="1">
                <a:solidFill>
                  <a:srgbClr val="0000FF"/>
                </a:solidFill>
              </a:rPr>
              <a:t>—</a:t>
            </a:r>
            <a:r>
              <a:rPr lang="zh-CN" altLang="en-US" sz="3200" b="1">
                <a:solidFill>
                  <a:srgbClr val="0000FF"/>
                </a:solidFill>
              </a:rPr>
              <a:t>封装、代码重用 </a:t>
            </a:r>
          </a:p>
        </p:txBody>
      </p:sp>
    </p:spTree>
    <p:extLst>
      <p:ext uri="{BB962C8B-B14F-4D97-AF65-F5344CB8AC3E}">
        <p14:creationId xmlns:p14="http://schemas.microsoft.com/office/powerpoint/2010/main" val="38921608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115888"/>
            <a:ext cx="8229600" cy="792162"/>
          </a:xfrm>
        </p:spPr>
        <p:txBody>
          <a:bodyPr/>
          <a:lstStyle/>
          <a:p>
            <a:pPr eaLnBrk="1" hangingPunct="1"/>
            <a:r>
              <a:rPr lang="zh-CN" altLang="en-US" sz="4000" dirty="0">
                <a:solidFill>
                  <a:srgbClr val="0000FF"/>
                </a:solidFill>
                <a:latin typeface="黑体" panose="02010609060101010101" pitchFamily="49" charset="-122"/>
                <a:ea typeface="黑体" panose="02010609060101010101" pitchFamily="49" charset="-122"/>
              </a:rPr>
              <a:t>索引器</a:t>
            </a:r>
          </a:p>
        </p:txBody>
      </p:sp>
      <p:sp>
        <p:nvSpPr>
          <p:cNvPr id="61443" name="Rectangle 3"/>
          <p:cNvSpPr>
            <a:spLocks noChangeArrowheads="1"/>
          </p:cNvSpPr>
          <p:nvPr/>
        </p:nvSpPr>
        <p:spPr bwMode="auto">
          <a:xfrm>
            <a:off x="684213" y="3573463"/>
            <a:ext cx="7848600" cy="2660650"/>
          </a:xfrm>
          <a:prstGeom prst="rect">
            <a:avLst/>
          </a:prstGeom>
          <a:gradFill rotWithShape="1">
            <a:gsLst>
              <a:gs pos="0">
                <a:schemeClr val="accent1"/>
              </a:gs>
              <a:gs pos="100000">
                <a:srgbClr val="FFFFFF"/>
              </a:gs>
            </a:gsLst>
            <a:lin ang="5400000" scaled="1"/>
          </a:gradFill>
          <a:ln w="12700">
            <a:solidFill>
              <a:schemeClr val="tx1"/>
            </a:solidFill>
            <a:miter lim="800000"/>
            <a:headEnd/>
            <a:tailEnd/>
          </a:ln>
        </p:spPr>
        <p:txBody>
          <a:bodyPr>
            <a:spAutoFit/>
          </a:bodyPr>
          <a:lstStyle>
            <a:lvl1pPr marL="517525" indent="-51752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000000"/>
                </a:solidFill>
                <a:ea typeface="黑体" panose="02010609060101010101" pitchFamily="49" charset="-122"/>
              </a:rPr>
              <a:t>[</a:t>
            </a:r>
            <a:r>
              <a:rPr lang="zh-CN" altLang="en-US" sz="2400">
                <a:solidFill>
                  <a:srgbClr val="000000"/>
                </a:solidFill>
                <a:ea typeface="黑体" panose="02010609060101010101" pitchFamily="49" charset="-122"/>
              </a:rPr>
              <a:t>访问修饰符</a:t>
            </a:r>
            <a:r>
              <a:rPr lang="en-US" altLang="zh-CN" sz="2400">
                <a:solidFill>
                  <a:srgbClr val="000000"/>
                </a:solidFill>
                <a:ea typeface="黑体" panose="02010609060101010101" pitchFamily="49" charset="-122"/>
              </a:rPr>
              <a:t>] </a:t>
            </a:r>
            <a:r>
              <a:rPr lang="zh-CN" altLang="en-US" sz="2400">
                <a:solidFill>
                  <a:srgbClr val="000000"/>
                </a:solidFill>
                <a:ea typeface="黑体" panose="02010609060101010101" pitchFamily="49" charset="-122"/>
              </a:rPr>
              <a:t>数据类型 </a:t>
            </a:r>
            <a:r>
              <a:rPr lang="en-US" altLang="zh-CN" sz="2400">
                <a:solidFill>
                  <a:srgbClr val="000000"/>
                </a:solidFill>
                <a:ea typeface="黑体" panose="02010609060101010101" pitchFamily="49" charset="-122"/>
              </a:rPr>
              <a:t>this[</a:t>
            </a:r>
            <a:r>
              <a:rPr lang="zh-CN" altLang="en-US" sz="2400">
                <a:solidFill>
                  <a:srgbClr val="000000"/>
                </a:solidFill>
                <a:ea typeface="黑体" panose="02010609060101010101" pitchFamily="49" charset="-122"/>
              </a:rPr>
              <a:t>数据类型 标识符</a:t>
            </a:r>
            <a:r>
              <a:rPr lang="en-US" altLang="zh-CN" sz="2400">
                <a:solidFill>
                  <a:srgbClr val="000000"/>
                </a:solidFill>
                <a:ea typeface="黑体" panose="02010609060101010101" pitchFamily="49" charset="-122"/>
              </a:rPr>
              <a:t>]</a:t>
            </a:r>
          </a:p>
          <a:p>
            <a:pPr eaLnBrk="1" hangingPunct="1">
              <a:spcBef>
                <a:spcPct val="0"/>
              </a:spcBef>
              <a:buFontTx/>
              <a:buNone/>
            </a:pPr>
            <a:r>
              <a:rPr lang="en-US" altLang="zh-CN" sz="2400">
                <a:solidFill>
                  <a:srgbClr val="000000"/>
                </a:solidFill>
                <a:ea typeface="黑体" panose="02010609060101010101" pitchFamily="49" charset="-122"/>
              </a:rPr>
              <a:t>{</a:t>
            </a:r>
          </a:p>
          <a:p>
            <a:pPr eaLnBrk="1" hangingPunct="1">
              <a:spcBef>
                <a:spcPct val="0"/>
              </a:spcBef>
              <a:buFontTx/>
              <a:buNone/>
            </a:pPr>
            <a:endParaRPr lang="en-US" altLang="zh-CN" sz="2400">
              <a:solidFill>
                <a:srgbClr val="000000"/>
              </a:solidFill>
              <a:ea typeface="黑体" panose="02010609060101010101" pitchFamily="49" charset="-122"/>
            </a:endParaRPr>
          </a:p>
          <a:p>
            <a:pPr eaLnBrk="1" hangingPunct="1">
              <a:spcBef>
                <a:spcPct val="0"/>
              </a:spcBef>
              <a:buFontTx/>
              <a:buNone/>
            </a:pPr>
            <a:r>
              <a:rPr lang="en-US" altLang="zh-CN" sz="2400">
                <a:solidFill>
                  <a:srgbClr val="000000"/>
                </a:solidFill>
                <a:ea typeface="黑体" panose="02010609060101010101" pitchFamily="49" charset="-122"/>
              </a:rPr>
              <a:t>	get{};</a:t>
            </a:r>
          </a:p>
          <a:p>
            <a:pPr eaLnBrk="1" hangingPunct="1">
              <a:spcBef>
                <a:spcPct val="0"/>
              </a:spcBef>
              <a:buFontTx/>
              <a:buNone/>
            </a:pPr>
            <a:r>
              <a:rPr lang="en-US" altLang="zh-CN" sz="2400">
                <a:solidFill>
                  <a:srgbClr val="000000"/>
                </a:solidFill>
                <a:ea typeface="黑体" panose="02010609060101010101" pitchFamily="49" charset="-122"/>
              </a:rPr>
              <a:t>	set{};</a:t>
            </a:r>
          </a:p>
          <a:p>
            <a:pPr eaLnBrk="1" hangingPunct="1">
              <a:spcBef>
                <a:spcPct val="0"/>
              </a:spcBef>
              <a:buFontTx/>
              <a:buNone/>
            </a:pPr>
            <a:endParaRPr lang="en-US" altLang="zh-CN" sz="2400">
              <a:solidFill>
                <a:srgbClr val="000000"/>
              </a:solidFill>
              <a:ea typeface="黑体" panose="02010609060101010101" pitchFamily="49" charset="-122"/>
            </a:endParaRPr>
          </a:p>
          <a:p>
            <a:pPr eaLnBrk="1" hangingPunct="1">
              <a:spcBef>
                <a:spcPct val="0"/>
              </a:spcBef>
              <a:buFontTx/>
              <a:buNone/>
            </a:pPr>
            <a:r>
              <a:rPr lang="en-US" altLang="zh-CN" sz="2400">
                <a:solidFill>
                  <a:srgbClr val="000000"/>
                </a:solidFill>
                <a:ea typeface="黑体" panose="02010609060101010101" pitchFamily="49" charset="-122"/>
              </a:rPr>
              <a:t>}</a:t>
            </a:r>
          </a:p>
        </p:txBody>
      </p:sp>
      <p:sp>
        <p:nvSpPr>
          <p:cNvPr id="61444" name="Rectangle 4"/>
          <p:cNvSpPr>
            <a:spLocks noChangeArrowheads="1"/>
          </p:cNvSpPr>
          <p:nvPr/>
        </p:nvSpPr>
        <p:spPr bwMode="auto">
          <a:xfrm>
            <a:off x="684213" y="2997200"/>
            <a:ext cx="1019175" cy="466725"/>
          </a:xfrm>
          <a:prstGeom prst="rect">
            <a:avLst/>
          </a:prstGeom>
          <a:gradFill rotWithShape="1">
            <a:gsLst>
              <a:gs pos="0">
                <a:srgbClr val="99FF99"/>
              </a:gs>
              <a:gs pos="100000">
                <a:srgbClr val="FFFFFF"/>
              </a:gs>
            </a:gsLst>
            <a:lin ang="5400000" scaled="1"/>
          </a:gradFill>
          <a:ln w="9525">
            <a:solidFill>
              <a:srgbClr val="008080"/>
            </a:solidFill>
            <a:miter lim="800000"/>
            <a:headEnd/>
            <a:tailEnd/>
          </a:ln>
          <a:effectLst>
            <a:outerShdw dist="53882" dir="2700000" algn="ctr" rotWithShape="0">
              <a:schemeClr val="bg2">
                <a:alpha val="50000"/>
              </a:schemeClr>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ea typeface="黑体" panose="02010609060101010101" pitchFamily="49" charset="-122"/>
              </a:rPr>
              <a:t>语法</a:t>
            </a:r>
          </a:p>
        </p:txBody>
      </p:sp>
      <p:sp>
        <p:nvSpPr>
          <p:cNvPr id="61445" name="Text Box 5"/>
          <p:cNvSpPr txBox="1">
            <a:spLocks noChangeArrowheads="1"/>
          </p:cNvSpPr>
          <p:nvPr/>
        </p:nvSpPr>
        <p:spPr bwMode="auto">
          <a:xfrm>
            <a:off x="395288" y="1084263"/>
            <a:ext cx="84248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ea typeface="黑体" panose="02010609060101010101" pitchFamily="49" charset="-122"/>
              </a:rPr>
              <a:t>参数化成员属性：包含</a:t>
            </a:r>
            <a:r>
              <a:rPr lang="en-US" altLang="zh-CN" sz="2400">
                <a:ea typeface="黑体" panose="02010609060101010101" pitchFamily="49" charset="-122"/>
              </a:rPr>
              <a:t>set</a:t>
            </a:r>
            <a:r>
              <a:rPr lang="zh-CN" altLang="en-US" sz="2400">
                <a:ea typeface="黑体" panose="02010609060101010101" pitchFamily="49" charset="-122"/>
              </a:rPr>
              <a:t>、</a:t>
            </a:r>
            <a:r>
              <a:rPr lang="en-US" altLang="zh-CN" sz="2400">
                <a:ea typeface="黑体" panose="02010609060101010101" pitchFamily="49" charset="-122"/>
              </a:rPr>
              <a:t>get</a:t>
            </a:r>
            <a:r>
              <a:rPr lang="zh-CN" altLang="en-US" sz="2400">
                <a:ea typeface="黑体" panose="02010609060101010101" pitchFamily="49" charset="-122"/>
              </a:rPr>
              <a:t>方法。</a:t>
            </a:r>
          </a:p>
          <a:p>
            <a:pPr eaLnBrk="1" hangingPunct="1">
              <a:spcBef>
                <a:spcPct val="0"/>
              </a:spcBef>
            </a:pPr>
            <a:r>
              <a:rPr lang="zh-CN" altLang="en-US" sz="2400">
                <a:ea typeface="黑体" panose="02010609060101010101" pitchFamily="49" charset="-122"/>
              </a:rPr>
              <a:t>与成员属性不同：</a:t>
            </a:r>
          </a:p>
          <a:p>
            <a:pPr lvl="1" eaLnBrk="1" hangingPunct="1">
              <a:spcBef>
                <a:spcPct val="0"/>
              </a:spcBef>
              <a:buFont typeface="Arial" panose="020B0604020202020204" pitchFamily="34" charset="0"/>
              <a:buChar char="•"/>
            </a:pPr>
            <a:r>
              <a:rPr lang="zh-CN" altLang="en-US" sz="2400">
                <a:ea typeface="黑体" panose="02010609060101010101" pitchFamily="49" charset="-122"/>
              </a:rPr>
              <a:t>它可以接受</a:t>
            </a:r>
            <a:r>
              <a:rPr lang="en-US" altLang="zh-CN" sz="2400">
                <a:ea typeface="黑体" panose="02010609060101010101" pitchFamily="49" charset="-122"/>
              </a:rPr>
              <a:t>1</a:t>
            </a:r>
            <a:r>
              <a:rPr lang="zh-CN" altLang="en-US" sz="2400">
                <a:ea typeface="黑体" panose="02010609060101010101" pitchFamily="49" charset="-122"/>
              </a:rPr>
              <a:t>个或多个参数</a:t>
            </a:r>
          </a:p>
          <a:p>
            <a:pPr lvl="1" eaLnBrk="1" hangingPunct="1">
              <a:spcBef>
                <a:spcPct val="0"/>
              </a:spcBef>
              <a:buFont typeface="Arial" panose="020B0604020202020204" pitchFamily="34" charset="0"/>
              <a:buChar char="•"/>
            </a:pPr>
            <a:r>
              <a:rPr lang="zh-CN" altLang="en-US" sz="2400">
                <a:ea typeface="黑体" panose="02010609060101010101" pitchFamily="49" charset="-122"/>
              </a:rPr>
              <a:t>使用</a:t>
            </a:r>
            <a:r>
              <a:rPr lang="en-US" altLang="zh-CN" sz="2400">
                <a:ea typeface="黑体" panose="02010609060101010101" pitchFamily="49" charset="-122"/>
              </a:rPr>
              <a:t>this</a:t>
            </a:r>
            <a:r>
              <a:rPr lang="zh-CN" altLang="en-US" sz="2400">
                <a:ea typeface="黑体" panose="02010609060101010101" pitchFamily="49" charset="-122"/>
              </a:rPr>
              <a:t>作为索引器的名字</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0825" y="0"/>
            <a:ext cx="8540750" cy="925513"/>
          </a:xfrm>
        </p:spPr>
        <p:txBody>
          <a:bodyPr/>
          <a:lstStyle/>
          <a:p>
            <a:pPr eaLnBrk="1" hangingPunct="1"/>
            <a:r>
              <a:rPr lang="zh-CN" altLang="en-US" sz="4000" dirty="0">
                <a:solidFill>
                  <a:srgbClr val="0000FF"/>
                </a:solidFill>
                <a:latin typeface="黑体" panose="02010609060101010101" pitchFamily="49" charset="-122"/>
                <a:ea typeface="黑体" panose="02010609060101010101" pitchFamily="49" charset="-122"/>
              </a:rPr>
              <a:t>定义和调用索引器</a:t>
            </a:r>
            <a:endParaRPr lang="en-US" altLang="zh-CN" sz="4000" dirty="0">
              <a:solidFill>
                <a:srgbClr val="0000FF"/>
              </a:solidFill>
              <a:latin typeface="黑体" panose="02010609060101010101" pitchFamily="49" charset="-122"/>
              <a:ea typeface="黑体" panose="02010609060101010101" pitchFamily="49" charset="-122"/>
            </a:endParaRPr>
          </a:p>
        </p:txBody>
      </p:sp>
      <p:sp>
        <p:nvSpPr>
          <p:cNvPr id="157700" name="Rectangle 4"/>
          <p:cNvSpPr>
            <a:spLocks noChangeArrowheads="1"/>
          </p:cNvSpPr>
          <p:nvPr/>
        </p:nvSpPr>
        <p:spPr bwMode="auto">
          <a:xfrm>
            <a:off x="2279650" y="1455361"/>
            <a:ext cx="4597400" cy="4247317"/>
          </a:xfrm>
          <a:prstGeom prst="rect">
            <a:avLst/>
          </a:prstGeom>
          <a:gradFill rotWithShape="1">
            <a:gsLst>
              <a:gs pos="0">
                <a:schemeClr val="accent1"/>
              </a:gs>
              <a:gs pos="100000">
                <a:srgbClr val="FFFFFF"/>
              </a:gs>
            </a:gsLst>
            <a:lin ang="5400000" scaled="1"/>
          </a:gra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Photo</a:t>
            </a:r>
          </a:p>
          <a:p>
            <a:pPr>
              <a:spcBef>
                <a:spcPct val="0"/>
              </a:spcBef>
              <a:buFontTx/>
              <a:buNone/>
            </a:pPr>
            <a:r>
              <a:rPr lang="en-US" altLang="zh-CN" sz="1800" dirty="0">
                <a:latin typeface="+mn-lt"/>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string </a:t>
            </a:r>
            <a:r>
              <a:rPr lang="en-US" altLang="zh-CN" sz="1800" dirty="0" err="1">
                <a:latin typeface="+mn-lt"/>
                <a:ea typeface="黑体" panose="02010609060101010101" pitchFamily="49" charset="-122"/>
              </a:rPr>
              <a:t>mytitle</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cs typeface="Times New Roman" panose="02020603050405020304" pitchFamily="18" charset="0"/>
              </a:rPr>
              <a:t>	</a:t>
            </a:r>
            <a:r>
              <a:rPr lang="en-US" altLang="zh-CN" sz="1800" dirty="0">
                <a:latin typeface="+mn-lt"/>
                <a:ea typeface="黑体" panose="02010609060101010101" pitchFamily="49" charset="-122"/>
              </a:rPr>
              <a:t>public Photo(string title)</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      </a:t>
            </a:r>
            <a:r>
              <a:rPr lang="en-US" altLang="zh-CN" sz="1800" dirty="0" err="1">
                <a:latin typeface="+mn-lt"/>
                <a:ea typeface="黑体" panose="02010609060101010101" pitchFamily="49" charset="-122"/>
              </a:rPr>
              <a:t>this.mytitle</a:t>
            </a:r>
            <a:r>
              <a:rPr lang="en-US" altLang="zh-CN" sz="1800" dirty="0">
                <a:latin typeface="+mn-lt"/>
                <a:ea typeface="黑体" panose="02010609060101010101" pitchFamily="49" charset="-122"/>
              </a:rPr>
              <a:t> = title;</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string Title</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      </a:t>
            </a:r>
            <a:r>
              <a:rPr lang="en-US" altLang="zh-CN" sz="1800" dirty="0">
                <a:latin typeface="+mn-lt"/>
                <a:ea typeface="黑体" panose="02010609060101010101" pitchFamily="49" charset="-122"/>
              </a:rPr>
              <a:t>get</a:t>
            </a:r>
          </a:p>
          <a:p>
            <a:pPr>
              <a:spcBef>
                <a:spcPct val="0"/>
              </a:spcBef>
              <a:buFontTx/>
              <a:buNone/>
            </a:pPr>
            <a:r>
              <a:rPr lang="hi-IN" altLang="zh-CN" sz="1800" dirty="0">
                <a:latin typeface="+mn-lt"/>
              </a:rPr>
              <a:t>	</a:t>
            </a:r>
            <a:r>
              <a:rPr lang="en-US"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            </a:t>
            </a:r>
            <a:r>
              <a:rPr lang="en-US" altLang="zh-CN" sz="1800" dirty="0">
                <a:latin typeface="+mn-lt"/>
                <a:ea typeface="黑体" panose="02010609060101010101" pitchFamily="49" charset="-122"/>
              </a:rPr>
              <a:t>return </a:t>
            </a:r>
            <a:r>
              <a:rPr lang="en-US" altLang="zh-CN" sz="1800" dirty="0" err="1">
                <a:latin typeface="+mn-lt"/>
                <a:ea typeface="黑体" panose="02010609060101010101" pitchFamily="49" charset="-122"/>
              </a:rPr>
              <a:t>mytitle</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a:t>
            </a:r>
          </a:p>
          <a:p>
            <a:pPr>
              <a:spcBef>
                <a:spcPct val="0"/>
              </a:spcBef>
              <a:buFontTx/>
              <a:buNone/>
            </a:pPr>
            <a:r>
              <a:rPr lang="en-US" altLang="zh-CN" sz="1800" dirty="0">
                <a:latin typeface="+mn-lt"/>
              </a:rPr>
              <a:t>}</a:t>
            </a:r>
          </a:p>
        </p:txBody>
      </p:sp>
      <p:sp>
        <p:nvSpPr>
          <p:cNvPr id="157701" name="Text Box 5"/>
          <p:cNvSpPr txBox="1">
            <a:spLocks noChangeArrowheads="1"/>
          </p:cNvSpPr>
          <p:nvPr/>
        </p:nvSpPr>
        <p:spPr bwMode="auto">
          <a:xfrm>
            <a:off x="3347864" y="1062038"/>
            <a:ext cx="2706688" cy="406400"/>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dirty="0">
                <a:solidFill>
                  <a:srgbClr val="FF0000"/>
                </a:solidFill>
                <a:latin typeface="黑体" panose="02010609060101010101" pitchFamily="49" charset="-122"/>
                <a:ea typeface="黑体" panose="02010609060101010101" pitchFamily="49" charset="-122"/>
              </a:rPr>
              <a:t>以 </a:t>
            </a:r>
            <a:r>
              <a:rPr lang="en-US" altLang="zh-CN" sz="2000" dirty="0">
                <a:solidFill>
                  <a:srgbClr val="FF0000"/>
                </a:solidFill>
                <a:ea typeface="黑体" panose="02010609060101010101" pitchFamily="49" charset="-122"/>
              </a:rPr>
              <a:t>Title</a:t>
            </a: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属性表示照片</a:t>
            </a:r>
          </a:p>
        </p:txBody>
      </p:sp>
    </p:spTree>
    <p:extLst>
      <p:ext uri="{BB962C8B-B14F-4D97-AF65-F5344CB8AC3E}">
        <p14:creationId xmlns:p14="http://schemas.microsoft.com/office/powerpoint/2010/main" val="2747049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0825" y="0"/>
            <a:ext cx="8540750" cy="925513"/>
          </a:xfrm>
        </p:spPr>
        <p:txBody>
          <a:bodyPr/>
          <a:lstStyle/>
          <a:p>
            <a:pPr eaLnBrk="1" hangingPunct="1"/>
            <a:r>
              <a:rPr lang="zh-CN" altLang="en-US" sz="4000" dirty="0">
                <a:solidFill>
                  <a:srgbClr val="0000FF"/>
                </a:solidFill>
                <a:latin typeface="黑体" panose="02010609060101010101" pitchFamily="49" charset="-122"/>
                <a:ea typeface="黑体" panose="02010609060101010101" pitchFamily="49" charset="-122"/>
              </a:rPr>
              <a:t>定义和调用索引器</a:t>
            </a:r>
            <a:endParaRPr lang="en-US" altLang="zh-CN" sz="4000" dirty="0">
              <a:solidFill>
                <a:srgbClr val="0000FF"/>
              </a:solidFill>
              <a:latin typeface="黑体" panose="02010609060101010101" pitchFamily="49" charset="-122"/>
              <a:ea typeface="黑体" panose="02010609060101010101" pitchFamily="49" charset="-122"/>
            </a:endParaRPr>
          </a:p>
        </p:txBody>
      </p:sp>
      <p:sp>
        <p:nvSpPr>
          <p:cNvPr id="157702" name="Text Box 6"/>
          <p:cNvSpPr txBox="1">
            <a:spLocks noChangeArrowheads="1"/>
          </p:cNvSpPr>
          <p:nvPr/>
        </p:nvSpPr>
        <p:spPr bwMode="auto">
          <a:xfrm>
            <a:off x="2801937" y="1344613"/>
            <a:ext cx="3438525" cy="406400"/>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solidFill>
                  <a:srgbClr val="FF0000"/>
                </a:solidFill>
                <a:latin typeface="黑体" panose="02010609060101010101" pitchFamily="49" charset="-122"/>
                <a:ea typeface="黑体" panose="02010609060101010101" pitchFamily="49" charset="-122"/>
              </a:rPr>
              <a:t>将照片存放于数组 </a:t>
            </a:r>
            <a:r>
              <a:rPr lang="en-US" altLang="zh-CN" sz="2000">
                <a:solidFill>
                  <a:srgbClr val="FF0000"/>
                </a:solidFill>
                <a:ea typeface="黑体" panose="02010609060101010101" pitchFamily="49" charset="-122"/>
              </a:rPr>
              <a:t>photos </a:t>
            </a:r>
            <a:r>
              <a:rPr lang="zh-CN" altLang="en-US" sz="2000">
                <a:solidFill>
                  <a:srgbClr val="FF0000"/>
                </a:solidFill>
                <a:latin typeface="黑体" panose="02010609060101010101" pitchFamily="49" charset="-122"/>
                <a:ea typeface="黑体" panose="02010609060101010101" pitchFamily="49" charset="-122"/>
              </a:rPr>
              <a:t>中</a:t>
            </a:r>
          </a:p>
        </p:txBody>
      </p:sp>
      <p:sp>
        <p:nvSpPr>
          <p:cNvPr id="157703" name="Rectangle 7"/>
          <p:cNvSpPr>
            <a:spLocks noChangeArrowheads="1"/>
          </p:cNvSpPr>
          <p:nvPr/>
        </p:nvSpPr>
        <p:spPr bwMode="auto">
          <a:xfrm>
            <a:off x="755650" y="1768426"/>
            <a:ext cx="6985000" cy="2308324"/>
          </a:xfrm>
          <a:prstGeom prst="rect">
            <a:avLst/>
          </a:prstGeom>
          <a:gradFill rotWithShape="1">
            <a:gsLst>
              <a:gs pos="0">
                <a:schemeClr val="accent1"/>
              </a:gs>
              <a:gs pos="100000">
                <a:srgbClr val="FFFFFF"/>
              </a:gs>
            </a:gsLst>
            <a:lin ang="5400000" scaled="1"/>
          </a:gradFill>
          <a:ln w="15875">
            <a:solidFill>
              <a:schemeClr val="folHlink"/>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Album</a:t>
            </a: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该数组用于存放照片</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Photo[] photos;</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Album(</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capacity)</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photos = new Photo[capacity];</a:t>
            </a:r>
          </a:p>
          <a:p>
            <a:pPr>
              <a:spcBef>
                <a:spcPct val="0"/>
              </a:spcBef>
              <a:buFontTx/>
              <a:buNone/>
            </a:pPr>
            <a:r>
              <a:rPr lang="en-US" altLang="zh-CN" sz="1800" dirty="0">
                <a:latin typeface="+mn-lt"/>
                <a:ea typeface="黑体" panose="02010609060101010101" pitchFamily="49" charset="-122"/>
              </a:rPr>
              <a:t>                             }</a:t>
            </a:r>
          </a:p>
        </p:txBody>
      </p:sp>
      <p:sp>
        <p:nvSpPr>
          <p:cNvPr id="157704" name="AutoShape 8"/>
          <p:cNvSpPr>
            <a:spLocks noChangeArrowheads="1"/>
          </p:cNvSpPr>
          <p:nvPr/>
        </p:nvSpPr>
        <p:spPr bwMode="auto">
          <a:xfrm>
            <a:off x="2530475" y="2616200"/>
            <a:ext cx="5040313" cy="1439863"/>
          </a:xfrm>
          <a:prstGeom prst="roundRect">
            <a:avLst>
              <a:gd name="adj" fmla="val 16667"/>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8540750" cy="1052513"/>
          </a:xfrm>
        </p:spPr>
        <p:txBody>
          <a:bodyPr/>
          <a:lstStyle/>
          <a:p>
            <a:pPr eaLnBrk="1" hangingPunct="1"/>
            <a:r>
              <a:rPr lang="zh-CN" altLang="en-US"/>
              <a:t>定义和调用索引器</a:t>
            </a:r>
            <a:r>
              <a:rPr lang="en-US" altLang="zh-CN" sz="2600"/>
              <a:t> </a:t>
            </a:r>
            <a:r>
              <a:rPr lang="en-US" altLang="zh-CN"/>
              <a:t>4-2</a:t>
            </a:r>
          </a:p>
        </p:txBody>
      </p:sp>
      <p:sp>
        <p:nvSpPr>
          <p:cNvPr id="63491" name="Rectangle 3"/>
          <p:cNvSpPr>
            <a:spLocks noChangeArrowheads="1"/>
          </p:cNvSpPr>
          <p:nvPr/>
        </p:nvSpPr>
        <p:spPr bwMode="auto">
          <a:xfrm>
            <a:off x="250825" y="0"/>
            <a:ext cx="8604250" cy="6858000"/>
          </a:xfrm>
          <a:prstGeom prst="rect">
            <a:avLst/>
          </a:prstGeom>
          <a:gradFill rotWithShape="1">
            <a:gsLst>
              <a:gs pos="0">
                <a:schemeClr val="accent1"/>
              </a:gs>
              <a:gs pos="100000">
                <a:srgbClr val="FFFFFF"/>
              </a:gs>
            </a:gsLst>
            <a:lin ang="5400000" scaled="1"/>
          </a:gra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public Photo this[</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index]</a:t>
            </a: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get</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验证索引范围</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if (index &lt; 0 || index &gt;= </a:t>
            </a:r>
            <a:r>
              <a:rPr lang="en-US" altLang="zh-CN" sz="1800" dirty="0" err="1">
                <a:latin typeface="+mn-lt"/>
                <a:ea typeface="黑体" panose="02010609060101010101" pitchFamily="49" charset="-122"/>
              </a:rPr>
              <a:t>photos.Length</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err="1">
                <a:latin typeface="+mn-lt"/>
                <a:ea typeface="黑体" panose="02010609060101010101" pitchFamily="49" charset="-122"/>
              </a:rPr>
              <a:t>Console.WriteLine</a:t>
            </a:r>
            <a:r>
              <a:rPr lang="en-US" altLang="zh-CN" sz="1800" dirty="0">
                <a:latin typeface="+mn-lt"/>
                <a:ea typeface="黑体" panose="02010609060101010101" pitchFamily="49" charset="-122"/>
              </a:rPr>
              <a:t>("</a:t>
            </a:r>
            <a:r>
              <a:rPr lang="zh-CN" altLang="en-US" sz="1800" dirty="0">
                <a:latin typeface="+mn-lt"/>
                <a:ea typeface="黑体" panose="02010609060101010101" pitchFamily="49" charset="-122"/>
              </a:rPr>
              <a:t>索引无效</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使用 </a:t>
            </a:r>
            <a:r>
              <a:rPr lang="en-US" altLang="zh-CN" sz="1800" dirty="0">
                <a:latin typeface="+mn-lt"/>
                <a:ea typeface="黑体" panose="02010609060101010101" pitchFamily="49" charset="-122"/>
              </a:rPr>
              <a:t>null </a:t>
            </a:r>
            <a:r>
              <a:rPr lang="zh-CN" altLang="en-US" sz="1800" dirty="0">
                <a:latin typeface="+mn-lt"/>
                <a:ea typeface="黑体" panose="02010609060101010101" pitchFamily="49" charset="-122"/>
              </a:rPr>
              <a:t>指示失败</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 null;</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对于有效索引，返回请求的照片</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 photos[index];</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set</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if (index &lt; 0 || index &gt;= </a:t>
            </a:r>
            <a:r>
              <a:rPr lang="en-US" altLang="zh-CN" sz="1800" dirty="0" err="1">
                <a:latin typeface="+mn-lt"/>
                <a:ea typeface="黑体" panose="02010609060101010101" pitchFamily="49" charset="-122"/>
              </a:rPr>
              <a:t>photos.Length</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err="1">
                <a:latin typeface="+mn-lt"/>
                <a:ea typeface="黑体" panose="02010609060101010101" pitchFamily="49" charset="-122"/>
              </a:rPr>
              <a:t>Console.WriteLine</a:t>
            </a:r>
            <a:r>
              <a:rPr lang="en-US" altLang="zh-CN" sz="1800" dirty="0">
                <a:latin typeface="+mn-lt"/>
                <a:ea typeface="黑体" panose="02010609060101010101" pitchFamily="49" charset="-122"/>
              </a:rPr>
              <a:t>("</a:t>
            </a:r>
            <a:r>
              <a:rPr lang="zh-CN" altLang="en-US" sz="1800" dirty="0">
                <a:latin typeface="+mn-lt"/>
                <a:ea typeface="黑体" panose="02010609060101010101" pitchFamily="49" charset="-122"/>
              </a:rPr>
              <a:t>索引无效</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ea typeface="黑体" panose="02010609060101010101" pitchFamily="49" charset="-122"/>
              </a:rPr>
              <a:t>	</a:t>
            </a:r>
            <a:r>
              <a:rPr lang="hi-IN" altLang="zh-CN" sz="1800" dirty="0">
                <a:latin typeface="+mn-lt"/>
              </a:rPr>
              <a:t>	</a:t>
            </a:r>
            <a:r>
              <a:rPr lang="en-US" altLang="zh-CN" sz="1800" dirty="0">
                <a:latin typeface="+mn-lt"/>
                <a:ea typeface="黑体" panose="02010609060101010101" pitchFamily="49" charset="-122"/>
              </a:rPr>
              <a:t>photos[index] = value;</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p:txBody>
      </p:sp>
      <p:sp>
        <p:nvSpPr>
          <p:cNvPr id="63492" name="Text Box 4"/>
          <p:cNvSpPr txBox="1">
            <a:spLocks noChangeArrowheads="1"/>
          </p:cNvSpPr>
          <p:nvPr/>
        </p:nvSpPr>
        <p:spPr bwMode="auto">
          <a:xfrm>
            <a:off x="4233863" y="692150"/>
            <a:ext cx="3675062" cy="415925"/>
          </a:xfrm>
          <a:prstGeom prst="rect">
            <a:avLst/>
          </a:prstGeom>
          <a:gradFill rotWithShape="1">
            <a:gsLst>
              <a:gs pos="0">
                <a:srgbClr val="FFCC00"/>
              </a:gs>
              <a:gs pos="100000">
                <a:srgbClr val="FFFFFF"/>
              </a:gs>
            </a:gsLst>
            <a:lin ang="5400000" scaled="1"/>
          </a:gradFill>
          <a:ln w="1905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solidFill>
                  <a:srgbClr val="FF0000"/>
                </a:solidFill>
                <a:latin typeface="黑体" panose="02010609060101010101" pitchFamily="49" charset="-122"/>
                <a:ea typeface="黑体" panose="02010609060101010101" pitchFamily="49" charset="-122"/>
              </a:rPr>
              <a:t>带有 </a:t>
            </a:r>
            <a:r>
              <a:rPr lang="en-US" altLang="zh-CN" sz="2000">
                <a:solidFill>
                  <a:srgbClr val="FF0000"/>
                </a:solidFill>
                <a:ea typeface="黑体" panose="02010609060101010101" pitchFamily="49" charset="-122"/>
              </a:rPr>
              <a:t>int</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参数的 </a:t>
            </a:r>
            <a:r>
              <a:rPr lang="en-US" altLang="zh-CN" sz="2000">
                <a:solidFill>
                  <a:srgbClr val="FF0000"/>
                </a:solidFill>
                <a:ea typeface="黑体" panose="02010609060101010101" pitchFamily="49" charset="-122"/>
              </a:rPr>
              <a:t>Photo</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索引器</a:t>
            </a:r>
          </a:p>
        </p:txBody>
      </p:sp>
      <p:sp>
        <p:nvSpPr>
          <p:cNvPr id="63493" name="Rectangle 5"/>
          <p:cNvSpPr>
            <a:spLocks noChangeArrowheads="1"/>
          </p:cNvSpPr>
          <p:nvPr/>
        </p:nvSpPr>
        <p:spPr bwMode="auto">
          <a:xfrm>
            <a:off x="1209675" y="620713"/>
            <a:ext cx="6840538" cy="59769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63494" name="Text Box 6"/>
          <p:cNvSpPr txBox="1">
            <a:spLocks noChangeArrowheads="1"/>
          </p:cNvSpPr>
          <p:nvPr/>
        </p:nvSpPr>
        <p:spPr bwMode="auto">
          <a:xfrm>
            <a:off x="4521200" y="3756025"/>
            <a:ext cx="1590675" cy="406400"/>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GB" sz="2000">
                <a:solidFill>
                  <a:srgbClr val="FF0000"/>
                </a:solidFill>
                <a:latin typeface="黑体" panose="02010609060101010101" pitchFamily="49" charset="-122"/>
                <a:ea typeface="黑体" panose="02010609060101010101" pitchFamily="49" charset="-122"/>
              </a:rPr>
              <a:t>读</a:t>
            </a:r>
            <a:r>
              <a:rPr lang="en-GB" altLang="zh-CN" sz="2000">
                <a:solidFill>
                  <a:srgbClr val="FF0000"/>
                </a:solidFill>
                <a:latin typeface="黑体" panose="02010609060101010101" pitchFamily="49" charset="-122"/>
                <a:ea typeface="黑体" panose="02010609060101010101" pitchFamily="49" charset="-122"/>
              </a:rPr>
              <a:t>/</a:t>
            </a:r>
            <a:r>
              <a:rPr lang="zh-CN" altLang="en-GB" sz="2000">
                <a:solidFill>
                  <a:srgbClr val="FF0000"/>
                </a:solidFill>
                <a:latin typeface="黑体" panose="02010609060101010101" pitchFamily="49" charset="-122"/>
                <a:ea typeface="黑体" panose="02010609060101010101" pitchFamily="49" charset="-122"/>
              </a:rPr>
              <a:t>写</a:t>
            </a:r>
            <a:r>
              <a:rPr lang="zh-CN" altLang="en-GB" sz="2000">
                <a:latin typeface="黑体" panose="02010609060101010101" pitchFamily="49" charset="-122"/>
                <a:ea typeface="黑体" panose="02010609060101010101" pitchFamily="49" charset="-122"/>
              </a:rPr>
              <a:t>索引器</a:t>
            </a:r>
            <a:endParaRPr lang="zh-CN" altLang="en-US" sz="2000">
              <a:latin typeface="黑体" panose="02010609060101010101" pitchFamily="49" charset="-122"/>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850" y="0"/>
            <a:ext cx="8540750" cy="1143000"/>
          </a:xfrm>
        </p:spPr>
        <p:txBody>
          <a:bodyPr/>
          <a:lstStyle/>
          <a:p>
            <a:pPr eaLnBrk="1" hangingPunct="1"/>
            <a:r>
              <a:rPr lang="zh-CN" altLang="en-US" sz="4000" dirty="0">
                <a:solidFill>
                  <a:srgbClr val="0000FF"/>
                </a:solidFill>
                <a:latin typeface="黑体" panose="02010609060101010101" pitchFamily="49" charset="-122"/>
                <a:ea typeface="黑体" panose="02010609060101010101" pitchFamily="49" charset="-122"/>
              </a:rPr>
              <a:t>定义和调用索引器</a:t>
            </a:r>
            <a:endParaRPr lang="en-US" altLang="zh-CN" sz="4000" dirty="0">
              <a:solidFill>
                <a:srgbClr val="0000FF"/>
              </a:solidFill>
              <a:latin typeface="黑体" panose="02010609060101010101" pitchFamily="49" charset="-122"/>
              <a:ea typeface="黑体" panose="02010609060101010101" pitchFamily="49" charset="-122"/>
            </a:endParaRPr>
          </a:p>
        </p:txBody>
      </p:sp>
      <p:sp>
        <p:nvSpPr>
          <p:cNvPr id="64515" name="Rectangle 3"/>
          <p:cNvSpPr>
            <a:spLocks noChangeArrowheads="1"/>
          </p:cNvSpPr>
          <p:nvPr/>
        </p:nvSpPr>
        <p:spPr bwMode="auto">
          <a:xfrm>
            <a:off x="1042988" y="1454180"/>
            <a:ext cx="7273925" cy="4524315"/>
          </a:xfrm>
          <a:prstGeom prst="rect">
            <a:avLst/>
          </a:prstGeom>
          <a:gradFill rotWithShape="1">
            <a:gsLst>
              <a:gs pos="0">
                <a:schemeClr val="accent1"/>
              </a:gs>
              <a:gs pos="100000">
                <a:srgbClr val="FFFFFF"/>
              </a:gs>
            </a:gsLst>
            <a:lin ang="5400000" scaled="1"/>
          </a:gra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solidFill>
                  <a:srgbClr val="000000"/>
                </a:solidFill>
                <a:latin typeface="+mn-lt"/>
                <a:ea typeface="黑体" panose="02010609060101010101" pitchFamily="49" charset="-122"/>
              </a:rPr>
              <a:t>public Photo this[string title]</a:t>
            </a:r>
          </a:p>
          <a:p>
            <a:pPr eaLnBrk="1" hangingPunct="1">
              <a:spcBef>
                <a:spcPct val="0"/>
              </a:spcBef>
              <a:buFontTx/>
              <a:buNone/>
            </a:pPr>
            <a:r>
              <a:rPr lang="en-US" altLang="zh-CN" sz="1800" dirty="0">
                <a:solidFill>
                  <a:srgbClr val="000000"/>
                </a:solidFill>
                <a:latin typeface="+mn-lt"/>
              </a:rPr>
              <a:t>{</a:t>
            </a:r>
          </a:p>
          <a:p>
            <a:pPr eaLnBrk="1" hangingPunct="1">
              <a:spcBef>
                <a:spcPct val="0"/>
              </a:spcBef>
              <a:buFontTx/>
              <a:buNone/>
            </a:pPr>
            <a:r>
              <a:rPr lang="en-US" altLang="zh-CN" sz="1800" dirty="0">
                <a:solidFill>
                  <a:srgbClr val="000000"/>
                </a:solidFill>
                <a:latin typeface="+mn-lt"/>
                <a:ea typeface="黑体" panose="02010609060101010101" pitchFamily="49" charset="-122"/>
              </a:rPr>
              <a:t>              get</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rPr>
              <a:t>{</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ea typeface="黑体" panose="02010609060101010101" pitchFamily="49" charset="-122"/>
              </a:rPr>
              <a:t>	// </a:t>
            </a:r>
            <a:r>
              <a:rPr lang="zh-CN" altLang="en-US" sz="1800" dirty="0">
                <a:solidFill>
                  <a:srgbClr val="000000"/>
                </a:solidFill>
                <a:latin typeface="+mn-lt"/>
                <a:ea typeface="黑体" panose="02010609060101010101" pitchFamily="49" charset="-122"/>
              </a:rPr>
              <a:t>遍历数组中的所有照片</a:t>
            </a:r>
            <a:endParaRPr lang="zh-CN" altLang="hi-IN" sz="1800" dirty="0">
              <a:solidFill>
                <a:srgbClr val="000000"/>
              </a:solidFill>
              <a:latin typeface="+mn-lt"/>
              <a:ea typeface="黑体" panose="02010609060101010101" pitchFamily="49" charset="-122"/>
            </a:endParaRPr>
          </a:p>
          <a:p>
            <a:pPr eaLnBrk="1" hangingPunct="1">
              <a:spcBef>
                <a:spcPct val="0"/>
              </a:spcBef>
              <a:buFontTx/>
              <a:buNone/>
            </a:pPr>
            <a:r>
              <a:rPr lang="hi-IN" altLang="zh-CN" sz="1800" dirty="0">
                <a:solidFill>
                  <a:srgbClr val="000000"/>
                </a:solidFill>
                <a:latin typeface="+mn-lt"/>
              </a:rPr>
              <a:t>		</a:t>
            </a:r>
            <a:r>
              <a:rPr lang="en-US" altLang="zh-CN" sz="1800" dirty="0" err="1">
                <a:solidFill>
                  <a:srgbClr val="000000"/>
                </a:solidFill>
                <a:latin typeface="+mn-lt"/>
                <a:ea typeface="黑体" panose="02010609060101010101" pitchFamily="49" charset="-122"/>
              </a:rPr>
              <a:t>foreach</a:t>
            </a:r>
            <a:r>
              <a:rPr lang="en-US" altLang="zh-CN" sz="1800" dirty="0">
                <a:solidFill>
                  <a:srgbClr val="000000"/>
                </a:solidFill>
                <a:latin typeface="+mn-lt"/>
                <a:ea typeface="黑体" panose="02010609060101010101" pitchFamily="49" charset="-122"/>
              </a:rPr>
              <a:t> (Photo p in photos)</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rPr>
              <a:t>{</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ea typeface="黑体" panose="02010609060101010101" pitchFamily="49" charset="-122"/>
              </a:rPr>
              <a:t>  // </a:t>
            </a:r>
            <a:r>
              <a:rPr lang="zh-CN" altLang="en-US" sz="1800" dirty="0">
                <a:solidFill>
                  <a:srgbClr val="000000"/>
                </a:solidFill>
                <a:latin typeface="+mn-lt"/>
                <a:ea typeface="黑体" panose="02010609060101010101" pitchFamily="49" charset="-122"/>
              </a:rPr>
              <a:t>将照片中的标题与索引器参数进行比较</a:t>
            </a:r>
            <a:endParaRPr lang="zh-CN" altLang="hi-IN" sz="1800" dirty="0">
              <a:solidFill>
                <a:srgbClr val="000000"/>
              </a:solidFill>
              <a:latin typeface="+mn-lt"/>
              <a:ea typeface="黑体" panose="02010609060101010101" pitchFamily="49" charset="-122"/>
            </a:endParaRPr>
          </a:p>
          <a:p>
            <a:pPr eaLnBrk="1" hangingPunct="1">
              <a:spcBef>
                <a:spcPct val="0"/>
              </a:spcBef>
              <a:buFontTx/>
              <a:buNone/>
            </a:pPr>
            <a:r>
              <a:rPr lang="hi-IN" altLang="zh-CN" sz="1800" dirty="0">
                <a:solidFill>
                  <a:srgbClr val="000000"/>
                </a:solidFill>
                <a:latin typeface="+mn-lt"/>
              </a:rPr>
              <a:t>		</a:t>
            </a:r>
            <a:r>
              <a:rPr lang="zh-CN" altLang="en-US" sz="1800" dirty="0">
                <a:solidFill>
                  <a:srgbClr val="000000"/>
                </a:solidFill>
                <a:latin typeface="+mn-lt"/>
                <a:ea typeface="黑体" panose="02010609060101010101" pitchFamily="49" charset="-122"/>
              </a:rPr>
              <a:t>  </a:t>
            </a:r>
            <a:r>
              <a:rPr lang="en-US" altLang="zh-CN" sz="1800" dirty="0">
                <a:solidFill>
                  <a:srgbClr val="000000"/>
                </a:solidFill>
                <a:latin typeface="+mn-lt"/>
                <a:ea typeface="黑体" panose="02010609060101010101" pitchFamily="49" charset="-122"/>
              </a:rPr>
              <a:t>if (</a:t>
            </a:r>
            <a:r>
              <a:rPr lang="en-US" altLang="zh-CN" sz="1800" dirty="0" err="1">
                <a:solidFill>
                  <a:srgbClr val="000000"/>
                </a:solidFill>
                <a:latin typeface="+mn-lt"/>
                <a:ea typeface="黑体" panose="02010609060101010101" pitchFamily="49" charset="-122"/>
              </a:rPr>
              <a:t>p.Title</a:t>
            </a:r>
            <a:r>
              <a:rPr lang="en-US" altLang="zh-CN" sz="1800" dirty="0">
                <a:solidFill>
                  <a:srgbClr val="000000"/>
                </a:solidFill>
                <a:latin typeface="+mn-lt"/>
                <a:ea typeface="黑体" panose="02010609060101010101" pitchFamily="49" charset="-122"/>
              </a:rPr>
              <a:t> == title)</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ea typeface="黑体" panose="02010609060101010101" pitchFamily="49" charset="-122"/>
              </a:rPr>
              <a:t>  return p;</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rPr>
              <a:t>}</a:t>
            </a:r>
          </a:p>
          <a:p>
            <a:pPr eaLnBrk="1" hangingPunct="1">
              <a:spcBef>
                <a:spcPct val="0"/>
              </a:spcBef>
              <a:buFontTx/>
              <a:buNone/>
            </a:pPr>
            <a:r>
              <a:rPr lang="hi-IN" altLang="zh-CN" sz="1800" dirty="0">
                <a:solidFill>
                  <a:srgbClr val="000000"/>
                </a:solidFill>
                <a:latin typeface="+mn-lt"/>
              </a:rPr>
              <a:t>		</a:t>
            </a:r>
            <a:r>
              <a:rPr lang="en-US" altLang="zh-CN" sz="1800" dirty="0" err="1">
                <a:solidFill>
                  <a:srgbClr val="000000"/>
                </a:solidFill>
                <a:latin typeface="+mn-lt"/>
                <a:ea typeface="黑体" panose="02010609060101010101" pitchFamily="49" charset="-122"/>
              </a:rPr>
              <a:t>Console.WriteLine</a:t>
            </a:r>
            <a:r>
              <a:rPr lang="en-US" altLang="zh-CN" sz="1800" dirty="0">
                <a:solidFill>
                  <a:srgbClr val="000000"/>
                </a:solidFill>
                <a:latin typeface="+mn-lt"/>
                <a:ea typeface="黑体" panose="02010609060101010101" pitchFamily="49" charset="-122"/>
              </a:rPr>
              <a:t>("</a:t>
            </a:r>
            <a:r>
              <a:rPr lang="zh-CN" altLang="en-US" sz="1800" dirty="0">
                <a:solidFill>
                  <a:srgbClr val="000000"/>
                </a:solidFill>
                <a:latin typeface="+mn-lt"/>
                <a:ea typeface="黑体" panose="02010609060101010101" pitchFamily="49" charset="-122"/>
              </a:rPr>
              <a:t>未找到</a:t>
            </a:r>
            <a:r>
              <a:rPr lang="en-US" altLang="zh-CN" sz="1800" dirty="0">
                <a:solidFill>
                  <a:srgbClr val="000000"/>
                </a:solidFill>
                <a:latin typeface="+mn-lt"/>
                <a:ea typeface="黑体" panose="02010609060101010101" pitchFamily="49" charset="-122"/>
              </a:rPr>
              <a:t>");</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ea typeface="黑体" panose="02010609060101010101" pitchFamily="49" charset="-122"/>
              </a:rPr>
              <a:t>// </a:t>
            </a:r>
            <a:r>
              <a:rPr lang="zh-CN" altLang="en-US" sz="1800" dirty="0">
                <a:solidFill>
                  <a:srgbClr val="000000"/>
                </a:solidFill>
                <a:latin typeface="+mn-lt"/>
                <a:ea typeface="黑体" panose="02010609060101010101" pitchFamily="49" charset="-122"/>
              </a:rPr>
              <a:t>使用 </a:t>
            </a:r>
            <a:r>
              <a:rPr lang="en-US" altLang="zh-CN" sz="1800" dirty="0">
                <a:solidFill>
                  <a:srgbClr val="000000"/>
                </a:solidFill>
                <a:latin typeface="+mn-lt"/>
                <a:ea typeface="黑体" panose="02010609060101010101" pitchFamily="49" charset="-122"/>
              </a:rPr>
              <a:t>null </a:t>
            </a:r>
            <a:r>
              <a:rPr lang="zh-CN" altLang="en-US" sz="1800" dirty="0">
                <a:solidFill>
                  <a:srgbClr val="000000"/>
                </a:solidFill>
                <a:latin typeface="+mn-lt"/>
                <a:ea typeface="黑体" panose="02010609060101010101" pitchFamily="49" charset="-122"/>
              </a:rPr>
              <a:t>指示失败</a:t>
            </a:r>
            <a:endParaRPr lang="zh-CN" altLang="hi-IN" sz="1800" dirty="0">
              <a:solidFill>
                <a:srgbClr val="000000"/>
              </a:solidFill>
              <a:latin typeface="+mn-lt"/>
              <a:ea typeface="黑体" panose="02010609060101010101" pitchFamily="49" charset="-122"/>
            </a:endParaRP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ea typeface="黑体" panose="02010609060101010101" pitchFamily="49" charset="-122"/>
              </a:rPr>
              <a:t>return null;</a:t>
            </a:r>
          </a:p>
          <a:p>
            <a:pPr eaLnBrk="1" hangingPunct="1">
              <a:spcBef>
                <a:spcPct val="0"/>
              </a:spcBef>
              <a:buFontTx/>
              <a:buNone/>
            </a:pPr>
            <a:r>
              <a:rPr lang="hi-IN" altLang="zh-CN" sz="1800" dirty="0">
                <a:solidFill>
                  <a:srgbClr val="000000"/>
                </a:solidFill>
                <a:latin typeface="+mn-lt"/>
              </a:rPr>
              <a:t>	</a:t>
            </a:r>
            <a:r>
              <a:rPr lang="en-US" altLang="zh-CN" sz="1800" dirty="0">
                <a:solidFill>
                  <a:srgbClr val="000000"/>
                </a:solidFill>
                <a:latin typeface="+mn-lt"/>
              </a:rPr>
              <a:t>}</a:t>
            </a:r>
          </a:p>
          <a:p>
            <a:pPr eaLnBrk="1" hangingPunct="1">
              <a:spcBef>
                <a:spcPct val="0"/>
              </a:spcBef>
              <a:buFontTx/>
              <a:buNone/>
            </a:pPr>
            <a:r>
              <a:rPr lang="en-US" altLang="zh-CN" sz="1800" dirty="0">
                <a:solidFill>
                  <a:srgbClr val="000000"/>
                </a:solidFill>
                <a:latin typeface="+mn-lt"/>
              </a:rPr>
              <a:t>}</a:t>
            </a:r>
            <a:endParaRPr lang="en-US" altLang="zh-CN" sz="1800" dirty="0">
              <a:solidFill>
                <a:srgbClr val="000000"/>
              </a:solidFill>
              <a:latin typeface="+mn-lt"/>
              <a:ea typeface="黑体" panose="02010609060101010101" pitchFamily="49" charset="-122"/>
            </a:endParaRPr>
          </a:p>
        </p:txBody>
      </p:sp>
      <p:sp>
        <p:nvSpPr>
          <p:cNvPr id="64516" name="Text Box 4"/>
          <p:cNvSpPr txBox="1">
            <a:spLocks noChangeArrowheads="1"/>
          </p:cNvSpPr>
          <p:nvPr/>
        </p:nvSpPr>
        <p:spPr bwMode="auto">
          <a:xfrm>
            <a:off x="3732213" y="987425"/>
            <a:ext cx="4027487" cy="415925"/>
          </a:xfrm>
          <a:prstGeom prst="rect">
            <a:avLst/>
          </a:prstGeom>
          <a:gradFill rotWithShape="1">
            <a:gsLst>
              <a:gs pos="0">
                <a:srgbClr val="FFCC00"/>
              </a:gs>
              <a:gs pos="100000">
                <a:srgbClr val="FFFFFF"/>
              </a:gs>
            </a:gsLst>
            <a:lin ang="5400000" scaled="1"/>
          </a:gradFill>
          <a:ln w="1905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solidFill>
                  <a:srgbClr val="FF0000"/>
                </a:solidFill>
                <a:latin typeface="黑体" panose="02010609060101010101" pitchFamily="49" charset="-122"/>
                <a:ea typeface="黑体" panose="02010609060101010101" pitchFamily="49" charset="-122"/>
              </a:rPr>
              <a:t>带有 </a:t>
            </a:r>
            <a:r>
              <a:rPr lang="en-US" altLang="zh-CN" sz="2000">
                <a:solidFill>
                  <a:srgbClr val="FF0000"/>
                </a:solidFill>
                <a:ea typeface="黑体" panose="02010609060101010101" pitchFamily="49" charset="-122"/>
              </a:rPr>
              <a:t>string</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参数的 </a:t>
            </a:r>
            <a:r>
              <a:rPr lang="en-US" altLang="zh-CN" sz="2000">
                <a:solidFill>
                  <a:srgbClr val="FF0000"/>
                </a:solidFill>
                <a:ea typeface="黑体" panose="02010609060101010101" pitchFamily="49" charset="-122"/>
              </a:rPr>
              <a:t>Photo</a:t>
            </a:r>
            <a:r>
              <a:rPr lang="en-US" altLang="zh-CN" sz="2000">
                <a:solidFill>
                  <a:srgbClr val="FF0000"/>
                </a:solidFill>
                <a:latin typeface="黑体" panose="02010609060101010101" pitchFamily="49" charset="-122"/>
                <a:ea typeface="黑体" panose="02010609060101010101" pitchFamily="49" charset="-122"/>
              </a:rPr>
              <a:t> </a:t>
            </a:r>
            <a:r>
              <a:rPr lang="zh-CN" altLang="en-US" sz="2000">
                <a:solidFill>
                  <a:srgbClr val="FF0000"/>
                </a:solidFill>
                <a:latin typeface="黑体" panose="02010609060101010101" pitchFamily="49" charset="-122"/>
                <a:ea typeface="黑体" panose="02010609060101010101" pitchFamily="49" charset="-122"/>
              </a:rPr>
              <a:t>索引器</a:t>
            </a:r>
          </a:p>
        </p:txBody>
      </p:sp>
      <p:sp>
        <p:nvSpPr>
          <p:cNvPr id="64517" name="Rectangle 5"/>
          <p:cNvSpPr>
            <a:spLocks noChangeArrowheads="1"/>
          </p:cNvSpPr>
          <p:nvPr/>
        </p:nvSpPr>
        <p:spPr bwMode="auto">
          <a:xfrm>
            <a:off x="1908175" y="1989138"/>
            <a:ext cx="5976938" cy="38163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64518" name="Text Box 6"/>
          <p:cNvSpPr txBox="1">
            <a:spLocks noChangeArrowheads="1"/>
          </p:cNvSpPr>
          <p:nvPr/>
        </p:nvSpPr>
        <p:spPr bwMode="auto">
          <a:xfrm>
            <a:off x="5003800" y="1739900"/>
            <a:ext cx="1463675" cy="406400"/>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GB" sz="2000">
                <a:solidFill>
                  <a:srgbClr val="FF0000"/>
                </a:solidFill>
                <a:latin typeface="Courier New" panose="02070309020205020404" pitchFamily="49" charset="0"/>
                <a:ea typeface="黑体" panose="02010609060101010101" pitchFamily="49" charset="-122"/>
              </a:rPr>
              <a:t>只读</a:t>
            </a:r>
            <a:r>
              <a:rPr lang="zh-CN" altLang="en-GB" sz="2000">
                <a:latin typeface="Courier New" panose="02070309020205020404" pitchFamily="49" charset="0"/>
                <a:ea typeface="黑体" panose="02010609060101010101" pitchFamily="49" charset="-122"/>
              </a:rPr>
              <a:t>索引器</a:t>
            </a:r>
            <a:endParaRPr lang="zh-CN" altLang="en-US" sz="2000">
              <a:latin typeface="Courier New" panose="02070309020205020404" pitchFamily="49" charset="0"/>
              <a:ea typeface="黑体" panose="02010609060101010101" pitchFamily="49" charset="-122"/>
            </a:endParaRPr>
          </a:p>
        </p:txBody>
      </p:sp>
      <p:sp>
        <p:nvSpPr>
          <p:cNvPr id="64519" name="AutoShape 7"/>
          <p:cNvSpPr>
            <a:spLocks noChangeArrowheads="1"/>
          </p:cNvSpPr>
          <p:nvPr/>
        </p:nvSpPr>
        <p:spPr bwMode="auto">
          <a:xfrm>
            <a:off x="2771775" y="2924175"/>
            <a:ext cx="5040313" cy="1584325"/>
          </a:xfrm>
          <a:prstGeom prst="roundRect">
            <a:avLst>
              <a:gd name="adj" fmla="val 16667"/>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115888"/>
            <a:ext cx="8540750" cy="936625"/>
          </a:xfrm>
        </p:spPr>
        <p:txBody>
          <a:bodyPr/>
          <a:lstStyle/>
          <a:p>
            <a:pPr eaLnBrk="1" hangingPunct="1"/>
            <a:r>
              <a:rPr lang="zh-CN" altLang="en-US" sz="4000" dirty="0">
                <a:solidFill>
                  <a:srgbClr val="0000FF"/>
                </a:solidFill>
                <a:latin typeface="黑体" panose="02010609060101010101" pitchFamily="49" charset="-122"/>
                <a:ea typeface="黑体" panose="02010609060101010101" pitchFamily="49" charset="-122"/>
              </a:rPr>
              <a:t>定义和调用索引器</a:t>
            </a:r>
            <a:endParaRPr lang="en-US" altLang="zh-CN" sz="4000" dirty="0">
              <a:solidFill>
                <a:srgbClr val="0000FF"/>
              </a:solidFill>
              <a:latin typeface="黑体" panose="02010609060101010101" pitchFamily="49" charset="-122"/>
              <a:ea typeface="黑体" panose="02010609060101010101" pitchFamily="49" charset="-122"/>
            </a:endParaRPr>
          </a:p>
        </p:txBody>
      </p:sp>
      <p:sp>
        <p:nvSpPr>
          <p:cNvPr id="160771" name="Rectangle 3"/>
          <p:cNvSpPr>
            <a:spLocks noChangeArrowheads="1"/>
          </p:cNvSpPr>
          <p:nvPr/>
        </p:nvSpPr>
        <p:spPr bwMode="auto">
          <a:xfrm>
            <a:off x="684213" y="1138238"/>
            <a:ext cx="7848600" cy="5580062"/>
          </a:xfrm>
          <a:prstGeom prst="rect">
            <a:avLst/>
          </a:prstGeom>
          <a:gradFill rotWithShape="1">
            <a:gsLst>
              <a:gs pos="0">
                <a:schemeClr val="accent1"/>
              </a:gs>
              <a:gs pos="100000">
                <a:srgbClr val="FFFFFF"/>
              </a:gs>
            </a:gsLst>
            <a:lin ang="5400000" scaled="1"/>
          </a:gradFill>
          <a:ln w="12700">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
              </a:spcBef>
              <a:buFontTx/>
              <a:buNone/>
            </a:pPr>
            <a:r>
              <a:rPr lang="en-US" altLang="zh-CN" sz="1800" dirty="0">
                <a:solidFill>
                  <a:srgbClr val="000000"/>
                </a:solidFill>
                <a:ea typeface="黑体" panose="02010609060101010101" pitchFamily="49" charset="-122"/>
              </a:rPr>
              <a:t>static void Main(string[] </a:t>
            </a:r>
            <a:r>
              <a:rPr lang="en-US" altLang="zh-CN" sz="1800" dirty="0" err="1">
                <a:solidFill>
                  <a:srgbClr val="000000"/>
                </a:solidFill>
                <a:ea typeface="黑体" panose="02010609060101010101" pitchFamily="49" charset="-122"/>
              </a:rPr>
              <a:t>args</a:t>
            </a:r>
            <a:r>
              <a:rPr lang="en-US" altLang="zh-CN" sz="1800" dirty="0">
                <a:solidFill>
                  <a:srgbClr val="000000"/>
                </a:solidFill>
                <a:ea typeface="黑体" panose="02010609060101010101" pitchFamily="49" charset="-122"/>
              </a:rPr>
              <a:t>)</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en-US" altLang="zh-CN" sz="1800" dirty="0">
                <a:solidFill>
                  <a:srgbClr val="000000"/>
                </a:solidFill>
                <a:cs typeface="Courier New" panose="02070309020205020404" pitchFamily="49" charset="0"/>
              </a:rPr>
              <a:t>{</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 </a:t>
            </a:r>
            <a:r>
              <a:rPr lang="zh-CN" altLang="en-US" sz="1800" dirty="0">
                <a:solidFill>
                  <a:srgbClr val="000000"/>
                </a:solidFill>
                <a:ea typeface="黑体" panose="02010609060101010101" pitchFamily="49" charset="-122"/>
              </a:rPr>
              <a:t>创建一个容量为 </a:t>
            </a:r>
            <a:r>
              <a:rPr lang="en-US" altLang="zh-CN" sz="1800" dirty="0">
                <a:solidFill>
                  <a:srgbClr val="000000"/>
                </a:solidFill>
                <a:ea typeface="黑体" panose="02010609060101010101" pitchFamily="49" charset="-122"/>
              </a:rPr>
              <a:t>3 </a:t>
            </a:r>
            <a:r>
              <a:rPr lang="zh-CN" altLang="en-US" sz="1800" dirty="0">
                <a:solidFill>
                  <a:srgbClr val="000000"/>
                </a:solidFill>
                <a:ea typeface="黑体" panose="02010609060101010101" pitchFamily="49" charset="-122"/>
              </a:rPr>
              <a:t>的相册</a:t>
            </a:r>
            <a:endParaRPr lang="zh-CN" altLang="hi-IN" sz="1800" dirty="0">
              <a:solidFill>
                <a:srgbClr val="000000"/>
              </a:solidFill>
              <a:ea typeface="黑体" panose="02010609060101010101" pitchFamily="49" charset="-122"/>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Album family = new Album(3);</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 </a:t>
            </a:r>
            <a:r>
              <a:rPr lang="zh-CN" altLang="en-US" sz="1800" dirty="0">
                <a:solidFill>
                  <a:srgbClr val="000000"/>
                </a:solidFill>
                <a:ea typeface="黑体" panose="02010609060101010101" pitchFamily="49" charset="-122"/>
              </a:rPr>
              <a:t>创建 </a:t>
            </a:r>
            <a:r>
              <a:rPr lang="en-US" altLang="zh-CN" sz="1800" dirty="0">
                <a:solidFill>
                  <a:srgbClr val="000000"/>
                </a:solidFill>
                <a:ea typeface="黑体" panose="02010609060101010101" pitchFamily="49" charset="-122"/>
              </a:rPr>
              <a:t>3 </a:t>
            </a:r>
            <a:r>
              <a:rPr lang="zh-CN" altLang="en-US" sz="1800" dirty="0">
                <a:solidFill>
                  <a:srgbClr val="000000"/>
                </a:solidFill>
                <a:ea typeface="黑体" panose="02010609060101010101" pitchFamily="49" charset="-122"/>
              </a:rPr>
              <a:t>张照片</a:t>
            </a:r>
            <a:endParaRPr lang="zh-CN" altLang="hi-IN" sz="1800" dirty="0">
              <a:solidFill>
                <a:srgbClr val="000000"/>
              </a:solidFill>
              <a:ea typeface="黑体" panose="02010609060101010101" pitchFamily="49" charset="-122"/>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Photo first = new Photo("</a:t>
            </a:r>
            <a:r>
              <a:rPr lang="en-US" altLang="zh-CN" sz="1800" dirty="0" err="1">
                <a:solidFill>
                  <a:srgbClr val="000000"/>
                </a:solidFill>
                <a:ea typeface="黑体" panose="02010609060101010101" pitchFamily="49" charset="-122"/>
              </a:rPr>
              <a:t>Jeny</a:t>
            </a:r>
            <a:r>
              <a:rPr lang="en-US" altLang="zh-CN" sz="1800" dirty="0">
                <a:ea typeface="黑体" panose="02010609060101010101" pitchFamily="49" charset="-122"/>
              </a:rPr>
              <a:t> </a:t>
            </a:r>
            <a:r>
              <a:rPr lang="en-US" altLang="zh-CN" sz="1800" dirty="0">
                <a:solidFill>
                  <a:srgbClr val="000000"/>
                </a:solidFill>
                <a:ea typeface="黑体" panose="02010609060101010101" pitchFamily="49" charset="-122"/>
              </a:rPr>
              <a:t>");</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Photo second = new Photo("Smith");</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Photo third = new Photo(“</a:t>
            </a:r>
            <a:r>
              <a:rPr lang="en-US" altLang="zh-CN" sz="1800" dirty="0" err="1">
                <a:solidFill>
                  <a:srgbClr val="000000"/>
                </a:solidFill>
                <a:ea typeface="黑体" panose="02010609060101010101" pitchFamily="49" charset="-122"/>
              </a:rPr>
              <a:t>Lono</a:t>
            </a:r>
            <a:r>
              <a:rPr lang="en-US" altLang="zh-CN" sz="1800" dirty="0">
                <a:solidFill>
                  <a:srgbClr val="000000"/>
                </a:solidFill>
                <a:ea typeface="黑体" panose="02010609060101010101" pitchFamily="49" charset="-122"/>
              </a:rPr>
              <a:t>");</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 </a:t>
            </a:r>
            <a:r>
              <a:rPr lang="zh-CN" altLang="en-US" sz="1800" dirty="0">
                <a:solidFill>
                  <a:srgbClr val="000000"/>
                </a:solidFill>
                <a:ea typeface="黑体" panose="02010609060101010101" pitchFamily="49" charset="-122"/>
              </a:rPr>
              <a:t>向相册加载照片</a:t>
            </a:r>
            <a:endParaRPr lang="zh-CN" altLang="hi-IN" sz="1800" dirty="0">
              <a:solidFill>
                <a:srgbClr val="000000"/>
              </a:solidFill>
              <a:ea typeface="黑体" panose="02010609060101010101" pitchFamily="49" charset="-122"/>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family[0] = first;</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family[1] = second;</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family[2] = third;</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 </a:t>
            </a:r>
            <a:r>
              <a:rPr lang="zh-CN" altLang="en-US" sz="1800" dirty="0">
                <a:solidFill>
                  <a:srgbClr val="000000"/>
                </a:solidFill>
                <a:ea typeface="黑体" panose="02010609060101010101" pitchFamily="49" charset="-122"/>
              </a:rPr>
              <a:t>按索引检索</a:t>
            </a:r>
            <a:endParaRPr lang="zh-CN" altLang="hi-IN" sz="1800" dirty="0">
              <a:solidFill>
                <a:srgbClr val="000000"/>
              </a:solidFill>
              <a:ea typeface="黑体" panose="02010609060101010101" pitchFamily="49" charset="-122"/>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Photo objPhoto1 = family[2]; </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err="1">
                <a:solidFill>
                  <a:srgbClr val="000000"/>
                </a:solidFill>
                <a:ea typeface="黑体" panose="02010609060101010101" pitchFamily="49" charset="-122"/>
              </a:rPr>
              <a:t>Console.WriteLine</a:t>
            </a:r>
            <a:r>
              <a:rPr lang="en-US" altLang="zh-CN" sz="1800" dirty="0">
                <a:solidFill>
                  <a:srgbClr val="000000"/>
                </a:solidFill>
                <a:ea typeface="黑体" panose="02010609060101010101" pitchFamily="49" charset="-122"/>
              </a:rPr>
              <a:t>(objPhoto1.Title);</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 </a:t>
            </a:r>
            <a:r>
              <a:rPr lang="zh-CN" altLang="en-US" sz="1800" dirty="0">
                <a:solidFill>
                  <a:srgbClr val="000000"/>
                </a:solidFill>
                <a:ea typeface="黑体" panose="02010609060101010101" pitchFamily="49" charset="-122"/>
              </a:rPr>
              <a:t>按名称检索</a:t>
            </a:r>
            <a:endParaRPr lang="zh-CN" altLang="hi-IN" sz="1800" dirty="0">
              <a:solidFill>
                <a:srgbClr val="000000"/>
              </a:solidFill>
              <a:ea typeface="黑体" panose="02010609060101010101" pitchFamily="49" charset="-122"/>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Photo objPhoto2 = family[“</a:t>
            </a:r>
            <a:r>
              <a:rPr lang="en-US" altLang="zh-CN" sz="1800" dirty="0" err="1">
                <a:solidFill>
                  <a:srgbClr val="000000"/>
                </a:solidFill>
                <a:ea typeface="黑体" panose="02010609060101010101" pitchFamily="49" charset="-122"/>
              </a:rPr>
              <a:t>Jeny</a:t>
            </a:r>
            <a:r>
              <a:rPr lang="en-US" altLang="zh-CN" sz="1800" dirty="0">
                <a:solidFill>
                  <a:srgbClr val="000000"/>
                </a:solidFill>
                <a:ea typeface="黑体" panose="02010609060101010101" pitchFamily="49" charset="-122"/>
              </a:rPr>
              <a:t>"]; </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hi-IN" altLang="zh-CN" sz="1800" dirty="0">
                <a:solidFill>
                  <a:srgbClr val="000000"/>
                </a:solidFill>
                <a:cs typeface="Courier New" panose="02070309020205020404" pitchFamily="49" charset="0"/>
              </a:rPr>
              <a:t>	</a:t>
            </a:r>
            <a:r>
              <a:rPr lang="en-US" altLang="zh-CN" sz="1800" dirty="0" err="1">
                <a:solidFill>
                  <a:srgbClr val="000000"/>
                </a:solidFill>
                <a:ea typeface="黑体" panose="02010609060101010101" pitchFamily="49" charset="-122"/>
              </a:rPr>
              <a:t>Console.WriteLine</a:t>
            </a:r>
            <a:r>
              <a:rPr lang="en-US" altLang="zh-CN" sz="1800" dirty="0">
                <a:solidFill>
                  <a:srgbClr val="000000"/>
                </a:solidFill>
                <a:ea typeface="黑体" panose="02010609060101010101" pitchFamily="49" charset="-122"/>
              </a:rPr>
              <a:t>(objPhoto2.Title);</a:t>
            </a:r>
            <a:endParaRPr lang="hi-IN" altLang="zh-CN" sz="1800" dirty="0">
              <a:solidFill>
                <a:srgbClr val="000000"/>
              </a:solidFill>
              <a:cs typeface="Courier New" panose="02070309020205020404" pitchFamily="49" charset="0"/>
            </a:endParaRPr>
          </a:p>
          <a:p>
            <a:pPr eaLnBrk="1" hangingPunct="1">
              <a:spcBef>
                <a:spcPct val="5000"/>
              </a:spcBef>
              <a:buFontTx/>
              <a:buNone/>
            </a:pPr>
            <a:r>
              <a:rPr lang="en-US" altLang="zh-CN" sz="1800" dirty="0">
                <a:solidFill>
                  <a:srgbClr val="000000"/>
                </a:solidFill>
                <a:cs typeface="Courier New" panose="02070309020205020404" pitchFamily="49" charset="0"/>
              </a:rPr>
              <a:t>}</a:t>
            </a:r>
            <a:r>
              <a:rPr lang="hi-IN" altLang="zh-CN" sz="1800" dirty="0">
                <a:solidFill>
                  <a:srgbClr val="000000"/>
                </a:solidFill>
                <a:cs typeface="Courier New" panose="02070309020205020404" pitchFamily="49" charset="0"/>
              </a:rPr>
              <a:t>	</a:t>
            </a:r>
            <a:r>
              <a:rPr lang="en-US" altLang="zh-CN" sz="1800" dirty="0">
                <a:solidFill>
                  <a:srgbClr val="000000"/>
                </a:solidFill>
                <a:ea typeface="黑体" panose="02010609060101010101" pitchFamily="49" charset="-122"/>
              </a:rPr>
              <a:t> </a:t>
            </a:r>
          </a:p>
        </p:txBody>
      </p:sp>
      <p:sp>
        <p:nvSpPr>
          <p:cNvPr id="160772" name="Rectangle 4"/>
          <p:cNvSpPr>
            <a:spLocks noChangeArrowheads="1"/>
          </p:cNvSpPr>
          <p:nvPr/>
        </p:nvSpPr>
        <p:spPr bwMode="auto">
          <a:xfrm>
            <a:off x="1593850" y="3494088"/>
            <a:ext cx="5041900" cy="28876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5112568" cy="3744416"/>
          </a:xfrm>
          <a:ln w="12700">
            <a:solidFill>
              <a:srgbClr val="00B0F0"/>
            </a:solidFill>
          </a:ln>
        </p:spPr>
        <p:txBody>
          <a:bodyPr/>
          <a:lstStyle/>
          <a:p>
            <a:pPr marL="0" indent="0">
              <a:spcBef>
                <a:spcPts val="0"/>
              </a:spcBef>
              <a:buNone/>
            </a:pPr>
            <a:r>
              <a:rPr lang="en-US" altLang="zh-CN" sz="1400" dirty="0">
                <a:ea typeface="黑体" panose="02010609060101010101" pitchFamily="49" charset="-122"/>
              </a:rPr>
              <a:t>public class </a:t>
            </a:r>
            <a:r>
              <a:rPr lang="en-US" altLang="zh-CN" sz="1400" dirty="0" err="1">
                <a:ea typeface="黑体" panose="02010609060101010101" pitchFamily="49" charset="-122"/>
              </a:rPr>
              <a:t>EntrantInfo</a:t>
            </a:r>
            <a:endParaRPr lang="en-US" altLang="zh-CN" sz="1400" dirty="0">
              <a:ea typeface="黑体" panose="02010609060101010101" pitchFamily="49" charset="-122"/>
            </a:endParaRPr>
          </a:p>
          <a:p>
            <a:pPr marL="0" indent="0">
              <a:spcBef>
                <a:spcPts val="0"/>
              </a:spcBef>
              <a:buNone/>
            </a:pPr>
            <a:r>
              <a:rPr lang="en-US" altLang="zh-CN" sz="1400" dirty="0">
                <a:ea typeface="黑体" panose="02010609060101010101" pitchFamily="49" charset="-122"/>
              </a:rPr>
              <a:t>{</a:t>
            </a:r>
          </a:p>
          <a:p>
            <a:pPr marL="0" indent="0">
              <a:spcBef>
                <a:spcPts val="0"/>
              </a:spcBef>
              <a:buNone/>
            </a:pPr>
            <a:r>
              <a:rPr lang="en-US" altLang="zh-CN" sz="1400" dirty="0">
                <a:ea typeface="黑体" panose="02010609060101010101" pitchFamily="49" charset="-122"/>
              </a:rPr>
              <a:t>    //</a:t>
            </a:r>
            <a:r>
              <a:rPr lang="zh-CN" altLang="en-US" sz="1400" dirty="0">
                <a:ea typeface="黑体" panose="02010609060101010101" pitchFamily="49" charset="-122"/>
              </a:rPr>
              <a:t>姓名、编号、部门</a:t>
            </a:r>
          </a:p>
          <a:p>
            <a:pPr marL="0" indent="0">
              <a:spcBef>
                <a:spcPts val="0"/>
              </a:spcBef>
              <a:buNone/>
            </a:pPr>
            <a:r>
              <a:rPr lang="zh-CN" altLang="en-US" sz="1400" dirty="0">
                <a:ea typeface="黑体" panose="02010609060101010101" pitchFamily="49" charset="-122"/>
              </a:rPr>
              <a:t>    </a:t>
            </a:r>
            <a:r>
              <a:rPr lang="en-US" altLang="zh-CN" sz="1400" dirty="0">
                <a:ea typeface="黑体" panose="02010609060101010101" pitchFamily="49" charset="-122"/>
              </a:rPr>
              <a:t>private string name;</a:t>
            </a:r>
          </a:p>
          <a:p>
            <a:pPr marL="0" indent="0">
              <a:spcBef>
                <a:spcPts val="0"/>
              </a:spcBef>
              <a:buNone/>
            </a:pPr>
            <a:r>
              <a:rPr lang="en-US" altLang="zh-CN" sz="1400" dirty="0">
                <a:ea typeface="黑体" panose="02010609060101010101" pitchFamily="49" charset="-122"/>
              </a:rPr>
              <a:t>    private </a:t>
            </a:r>
            <a:r>
              <a:rPr lang="en-US" altLang="zh-CN" sz="1400" dirty="0" err="1">
                <a:ea typeface="黑体" panose="02010609060101010101" pitchFamily="49" charset="-122"/>
              </a:rPr>
              <a:t>int</a:t>
            </a:r>
            <a:r>
              <a:rPr lang="en-US" altLang="zh-CN" sz="1400" dirty="0">
                <a:ea typeface="黑体" panose="02010609060101010101" pitchFamily="49" charset="-122"/>
              </a:rPr>
              <a:t> number;</a:t>
            </a:r>
          </a:p>
          <a:p>
            <a:pPr marL="0" indent="0">
              <a:spcBef>
                <a:spcPts val="0"/>
              </a:spcBef>
              <a:buNone/>
            </a:pPr>
            <a:r>
              <a:rPr lang="en-US" altLang="zh-CN" sz="1400" dirty="0">
                <a:ea typeface="黑体" panose="02010609060101010101" pitchFamily="49" charset="-122"/>
              </a:rPr>
              <a:t>    private string department;</a:t>
            </a:r>
          </a:p>
          <a:p>
            <a:pPr marL="0" indent="0">
              <a:spcBef>
                <a:spcPts val="0"/>
              </a:spcBef>
              <a:buNone/>
            </a:pPr>
            <a:r>
              <a:rPr lang="en-US" altLang="zh-CN" sz="1400" dirty="0">
                <a:ea typeface="黑体" panose="02010609060101010101" pitchFamily="49" charset="-122"/>
              </a:rPr>
              <a:t>    public </a:t>
            </a:r>
            <a:r>
              <a:rPr lang="en-US" altLang="zh-CN" sz="1400" dirty="0" err="1">
                <a:ea typeface="黑体" panose="02010609060101010101" pitchFamily="49" charset="-122"/>
              </a:rPr>
              <a:t>EntrantInfo</a:t>
            </a:r>
            <a:r>
              <a:rPr lang="en-US" altLang="zh-CN" sz="1400" dirty="0">
                <a:ea typeface="黑体" panose="02010609060101010101" pitchFamily="49" charset="-122"/>
              </a:rPr>
              <a:t>()</a:t>
            </a:r>
          </a:p>
          <a:p>
            <a:pPr marL="0" indent="0">
              <a:spcBef>
                <a:spcPts val="0"/>
              </a:spcBef>
              <a:buNone/>
            </a:pPr>
            <a:r>
              <a:rPr lang="en-US" altLang="zh-CN" sz="1400" dirty="0">
                <a:ea typeface="黑体" panose="02010609060101010101" pitchFamily="49" charset="-122"/>
              </a:rPr>
              <a:t>    {</a:t>
            </a:r>
          </a:p>
          <a:p>
            <a:pPr marL="0" indent="0">
              <a:spcBef>
                <a:spcPts val="0"/>
              </a:spcBef>
              <a:buNone/>
            </a:pPr>
            <a:endParaRPr lang="en-US" altLang="zh-CN" sz="1400" dirty="0">
              <a:ea typeface="黑体" panose="02010609060101010101" pitchFamily="49" charset="-122"/>
            </a:endParaRPr>
          </a:p>
          <a:p>
            <a:pPr marL="0" indent="0">
              <a:spcBef>
                <a:spcPts val="0"/>
              </a:spcBef>
              <a:buNone/>
            </a:pPr>
            <a:r>
              <a:rPr lang="en-US" altLang="zh-CN" sz="1400" dirty="0">
                <a:ea typeface="黑体" panose="02010609060101010101" pitchFamily="49" charset="-122"/>
              </a:rPr>
              <a:t>    }</a:t>
            </a:r>
          </a:p>
          <a:p>
            <a:pPr marL="0" indent="0">
              <a:spcBef>
                <a:spcPts val="0"/>
              </a:spcBef>
              <a:buNone/>
            </a:pPr>
            <a:r>
              <a:rPr lang="en-US" altLang="zh-CN" sz="1400" dirty="0">
                <a:ea typeface="黑体" panose="02010609060101010101" pitchFamily="49" charset="-122"/>
              </a:rPr>
              <a:t>    public </a:t>
            </a:r>
            <a:r>
              <a:rPr lang="en-US" altLang="zh-CN" sz="1400" dirty="0" err="1">
                <a:ea typeface="黑体" panose="02010609060101010101" pitchFamily="49" charset="-122"/>
              </a:rPr>
              <a:t>EntrantInfo</a:t>
            </a:r>
            <a:r>
              <a:rPr lang="en-US" altLang="zh-CN" sz="1400" dirty="0">
                <a:ea typeface="黑体" panose="02010609060101010101" pitchFamily="49" charset="-122"/>
              </a:rPr>
              <a:t>(string name, </a:t>
            </a:r>
            <a:r>
              <a:rPr lang="en-US" altLang="zh-CN" sz="1400" dirty="0" err="1">
                <a:ea typeface="黑体" panose="02010609060101010101" pitchFamily="49" charset="-122"/>
              </a:rPr>
              <a:t>int</a:t>
            </a:r>
            <a:r>
              <a:rPr lang="en-US" altLang="zh-CN" sz="1400" dirty="0">
                <a:ea typeface="黑体" panose="02010609060101010101" pitchFamily="49" charset="-122"/>
              </a:rPr>
              <a:t> </a:t>
            </a:r>
            <a:r>
              <a:rPr lang="en-US" altLang="zh-CN" sz="1400" dirty="0" err="1">
                <a:ea typeface="黑体" panose="02010609060101010101" pitchFamily="49" charset="-122"/>
              </a:rPr>
              <a:t>num</a:t>
            </a:r>
            <a:r>
              <a:rPr lang="en-US" altLang="zh-CN" sz="1400" dirty="0">
                <a:ea typeface="黑体" panose="02010609060101010101" pitchFamily="49" charset="-122"/>
              </a:rPr>
              <a:t>, string department)</a:t>
            </a:r>
          </a:p>
          <a:p>
            <a:pPr marL="0" indent="0">
              <a:spcBef>
                <a:spcPts val="0"/>
              </a:spcBef>
              <a:buNone/>
            </a:pPr>
            <a:r>
              <a:rPr lang="en-US" altLang="zh-CN" sz="1400" dirty="0">
                <a:ea typeface="黑体" panose="02010609060101010101" pitchFamily="49" charset="-122"/>
              </a:rPr>
              <a:t>    {</a:t>
            </a:r>
          </a:p>
          <a:p>
            <a:pPr marL="0" indent="0">
              <a:spcBef>
                <a:spcPts val="0"/>
              </a:spcBef>
              <a:buNone/>
            </a:pPr>
            <a:r>
              <a:rPr lang="en-US" altLang="zh-CN" sz="1400" dirty="0">
                <a:ea typeface="黑体" panose="02010609060101010101" pitchFamily="49" charset="-122"/>
              </a:rPr>
              <a:t>        this.name = name;</a:t>
            </a:r>
          </a:p>
          <a:p>
            <a:pPr marL="0" indent="0">
              <a:spcBef>
                <a:spcPts val="0"/>
              </a:spcBef>
              <a:buNone/>
            </a:pPr>
            <a:r>
              <a:rPr lang="en-US" altLang="zh-CN" sz="1400" dirty="0">
                <a:ea typeface="黑体" panose="02010609060101010101" pitchFamily="49" charset="-122"/>
              </a:rPr>
              <a:t>        </a:t>
            </a:r>
            <a:r>
              <a:rPr lang="en-US" altLang="zh-CN" sz="1400" dirty="0" err="1">
                <a:ea typeface="黑体" panose="02010609060101010101" pitchFamily="49" charset="-122"/>
              </a:rPr>
              <a:t>this.number</a:t>
            </a:r>
            <a:r>
              <a:rPr lang="en-US" altLang="zh-CN" sz="1400" dirty="0">
                <a:ea typeface="黑体" panose="02010609060101010101" pitchFamily="49" charset="-122"/>
              </a:rPr>
              <a:t> = </a:t>
            </a:r>
            <a:r>
              <a:rPr lang="en-US" altLang="zh-CN" sz="1400" dirty="0" err="1">
                <a:ea typeface="黑体" panose="02010609060101010101" pitchFamily="49" charset="-122"/>
              </a:rPr>
              <a:t>num</a:t>
            </a:r>
            <a:r>
              <a:rPr lang="en-US" altLang="zh-CN" sz="1400" dirty="0">
                <a:ea typeface="黑体" panose="02010609060101010101" pitchFamily="49" charset="-122"/>
              </a:rPr>
              <a:t>;</a:t>
            </a:r>
          </a:p>
          <a:p>
            <a:pPr marL="0" indent="0">
              <a:spcBef>
                <a:spcPts val="0"/>
              </a:spcBef>
              <a:buNone/>
            </a:pPr>
            <a:r>
              <a:rPr lang="en-US" altLang="zh-CN" sz="1400" dirty="0">
                <a:ea typeface="黑体" panose="02010609060101010101" pitchFamily="49" charset="-122"/>
              </a:rPr>
              <a:t>        </a:t>
            </a:r>
            <a:r>
              <a:rPr lang="en-US" altLang="zh-CN" sz="1400" dirty="0" err="1">
                <a:ea typeface="黑体" panose="02010609060101010101" pitchFamily="49" charset="-122"/>
              </a:rPr>
              <a:t>this.department</a:t>
            </a:r>
            <a:r>
              <a:rPr lang="en-US" altLang="zh-CN" sz="1400" dirty="0">
                <a:ea typeface="黑体" panose="02010609060101010101" pitchFamily="49" charset="-122"/>
              </a:rPr>
              <a:t> = department;</a:t>
            </a:r>
          </a:p>
          <a:p>
            <a:pPr marL="0" indent="0">
              <a:spcBef>
                <a:spcPts val="0"/>
              </a:spcBef>
              <a:buNone/>
            </a:pPr>
            <a:r>
              <a:rPr lang="en-US" altLang="zh-CN" sz="1400" dirty="0">
                <a:ea typeface="黑体" panose="02010609060101010101" pitchFamily="49" charset="-122"/>
              </a:rPr>
              <a:t>    }</a:t>
            </a:r>
          </a:p>
          <a:p>
            <a:pPr marL="0" indent="0">
              <a:spcBef>
                <a:spcPts val="0"/>
              </a:spcBef>
              <a:buNone/>
            </a:pPr>
            <a:endParaRPr lang="en-US" altLang="zh-CN" sz="1400" dirty="0">
              <a:ea typeface="黑体" panose="02010609060101010101" pitchFamily="49" charset="-122"/>
            </a:endParaRPr>
          </a:p>
          <a:p>
            <a:pPr marL="0" indent="0">
              <a:spcBef>
                <a:spcPts val="0"/>
              </a:spcBef>
              <a:buNone/>
            </a:pPr>
            <a:endParaRPr lang="zh-CN" altLang="en-US" sz="1400" dirty="0">
              <a:ea typeface="黑体" panose="02010609060101010101" pitchFamily="49" charset="-122"/>
            </a:endParaRPr>
          </a:p>
        </p:txBody>
      </p:sp>
      <p:sp>
        <p:nvSpPr>
          <p:cNvPr id="4" name="内容占位符 2"/>
          <p:cNvSpPr txBox="1">
            <a:spLocks/>
          </p:cNvSpPr>
          <p:nvPr/>
        </p:nvSpPr>
        <p:spPr bwMode="auto">
          <a:xfrm>
            <a:off x="5508104" y="2204864"/>
            <a:ext cx="3456384" cy="4464496"/>
          </a:xfrm>
          <a:prstGeom prst="rect">
            <a:avLst/>
          </a:prstGeom>
          <a:noFill/>
          <a:ln w="12700">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1400" kern="0" dirty="0"/>
              <a:t>   public string Name</a:t>
            </a:r>
          </a:p>
          <a:p>
            <a:pPr marL="0" indent="0">
              <a:spcBef>
                <a:spcPts val="0"/>
              </a:spcBef>
              <a:buFontTx/>
              <a:buNone/>
            </a:pPr>
            <a:r>
              <a:rPr lang="en-US" altLang="zh-CN" sz="1400" kern="0" dirty="0"/>
              <a:t>    {</a:t>
            </a:r>
          </a:p>
          <a:p>
            <a:pPr marL="0" indent="0">
              <a:spcBef>
                <a:spcPts val="0"/>
              </a:spcBef>
              <a:buFontTx/>
              <a:buNone/>
            </a:pPr>
            <a:r>
              <a:rPr lang="en-US" altLang="zh-CN" sz="1400" kern="0" dirty="0"/>
              <a:t>        get { return name; }</a:t>
            </a:r>
          </a:p>
          <a:p>
            <a:pPr marL="0" indent="0">
              <a:spcBef>
                <a:spcPts val="0"/>
              </a:spcBef>
              <a:buFontTx/>
              <a:buNone/>
            </a:pPr>
            <a:r>
              <a:rPr lang="en-US" altLang="zh-CN" sz="1400" kern="0" dirty="0"/>
              <a:t>        set { name = value; }</a:t>
            </a:r>
          </a:p>
          <a:p>
            <a:pPr marL="0" indent="0">
              <a:spcBef>
                <a:spcPts val="0"/>
              </a:spcBef>
              <a:buFontTx/>
              <a:buNone/>
            </a:pPr>
            <a:r>
              <a:rPr lang="en-US" altLang="zh-CN" sz="1400" kern="0" dirty="0"/>
              <a:t>    }</a:t>
            </a:r>
          </a:p>
          <a:p>
            <a:pPr marL="0" indent="0">
              <a:spcBef>
                <a:spcPts val="0"/>
              </a:spcBef>
              <a:buFontTx/>
              <a:buNone/>
            </a:pPr>
            <a:endParaRPr lang="en-US" altLang="zh-CN" sz="1400" kern="0" dirty="0"/>
          </a:p>
          <a:p>
            <a:pPr marL="0" indent="0">
              <a:spcBef>
                <a:spcPts val="0"/>
              </a:spcBef>
              <a:buFontTx/>
              <a:buNone/>
            </a:pPr>
            <a:r>
              <a:rPr lang="en-US" altLang="zh-CN" sz="1400" kern="0" dirty="0"/>
              <a:t>    public </a:t>
            </a:r>
            <a:r>
              <a:rPr lang="en-US" altLang="zh-CN" sz="1400" kern="0" dirty="0" err="1"/>
              <a:t>int</a:t>
            </a:r>
            <a:r>
              <a:rPr lang="en-US" altLang="zh-CN" sz="1400" kern="0" dirty="0"/>
              <a:t> </a:t>
            </a:r>
            <a:r>
              <a:rPr lang="en-US" altLang="zh-CN" sz="1400" kern="0" dirty="0" err="1"/>
              <a:t>Num</a:t>
            </a:r>
            <a:endParaRPr lang="en-US" altLang="zh-CN" sz="1400" kern="0" dirty="0"/>
          </a:p>
          <a:p>
            <a:pPr marL="0" indent="0">
              <a:spcBef>
                <a:spcPts val="0"/>
              </a:spcBef>
              <a:buFontTx/>
              <a:buNone/>
            </a:pPr>
            <a:r>
              <a:rPr lang="en-US" altLang="zh-CN" sz="1400" kern="0" dirty="0"/>
              <a:t>    {</a:t>
            </a:r>
          </a:p>
          <a:p>
            <a:pPr marL="0" indent="0">
              <a:spcBef>
                <a:spcPts val="0"/>
              </a:spcBef>
              <a:buFontTx/>
              <a:buNone/>
            </a:pPr>
            <a:r>
              <a:rPr lang="en-US" altLang="zh-CN" sz="1400" kern="0" dirty="0"/>
              <a:t>        get { return number; }</a:t>
            </a:r>
          </a:p>
          <a:p>
            <a:pPr marL="0" indent="0">
              <a:spcBef>
                <a:spcPts val="0"/>
              </a:spcBef>
              <a:buFontTx/>
              <a:buNone/>
            </a:pPr>
            <a:r>
              <a:rPr lang="en-US" altLang="zh-CN" sz="1400" kern="0" dirty="0"/>
              <a:t>        set { number = value; }</a:t>
            </a:r>
          </a:p>
          <a:p>
            <a:pPr marL="0" indent="0">
              <a:spcBef>
                <a:spcPts val="0"/>
              </a:spcBef>
              <a:buFontTx/>
              <a:buNone/>
            </a:pPr>
            <a:r>
              <a:rPr lang="en-US" altLang="zh-CN" sz="1400" kern="0" dirty="0"/>
              <a:t>    }</a:t>
            </a:r>
          </a:p>
          <a:p>
            <a:pPr marL="0" indent="0">
              <a:spcBef>
                <a:spcPts val="0"/>
              </a:spcBef>
              <a:buFontTx/>
              <a:buNone/>
            </a:pPr>
            <a:endParaRPr lang="en-US" altLang="zh-CN" sz="1400" kern="0" dirty="0"/>
          </a:p>
          <a:p>
            <a:pPr marL="0" indent="0">
              <a:spcBef>
                <a:spcPts val="0"/>
              </a:spcBef>
              <a:buFontTx/>
              <a:buNone/>
            </a:pPr>
            <a:r>
              <a:rPr lang="en-US" altLang="zh-CN" sz="1400" kern="0" dirty="0"/>
              <a:t>    public string Department</a:t>
            </a:r>
          </a:p>
          <a:p>
            <a:pPr marL="0" indent="0">
              <a:spcBef>
                <a:spcPts val="0"/>
              </a:spcBef>
              <a:buFontTx/>
              <a:buNone/>
            </a:pPr>
            <a:r>
              <a:rPr lang="en-US" altLang="zh-CN" sz="1400" kern="0" dirty="0"/>
              <a:t>    {</a:t>
            </a:r>
          </a:p>
          <a:p>
            <a:pPr marL="0" indent="0">
              <a:spcBef>
                <a:spcPts val="0"/>
              </a:spcBef>
              <a:buFontTx/>
              <a:buNone/>
            </a:pPr>
            <a:r>
              <a:rPr lang="en-US" altLang="zh-CN" sz="1400" kern="0" dirty="0"/>
              <a:t>        get { return department; }</a:t>
            </a:r>
          </a:p>
          <a:p>
            <a:pPr marL="0" indent="0">
              <a:spcBef>
                <a:spcPts val="0"/>
              </a:spcBef>
              <a:buFontTx/>
              <a:buNone/>
            </a:pPr>
            <a:r>
              <a:rPr lang="en-US" altLang="zh-CN" sz="1400" kern="0" dirty="0"/>
              <a:t>        set { department = value; }</a:t>
            </a:r>
          </a:p>
          <a:p>
            <a:pPr marL="0" indent="0">
              <a:spcBef>
                <a:spcPts val="0"/>
              </a:spcBef>
              <a:buFontTx/>
              <a:buNone/>
            </a:pPr>
            <a:r>
              <a:rPr lang="en-US" altLang="zh-CN" sz="1400" kern="0" dirty="0"/>
              <a:t>    }</a:t>
            </a:r>
          </a:p>
          <a:p>
            <a:pPr marL="0" indent="0">
              <a:spcBef>
                <a:spcPts val="0"/>
              </a:spcBef>
              <a:buFontTx/>
              <a:buNone/>
            </a:pPr>
            <a:r>
              <a:rPr lang="en-US" altLang="zh-CN" sz="1400" kern="0" dirty="0"/>
              <a:t>}</a:t>
            </a:r>
          </a:p>
          <a:p>
            <a:pPr marL="0" indent="0">
              <a:spcBef>
                <a:spcPts val="0"/>
              </a:spcBef>
              <a:buFontTx/>
              <a:buNone/>
            </a:pPr>
            <a:endParaRPr lang="zh-CN" altLang="en-US" sz="1400" kern="0" dirty="0"/>
          </a:p>
        </p:txBody>
      </p:sp>
    </p:spTree>
    <p:extLst>
      <p:ext uri="{BB962C8B-B14F-4D97-AF65-F5344CB8AC3E}">
        <p14:creationId xmlns:p14="http://schemas.microsoft.com/office/powerpoint/2010/main" val="29533028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424936" cy="5976664"/>
          </a:xfrm>
        </p:spPr>
        <p:txBody>
          <a:bodyPr/>
          <a:lstStyle/>
          <a:p>
            <a:pPr marL="0" indent="0">
              <a:lnSpc>
                <a:spcPct val="110000"/>
              </a:lnSpc>
              <a:spcBef>
                <a:spcPts val="0"/>
              </a:spcBef>
              <a:buNone/>
            </a:pPr>
            <a:r>
              <a:rPr lang="en-US" altLang="zh-CN" sz="2000" dirty="0"/>
              <a:t>public class </a:t>
            </a:r>
            <a:r>
              <a:rPr lang="en-US" altLang="zh-CN" sz="2000" dirty="0" err="1"/>
              <a:t>IndexerForEntrantInfo</a:t>
            </a:r>
            <a:endParaRPr lang="en-US" altLang="zh-CN" sz="2000" dirty="0"/>
          </a:p>
          <a:p>
            <a:pPr marL="0" indent="0">
              <a:lnSpc>
                <a:spcPct val="110000"/>
              </a:lnSpc>
              <a:spcBef>
                <a:spcPts val="0"/>
              </a:spcBef>
              <a:buNone/>
            </a:pPr>
            <a:r>
              <a:rPr lang="en-US" altLang="zh-CN" sz="2000" dirty="0"/>
              <a:t>{</a:t>
            </a:r>
          </a:p>
          <a:p>
            <a:pPr marL="0" indent="0">
              <a:lnSpc>
                <a:spcPct val="110000"/>
              </a:lnSpc>
              <a:spcBef>
                <a:spcPts val="0"/>
              </a:spcBef>
              <a:buNone/>
            </a:pPr>
            <a:r>
              <a:rPr lang="en-US" altLang="zh-CN" sz="2000" dirty="0"/>
              <a:t>    private </a:t>
            </a:r>
            <a:r>
              <a:rPr lang="en-US" altLang="zh-CN" sz="2000" dirty="0" err="1"/>
              <a:t>EntrantInfo</a:t>
            </a:r>
            <a:r>
              <a:rPr lang="en-US" altLang="zh-CN" sz="2000" dirty="0"/>
              <a:t>[] entrants; //</a:t>
            </a:r>
            <a:r>
              <a:rPr lang="zh-CN" altLang="en-US" sz="2000" dirty="0"/>
              <a:t>用于存放</a:t>
            </a:r>
            <a:r>
              <a:rPr lang="en-US" altLang="zh-CN" sz="2000" dirty="0" err="1"/>
              <a:t>EntrantInfo</a:t>
            </a:r>
            <a:r>
              <a:rPr lang="zh-CN" altLang="en-US" sz="2000" dirty="0"/>
              <a:t>类</a:t>
            </a:r>
            <a:endParaRPr lang="en-US" altLang="zh-CN" sz="2000" dirty="0"/>
          </a:p>
          <a:p>
            <a:pPr marL="0" indent="0">
              <a:lnSpc>
                <a:spcPct val="110000"/>
              </a:lnSpc>
              <a:spcBef>
                <a:spcPts val="0"/>
              </a:spcBef>
              <a:buNone/>
            </a:pPr>
            <a:r>
              <a:rPr lang="en-US" altLang="zh-CN" sz="2000" dirty="0"/>
              <a:t>    </a:t>
            </a:r>
            <a:r>
              <a:rPr lang="en-US" altLang="zh-CN" sz="2000" dirty="0" err="1"/>
              <a:t>int</a:t>
            </a:r>
            <a:r>
              <a:rPr lang="en-US" altLang="zh-CN" sz="2000" dirty="0"/>
              <a:t> index;</a:t>
            </a:r>
            <a:endParaRPr lang="zh-CN" altLang="en-US" sz="2000" dirty="0"/>
          </a:p>
          <a:p>
            <a:pPr marL="0" indent="0">
              <a:lnSpc>
                <a:spcPct val="110000"/>
              </a:lnSpc>
              <a:spcBef>
                <a:spcPts val="0"/>
              </a:spcBef>
              <a:buNone/>
            </a:pPr>
            <a:r>
              <a:rPr lang="zh-CN" altLang="en-US" sz="2000" dirty="0"/>
              <a:t>    </a:t>
            </a:r>
            <a:r>
              <a:rPr lang="en-US" altLang="zh-CN" sz="2000" dirty="0"/>
              <a:t>public </a:t>
            </a:r>
            <a:r>
              <a:rPr lang="en-US" altLang="zh-CN" sz="2000" dirty="0" err="1"/>
              <a:t>IndexerForEntrantInfo</a:t>
            </a:r>
            <a:r>
              <a:rPr lang="en-US" altLang="zh-CN" sz="2000" dirty="0"/>
              <a:t>(</a:t>
            </a:r>
            <a:r>
              <a:rPr lang="en-US" altLang="zh-CN" sz="2000" dirty="0" err="1"/>
              <a:t>int</a:t>
            </a:r>
            <a:r>
              <a:rPr lang="en-US" altLang="zh-CN" sz="2000" dirty="0"/>
              <a:t> n)</a:t>
            </a:r>
          </a:p>
          <a:p>
            <a:pPr marL="0" indent="0">
              <a:lnSpc>
                <a:spcPct val="110000"/>
              </a:lnSpc>
              <a:spcBef>
                <a:spcPts val="0"/>
              </a:spcBef>
              <a:buNone/>
            </a:pPr>
            <a:r>
              <a:rPr lang="en-US" altLang="zh-CN" sz="2000" dirty="0"/>
              <a:t>    {</a:t>
            </a:r>
          </a:p>
          <a:p>
            <a:pPr marL="0" indent="0">
              <a:lnSpc>
                <a:spcPct val="110000"/>
              </a:lnSpc>
              <a:spcBef>
                <a:spcPts val="0"/>
              </a:spcBef>
              <a:buNone/>
            </a:pPr>
            <a:r>
              <a:rPr lang="en-US" altLang="zh-CN" sz="2000" dirty="0"/>
              <a:t>        index = 0;</a:t>
            </a:r>
          </a:p>
          <a:p>
            <a:pPr marL="0" indent="0">
              <a:lnSpc>
                <a:spcPct val="110000"/>
              </a:lnSpc>
              <a:spcBef>
                <a:spcPts val="0"/>
              </a:spcBef>
              <a:buNone/>
            </a:pPr>
            <a:r>
              <a:rPr lang="en-US" altLang="zh-CN" sz="2000" dirty="0"/>
              <a:t>        entrants = new </a:t>
            </a:r>
            <a:r>
              <a:rPr lang="en-US" altLang="zh-CN" sz="2000" dirty="0" err="1"/>
              <a:t>EntrantInfo</a:t>
            </a:r>
            <a:r>
              <a:rPr lang="en-US" altLang="zh-CN" sz="2000" dirty="0"/>
              <a:t>[n];</a:t>
            </a:r>
          </a:p>
          <a:p>
            <a:pPr marL="0" indent="0">
              <a:lnSpc>
                <a:spcPct val="110000"/>
              </a:lnSpc>
              <a:spcBef>
                <a:spcPts val="0"/>
              </a:spcBef>
              <a:buNone/>
            </a:pPr>
            <a:r>
              <a:rPr lang="en-US" altLang="zh-CN" sz="2000" dirty="0"/>
              <a:t>    }</a:t>
            </a:r>
          </a:p>
          <a:p>
            <a:pPr marL="0" indent="0">
              <a:lnSpc>
                <a:spcPct val="110000"/>
              </a:lnSpc>
              <a:spcBef>
                <a:spcPts val="0"/>
              </a:spcBef>
              <a:buNone/>
            </a:pPr>
            <a:endParaRPr lang="en-US" altLang="zh-CN" sz="2000" dirty="0"/>
          </a:p>
          <a:p>
            <a:pPr marL="0" indent="0">
              <a:lnSpc>
                <a:spcPct val="110000"/>
              </a:lnSpc>
              <a:spcBef>
                <a:spcPts val="0"/>
              </a:spcBef>
              <a:buNone/>
            </a:pPr>
            <a:r>
              <a:rPr lang="en-US" altLang="zh-CN" sz="2000" dirty="0">
                <a:solidFill>
                  <a:srgbClr val="0000FF"/>
                </a:solidFill>
              </a:rPr>
              <a:t>    //</a:t>
            </a:r>
            <a:r>
              <a:rPr lang="zh-CN" altLang="en-US" sz="2000" dirty="0">
                <a:solidFill>
                  <a:srgbClr val="0000FF"/>
                </a:solidFill>
              </a:rPr>
              <a:t>声明一个索引器：以名字和编号存取部门信息</a:t>
            </a:r>
          </a:p>
          <a:p>
            <a:pPr marL="0" indent="0">
              <a:lnSpc>
                <a:spcPct val="110000"/>
              </a:lnSpc>
              <a:spcBef>
                <a:spcPts val="0"/>
              </a:spcBef>
              <a:buNone/>
            </a:pPr>
            <a:r>
              <a:rPr lang="zh-CN" altLang="en-US" sz="2000" dirty="0">
                <a:solidFill>
                  <a:srgbClr val="0000FF"/>
                </a:solidFill>
              </a:rPr>
              <a:t>    </a:t>
            </a:r>
            <a:r>
              <a:rPr lang="en-US" altLang="zh-CN" sz="2000" dirty="0">
                <a:solidFill>
                  <a:srgbClr val="0000FF"/>
                </a:solidFill>
              </a:rPr>
              <a:t>……</a:t>
            </a:r>
          </a:p>
          <a:p>
            <a:pPr marL="0" indent="0">
              <a:lnSpc>
                <a:spcPct val="110000"/>
              </a:lnSpc>
              <a:spcBef>
                <a:spcPts val="0"/>
              </a:spcBef>
              <a:buNone/>
            </a:pPr>
            <a:endParaRPr lang="en-US" altLang="zh-CN" sz="2000" dirty="0">
              <a:solidFill>
                <a:srgbClr val="0000FF"/>
              </a:solidFill>
            </a:endParaRPr>
          </a:p>
          <a:p>
            <a:pPr marL="0" indent="0">
              <a:lnSpc>
                <a:spcPct val="110000"/>
              </a:lnSpc>
              <a:spcBef>
                <a:spcPts val="0"/>
              </a:spcBef>
              <a:buNone/>
            </a:pPr>
            <a:r>
              <a:rPr lang="en-US" altLang="zh-CN" sz="2000" dirty="0">
                <a:solidFill>
                  <a:srgbClr val="0000FF"/>
                </a:solidFill>
              </a:rPr>
              <a:t>    //</a:t>
            </a:r>
            <a:r>
              <a:rPr lang="zh-CN" altLang="en-US" sz="2000" dirty="0">
                <a:solidFill>
                  <a:srgbClr val="0000FF"/>
                </a:solidFill>
              </a:rPr>
              <a:t>声明一个索引器：以编号查找职工信息    </a:t>
            </a:r>
            <a:r>
              <a:rPr lang="en-US" altLang="zh-CN" sz="2000" dirty="0">
                <a:solidFill>
                  <a:srgbClr val="0000FF"/>
                </a:solidFill>
              </a:rPr>
              <a:t>……</a:t>
            </a:r>
          </a:p>
          <a:p>
            <a:pPr marL="0" indent="0">
              <a:lnSpc>
                <a:spcPct val="110000"/>
              </a:lnSpc>
              <a:spcBef>
                <a:spcPts val="0"/>
              </a:spcBef>
              <a:buNone/>
            </a:pPr>
            <a:r>
              <a:rPr lang="en-US" altLang="zh-CN" sz="2000" dirty="0"/>
              <a:t>}</a:t>
            </a:r>
          </a:p>
          <a:p>
            <a:pPr marL="0" indent="0">
              <a:lnSpc>
                <a:spcPct val="110000"/>
              </a:lnSpc>
              <a:spcBef>
                <a:spcPts val="0"/>
              </a:spcBef>
              <a:buNone/>
            </a:pPr>
            <a:endParaRPr lang="en-US" altLang="zh-CN" sz="2000" dirty="0"/>
          </a:p>
          <a:p>
            <a:pPr marL="0" indent="0">
              <a:lnSpc>
                <a:spcPct val="110000"/>
              </a:lnSpc>
              <a:spcBef>
                <a:spcPts val="0"/>
              </a:spcBef>
              <a:buNone/>
            </a:pPr>
            <a:endParaRPr lang="zh-CN" altLang="en-US" sz="2000" dirty="0"/>
          </a:p>
        </p:txBody>
      </p:sp>
    </p:spTree>
    <p:extLst>
      <p:ext uri="{BB962C8B-B14F-4D97-AF65-F5344CB8AC3E}">
        <p14:creationId xmlns:p14="http://schemas.microsoft.com/office/powerpoint/2010/main" val="3841138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976664"/>
          </a:xfrm>
        </p:spPr>
        <p:txBody>
          <a:bodyPr/>
          <a:lstStyle/>
          <a:p>
            <a:pPr marL="0" indent="0">
              <a:lnSpc>
                <a:spcPct val="110000"/>
              </a:lnSpc>
              <a:spcBef>
                <a:spcPts val="0"/>
              </a:spcBef>
              <a:buNone/>
            </a:pPr>
            <a:r>
              <a:rPr lang="en-US" altLang="zh-CN" sz="1800" dirty="0"/>
              <a:t>public</a:t>
            </a:r>
            <a:r>
              <a:rPr lang="en-US" altLang="zh-CN" sz="1800" b="1" dirty="0"/>
              <a:t> </a:t>
            </a:r>
            <a:r>
              <a:rPr lang="en-US" altLang="zh-CN" sz="1800" dirty="0"/>
              <a:t>class</a:t>
            </a:r>
            <a:r>
              <a:rPr lang="en-US" altLang="zh-CN" sz="1800" b="1" dirty="0"/>
              <a:t> </a:t>
            </a:r>
            <a:r>
              <a:rPr lang="en-US" altLang="zh-CN" sz="1800" dirty="0"/>
              <a:t>Test</a:t>
            </a:r>
            <a:endParaRPr lang="en-US" altLang="zh-CN" sz="1800" b="1" dirty="0"/>
          </a:p>
          <a:p>
            <a:pPr marL="0" indent="0">
              <a:lnSpc>
                <a:spcPct val="110000"/>
              </a:lnSpc>
              <a:spcBef>
                <a:spcPts val="0"/>
              </a:spcBef>
              <a:buNone/>
            </a:pPr>
            <a:r>
              <a:rPr lang="en-US" altLang="zh-CN" sz="1800" b="1" dirty="0"/>
              <a:t>{</a:t>
            </a:r>
          </a:p>
          <a:p>
            <a:pPr marL="0" indent="0">
              <a:lnSpc>
                <a:spcPct val="110000"/>
              </a:lnSpc>
              <a:spcBef>
                <a:spcPts val="0"/>
              </a:spcBef>
              <a:buNone/>
            </a:pPr>
            <a:r>
              <a:rPr lang="en-US" altLang="zh-CN" sz="1800" b="1" dirty="0"/>
              <a:t>    </a:t>
            </a:r>
            <a:r>
              <a:rPr lang="en-US" altLang="zh-CN" sz="1800" dirty="0"/>
              <a:t>static</a:t>
            </a:r>
            <a:r>
              <a:rPr lang="en-US" altLang="zh-CN" sz="1800" b="1" dirty="0"/>
              <a:t> </a:t>
            </a:r>
            <a:r>
              <a:rPr lang="en-US" altLang="zh-CN" sz="1800" dirty="0"/>
              <a:t>void</a:t>
            </a:r>
            <a:r>
              <a:rPr lang="en-US" altLang="zh-CN" sz="1800" b="1" dirty="0"/>
              <a:t> </a:t>
            </a:r>
            <a:r>
              <a:rPr lang="en-US" altLang="zh-CN" sz="1800" dirty="0"/>
              <a:t>Main</a:t>
            </a:r>
            <a:r>
              <a:rPr lang="en-US" altLang="zh-CN" sz="1800" b="1" dirty="0"/>
              <a:t>()</a:t>
            </a:r>
          </a:p>
          <a:p>
            <a:pPr marL="0" indent="0">
              <a:lnSpc>
                <a:spcPct val="110000"/>
              </a:lnSpc>
              <a:spcBef>
                <a:spcPts val="0"/>
              </a:spcBef>
              <a:buNone/>
            </a:pPr>
            <a:r>
              <a:rPr lang="zh-CN" altLang="en-US" sz="1800" b="1" dirty="0"/>
              <a:t>    </a:t>
            </a:r>
            <a:r>
              <a:rPr lang="en-US" altLang="zh-CN" sz="1800" b="1" dirty="0"/>
              <a:t>{</a:t>
            </a:r>
          </a:p>
          <a:p>
            <a:pPr marL="0" indent="0">
              <a:lnSpc>
                <a:spcPct val="110000"/>
              </a:lnSpc>
              <a:spcBef>
                <a:spcPts val="0"/>
              </a:spcBef>
              <a:buNone/>
            </a:pPr>
            <a:r>
              <a:rPr lang="en-US" altLang="zh-CN" sz="1800" b="1" dirty="0"/>
              <a:t>        </a:t>
            </a:r>
            <a:r>
              <a:rPr lang="en-US" altLang="zh-CN" sz="1800" dirty="0" err="1"/>
              <a:t>IndexerForEntrantInfo</a:t>
            </a:r>
            <a:r>
              <a:rPr lang="en-US" altLang="zh-CN" sz="1800" b="1" dirty="0"/>
              <a:t> </a:t>
            </a:r>
            <a:r>
              <a:rPr lang="en-US" altLang="zh-CN" sz="1800" dirty="0"/>
              <a:t>Info</a:t>
            </a:r>
            <a:r>
              <a:rPr lang="en-US" altLang="zh-CN" sz="1800" b="1" dirty="0"/>
              <a:t> </a:t>
            </a:r>
            <a:r>
              <a:rPr lang="en-US" altLang="zh-CN" sz="1800" dirty="0"/>
              <a:t>=</a:t>
            </a:r>
            <a:r>
              <a:rPr lang="en-US" altLang="zh-CN" sz="1800" b="1" dirty="0"/>
              <a:t> </a:t>
            </a:r>
            <a:r>
              <a:rPr lang="en-US" altLang="zh-CN" sz="1800" dirty="0"/>
              <a:t>new</a:t>
            </a:r>
            <a:r>
              <a:rPr lang="en-US" altLang="zh-CN" sz="1800" b="1" dirty="0"/>
              <a:t> </a:t>
            </a:r>
            <a:r>
              <a:rPr lang="en-US" altLang="zh-CN" sz="1800" dirty="0" err="1"/>
              <a:t>IndexerForEntrantInfo</a:t>
            </a:r>
            <a:r>
              <a:rPr lang="en-US" altLang="zh-CN" sz="1800" b="1" dirty="0"/>
              <a:t>();</a:t>
            </a:r>
          </a:p>
          <a:p>
            <a:pPr marL="0" indent="0">
              <a:lnSpc>
                <a:spcPct val="110000"/>
              </a:lnSpc>
              <a:spcBef>
                <a:spcPts val="0"/>
              </a:spcBef>
              <a:buNone/>
            </a:pPr>
            <a:endParaRPr lang="en-US" altLang="zh-CN" sz="1800" b="1" dirty="0"/>
          </a:p>
          <a:p>
            <a:pPr marL="0" indent="0">
              <a:lnSpc>
                <a:spcPct val="110000"/>
              </a:lnSpc>
              <a:spcBef>
                <a:spcPts val="0"/>
              </a:spcBef>
              <a:buNone/>
            </a:pPr>
            <a:r>
              <a:rPr lang="en-US" altLang="zh-CN" sz="1800" b="1" dirty="0"/>
              <a:t>        </a:t>
            </a:r>
            <a:r>
              <a:rPr lang="en-US" altLang="zh-CN" sz="1800" dirty="0">
                <a:solidFill>
                  <a:srgbClr val="FF0000"/>
                </a:solidFill>
              </a:rPr>
              <a:t>Info</a:t>
            </a:r>
            <a:r>
              <a:rPr lang="en-US" altLang="zh-CN" sz="1800" b="1" dirty="0">
                <a:solidFill>
                  <a:srgbClr val="FF0000"/>
                </a:solidFill>
              </a:rPr>
              <a:t>[</a:t>
            </a:r>
            <a:r>
              <a:rPr lang="en-US" altLang="zh-CN" sz="1800" dirty="0">
                <a:solidFill>
                  <a:srgbClr val="FF0000"/>
                </a:solidFill>
              </a:rPr>
              <a:t>"</a:t>
            </a:r>
            <a:r>
              <a:rPr lang="zh-CN" altLang="en-US" sz="1800" dirty="0">
                <a:solidFill>
                  <a:srgbClr val="FF0000"/>
                </a:solidFill>
              </a:rPr>
              <a:t>张三</a:t>
            </a:r>
            <a:r>
              <a:rPr lang="en-US" altLang="zh-CN" sz="1800" dirty="0">
                <a:solidFill>
                  <a:srgbClr val="FF0000"/>
                </a:solidFill>
              </a:rPr>
              <a:t>"</a:t>
            </a:r>
            <a:r>
              <a:rPr lang="en-US" altLang="zh-CN" sz="1800" b="1" dirty="0">
                <a:solidFill>
                  <a:srgbClr val="FF0000"/>
                </a:solidFill>
              </a:rPr>
              <a:t>, </a:t>
            </a:r>
            <a:r>
              <a:rPr lang="en-US" altLang="zh-CN" sz="1800" dirty="0">
                <a:solidFill>
                  <a:srgbClr val="FF0000"/>
                </a:solidFill>
              </a:rPr>
              <a:t>101</a:t>
            </a:r>
            <a:r>
              <a:rPr lang="en-US" altLang="zh-CN" sz="1800" b="1" dirty="0">
                <a:solidFill>
                  <a:srgbClr val="FF0000"/>
                </a:solidFill>
              </a:rPr>
              <a:t>] </a:t>
            </a:r>
            <a:r>
              <a:rPr lang="en-US" altLang="zh-CN" sz="1800" dirty="0">
                <a:solidFill>
                  <a:srgbClr val="FF0000"/>
                </a:solidFill>
              </a:rPr>
              <a:t>=</a:t>
            </a:r>
            <a:r>
              <a:rPr lang="zh-CN" altLang="en-US" sz="1800" b="1" dirty="0">
                <a:solidFill>
                  <a:srgbClr val="FF0000"/>
                </a:solidFill>
              </a:rPr>
              <a:t> </a:t>
            </a:r>
            <a:r>
              <a:rPr lang="en-US" altLang="zh-CN" sz="1800" dirty="0">
                <a:solidFill>
                  <a:srgbClr val="FF0000"/>
                </a:solidFill>
              </a:rPr>
              <a:t>"</a:t>
            </a:r>
            <a:r>
              <a:rPr lang="zh-CN" altLang="en-US" sz="1800" dirty="0">
                <a:solidFill>
                  <a:srgbClr val="FF0000"/>
                </a:solidFill>
              </a:rPr>
              <a:t>人事部</a:t>
            </a:r>
            <a:r>
              <a:rPr lang="en-US" altLang="zh-CN" sz="1800" dirty="0">
                <a:solidFill>
                  <a:srgbClr val="FF0000"/>
                </a:solidFill>
              </a:rPr>
              <a:t>"</a:t>
            </a:r>
            <a:r>
              <a:rPr lang="en-US" altLang="zh-CN" sz="1800" b="1" dirty="0">
                <a:solidFill>
                  <a:srgbClr val="FF0000"/>
                </a:solidFill>
              </a:rPr>
              <a:t>;</a:t>
            </a:r>
          </a:p>
          <a:p>
            <a:pPr marL="0" indent="0">
              <a:lnSpc>
                <a:spcPct val="110000"/>
              </a:lnSpc>
              <a:spcBef>
                <a:spcPts val="0"/>
              </a:spcBef>
              <a:buNone/>
            </a:pPr>
            <a:r>
              <a:rPr lang="en-US" altLang="zh-CN" sz="1800" b="1" dirty="0">
                <a:solidFill>
                  <a:srgbClr val="FF0000"/>
                </a:solidFill>
              </a:rPr>
              <a:t>        </a:t>
            </a:r>
            <a:r>
              <a:rPr lang="en-US" altLang="zh-CN" sz="1800" dirty="0">
                <a:solidFill>
                  <a:srgbClr val="FF0000"/>
                </a:solidFill>
              </a:rPr>
              <a:t>Info</a:t>
            </a:r>
            <a:r>
              <a:rPr lang="en-US" altLang="zh-CN" sz="1800" b="1" dirty="0">
                <a:solidFill>
                  <a:srgbClr val="FF0000"/>
                </a:solidFill>
              </a:rPr>
              <a:t>[</a:t>
            </a:r>
            <a:r>
              <a:rPr lang="en-US" altLang="zh-CN" sz="1800" dirty="0">
                <a:solidFill>
                  <a:srgbClr val="FF0000"/>
                </a:solidFill>
              </a:rPr>
              <a:t>"</a:t>
            </a:r>
            <a:r>
              <a:rPr lang="zh-CN" altLang="en-US" sz="1800" dirty="0">
                <a:solidFill>
                  <a:srgbClr val="FF0000"/>
                </a:solidFill>
              </a:rPr>
              <a:t>李四</a:t>
            </a:r>
            <a:r>
              <a:rPr lang="en-US" altLang="zh-CN" sz="1800" dirty="0">
                <a:solidFill>
                  <a:srgbClr val="FF0000"/>
                </a:solidFill>
              </a:rPr>
              <a:t>"</a:t>
            </a:r>
            <a:r>
              <a:rPr lang="en-US" altLang="zh-CN" sz="1800" b="1" dirty="0">
                <a:solidFill>
                  <a:srgbClr val="FF0000"/>
                </a:solidFill>
              </a:rPr>
              <a:t>, </a:t>
            </a:r>
            <a:r>
              <a:rPr lang="en-US" altLang="zh-CN" sz="1800" dirty="0">
                <a:solidFill>
                  <a:srgbClr val="FF0000"/>
                </a:solidFill>
              </a:rPr>
              <a:t>102</a:t>
            </a:r>
            <a:r>
              <a:rPr lang="en-US" altLang="zh-CN" sz="1800" b="1" dirty="0">
                <a:solidFill>
                  <a:srgbClr val="FF0000"/>
                </a:solidFill>
              </a:rPr>
              <a:t>] </a:t>
            </a:r>
            <a:r>
              <a:rPr lang="en-US" altLang="zh-CN" sz="1800" dirty="0">
                <a:solidFill>
                  <a:srgbClr val="FF0000"/>
                </a:solidFill>
              </a:rPr>
              <a:t>=</a:t>
            </a:r>
            <a:r>
              <a:rPr lang="zh-CN" altLang="en-US" sz="1800" b="1" dirty="0">
                <a:solidFill>
                  <a:srgbClr val="FF0000"/>
                </a:solidFill>
              </a:rPr>
              <a:t> </a:t>
            </a:r>
            <a:r>
              <a:rPr lang="en-US" altLang="zh-CN" sz="1800" dirty="0">
                <a:solidFill>
                  <a:srgbClr val="FF0000"/>
                </a:solidFill>
              </a:rPr>
              <a:t>"</a:t>
            </a:r>
            <a:r>
              <a:rPr lang="zh-CN" altLang="en-US" sz="1800" dirty="0">
                <a:solidFill>
                  <a:srgbClr val="FF0000"/>
                </a:solidFill>
              </a:rPr>
              <a:t>行政部</a:t>
            </a:r>
            <a:r>
              <a:rPr lang="en-US" altLang="zh-CN" sz="1800" dirty="0">
                <a:solidFill>
                  <a:srgbClr val="FF0000"/>
                </a:solidFill>
              </a:rPr>
              <a:t>"</a:t>
            </a:r>
            <a:r>
              <a:rPr lang="en-US" altLang="zh-CN" sz="1800" b="1" dirty="0">
                <a:solidFill>
                  <a:srgbClr val="FF0000"/>
                </a:solidFill>
              </a:rPr>
              <a:t>;</a:t>
            </a:r>
          </a:p>
          <a:p>
            <a:pPr marL="0" indent="0">
              <a:lnSpc>
                <a:spcPct val="110000"/>
              </a:lnSpc>
              <a:spcBef>
                <a:spcPts val="0"/>
              </a:spcBef>
              <a:buNone/>
            </a:pPr>
            <a:r>
              <a:rPr lang="en-US" altLang="zh-CN" sz="1800" b="1" dirty="0"/>
              <a:t>        </a:t>
            </a:r>
            <a:r>
              <a:rPr lang="en-US" altLang="zh-CN" sz="1800" dirty="0" err="1"/>
              <a:t>Console.WriteLine</a:t>
            </a:r>
            <a:r>
              <a:rPr lang="en-US" altLang="zh-CN" sz="1800" b="1" dirty="0"/>
              <a:t>(</a:t>
            </a:r>
            <a:r>
              <a:rPr lang="en-US" altLang="zh-CN" sz="1800" dirty="0">
                <a:solidFill>
                  <a:srgbClr val="FF0000"/>
                </a:solidFill>
              </a:rPr>
              <a:t>Info</a:t>
            </a:r>
            <a:r>
              <a:rPr lang="en-US" altLang="zh-CN" sz="1800" b="1" dirty="0">
                <a:solidFill>
                  <a:srgbClr val="FF0000"/>
                </a:solidFill>
              </a:rPr>
              <a:t>[</a:t>
            </a:r>
            <a:r>
              <a:rPr lang="en-US" altLang="zh-CN" sz="1800" dirty="0">
                <a:solidFill>
                  <a:srgbClr val="FF0000"/>
                </a:solidFill>
              </a:rPr>
              <a:t>"</a:t>
            </a:r>
            <a:r>
              <a:rPr lang="zh-CN" altLang="en-US" sz="1800" dirty="0">
                <a:solidFill>
                  <a:srgbClr val="FF0000"/>
                </a:solidFill>
              </a:rPr>
              <a:t>张三</a:t>
            </a:r>
            <a:r>
              <a:rPr lang="en-US" altLang="zh-CN" sz="1800" dirty="0">
                <a:solidFill>
                  <a:srgbClr val="FF0000"/>
                </a:solidFill>
              </a:rPr>
              <a:t>"</a:t>
            </a:r>
            <a:r>
              <a:rPr lang="en-US" altLang="zh-CN" sz="1800" b="1" dirty="0">
                <a:solidFill>
                  <a:srgbClr val="FF0000"/>
                </a:solidFill>
              </a:rPr>
              <a:t>, </a:t>
            </a:r>
            <a:r>
              <a:rPr lang="en-US" altLang="zh-CN" sz="1800" dirty="0">
                <a:solidFill>
                  <a:srgbClr val="FF0000"/>
                </a:solidFill>
              </a:rPr>
              <a:t>101</a:t>
            </a:r>
            <a:r>
              <a:rPr lang="en-US" altLang="zh-CN" sz="1800" b="1" dirty="0">
                <a:solidFill>
                  <a:srgbClr val="FF0000"/>
                </a:solidFill>
              </a:rPr>
              <a:t>]</a:t>
            </a:r>
            <a:r>
              <a:rPr lang="en-US" altLang="zh-CN" sz="1800" b="1" dirty="0"/>
              <a:t>);</a:t>
            </a:r>
          </a:p>
          <a:p>
            <a:pPr marL="0" indent="0">
              <a:lnSpc>
                <a:spcPct val="110000"/>
              </a:lnSpc>
              <a:spcBef>
                <a:spcPts val="0"/>
              </a:spcBef>
              <a:buNone/>
            </a:pPr>
            <a:r>
              <a:rPr lang="en-US" altLang="zh-CN" sz="1800" b="1" dirty="0"/>
              <a:t>        </a:t>
            </a:r>
            <a:r>
              <a:rPr lang="en-US" altLang="zh-CN" sz="1800" dirty="0" err="1"/>
              <a:t>Console.WriteLine</a:t>
            </a:r>
            <a:r>
              <a:rPr lang="en-US" altLang="zh-CN" sz="1800" b="1" dirty="0"/>
              <a:t>(</a:t>
            </a:r>
            <a:r>
              <a:rPr lang="en-US" altLang="zh-CN" sz="1800" dirty="0">
                <a:solidFill>
                  <a:srgbClr val="FF0000"/>
                </a:solidFill>
              </a:rPr>
              <a:t>Info</a:t>
            </a:r>
            <a:r>
              <a:rPr lang="en-US" altLang="zh-CN" sz="1800" b="1" dirty="0">
                <a:solidFill>
                  <a:srgbClr val="FF0000"/>
                </a:solidFill>
              </a:rPr>
              <a:t>[</a:t>
            </a:r>
            <a:r>
              <a:rPr lang="en-US" altLang="zh-CN" sz="1800" dirty="0">
                <a:solidFill>
                  <a:srgbClr val="FF0000"/>
                </a:solidFill>
              </a:rPr>
              <a:t>"</a:t>
            </a:r>
            <a:r>
              <a:rPr lang="zh-CN" altLang="en-US" sz="1800" dirty="0">
                <a:solidFill>
                  <a:srgbClr val="FF0000"/>
                </a:solidFill>
              </a:rPr>
              <a:t>李四</a:t>
            </a:r>
            <a:r>
              <a:rPr lang="en-US" altLang="zh-CN" sz="1800" dirty="0">
                <a:solidFill>
                  <a:srgbClr val="FF0000"/>
                </a:solidFill>
              </a:rPr>
              <a:t>"</a:t>
            </a:r>
            <a:r>
              <a:rPr lang="en-US" altLang="zh-CN" sz="1800" b="1" dirty="0">
                <a:solidFill>
                  <a:srgbClr val="FF0000"/>
                </a:solidFill>
              </a:rPr>
              <a:t>, </a:t>
            </a:r>
            <a:r>
              <a:rPr lang="en-US" altLang="zh-CN" sz="1800" dirty="0">
                <a:solidFill>
                  <a:srgbClr val="FF0000"/>
                </a:solidFill>
              </a:rPr>
              <a:t>102</a:t>
            </a:r>
            <a:r>
              <a:rPr lang="en-US" altLang="zh-CN" sz="1800" b="1" dirty="0">
                <a:solidFill>
                  <a:srgbClr val="FF0000"/>
                </a:solidFill>
              </a:rPr>
              <a:t>]</a:t>
            </a:r>
            <a:r>
              <a:rPr lang="en-US" altLang="zh-CN" sz="1800" b="1" dirty="0"/>
              <a:t>);</a:t>
            </a:r>
          </a:p>
          <a:p>
            <a:pPr marL="0" indent="0">
              <a:lnSpc>
                <a:spcPct val="110000"/>
              </a:lnSpc>
              <a:spcBef>
                <a:spcPts val="0"/>
              </a:spcBef>
              <a:buNone/>
            </a:pPr>
            <a:endParaRPr lang="en-US" altLang="zh-CN" sz="1800" b="1" dirty="0"/>
          </a:p>
          <a:p>
            <a:pPr marL="0" indent="0">
              <a:lnSpc>
                <a:spcPct val="110000"/>
              </a:lnSpc>
              <a:spcBef>
                <a:spcPts val="0"/>
              </a:spcBef>
              <a:buNone/>
            </a:pPr>
            <a:r>
              <a:rPr lang="en-US" altLang="zh-CN" sz="1800" dirty="0"/>
              <a:t>        </a:t>
            </a:r>
            <a:r>
              <a:rPr lang="en-US" altLang="zh-CN" sz="1800" dirty="0" err="1"/>
              <a:t>Console.WriteLine</a:t>
            </a:r>
            <a:r>
              <a:rPr lang="en-US" altLang="zh-CN" sz="1800" b="1" dirty="0"/>
              <a:t>(</a:t>
            </a:r>
            <a:r>
              <a:rPr lang="en-US" altLang="zh-CN" sz="1800" dirty="0">
                <a:solidFill>
                  <a:srgbClr val="FF0000"/>
                </a:solidFill>
              </a:rPr>
              <a:t>Info</a:t>
            </a:r>
            <a:r>
              <a:rPr lang="en-US" altLang="zh-CN" sz="1800" b="1" dirty="0">
                <a:solidFill>
                  <a:srgbClr val="FF0000"/>
                </a:solidFill>
              </a:rPr>
              <a:t>[</a:t>
            </a:r>
            <a:r>
              <a:rPr lang="en-US" altLang="zh-CN" sz="1800" dirty="0">
                <a:solidFill>
                  <a:srgbClr val="FF0000"/>
                </a:solidFill>
              </a:rPr>
              <a:t>102</a:t>
            </a:r>
            <a:r>
              <a:rPr lang="en-US" altLang="zh-CN" sz="1800" b="1" dirty="0">
                <a:solidFill>
                  <a:srgbClr val="FF0000"/>
                </a:solidFill>
              </a:rPr>
              <a:t>]</a:t>
            </a:r>
            <a:r>
              <a:rPr lang="en-US" altLang="zh-CN" sz="1800" dirty="0"/>
              <a:t>.Name</a:t>
            </a:r>
            <a:r>
              <a:rPr lang="en-US" altLang="zh-CN" sz="1800" b="1" dirty="0"/>
              <a:t>);</a:t>
            </a:r>
          </a:p>
          <a:p>
            <a:pPr marL="0" indent="0">
              <a:lnSpc>
                <a:spcPct val="110000"/>
              </a:lnSpc>
              <a:spcBef>
                <a:spcPts val="0"/>
              </a:spcBef>
              <a:buNone/>
            </a:pPr>
            <a:r>
              <a:rPr lang="en-US" altLang="zh-CN" sz="1800" dirty="0"/>
              <a:t>        </a:t>
            </a:r>
            <a:r>
              <a:rPr lang="en-US" altLang="zh-CN" sz="1800" dirty="0" err="1"/>
              <a:t>Console.WriteLine</a:t>
            </a:r>
            <a:r>
              <a:rPr lang="en-US" altLang="zh-CN" sz="1800" b="1" dirty="0"/>
              <a:t>(</a:t>
            </a:r>
            <a:r>
              <a:rPr lang="en-US" altLang="zh-CN" sz="1800" dirty="0">
                <a:solidFill>
                  <a:srgbClr val="FF0000"/>
                </a:solidFill>
              </a:rPr>
              <a:t>Info</a:t>
            </a:r>
            <a:r>
              <a:rPr lang="en-US" altLang="zh-CN" sz="1800" b="1" dirty="0">
                <a:solidFill>
                  <a:srgbClr val="FF0000"/>
                </a:solidFill>
              </a:rPr>
              <a:t>[</a:t>
            </a:r>
            <a:r>
              <a:rPr lang="en-US" altLang="zh-CN" sz="1800" dirty="0">
                <a:solidFill>
                  <a:srgbClr val="FF0000"/>
                </a:solidFill>
              </a:rPr>
              <a:t>102</a:t>
            </a:r>
            <a:r>
              <a:rPr lang="en-US" altLang="zh-CN" sz="1800" b="1" dirty="0">
                <a:solidFill>
                  <a:srgbClr val="FF0000"/>
                </a:solidFill>
              </a:rPr>
              <a:t>]</a:t>
            </a:r>
            <a:r>
              <a:rPr lang="en-US" altLang="zh-CN" sz="1800" dirty="0"/>
              <a:t>.Department</a:t>
            </a:r>
            <a:r>
              <a:rPr lang="en-US" altLang="zh-CN" sz="1800" b="1" dirty="0"/>
              <a:t>);</a:t>
            </a:r>
          </a:p>
          <a:p>
            <a:pPr marL="0" indent="0">
              <a:lnSpc>
                <a:spcPct val="110000"/>
              </a:lnSpc>
              <a:spcBef>
                <a:spcPts val="0"/>
              </a:spcBef>
              <a:buNone/>
            </a:pPr>
            <a:r>
              <a:rPr lang="en-US" altLang="zh-CN" sz="1800" b="1" dirty="0"/>
              <a:t>    </a:t>
            </a:r>
            <a:r>
              <a:rPr lang="zh-CN" altLang="en-US" sz="1800" b="1" dirty="0"/>
              <a:t> </a:t>
            </a:r>
            <a:r>
              <a:rPr lang="en-US" altLang="zh-CN" sz="1800" b="1" dirty="0"/>
              <a:t>}</a:t>
            </a:r>
          </a:p>
          <a:p>
            <a:pPr marL="0" indent="0">
              <a:lnSpc>
                <a:spcPct val="110000"/>
              </a:lnSpc>
              <a:spcBef>
                <a:spcPts val="0"/>
              </a:spcBef>
              <a:buNone/>
            </a:pPr>
            <a:r>
              <a:rPr lang="en-US" altLang="zh-CN" sz="1800" b="1" dirty="0"/>
              <a:t>}</a:t>
            </a:r>
            <a:endParaRPr lang="zh-CN" altLang="en-US" sz="1800" dirty="0"/>
          </a:p>
        </p:txBody>
      </p:sp>
    </p:spTree>
    <p:extLst>
      <p:ext uri="{BB962C8B-B14F-4D97-AF65-F5344CB8AC3E}">
        <p14:creationId xmlns:p14="http://schemas.microsoft.com/office/powerpoint/2010/main" val="3170638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6632"/>
            <a:ext cx="8424936" cy="6696744"/>
          </a:xfrm>
        </p:spPr>
        <p:txBody>
          <a:bodyPr/>
          <a:lstStyle/>
          <a:p>
            <a:pPr marL="0" indent="0">
              <a:lnSpc>
                <a:spcPct val="80000"/>
              </a:lnSpc>
              <a:spcBef>
                <a:spcPts val="0"/>
              </a:spcBef>
              <a:buNone/>
            </a:pPr>
            <a:r>
              <a:rPr lang="en-US" altLang="zh-CN" sz="1200" b="1" dirty="0"/>
              <a:t>public class </a:t>
            </a:r>
            <a:r>
              <a:rPr lang="en-US" altLang="zh-CN" sz="1200" b="1" dirty="0" err="1"/>
              <a:t>IndexerForEntrantInfo</a:t>
            </a:r>
            <a:endParaRPr lang="en-US" altLang="zh-CN" sz="1200" b="1" dirty="0"/>
          </a:p>
          <a:p>
            <a:pPr marL="0" indent="0">
              <a:lnSpc>
                <a:spcPct val="80000"/>
              </a:lnSpc>
              <a:spcBef>
                <a:spcPts val="0"/>
              </a:spcBef>
              <a:buNone/>
            </a:pPr>
            <a:r>
              <a:rPr lang="en-US" altLang="zh-CN" sz="1200" b="1" dirty="0"/>
              <a:t>{</a:t>
            </a:r>
          </a:p>
          <a:p>
            <a:pPr marL="0" indent="0">
              <a:lnSpc>
                <a:spcPct val="80000"/>
              </a:lnSpc>
              <a:spcBef>
                <a:spcPts val="0"/>
              </a:spcBef>
              <a:buNone/>
            </a:pPr>
            <a:r>
              <a:rPr lang="en-US" altLang="zh-CN" sz="1200" b="1" dirty="0"/>
              <a:t>    ……</a:t>
            </a:r>
          </a:p>
          <a:p>
            <a:pPr marL="0" indent="0">
              <a:lnSpc>
                <a:spcPct val="80000"/>
              </a:lnSpc>
              <a:spcBef>
                <a:spcPts val="0"/>
              </a:spcBef>
              <a:buNone/>
            </a:pPr>
            <a:endParaRPr lang="en-US" altLang="zh-CN" sz="1200" b="1" dirty="0"/>
          </a:p>
          <a:p>
            <a:pPr marL="0" indent="0">
              <a:lnSpc>
                <a:spcPct val="80000"/>
              </a:lnSpc>
              <a:spcBef>
                <a:spcPts val="0"/>
              </a:spcBef>
              <a:buNone/>
            </a:pPr>
            <a:r>
              <a:rPr lang="en-US" altLang="zh-CN" sz="1200" b="1" dirty="0"/>
              <a:t>    </a:t>
            </a:r>
            <a:r>
              <a:rPr lang="en-US" altLang="zh-CN" sz="1200" b="1" dirty="0">
                <a:solidFill>
                  <a:srgbClr val="0000FF"/>
                </a:solidFill>
              </a:rPr>
              <a:t>//</a:t>
            </a:r>
            <a:r>
              <a:rPr lang="zh-CN" altLang="en-US" sz="1200" b="1" dirty="0">
                <a:solidFill>
                  <a:srgbClr val="0000FF"/>
                </a:solidFill>
              </a:rPr>
              <a:t>声明一个索引器：以名字和编号存取部门信息</a:t>
            </a:r>
          </a:p>
          <a:p>
            <a:pPr marL="0" indent="0">
              <a:lnSpc>
                <a:spcPct val="80000"/>
              </a:lnSpc>
              <a:spcBef>
                <a:spcPts val="0"/>
              </a:spcBef>
              <a:buNone/>
            </a:pPr>
            <a:r>
              <a:rPr lang="zh-CN" altLang="en-US" sz="1200" b="1" dirty="0">
                <a:solidFill>
                  <a:srgbClr val="0000FF"/>
                </a:solidFill>
              </a:rPr>
              <a:t>    </a:t>
            </a:r>
            <a:r>
              <a:rPr lang="en-US" altLang="zh-CN" sz="1200" b="1" dirty="0">
                <a:solidFill>
                  <a:srgbClr val="FF0000"/>
                </a:solidFill>
              </a:rPr>
              <a:t>public string this[string name, </a:t>
            </a:r>
            <a:r>
              <a:rPr lang="en-US" altLang="zh-CN" sz="1200" b="1" dirty="0" err="1">
                <a:solidFill>
                  <a:srgbClr val="FF0000"/>
                </a:solidFill>
              </a:rPr>
              <a:t>int</a:t>
            </a:r>
            <a:r>
              <a:rPr lang="en-US" altLang="zh-CN" sz="1200" b="1" dirty="0">
                <a:solidFill>
                  <a:srgbClr val="FF0000"/>
                </a:solidFill>
              </a:rPr>
              <a:t> </a:t>
            </a:r>
            <a:r>
              <a:rPr lang="en-US" altLang="zh-CN" sz="1200" b="1" dirty="0" err="1">
                <a:solidFill>
                  <a:srgbClr val="FF0000"/>
                </a:solidFill>
              </a:rPr>
              <a:t>num</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get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r>
              <a:rPr lang="en-US" altLang="zh-CN" sz="1200" b="1" dirty="0" err="1">
                <a:solidFill>
                  <a:srgbClr val="FF0000"/>
                </a:solidFill>
              </a:rPr>
              <a:t>foreach</a:t>
            </a:r>
            <a:r>
              <a:rPr lang="en-US" altLang="zh-CN" sz="1200" b="1" dirty="0">
                <a:solidFill>
                  <a:srgbClr val="FF0000"/>
                </a:solidFill>
              </a:rPr>
              <a:t> (</a:t>
            </a:r>
            <a:r>
              <a:rPr lang="en-US" altLang="zh-CN" sz="1200" b="1" dirty="0" err="1">
                <a:solidFill>
                  <a:srgbClr val="FF0000"/>
                </a:solidFill>
              </a:rPr>
              <a:t>EntrantInfo</a:t>
            </a:r>
            <a:r>
              <a:rPr lang="en-US" altLang="zh-CN" sz="1200" b="1" dirty="0">
                <a:solidFill>
                  <a:srgbClr val="FF0000"/>
                </a:solidFill>
              </a:rPr>
              <a:t> </a:t>
            </a:r>
            <a:r>
              <a:rPr lang="en-US" altLang="zh-CN" sz="1200" b="1" dirty="0" err="1">
                <a:solidFill>
                  <a:srgbClr val="FF0000"/>
                </a:solidFill>
              </a:rPr>
              <a:t>en</a:t>
            </a:r>
            <a:r>
              <a:rPr lang="en-US" altLang="zh-CN" sz="1200" b="1" dirty="0">
                <a:solidFill>
                  <a:srgbClr val="FF0000"/>
                </a:solidFill>
              </a:rPr>
              <a:t> in entrants)</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if (</a:t>
            </a:r>
            <a:r>
              <a:rPr lang="en-US" altLang="zh-CN" sz="1200" b="1" dirty="0" err="1">
                <a:solidFill>
                  <a:srgbClr val="FF0000"/>
                </a:solidFill>
              </a:rPr>
              <a:t>en.Name</a:t>
            </a:r>
            <a:r>
              <a:rPr lang="en-US" altLang="zh-CN" sz="1200" b="1" dirty="0">
                <a:solidFill>
                  <a:srgbClr val="FF0000"/>
                </a:solidFill>
              </a:rPr>
              <a:t> == name &amp;&amp; </a:t>
            </a:r>
            <a:r>
              <a:rPr lang="en-US" altLang="zh-CN" sz="1200" b="1" dirty="0" err="1">
                <a:solidFill>
                  <a:srgbClr val="FF0000"/>
                </a:solidFill>
              </a:rPr>
              <a:t>en.Num</a:t>
            </a:r>
            <a:r>
              <a:rPr lang="en-US" altLang="zh-CN" sz="1200" b="1" dirty="0">
                <a:solidFill>
                  <a:srgbClr val="FF0000"/>
                </a:solidFill>
              </a:rPr>
              <a:t> == </a:t>
            </a:r>
            <a:r>
              <a:rPr lang="en-US" altLang="zh-CN" sz="1200" b="1" dirty="0" err="1">
                <a:solidFill>
                  <a:srgbClr val="FF0000"/>
                </a:solidFill>
              </a:rPr>
              <a:t>num</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return </a:t>
            </a:r>
            <a:r>
              <a:rPr lang="en-US" altLang="zh-CN" sz="1200" b="1" dirty="0" err="1">
                <a:solidFill>
                  <a:srgbClr val="FF0000"/>
                </a:solidFill>
              </a:rPr>
              <a:t>en.Department</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return null;</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set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r>
              <a:rPr lang="en-US" altLang="zh-CN" sz="1200" b="1" dirty="0" err="1">
                <a:solidFill>
                  <a:srgbClr val="FF0000"/>
                </a:solidFill>
              </a:rPr>
              <a:t>foreach</a:t>
            </a:r>
            <a:r>
              <a:rPr lang="en-US" altLang="zh-CN" sz="1200" b="1" dirty="0">
                <a:solidFill>
                  <a:srgbClr val="FF0000"/>
                </a:solidFill>
              </a:rPr>
              <a:t> (</a:t>
            </a:r>
            <a:r>
              <a:rPr lang="en-US" altLang="zh-CN" sz="1200" b="1" dirty="0" err="1">
                <a:solidFill>
                  <a:srgbClr val="FF0000"/>
                </a:solidFill>
              </a:rPr>
              <a:t>EntrantInfo</a:t>
            </a:r>
            <a:r>
              <a:rPr lang="en-US" altLang="zh-CN" sz="1200" b="1" dirty="0">
                <a:solidFill>
                  <a:srgbClr val="FF0000"/>
                </a:solidFill>
              </a:rPr>
              <a:t> </a:t>
            </a:r>
            <a:r>
              <a:rPr lang="en-US" altLang="zh-CN" sz="1200" b="1" dirty="0" err="1">
                <a:solidFill>
                  <a:srgbClr val="FF0000"/>
                </a:solidFill>
              </a:rPr>
              <a:t>en</a:t>
            </a:r>
            <a:r>
              <a:rPr lang="en-US" altLang="zh-CN" sz="1200" b="1" dirty="0">
                <a:solidFill>
                  <a:srgbClr val="FF0000"/>
                </a:solidFill>
              </a:rPr>
              <a:t> in entrants)</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if (</a:t>
            </a:r>
            <a:r>
              <a:rPr lang="en-US" altLang="zh-CN" sz="1200" b="1" dirty="0" err="1">
                <a:solidFill>
                  <a:srgbClr val="FF0000"/>
                </a:solidFill>
              </a:rPr>
              <a:t>en.Name</a:t>
            </a:r>
            <a:r>
              <a:rPr lang="en-US" altLang="zh-CN" sz="1200" b="1" dirty="0">
                <a:solidFill>
                  <a:srgbClr val="FF0000"/>
                </a:solidFill>
              </a:rPr>
              <a:t> == name &amp;&amp; </a:t>
            </a:r>
            <a:r>
              <a:rPr lang="en-US" altLang="zh-CN" sz="1200" b="1" dirty="0" err="1">
                <a:solidFill>
                  <a:srgbClr val="FF0000"/>
                </a:solidFill>
              </a:rPr>
              <a:t>en.Num</a:t>
            </a:r>
            <a:r>
              <a:rPr lang="en-US" altLang="zh-CN" sz="1200" b="1" dirty="0">
                <a:solidFill>
                  <a:srgbClr val="FF0000"/>
                </a:solidFill>
              </a:rPr>
              <a:t> == </a:t>
            </a:r>
            <a:r>
              <a:rPr lang="en-US" altLang="zh-CN" sz="1200" b="1" dirty="0" err="1">
                <a:solidFill>
                  <a:srgbClr val="FF0000"/>
                </a:solidFill>
              </a:rPr>
              <a:t>num</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r>
              <a:rPr lang="en-US" altLang="zh-CN" sz="1200" b="1" dirty="0" err="1">
                <a:solidFill>
                  <a:srgbClr val="FF0000"/>
                </a:solidFill>
              </a:rPr>
              <a:t>en.Department</a:t>
            </a:r>
            <a:r>
              <a:rPr lang="en-US" altLang="zh-CN" sz="1200" b="1" dirty="0">
                <a:solidFill>
                  <a:srgbClr val="FF0000"/>
                </a:solidFill>
              </a:rPr>
              <a:t> = value;</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endParaRPr lang="en-US" altLang="zh-CN" sz="1200" b="1" dirty="0">
              <a:solidFill>
                <a:srgbClr val="0000FF"/>
              </a:solidFill>
            </a:endParaRPr>
          </a:p>
          <a:p>
            <a:pPr marL="0" indent="0">
              <a:lnSpc>
                <a:spcPct val="80000"/>
              </a:lnSpc>
              <a:spcBef>
                <a:spcPts val="0"/>
              </a:spcBef>
              <a:buNone/>
            </a:pPr>
            <a:r>
              <a:rPr lang="en-US" altLang="zh-CN" sz="1200" b="1" dirty="0">
                <a:solidFill>
                  <a:srgbClr val="0000FF"/>
                </a:solidFill>
              </a:rPr>
              <a:t>    //</a:t>
            </a:r>
            <a:r>
              <a:rPr lang="zh-CN" altLang="en-US" sz="1200" b="1" dirty="0">
                <a:solidFill>
                  <a:srgbClr val="0000FF"/>
                </a:solidFill>
              </a:rPr>
              <a:t>声明一个索引器：以编号查找名字和部门</a:t>
            </a:r>
          </a:p>
          <a:p>
            <a:pPr marL="0" indent="0">
              <a:lnSpc>
                <a:spcPct val="80000"/>
              </a:lnSpc>
              <a:spcBef>
                <a:spcPts val="0"/>
              </a:spcBef>
              <a:buNone/>
            </a:pPr>
            <a:r>
              <a:rPr lang="zh-CN" altLang="en-US" sz="1200" b="1" dirty="0">
                <a:solidFill>
                  <a:srgbClr val="0000FF"/>
                </a:solidFill>
              </a:rPr>
              <a:t>    </a:t>
            </a:r>
            <a:r>
              <a:rPr lang="en-US" altLang="zh-CN" sz="1200" b="1" dirty="0">
                <a:solidFill>
                  <a:srgbClr val="FF0000"/>
                </a:solidFill>
              </a:rPr>
              <a:t>public </a:t>
            </a:r>
            <a:r>
              <a:rPr lang="en-US" altLang="zh-CN" sz="1200" b="1" dirty="0" err="1">
                <a:solidFill>
                  <a:srgbClr val="FF0000"/>
                </a:solidFill>
              </a:rPr>
              <a:t>EntrantInfo</a:t>
            </a:r>
            <a:r>
              <a:rPr lang="en-US" altLang="zh-CN" sz="1200" b="1" dirty="0">
                <a:solidFill>
                  <a:srgbClr val="FF0000"/>
                </a:solidFill>
              </a:rPr>
              <a:t> this[</a:t>
            </a:r>
            <a:r>
              <a:rPr lang="en-US" altLang="zh-CN" sz="1200" b="1" dirty="0" err="1">
                <a:solidFill>
                  <a:srgbClr val="FF0000"/>
                </a:solidFill>
              </a:rPr>
              <a:t>int</a:t>
            </a:r>
            <a:r>
              <a:rPr lang="en-US" altLang="zh-CN" sz="1200" b="1" dirty="0">
                <a:solidFill>
                  <a:srgbClr val="FF0000"/>
                </a:solidFill>
              </a:rPr>
              <a:t> </a:t>
            </a:r>
            <a:r>
              <a:rPr lang="en-US" altLang="zh-CN" sz="1200" b="1" dirty="0" err="1">
                <a:solidFill>
                  <a:srgbClr val="FF0000"/>
                </a:solidFill>
              </a:rPr>
              <a:t>num</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get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r>
              <a:rPr lang="en-US" altLang="zh-CN" sz="1200" b="1" dirty="0" err="1">
                <a:solidFill>
                  <a:srgbClr val="FF0000"/>
                </a:solidFill>
              </a:rPr>
              <a:t>foreach</a:t>
            </a:r>
            <a:r>
              <a:rPr lang="en-US" altLang="zh-CN" sz="1200" b="1" dirty="0">
                <a:solidFill>
                  <a:srgbClr val="FF0000"/>
                </a:solidFill>
              </a:rPr>
              <a:t> (</a:t>
            </a:r>
            <a:r>
              <a:rPr lang="en-US" altLang="zh-CN" sz="1200" b="1" dirty="0" err="1">
                <a:solidFill>
                  <a:srgbClr val="FF0000"/>
                </a:solidFill>
              </a:rPr>
              <a:t>EntrantInfo</a:t>
            </a:r>
            <a:r>
              <a:rPr lang="en-US" altLang="zh-CN" sz="1200" b="1" dirty="0">
                <a:solidFill>
                  <a:srgbClr val="FF0000"/>
                </a:solidFill>
              </a:rPr>
              <a:t> </a:t>
            </a:r>
            <a:r>
              <a:rPr lang="en-US" altLang="zh-CN" sz="1200" b="1" dirty="0" err="1">
                <a:solidFill>
                  <a:srgbClr val="FF0000"/>
                </a:solidFill>
              </a:rPr>
              <a:t>en</a:t>
            </a:r>
            <a:r>
              <a:rPr lang="en-US" altLang="zh-CN" sz="1200" b="1" dirty="0">
                <a:solidFill>
                  <a:srgbClr val="FF0000"/>
                </a:solidFill>
              </a:rPr>
              <a:t> in entrants)</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if (</a:t>
            </a:r>
            <a:r>
              <a:rPr lang="en-US" altLang="zh-CN" sz="1200" b="1" dirty="0" err="1">
                <a:solidFill>
                  <a:srgbClr val="FF0000"/>
                </a:solidFill>
              </a:rPr>
              <a:t>en.Num</a:t>
            </a:r>
            <a:r>
              <a:rPr lang="en-US" altLang="zh-CN" sz="1200" b="1" dirty="0">
                <a:solidFill>
                  <a:srgbClr val="FF0000"/>
                </a:solidFill>
              </a:rPr>
              <a:t> == </a:t>
            </a:r>
            <a:r>
              <a:rPr lang="en-US" altLang="zh-CN" sz="1200" b="1" dirty="0" err="1">
                <a:solidFill>
                  <a:srgbClr val="FF0000"/>
                </a:solidFill>
              </a:rPr>
              <a:t>num</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return </a:t>
            </a:r>
            <a:r>
              <a:rPr lang="en-US" altLang="zh-CN" sz="1200" b="1" dirty="0" err="1">
                <a:solidFill>
                  <a:srgbClr val="FF0000"/>
                </a:solidFill>
              </a:rPr>
              <a:t>en</a:t>
            </a:r>
            <a:r>
              <a:rPr lang="en-US" altLang="zh-CN" sz="1200" b="1" dirty="0">
                <a:solidFill>
                  <a:srgbClr val="FF0000"/>
                </a:solidFill>
              </a:rPr>
              <a:t>;</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solidFill>
                  <a:srgbClr val="FF0000"/>
                </a:solidFill>
              </a:rPr>
              <a:t>        }</a:t>
            </a:r>
          </a:p>
          <a:p>
            <a:pPr marL="0" indent="0">
              <a:lnSpc>
                <a:spcPct val="80000"/>
              </a:lnSpc>
              <a:spcBef>
                <a:spcPts val="0"/>
              </a:spcBef>
              <a:buNone/>
            </a:pPr>
            <a:r>
              <a:rPr lang="en-US" altLang="zh-CN" sz="1200" b="1" dirty="0"/>
              <a:t>}</a:t>
            </a:r>
            <a:endParaRPr lang="zh-CN" altLang="en-US" sz="1200" b="1" dirty="0"/>
          </a:p>
        </p:txBody>
      </p:sp>
    </p:spTree>
    <p:extLst>
      <p:ext uri="{BB962C8B-B14F-4D97-AF65-F5344CB8AC3E}">
        <p14:creationId xmlns:p14="http://schemas.microsoft.com/office/powerpoint/2010/main" val="131997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defRPr/>
            </a:pPr>
            <a:r>
              <a:rPr lang="zh-CN" altLang="en-US" sz="4000" dirty="0">
                <a:solidFill>
                  <a:srgbClr val="0000FF"/>
                </a:solidFill>
                <a:latin typeface="+mn-lt"/>
                <a:ea typeface="黑体" panose="02010609060101010101" pitchFamily="49" charset="-122"/>
              </a:rPr>
              <a:t>类与对象</a:t>
            </a:r>
          </a:p>
        </p:txBody>
      </p:sp>
      <p:sp>
        <p:nvSpPr>
          <p:cNvPr id="9219" name="Rectangle 3"/>
          <p:cNvSpPr>
            <a:spLocks noGrp="1" noChangeArrowheads="1"/>
          </p:cNvSpPr>
          <p:nvPr>
            <p:ph idx="1"/>
          </p:nvPr>
        </p:nvSpPr>
        <p:spPr/>
        <p:txBody>
          <a:bodyPr/>
          <a:lstStyle/>
          <a:p>
            <a:pPr eaLnBrk="1" hangingPunct="1"/>
            <a:r>
              <a:rPr lang="zh-CN" altLang="en-US" dirty="0">
                <a:solidFill>
                  <a:srgbClr val="FF0000"/>
                </a:solidFill>
                <a:ea typeface="黑体" panose="02010609060101010101" pitchFamily="49" charset="-122"/>
              </a:rPr>
              <a:t>类：</a:t>
            </a:r>
            <a:r>
              <a:rPr lang="en-US" altLang="zh-CN" dirty="0">
                <a:ea typeface="黑体" panose="02010609060101010101" pitchFamily="49" charset="-122"/>
              </a:rPr>
              <a:t>C#</a:t>
            </a:r>
            <a:r>
              <a:rPr lang="zh-CN" altLang="en-US" dirty="0">
                <a:ea typeface="黑体" panose="02010609060101010101" pitchFamily="49" charset="-122"/>
              </a:rPr>
              <a:t>所有的代码都是在某一个类中，因此不可能在类之外的全局区域有变量和方法。</a:t>
            </a:r>
          </a:p>
          <a:p>
            <a:pPr eaLnBrk="1" hangingPunct="1"/>
            <a:r>
              <a:rPr lang="zh-CN" altLang="en-US" dirty="0">
                <a:solidFill>
                  <a:srgbClr val="FF0000"/>
                </a:solidFill>
                <a:ea typeface="黑体" panose="02010609060101010101" pitchFamily="49" charset="-122"/>
              </a:rPr>
              <a:t>对象：</a:t>
            </a:r>
            <a:r>
              <a:rPr lang="en-US" altLang="zh-CN" dirty="0">
                <a:ea typeface="黑体" panose="02010609060101010101" pitchFamily="49" charset="-122"/>
              </a:rPr>
              <a:t>C#</a:t>
            </a:r>
            <a:r>
              <a:rPr lang="zh-CN" altLang="en-US" dirty="0">
                <a:ea typeface="黑体" panose="02010609060101010101" pitchFamily="49" charset="-122"/>
              </a:rPr>
              <a:t>中的对象相当于一块内存区域，保存对象特有的类中所定义的数据。</a:t>
            </a:r>
          </a:p>
          <a:p>
            <a:pPr eaLnBrk="1" hangingPunct="1"/>
            <a:r>
              <a:rPr lang="zh-CN" altLang="en-US" dirty="0">
                <a:solidFill>
                  <a:srgbClr val="FF0000"/>
                </a:solidFill>
                <a:ea typeface="黑体" panose="02010609060101010101" pitchFamily="49" charset="-122"/>
              </a:rPr>
              <a:t>引用：</a:t>
            </a:r>
            <a:r>
              <a:rPr lang="en-US" altLang="zh-CN" dirty="0">
                <a:ea typeface="黑体" panose="02010609060101010101" pitchFamily="49" charset="-122"/>
              </a:rPr>
              <a:t>C#</a:t>
            </a:r>
            <a:r>
              <a:rPr lang="zh-CN" altLang="en-US" dirty="0">
                <a:ea typeface="黑体" panose="02010609060101010101" pitchFamily="49" charset="-122"/>
              </a:rPr>
              <a:t>中对于对象的操作全部通过引用进行。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544616"/>
          </a:xfrm>
        </p:spPr>
        <p:txBody>
          <a:bodyPr/>
          <a:lstStyle/>
          <a:p>
            <a:pPr marL="0" indent="0">
              <a:spcBef>
                <a:spcPts val="0"/>
              </a:spcBef>
              <a:buNone/>
            </a:pPr>
            <a:r>
              <a:rPr lang="zh-CN" altLang="en-US" dirty="0">
                <a:solidFill>
                  <a:srgbClr val="0000FF"/>
                </a:solidFill>
              </a:rPr>
              <a:t>实例：问好</a:t>
            </a:r>
            <a:endParaRPr lang="en-US" altLang="zh-CN" dirty="0">
              <a:solidFill>
                <a:srgbClr val="0000FF"/>
              </a:solidFill>
            </a:endParaRPr>
          </a:p>
          <a:p>
            <a:pPr marL="0" indent="0">
              <a:spcBef>
                <a:spcPts val="0"/>
              </a:spcBef>
              <a:buNone/>
            </a:pPr>
            <a:endParaRPr lang="en-US" altLang="zh-CN" sz="2400" dirty="0"/>
          </a:p>
          <a:p>
            <a:pPr marL="0" indent="0">
              <a:spcBef>
                <a:spcPts val="0"/>
              </a:spcBef>
              <a:buNone/>
            </a:pPr>
            <a:r>
              <a:rPr lang="en-US" altLang="zh-CN" sz="2400" dirty="0"/>
              <a:t>public void </a:t>
            </a:r>
            <a:r>
              <a:rPr lang="en-US" altLang="zh-CN" sz="2400" dirty="0" err="1"/>
              <a:t>GreetPeople</a:t>
            </a:r>
            <a:r>
              <a:rPr lang="en-US" altLang="zh-CN" sz="2400" dirty="0"/>
              <a:t>(string name) {</a:t>
            </a:r>
            <a:r>
              <a:rPr lang="zh-CN" altLang="en-US" sz="2400" dirty="0"/>
              <a:t/>
            </a:r>
            <a:br>
              <a:rPr lang="zh-CN" altLang="en-US" sz="2400" dirty="0"/>
            </a:br>
            <a:r>
              <a:rPr lang="zh-CN" altLang="en-US" sz="2400" dirty="0"/>
              <a:t>    </a:t>
            </a:r>
            <a:r>
              <a:rPr lang="en-US" altLang="zh-CN" sz="2400" dirty="0" err="1"/>
              <a:t>EnglishGreeting</a:t>
            </a:r>
            <a:r>
              <a:rPr lang="en-US" altLang="zh-CN" sz="2400" dirty="0"/>
              <a:t>(name);</a:t>
            </a:r>
            <a:br>
              <a:rPr lang="en-US" altLang="zh-CN" sz="2400" dirty="0"/>
            </a:br>
            <a:r>
              <a:rPr lang="en-US" altLang="zh-CN" sz="2400" dirty="0"/>
              <a:t>}</a:t>
            </a:r>
          </a:p>
          <a:p>
            <a:pPr marL="0" indent="0">
              <a:spcBef>
                <a:spcPts val="0"/>
              </a:spcBef>
              <a:buNone/>
            </a:pPr>
            <a:r>
              <a:rPr lang="en-US" altLang="zh-CN" sz="2400" dirty="0"/>
              <a:t/>
            </a:r>
            <a:br>
              <a:rPr lang="en-US" altLang="zh-CN" sz="2400" dirty="0"/>
            </a:br>
            <a:r>
              <a:rPr lang="en-US" altLang="zh-CN" sz="2400" dirty="0"/>
              <a:t>public void </a:t>
            </a:r>
            <a:r>
              <a:rPr lang="en-US" altLang="zh-CN" sz="2400" dirty="0" err="1"/>
              <a:t>EnglishGreeting</a:t>
            </a:r>
            <a:r>
              <a:rPr lang="en-US" altLang="zh-CN" sz="2400" dirty="0"/>
              <a:t>(string name) {</a:t>
            </a:r>
            <a:br>
              <a:rPr lang="en-US" altLang="zh-CN" sz="2400" dirty="0"/>
            </a:br>
            <a:r>
              <a:rPr lang="en-US" altLang="zh-CN" sz="2400" dirty="0"/>
              <a:t>    </a:t>
            </a:r>
            <a:r>
              <a:rPr lang="en-US" altLang="zh-CN" sz="2400" dirty="0" err="1"/>
              <a:t>Console.WriteLine</a:t>
            </a:r>
            <a:r>
              <a:rPr lang="en-US" altLang="zh-CN" sz="2400" dirty="0"/>
              <a:t>("Morning, " + name);</a:t>
            </a:r>
            <a:br>
              <a:rPr lang="en-US" altLang="zh-CN" sz="2400" dirty="0"/>
            </a:br>
            <a:r>
              <a:rPr lang="en-US" altLang="zh-CN" sz="2400" dirty="0"/>
              <a:t>}</a:t>
            </a:r>
          </a:p>
        </p:txBody>
      </p:sp>
      <p:sp>
        <p:nvSpPr>
          <p:cNvPr id="4" name="Rectangle 2"/>
          <p:cNvSpPr>
            <a:spLocks noGrp="1" noChangeArrowheads="1"/>
          </p:cNvSpPr>
          <p:nvPr>
            <p:ph type="title"/>
          </p:nvPr>
        </p:nvSpPr>
        <p:spPr>
          <a:xfrm>
            <a:off x="468313" y="0"/>
            <a:ext cx="8229600" cy="908720"/>
          </a:xfrm>
        </p:spPr>
        <p:txBody>
          <a:bodyPr/>
          <a:lstStyle/>
          <a:p>
            <a:pPr eaLnBrk="1" hangingPunct="1"/>
            <a:r>
              <a:rPr lang="zh-CN" altLang="en-US" sz="4000" dirty="0">
                <a:solidFill>
                  <a:srgbClr val="0000FF"/>
                </a:solidFill>
                <a:ea typeface="黑体" panose="02010609060101010101" pitchFamily="49" charset="-122"/>
              </a:rPr>
              <a:t>委托与事件</a:t>
            </a:r>
          </a:p>
        </p:txBody>
      </p:sp>
    </p:spTree>
    <p:extLst>
      <p:ext uri="{BB962C8B-B14F-4D97-AF65-F5344CB8AC3E}">
        <p14:creationId xmlns:p14="http://schemas.microsoft.com/office/powerpoint/2010/main" val="21749195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8640"/>
            <a:ext cx="8229600" cy="6336704"/>
          </a:xfrm>
        </p:spPr>
        <p:txBody>
          <a:bodyPr/>
          <a:lstStyle/>
          <a:p>
            <a:pPr marL="0" indent="0">
              <a:spcBef>
                <a:spcPts val="0"/>
              </a:spcBef>
              <a:buNone/>
            </a:pPr>
            <a:r>
              <a:rPr lang="en-US" altLang="zh-CN" sz="2400" dirty="0"/>
              <a:t>public void </a:t>
            </a:r>
            <a:r>
              <a:rPr lang="en-US" altLang="zh-CN" sz="2400" dirty="0" err="1"/>
              <a:t>GreetPeople</a:t>
            </a:r>
            <a:r>
              <a:rPr lang="en-US" altLang="zh-CN" sz="2400" dirty="0"/>
              <a:t>(string name) {</a:t>
            </a:r>
            <a:r>
              <a:rPr lang="zh-CN" altLang="en-US" sz="2400" dirty="0"/>
              <a:t/>
            </a:r>
            <a:br>
              <a:rPr lang="zh-CN" altLang="en-US" sz="2400" dirty="0"/>
            </a:br>
            <a:r>
              <a:rPr lang="zh-CN" altLang="en-US" sz="2400" dirty="0"/>
              <a:t>    </a:t>
            </a:r>
            <a:r>
              <a:rPr lang="en-US" altLang="zh-CN" sz="2400" dirty="0" err="1"/>
              <a:t>EnglishGreeting</a:t>
            </a:r>
            <a:r>
              <a:rPr lang="en-US" altLang="zh-CN" sz="2400" dirty="0"/>
              <a:t>(name);</a:t>
            </a:r>
            <a:br>
              <a:rPr lang="en-US" altLang="zh-CN" sz="2400" dirty="0"/>
            </a:br>
            <a:r>
              <a:rPr lang="en-US" altLang="zh-CN" sz="2400" dirty="0"/>
              <a:t>}</a:t>
            </a:r>
          </a:p>
          <a:p>
            <a:pPr marL="0" indent="0">
              <a:spcBef>
                <a:spcPts val="0"/>
              </a:spcBef>
              <a:buNone/>
            </a:pPr>
            <a:r>
              <a:rPr lang="en-US" altLang="zh-CN" sz="2400" dirty="0"/>
              <a:t/>
            </a:r>
            <a:br>
              <a:rPr lang="en-US" altLang="zh-CN" sz="2400" dirty="0"/>
            </a:br>
            <a:r>
              <a:rPr lang="en-US" altLang="zh-CN" sz="2400" dirty="0"/>
              <a:t>public void </a:t>
            </a:r>
            <a:r>
              <a:rPr lang="en-US" altLang="zh-CN" sz="2400" dirty="0" err="1"/>
              <a:t>EnglishGreeting</a:t>
            </a:r>
            <a:r>
              <a:rPr lang="en-US" altLang="zh-CN" sz="2400" dirty="0"/>
              <a:t>(string name) {</a:t>
            </a:r>
            <a:br>
              <a:rPr lang="en-US" altLang="zh-CN" sz="2400" dirty="0"/>
            </a:br>
            <a:r>
              <a:rPr lang="en-US" altLang="zh-CN" sz="2400" dirty="0"/>
              <a:t>    </a:t>
            </a:r>
            <a:r>
              <a:rPr lang="en-US" altLang="zh-CN" sz="2400" dirty="0" err="1"/>
              <a:t>Console.WriteLine</a:t>
            </a:r>
            <a:r>
              <a:rPr lang="en-US" altLang="zh-CN" sz="2400" dirty="0"/>
              <a:t>("Morning, " + name);</a:t>
            </a:r>
            <a:br>
              <a:rPr lang="en-US" altLang="zh-CN" sz="2400" dirty="0"/>
            </a:br>
            <a:r>
              <a:rPr lang="en-US" altLang="zh-CN" sz="2400" dirty="0"/>
              <a:t>}</a:t>
            </a:r>
          </a:p>
          <a:p>
            <a:pPr marL="0" indent="0">
              <a:spcBef>
                <a:spcPts val="0"/>
              </a:spcBef>
              <a:buNone/>
            </a:pPr>
            <a:endParaRPr lang="en-US" altLang="zh-CN" sz="2400" dirty="0"/>
          </a:p>
          <a:p>
            <a:pPr marL="0" indent="0">
              <a:spcBef>
                <a:spcPts val="0"/>
              </a:spcBef>
              <a:buNone/>
            </a:pPr>
            <a:r>
              <a:rPr lang="en-US" altLang="zh-CN" sz="2400" dirty="0">
                <a:solidFill>
                  <a:srgbClr val="0000FF"/>
                </a:solidFill>
              </a:rPr>
              <a:t>//</a:t>
            </a:r>
            <a:r>
              <a:rPr lang="zh-CN" altLang="en-US" sz="2400" dirty="0">
                <a:solidFill>
                  <a:srgbClr val="0000FF"/>
                </a:solidFill>
              </a:rPr>
              <a:t>加入中文问好</a:t>
            </a:r>
            <a:endParaRPr lang="en-US" altLang="zh-CN" sz="2400" dirty="0">
              <a:solidFill>
                <a:srgbClr val="0000FF"/>
              </a:solidFill>
            </a:endParaRPr>
          </a:p>
          <a:p>
            <a:pPr marL="0" indent="0">
              <a:spcBef>
                <a:spcPts val="0"/>
              </a:spcBef>
              <a:buNone/>
            </a:pPr>
            <a:r>
              <a:rPr lang="en-US" altLang="zh-CN" sz="2400" dirty="0"/>
              <a:t>public void </a:t>
            </a:r>
            <a:r>
              <a:rPr lang="en-US" altLang="zh-CN" sz="2400" dirty="0" err="1"/>
              <a:t>ChineseGreeting</a:t>
            </a:r>
            <a:r>
              <a:rPr lang="en-US" altLang="zh-CN" sz="2400" dirty="0"/>
              <a:t>(string name) {</a:t>
            </a:r>
            <a:br>
              <a:rPr lang="en-US" altLang="zh-CN" sz="2400" dirty="0"/>
            </a:br>
            <a:r>
              <a:rPr lang="en-US" altLang="zh-CN" sz="2400" dirty="0"/>
              <a:t>    </a:t>
            </a:r>
            <a:r>
              <a:rPr lang="en-US" altLang="zh-CN" sz="2400" dirty="0" err="1"/>
              <a:t>Console.WriteLine</a:t>
            </a:r>
            <a:r>
              <a:rPr lang="en-US" altLang="zh-CN" sz="2400" dirty="0"/>
              <a:t>("</a:t>
            </a:r>
            <a:r>
              <a:rPr lang="zh-CN" altLang="en-US" sz="2400" dirty="0"/>
              <a:t>早上好</a:t>
            </a:r>
            <a:r>
              <a:rPr lang="en-US" altLang="zh-CN" sz="2400" dirty="0"/>
              <a:t>, " + name);</a:t>
            </a:r>
            <a:br>
              <a:rPr lang="en-US" altLang="zh-CN" sz="2400" dirty="0"/>
            </a:br>
            <a:r>
              <a:rPr lang="en-US" altLang="zh-CN" sz="2400" dirty="0"/>
              <a:t>}</a:t>
            </a:r>
          </a:p>
          <a:p>
            <a:pPr marL="0" indent="0">
              <a:spcBef>
                <a:spcPts val="0"/>
              </a:spcBef>
              <a:buNone/>
            </a:pPr>
            <a:endParaRPr lang="en-US" altLang="zh-CN" sz="2400" dirty="0"/>
          </a:p>
          <a:p>
            <a:pPr marL="0" indent="0">
              <a:spcBef>
                <a:spcPts val="0"/>
              </a:spcBef>
              <a:buNone/>
            </a:pPr>
            <a:r>
              <a:rPr lang="zh-CN" altLang="en-US" sz="2800" dirty="0">
                <a:solidFill>
                  <a:srgbClr val="FF0000"/>
                </a:solidFill>
              </a:rPr>
              <a:t>需要修改</a:t>
            </a:r>
            <a:r>
              <a:rPr lang="en-US" altLang="zh-CN" sz="2800" dirty="0" err="1">
                <a:solidFill>
                  <a:srgbClr val="FF0000"/>
                </a:solidFill>
              </a:rPr>
              <a:t>GreetPeople</a:t>
            </a:r>
            <a:endParaRPr lang="zh-CN" altLang="en-US" sz="2800" dirty="0">
              <a:solidFill>
                <a:srgbClr val="FF0000"/>
              </a:solidFill>
            </a:endParaRPr>
          </a:p>
        </p:txBody>
      </p:sp>
    </p:spTree>
    <p:extLst>
      <p:ext uri="{BB962C8B-B14F-4D97-AF65-F5344CB8AC3E}">
        <p14:creationId xmlns:p14="http://schemas.microsoft.com/office/powerpoint/2010/main" val="1758448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8640"/>
            <a:ext cx="8229600" cy="5400600"/>
          </a:xfrm>
        </p:spPr>
        <p:txBody>
          <a:bodyPr/>
          <a:lstStyle/>
          <a:p>
            <a:pPr marL="0" indent="0">
              <a:lnSpc>
                <a:spcPct val="110000"/>
              </a:lnSpc>
              <a:spcBef>
                <a:spcPts val="0"/>
              </a:spcBef>
              <a:buNone/>
            </a:pPr>
            <a:r>
              <a:rPr lang="en-US" altLang="zh-CN" sz="2200" dirty="0"/>
              <a:t>public </a:t>
            </a:r>
            <a:r>
              <a:rPr lang="en-US" altLang="zh-CN" sz="2200" dirty="0" err="1"/>
              <a:t>enum</a:t>
            </a:r>
            <a:r>
              <a:rPr lang="en-US" altLang="zh-CN" sz="2200" dirty="0"/>
              <a:t> Language {</a:t>
            </a:r>
          </a:p>
          <a:p>
            <a:pPr marL="0" indent="0">
              <a:lnSpc>
                <a:spcPct val="110000"/>
              </a:lnSpc>
              <a:spcBef>
                <a:spcPts val="0"/>
              </a:spcBef>
              <a:buNone/>
            </a:pPr>
            <a:r>
              <a:rPr lang="en-US" altLang="zh-CN" sz="2200" dirty="0"/>
              <a:t>    English, Chinese</a:t>
            </a:r>
          </a:p>
          <a:p>
            <a:pPr marL="0" indent="0">
              <a:lnSpc>
                <a:spcPct val="110000"/>
              </a:lnSpc>
              <a:spcBef>
                <a:spcPts val="0"/>
              </a:spcBef>
              <a:buNone/>
            </a:pPr>
            <a:r>
              <a:rPr lang="en-US" altLang="zh-CN" sz="2200" dirty="0"/>
              <a:t>}</a:t>
            </a:r>
          </a:p>
          <a:p>
            <a:pPr marL="0" indent="0">
              <a:lnSpc>
                <a:spcPct val="110000"/>
              </a:lnSpc>
              <a:spcBef>
                <a:spcPts val="0"/>
              </a:spcBef>
              <a:buNone/>
            </a:pPr>
            <a:endParaRPr lang="en-US" altLang="zh-CN" sz="2200" dirty="0"/>
          </a:p>
          <a:p>
            <a:pPr marL="0" indent="0">
              <a:lnSpc>
                <a:spcPct val="110000"/>
              </a:lnSpc>
              <a:spcBef>
                <a:spcPts val="0"/>
              </a:spcBef>
              <a:buNone/>
            </a:pPr>
            <a:r>
              <a:rPr lang="en-US" altLang="zh-CN" sz="2200" dirty="0"/>
              <a:t>public void </a:t>
            </a:r>
            <a:r>
              <a:rPr lang="en-US" altLang="zh-CN" sz="2200" dirty="0" err="1"/>
              <a:t>GreetPeople</a:t>
            </a:r>
            <a:r>
              <a:rPr lang="en-US" altLang="zh-CN" sz="2200" dirty="0"/>
              <a:t>(string name, </a:t>
            </a:r>
            <a:r>
              <a:rPr lang="en-US" altLang="zh-CN" sz="2200" dirty="0">
                <a:solidFill>
                  <a:srgbClr val="0000FF"/>
                </a:solidFill>
              </a:rPr>
              <a:t>Language </a:t>
            </a:r>
            <a:r>
              <a:rPr lang="en-US" altLang="zh-CN" sz="2200" dirty="0" err="1">
                <a:solidFill>
                  <a:srgbClr val="0000FF"/>
                </a:solidFill>
              </a:rPr>
              <a:t>lang</a:t>
            </a:r>
            <a:r>
              <a:rPr lang="en-US" altLang="zh-CN" sz="2200" dirty="0"/>
              <a:t>) {</a:t>
            </a:r>
          </a:p>
          <a:p>
            <a:pPr marL="0" indent="0">
              <a:lnSpc>
                <a:spcPct val="110000"/>
              </a:lnSpc>
              <a:spcBef>
                <a:spcPts val="0"/>
              </a:spcBef>
              <a:buNone/>
            </a:pPr>
            <a:r>
              <a:rPr lang="en-US" altLang="zh-CN" sz="2200" dirty="0"/>
              <a:t>   switch(</a:t>
            </a:r>
            <a:r>
              <a:rPr lang="en-US" altLang="zh-CN" sz="2200" dirty="0" err="1"/>
              <a:t>lang</a:t>
            </a:r>
            <a:r>
              <a:rPr lang="en-US" altLang="zh-CN" sz="2200" dirty="0"/>
              <a:t>) {</a:t>
            </a:r>
          </a:p>
          <a:p>
            <a:pPr marL="0" indent="0">
              <a:lnSpc>
                <a:spcPct val="110000"/>
              </a:lnSpc>
              <a:spcBef>
                <a:spcPts val="0"/>
              </a:spcBef>
              <a:buNone/>
            </a:pPr>
            <a:r>
              <a:rPr lang="en-US" altLang="zh-CN" sz="2200" dirty="0"/>
              <a:t>        case </a:t>
            </a:r>
            <a:r>
              <a:rPr lang="en-US" altLang="zh-CN" sz="2200" dirty="0" err="1"/>
              <a:t>Language.English</a:t>
            </a:r>
            <a:r>
              <a:rPr lang="en-US" altLang="zh-CN" sz="2200" dirty="0"/>
              <a:t>:</a:t>
            </a:r>
          </a:p>
          <a:p>
            <a:pPr marL="0" indent="0">
              <a:lnSpc>
                <a:spcPct val="110000"/>
              </a:lnSpc>
              <a:spcBef>
                <a:spcPts val="0"/>
              </a:spcBef>
              <a:buNone/>
            </a:pPr>
            <a:r>
              <a:rPr lang="en-US" altLang="zh-CN" sz="2200" dirty="0"/>
              <a:t>           </a:t>
            </a:r>
            <a:r>
              <a:rPr lang="en-US" altLang="zh-CN" sz="2200" dirty="0" err="1"/>
              <a:t>EnglishGreeting</a:t>
            </a:r>
            <a:r>
              <a:rPr lang="en-US" altLang="zh-CN" sz="2200" dirty="0"/>
              <a:t>(name);</a:t>
            </a:r>
          </a:p>
          <a:p>
            <a:pPr marL="0" indent="0">
              <a:lnSpc>
                <a:spcPct val="110000"/>
              </a:lnSpc>
              <a:spcBef>
                <a:spcPts val="0"/>
              </a:spcBef>
              <a:buNone/>
            </a:pPr>
            <a:r>
              <a:rPr lang="en-US" altLang="zh-CN" sz="2200" dirty="0"/>
              <a:t>           break;</a:t>
            </a:r>
          </a:p>
          <a:p>
            <a:pPr marL="0" indent="0">
              <a:lnSpc>
                <a:spcPct val="110000"/>
              </a:lnSpc>
              <a:spcBef>
                <a:spcPts val="0"/>
              </a:spcBef>
              <a:buNone/>
            </a:pPr>
            <a:r>
              <a:rPr lang="en-US" altLang="zh-CN" sz="2200" dirty="0"/>
              <a:t>       case </a:t>
            </a:r>
            <a:r>
              <a:rPr lang="en-US" altLang="zh-CN" sz="2200" dirty="0" err="1"/>
              <a:t>Language.Chinese</a:t>
            </a:r>
            <a:r>
              <a:rPr lang="en-US" altLang="zh-CN" sz="2200" dirty="0"/>
              <a:t>:</a:t>
            </a:r>
          </a:p>
          <a:p>
            <a:pPr marL="0" indent="0">
              <a:lnSpc>
                <a:spcPct val="110000"/>
              </a:lnSpc>
              <a:spcBef>
                <a:spcPts val="0"/>
              </a:spcBef>
              <a:buNone/>
            </a:pPr>
            <a:r>
              <a:rPr lang="en-US" altLang="zh-CN" sz="2200" dirty="0"/>
              <a:t>           </a:t>
            </a:r>
            <a:r>
              <a:rPr lang="en-US" altLang="zh-CN" sz="2200" dirty="0" err="1"/>
              <a:t>ChineseGreeting</a:t>
            </a:r>
            <a:r>
              <a:rPr lang="en-US" altLang="zh-CN" sz="2200" dirty="0"/>
              <a:t>(name);</a:t>
            </a:r>
          </a:p>
          <a:p>
            <a:pPr marL="0" indent="0">
              <a:lnSpc>
                <a:spcPct val="110000"/>
              </a:lnSpc>
              <a:spcBef>
                <a:spcPts val="0"/>
              </a:spcBef>
              <a:buNone/>
            </a:pPr>
            <a:r>
              <a:rPr lang="en-US" altLang="zh-CN" sz="2200" dirty="0"/>
              <a:t>           break;</a:t>
            </a:r>
          </a:p>
          <a:p>
            <a:pPr marL="0" indent="0">
              <a:lnSpc>
                <a:spcPct val="110000"/>
              </a:lnSpc>
              <a:spcBef>
                <a:spcPts val="0"/>
              </a:spcBef>
              <a:buNone/>
            </a:pPr>
            <a:r>
              <a:rPr lang="en-US" altLang="zh-CN" sz="2200" dirty="0"/>
              <a:t>    }</a:t>
            </a:r>
          </a:p>
          <a:p>
            <a:pPr marL="0" indent="0">
              <a:lnSpc>
                <a:spcPct val="110000"/>
              </a:lnSpc>
              <a:spcBef>
                <a:spcPts val="0"/>
              </a:spcBef>
              <a:buNone/>
            </a:pPr>
            <a:r>
              <a:rPr lang="en-US" altLang="zh-CN" sz="2200" dirty="0"/>
              <a:t>}</a:t>
            </a:r>
            <a:endParaRPr lang="zh-CN" altLang="en-US" sz="2200" dirty="0"/>
          </a:p>
        </p:txBody>
      </p:sp>
      <p:sp>
        <p:nvSpPr>
          <p:cNvPr id="4" name="文本框 3"/>
          <p:cNvSpPr txBox="1"/>
          <p:nvPr/>
        </p:nvSpPr>
        <p:spPr>
          <a:xfrm>
            <a:off x="323528" y="5589240"/>
            <a:ext cx="8496944" cy="904863"/>
          </a:xfrm>
          <a:prstGeom prst="rect">
            <a:avLst/>
          </a:prstGeom>
          <a:noFill/>
          <a:ln w="12700">
            <a:solidFill>
              <a:srgbClr val="00B050"/>
            </a:solidFill>
          </a:ln>
        </p:spPr>
        <p:txBody>
          <a:bodyPr wrap="square" rtlCol="0">
            <a:spAutoFit/>
          </a:bodyPr>
          <a:lstStyle/>
          <a:p>
            <a:pPr>
              <a:lnSpc>
                <a:spcPct val="110000"/>
              </a:lnSpc>
            </a:pPr>
            <a:r>
              <a:rPr lang="zh-CN" altLang="en-US" dirty="0">
                <a:solidFill>
                  <a:srgbClr val="FF0000"/>
                </a:solidFill>
                <a:latin typeface="+mn-lt"/>
                <a:ea typeface="黑体" panose="02010609060101010101" pitchFamily="49" charset="-122"/>
              </a:rPr>
              <a:t>如果再添加韩文版、日文版等问候，需反复修改枚举和</a:t>
            </a:r>
            <a:r>
              <a:rPr lang="en-US" altLang="zh-CN" dirty="0" err="1">
                <a:solidFill>
                  <a:srgbClr val="FF0000"/>
                </a:solidFill>
                <a:latin typeface="+mn-lt"/>
                <a:ea typeface="黑体" panose="02010609060101010101" pitchFamily="49" charset="-122"/>
              </a:rPr>
              <a:t>GreetPeople</a:t>
            </a:r>
            <a:r>
              <a:rPr lang="en-US" altLang="zh-CN" dirty="0">
                <a:solidFill>
                  <a:srgbClr val="FF0000"/>
                </a:solidFill>
                <a:latin typeface="+mn-lt"/>
                <a:ea typeface="黑体" panose="02010609060101010101" pitchFamily="49" charset="-122"/>
              </a:rPr>
              <a:t>()</a:t>
            </a:r>
            <a:r>
              <a:rPr lang="zh-CN" altLang="en-US" dirty="0">
                <a:solidFill>
                  <a:srgbClr val="FF0000"/>
                </a:solidFill>
                <a:latin typeface="+mn-lt"/>
                <a:ea typeface="黑体" panose="02010609060101010101" pitchFamily="49" charset="-122"/>
              </a:rPr>
              <a:t>方法。</a:t>
            </a:r>
          </a:p>
        </p:txBody>
      </p:sp>
    </p:spTree>
    <p:extLst>
      <p:ext uri="{BB962C8B-B14F-4D97-AF65-F5344CB8AC3E}">
        <p14:creationId xmlns:p14="http://schemas.microsoft.com/office/powerpoint/2010/main" val="1871626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9"/>
            <a:ext cx="8229600" cy="2016224"/>
          </a:xfrm>
          <a:ln w="12700">
            <a:solidFill>
              <a:srgbClr val="00B050"/>
            </a:solidFill>
          </a:ln>
        </p:spPr>
        <p:txBody>
          <a:bodyPr/>
          <a:lstStyle/>
          <a:p>
            <a:pPr marL="0" indent="0">
              <a:buNone/>
            </a:pPr>
            <a:r>
              <a:rPr lang="en-US" altLang="zh-CN" sz="2200" dirty="0">
                <a:solidFill>
                  <a:srgbClr val="0000FF"/>
                </a:solidFill>
              </a:rPr>
              <a:t>//</a:t>
            </a:r>
            <a:r>
              <a:rPr lang="zh-CN" altLang="en-US" sz="2200" dirty="0">
                <a:solidFill>
                  <a:srgbClr val="0000FF"/>
                </a:solidFill>
              </a:rPr>
              <a:t>接收方法的参数</a:t>
            </a:r>
            <a:endParaRPr lang="en-US" altLang="zh-CN" sz="2200" dirty="0">
              <a:solidFill>
                <a:srgbClr val="0000FF"/>
              </a:solidFill>
            </a:endParaRPr>
          </a:p>
          <a:p>
            <a:pPr marL="0" indent="0">
              <a:buNone/>
            </a:pPr>
            <a:r>
              <a:rPr lang="en-US" altLang="zh-CN" sz="2200" dirty="0"/>
              <a:t>public void </a:t>
            </a:r>
            <a:r>
              <a:rPr lang="en-US" altLang="zh-CN" sz="2200" dirty="0" err="1"/>
              <a:t>GreetPeople</a:t>
            </a:r>
            <a:r>
              <a:rPr lang="en-US" altLang="zh-CN" sz="2200" dirty="0"/>
              <a:t>(string name, </a:t>
            </a:r>
            <a:r>
              <a:rPr lang="en-US" altLang="zh-CN" sz="2200" dirty="0">
                <a:solidFill>
                  <a:srgbClr val="FF0000"/>
                </a:solidFill>
              </a:rPr>
              <a:t>*** </a:t>
            </a:r>
            <a:r>
              <a:rPr lang="en-US" altLang="zh-CN" sz="2200" dirty="0" err="1">
                <a:solidFill>
                  <a:srgbClr val="FF0000"/>
                </a:solidFill>
              </a:rPr>
              <a:t>MakeGreeting</a:t>
            </a:r>
            <a:r>
              <a:rPr lang="en-US" altLang="zh-CN" sz="2200" dirty="0"/>
              <a:t>)</a:t>
            </a:r>
          </a:p>
          <a:p>
            <a:pPr marL="0" indent="0">
              <a:buNone/>
            </a:pPr>
            <a:r>
              <a:rPr lang="en-US" altLang="zh-CN" sz="2200" dirty="0"/>
              <a:t>{</a:t>
            </a:r>
            <a:br>
              <a:rPr lang="en-US" altLang="zh-CN" sz="2200" dirty="0"/>
            </a:br>
            <a:r>
              <a:rPr lang="en-US" altLang="zh-CN" sz="2200" dirty="0"/>
              <a:t>    </a:t>
            </a:r>
            <a:r>
              <a:rPr lang="en-US" altLang="zh-CN" sz="2200" dirty="0" err="1">
                <a:solidFill>
                  <a:srgbClr val="FF0000"/>
                </a:solidFill>
              </a:rPr>
              <a:t>MakeGreeting</a:t>
            </a:r>
            <a:r>
              <a:rPr lang="en-US" altLang="zh-CN" sz="2200" dirty="0">
                <a:solidFill>
                  <a:srgbClr val="FF0000"/>
                </a:solidFill>
              </a:rPr>
              <a:t>(name);</a:t>
            </a:r>
            <a:r>
              <a:rPr lang="en-US" altLang="zh-CN" sz="2200" dirty="0"/>
              <a:t/>
            </a:r>
            <a:br>
              <a:rPr lang="en-US" altLang="zh-CN" sz="2200" dirty="0"/>
            </a:br>
            <a:r>
              <a:rPr lang="en-US" altLang="zh-CN" sz="2200" dirty="0"/>
              <a:t>}</a:t>
            </a:r>
            <a:endParaRPr lang="zh-CN" altLang="en-US" sz="2200" dirty="0"/>
          </a:p>
        </p:txBody>
      </p:sp>
      <p:sp>
        <p:nvSpPr>
          <p:cNvPr id="4" name="内容占位符 2"/>
          <p:cNvSpPr txBox="1">
            <a:spLocks/>
          </p:cNvSpPr>
          <p:nvPr/>
        </p:nvSpPr>
        <p:spPr bwMode="auto">
          <a:xfrm>
            <a:off x="446856" y="2708920"/>
            <a:ext cx="8229600" cy="1080120"/>
          </a:xfrm>
          <a:prstGeom prst="rect">
            <a:avLst/>
          </a:prstGeom>
          <a:noFill/>
          <a:ln w="12700">
            <a:solidFill>
              <a:srgbClr val="00B05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spcBef>
                <a:spcPts val="600"/>
              </a:spcBef>
              <a:spcAft>
                <a:spcPts val="600"/>
              </a:spcAft>
              <a:buFontTx/>
              <a:buNone/>
            </a:pPr>
            <a:r>
              <a:rPr lang="en-US" altLang="zh-CN" sz="2400" dirty="0"/>
              <a:t>public void </a:t>
            </a:r>
            <a:r>
              <a:rPr lang="en-US" altLang="zh-CN" sz="2400" dirty="0" err="1"/>
              <a:t>EnglishGreeting</a:t>
            </a:r>
            <a:r>
              <a:rPr lang="en-US" altLang="zh-CN" sz="2400" dirty="0"/>
              <a:t>(string name);</a:t>
            </a:r>
            <a:br>
              <a:rPr lang="en-US" altLang="zh-CN" sz="2400" dirty="0"/>
            </a:br>
            <a:r>
              <a:rPr lang="en-US" altLang="zh-CN" sz="2400" dirty="0"/>
              <a:t>public void </a:t>
            </a:r>
            <a:r>
              <a:rPr lang="en-US" altLang="zh-CN" sz="2400" dirty="0" err="1"/>
              <a:t>ChineseGreeting</a:t>
            </a:r>
            <a:r>
              <a:rPr lang="en-US" altLang="zh-CN" sz="2400" dirty="0"/>
              <a:t>(string name);</a:t>
            </a:r>
            <a:endParaRPr lang="zh-CN" altLang="en-US" sz="2200" kern="0" dirty="0"/>
          </a:p>
        </p:txBody>
      </p:sp>
      <p:sp>
        <p:nvSpPr>
          <p:cNvPr id="5" name="矩形 4"/>
          <p:cNvSpPr/>
          <p:nvPr/>
        </p:nvSpPr>
        <p:spPr>
          <a:xfrm>
            <a:off x="457200" y="4365104"/>
            <a:ext cx="8229600" cy="1031051"/>
          </a:xfrm>
          <a:prstGeom prst="rect">
            <a:avLst/>
          </a:prstGeom>
        </p:spPr>
        <p:txBody>
          <a:bodyPr wrap="square">
            <a:spAutoFit/>
          </a:bodyPr>
          <a:lstStyle/>
          <a:p>
            <a:pPr>
              <a:spcBef>
                <a:spcPts val="0"/>
              </a:spcBef>
              <a:spcAft>
                <a:spcPts val="600"/>
              </a:spcAft>
            </a:pPr>
            <a:r>
              <a:rPr lang="en-US" altLang="zh-CN" sz="2800" dirty="0" err="1">
                <a:latin typeface="+mn-lt"/>
                <a:ea typeface="黑体" panose="02010609060101010101" pitchFamily="49" charset="-122"/>
              </a:rPr>
              <a:t>MakeGreeting</a:t>
            </a:r>
            <a:r>
              <a:rPr lang="zh-CN" altLang="en-US" sz="2800" dirty="0">
                <a:latin typeface="+mn-lt"/>
                <a:ea typeface="黑体" panose="02010609060101010101" pitchFamily="49" charset="-122"/>
              </a:rPr>
              <a:t>：函数指针</a:t>
            </a:r>
            <a:endParaRPr lang="en-US" altLang="zh-CN" sz="2800" dirty="0">
              <a:latin typeface="+mn-lt"/>
              <a:ea typeface="黑体" panose="02010609060101010101" pitchFamily="49" charset="-122"/>
            </a:endParaRPr>
          </a:p>
          <a:p>
            <a:pPr>
              <a:spcBef>
                <a:spcPts val="0"/>
              </a:spcBef>
              <a:spcAft>
                <a:spcPts val="600"/>
              </a:spcAft>
            </a:pPr>
            <a:r>
              <a:rPr lang="en-US" altLang="zh-CN" sz="2800" dirty="0">
                <a:latin typeface="+mn-lt"/>
                <a:ea typeface="黑体" panose="02010609060101010101" pitchFamily="49" charset="-122"/>
              </a:rPr>
              <a:t>C#</a:t>
            </a:r>
            <a:r>
              <a:rPr lang="zh-CN" altLang="en-US" sz="2800" dirty="0">
                <a:latin typeface="+mn-lt"/>
                <a:ea typeface="黑体" panose="02010609060101010101" pitchFamily="49" charset="-122"/>
              </a:rPr>
              <a:t>没有指针类型 </a:t>
            </a:r>
            <a:r>
              <a:rPr lang="en-US" altLang="zh-CN" sz="2800" dirty="0">
                <a:latin typeface="+mn-lt"/>
                <a:ea typeface="黑体" panose="02010609060101010101" pitchFamily="49" charset="-122"/>
                <a:sym typeface="Wingdings" panose="05000000000000000000" pitchFamily="2" charset="2"/>
              </a:rPr>
              <a:t> </a:t>
            </a:r>
            <a:r>
              <a:rPr lang="zh-CN" altLang="en-US" sz="2800" dirty="0">
                <a:solidFill>
                  <a:srgbClr val="0000FF"/>
                </a:solidFill>
                <a:latin typeface="+mn-lt"/>
                <a:ea typeface="黑体" panose="02010609060101010101" pitchFamily="49" charset="-122"/>
                <a:sym typeface="Wingdings" panose="05000000000000000000" pitchFamily="2" charset="2"/>
              </a:rPr>
              <a:t>委托</a:t>
            </a:r>
            <a:endParaRPr lang="en-US" altLang="zh-CN" sz="2800" dirty="0">
              <a:solidFill>
                <a:srgbClr val="0000FF"/>
              </a:solidFill>
              <a:latin typeface="+mn-lt"/>
              <a:ea typeface="黑体" panose="02010609060101010101" pitchFamily="49" charset="-122"/>
            </a:endParaRPr>
          </a:p>
        </p:txBody>
      </p:sp>
    </p:spTree>
    <p:extLst>
      <p:ext uri="{BB962C8B-B14F-4D97-AF65-F5344CB8AC3E}">
        <p14:creationId xmlns:p14="http://schemas.microsoft.com/office/powerpoint/2010/main" val="35598368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0"/>
            <a:ext cx="8229600" cy="1143000"/>
          </a:xfrm>
        </p:spPr>
        <p:txBody>
          <a:bodyPr/>
          <a:lstStyle/>
          <a:p>
            <a:pPr eaLnBrk="1" hangingPunct="1"/>
            <a:r>
              <a:rPr lang="zh-CN" altLang="en-US" sz="4000" dirty="0">
                <a:solidFill>
                  <a:srgbClr val="0000FF"/>
                </a:solidFill>
                <a:ea typeface="黑体" panose="02010609060101010101" pitchFamily="49" charset="-122"/>
              </a:rPr>
              <a:t>委托</a:t>
            </a:r>
          </a:p>
        </p:txBody>
      </p:sp>
      <p:sp>
        <p:nvSpPr>
          <p:cNvPr id="66563" name="Rectangle 3"/>
          <p:cNvSpPr>
            <a:spLocks noGrp="1" noChangeArrowheads="1"/>
          </p:cNvSpPr>
          <p:nvPr>
            <p:ph type="body" sz="half" idx="1"/>
          </p:nvPr>
        </p:nvSpPr>
        <p:spPr>
          <a:xfrm>
            <a:off x="101600" y="1196975"/>
            <a:ext cx="4038600" cy="4857750"/>
          </a:xfrm>
        </p:spPr>
        <p:txBody>
          <a:bodyPr/>
          <a:lstStyle/>
          <a:p>
            <a:pPr marL="609600" indent="-609600" eaLnBrk="1" hangingPunct="1"/>
            <a:r>
              <a:rPr lang="zh-CN" altLang="en-US" sz="2400" dirty="0">
                <a:ea typeface="黑体" panose="02010609060101010101" pitchFamily="49" charset="-122"/>
              </a:rPr>
              <a:t>委托是一种可以指向方法的引用，可以理解为一种</a:t>
            </a:r>
            <a:r>
              <a:rPr lang="zh-CN" altLang="en-US" sz="2400" dirty="0">
                <a:solidFill>
                  <a:srgbClr val="FF0000"/>
                </a:solidFill>
                <a:ea typeface="黑体" panose="02010609060101010101" pitchFamily="49" charset="-122"/>
              </a:rPr>
              <a:t>函数指针</a:t>
            </a:r>
            <a:r>
              <a:rPr lang="zh-CN" altLang="en-US" sz="2400" dirty="0">
                <a:ea typeface="黑体" panose="02010609060101010101" pitchFamily="49" charset="-122"/>
              </a:rPr>
              <a:t>，是类型安全的。它类似于</a:t>
            </a:r>
            <a:r>
              <a:rPr lang="en-US" altLang="zh-CN" sz="2400" dirty="0">
                <a:ea typeface="黑体" panose="02010609060101010101" pitchFamily="49" charset="-122"/>
              </a:rPr>
              <a:t>C++</a:t>
            </a:r>
            <a:r>
              <a:rPr lang="zh-CN" altLang="en-US" sz="2400" dirty="0">
                <a:ea typeface="黑体" panose="02010609060101010101" pitchFamily="49" charset="-122"/>
              </a:rPr>
              <a:t>中的函数指针，通过对于方法特征和返回值类型的声明，封装了具有相同特征和返回类型的方法。</a:t>
            </a:r>
          </a:p>
          <a:p>
            <a:pPr marL="609600" indent="-609600" eaLnBrk="1" hangingPunct="1"/>
            <a:r>
              <a:rPr lang="zh-CN" altLang="en-US" sz="2400" dirty="0">
                <a:ea typeface="黑体" panose="02010609060101010101" pitchFamily="49" charset="-122"/>
              </a:rPr>
              <a:t>使用委托需要三个步骤：</a:t>
            </a:r>
          </a:p>
          <a:p>
            <a:pPr marL="990600" lvl="1" indent="-533400" eaLnBrk="1" hangingPunct="1"/>
            <a:r>
              <a:rPr lang="zh-CN" altLang="en-US" sz="2000" dirty="0">
                <a:ea typeface="黑体" panose="02010609060101010101" pitchFamily="49" charset="-122"/>
              </a:rPr>
              <a:t>声明委托类型</a:t>
            </a:r>
          </a:p>
          <a:p>
            <a:pPr marL="990600" lvl="1" indent="-533400" eaLnBrk="1" hangingPunct="1"/>
            <a:r>
              <a:rPr lang="zh-CN" altLang="en-US" sz="2000" dirty="0">
                <a:ea typeface="黑体" panose="02010609060101010101" pitchFamily="49" charset="-122"/>
              </a:rPr>
              <a:t>创建委托实例</a:t>
            </a:r>
          </a:p>
          <a:p>
            <a:pPr marL="990600" lvl="1" indent="-533400" eaLnBrk="1" hangingPunct="1"/>
            <a:r>
              <a:rPr lang="zh-CN" altLang="en-US" sz="2000" dirty="0">
                <a:ea typeface="黑体" panose="02010609060101010101" pitchFamily="49" charset="-122"/>
              </a:rPr>
              <a:t>向委托实例注册方法</a:t>
            </a:r>
          </a:p>
        </p:txBody>
      </p:sp>
      <p:graphicFrame>
        <p:nvGraphicFramePr>
          <p:cNvPr id="66564" name="Object 7"/>
          <p:cNvGraphicFramePr>
            <a:graphicFrameLocks noGrp="1" noChangeAspect="1"/>
          </p:cNvGraphicFramePr>
          <p:nvPr>
            <p:ph sz="half" idx="2"/>
          </p:nvPr>
        </p:nvGraphicFramePr>
        <p:xfrm>
          <a:off x="3995738" y="1916113"/>
          <a:ext cx="4859337" cy="2568575"/>
        </p:xfrm>
        <a:graphic>
          <a:graphicData uri="http://schemas.openxmlformats.org/presentationml/2006/ole">
            <mc:AlternateContent xmlns:mc="http://schemas.openxmlformats.org/markup-compatibility/2006">
              <mc:Choice xmlns:v="urn:schemas-microsoft-com:vml" Requires="v">
                <p:oleObj spid="_x0000_s66944" r:id="rId3" imgW="4572720" imgH="2417400" progId="Visio.Drawing.11">
                  <p:embed/>
                </p:oleObj>
              </mc:Choice>
              <mc:Fallback>
                <p:oleObj r:id="rId3" imgW="4572720" imgH="2417400"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916113"/>
                        <a:ext cx="4859337"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5" name="Text Box 6"/>
          <p:cNvSpPr txBox="1">
            <a:spLocks noChangeArrowheads="1"/>
          </p:cNvSpPr>
          <p:nvPr/>
        </p:nvSpPr>
        <p:spPr bwMode="auto">
          <a:xfrm>
            <a:off x="2843213" y="4966335"/>
            <a:ext cx="608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a:solidFill>
                  <a:srgbClr val="FF0000"/>
                </a:solidFill>
                <a:ea typeface="黑体" panose="02010609060101010101" pitchFamily="49" charset="-122"/>
              </a:rPr>
              <a:t>[</a:t>
            </a:r>
            <a:r>
              <a:rPr lang="zh-CN" altLang="en-US" sz="2000" b="1" dirty="0">
                <a:solidFill>
                  <a:srgbClr val="FF0000"/>
                </a:solidFill>
                <a:ea typeface="黑体" panose="02010609060101010101" pitchFamily="49" charset="-122"/>
              </a:rPr>
              <a:t>访问修饰符</a:t>
            </a:r>
            <a:r>
              <a:rPr lang="en-US" altLang="zh-CN" sz="2000" b="1" dirty="0">
                <a:solidFill>
                  <a:srgbClr val="FF0000"/>
                </a:solidFill>
                <a:ea typeface="黑体" panose="02010609060101010101" pitchFamily="49" charset="-122"/>
              </a:rPr>
              <a:t>] delegate </a:t>
            </a:r>
            <a:r>
              <a:rPr lang="zh-CN" altLang="en-US" sz="2000" b="1" dirty="0">
                <a:solidFill>
                  <a:srgbClr val="FF0000"/>
                </a:solidFill>
                <a:ea typeface="黑体" panose="02010609060101010101" pitchFamily="49" charset="-122"/>
              </a:rPr>
              <a:t>返回类型 委托名</a:t>
            </a:r>
            <a:r>
              <a:rPr lang="en-US" altLang="zh-CN" sz="2000" b="1" dirty="0">
                <a:solidFill>
                  <a:srgbClr val="FF0000"/>
                </a:solidFill>
                <a:ea typeface="黑体" panose="02010609060101010101" pitchFamily="49" charset="-122"/>
              </a:rPr>
              <a:t>(</a:t>
            </a:r>
            <a:r>
              <a:rPr lang="zh-CN" altLang="en-US" sz="2000" b="1" dirty="0">
                <a:solidFill>
                  <a:srgbClr val="FF0000"/>
                </a:solidFill>
                <a:ea typeface="黑体" panose="02010609060101010101" pitchFamily="49" charset="-122"/>
              </a:rPr>
              <a:t>参数列表</a:t>
            </a:r>
            <a:r>
              <a:rPr lang="en-US" altLang="zh-CN" sz="2000" b="1" dirty="0">
                <a:solidFill>
                  <a:srgbClr val="FF0000"/>
                </a:solidFill>
                <a:ea typeface="黑体" panose="02010609060101010101" pitchFamily="49" charset="-122"/>
              </a:rPr>
              <a:t>);</a:t>
            </a:r>
            <a:endParaRPr lang="zh-CN" altLang="en-US" sz="2000" b="1" dirty="0">
              <a:solidFill>
                <a:srgbClr val="FF0000"/>
              </a:solidFill>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15888"/>
            <a:ext cx="8540750" cy="954087"/>
          </a:xfrm>
        </p:spPr>
        <p:txBody>
          <a:bodyPr/>
          <a:lstStyle/>
          <a:p>
            <a:pPr marL="838200" indent="-838200" eaLnBrk="1" hangingPunct="1"/>
            <a:r>
              <a:rPr lang="zh-CN" altLang="en-GB" sz="4000" dirty="0">
                <a:solidFill>
                  <a:srgbClr val="0000FF"/>
                </a:solidFill>
              </a:rPr>
              <a:t>委托</a:t>
            </a:r>
            <a:endParaRPr lang="zh-CN" altLang="en-US" sz="4000" dirty="0">
              <a:solidFill>
                <a:srgbClr val="0000FF"/>
              </a:solidFill>
            </a:endParaRPr>
          </a:p>
        </p:txBody>
      </p:sp>
      <p:sp>
        <p:nvSpPr>
          <p:cNvPr id="188419" name="Text Box 3"/>
          <p:cNvSpPr txBox="1">
            <a:spLocks noChangeArrowheads="1"/>
          </p:cNvSpPr>
          <p:nvPr/>
        </p:nvSpPr>
        <p:spPr bwMode="auto">
          <a:xfrm>
            <a:off x="5508625" y="2370138"/>
            <a:ext cx="2936875" cy="3759200"/>
          </a:xfrm>
          <a:prstGeom prst="rect">
            <a:avLst/>
          </a:prstGeom>
          <a:gradFill rotWithShape="1">
            <a:gsLst>
              <a:gs pos="0">
                <a:srgbClr val="BBE0E3"/>
              </a:gs>
              <a:gs pos="100000">
                <a:srgbClr val="FFFFFF"/>
              </a:gs>
            </a:gsLst>
            <a:lin ang="5400000" scaled="1"/>
          </a:gra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ea typeface="黑体" panose="02010609060101010101" pitchFamily="49" charset="-122"/>
              </a:rPr>
              <a:t>int Multiply(int,int)</a:t>
            </a:r>
          </a:p>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endParaRPr lang="en-US" altLang="zh-CN" sz="2000">
              <a:ea typeface="黑体" panose="02010609060101010101" pitchFamily="49" charset="-122"/>
            </a:endParaRPr>
          </a:p>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endParaRPr lang="en-US" altLang="zh-CN" sz="2000">
              <a:ea typeface="黑体" panose="02010609060101010101" pitchFamily="49" charset="-122"/>
            </a:endParaRPr>
          </a:p>
          <a:p>
            <a:pPr eaLnBrk="1" hangingPunct="1">
              <a:spcBef>
                <a:spcPct val="0"/>
              </a:spcBef>
              <a:buFontTx/>
              <a:buNone/>
            </a:pPr>
            <a:r>
              <a:rPr lang="en-US" altLang="zh-CN" sz="2000">
                <a:ea typeface="黑体" panose="02010609060101010101" pitchFamily="49" charset="-122"/>
              </a:rPr>
              <a:t>int Divide(int,int)</a:t>
            </a:r>
          </a:p>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endParaRPr lang="en-US" altLang="zh-CN" sz="2000">
              <a:ea typeface="黑体" panose="02010609060101010101" pitchFamily="49" charset="-122"/>
            </a:endParaRPr>
          </a:p>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endParaRPr lang="en-US" altLang="zh-CN" sz="2000">
              <a:ea typeface="黑体" panose="02010609060101010101" pitchFamily="49" charset="-122"/>
            </a:endParaRPr>
          </a:p>
        </p:txBody>
      </p:sp>
      <p:sp>
        <p:nvSpPr>
          <p:cNvPr id="188420" name="Arc 4"/>
          <p:cNvSpPr>
            <a:spLocks noChangeArrowheads="1"/>
          </p:cNvSpPr>
          <p:nvPr/>
        </p:nvSpPr>
        <p:spPr bwMode="auto">
          <a:xfrm rot="3184167" flipV="1">
            <a:off x="2111375" y="3065463"/>
            <a:ext cx="3902075" cy="3736975"/>
          </a:xfrm>
          <a:custGeom>
            <a:avLst/>
            <a:gdLst>
              <a:gd name="T0" fmla="*/ -4502013 w 23623"/>
              <a:gd name="T1" fmla="*/ 323019115 h 24764"/>
              <a:gd name="T2" fmla="*/ 2147483646 w 23623"/>
              <a:gd name="T3" fmla="*/ 0 h 24764"/>
              <a:gd name="T4" fmla="*/ 2147483646 w 23623"/>
              <a:gd name="T5" fmla="*/ 2147483646 h 24764"/>
              <a:gd name="T6" fmla="*/ 2147483646 w 23623"/>
              <a:gd name="T7" fmla="*/ 2147483646 h 24764"/>
              <a:gd name="T8" fmla="*/ -4502013 w 23623"/>
              <a:gd name="T9" fmla="*/ 323019115 h 24764"/>
              <a:gd name="T10" fmla="*/ 2147483646 w 23623"/>
              <a:gd name="T11" fmla="*/ 0 h 24764"/>
              <a:gd name="T12" fmla="*/ 2147483646 w 23623"/>
              <a:gd name="T13" fmla="*/ 2147483646 h 24764"/>
              <a:gd name="T14" fmla="*/ 2147483646 w 23623"/>
              <a:gd name="T15" fmla="*/ 2147483646 h 24764"/>
              <a:gd name="T16" fmla="*/ 2147483646 w 23623"/>
              <a:gd name="T17" fmla="*/ 2147483646 h 24764"/>
              <a:gd name="T18" fmla="*/ -4502013 w 23623"/>
              <a:gd name="T19" fmla="*/ 323019115 h 247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623" h="24764" fill="none">
                <a:moveTo>
                  <a:pt x="-1" y="94"/>
                </a:moveTo>
                <a:cubicBezTo>
                  <a:pt x="672" y="31"/>
                  <a:pt x="1347" y="-1"/>
                  <a:pt x="2023" y="0"/>
                </a:cubicBezTo>
                <a:cubicBezTo>
                  <a:pt x="13952" y="0"/>
                  <a:pt x="23623" y="9670"/>
                  <a:pt x="23623" y="21600"/>
                </a:cubicBezTo>
                <a:cubicBezTo>
                  <a:pt x="23623" y="22658"/>
                  <a:pt x="23545" y="23716"/>
                  <a:pt x="23390" y="24764"/>
                </a:cubicBezTo>
              </a:path>
              <a:path w="23623" h="24764" stroke="0">
                <a:moveTo>
                  <a:pt x="-1" y="94"/>
                </a:moveTo>
                <a:cubicBezTo>
                  <a:pt x="672" y="31"/>
                  <a:pt x="1347" y="-1"/>
                  <a:pt x="2023" y="0"/>
                </a:cubicBezTo>
                <a:cubicBezTo>
                  <a:pt x="13952" y="0"/>
                  <a:pt x="23623" y="9670"/>
                  <a:pt x="23623" y="21600"/>
                </a:cubicBezTo>
                <a:cubicBezTo>
                  <a:pt x="23623" y="22658"/>
                  <a:pt x="23545" y="23716"/>
                  <a:pt x="23390" y="24764"/>
                </a:cubicBezTo>
                <a:lnTo>
                  <a:pt x="2023" y="21600"/>
                </a:lnTo>
                <a:lnTo>
                  <a:pt x="-1" y="94"/>
                </a:lnTo>
                <a:close/>
              </a:path>
            </a:pathLst>
          </a:custGeom>
          <a:noFill/>
          <a:ln w="19050">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21" name="Arc 5"/>
          <p:cNvSpPr>
            <a:spLocks noChangeArrowheads="1"/>
          </p:cNvSpPr>
          <p:nvPr/>
        </p:nvSpPr>
        <p:spPr bwMode="auto">
          <a:xfrm rot="12249120" flipV="1">
            <a:off x="1838325" y="928688"/>
            <a:ext cx="4435475" cy="3435350"/>
          </a:xfrm>
          <a:custGeom>
            <a:avLst/>
            <a:gdLst>
              <a:gd name="T0" fmla="*/ 0 w 31875"/>
              <a:gd name="T1" fmla="*/ 2147483646 h 24764"/>
              <a:gd name="T2" fmla="*/ 2147483646 w 31875"/>
              <a:gd name="T3" fmla="*/ 0 h 24764"/>
              <a:gd name="T4" fmla="*/ 2147483646 w 31875"/>
              <a:gd name="T5" fmla="*/ 2147483646 h 24764"/>
              <a:gd name="T6" fmla="*/ 2147483646 w 31875"/>
              <a:gd name="T7" fmla="*/ 2147483646 h 24764"/>
              <a:gd name="T8" fmla="*/ 0 w 31875"/>
              <a:gd name="T9" fmla="*/ 2147483646 h 24764"/>
              <a:gd name="T10" fmla="*/ 2147483646 w 31875"/>
              <a:gd name="T11" fmla="*/ 0 h 24764"/>
              <a:gd name="T12" fmla="*/ 2147483646 w 31875"/>
              <a:gd name="T13" fmla="*/ 2147483646 h 24764"/>
              <a:gd name="T14" fmla="*/ 2147483646 w 31875"/>
              <a:gd name="T15" fmla="*/ 2147483646 h 24764"/>
              <a:gd name="T16" fmla="*/ 2147483646 w 31875"/>
              <a:gd name="T17" fmla="*/ 2147483646 h 24764"/>
              <a:gd name="T18" fmla="*/ 0 w 31875"/>
              <a:gd name="T19" fmla="*/ 2147483646 h 247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875" h="24764" fill="none">
                <a:moveTo>
                  <a:pt x="0" y="2600"/>
                </a:moveTo>
                <a:cubicBezTo>
                  <a:pt x="3156" y="893"/>
                  <a:pt x="6687" y="-1"/>
                  <a:pt x="10275" y="0"/>
                </a:cubicBezTo>
                <a:cubicBezTo>
                  <a:pt x="22204" y="0"/>
                  <a:pt x="31875" y="9670"/>
                  <a:pt x="31875" y="21600"/>
                </a:cubicBezTo>
                <a:cubicBezTo>
                  <a:pt x="31875" y="22658"/>
                  <a:pt x="31797" y="23716"/>
                  <a:pt x="31642" y="24764"/>
                </a:cubicBezTo>
              </a:path>
              <a:path w="31875" h="24764" stroke="0">
                <a:moveTo>
                  <a:pt x="0" y="2600"/>
                </a:moveTo>
                <a:cubicBezTo>
                  <a:pt x="3156" y="893"/>
                  <a:pt x="6687" y="-1"/>
                  <a:pt x="10275" y="0"/>
                </a:cubicBezTo>
                <a:cubicBezTo>
                  <a:pt x="22204" y="0"/>
                  <a:pt x="31875" y="9670"/>
                  <a:pt x="31875" y="21600"/>
                </a:cubicBezTo>
                <a:cubicBezTo>
                  <a:pt x="31875" y="22658"/>
                  <a:pt x="31797" y="23716"/>
                  <a:pt x="31642" y="24764"/>
                </a:cubicBezTo>
                <a:lnTo>
                  <a:pt x="10275" y="21600"/>
                </a:lnTo>
                <a:lnTo>
                  <a:pt x="0" y="2600"/>
                </a:lnTo>
                <a:close/>
              </a:path>
            </a:pathLst>
          </a:custGeom>
          <a:noFill/>
          <a:ln w="19050">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422" name="Text Box 6"/>
          <p:cNvSpPr txBox="1">
            <a:spLocks noChangeArrowheads="1"/>
          </p:cNvSpPr>
          <p:nvPr/>
        </p:nvSpPr>
        <p:spPr bwMode="auto">
          <a:xfrm>
            <a:off x="684213" y="1665288"/>
            <a:ext cx="7632700" cy="455612"/>
          </a:xfrm>
          <a:prstGeom prst="rect">
            <a:avLst/>
          </a:prstGeom>
          <a:gradFill rotWithShape="1">
            <a:gsLst>
              <a:gs pos="0">
                <a:srgbClr val="FFFFFF"/>
              </a:gs>
              <a:gs pos="50000">
                <a:srgbClr val="FFCC00"/>
              </a:gs>
              <a:gs pos="100000">
                <a:srgbClr val="FFFFFF"/>
              </a:gs>
            </a:gsLst>
            <a:lin ang="18900000" scaled="1"/>
          </a:gradFill>
          <a:ln w="28575" cmpd="dbl">
            <a:solidFill>
              <a:srgbClr val="808080"/>
            </a:solidFill>
            <a:miter lim="800000"/>
            <a:headEnd/>
            <a:tailEnd/>
          </a:ln>
          <a:effectLst>
            <a:outerShdw dist="71842"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200">
                <a:latin typeface="Arial Unicode MS" panose="020B0604020202020204" pitchFamily="34" charset="-122"/>
                <a:ea typeface="黑体" panose="02010609060101010101" pitchFamily="49" charset="-122"/>
              </a:rPr>
              <a:t>在运行时确定调用哪种方法</a:t>
            </a:r>
            <a:endParaRPr lang="zh-CN" altLang="en-US" sz="1800">
              <a:latin typeface="Courier New" panose="02070309020205020404" pitchFamily="49" charset="0"/>
              <a:ea typeface="黑体" panose="02010609060101010101" pitchFamily="49" charset="-122"/>
            </a:endParaRPr>
          </a:p>
        </p:txBody>
      </p:sp>
      <p:sp>
        <p:nvSpPr>
          <p:cNvPr id="188423" name="Rectangle 7"/>
          <p:cNvSpPr>
            <a:spLocks noChangeArrowheads="1"/>
          </p:cNvSpPr>
          <p:nvPr/>
        </p:nvSpPr>
        <p:spPr bwMode="auto">
          <a:xfrm>
            <a:off x="611188" y="5835650"/>
            <a:ext cx="4460875" cy="466725"/>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latin typeface="Courier New" panose="02070309020205020404" pitchFamily="49" charset="0"/>
                <a:ea typeface="黑体" panose="02010609060101010101" pitchFamily="49" charset="-122"/>
              </a:rPr>
              <a:t>委托和方法必须具有相同的</a:t>
            </a:r>
            <a:r>
              <a:rPr lang="zh-CN" altLang="en-US" sz="2400">
                <a:solidFill>
                  <a:srgbClr val="FF6600"/>
                </a:solidFill>
                <a:latin typeface="Courier New" panose="02070309020205020404" pitchFamily="49" charset="0"/>
                <a:ea typeface="黑体" panose="02010609060101010101" pitchFamily="49" charset="-122"/>
              </a:rPr>
              <a:t>签名</a:t>
            </a:r>
          </a:p>
        </p:txBody>
      </p:sp>
      <p:sp>
        <p:nvSpPr>
          <p:cNvPr id="188424" name="Text Box 8"/>
          <p:cNvSpPr txBox="1">
            <a:spLocks noChangeArrowheads="1"/>
          </p:cNvSpPr>
          <p:nvPr/>
        </p:nvSpPr>
        <p:spPr bwMode="auto">
          <a:xfrm>
            <a:off x="395288" y="3213100"/>
            <a:ext cx="4464050" cy="1016000"/>
          </a:xfrm>
          <a:prstGeom prst="rect">
            <a:avLst/>
          </a:prstGeom>
          <a:gradFill rotWithShape="1">
            <a:gsLst>
              <a:gs pos="0">
                <a:srgbClr val="BBE0E3"/>
              </a:gs>
              <a:gs pos="100000">
                <a:srgbClr val="FFFFFF"/>
              </a:gs>
            </a:gsLst>
            <a:lin ang="5400000" scaled="1"/>
          </a:gradFill>
          <a:ln w="9525">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ea typeface="黑体" panose="02010609060101010101" pitchFamily="49" charset="-122"/>
              </a:rPr>
              <a:t>---</a:t>
            </a:r>
          </a:p>
          <a:p>
            <a:pPr eaLnBrk="1" hangingPunct="1">
              <a:spcBef>
                <a:spcPct val="0"/>
              </a:spcBef>
              <a:buFontTx/>
              <a:buNone/>
            </a:pPr>
            <a:r>
              <a:rPr lang="en-US" altLang="zh-CN" sz="2000">
                <a:ea typeface="黑体" panose="02010609060101010101" pitchFamily="49" charset="-122"/>
              </a:rPr>
              <a:t>public delegate int Call(int n1, int n2);</a:t>
            </a:r>
          </a:p>
          <a:p>
            <a:pPr eaLnBrk="1" hangingPunct="1">
              <a:spcBef>
                <a:spcPct val="0"/>
              </a:spcBef>
              <a:buFontTx/>
              <a:buNone/>
            </a:pPr>
            <a:r>
              <a:rPr lang="en-US" altLang="zh-CN" sz="2000">
                <a:ea typeface="黑体" panose="02010609060101010101" pitchFamily="49"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ChangeArrowheads="1"/>
          </p:cNvSpPr>
          <p:nvPr/>
        </p:nvSpPr>
        <p:spPr bwMode="auto">
          <a:xfrm>
            <a:off x="684213" y="89912"/>
            <a:ext cx="7292975" cy="5355312"/>
          </a:xfrm>
          <a:prstGeom prst="rect">
            <a:avLst/>
          </a:prstGeom>
          <a:gradFill rotWithShape="1">
            <a:gsLst>
              <a:gs pos="0">
                <a:schemeClr val="accent1"/>
              </a:gs>
              <a:gs pos="100000">
                <a:srgbClr val="FFFFFF"/>
              </a:gs>
            </a:gsLst>
            <a:lin ang="5400000" scaled="1"/>
          </a:gra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Delegates</a:t>
            </a: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ea typeface="黑体" panose="02010609060101010101" pitchFamily="49" charset="-122"/>
              </a:rPr>
              <a:t>	// </a:t>
            </a:r>
            <a:r>
              <a:rPr lang="zh-CN" altLang="en-US" sz="1800" dirty="0">
                <a:latin typeface="+mn-lt"/>
                <a:ea typeface="黑体" panose="02010609060101010101" pitchFamily="49" charset="-122"/>
              </a:rPr>
              <a:t>委托定义</a:t>
            </a:r>
          </a:p>
          <a:p>
            <a:pPr>
              <a:spcBef>
                <a:spcPct val="0"/>
              </a:spcBef>
              <a:buFontTx/>
              <a:buNone/>
            </a:pPr>
            <a:r>
              <a:rPr lang="hi-IN" altLang="zh-CN" sz="1800" dirty="0">
                <a:latin typeface="+mn-lt"/>
              </a:rPr>
              <a:t>	</a:t>
            </a:r>
            <a:r>
              <a:rPr lang="en-US" altLang="zh-CN" sz="1800" dirty="0">
                <a:solidFill>
                  <a:srgbClr val="FF0000"/>
                </a:solidFill>
                <a:latin typeface="+mn-lt"/>
                <a:ea typeface="黑体" panose="02010609060101010101" pitchFamily="49" charset="-122"/>
              </a:rPr>
              <a:t>public delegate </a:t>
            </a:r>
            <a:r>
              <a:rPr lang="en-US" altLang="zh-CN" sz="1800" dirty="0" err="1">
                <a:solidFill>
                  <a:srgbClr val="FF0000"/>
                </a:solidFill>
                <a:latin typeface="+mn-lt"/>
                <a:ea typeface="黑体" panose="02010609060101010101" pitchFamily="49" charset="-122"/>
              </a:rPr>
              <a:t>int</a:t>
            </a:r>
            <a:r>
              <a:rPr lang="en-US" altLang="zh-CN" sz="1800" dirty="0">
                <a:solidFill>
                  <a:srgbClr val="FF0000"/>
                </a:solidFill>
                <a:latin typeface="+mn-lt"/>
                <a:ea typeface="黑体" panose="02010609060101010101" pitchFamily="49" charset="-122"/>
              </a:rPr>
              <a:t> Call(</a:t>
            </a:r>
            <a:r>
              <a:rPr lang="en-US" altLang="zh-CN" sz="1800" dirty="0" err="1">
                <a:solidFill>
                  <a:srgbClr val="FF0000"/>
                </a:solidFill>
                <a:latin typeface="+mn-lt"/>
                <a:ea typeface="黑体" panose="02010609060101010101" pitchFamily="49" charset="-122"/>
              </a:rPr>
              <a:t>int</a:t>
            </a:r>
            <a:r>
              <a:rPr lang="en-US" altLang="zh-CN" sz="1800" dirty="0">
                <a:solidFill>
                  <a:srgbClr val="FF0000"/>
                </a:solidFill>
                <a:latin typeface="+mn-lt"/>
                <a:ea typeface="黑体" panose="02010609060101010101" pitchFamily="49" charset="-122"/>
              </a:rPr>
              <a:t> n1, </a:t>
            </a:r>
            <a:r>
              <a:rPr lang="en-US" altLang="zh-CN" sz="1800" dirty="0" err="1">
                <a:solidFill>
                  <a:srgbClr val="FF0000"/>
                </a:solidFill>
                <a:latin typeface="+mn-lt"/>
                <a:ea typeface="黑体" panose="02010609060101010101" pitchFamily="49" charset="-122"/>
              </a:rPr>
              <a:t>int</a:t>
            </a:r>
            <a:r>
              <a:rPr lang="en-US" altLang="zh-CN" sz="1800" dirty="0">
                <a:solidFill>
                  <a:srgbClr val="FF0000"/>
                </a:solidFill>
                <a:latin typeface="+mn-lt"/>
                <a:ea typeface="黑体" panose="02010609060101010101" pitchFamily="49" charset="-122"/>
              </a:rPr>
              <a:t> n2);</a:t>
            </a:r>
            <a:r>
              <a:rPr lang="hi-IN" altLang="zh-CN" sz="1800" dirty="0">
                <a:solidFill>
                  <a:srgbClr val="FF0000"/>
                </a:solidFill>
                <a:latin typeface="+mn-lt"/>
              </a:rPr>
              <a:t>	</a:t>
            </a:r>
            <a:endParaRPr lang="en-US" altLang="zh-CN" sz="1800" dirty="0">
              <a:solidFill>
                <a:srgbClr val="FF0000"/>
              </a:solidFill>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class </a:t>
            </a:r>
            <a:r>
              <a:rPr lang="en-US" altLang="zh-CN" sz="1800" dirty="0" err="1">
                <a:latin typeface="+mn-lt"/>
                <a:ea typeface="黑体" panose="02010609060101010101" pitchFamily="49" charset="-122"/>
              </a:rPr>
              <a:t>MyMath</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乘法方法</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Multiply(</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n1,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n2)</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 n1*n2;</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除法方法</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Divide(</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n1,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n2)</a:t>
            </a:r>
          </a:p>
          <a:p>
            <a:pPr>
              <a:spcBef>
                <a:spcPct val="0"/>
              </a:spcBef>
              <a:buFontTx/>
              <a:buNone/>
            </a:pPr>
            <a:r>
              <a:rPr lang="hi-IN" altLang="zh-CN" sz="1800" dirty="0">
                <a:latin typeface="+mn-lt"/>
              </a:rPr>
              <a:t>		</a:t>
            </a:r>
            <a:r>
              <a:rPr lang="en-US" altLang="zh-CN" sz="1800" dirty="0">
                <a:latin typeface="+mn-lt"/>
              </a:rPr>
              <a:t>{      </a:t>
            </a:r>
          </a:p>
          <a:p>
            <a:pPr>
              <a:spcBef>
                <a:spcPct val="0"/>
              </a:spcBef>
              <a:buFontTx/>
              <a:buNone/>
            </a:pPr>
            <a:r>
              <a:rPr lang="en-US" altLang="zh-CN" sz="1800" dirty="0">
                <a:latin typeface="+mn-lt"/>
              </a:rPr>
              <a:t>                                     if(n2!=0)</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 n1/n2;</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a:t>
            </a:r>
            <a:endParaRPr lang="hi-IN" altLang="zh-CN" sz="1800" dirty="0">
              <a:latin typeface="+mn-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ChangeArrowheads="1"/>
          </p:cNvSpPr>
          <p:nvPr/>
        </p:nvSpPr>
        <p:spPr bwMode="auto">
          <a:xfrm>
            <a:off x="684213" y="89912"/>
            <a:ext cx="7292975" cy="5355312"/>
          </a:xfrm>
          <a:prstGeom prst="rect">
            <a:avLst/>
          </a:prstGeom>
          <a:gradFill rotWithShape="1">
            <a:gsLst>
              <a:gs pos="0">
                <a:schemeClr val="accent1"/>
              </a:gs>
              <a:gs pos="100000">
                <a:srgbClr val="FFFFFF"/>
              </a:gs>
            </a:gsLst>
            <a:lin ang="5400000" scaled="1"/>
          </a:gra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Delegates</a:t>
            </a: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ea typeface="黑体" panose="02010609060101010101" pitchFamily="49" charset="-122"/>
              </a:rPr>
              <a:t>	// </a:t>
            </a:r>
            <a:r>
              <a:rPr lang="zh-CN" altLang="en-US" sz="1800" dirty="0">
                <a:latin typeface="+mn-lt"/>
                <a:ea typeface="黑体" panose="02010609060101010101" pitchFamily="49" charset="-122"/>
              </a:rPr>
              <a:t>委托定义</a:t>
            </a:r>
          </a:p>
          <a:p>
            <a:pPr>
              <a:spcBef>
                <a:spcPct val="0"/>
              </a:spcBef>
              <a:buFontTx/>
              <a:buNone/>
            </a:pPr>
            <a:r>
              <a:rPr lang="hi-IN" altLang="zh-CN" sz="1800" dirty="0">
                <a:latin typeface="+mn-lt"/>
              </a:rPr>
              <a:t>	</a:t>
            </a:r>
            <a:r>
              <a:rPr lang="en-US" altLang="zh-CN" sz="1800" dirty="0">
                <a:solidFill>
                  <a:srgbClr val="FF0000"/>
                </a:solidFill>
                <a:latin typeface="+mn-lt"/>
                <a:ea typeface="黑体" panose="02010609060101010101" pitchFamily="49" charset="-122"/>
              </a:rPr>
              <a:t>public delegate </a:t>
            </a:r>
            <a:r>
              <a:rPr lang="en-US" altLang="zh-CN" sz="1800" dirty="0" err="1">
                <a:solidFill>
                  <a:srgbClr val="FF0000"/>
                </a:solidFill>
                <a:latin typeface="+mn-lt"/>
                <a:ea typeface="黑体" panose="02010609060101010101" pitchFamily="49" charset="-122"/>
              </a:rPr>
              <a:t>int</a:t>
            </a:r>
            <a:r>
              <a:rPr lang="en-US" altLang="zh-CN" sz="1800" dirty="0">
                <a:solidFill>
                  <a:srgbClr val="FF0000"/>
                </a:solidFill>
                <a:latin typeface="+mn-lt"/>
                <a:ea typeface="黑体" panose="02010609060101010101" pitchFamily="49" charset="-122"/>
              </a:rPr>
              <a:t> Call(</a:t>
            </a:r>
            <a:r>
              <a:rPr lang="en-US" altLang="zh-CN" sz="1800" dirty="0" err="1">
                <a:solidFill>
                  <a:srgbClr val="FF0000"/>
                </a:solidFill>
                <a:latin typeface="+mn-lt"/>
                <a:ea typeface="黑体" panose="02010609060101010101" pitchFamily="49" charset="-122"/>
              </a:rPr>
              <a:t>int</a:t>
            </a:r>
            <a:r>
              <a:rPr lang="en-US" altLang="zh-CN" sz="1800" dirty="0">
                <a:solidFill>
                  <a:srgbClr val="FF0000"/>
                </a:solidFill>
                <a:latin typeface="+mn-lt"/>
                <a:ea typeface="黑体" panose="02010609060101010101" pitchFamily="49" charset="-122"/>
              </a:rPr>
              <a:t> n1, </a:t>
            </a:r>
            <a:r>
              <a:rPr lang="en-US" altLang="zh-CN" sz="1800" dirty="0" err="1">
                <a:solidFill>
                  <a:srgbClr val="FF0000"/>
                </a:solidFill>
                <a:latin typeface="+mn-lt"/>
                <a:ea typeface="黑体" panose="02010609060101010101" pitchFamily="49" charset="-122"/>
              </a:rPr>
              <a:t>int</a:t>
            </a:r>
            <a:r>
              <a:rPr lang="en-US" altLang="zh-CN" sz="1800" dirty="0">
                <a:solidFill>
                  <a:srgbClr val="FF0000"/>
                </a:solidFill>
                <a:latin typeface="+mn-lt"/>
                <a:ea typeface="黑体" panose="02010609060101010101" pitchFamily="49" charset="-122"/>
              </a:rPr>
              <a:t> n2);</a:t>
            </a:r>
            <a:r>
              <a:rPr lang="hi-IN" altLang="zh-CN" sz="1800" dirty="0">
                <a:solidFill>
                  <a:srgbClr val="FF0000"/>
                </a:solidFill>
                <a:latin typeface="+mn-lt"/>
              </a:rPr>
              <a:t>	</a:t>
            </a:r>
            <a:endParaRPr lang="en-US" altLang="zh-CN" sz="1800" dirty="0">
              <a:solidFill>
                <a:srgbClr val="FF0000"/>
              </a:solidFill>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class </a:t>
            </a:r>
            <a:r>
              <a:rPr lang="en-US" altLang="zh-CN" sz="1800" dirty="0" err="1">
                <a:latin typeface="+mn-lt"/>
                <a:ea typeface="黑体" panose="02010609060101010101" pitchFamily="49" charset="-122"/>
              </a:rPr>
              <a:t>MyMath</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乘法方法</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Multiply(</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n1,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n2)</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 n1*n2;</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除法方法</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Divide(</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n1, </a:t>
            </a:r>
            <a:r>
              <a:rPr lang="en-US" altLang="zh-CN" sz="1800" dirty="0" err="1">
                <a:latin typeface="+mn-lt"/>
                <a:ea typeface="黑体" panose="02010609060101010101" pitchFamily="49" charset="-122"/>
              </a:rPr>
              <a:t>int</a:t>
            </a:r>
            <a:r>
              <a:rPr lang="en-US" altLang="zh-CN" sz="1800" dirty="0">
                <a:latin typeface="+mn-lt"/>
                <a:ea typeface="黑体" panose="02010609060101010101" pitchFamily="49" charset="-122"/>
              </a:rPr>
              <a:t> n2)</a:t>
            </a:r>
          </a:p>
          <a:p>
            <a:pPr>
              <a:spcBef>
                <a:spcPct val="0"/>
              </a:spcBef>
              <a:buFontTx/>
              <a:buNone/>
            </a:pPr>
            <a:r>
              <a:rPr lang="hi-IN" altLang="zh-CN" sz="1800" dirty="0">
                <a:latin typeface="+mn-lt"/>
              </a:rPr>
              <a:t>		</a:t>
            </a:r>
            <a:r>
              <a:rPr lang="en-US" altLang="zh-CN" sz="1800" dirty="0">
                <a:latin typeface="+mn-lt"/>
              </a:rPr>
              <a:t>{    </a:t>
            </a:r>
          </a:p>
          <a:p>
            <a:pPr>
              <a:spcBef>
                <a:spcPct val="0"/>
              </a:spcBef>
              <a:buFontTx/>
              <a:buNone/>
            </a:pPr>
            <a:r>
              <a:rPr lang="zh-CN" altLang="en-US" sz="1800" dirty="0">
                <a:latin typeface="+mn-lt"/>
              </a:rPr>
              <a:t>                                  </a:t>
            </a:r>
            <a:r>
              <a:rPr lang="en-US" altLang="zh-CN" sz="1800" dirty="0">
                <a:latin typeface="+mn-lt"/>
              </a:rPr>
              <a:t> if(n2!=0)</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return n1/n2;</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a:t>
            </a:r>
            <a:endParaRPr lang="hi-IN" altLang="zh-CN" sz="1800" dirty="0">
              <a:latin typeface="+mn-lt"/>
            </a:endParaRPr>
          </a:p>
        </p:txBody>
      </p:sp>
      <p:sp>
        <p:nvSpPr>
          <p:cNvPr id="190468" name="Rectangle 4"/>
          <p:cNvSpPr>
            <a:spLocks noChangeArrowheads="1"/>
          </p:cNvSpPr>
          <p:nvPr/>
        </p:nvSpPr>
        <p:spPr bwMode="auto">
          <a:xfrm>
            <a:off x="2352614" y="3841506"/>
            <a:ext cx="6073775" cy="2863850"/>
          </a:xfrm>
          <a:prstGeom prst="rect">
            <a:avLst/>
          </a:prstGeom>
          <a:gradFill rotWithShape="1">
            <a:gsLst>
              <a:gs pos="0">
                <a:schemeClr val="accent1"/>
              </a:gs>
              <a:gs pos="100000">
                <a:srgbClr val="FFFFFF"/>
              </a:gs>
            </a:gsLst>
            <a:lin ang="5400000" scaled="1"/>
          </a:gradFill>
          <a:ln w="12700">
            <a:solidFill>
              <a:schemeClr val="folHlink"/>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static void Main(string[] </a:t>
            </a:r>
            <a:r>
              <a:rPr lang="en-US" altLang="zh-CN" sz="1800" dirty="0" err="1">
                <a:latin typeface="+mn-lt"/>
                <a:ea typeface="黑体" panose="02010609060101010101" pitchFamily="49" charset="-122"/>
              </a:rPr>
              <a:t>args</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cs typeface="Courier New" panose="02070309020205020404" pitchFamily="49" charset="0"/>
              </a:rPr>
              <a:t>	</a:t>
            </a:r>
            <a:r>
              <a:rPr lang="en-US" altLang="zh-CN" sz="1800" dirty="0">
                <a:latin typeface="+mn-lt"/>
                <a:ea typeface="黑体" panose="02010609060101010101" pitchFamily="49" charset="-122"/>
              </a:rPr>
              <a:t>// Math </a:t>
            </a:r>
            <a:r>
              <a:rPr lang="zh-CN" altLang="en-US" sz="1800" dirty="0">
                <a:latin typeface="+mn-lt"/>
                <a:ea typeface="黑体" panose="02010609060101010101" pitchFamily="49" charset="-122"/>
              </a:rPr>
              <a:t>类的对象</a:t>
            </a:r>
          </a:p>
          <a:p>
            <a:pPr>
              <a:spcBef>
                <a:spcPct val="0"/>
              </a:spcBef>
              <a:buFontTx/>
              <a:buNone/>
            </a:pPr>
            <a:r>
              <a:rPr lang="hi-IN" altLang="zh-CN" sz="1800" dirty="0">
                <a:latin typeface="+mn-lt"/>
              </a:rPr>
              <a:t>	</a:t>
            </a:r>
            <a:r>
              <a:rPr lang="en-US" altLang="zh-CN" sz="1800" dirty="0" err="1">
                <a:latin typeface="+mn-lt"/>
              </a:rPr>
              <a:t>My</a:t>
            </a:r>
            <a:r>
              <a:rPr lang="en-US" altLang="zh-CN" sz="1800" dirty="0" err="1">
                <a:latin typeface="+mn-lt"/>
                <a:ea typeface="黑体" panose="02010609060101010101" pitchFamily="49" charset="-122"/>
              </a:rPr>
              <a:t>Math</a:t>
            </a: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objMath</a:t>
            </a:r>
            <a:r>
              <a:rPr lang="en-US" altLang="zh-CN" sz="1800" dirty="0">
                <a:latin typeface="+mn-lt"/>
                <a:ea typeface="黑体" panose="02010609060101010101" pitchFamily="49" charset="-122"/>
              </a:rPr>
              <a:t> = new </a:t>
            </a:r>
            <a:r>
              <a:rPr lang="en-US" altLang="zh-CN" sz="1800" dirty="0" err="1">
                <a:latin typeface="+mn-lt"/>
                <a:ea typeface="黑体" panose="02010609060101010101" pitchFamily="49" charset="-122"/>
              </a:rPr>
              <a:t>MyMath</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将方法与委托关联起来</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Call </a:t>
            </a:r>
            <a:r>
              <a:rPr lang="en-US" altLang="zh-CN" sz="1800" dirty="0" err="1">
                <a:latin typeface="+mn-lt"/>
                <a:ea typeface="黑体" panose="02010609060101010101" pitchFamily="49" charset="-122"/>
              </a:rPr>
              <a:t>objCall</a:t>
            </a:r>
            <a:r>
              <a:rPr lang="en-US" altLang="zh-CN" sz="1800" dirty="0">
                <a:latin typeface="+mn-lt"/>
                <a:ea typeface="黑体" panose="02010609060101010101" pitchFamily="49" charset="-122"/>
              </a:rPr>
              <a:t> = new Call(</a:t>
            </a:r>
            <a:r>
              <a:rPr lang="en-US" altLang="zh-CN" sz="1800" dirty="0" err="1">
                <a:latin typeface="+mn-lt"/>
                <a:ea typeface="黑体" panose="02010609060101010101" pitchFamily="49" charset="-122"/>
              </a:rPr>
              <a:t>objMath.Multiply</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将委托实例化</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result = </a:t>
            </a:r>
            <a:r>
              <a:rPr lang="en-US" altLang="zh-CN" sz="1800" dirty="0" err="1">
                <a:latin typeface="+mn-lt"/>
                <a:ea typeface="黑体" panose="02010609060101010101" pitchFamily="49" charset="-122"/>
              </a:rPr>
              <a:t>objCall</a:t>
            </a:r>
            <a:r>
              <a:rPr lang="en-US" altLang="zh-CN" sz="1800" dirty="0">
                <a:latin typeface="+mn-lt"/>
                <a:ea typeface="黑体" panose="02010609060101010101" pitchFamily="49" charset="-122"/>
              </a:rPr>
              <a:t>(4, 3);</a:t>
            </a:r>
          </a:p>
          <a:p>
            <a:pPr>
              <a:spcBef>
                <a:spcPct val="0"/>
              </a:spcBef>
              <a:buFontTx/>
              <a:buNone/>
            </a:pPr>
            <a:r>
              <a:rPr lang="hi-IN" altLang="zh-CN" sz="1800" dirty="0">
                <a:latin typeface="+mn-lt"/>
              </a:rPr>
              <a:t>	</a:t>
            </a:r>
            <a:r>
              <a:rPr lang="en-US" altLang="zh-CN" sz="1800" dirty="0" err="1">
                <a:latin typeface="+mn-lt"/>
                <a:ea typeface="黑体" panose="02010609060101010101" pitchFamily="49" charset="-122"/>
              </a:rPr>
              <a:t>System.Console.WriteLine</a:t>
            </a:r>
            <a:r>
              <a:rPr lang="en-US" altLang="zh-CN" sz="1800" dirty="0">
                <a:latin typeface="+mn-lt"/>
                <a:ea typeface="黑体" panose="02010609060101010101" pitchFamily="49" charset="-122"/>
              </a:rPr>
              <a:t>("</a:t>
            </a:r>
            <a:r>
              <a:rPr lang="zh-CN" altLang="en-US" sz="1800" dirty="0">
                <a:latin typeface="+mn-lt"/>
                <a:ea typeface="黑体" panose="02010609060101010101" pitchFamily="49" charset="-122"/>
              </a:rPr>
              <a:t>结果为 </a:t>
            </a:r>
            <a:r>
              <a:rPr lang="en-US" altLang="zh-CN" sz="1800" dirty="0">
                <a:latin typeface="+mn-lt"/>
                <a:ea typeface="黑体" panose="02010609060101010101" pitchFamily="49" charset="-122"/>
              </a:rPr>
              <a:t>{0}", result);</a:t>
            </a:r>
            <a:endParaRPr lang="hi-IN" altLang="zh-CN" sz="1800" dirty="0">
              <a:latin typeface="+mn-lt"/>
            </a:endParaRPr>
          </a:p>
          <a:p>
            <a:pPr>
              <a:spcBef>
                <a:spcPct val="0"/>
              </a:spcBef>
              <a:buFontTx/>
              <a:buNone/>
            </a:pPr>
            <a:r>
              <a:rPr lang="en-US" altLang="zh-CN" sz="1800" dirty="0">
                <a:latin typeface="+mn-lt"/>
              </a:rPr>
              <a:t>}</a:t>
            </a:r>
            <a:r>
              <a:rPr lang="hi-IN" altLang="zh-CN" sz="1800" dirty="0">
                <a:latin typeface="+mn-lt"/>
              </a:rPr>
              <a:t>	</a:t>
            </a:r>
            <a:r>
              <a:rPr lang="en-US" altLang="zh-CN" sz="1800" dirty="0">
                <a:latin typeface="+mn-lt"/>
                <a:ea typeface="黑体" panose="02010609060101010101" pitchFamily="49" charset="-122"/>
              </a:rPr>
              <a:t> </a:t>
            </a:r>
          </a:p>
        </p:txBody>
      </p:sp>
      <p:sp>
        <p:nvSpPr>
          <p:cNvPr id="190469" name="Rectangle 5"/>
          <p:cNvSpPr>
            <a:spLocks noChangeArrowheads="1"/>
          </p:cNvSpPr>
          <p:nvPr/>
        </p:nvSpPr>
        <p:spPr bwMode="auto">
          <a:xfrm>
            <a:off x="3276600" y="5229225"/>
            <a:ext cx="4319588" cy="314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0470" name="AutoShape 6"/>
          <p:cNvSpPr>
            <a:spLocks noChangeArrowheads="1"/>
          </p:cNvSpPr>
          <p:nvPr/>
        </p:nvSpPr>
        <p:spPr bwMode="auto">
          <a:xfrm>
            <a:off x="2355850" y="1801813"/>
            <a:ext cx="4879975" cy="1411287"/>
          </a:xfrm>
          <a:prstGeom prst="roundRect">
            <a:avLst>
              <a:gd name="adj" fmla="val 16667"/>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cxnSp>
        <p:nvCxnSpPr>
          <p:cNvPr id="190471" name="AutoShape 7"/>
          <p:cNvCxnSpPr>
            <a:cxnSpLocks noChangeShapeType="1"/>
            <a:stCxn id="190469" idx="3"/>
            <a:endCxn id="190470" idx="3"/>
          </p:cNvCxnSpPr>
          <p:nvPr/>
        </p:nvCxnSpPr>
        <p:spPr bwMode="auto">
          <a:xfrm flipH="1" flipV="1">
            <a:off x="7245350" y="2508250"/>
            <a:ext cx="360363" cy="2878138"/>
          </a:xfrm>
          <a:prstGeom prst="bentConnector3">
            <a:avLst>
              <a:gd name="adj1" fmla="val -60352"/>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90472" name="Text Box 8"/>
          <p:cNvSpPr txBox="1">
            <a:spLocks noChangeArrowheads="1"/>
          </p:cNvSpPr>
          <p:nvPr/>
        </p:nvSpPr>
        <p:spPr bwMode="auto">
          <a:xfrm>
            <a:off x="4775200" y="1438275"/>
            <a:ext cx="2733675" cy="406400"/>
          </a:xfrm>
          <a:prstGeom prst="rect">
            <a:avLst/>
          </a:prstGeom>
          <a:gradFill rotWithShape="1">
            <a:gsLst>
              <a:gs pos="0">
                <a:srgbClr val="FFCC00"/>
              </a:gs>
              <a:gs pos="100000">
                <a:srgbClr val="FFFFFF"/>
              </a:gs>
            </a:gsLst>
            <a:lin ang="5400000" scaled="1"/>
          </a:gradFill>
          <a:ln w="9525">
            <a:solidFill>
              <a:srgbClr val="FF0000"/>
            </a:solidFill>
            <a:miter lim="800000"/>
            <a:headEnd/>
            <a:tailEnd/>
          </a:ln>
          <a:effectLst>
            <a:outerShdw dist="71842" dir="2700000" algn="ctr" rotWithShape="0">
              <a:schemeClr val="bg2">
                <a:alpha val="50000"/>
              </a:scheme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solidFill>
                  <a:srgbClr val="FF0000"/>
                </a:solidFill>
                <a:latin typeface="Courier New" panose="02070309020205020404" pitchFamily="49" charset="0"/>
                <a:ea typeface="黑体" panose="02010609060101010101" pitchFamily="49" charset="-122"/>
              </a:rPr>
              <a:t>将方法与委托关联起来</a:t>
            </a:r>
          </a:p>
        </p:txBody>
      </p:sp>
      <p:sp>
        <p:nvSpPr>
          <p:cNvPr id="190473" name="Rectangle 9"/>
          <p:cNvSpPr>
            <a:spLocks noChangeArrowheads="1"/>
          </p:cNvSpPr>
          <p:nvPr/>
        </p:nvSpPr>
        <p:spPr bwMode="auto">
          <a:xfrm>
            <a:off x="3276600" y="5805488"/>
            <a:ext cx="3313113" cy="3175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0474" name="Line 10"/>
          <p:cNvSpPr>
            <a:spLocks noChangeShapeType="1"/>
          </p:cNvSpPr>
          <p:nvPr/>
        </p:nvSpPr>
        <p:spPr bwMode="auto">
          <a:xfrm flipH="1" flipV="1">
            <a:off x="3419475" y="2420938"/>
            <a:ext cx="1368425" cy="3457575"/>
          </a:xfrm>
          <a:prstGeom prst="line">
            <a:avLst/>
          </a:prstGeom>
          <a:noFill/>
          <a:ln w="22225">
            <a:solidFill>
              <a:srgbClr val="0000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475" name="Line 11"/>
          <p:cNvSpPr>
            <a:spLocks noChangeShapeType="1"/>
          </p:cNvSpPr>
          <p:nvPr/>
        </p:nvSpPr>
        <p:spPr bwMode="auto">
          <a:xfrm>
            <a:off x="2555875" y="2382838"/>
            <a:ext cx="3529013" cy="0"/>
          </a:xfrm>
          <a:prstGeom prst="line">
            <a:avLst/>
          </a:prstGeom>
          <a:noFill/>
          <a:ln w="2222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676443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250825" y="116632"/>
            <a:ext cx="8229600" cy="6624736"/>
          </a:xfrm>
        </p:spPr>
        <p:txBody>
          <a:bodyPr/>
          <a:lstStyle/>
          <a:p>
            <a:pPr eaLnBrk="1" hangingPunct="1">
              <a:lnSpc>
                <a:spcPct val="90000"/>
              </a:lnSpc>
              <a:buFontTx/>
              <a:buNone/>
            </a:pPr>
            <a:r>
              <a:rPr lang="en-US" altLang="zh-CN" sz="1700" b="1" noProof="1"/>
              <a:t>using System;</a:t>
            </a:r>
          </a:p>
          <a:p>
            <a:pPr eaLnBrk="1" hangingPunct="1">
              <a:lnSpc>
                <a:spcPct val="90000"/>
              </a:lnSpc>
              <a:buFontTx/>
              <a:buNone/>
            </a:pPr>
            <a:r>
              <a:rPr lang="en-US" altLang="zh-CN" sz="1700" b="1" noProof="1"/>
              <a:t>class DelegateSample</a:t>
            </a:r>
          </a:p>
          <a:p>
            <a:pPr eaLnBrk="1" hangingPunct="1">
              <a:lnSpc>
                <a:spcPct val="90000"/>
              </a:lnSpc>
              <a:buFontTx/>
              <a:buNone/>
            </a:pPr>
            <a:r>
              <a:rPr lang="en-US" altLang="zh-CN" sz="1700" b="1" noProof="1"/>
              <a:t>{</a:t>
            </a:r>
          </a:p>
          <a:p>
            <a:pPr eaLnBrk="1" hangingPunct="1">
              <a:lnSpc>
                <a:spcPct val="90000"/>
              </a:lnSpc>
              <a:buFontTx/>
              <a:buNone/>
            </a:pPr>
            <a:r>
              <a:rPr lang="en-US" altLang="zh-CN" sz="1700" b="1" noProof="1"/>
              <a:t>    public delegate void MyStringDel(string s);</a:t>
            </a:r>
          </a:p>
          <a:p>
            <a:pPr eaLnBrk="1" hangingPunct="1">
              <a:lnSpc>
                <a:spcPct val="90000"/>
              </a:lnSpc>
              <a:buFontTx/>
              <a:buNone/>
            </a:pPr>
            <a:r>
              <a:rPr lang="en-US" altLang="zh-CN" sz="1700" b="1" noProof="1"/>
              <a:t>    public static void PrintLower(string s)</a:t>
            </a:r>
          </a:p>
          <a:p>
            <a:pPr eaLnBrk="1" hangingPunct="1">
              <a:lnSpc>
                <a:spcPct val="90000"/>
              </a:lnSpc>
              <a:buFontTx/>
              <a:buNone/>
            </a:pPr>
            <a:r>
              <a:rPr lang="en-US" altLang="zh-CN" sz="1700" b="1" noProof="1"/>
              <a:t>    {</a:t>
            </a:r>
          </a:p>
          <a:p>
            <a:pPr eaLnBrk="1" hangingPunct="1">
              <a:lnSpc>
                <a:spcPct val="90000"/>
              </a:lnSpc>
              <a:buFontTx/>
              <a:buNone/>
            </a:pPr>
            <a:r>
              <a:rPr lang="en-US" altLang="zh-CN" sz="1700" b="1" noProof="1"/>
              <a:t>        Console.WriteLine(s.ToLower());</a:t>
            </a:r>
          </a:p>
          <a:p>
            <a:pPr eaLnBrk="1" hangingPunct="1">
              <a:lnSpc>
                <a:spcPct val="90000"/>
              </a:lnSpc>
              <a:buFontTx/>
              <a:buNone/>
            </a:pPr>
            <a:r>
              <a:rPr lang="en-US" altLang="zh-CN" sz="1700" b="1" noProof="1"/>
              <a:t>    }</a:t>
            </a:r>
          </a:p>
          <a:p>
            <a:pPr eaLnBrk="1" hangingPunct="1">
              <a:lnSpc>
                <a:spcPct val="90000"/>
              </a:lnSpc>
              <a:buFontTx/>
              <a:buNone/>
            </a:pPr>
            <a:r>
              <a:rPr lang="en-US" altLang="zh-CN" sz="1700" b="1" noProof="1"/>
              <a:t>    public static void PrintUpper(string s)</a:t>
            </a:r>
          </a:p>
          <a:p>
            <a:pPr eaLnBrk="1" hangingPunct="1">
              <a:lnSpc>
                <a:spcPct val="90000"/>
              </a:lnSpc>
              <a:buFontTx/>
              <a:buNone/>
            </a:pPr>
            <a:r>
              <a:rPr lang="en-US" altLang="zh-CN" sz="1700" b="1" noProof="1"/>
              <a:t>    {</a:t>
            </a:r>
          </a:p>
          <a:p>
            <a:pPr eaLnBrk="1" hangingPunct="1">
              <a:lnSpc>
                <a:spcPct val="90000"/>
              </a:lnSpc>
              <a:buFontTx/>
              <a:buNone/>
            </a:pPr>
            <a:r>
              <a:rPr lang="en-US" altLang="zh-CN" sz="1700" b="1" noProof="1"/>
              <a:t>        Console.WriteLine(s.ToUpper());</a:t>
            </a:r>
          </a:p>
          <a:p>
            <a:pPr eaLnBrk="1" hangingPunct="1">
              <a:lnSpc>
                <a:spcPct val="90000"/>
              </a:lnSpc>
              <a:buFontTx/>
              <a:buNone/>
            </a:pPr>
            <a:r>
              <a:rPr lang="en-US" altLang="zh-CN" sz="1700" b="1" noProof="1"/>
              <a:t>    }</a:t>
            </a:r>
          </a:p>
          <a:p>
            <a:pPr eaLnBrk="1" hangingPunct="1">
              <a:lnSpc>
                <a:spcPct val="90000"/>
              </a:lnSpc>
              <a:buFontTx/>
              <a:buNone/>
            </a:pPr>
            <a:endParaRPr lang="en-US" altLang="zh-CN" sz="1700" b="1" noProof="1"/>
          </a:p>
          <a:p>
            <a:pPr eaLnBrk="1" hangingPunct="1">
              <a:lnSpc>
                <a:spcPct val="90000"/>
              </a:lnSpc>
              <a:buFontTx/>
              <a:buNone/>
            </a:pPr>
            <a:r>
              <a:rPr lang="en-US" altLang="zh-CN" sz="1700" b="1" noProof="1"/>
              <a:t>    public static void Main()</a:t>
            </a:r>
          </a:p>
          <a:p>
            <a:pPr eaLnBrk="1" hangingPunct="1">
              <a:lnSpc>
                <a:spcPct val="90000"/>
              </a:lnSpc>
              <a:buFontTx/>
              <a:buNone/>
            </a:pPr>
            <a:r>
              <a:rPr lang="en-US" altLang="zh-CN" sz="1700" b="1" noProof="1"/>
              <a:t>    {</a:t>
            </a:r>
          </a:p>
          <a:p>
            <a:pPr eaLnBrk="1" hangingPunct="1">
              <a:lnSpc>
                <a:spcPct val="90000"/>
              </a:lnSpc>
              <a:buFontTx/>
              <a:buNone/>
            </a:pPr>
            <a:r>
              <a:rPr lang="en-US" altLang="zh-CN" sz="1700" b="1" noProof="1"/>
              <a:t>        MyStringDel myDel;</a:t>
            </a:r>
          </a:p>
          <a:p>
            <a:pPr eaLnBrk="1" hangingPunct="1">
              <a:lnSpc>
                <a:spcPct val="90000"/>
              </a:lnSpc>
              <a:buFontTx/>
              <a:buNone/>
            </a:pPr>
            <a:r>
              <a:rPr lang="en-US" altLang="zh-CN" sz="1700" b="1" noProof="1"/>
              <a:t>        myDel = new MyStringDel(PrintLower);</a:t>
            </a:r>
          </a:p>
          <a:p>
            <a:pPr eaLnBrk="1" hangingPunct="1">
              <a:lnSpc>
                <a:spcPct val="90000"/>
              </a:lnSpc>
              <a:buFontTx/>
              <a:buNone/>
            </a:pPr>
            <a:r>
              <a:rPr lang="en-US" altLang="zh-CN" sz="1700" b="1" noProof="1"/>
              <a:t>        myDel </a:t>
            </a:r>
            <a:r>
              <a:rPr lang="en-US" altLang="zh-CN" sz="1700" b="1" noProof="1">
                <a:solidFill>
                  <a:srgbClr val="FF0000"/>
                </a:solidFill>
              </a:rPr>
              <a:t>+=</a:t>
            </a:r>
            <a:r>
              <a:rPr lang="en-US" altLang="zh-CN" sz="1700" b="1" noProof="1"/>
              <a:t> new MyStringDel(PrintUpper);</a:t>
            </a:r>
          </a:p>
          <a:p>
            <a:pPr eaLnBrk="1" hangingPunct="1">
              <a:lnSpc>
                <a:spcPct val="90000"/>
              </a:lnSpc>
              <a:buFontTx/>
              <a:buNone/>
            </a:pPr>
            <a:r>
              <a:rPr lang="en-US" altLang="zh-CN" sz="1700" b="1" noProof="1"/>
              <a:t>        myDel("My name is Violetta.");</a:t>
            </a:r>
            <a:endParaRPr lang="en-US" altLang="zh-CN" sz="1700" b="1" dirty="0"/>
          </a:p>
          <a:p>
            <a:pPr eaLnBrk="1" hangingPunct="1">
              <a:lnSpc>
                <a:spcPct val="90000"/>
              </a:lnSpc>
              <a:buFontTx/>
              <a:buNone/>
            </a:pPr>
            <a:r>
              <a:rPr lang="en-US" altLang="zh-CN" sz="1700" b="1" dirty="0"/>
              <a:t>	  </a:t>
            </a:r>
            <a:r>
              <a:rPr lang="en-US" altLang="zh-CN" sz="1700" b="1" noProof="1"/>
              <a:t>myDel </a:t>
            </a:r>
            <a:r>
              <a:rPr lang="en-US" altLang="zh-CN" sz="1700" b="1" dirty="0">
                <a:solidFill>
                  <a:srgbClr val="FF0000"/>
                </a:solidFill>
              </a:rPr>
              <a:t>-</a:t>
            </a:r>
            <a:r>
              <a:rPr lang="en-US" altLang="zh-CN" sz="1700" b="1" noProof="1">
                <a:solidFill>
                  <a:srgbClr val="FF0000"/>
                </a:solidFill>
              </a:rPr>
              <a:t>=</a:t>
            </a:r>
            <a:r>
              <a:rPr lang="en-US" altLang="zh-CN" sz="1700" b="1" noProof="1"/>
              <a:t> new MyStringDel(PrintLower);</a:t>
            </a:r>
          </a:p>
          <a:p>
            <a:pPr eaLnBrk="1" hangingPunct="1">
              <a:lnSpc>
                <a:spcPct val="90000"/>
              </a:lnSpc>
              <a:buFontTx/>
              <a:buNone/>
            </a:pPr>
            <a:r>
              <a:rPr lang="en-US" altLang="zh-CN" sz="1700" b="1" dirty="0"/>
              <a:t>        </a:t>
            </a:r>
            <a:r>
              <a:rPr lang="en-US" altLang="zh-CN" sz="1700" b="1" noProof="1"/>
              <a:t>myDel("My name is Violetta.");</a:t>
            </a:r>
          </a:p>
          <a:p>
            <a:pPr eaLnBrk="1" hangingPunct="1">
              <a:lnSpc>
                <a:spcPct val="90000"/>
              </a:lnSpc>
              <a:buFontTx/>
              <a:buNone/>
            </a:pPr>
            <a:r>
              <a:rPr lang="en-US" altLang="zh-CN" sz="1700" b="1" noProof="1"/>
              <a:t>    }</a:t>
            </a:r>
          </a:p>
          <a:p>
            <a:pPr eaLnBrk="1" hangingPunct="1">
              <a:lnSpc>
                <a:spcPct val="90000"/>
              </a:lnSpc>
              <a:buFontTx/>
              <a:buNone/>
            </a:pPr>
            <a:r>
              <a:rPr lang="en-US" altLang="zh-CN" sz="1700" b="1" noProof="1"/>
              <a:t>}</a:t>
            </a:r>
            <a:endParaRPr lang="en-US" altLang="zh-CN" sz="1700" b="1" dirty="0"/>
          </a:p>
        </p:txBody>
      </p:sp>
      <p:sp>
        <p:nvSpPr>
          <p:cNvPr id="249860" name="Text Box 4"/>
          <p:cNvSpPr txBox="1">
            <a:spLocks noChangeArrowheads="1"/>
          </p:cNvSpPr>
          <p:nvPr/>
        </p:nvSpPr>
        <p:spPr bwMode="auto">
          <a:xfrm>
            <a:off x="4644008" y="2798762"/>
            <a:ext cx="37449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rgbClr val="FF0000"/>
                </a:solidFill>
              </a:rPr>
              <a:t>my name is </a:t>
            </a:r>
            <a:r>
              <a:rPr lang="en-US" altLang="zh-CN" sz="2400" b="1" dirty="0" err="1">
                <a:solidFill>
                  <a:srgbClr val="FF0000"/>
                </a:solidFill>
              </a:rPr>
              <a:t>violetta</a:t>
            </a:r>
            <a:r>
              <a:rPr lang="en-US" altLang="zh-CN" sz="2400" b="1" dirty="0">
                <a:solidFill>
                  <a:srgbClr val="FF0000"/>
                </a:solidFill>
              </a:rPr>
              <a:t>.</a:t>
            </a:r>
          </a:p>
          <a:p>
            <a:pPr eaLnBrk="1" hangingPunct="1">
              <a:spcBef>
                <a:spcPct val="0"/>
              </a:spcBef>
              <a:buFontTx/>
              <a:buNone/>
            </a:pPr>
            <a:r>
              <a:rPr lang="en-US" altLang="zh-CN" sz="2400" b="1" dirty="0">
                <a:solidFill>
                  <a:srgbClr val="FF0000"/>
                </a:solidFill>
              </a:rPr>
              <a:t>MY NAME IS VIOLETTA.</a:t>
            </a:r>
          </a:p>
          <a:p>
            <a:pPr eaLnBrk="1" hangingPunct="1">
              <a:spcBef>
                <a:spcPct val="0"/>
              </a:spcBef>
              <a:buFontTx/>
              <a:buNone/>
            </a:pPr>
            <a:r>
              <a:rPr lang="en-US" altLang="zh-CN" sz="2400" b="1" dirty="0">
                <a:solidFill>
                  <a:srgbClr val="FF0000"/>
                </a:solidFill>
              </a:rPr>
              <a:t>MY NAME IS VIOLETTA.</a:t>
            </a:r>
          </a:p>
        </p:txBody>
      </p:sp>
    </p:spTree>
    <p:extLst>
      <p:ext uri="{BB962C8B-B14F-4D97-AF65-F5344CB8AC3E}">
        <p14:creationId xmlns:p14="http://schemas.microsoft.com/office/powerpoint/2010/main" val="433156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3184" y="836712"/>
            <a:ext cx="8507288" cy="1800200"/>
          </a:xfrm>
          <a:ln w="12700">
            <a:solidFill>
              <a:srgbClr val="00B050"/>
            </a:solidFill>
          </a:ln>
        </p:spPr>
        <p:txBody>
          <a:bodyPr/>
          <a:lstStyle/>
          <a:p>
            <a:pPr marL="0" indent="0">
              <a:spcBef>
                <a:spcPts val="0"/>
              </a:spcBef>
              <a:spcAft>
                <a:spcPts val="0"/>
              </a:spcAft>
              <a:buNone/>
            </a:pPr>
            <a:r>
              <a:rPr lang="en-US" altLang="zh-CN" sz="2000" dirty="0">
                <a:solidFill>
                  <a:srgbClr val="0000FF"/>
                </a:solidFill>
              </a:rPr>
              <a:t>//</a:t>
            </a:r>
            <a:r>
              <a:rPr lang="zh-CN" altLang="en-US" sz="2000" dirty="0">
                <a:solidFill>
                  <a:srgbClr val="0000FF"/>
                </a:solidFill>
              </a:rPr>
              <a:t>接收方法的参数</a:t>
            </a:r>
            <a:endParaRPr lang="en-US" altLang="zh-CN" sz="2000" dirty="0">
              <a:solidFill>
                <a:srgbClr val="0000FF"/>
              </a:solidFill>
            </a:endParaRPr>
          </a:p>
          <a:p>
            <a:pPr marL="0" indent="0">
              <a:spcBef>
                <a:spcPts val="0"/>
              </a:spcBef>
              <a:spcAft>
                <a:spcPts val="0"/>
              </a:spcAft>
              <a:buNone/>
            </a:pPr>
            <a:r>
              <a:rPr lang="en-US" altLang="zh-CN" sz="2000" dirty="0"/>
              <a:t>public void </a:t>
            </a:r>
            <a:r>
              <a:rPr lang="en-US" altLang="zh-CN" sz="2000" dirty="0" err="1"/>
              <a:t>GreetPeople</a:t>
            </a:r>
            <a:r>
              <a:rPr lang="en-US" altLang="zh-CN" sz="2000" dirty="0"/>
              <a:t>(string name, </a:t>
            </a:r>
            <a:r>
              <a:rPr lang="en-US" altLang="zh-CN" sz="2000" dirty="0">
                <a:solidFill>
                  <a:srgbClr val="FF0000"/>
                </a:solidFill>
              </a:rPr>
              <a:t>*** </a:t>
            </a:r>
            <a:r>
              <a:rPr lang="en-US" altLang="zh-CN" sz="2000" dirty="0" err="1">
                <a:solidFill>
                  <a:srgbClr val="FF0000"/>
                </a:solidFill>
              </a:rPr>
              <a:t>MakeGreeting</a:t>
            </a:r>
            <a:r>
              <a:rPr lang="en-US" altLang="zh-CN" sz="2000" dirty="0"/>
              <a:t>)</a:t>
            </a:r>
          </a:p>
          <a:p>
            <a:pPr marL="0" indent="0">
              <a:spcBef>
                <a:spcPts val="0"/>
              </a:spcBef>
              <a:spcAft>
                <a:spcPts val="0"/>
              </a:spcAft>
              <a:buNone/>
            </a:pPr>
            <a:r>
              <a:rPr lang="en-US" altLang="zh-CN" sz="2000" dirty="0"/>
              <a:t>{</a:t>
            </a:r>
            <a:br>
              <a:rPr lang="en-US" altLang="zh-CN" sz="2000" dirty="0"/>
            </a:br>
            <a:r>
              <a:rPr lang="en-US" altLang="zh-CN" sz="2000" dirty="0"/>
              <a:t>    </a:t>
            </a:r>
            <a:r>
              <a:rPr lang="en-US" altLang="zh-CN" sz="2000" dirty="0" err="1">
                <a:solidFill>
                  <a:srgbClr val="FF0000"/>
                </a:solidFill>
              </a:rPr>
              <a:t>MakeGreeting</a:t>
            </a:r>
            <a:r>
              <a:rPr lang="en-US" altLang="zh-CN" sz="2000" dirty="0">
                <a:solidFill>
                  <a:srgbClr val="FF0000"/>
                </a:solidFill>
              </a:rPr>
              <a:t>(name);</a:t>
            </a:r>
            <a:r>
              <a:rPr lang="en-US" altLang="zh-CN" sz="2000" dirty="0"/>
              <a:t/>
            </a:r>
            <a:br>
              <a:rPr lang="en-US" altLang="zh-CN" sz="2000" dirty="0"/>
            </a:br>
            <a:r>
              <a:rPr lang="en-US" altLang="zh-CN" sz="2000" dirty="0"/>
              <a:t>}</a:t>
            </a:r>
            <a:endParaRPr lang="zh-CN" altLang="en-US" sz="2000" dirty="0"/>
          </a:p>
        </p:txBody>
      </p:sp>
      <p:sp>
        <p:nvSpPr>
          <p:cNvPr id="4" name="内容占位符 2"/>
          <p:cNvSpPr txBox="1">
            <a:spLocks/>
          </p:cNvSpPr>
          <p:nvPr/>
        </p:nvSpPr>
        <p:spPr bwMode="auto">
          <a:xfrm>
            <a:off x="313184" y="3068960"/>
            <a:ext cx="8507288" cy="824935"/>
          </a:xfrm>
          <a:prstGeom prst="rect">
            <a:avLst/>
          </a:prstGeom>
          <a:noFill/>
          <a:ln w="12700">
            <a:solidFill>
              <a:srgbClr val="00B0F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spcBef>
                <a:spcPts val="0"/>
              </a:spcBef>
              <a:spcAft>
                <a:spcPts val="0"/>
              </a:spcAft>
              <a:buFontTx/>
              <a:buNone/>
            </a:pPr>
            <a:r>
              <a:rPr lang="en-US" altLang="zh-CN" sz="2000" dirty="0"/>
              <a:t>public void </a:t>
            </a:r>
            <a:r>
              <a:rPr lang="en-US" altLang="zh-CN" sz="2000" dirty="0" err="1"/>
              <a:t>EnglishGreeting</a:t>
            </a:r>
            <a:r>
              <a:rPr lang="en-US" altLang="zh-CN" sz="2000" dirty="0"/>
              <a:t>(string name)</a:t>
            </a:r>
            <a:br>
              <a:rPr lang="en-US" altLang="zh-CN" sz="2000" dirty="0"/>
            </a:br>
            <a:r>
              <a:rPr lang="en-US" altLang="zh-CN" sz="2000" dirty="0"/>
              <a:t>public void </a:t>
            </a:r>
            <a:r>
              <a:rPr lang="en-US" altLang="zh-CN" sz="2000" dirty="0" err="1"/>
              <a:t>ChineseGreeting</a:t>
            </a:r>
            <a:r>
              <a:rPr lang="en-US" altLang="zh-CN" sz="2000" dirty="0"/>
              <a:t>(string name)</a:t>
            </a:r>
            <a:endParaRPr lang="zh-CN" altLang="en-US" sz="2000" kern="0" dirty="0"/>
          </a:p>
        </p:txBody>
      </p:sp>
      <p:sp>
        <p:nvSpPr>
          <p:cNvPr id="2" name="矩形 1"/>
          <p:cNvSpPr/>
          <p:nvPr/>
        </p:nvSpPr>
        <p:spPr>
          <a:xfrm>
            <a:off x="457200" y="107921"/>
            <a:ext cx="2172390" cy="584775"/>
          </a:xfrm>
          <a:prstGeom prst="rect">
            <a:avLst/>
          </a:prstGeom>
        </p:spPr>
        <p:txBody>
          <a:bodyPr wrap="none">
            <a:spAutoFit/>
          </a:bodyPr>
          <a:lstStyle/>
          <a:p>
            <a:pPr marL="342900" indent="-342900">
              <a:buFont typeface="Arial" panose="020B0604020202020204" pitchFamily="34" charset="0"/>
              <a:buChar char="•"/>
            </a:pPr>
            <a:r>
              <a:rPr lang="zh-CN" altLang="en-US" sz="3200" dirty="0">
                <a:solidFill>
                  <a:srgbClr val="0000FF"/>
                </a:solidFill>
                <a:latin typeface="黑体" panose="02010609060101010101" pitchFamily="49" charset="-122"/>
                <a:ea typeface="黑体" panose="02010609060101010101" pitchFamily="49" charset="-122"/>
              </a:rPr>
              <a:t>问好实例</a:t>
            </a:r>
            <a:endParaRPr lang="en-US" altLang="zh-CN" sz="3200" dirty="0">
              <a:solidFill>
                <a:srgbClr val="0000FF"/>
              </a:solidFill>
              <a:latin typeface="黑体" panose="02010609060101010101" pitchFamily="49" charset="-122"/>
              <a:ea typeface="黑体" panose="02010609060101010101" pitchFamily="49" charset="-122"/>
            </a:endParaRPr>
          </a:p>
        </p:txBody>
      </p:sp>
      <p:sp>
        <p:nvSpPr>
          <p:cNvPr id="5" name="Text Box 6"/>
          <p:cNvSpPr txBox="1">
            <a:spLocks noChangeArrowheads="1"/>
          </p:cNvSpPr>
          <p:nvPr/>
        </p:nvSpPr>
        <p:spPr bwMode="auto">
          <a:xfrm>
            <a:off x="251520" y="4221088"/>
            <a:ext cx="608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a:solidFill>
                  <a:srgbClr val="FF0000"/>
                </a:solidFill>
                <a:ea typeface="黑体" panose="02010609060101010101" pitchFamily="49" charset="-122"/>
              </a:rPr>
              <a:t>[</a:t>
            </a:r>
            <a:r>
              <a:rPr lang="zh-CN" altLang="en-US" sz="2000" b="1" dirty="0">
                <a:solidFill>
                  <a:srgbClr val="FF0000"/>
                </a:solidFill>
                <a:ea typeface="黑体" panose="02010609060101010101" pitchFamily="49" charset="-122"/>
              </a:rPr>
              <a:t>访问修饰符</a:t>
            </a:r>
            <a:r>
              <a:rPr lang="en-US" altLang="zh-CN" sz="2000" b="1" dirty="0">
                <a:solidFill>
                  <a:srgbClr val="FF0000"/>
                </a:solidFill>
                <a:ea typeface="黑体" panose="02010609060101010101" pitchFamily="49" charset="-122"/>
              </a:rPr>
              <a:t>] delegate </a:t>
            </a:r>
            <a:r>
              <a:rPr lang="zh-CN" altLang="en-US" sz="2000" b="1" dirty="0">
                <a:solidFill>
                  <a:srgbClr val="FF0000"/>
                </a:solidFill>
                <a:ea typeface="黑体" panose="02010609060101010101" pitchFamily="49" charset="-122"/>
              </a:rPr>
              <a:t>返回类型 委托名</a:t>
            </a:r>
            <a:r>
              <a:rPr lang="en-US" altLang="zh-CN" sz="2000" b="1" dirty="0">
                <a:solidFill>
                  <a:srgbClr val="FF0000"/>
                </a:solidFill>
                <a:ea typeface="黑体" panose="02010609060101010101" pitchFamily="49" charset="-122"/>
              </a:rPr>
              <a:t>(</a:t>
            </a:r>
            <a:r>
              <a:rPr lang="zh-CN" altLang="en-US" sz="2000" b="1" dirty="0">
                <a:solidFill>
                  <a:srgbClr val="FF0000"/>
                </a:solidFill>
                <a:ea typeface="黑体" panose="02010609060101010101" pitchFamily="49" charset="-122"/>
              </a:rPr>
              <a:t>参数列表</a:t>
            </a:r>
            <a:r>
              <a:rPr lang="en-US" altLang="zh-CN" sz="2000" b="1" dirty="0">
                <a:solidFill>
                  <a:srgbClr val="FF0000"/>
                </a:solidFill>
                <a:ea typeface="黑体" panose="02010609060101010101" pitchFamily="49" charset="-122"/>
              </a:rPr>
              <a:t>);</a:t>
            </a:r>
            <a:endParaRPr lang="zh-CN" altLang="en-US" sz="2000" b="1" dirty="0">
              <a:solidFill>
                <a:srgbClr val="FF0000"/>
              </a:solidFill>
              <a:ea typeface="黑体" panose="02010609060101010101" pitchFamily="49" charset="-122"/>
            </a:endParaRPr>
          </a:p>
        </p:txBody>
      </p:sp>
    </p:spTree>
    <p:extLst>
      <p:ext uri="{BB962C8B-B14F-4D97-AF65-F5344CB8AC3E}">
        <p14:creationId xmlns:p14="http://schemas.microsoft.com/office/powerpoint/2010/main" val="47749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395536" y="1125538"/>
            <a:ext cx="8302377" cy="4525962"/>
          </a:xfrm>
        </p:spPr>
        <p:txBody>
          <a:bodyPr/>
          <a:lstStyle/>
          <a:p>
            <a:pPr algn="just" eaLnBrk="1" hangingPunct="1">
              <a:defRPr/>
            </a:pPr>
            <a:r>
              <a:rPr lang="zh-CN" altLang="en-US" dirty="0">
                <a:ea typeface="黑体" panose="02010609060101010101" pitchFamily="49" charset="-122"/>
                <a:cs typeface="Arial" panose="020B0604020202020204" pitchFamily="34" charset="0"/>
              </a:rPr>
              <a:t>类的定义</a:t>
            </a:r>
          </a:p>
          <a:p>
            <a:pPr lvl="1" eaLnBrk="1" hangingPunct="1">
              <a:buFontTx/>
              <a:buNone/>
              <a:defRPr/>
            </a:pPr>
            <a:r>
              <a:rPr lang="zh-CN" altLang="en-US" dirty="0">
                <a:ea typeface="黑体" panose="02010609060101010101" pitchFamily="49" charset="-122"/>
                <a:cs typeface="Arial" panose="020B0604020202020204" pitchFamily="34" charset="0"/>
              </a:rPr>
              <a:t>类使用</a:t>
            </a:r>
            <a:r>
              <a:rPr lang="en-US" altLang="zh-CN" dirty="0">
                <a:ea typeface="黑体" panose="02010609060101010101" pitchFamily="49" charset="-122"/>
                <a:cs typeface="Arial" panose="020B0604020202020204" pitchFamily="34" charset="0"/>
              </a:rPr>
              <a:t>class</a:t>
            </a:r>
            <a:r>
              <a:rPr lang="zh-CN" altLang="en-US" dirty="0">
                <a:ea typeface="黑体" panose="02010609060101010101" pitchFamily="49" charset="-122"/>
                <a:cs typeface="Arial" panose="020B0604020202020204" pitchFamily="34" charset="0"/>
              </a:rPr>
              <a:t>关键字声明。采用的形式为</a:t>
            </a:r>
            <a:r>
              <a:rPr lang="zh-CN" altLang="en-US" dirty="0" smtClean="0">
                <a:ea typeface="黑体" panose="02010609060101010101" pitchFamily="49" charset="-122"/>
                <a:cs typeface="Arial" panose="020B0604020202020204" pitchFamily="34" charset="0"/>
              </a:rPr>
              <a:t>：</a:t>
            </a:r>
            <a:endParaRPr lang="en-US" altLang="zh-CN" b="1" dirty="0">
              <a:cs typeface="Arial" panose="020B0604020202020204" pitchFamily="34" charset="0"/>
            </a:endParaRPr>
          </a:p>
          <a:p>
            <a:pPr marL="0" lvl="1" eaLnBrk="1" hangingPunct="1">
              <a:buFontTx/>
              <a:buNone/>
              <a:defRPr/>
            </a:pPr>
            <a:r>
              <a:rPr lang="en-US" altLang="zh-CN" dirty="0" smtClean="0">
                <a:solidFill>
                  <a:srgbClr val="0000FF"/>
                </a:solidFill>
                <a:ea typeface="黑体" panose="02010609060101010101" pitchFamily="49" charset="-122"/>
                <a:cs typeface="Arial" panose="020B0604020202020204" pitchFamily="34" charset="0"/>
              </a:rPr>
              <a:t>[</a:t>
            </a:r>
            <a:r>
              <a:rPr lang="zh-CN" altLang="en-US" dirty="0">
                <a:solidFill>
                  <a:srgbClr val="0000FF"/>
                </a:solidFill>
                <a:ea typeface="黑体" panose="02010609060101010101" pitchFamily="49" charset="-122"/>
                <a:cs typeface="Arial" panose="020B0604020202020204" pitchFamily="34" charset="0"/>
              </a:rPr>
              <a:t>类修饰符</a:t>
            </a:r>
            <a:r>
              <a:rPr lang="en-US" altLang="zh-CN" dirty="0">
                <a:solidFill>
                  <a:srgbClr val="0000FF"/>
                </a:solidFill>
                <a:ea typeface="黑体" panose="02010609060101010101" pitchFamily="49" charset="-122"/>
                <a:cs typeface="Arial" panose="020B0604020202020204" pitchFamily="34" charset="0"/>
              </a:rPr>
              <a:t>] class </a:t>
            </a:r>
            <a:r>
              <a:rPr lang="zh-CN" altLang="en-US" dirty="0">
                <a:solidFill>
                  <a:srgbClr val="0000FF"/>
                </a:solidFill>
                <a:ea typeface="黑体" panose="02010609060101010101" pitchFamily="49" charset="-122"/>
                <a:cs typeface="Arial" panose="020B0604020202020204" pitchFamily="34" charset="0"/>
              </a:rPr>
              <a:t>类名称</a:t>
            </a:r>
            <a:r>
              <a:rPr lang="en-US" altLang="zh-CN" dirty="0">
                <a:solidFill>
                  <a:srgbClr val="0000FF"/>
                </a:solidFill>
                <a:ea typeface="黑体" panose="02010609060101010101" pitchFamily="49" charset="-122"/>
                <a:cs typeface="Arial" panose="020B0604020202020204" pitchFamily="34" charset="0"/>
              </a:rPr>
              <a:t>[:</a:t>
            </a:r>
            <a:r>
              <a:rPr lang="zh-CN" altLang="en-US" dirty="0">
                <a:solidFill>
                  <a:srgbClr val="0000FF"/>
                </a:solidFill>
                <a:ea typeface="黑体" panose="02010609060101010101" pitchFamily="49" charset="-122"/>
                <a:cs typeface="Arial" panose="020B0604020202020204" pitchFamily="34" charset="0"/>
              </a:rPr>
              <a:t>基类以及实现的接口列表</a:t>
            </a:r>
            <a:r>
              <a:rPr lang="en-US" altLang="zh-CN" dirty="0">
                <a:solidFill>
                  <a:srgbClr val="0000FF"/>
                </a:solidFill>
                <a:ea typeface="黑体" panose="02010609060101010101" pitchFamily="49" charset="-122"/>
                <a:cs typeface="Arial" panose="020B0604020202020204" pitchFamily="34" charset="0"/>
              </a:rPr>
              <a:t>] </a:t>
            </a:r>
            <a:endParaRPr lang="en-US" altLang="zh-CN" dirty="0" smtClean="0">
              <a:solidFill>
                <a:srgbClr val="0000FF"/>
              </a:solidFill>
              <a:ea typeface="黑体" panose="02010609060101010101" pitchFamily="49" charset="-122"/>
              <a:cs typeface="Arial" panose="020B0604020202020204" pitchFamily="34" charset="0"/>
            </a:endParaRPr>
          </a:p>
          <a:p>
            <a:pPr marL="0" lvl="1" eaLnBrk="1" hangingPunct="1">
              <a:buFontTx/>
              <a:buNone/>
              <a:defRPr/>
            </a:pPr>
            <a:r>
              <a:rPr lang="en-US" altLang="zh-CN" dirty="0" smtClean="0">
                <a:solidFill>
                  <a:srgbClr val="0000FF"/>
                </a:solidFill>
                <a:ea typeface="黑体" panose="02010609060101010101" pitchFamily="49" charset="-122"/>
                <a:cs typeface="Arial" panose="020B0604020202020204" pitchFamily="34" charset="0"/>
              </a:rPr>
              <a:t>{</a:t>
            </a:r>
            <a:endParaRPr lang="en-US" altLang="zh-CN" dirty="0">
              <a:solidFill>
                <a:srgbClr val="0000FF"/>
              </a:solidFill>
              <a:ea typeface="黑体" panose="02010609060101010101" pitchFamily="49" charset="-122"/>
              <a:cs typeface="Arial" panose="020B0604020202020204" pitchFamily="34" charset="0"/>
            </a:endParaRPr>
          </a:p>
          <a:p>
            <a:pPr lvl="1" eaLnBrk="1" hangingPunct="1">
              <a:lnSpc>
                <a:spcPct val="150000"/>
              </a:lnSpc>
              <a:buFontTx/>
              <a:buNone/>
              <a:defRPr/>
            </a:pPr>
            <a:r>
              <a:rPr lang="zh-CN" altLang="en-US" dirty="0">
                <a:solidFill>
                  <a:srgbClr val="0000FF"/>
                </a:solidFill>
                <a:ea typeface="黑体" panose="02010609060101010101" pitchFamily="49" charset="-122"/>
                <a:cs typeface="Arial" panose="020B0604020202020204" pitchFamily="34" charset="0"/>
              </a:rPr>
              <a:t>类</a:t>
            </a:r>
            <a:r>
              <a:rPr lang="zh-CN" altLang="en-US" dirty="0" smtClean="0">
                <a:solidFill>
                  <a:srgbClr val="0000FF"/>
                </a:solidFill>
                <a:ea typeface="黑体" panose="02010609060101010101" pitchFamily="49" charset="-122"/>
                <a:cs typeface="Arial" panose="020B0604020202020204" pitchFamily="34" charset="0"/>
              </a:rPr>
              <a:t>体</a:t>
            </a:r>
          </a:p>
          <a:p>
            <a:pPr marL="0" lvl="1" eaLnBrk="1" hangingPunct="1">
              <a:lnSpc>
                <a:spcPct val="150000"/>
              </a:lnSpc>
              <a:buFontTx/>
              <a:buNone/>
              <a:defRPr/>
            </a:pPr>
            <a:r>
              <a:rPr lang="en-US" altLang="zh-CN" dirty="0" smtClean="0">
                <a:solidFill>
                  <a:srgbClr val="0000FF"/>
                </a:solidFill>
                <a:ea typeface="黑体" panose="02010609060101010101" pitchFamily="49" charset="-122"/>
                <a:cs typeface="Arial" panose="020B0604020202020204" pitchFamily="34" charset="0"/>
              </a:rPr>
              <a:t>}[;]</a:t>
            </a:r>
          </a:p>
          <a:p>
            <a:pPr eaLnBrk="1" hangingPunct="1">
              <a:defRPr/>
            </a:pPr>
            <a:endParaRPr lang="en-US" altLang="zh-CN" dirty="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3184" y="836712"/>
            <a:ext cx="8507288" cy="1800200"/>
          </a:xfrm>
          <a:ln w="12700">
            <a:solidFill>
              <a:srgbClr val="00B050"/>
            </a:solidFill>
          </a:ln>
        </p:spPr>
        <p:txBody>
          <a:bodyPr/>
          <a:lstStyle/>
          <a:p>
            <a:pPr marL="0" indent="0">
              <a:spcBef>
                <a:spcPts val="0"/>
              </a:spcBef>
              <a:spcAft>
                <a:spcPts val="0"/>
              </a:spcAft>
              <a:buNone/>
            </a:pPr>
            <a:r>
              <a:rPr lang="en-US" altLang="zh-CN" sz="2000" dirty="0">
                <a:solidFill>
                  <a:srgbClr val="0000FF"/>
                </a:solidFill>
              </a:rPr>
              <a:t>//</a:t>
            </a:r>
            <a:r>
              <a:rPr lang="zh-CN" altLang="en-US" sz="2000" dirty="0">
                <a:solidFill>
                  <a:srgbClr val="0000FF"/>
                </a:solidFill>
              </a:rPr>
              <a:t>接收方法的参数</a:t>
            </a:r>
            <a:endParaRPr lang="en-US" altLang="zh-CN" sz="2000" dirty="0">
              <a:solidFill>
                <a:srgbClr val="0000FF"/>
              </a:solidFill>
            </a:endParaRPr>
          </a:p>
          <a:p>
            <a:pPr marL="0" indent="0">
              <a:spcBef>
                <a:spcPts val="0"/>
              </a:spcBef>
              <a:spcAft>
                <a:spcPts val="0"/>
              </a:spcAft>
              <a:buNone/>
            </a:pPr>
            <a:r>
              <a:rPr lang="en-US" altLang="zh-CN" sz="2000" dirty="0"/>
              <a:t>public void </a:t>
            </a:r>
            <a:r>
              <a:rPr lang="en-US" altLang="zh-CN" sz="2000" dirty="0" err="1"/>
              <a:t>GreetPeople</a:t>
            </a:r>
            <a:r>
              <a:rPr lang="en-US" altLang="zh-CN" sz="2000" dirty="0"/>
              <a:t>(string name, </a:t>
            </a:r>
            <a:r>
              <a:rPr lang="en-US" altLang="zh-CN" sz="2000" dirty="0">
                <a:solidFill>
                  <a:srgbClr val="FF0000"/>
                </a:solidFill>
              </a:rPr>
              <a:t>*** </a:t>
            </a:r>
            <a:r>
              <a:rPr lang="en-US" altLang="zh-CN" sz="2000" dirty="0" err="1">
                <a:solidFill>
                  <a:srgbClr val="FF0000"/>
                </a:solidFill>
              </a:rPr>
              <a:t>MakeGreeting</a:t>
            </a:r>
            <a:r>
              <a:rPr lang="en-US" altLang="zh-CN" sz="2000" dirty="0"/>
              <a:t>)</a:t>
            </a:r>
          </a:p>
          <a:p>
            <a:pPr marL="0" indent="0">
              <a:spcBef>
                <a:spcPts val="0"/>
              </a:spcBef>
              <a:spcAft>
                <a:spcPts val="0"/>
              </a:spcAft>
              <a:buNone/>
            </a:pPr>
            <a:r>
              <a:rPr lang="en-US" altLang="zh-CN" sz="2000" dirty="0"/>
              <a:t>{</a:t>
            </a:r>
            <a:br>
              <a:rPr lang="en-US" altLang="zh-CN" sz="2000" dirty="0"/>
            </a:br>
            <a:r>
              <a:rPr lang="en-US" altLang="zh-CN" sz="2000" dirty="0"/>
              <a:t>    </a:t>
            </a:r>
            <a:r>
              <a:rPr lang="en-US" altLang="zh-CN" sz="2000" dirty="0" err="1">
                <a:solidFill>
                  <a:srgbClr val="FF0000"/>
                </a:solidFill>
              </a:rPr>
              <a:t>MakeGreeting</a:t>
            </a:r>
            <a:r>
              <a:rPr lang="en-US" altLang="zh-CN" sz="2000" dirty="0">
                <a:solidFill>
                  <a:srgbClr val="FF0000"/>
                </a:solidFill>
              </a:rPr>
              <a:t>(name);</a:t>
            </a:r>
            <a:r>
              <a:rPr lang="en-US" altLang="zh-CN" sz="2000" dirty="0"/>
              <a:t/>
            </a:r>
            <a:br>
              <a:rPr lang="en-US" altLang="zh-CN" sz="2000" dirty="0"/>
            </a:br>
            <a:r>
              <a:rPr lang="en-US" altLang="zh-CN" sz="2000" dirty="0"/>
              <a:t>}</a:t>
            </a:r>
            <a:endParaRPr lang="zh-CN" altLang="en-US" sz="2000" dirty="0"/>
          </a:p>
        </p:txBody>
      </p:sp>
      <p:sp>
        <p:nvSpPr>
          <p:cNvPr id="4" name="内容占位符 2"/>
          <p:cNvSpPr txBox="1">
            <a:spLocks/>
          </p:cNvSpPr>
          <p:nvPr/>
        </p:nvSpPr>
        <p:spPr bwMode="auto">
          <a:xfrm>
            <a:off x="313184" y="3068960"/>
            <a:ext cx="8507288" cy="824935"/>
          </a:xfrm>
          <a:prstGeom prst="rect">
            <a:avLst/>
          </a:prstGeom>
          <a:noFill/>
          <a:ln w="12700">
            <a:solidFill>
              <a:srgbClr val="00B0F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spcBef>
                <a:spcPts val="0"/>
              </a:spcBef>
              <a:spcAft>
                <a:spcPts val="0"/>
              </a:spcAft>
              <a:buFontTx/>
              <a:buNone/>
            </a:pPr>
            <a:r>
              <a:rPr lang="en-US" altLang="zh-CN" sz="2000" dirty="0"/>
              <a:t>public void </a:t>
            </a:r>
            <a:r>
              <a:rPr lang="en-US" altLang="zh-CN" sz="2000" dirty="0" err="1"/>
              <a:t>EnglishGreeting</a:t>
            </a:r>
            <a:r>
              <a:rPr lang="en-US" altLang="zh-CN" sz="2000" dirty="0"/>
              <a:t>(string name)</a:t>
            </a:r>
            <a:br>
              <a:rPr lang="en-US" altLang="zh-CN" sz="2000" dirty="0"/>
            </a:br>
            <a:r>
              <a:rPr lang="en-US" altLang="zh-CN" sz="2000" dirty="0"/>
              <a:t>public void </a:t>
            </a:r>
            <a:r>
              <a:rPr lang="en-US" altLang="zh-CN" sz="2000" dirty="0" err="1"/>
              <a:t>ChineseGreeting</a:t>
            </a:r>
            <a:r>
              <a:rPr lang="en-US" altLang="zh-CN" sz="2000" dirty="0"/>
              <a:t>(string name)</a:t>
            </a:r>
            <a:endParaRPr lang="zh-CN" altLang="en-US" sz="2000" kern="0" dirty="0"/>
          </a:p>
        </p:txBody>
      </p:sp>
      <p:sp>
        <p:nvSpPr>
          <p:cNvPr id="2" name="矩形 1"/>
          <p:cNvSpPr/>
          <p:nvPr/>
        </p:nvSpPr>
        <p:spPr>
          <a:xfrm>
            <a:off x="457200" y="107921"/>
            <a:ext cx="2172390" cy="584775"/>
          </a:xfrm>
          <a:prstGeom prst="rect">
            <a:avLst/>
          </a:prstGeom>
        </p:spPr>
        <p:txBody>
          <a:bodyPr wrap="none">
            <a:spAutoFit/>
          </a:bodyPr>
          <a:lstStyle/>
          <a:p>
            <a:pPr marL="342900" indent="-342900">
              <a:buFont typeface="Arial" panose="020B0604020202020204" pitchFamily="34" charset="0"/>
              <a:buChar char="•"/>
            </a:pPr>
            <a:r>
              <a:rPr lang="zh-CN" altLang="en-US" sz="3200" dirty="0">
                <a:solidFill>
                  <a:srgbClr val="0000FF"/>
                </a:solidFill>
                <a:latin typeface="黑体" panose="02010609060101010101" pitchFamily="49" charset="-122"/>
                <a:ea typeface="黑体" panose="02010609060101010101" pitchFamily="49" charset="-122"/>
              </a:rPr>
              <a:t>问好实例</a:t>
            </a:r>
            <a:endParaRPr lang="en-US" altLang="zh-CN" sz="3200" dirty="0">
              <a:solidFill>
                <a:srgbClr val="0000FF"/>
              </a:solidFill>
              <a:latin typeface="黑体" panose="02010609060101010101" pitchFamily="49" charset="-122"/>
              <a:ea typeface="黑体" panose="02010609060101010101" pitchFamily="49" charset="-122"/>
            </a:endParaRPr>
          </a:p>
        </p:txBody>
      </p:sp>
      <p:sp>
        <p:nvSpPr>
          <p:cNvPr id="5" name="内容占位符 2"/>
          <p:cNvSpPr txBox="1">
            <a:spLocks/>
          </p:cNvSpPr>
          <p:nvPr/>
        </p:nvSpPr>
        <p:spPr bwMode="auto">
          <a:xfrm>
            <a:off x="313184" y="4293096"/>
            <a:ext cx="8507288" cy="576064"/>
          </a:xfrm>
          <a:prstGeom prst="rect">
            <a:avLst/>
          </a:prstGeom>
          <a:noFill/>
          <a:ln w="12700">
            <a:solidFill>
              <a:srgbClr val="00B05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spcBef>
                <a:spcPts val="0"/>
              </a:spcBef>
              <a:spcAft>
                <a:spcPts val="0"/>
              </a:spcAft>
              <a:buFontTx/>
              <a:buNone/>
            </a:pPr>
            <a:r>
              <a:rPr lang="en-US" altLang="zh-CN" sz="2000" dirty="0">
                <a:solidFill>
                  <a:srgbClr val="FF0000"/>
                </a:solidFill>
              </a:rPr>
              <a:t>public delegate void </a:t>
            </a:r>
            <a:r>
              <a:rPr lang="en-US" altLang="zh-CN" sz="2000" dirty="0" err="1">
                <a:solidFill>
                  <a:srgbClr val="FF0000"/>
                </a:solidFill>
              </a:rPr>
              <a:t>GreetingDelegate</a:t>
            </a:r>
            <a:r>
              <a:rPr lang="en-US" altLang="zh-CN" sz="2000" dirty="0">
                <a:solidFill>
                  <a:srgbClr val="FF0000"/>
                </a:solidFill>
              </a:rPr>
              <a:t>(string name);</a:t>
            </a:r>
            <a:endParaRPr lang="zh-CN" altLang="en-US" sz="2000" kern="0" dirty="0">
              <a:solidFill>
                <a:srgbClr val="FF0000"/>
              </a:solidFill>
            </a:endParaRPr>
          </a:p>
        </p:txBody>
      </p:sp>
      <p:sp>
        <p:nvSpPr>
          <p:cNvPr id="6" name="内容占位符 2"/>
          <p:cNvSpPr txBox="1">
            <a:spLocks/>
          </p:cNvSpPr>
          <p:nvPr/>
        </p:nvSpPr>
        <p:spPr bwMode="auto">
          <a:xfrm>
            <a:off x="313184" y="5229200"/>
            <a:ext cx="8507288" cy="1242265"/>
          </a:xfrm>
          <a:prstGeom prst="rect">
            <a:avLst/>
          </a:prstGeom>
          <a:noFill/>
          <a:ln w="12700">
            <a:solidFill>
              <a:srgbClr val="00B0F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黑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anose="02010609060101010101"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0000"/>
              </a:lnSpc>
              <a:spcBef>
                <a:spcPts val="0"/>
              </a:spcBef>
              <a:spcAft>
                <a:spcPts val="0"/>
              </a:spcAft>
              <a:buFontTx/>
              <a:buNone/>
            </a:pPr>
            <a:r>
              <a:rPr lang="en-US" altLang="zh-CN" sz="2000" dirty="0"/>
              <a:t>public void </a:t>
            </a:r>
            <a:r>
              <a:rPr lang="en-US" altLang="zh-CN" sz="2000" dirty="0" err="1"/>
              <a:t>GreetPeople</a:t>
            </a:r>
            <a:r>
              <a:rPr lang="en-US" altLang="zh-CN" sz="2000" dirty="0"/>
              <a:t>(string name, </a:t>
            </a:r>
            <a:r>
              <a:rPr lang="en-US" altLang="zh-CN" sz="2000" dirty="0" err="1">
                <a:solidFill>
                  <a:srgbClr val="FF0000"/>
                </a:solidFill>
              </a:rPr>
              <a:t>GreetingDelegate</a:t>
            </a:r>
            <a:r>
              <a:rPr lang="en-US" altLang="zh-CN" sz="2000" dirty="0">
                <a:solidFill>
                  <a:srgbClr val="FF0000"/>
                </a:solidFill>
              </a:rPr>
              <a:t> </a:t>
            </a:r>
            <a:r>
              <a:rPr lang="en-US" altLang="zh-CN" sz="2000" dirty="0" err="1">
                <a:solidFill>
                  <a:srgbClr val="FF0000"/>
                </a:solidFill>
              </a:rPr>
              <a:t>MakeGreeting</a:t>
            </a:r>
            <a:r>
              <a:rPr lang="en-US" altLang="zh-CN" sz="2000" dirty="0"/>
              <a:t>)  {</a:t>
            </a:r>
            <a:br>
              <a:rPr lang="en-US" altLang="zh-CN" sz="2000" dirty="0"/>
            </a:br>
            <a:r>
              <a:rPr lang="en-US" altLang="zh-CN" sz="2000" dirty="0"/>
              <a:t>    </a:t>
            </a:r>
            <a:r>
              <a:rPr lang="en-US" altLang="zh-CN" sz="2000" dirty="0" err="1">
                <a:solidFill>
                  <a:srgbClr val="FF0000"/>
                </a:solidFill>
              </a:rPr>
              <a:t>MakeGreeting</a:t>
            </a:r>
            <a:r>
              <a:rPr lang="en-US" altLang="zh-CN" sz="2000" dirty="0">
                <a:solidFill>
                  <a:srgbClr val="FF0000"/>
                </a:solidFill>
              </a:rPr>
              <a:t>(name);</a:t>
            </a:r>
            <a:br>
              <a:rPr lang="en-US" altLang="zh-CN" sz="2000" dirty="0">
                <a:solidFill>
                  <a:srgbClr val="FF0000"/>
                </a:solidFill>
              </a:rPr>
            </a:br>
            <a:r>
              <a:rPr lang="en-US" altLang="zh-CN" sz="2000" dirty="0"/>
              <a:t>}</a:t>
            </a:r>
            <a:endParaRPr lang="zh-CN" altLang="en-US" sz="2000" kern="0" dirty="0">
              <a:solidFill>
                <a:srgbClr val="FF0000"/>
              </a:solidFill>
            </a:endParaRPr>
          </a:p>
        </p:txBody>
      </p:sp>
    </p:spTree>
    <p:extLst>
      <p:ext uri="{BB962C8B-B14F-4D97-AF65-F5344CB8AC3E}">
        <p14:creationId xmlns:p14="http://schemas.microsoft.com/office/powerpoint/2010/main" val="739258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44016"/>
            <a:ext cx="8856984" cy="6813376"/>
          </a:xfrm>
        </p:spPr>
        <p:txBody>
          <a:bodyPr/>
          <a:lstStyle/>
          <a:p>
            <a:pPr marL="0" indent="0">
              <a:lnSpc>
                <a:spcPct val="85000"/>
              </a:lnSpc>
              <a:spcBef>
                <a:spcPts val="0"/>
              </a:spcBef>
              <a:buNone/>
            </a:pPr>
            <a:r>
              <a:rPr lang="en-US" altLang="zh-CN" sz="1600" dirty="0"/>
              <a:t>using System;</a:t>
            </a:r>
            <a:endParaRPr lang="zh-CN" altLang="en-US" sz="1600" dirty="0"/>
          </a:p>
          <a:p>
            <a:pPr marL="0" indent="0">
              <a:lnSpc>
                <a:spcPct val="85000"/>
              </a:lnSpc>
              <a:spcBef>
                <a:spcPts val="0"/>
              </a:spcBef>
              <a:buNone/>
            </a:pPr>
            <a:r>
              <a:rPr lang="en-US" altLang="zh-CN" sz="1600" dirty="0"/>
              <a:t>class Program</a:t>
            </a:r>
          </a:p>
          <a:p>
            <a:pPr marL="0" indent="0">
              <a:lnSpc>
                <a:spcPct val="85000"/>
              </a:lnSpc>
              <a:spcBef>
                <a:spcPts val="0"/>
              </a:spcBef>
              <a:buNone/>
            </a:pPr>
            <a:r>
              <a:rPr lang="en-US" altLang="zh-CN" sz="1600" dirty="0"/>
              <a:t>{</a:t>
            </a:r>
          </a:p>
          <a:p>
            <a:pPr marL="0" indent="0">
              <a:lnSpc>
                <a:spcPct val="85000"/>
              </a:lnSpc>
              <a:spcBef>
                <a:spcPts val="0"/>
              </a:spcBef>
              <a:buNone/>
            </a:pPr>
            <a:r>
              <a:rPr lang="zh-CN" altLang="en-US" sz="1600" dirty="0">
                <a:solidFill>
                  <a:srgbClr val="0000FF"/>
                </a:solidFill>
              </a:rPr>
              <a:t>    </a:t>
            </a:r>
            <a:r>
              <a:rPr lang="en-US" altLang="zh-CN" sz="1600" dirty="0">
                <a:solidFill>
                  <a:srgbClr val="0000FF"/>
                </a:solidFill>
              </a:rPr>
              <a:t>//</a:t>
            </a:r>
            <a:r>
              <a:rPr lang="zh-CN" altLang="en-US" sz="1600" dirty="0">
                <a:solidFill>
                  <a:srgbClr val="0000FF"/>
                </a:solidFill>
              </a:rPr>
              <a:t>定义委托，它定义了可以代表的方法的类型</a:t>
            </a:r>
          </a:p>
          <a:p>
            <a:pPr marL="0" indent="0">
              <a:lnSpc>
                <a:spcPct val="85000"/>
              </a:lnSpc>
              <a:spcBef>
                <a:spcPts val="0"/>
              </a:spcBef>
              <a:buNone/>
            </a:pPr>
            <a:r>
              <a:rPr lang="en-US" altLang="zh-CN" sz="1600" dirty="0">
                <a:solidFill>
                  <a:srgbClr val="0000FF"/>
                </a:solidFill>
              </a:rPr>
              <a:t>    </a:t>
            </a:r>
            <a:r>
              <a:rPr lang="en-US" altLang="zh-CN" sz="1600" dirty="0">
                <a:solidFill>
                  <a:srgbClr val="FF0000"/>
                </a:solidFill>
              </a:rPr>
              <a:t>public delegate void </a:t>
            </a:r>
            <a:r>
              <a:rPr lang="en-US" altLang="zh-CN" sz="1600" dirty="0" err="1">
                <a:solidFill>
                  <a:srgbClr val="FF0000"/>
                </a:solidFill>
              </a:rPr>
              <a:t>GreetingDelegate</a:t>
            </a:r>
            <a:r>
              <a:rPr lang="en-US" altLang="zh-CN" sz="1600" dirty="0">
                <a:solidFill>
                  <a:srgbClr val="FF0000"/>
                </a:solidFill>
              </a:rPr>
              <a:t>(string name);</a:t>
            </a:r>
          </a:p>
          <a:p>
            <a:pPr marL="0" indent="0">
              <a:lnSpc>
                <a:spcPct val="85000"/>
              </a:lnSpc>
              <a:spcBef>
                <a:spcPts val="0"/>
              </a:spcBef>
              <a:buNone/>
            </a:pPr>
            <a:endParaRPr lang="zh-CN" altLang="en-US" sz="1600" dirty="0">
              <a:solidFill>
                <a:srgbClr val="0000FF"/>
              </a:solidFill>
            </a:endParaRPr>
          </a:p>
          <a:p>
            <a:pPr marL="0" indent="0">
              <a:lnSpc>
                <a:spcPct val="85000"/>
              </a:lnSpc>
              <a:spcBef>
                <a:spcPts val="0"/>
              </a:spcBef>
              <a:buNone/>
            </a:pPr>
            <a:r>
              <a:rPr lang="en-US" altLang="zh-CN" sz="1600" dirty="0"/>
              <a:t>    private static void </a:t>
            </a:r>
            <a:r>
              <a:rPr lang="en-US" altLang="zh-CN" sz="1600" dirty="0" err="1"/>
              <a:t>EnglishGreeting</a:t>
            </a:r>
            <a:r>
              <a:rPr lang="en-US" altLang="zh-CN" sz="1600" dirty="0"/>
              <a:t>(string 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        </a:t>
            </a:r>
            <a:r>
              <a:rPr lang="en-US" altLang="zh-CN" sz="1600" dirty="0" err="1"/>
              <a:t>Console.WriteLine</a:t>
            </a:r>
            <a:r>
              <a:rPr lang="en-US" altLang="zh-CN" sz="1600" dirty="0"/>
              <a:t>("Morning, " + 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endParaRPr lang="zh-CN" altLang="en-US" sz="1600" dirty="0"/>
          </a:p>
          <a:p>
            <a:pPr marL="0" indent="0">
              <a:lnSpc>
                <a:spcPct val="85000"/>
              </a:lnSpc>
              <a:spcBef>
                <a:spcPts val="0"/>
              </a:spcBef>
              <a:buNone/>
            </a:pPr>
            <a:r>
              <a:rPr lang="en-US" altLang="zh-CN" sz="1600" dirty="0"/>
              <a:t>    private static void </a:t>
            </a:r>
            <a:r>
              <a:rPr lang="en-US" altLang="zh-CN" sz="1600" dirty="0" err="1"/>
              <a:t>ChineseGreeting</a:t>
            </a:r>
            <a:r>
              <a:rPr lang="en-US" altLang="zh-CN" sz="1600" dirty="0"/>
              <a:t>(string 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        </a:t>
            </a:r>
            <a:r>
              <a:rPr lang="en-US" altLang="zh-CN" sz="1600" dirty="0" err="1"/>
              <a:t>Console.WriteLine</a:t>
            </a:r>
            <a:r>
              <a:rPr lang="en-US" altLang="zh-CN" sz="1600" dirty="0"/>
              <a:t>("</a:t>
            </a:r>
            <a:r>
              <a:rPr lang="zh-CN" altLang="en-US" sz="1600" dirty="0"/>
              <a:t>早上好</a:t>
            </a:r>
            <a:r>
              <a:rPr lang="en-US" altLang="zh-CN" sz="1600" dirty="0"/>
              <a:t>, "</a:t>
            </a:r>
            <a:r>
              <a:rPr lang="zh-CN" altLang="en-US" sz="1600" dirty="0"/>
              <a:t> </a:t>
            </a:r>
            <a:r>
              <a:rPr lang="en-US" altLang="zh-CN" sz="1600" dirty="0"/>
              <a:t>+</a:t>
            </a:r>
            <a:r>
              <a:rPr lang="zh-CN" altLang="en-US" sz="1600" dirty="0"/>
              <a:t> </a:t>
            </a:r>
            <a:r>
              <a:rPr lang="en-US" altLang="zh-CN" sz="1600" dirty="0"/>
              <a:t>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endParaRPr lang="zh-CN" altLang="en-US" sz="1600" dirty="0"/>
          </a:p>
          <a:p>
            <a:pPr marL="0" indent="0">
              <a:lnSpc>
                <a:spcPct val="85000"/>
              </a:lnSpc>
              <a:spcBef>
                <a:spcPts val="0"/>
              </a:spcBef>
              <a:buNone/>
            </a:pPr>
            <a:r>
              <a:rPr lang="en-US" altLang="zh-CN" sz="1600" dirty="0">
                <a:solidFill>
                  <a:srgbClr val="0000FF"/>
                </a:solidFill>
              </a:rPr>
              <a:t>    </a:t>
            </a:r>
            <a:r>
              <a:rPr lang="en-US" altLang="zh-CN" sz="1600" dirty="0">
                <a:solidFill>
                  <a:srgbClr val="FF0000"/>
                </a:solidFill>
              </a:rPr>
              <a:t>private static void </a:t>
            </a:r>
            <a:r>
              <a:rPr lang="en-US" altLang="zh-CN" sz="1600" dirty="0" err="1">
                <a:solidFill>
                  <a:srgbClr val="FF0000"/>
                </a:solidFill>
              </a:rPr>
              <a:t>GreetPeople</a:t>
            </a:r>
            <a:r>
              <a:rPr lang="en-US" altLang="zh-CN" sz="1600" dirty="0">
                <a:solidFill>
                  <a:srgbClr val="FF0000"/>
                </a:solidFill>
              </a:rPr>
              <a:t>(string name, </a:t>
            </a:r>
            <a:r>
              <a:rPr lang="en-US" altLang="zh-CN" sz="1600" dirty="0" err="1">
                <a:solidFill>
                  <a:srgbClr val="FF0000"/>
                </a:solidFill>
              </a:rPr>
              <a:t>GreetingDelegate</a:t>
            </a:r>
            <a:r>
              <a:rPr lang="en-US" altLang="zh-CN" sz="1600" dirty="0">
                <a:solidFill>
                  <a:srgbClr val="FF0000"/>
                </a:solidFill>
              </a:rPr>
              <a:t> </a:t>
            </a:r>
            <a:r>
              <a:rPr lang="en-US" altLang="zh-CN" sz="1600" dirty="0" err="1">
                <a:solidFill>
                  <a:srgbClr val="FF0000"/>
                </a:solidFill>
              </a:rPr>
              <a:t>MakeGreeting</a:t>
            </a:r>
            <a:r>
              <a:rPr lang="en-US" altLang="zh-CN" sz="1600" dirty="0">
                <a:solidFill>
                  <a:srgbClr val="FF0000"/>
                </a:solidFill>
              </a:rPr>
              <a:t>)</a:t>
            </a:r>
          </a:p>
          <a:p>
            <a:pPr marL="0" indent="0">
              <a:lnSpc>
                <a:spcPct val="85000"/>
              </a:lnSpc>
              <a:spcBef>
                <a:spcPts val="0"/>
              </a:spcBef>
              <a:buNone/>
            </a:pPr>
            <a:r>
              <a:rPr lang="zh-CN" altLang="en-US" sz="1600" dirty="0">
                <a:solidFill>
                  <a:srgbClr val="FF0000"/>
                </a:solidFill>
              </a:rPr>
              <a:t>    </a:t>
            </a:r>
            <a:r>
              <a:rPr lang="en-US" altLang="zh-CN" sz="1600" dirty="0">
                <a:solidFill>
                  <a:srgbClr val="FF0000"/>
                </a:solidFill>
              </a:rPr>
              <a:t>{</a:t>
            </a:r>
          </a:p>
          <a:p>
            <a:pPr marL="0" indent="0">
              <a:lnSpc>
                <a:spcPct val="85000"/>
              </a:lnSpc>
              <a:spcBef>
                <a:spcPts val="0"/>
              </a:spcBef>
              <a:buNone/>
            </a:pPr>
            <a:r>
              <a:rPr lang="en-US" altLang="zh-CN" sz="1600" dirty="0">
                <a:solidFill>
                  <a:srgbClr val="FF0000"/>
                </a:solidFill>
              </a:rPr>
              <a:t>        </a:t>
            </a:r>
            <a:r>
              <a:rPr lang="en-US" altLang="zh-CN" sz="1600" dirty="0" err="1">
                <a:solidFill>
                  <a:srgbClr val="FF0000"/>
                </a:solidFill>
              </a:rPr>
              <a:t>MakeGreeting</a:t>
            </a:r>
            <a:r>
              <a:rPr lang="en-US" altLang="zh-CN" sz="1600" dirty="0">
                <a:solidFill>
                  <a:srgbClr val="FF0000"/>
                </a:solidFill>
              </a:rPr>
              <a:t>(name);</a:t>
            </a:r>
          </a:p>
          <a:p>
            <a:pPr marL="0" indent="0">
              <a:lnSpc>
                <a:spcPct val="85000"/>
              </a:lnSpc>
              <a:spcBef>
                <a:spcPts val="0"/>
              </a:spcBef>
              <a:buNone/>
            </a:pPr>
            <a:r>
              <a:rPr lang="zh-CN" altLang="en-US" sz="1600" dirty="0">
                <a:solidFill>
                  <a:srgbClr val="FF0000"/>
                </a:solidFill>
              </a:rPr>
              <a:t>    </a:t>
            </a:r>
            <a:r>
              <a:rPr lang="en-US" altLang="zh-CN" sz="1600" dirty="0">
                <a:solidFill>
                  <a:srgbClr val="FF0000"/>
                </a:solidFill>
              </a:rPr>
              <a:t>}</a:t>
            </a:r>
          </a:p>
          <a:p>
            <a:pPr marL="0" indent="0">
              <a:lnSpc>
                <a:spcPct val="85000"/>
              </a:lnSpc>
              <a:spcBef>
                <a:spcPts val="0"/>
              </a:spcBef>
              <a:buNone/>
            </a:pPr>
            <a:endParaRPr lang="zh-CN" altLang="en-US" sz="1600" dirty="0"/>
          </a:p>
          <a:p>
            <a:pPr marL="0" indent="0">
              <a:lnSpc>
                <a:spcPct val="85000"/>
              </a:lnSpc>
              <a:spcBef>
                <a:spcPts val="0"/>
              </a:spcBef>
              <a:buNone/>
            </a:pPr>
            <a:r>
              <a:rPr lang="en-US" altLang="zh-CN" sz="1600" dirty="0"/>
              <a:t>    static void Main(string[] </a:t>
            </a:r>
            <a:r>
              <a:rPr lang="en-US" altLang="zh-CN" sz="1600" dirty="0" err="1"/>
              <a:t>args</a:t>
            </a:r>
            <a:r>
              <a:rPr lang="en-US" altLang="zh-CN" sz="1600" dirty="0"/>
              <a:t>)</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        </a:t>
            </a:r>
            <a:r>
              <a:rPr lang="en-US" altLang="zh-CN" sz="1600" dirty="0" err="1"/>
              <a:t>GreetingDelegate</a:t>
            </a:r>
            <a:r>
              <a:rPr lang="en-US" altLang="zh-CN" sz="1600" dirty="0"/>
              <a:t> delegate1;</a:t>
            </a:r>
            <a:r>
              <a:rPr lang="en-US" altLang="zh-CN" sz="1600" dirty="0">
                <a:solidFill>
                  <a:srgbClr val="0000FF"/>
                </a:solidFill>
              </a:rPr>
              <a:t> </a:t>
            </a:r>
          </a:p>
          <a:p>
            <a:pPr marL="0" indent="0">
              <a:lnSpc>
                <a:spcPct val="85000"/>
              </a:lnSpc>
              <a:spcBef>
                <a:spcPts val="0"/>
              </a:spcBef>
              <a:buNone/>
            </a:pPr>
            <a:r>
              <a:rPr lang="en-US" altLang="zh-CN" sz="1600" dirty="0">
                <a:solidFill>
                  <a:srgbClr val="0000FF"/>
                </a:solidFill>
              </a:rPr>
              <a:t>       // </a:t>
            </a:r>
            <a:r>
              <a:rPr lang="zh-CN" altLang="en-US" sz="1600" dirty="0">
                <a:solidFill>
                  <a:srgbClr val="0000FF"/>
                </a:solidFill>
              </a:rPr>
              <a:t>先给委托类型的变量赋值</a:t>
            </a:r>
            <a:endParaRPr lang="en-US" altLang="zh-CN" sz="1600" dirty="0"/>
          </a:p>
          <a:p>
            <a:pPr marL="0" indent="0">
              <a:lnSpc>
                <a:spcPct val="85000"/>
              </a:lnSpc>
              <a:spcBef>
                <a:spcPts val="0"/>
              </a:spcBef>
              <a:buNone/>
            </a:pPr>
            <a:r>
              <a:rPr lang="en-US" altLang="zh-CN" sz="1600" dirty="0">
                <a:solidFill>
                  <a:srgbClr val="FF0000"/>
                </a:solidFill>
              </a:rPr>
              <a:t>        delegate1 = </a:t>
            </a:r>
            <a:r>
              <a:rPr lang="en-US" altLang="zh-CN" sz="1600" dirty="0" err="1">
                <a:solidFill>
                  <a:srgbClr val="FF0000"/>
                </a:solidFill>
              </a:rPr>
              <a:t>EnglishGreeting</a:t>
            </a:r>
            <a:r>
              <a:rPr lang="en-US" altLang="zh-CN" sz="1600" dirty="0">
                <a:solidFill>
                  <a:srgbClr val="FF0000"/>
                </a:solidFill>
              </a:rPr>
              <a:t>; </a:t>
            </a:r>
            <a:r>
              <a:rPr lang="en-US" altLang="zh-CN" sz="1600" dirty="0">
                <a:solidFill>
                  <a:srgbClr val="0000FF"/>
                </a:solidFill>
              </a:rPr>
              <a:t>// delegate1 = new </a:t>
            </a:r>
            <a:r>
              <a:rPr lang="en-US" altLang="zh-CN" sz="1600" dirty="0" err="1">
                <a:solidFill>
                  <a:srgbClr val="0000FF"/>
                </a:solidFill>
              </a:rPr>
              <a:t>GreetingDelegate</a:t>
            </a:r>
            <a:r>
              <a:rPr lang="en-US" altLang="zh-CN" sz="1600" dirty="0">
                <a:solidFill>
                  <a:srgbClr val="0000FF"/>
                </a:solidFill>
              </a:rPr>
              <a:t>(</a:t>
            </a:r>
            <a:r>
              <a:rPr lang="en-US" altLang="zh-CN" sz="1600" dirty="0" err="1">
                <a:solidFill>
                  <a:srgbClr val="0000FF"/>
                </a:solidFill>
              </a:rPr>
              <a:t>EnglishGreeting</a:t>
            </a:r>
            <a:r>
              <a:rPr lang="en-US" altLang="zh-CN" sz="1600" dirty="0">
                <a:solidFill>
                  <a:srgbClr val="0000FF"/>
                </a:solidFill>
              </a:rPr>
              <a:t>); </a:t>
            </a:r>
          </a:p>
          <a:p>
            <a:pPr marL="0" indent="0">
              <a:lnSpc>
                <a:spcPct val="85000"/>
              </a:lnSpc>
              <a:spcBef>
                <a:spcPts val="0"/>
              </a:spcBef>
              <a:buNone/>
            </a:pPr>
            <a:r>
              <a:rPr lang="en-US" altLang="zh-CN" sz="1600" dirty="0">
                <a:solidFill>
                  <a:srgbClr val="FF0000"/>
                </a:solidFill>
              </a:rPr>
              <a:t>        delegate1 += </a:t>
            </a:r>
            <a:r>
              <a:rPr lang="en-US" altLang="zh-CN" sz="1600" dirty="0" err="1">
                <a:solidFill>
                  <a:srgbClr val="FF0000"/>
                </a:solidFill>
              </a:rPr>
              <a:t>ChineseGreeting</a:t>
            </a:r>
            <a:r>
              <a:rPr lang="en-US" altLang="zh-CN" sz="1600" dirty="0">
                <a:solidFill>
                  <a:srgbClr val="FF0000"/>
                </a:solidFill>
              </a:rPr>
              <a:t>;  </a:t>
            </a:r>
            <a:r>
              <a:rPr lang="en-US" altLang="zh-CN" sz="1600" dirty="0">
                <a:solidFill>
                  <a:srgbClr val="0000FF"/>
                </a:solidFill>
              </a:rPr>
              <a:t>//</a:t>
            </a:r>
            <a:r>
              <a:rPr lang="zh-CN" altLang="en-US" sz="1600" dirty="0">
                <a:solidFill>
                  <a:srgbClr val="0000FF"/>
                </a:solidFill>
              </a:rPr>
              <a:t>给此委托变量再绑定一个方法</a:t>
            </a:r>
          </a:p>
          <a:p>
            <a:pPr marL="0" indent="0">
              <a:lnSpc>
                <a:spcPct val="85000"/>
              </a:lnSpc>
              <a:spcBef>
                <a:spcPts val="0"/>
              </a:spcBef>
              <a:buNone/>
            </a:pPr>
            <a:endParaRPr lang="zh-CN" altLang="en-US" sz="1600" dirty="0"/>
          </a:p>
          <a:p>
            <a:pPr marL="0" indent="0">
              <a:lnSpc>
                <a:spcPct val="85000"/>
              </a:lnSpc>
              <a:spcBef>
                <a:spcPts val="0"/>
              </a:spcBef>
              <a:buNone/>
            </a:pPr>
            <a:r>
              <a:rPr lang="zh-CN" altLang="en-US" sz="1600" dirty="0"/>
              <a:t>        </a:t>
            </a:r>
            <a:r>
              <a:rPr lang="en-US" altLang="zh-CN" sz="1600" dirty="0"/>
              <a:t>// </a:t>
            </a:r>
            <a:r>
              <a:rPr lang="zh-CN" altLang="en-US" sz="1600" dirty="0"/>
              <a:t>将先后调用 </a:t>
            </a:r>
            <a:r>
              <a:rPr lang="en-US" altLang="zh-CN" sz="1600" dirty="0" err="1"/>
              <a:t>EnglishGreeting</a:t>
            </a:r>
            <a:r>
              <a:rPr lang="en-US" altLang="zh-CN" sz="1600" dirty="0"/>
              <a:t> </a:t>
            </a:r>
            <a:r>
              <a:rPr lang="zh-CN" altLang="en-US" sz="1600" dirty="0"/>
              <a:t>与 </a:t>
            </a:r>
            <a:r>
              <a:rPr lang="en-US" altLang="zh-CN" sz="1600" dirty="0" err="1"/>
              <a:t>ChineseGreeting</a:t>
            </a:r>
            <a:r>
              <a:rPr lang="en-US" altLang="zh-CN" sz="1600" dirty="0"/>
              <a:t> </a:t>
            </a:r>
            <a:r>
              <a:rPr lang="zh-CN" altLang="en-US" sz="1600" dirty="0"/>
              <a:t>方法</a:t>
            </a:r>
          </a:p>
          <a:p>
            <a:pPr marL="0" indent="0">
              <a:lnSpc>
                <a:spcPct val="85000"/>
              </a:lnSpc>
              <a:spcBef>
                <a:spcPts val="0"/>
              </a:spcBef>
              <a:buNone/>
            </a:pPr>
            <a:r>
              <a:rPr lang="en-US" altLang="zh-CN" sz="1600" dirty="0"/>
              <a:t>        </a:t>
            </a:r>
            <a:r>
              <a:rPr lang="en-US" altLang="zh-CN" sz="1600" dirty="0" err="1"/>
              <a:t>GreetPeople</a:t>
            </a:r>
            <a:r>
              <a:rPr lang="en-US" altLang="zh-CN" sz="1600" dirty="0"/>
              <a:t>("Jimmy Zhang", delegate1);</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a:t>
            </a:r>
            <a:endParaRPr lang="zh-CN" altLang="en-US" sz="1600" dirty="0"/>
          </a:p>
        </p:txBody>
      </p:sp>
    </p:spTree>
    <p:extLst>
      <p:ext uri="{BB962C8B-B14F-4D97-AF65-F5344CB8AC3E}">
        <p14:creationId xmlns:p14="http://schemas.microsoft.com/office/powerpoint/2010/main" val="7230384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44016"/>
            <a:ext cx="8856984" cy="6813376"/>
          </a:xfrm>
        </p:spPr>
        <p:txBody>
          <a:bodyPr/>
          <a:lstStyle/>
          <a:p>
            <a:pPr marL="0" indent="0">
              <a:lnSpc>
                <a:spcPct val="85000"/>
              </a:lnSpc>
              <a:spcBef>
                <a:spcPts val="0"/>
              </a:spcBef>
              <a:buNone/>
            </a:pPr>
            <a:r>
              <a:rPr lang="en-US" altLang="zh-CN" sz="1600" dirty="0"/>
              <a:t>using System;</a:t>
            </a:r>
            <a:endParaRPr lang="zh-CN" altLang="en-US" sz="1600" dirty="0"/>
          </a:p>
          <a:p>
            <a:pPr marL="0" indent="0">
              <a:lnSpc>
                <a:spcPct val="85000"/>
              </a:lnSpc>
              <a:spcBef>
                <a:spcPts val="0"/>
              </a:spcBef>
              <a:buNone/>
            </a:pPr>
            <a:r>
              <a:rPr lang="en-US" altLang="zh-CN" sz="1600" dirty="0"/>
              <a:t>class Program</a:t>
            </a:r>
          </a:p>
          <a:p>
            <a:pPr marL="0" indent="0">
              <a:lnSpc>
                <a:spcPct val="85000"/>
              </a:lnSpc>
              <a:spcBef>
                <a:spcPts val="0"/>
              </a:spcBef>
              <a:buNone/>
            </a:pPr>
            <a:r>
              <a:rPr lang="en-US" altLang="zh-CN" sz="1600" dirty="0"/>
              <a:t>{</a:t>
            </a:r>
          </a:p>
          <a:p>
            <a:pPr marL="0" indent="0">
              <a:lnSpc>
                <a:spcPct val="85000"/>
              </a:lnSpc>
              <a:spcBef>
                <a:spcPts val="0"/>
              </a:spcBef>
              <a:buNone/>
            </a:pPr>
            <a:r>
              <a:rPr lang="zh-CN" altLang="en-US" sz="1600" dirty="0">
                <a:solidFill>
                  <a:srgbClr val="0000FF"/>
                </a:solidFill>
              </a:rPr>
              <a:t>    </a:t>
            </a:r>
            <a:r>
              <a:rPr lang="en-US" altLang="zh-CN" sz="1600" dirty="0">
                <a:solidFill>
                  <a:srgbClr val="0000FF"/>
                </a:solidFill>
              </a:rPr>
              <a:t>//</a:t>
            </a:r>
            <a:r>
              <a:rPr lang="zh-CN" altLang="en-US" sz="1600" dirty="0">
                <a:solidFill>
                  <a:srgbClr val="0000FF"/>
                </a:solidFill>
              </a:rPr>
              <a:t>定义委托，它定义了可以代表的方法的类型</a:t>
            </a:r>
          </a:p>
          <a:p>
            <a:pPr marL="0" indent="0">
              <a:lnSpc>
                <a:spcPct val="85000"/>
              </a:lnSpc>
              <a:spcBef>
                <a:spcPts val="0"/>
              </a:spcBef>
              <a:buNone/>
            </a:pPr>
            <a:r>
              <a:rPr lang="en-US" altLang="zh-CN" sz="1600" dirty="0">
                <a:solidFill>
                  <a:srgbClr val="0000FF"/>
                </a:solidFill>
              </a:rPr>
              <a:t>    </a:t>
            </a:r>
            <a:r>
              <a:rPr lang="en-US" altLang="zh-CN" sz="1600" dirty="0">
                <a:solidFill>
                  <a:srgbClr val="FF0000"/>
                </a:solidFill>
              </a:rPr>
              <a:t>public delegate void </a:t>
            </a:r>
            <a:r>
              <a:rPr lang="en-US" altLang="zh-CN" sz="1600" dirty="0" err="1">
                <a:solidFill>
                  <a:srgbClr val="FF0000"/>
                </a:solidFill>
              </a:rPr>
              <a:t>GreetingDelegate</a:t>
            </a:r>
            <a:r>
              <a:rPr lang="en-US" altLang="zh-CN" sz="1600" dirty="0">
                <a:solidFill>
                  <a:srgbClr val="FF0000"/>
                </a:solidFill>
              </a:rPr>
              <a:t>(string name);</a:t>
            </a:r>
          </a:p>
          <a:p>
            <a:pPr marL="0" indent="0">
              <a:lnSpc>
                <a:spcPct val="85000"/>
              </a:lnSpc>
              <a:spcBef>
                <a:spcPts val="0"/>
              </a:spcBef>
              <a:buNone/>
            </a:pPr>
            <a:endParaRPr lang="zh-CN" altLang="en-US" sz="1600" dirty="0">
              <a:solidFill>
                <a:srgbClr val="0000FF"/>
              </a:solidFill>
            </a:endParaRPr>
          </a:p>
          <a:p>
            <a:pPr marL="0" indent="0">
              <a:lnSpc>
                <a:spcPct val="85000"/>
              </a:lnSpc>
              <a:spcBef>
                <a:spcPts val="0"/>
              </a:spcBef>
              <a:buNone/>
            </a:pPr>
            <a:r>
              <a:rPr lang="en-US" altLang="zh-CN" sz="1600" dirty="0"/>
              <a:t>    private static void </a:t>
            </a:r>
            <a:r>
              <a:rPr lang="en-US" altLang="zh-CN" sz="1600" dirty="0" err="1"/>
              <a:t>EnglishGreeting</a:t>
            </a:r>
            <a:r>
              <a:rPr lang="en-US" altLang="zh-CN" sz="1600" dirty="0"/>
              <a:t>(string 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        </a:t>
            </a:r>
            <a:r>
              <a:rPr lang="en-US" altLang="zh-CN" sz="1600" dirty="0" err="1"/>
              <a:t>Console.WriteLine</a:t>
            </a:r>
            <a:r>
              <a:rPr lang="en-US" altLang="zh-CN" sz="1600" dirty="0"/>
              <a:t>("Morning, " + 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endParaRPr lang="zh-CN" altLang="en-US" sz="1600" dirty="0"/>
          </a:p>
          <a:p>
            <a:pPr marL="0" indent="0">
              <a:lnSpc>
                <a:spcPct val="85000"/>
              </a:lnSpc>
              <a:spcBef>
                <a:spcPts val="0"/>
              </a:spcBef>
              <a:buNone/>
            </a:pPr>
            <a:r>
              <a:rPr lang="en-US" altLang="zh-CN" sz="1600" dirty="0"/>
              <a:t>    private static void </a:t>
            </a:r>
            <a:r>
              <a:rPr lang="en-US" altLang="zh-CN" sz="1600" dirty="0" err="1"/>
              <a:t>ChineseGreeting</a:t>
            </a:r>
            <a:r>
              <a:rPr lang="en-US" altLang="zh-CN" sz="1600" dirty="0"/>
              <a:t>(string 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        </a:t>
            </a:r>
            <a:r>
              <a:rPr lang="en-US" altLang="zh-CN" sz="1600" dirty="0" err="1"/>
              <a:t>Console.WriteLine</a:t>
            </a:r>
            <a:r>
              <a:rPr lang="en-US" altLang="zh-CN" sz="1600" dirty="0"/>
              <a:t>("</a:t>
            </a:r>
            <a:r>
              <a:rPr lang="zh-CN" altLang="en-US" sz="1600" dirty="0"/>
              <a:t>早上好</a:t>
            </a:r>
            <a:r>
              <a:rPr lang="en-US" altLang="zh-CN" sz="1600" dirty="0"/>
              <a:t>, "</a:t>
            </a:r>
            <a:r>
              <a:rPr lang="zh-CN" altLang="en-US" sz="1600" dirty="0"/>
              <a:t> </a:t>
            </a:r>
            <a:r>
              <a:rPr lang="en-US" altLang="zh-CN" sz="1600" dirty="0"/>
              <a:t>+</a:t>
            </a:r>
            <a:r>
              <a:rPr lang="zh-CN" altLang="en-US" sz="1600" dirty="0"/>
              <a:t> </a:t>
            </a:r>
            <a:r>
              <a:rPr lang="en-US" altLang="zh-CN" sz="1600" dirty="0"/>
              <a:t>name);</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endParaRPr lang="zh-CN" altLang="en-US" sz="1600" dirty="0"/>
          </a:p>
          <a:p>
            <a:pPr marL="0" indent="0">
              <a:lnSpc>
                <a:spcPct val="85000"/>
              </a:lnSpc>
              <a:spcBef>
                <a:spcPts val="0"/>
              </a:spcBef>
              <a:buNone/>
            </a:pPr>
            <a:r>
              <a:rPr lang="en-US" altLang="zh-CN" sz="1600" dirty="0">
                <a:solidFill>
                  <a:srgbClr val="0000FF"/>
                </a:solidFill>
              </a:rPr>
              <a:t>    </a:t>
            </a:r>
            <a:r>
              <a:rPr lang="en-US" altLang="zh-CN" sz="1600" dirty="0">
                <a:solidFill>
                  <a:srgbClr val="FF0000"/>
                </a:solidFill>
              </a:rPr>
              <a:t>private static void </a:t>
            </a:r>
            <a:r>
              <a:rPr lang="en-US" altLang="zh-CN" sz="1600" dirty="0" err="1">
                <a:solidFill>
                  <a:srgbClr val="FF0000"/>
                </a:solidFill>
              </a:rPr>
              <a:t>GreetPeople</a:t>
            </a:r>
            <a:r>
              <a:rPr lang="en-US" altLang="zh-CN" sz="1600" dirty="0">
                <a:solidFill>
                  <a:srgbClr val="FF0000"/>
                </a:solidFill>
              </a:rPr>
              <a:t>(string name, </a:t>
            </a:r>
            <a:r>
              <a:rPr lang="en-US" altLang="zh-CN" sz="1600" dirty="0" err="1">
                <a:solidFill>
                  <a:srgbClr val="FF0000"/>
                </a:solidFill>
              </a:rPr>
              <a:t>GreetingDelegate</a:t>
            </a:r>
            <a:r>
              <a:rPr lang="en-US" altLang="zh-CN" sz="1600" dirty="0">
                <a:solidFill>
                  <a:srgbClr val="FF0000"/>
                </a:solidFill>
              </a:rPr>
              <a:t> </a:t>
            </a:r>
            <a:r>
              <a:rPr lang="en-US" altLang="zh-CN" sz="1600" dirty="0" err="1">
                <a:solidFill>
                  <a:srgbClr val="FF0000"/>
                </a:solidFill>
              </a:rPr>
              <a:t>MakeGreeting</a:t>
            </a:r>
            <a:r>
              <a:rPr lang="en-US" altLang="zh-CN" sz="1600" dirty="0">
                <a:solidFill>
                  <a:srgbClr val="FF0000"/>
                </a:solidFill>
              </a:rPr>
              <a:t>)</a:t>
            </a:r>
          </a:p>
          <a:p>
            <a:pPr marL="0" indent="0">
              <a:lnSpc>
                <a:spcPct val="85000"/>
              </a:lnSpc>
              <a:spcBef>
                <a:spcPts val="0"/>
              </a:spcBef>
              <a:buNone/>
            </a:pPr>
            <a:r>
              <a:rPr lang="zh-CN" altLang="en-US" sz="1600" dirty="0">
                <a:solidFill>
                  <a:srgbClr val="FF0000"/>
                </a:solidFill>
              </a:rPr>
              <a:t>    </a:t>
            </a:r>
            <a:r>
              <a:rPr lang="en-US" altLang="zh-CN" sz="1600" dirty="0">
                <a:solidFill>
                  <a:srgbClr val="FF0000"/>
                </a:solidFill>
              </a:rPr>
              <a:t>{</a:t>
            </a:r>
          </a:p>
          <a:p>
            <a:pPr marL="0" indent="0">
              <a:lnSpc>
                <a:spcPct val="85000"/>
              </a:lnSpc>
              <a:spcBef>
                <a:spcPts val="0"/>
              </a:spcBef>
              <a:buNone/>
            </a:pPr>
            <a:r>
              <a:rPr lang="en-US" altLang="zh-CN" sz="1600" dirty="0">
                <a:solidFill>
                  <a:srgbClr val="FF0000"/>
                </a:solidFill>
              </a:rPr>
              <a:t>        </a:t>
            </a:r>
            <a:r>
              <a:rPr lang="en-US" altLang="zh-CN" sz="1600" dirty="0" err="1">
                <a:solidFill>
                  <a:srgbClr val="FF0000"/>
                </a:solidFill>
              </a:rPr>
              <a:t>MakeGreeting</a:t>
            </a:r>
            <a:r>
              <a:rPr lang="en-US" altLang="zh-CN" sz="1600" dirty="0">
                <a:solidFill>
                  <a:srgbClr val="FF0000"/>
                </a:solidFill>
              </a:rPr>
              <a:t>(name);</a:t>
            </a:r>
          </a:p>
          <a:p>
            <a:pPr marL="0" indent="0">
              <a:lnSpc>
                <a:spcPct val="85000"/>
              </a:lnSpc>
              <a:spcBef>
                <a:spcPts val="0"/>
              </a:spcBef>
              <a:buNone/>
            </a:pPr>
            <a:r>
              <a:rPr lang="zh-CN" altLang="en-US" sz="1600" dirty="0">
                <a:solidFill>
                  <a:srgbClr val="FF0000"/>
                </a:solidFill>
              </a:rPr>
              <a:t>    </a:t>
            </a:r>
            <a:r>
              <a:rPr lang="en-US" altLang="zh-CN" sz="1600" dirty="0">
                <a:solidFill>
                  <a:srgbClr val="FF0000"/>
                </a:solidFill>
              </a:rPr>
              <a:t>}</a:t>
            </a:r>
          </a:p>
          <a:p>
            <a:pPr marL="0" indent="0">
              <a:lnSpc>
                <a:spcPct val="85000"/>
              </a:lnSpc>
              <a:spcBef>
                <a:spcPts val="0"/>
              </a:spcBef>
              <a:buNone/>
            </a:pPr>
            <a:endParaRPr lang="zh-CN" altLang="en-US" sz="1600" dirty="0"/>
          </a:p>
          <a:p>
            <a:pPr marL="0" indent="0">
              <a:lnSpc>
                <a:spcPct val="85000"/>
              </a:lnSpc>
              <a:spcBef>
                <a:spcPts val="0"/>
              </a:spcBef>
              <a:buNone/>
            </a:pPr>
            <a:r>
              <a:rPr lang="en-US" altLang="zh-CN" sz="1600" dirty="0"/>
              <a:t>    static void Main(string[] </a:t>
            </a:r>
            <a:r>
              <a:rPr lang="en-US" altLang="zh-CN" sz="1600" dirty="0" err="1"/>
              <a:t>args</a:t>
            </a:r>
            <a:r>
              <a:rPr lang="en-US" altLang="zh-CN" sz="1600" dirty="0"/>
              <a:t>)</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        </a:t>
            </a:r>
            <a:r>
              <a:rPr lang="en-US" altLang="zh-CN" sz="1600" dirty="0" err="1"/>
              <a:t>GreetingDelegate</a:t>
            </a:r>
            <a:r>
              <a:rPr lang="en-US" altLang="zh-CN" sz="1600" dirty="0"/>
              <a:t> delegate1;</a:t>
            </a:r>
            <a:r>
              <a:rPr lang="en-US" altLang="zh-CN" sz="1600" dirty="0">
                <a:solidFill>
                  <a:srgbClr val="0000FF"/>
                </a:solidFill>
              </a:rPr>
              <a:t> </a:t>
            </a:r>
          </a:p>
          <a:p>
            <a:pPr marL="0" indent="0">
              <a:lnSpc>
                <a:spcPct val="85000"/>
              </a:lnSpc>
              <a:spcBef>
                <a:spcPts val="0"/>
              </a:spcBef>
              <a:buNone/>
            </a:pPr>
            <a:r>
              <a:rPr lang="en-US" altLang="zh-CN" sz="1600" dirty="0">
                <a:solidFill>
                  <a:srgbClr val="0000FF"/>
                </a:solidFill>
              </a:rPr>
              <a:t>       // </a:t>
            </a:r>
            <a:r>
              <a:rPr lang="zh-CN" altLang="en-US" sz="1600" dirty="0">
                <a:solidFill>
                  <a:srgbClr val="0000FF"/>
                </a:solidFill>
              </a:rPr>
              <a:t>先给委托类型的变量赋值</a:t>
            </a:r>
            <a:endParaRPr lang="en-US" altLang="zh-CN" sz="1600" dirty="0"/>
          </a:p>
          <a:p>
            <a:pPr marL="0" indent="0">
              <a:lnSpc>
                <a:spcPct val="85000"/>
              </a:lnSpc>
              <a:spcBef>
                <a:spcPts val="0"/>
              </a:spcBef>
              <a:buNone/>
            </a:pPr>
            <a:r>
              <a:rPr lang="en-US" altLang="zh-CN" sz="1600" dirty="0">
                <a:solidFill>
                  <a:srgbClr val="FF0000"/>
                </a:solidFill>
              </a:rPr>
              <a:t>        delegate1 = </a:t>
            </a:r>
            <a:r>
              <a:rPr lang="en-US" altLang="zh-CN" sz="1600" dirty="0" err="1">
                <a:solidFill>
                  <a:srgbClr val="FF0000"/>
                </a:solidFill>
              </a:rPr>
              <a:t>EnglishGreeting</a:t>
            </a:r>
            <a:r>
              <a:rPr lang="en-US" altLang="zh-CN" sz="1600" dirty="0">
                <a:solidFill>
                  <a:srgbClr val="FF0000"/>
                </a:solidFill>
              </a:rPr>
              <a:t>; </a:t>
            </a:r>
            <a:r>
              <a:rPr lang="en-US" altLang="zh-CN" sz="1600" dirty="0">
                <a:solidFill>
                  <a:srgbClr val="0000FF"/>
                </a:solidFill>
              </a:rPr>
              <a:t>// delegate1 = new </a:t>
            </a:r>
            <a:r>
              <a:rPr lang="en-US" altLang="zh-CN" sz="1600" dirty="0" err="1">
                <a:solidFill>
                  <a:srgbClr val="0000FF"/>
                </a:solidFill>
              </a:rPr>
              <a:t>GreetingDelegate</a:t>
            </a:r>
            <a:r>
              <a:rPr lang="en-US" altLang="zh-CN" sz="1600" dirty="0">
                <a:solidFill>
                  <a:srgbClr val="0000FF"/>
                </a:solidFill>
              </a:rPr>
              <a:t>(</a:t>
            </a:r>
            <a:r>
              <a:rPr lang="en-US" altLang="zh-CN" sz="1600" dirty="0" err="1">
                <a:solidFill>
                  <a:srgbClr val="0000FF"/>
                </a:solidFill>
              </a:rPr>
              <a:t>EnglishGreeting</a:t>
            </a:r>
            <a:r>
              <a:rPr lang="en-US" altLang="zh-CN" sz="1600" dirty="0">
                <a:solidFill>
                  <a:srgbClr val="0000FF"/>
                </a:solidFill>
              </a:rPr>
              <a:t>); </a:t>
            </a:r>
          </a:p>
          <a:p>
            <a:pPr marL="0" indent="0">
              <a:lnSpc>
                <a:spcPct val="85000"/>
              </a:lnSpc>
              <a:spcBef>
                <a:spcPts val="0"/>
              </a:spcBef>
              <a:buNone/>
            </a:pPr>
            <a:r>
              <a:rPr lang="en-US" altLang="zh-CN" sz="1600" dirty="0">
                <a:solidFill>
                  <a:srgbClr val="FF0000"/>
                </a:solidFill>
              </a:rPr>
              <a:t>        delegate1 += </a:t>
            </a:r>
            <a:r>
              <a:rPr lang="en-US" altLang="zh-CN" sz="1600" dirty="0" err="1">
                <a:solidFill>
                  <a:srgbClr val="FF0000"/>
                </a:solidFill>
              </a:rPr>
              <a:t>ChineseGreeting</a:t>
            </a:r>
            <a:r>
              <a:rPr lang="en-US" altLang="zh-CN" sz="1600" dirty="0">
                <a:solidFill>
                  <a:srgbClr val="FF0000"/>
                </a:solidFill>
              </a:rPr>
              <a:t>;  </a:t>
            </a:r>
            <a:r>
              <a:rPr lang="en-US" altLang="zh-CN" sz="1600" dirty="0">
                <a:solidFill>
                  <a:srgbClr val="0000FF"/>
                </a:solidFill>
              </a:rPr>
              <a:t>//</a:t>
            </a:r>
            <a:r>
              <a:rPr lang="zh-CN" altLang="en-US" sz="1600" dirty="0">
                <a:solidFill>
                  <a:srgbClr val="0000FF"/>
                </a:solidFill>
              </a:rPr>
              <a:t>给此委托变量再绑定一个方法</a:t>
            </a:r>
          </a:p>
          <a:p>
            <a:pPr marL="0" indent="0">
              <a:lnSpc>
                <a:spcPct val="85000"/>
              </a:lnSpc>
              <a:spcBef>
                <a:spcPts val="0"/>
              </a:spcBef>
              <a:buNone/>
            </a:pPr>
            <a:endParaRPr lang="zh-CN" altLang="en-US" sz="1600" dirty="0"/>
          </a:p>
          <a:p>
            <a:pPr marL="0" indent="0">
              <a:lnSpc>
                <a:spcPct val="85000"/>
              </a:lnSpc>
              <a:spcBef>
                <a:spcPts val="0"/>
              </a:spcBef>
              <a:buNone/>
            </a:pPr>
            <a:r>
              <a:rPr lang="zh-CN" altLang="en-US" sz="1600" dirty="0"/>
              <a:t>        </a:t>
            </a:r>
            <a:r>
              <a:rPr lang="en-US" altLang="zh-CN" sz="1600" dirty="0"/>
              <a:t>// </a:t>
            </a:r>
            <a:r>
              <a:rPr lang="zh-CN" altLang="en-US" sz="1600" dirty="0"/>
              <a:t>将先后调用 </a:t>
            </a:r>
            <a:r>
              <a:rPr lang="en-US" altLang="zh-CN" sz="1600" dirty="0" err="1"/>
              <a:t>EnglishGreeting</a:t>
            </a:r>
            <a:r>
              <a:rPr lang="en-US" altLang="zh-CN" sz="1600" dirty="0"/>
              <a:t> </a:t>
            </a:r>
            <a:r>
              <a:rPr lang="zh-CN" altLang="en-US" sz="1600" dirty="0"/>
              <a:t>与 </a:t>
            </a:r>
            <a:r>
              <a:rPr lang="en-US" altLang="zh-CN" sz="1600" dirty="0" err="1"/>
              <a:t>ChineseGreeting</a:t>
            </a:r>
            <a:r>
              <a:rPr lang="en-US" altLang="zh-CN" sz="1600" dirty="0"/>
              <a:t> </a:t>
            </a:r>
            <a:r>
              <a:rPr lang="zh-CN" altLang="en-US" sz="1600" dirty="0"/>
              <a:t>方法</a:t>
            </a:r>
          </a:p>
          <a:p>
            <a:pPr marL="0" indent="0">
              <a:lnSpc>
                <a:spcPct val="85000"/>
              </a:lnSpc>
              <a:spcBef>
                <a:spcPts val="0"/>
              </a:spcBef>
              <a:buNone/>
            </a:pPr>
            <a:r>
              <a:rPr lang="en-US" altLang="zh-CN" sz="1600" dirty="0"/>
              <a:t>        </a:t>
            </a:r>
            <a:r>
              <a:rPr lang="en-US" altLang="zh-CN" sz="1600" dirty="0" err="1"/>
              <a:t>GreetPeople</a:t>
            </a:r>
            <a:r>
              <a:rPr lang="en-US" altLang="zh-CN" sz="1600" dirty="0"/>
              <a:t>("Jimmy Zhang", delegate1);</a:t>
            </a:r>
          </a:p>
          <a:p>
            <a:pPr marL="0" indent="0">
              <a:lnSpc>
                <a:spcPct val="85000"/>
              </a:lnSpc>
              <a:spcBef>
                <a:spcPts val="0"/>
              </a:spcBef>
              <a:buNone/>
            </a:pPr>
            <a:r>
              <a:rPr lang="zh-CN" altLang="en-US" sz="1600" dirty="0"/>
              <a:t>    </a:t>
            </a:r>
            <a:r>
              <a:rPr lang="en-US" altLang="zh-CN" sz="1600" dirty="0"/>
              <a:t>}</a:t>
            </a:r>
          </a:p>
          <a:p>
            <a:pPr marL="0" indent="0">
              <a:lnSpc>
                <a:spcPct val="85000"/>
              </a:lnSpc>
              <a:spcBef>
                <a:spcPts val="0"/>
              </a:spcBef>
              <a:buNone/>
            </a:pPr>
            <a:r>
              <a:rPr lang="en-US" altLang="zh-CN" sz="1600" dirty="0"/>
              <a:t>}</a:t>
            </a:r>
            <a:endParaRPr lang="zh-CN" altLang="en-US" sz="1600" dirty="0"/>
          </a:p>
        </p:txBody>
      </p:sp>
      <p:sp>
        <p:nvSpPr>
          <p:cNvPr id="4" name="文本框 3"/>
          <p:cNvSpPr txBox="1"/>
          <p:nvPr/>
        </p:nvSpPr>
        <p:spPr>
          <a:xfrm>
            <a:off x="2843808" y="116632"/>
            <a:ext cx="5532284" cy="590931"/>
          </a:xfrm>
          <a:prstGeom prst="rect">
            <a:avLst/>
          </a:prstGeom>
          <a:noFill/>
          <a:ln>
            <a:solidFill>
              <a:srgbClr val="00B0F0"/>
            </a:solidFill>
          </a:ln>
        </p:spPr>
        <p:txBody>
          <a:bodyPr wrap="none" rtlCol="0">
            <a:spAutoFit/>
          </a:bodyPr>
          <a:lstStyle/>
          <a:p>
            <a:pPr>
              <a:lnSpc>
                <a:spcPct val="90000"/>
              </a:lnSpc>
            </a:pPr>
            <a:r>
              <a:rPr lang="en-US" altLang="zh-CN" sz="1800" dirty="0" err="1">
                <a:solidFill>
                  <a:srgbClr val="FF0000"/>
                </a:solidFill>
                <a:latin typeface="+mn-lt"/>
                <a:ea typeface="黑体" panose="02010609060101010101" pitchFamily="49" charset="-122"/>
              </a:rPr>
              <a:t>GreetPeople</a:t>
            </a:r>
            <a:r>
              <a:rPr lang="en-US" altLang="zh-CN" sz="1800" dirty="0">
                <a:solidFill>
                  <a:srgbClr val="FF0000"/>
                </a:solidFill>
                <a:latin typeface="+mn-lt"/>
                <a:ea typeface="黑体" panose="02010609060101010101" pitchFamily="49" charset="-122"/>
              </a:rPr>
              <a:t> </a:t>
            </a:r>
            <a:r>
              <a:rPr lang="zh-CN" altLang="en-US" sz="1800" dirty="0">
                <a:solidFill>
                  <a:srgbClr val="FF0000"/>
                </a:solidFill>
                <a:latin typeface="+mn-lt"/>
                <a:ea typeface="黑体" panose="02010609060101010101" pitchFamily="49" charset="-122"/>
              </a:rPr>
              <a:t>在一个类中，</a:t>
            </a:r>
            <a:endParaRPr lang="en-US" altLang="zh-CN" sz="1800" dirty="0">
              <a:solidFill>
                <a:srgbClr val="FF0000"/>
              </a:solidFill>
              <a:latin typeface="+mn-lt"/>
              <a:ea typeface="黑体" panose="02010609060101010101" pitchFamily="49" charset="-122"/>
            </a:endParaRPr>
          </a:p>
          <a:p>
            <a:pPr>
              <a:lnSpc>
                <a:spcPct val="90000"/>
              </a:lnSpc>
            </a:pPr>
            <a:r>
              <a:rPr lang="en-US" altLang="zh-CN" sz="1800" dirty="0" err="1">
                <a:solidFill>
                  <a:srgbClr val="FF0000"/>
                </a:solidFill>
                <a:latin typeface="+mn-lt"/>
                <a:ea typeface="黑体" panose="02010609060101010101" pitchFamily="49" charset="-122"/>
              </a:rPr>
              <a:t>ChineseGreeting</a:t>
            </a:r>
            <a:r>
              <a:rPr lang="zh-CN" altLang="en-US" sz="1800" dirty="0">
                <a:solidFill>
                  <a:srgbClr val="FF0000"/>
                </a:solidFill>
                <a:latin typeface="+mn-lt"/>
                <a:ea typeface="黑体" panose="02010609060101010101" pitchFamily="49" charset="-122"/>
              </a:rPr>
              <a:t>和 </a:t>
            </a:r>
            <a:r>
              <a:rPr lang="en-US" altLang="zh-CN" sz="1800" dirty="0" err="1">
                <a:solidFill>
                  <a:srgbClr val="FF0000"/>
                </a:solidFill>
                <a:latin typeface="+mn-lt"/>
                <a:ea typeface="黑体" panose="02010609060101010101" pitchFamily="49" charset="-122"/>
              </a:rPr>
              <a:t>EnglishGreeting</a:t>
            </a:r>
            <a:r>
              <a:rPr lang="en-US" altLang="zh-CN" sz="1800" dirty="0">
                <a:solidFill>
                  <a:srgbClr val="FF0000"/>
                </a:solidFill>
                <a:latin typeface="+mn-lt"/>
                <a:ea typeface="黑体" panose="02010609060101010101" pitchFamily="49" charset="-122"/>
              </a:rPr>
              <a:t> </a:t>
            </a:r>
            <a:r>
              <a:rPr lang="zh-CN" altLang="en-US" sz="1800" dirty="0">
                <a:solidFill>
                  <a:srgbClr val="FF0000"/>
                </a:solidFill>
                <a:latin typeface="+mn-lt"/>
                <a:ea typeface="黑体" panose="02010609060101010101" pitchFamily="49" charset="-122"/>
              </a:rPr>
              <a:t>在另外的类中。</a:t>
            </a:r>
          </a:p>
        </p:txBody>
      </p:sp>
    </p:spTree>
    <p:extLst>
      <p:ext uri="{BB962C8B-B14F-4D97-AF65-F5344CB8AC3E}">
        <p14:creationId xmlns:p14="http://schemas.microsoft.com/office/powerpoint/2010/main" val="642351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80720"/>
          </a:xfrm>
        </p:spPr>
        <p:txBody>
          <a:bodyPr/>
          <a:lstStyle/>
          <a:p>
            <a:pPr marL="0" indent="0">
              <a:lnSpc>
                <a:spcPct val="85000"/>
              </a:lnSpc>
              <a:spcBef>
                <a:spcPts val="0"/>
              </a:spcBef>
              <a:buNone/>
            </a:pPr>
            <a:r>
              <a:rPr lang="en-US" altLang="zh-CN" sz="1500" dirty="0"/>
              <a:t>using System;</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solidFill>
                  <a:srgbClr val="FF0000"/>
                </a:solidFill>
              </a:rPr>
              <a:t>public delegate void </a:t>
            </a:r>
            <a:r>
              <a:rPr lang="en-US" altLang="zh-CN" sz="1500" dirty="0" err="1">
                <a:solidFill>
                  <a:srgbClr val="FF0000"/>
                </a:solidFill>
              </a:rPr>
              <a:t>GreetingDelegate</a:t>
            </a:r>
            <a:r>
              <a:rPr lang="en-US" altLang="zh-CN" sz="1500" dirty="0">
                <a:solidFill>
                  <a:srgbClr val="FF0000"/>
                </a:solidFill>
              </a:rPr>
              <a:t>(string name);</a:t>
            </a:r>
          </a:p>
          <a:p>
            <a:pPr marL="0" indent="0">
              <a:lnSpc>
                <a:spcPct val="85000"/>
              </a:lnSpc>
              <a:spcBef>
                <a:spcPts val="0"/>
              </a:spcBef>
              <a:buNone/>
            </a:pPr>
            <a:endParaRPr lang="en-US" altLang="zh-CN" sz="1500" dirty="0"/>
          </a:p>
          <a:p>
            <a:pPr marL="0" indent="0">
              <a:lnSpc>
                <a:spcPct val="85000"/>
              </a:lnSpc>
              <a:spcBef>
                <a:spcPts val="0"/>
              </a:spcBef>
              <a:buNone/>
            </a:pPr>
            <a:r>
              <a:rPr lang="en-US" altLang="zh-CN" sz="1500" dirty="0"/>
              <a:t>public class </a:t>
            </a:r>
            <a:r>
              <a:rPr lang="en-US" altLang="zh-CN" sz="1500" dirty="0" err="1"/>
              <a:t>GreetingManager</a:t>
            </a:r>
            <a:endParaRPr lang="en-US" altLang="zh-CN" sz="1500" dirty="0"/>
          </a:p>
          <a:p>
            <a:pPr marL="0" indent="0">
              <a:lnSpc>
                <a:spcPct val="85000"/>
              </a:lnSpc>
              <a:spcBef>
                <a:spcPts val="0"/>
              </a:spcBef>
              <a:buNone/>
            </a:pPr>
            <a:r>
              <a:rPr lang="en-US" altLang="zh-CN" sz="1500" dirty="0"/>
              <a:t>{    </a:t>
            </a:r>
          </a:p>
          <a:p>
            <a:pPr marL="0" indent="0">
              <a:lnSpc>
                <a:spcPct val="85000"/>
              </a:lnSpc>
              <a:spcBef>
                <a:spcPts val="0"/>
              </a:spcBef>
              <a:buNone/>
            </a:pPr>
            <a:r>
              <a:rPr lang="en-US" altLang="zh-CN" sz="1500" dirty="0"/>
              <a:t>    public void </a:t>
            </a:r>
            <a:r>
              <a:rPr lang="en-US" altLang="zh-CN" sz="1500" dirty="0" err="1"/>
              <a:t>GreetPeople</a:t>
            </a:r>
            <a:r>
              <a:rPr lang="en-US" altLang="zh-CN" sz="1500" dirty="0"/>
              <a:t>(string name, </a:t>
            </a:r>
            <a:r>
              <a:rPr lang="en-US" altLang="zh-CN" sz="1500" dirty="0" err="1"/>
              <a:t>GreetingDelegate</a:t>
            </a:r>
            <a:r>
              <a:rPr lang="en-US" altLang="zh-CN" sz="1500" dirty="0"/>
              <a:t> </a:t>
            </a:r>
            <a:r>
              <a:rPr lang="en-US" altLang="zh-CN" sz="1500" dirty="0" err="1"/>
              <a:t>MakeGreeting</a:t>
            </a:r>
            <a:r>
              <a:rPr lang="en-US" altLang="zh-CN" sz="1500" dirty="0"/>
              <a:t>)</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MakeGreeting</a:t>
            </a:r>
            <a:r>
              <a:rPr lang="en-US" altLang="zh-CN" sz="1500" dirty="0"/>
              <a:t>(name);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t>class Program</a:t>
            </a:r>
          </a:p>
          <a:p>
            <a:pPr marL="0" indent="0">
              <a:lnSpc>
                <a:spcPct val="85000"/>
              </a:lnSpc>
              <a:spcBef>
                <a:spcPts val="0"/>
              </a:spcBef>
              <a:buNone/>
            </a:pPr>
            <a:r>
              <a:rPr lang="en-US" altLang="zh-CN" sz="1500" dirty="0"/>
              <a:t>{</a:t>
            </a:r>
          </a:p>
          <a:p>
            <a:pPr marL="0" indent="0">
              <a:lnSpc>
                <a:spcPct val="85000"/>
              </a:lnSpc>
              <a:spcBef>
                <a:spcPts val="0"/>
              </a:spcBef>
              <a:buNone/>
            </a:pPr>
            <a:r>
              <a:rPr lang="en-US" altLang="zh-CN" sz="1500" dirty="0"/>
              <a:t>    private static void </a:t>
            </a:r>
            <a:r>
              <a:rPr lang="en-US" altLang="zh-CN" sz="1500" dirty="0" err="1"/>
              <a:t>EnglishGreeting</a:t>
            </a:r>
            <a:r>
              <a:rPr lang="en-US" altLang="zh-CN" sz="1500" dirty="0"/>
              <a:t>(string 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Console.WriteLine</a:t>
            </a:r>
            <a:r>
              <a:rPr lang="en-US" altLang="zh-CN" sz="1500" dirty="0"/>
              <a:t>("Morning, " + 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private static void </a:t>
            </a:r>
            <a:r>
              <a:rPr lang="en-US" altLang="zh-CN" sz="1500" dirty="0" err="1"/>
              <a:t>ChineseGreeting</a:t>
            </a:r>
            <a:r>
              <a:rPr lang="en-US" altLang="zh-CN" sz="1500" dirty="0"/>
              <a:t>(string 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Console.WriteLine</a:t>
            </a:r>
            <a:r>
              <a:rPr lang="en-US" altLang="zh-CN" sz="1500" dirty="0"/>
              <a:t>("</a:t>
            </a:r>
            <a:r>
              <a:rPr lang="zh-CN" altLang="en-US" sz="1500" dirty="0"/>
              <a:t>早上好</a:t>
            </a:r>
            <a:r>
              <a:rPr lang="en-US" altLang="zh-CN" sz="1500" dirty="0"/>
              <a:t>, "</a:t>
            </a:r>
            <a:r>
              <a:rPr lang="zh-CN" altLang="en-US" sz="1500" dirty="0"/>
              <a:t> </a:t>
            </a:r>
            <a:r>
              <a:rPr lang="en-US" altLang="zh-CN" sz="1500" dirty="0"/>
              <a:t>+</a:t>
            </a:r>
            <a:r>
              <a:rPr lang="zh-CN" altLang="en-US" sz="1500" dirty="0"/>
              <a:t> </a:t>
            </a:r>
            <a:r>
              <a:rPr lang="en-US" altLang="zh-CN" sz="1500" dirty="0"/>
              <a:t>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t>    static void Main(string[] </a:t>
            </a:r>
            <a:r>
              <a:rPr lang="en-US" altLang="zh-CN" sz="1500" dirty="0" err="1"/>
              <a:t>args</a:t>
            </a:r>
            <a:r>
              <a:rPr lang="en-US" altLang="zh-CN" sz="1500" dirty="0"/>
              <a:t>)</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GreetingManager</a:t>
            </a:r>
            <a:r>
              <a:rPr lang="en-US" altLang="zh-CN" sz="1500" dirty="0"/>
              <a:t> gm = new </a:t>
            </a:r>
            <a:r>
              <a:rPr lang="en-US" altLang="zh-CN" sz="1500" dirty="0" err="1"/>
              <a:t>GreetingManager</a:t>
            </a:r>
            <a:r>
              <a:rPr lang="en-US" altLang="zh-CN" sz="1500" dirty="0"/>
              <a:t>();</a:t>
            </a:r>
          </a:p>
          <a:p>
            <a:pPr marL="0" indent="0">
              <a:lnSpc>
                <a:spcPct val="85000"/>
              </a:lnSpc>
              <a:spcBef>
                <a:spcPts val="0"/>
              </a:spcBef>
              <a:buNone/>
            </a:pPr>
            <a:r>
              <a:rPr lang="en-US" altLang="zh-CN" sz="1500" dirty="0"/>
              <a:t>        </a:t>
            </a:r>
            <a:r>
              <a:rPr lang="en-US" altLang="zh-CN" sz="1500" dirty="0" err="1"/>
              <a:t>GreetingDelegate</a:t>
            </a:r>
            <a:r>
              <a:rPr lang="en-US" altLang="zh-CN" sz="1500" dirty="0"/>
              <a:t> delegate1;</a:t>
            </a:r>
          </a:p>
          <a:p>
            <a:pPr marL="0" indent="0">
              <a:lnSpc>
                <a:spcPct val="85000"/>
              </a:lnSpc>
              <a:spcBef>
                <a:spcPts val="0"/>
              </a:spcBef>
              <a:buNone/>
            </a:pPr>
            <a:r>
              <a:rPr lang="en-US" altLang="zh-CN" sz="1500" dirty="0"/>
              <a:t>        delegate1 = </a:t>
            </a:r>
            <a:r>
              <a:rPr lang="en-US" altLang="zh-CN" sz="1500" dirty="0" err="1"/>
              <a:t>EnglishGreeting</a:t>
            </a:r>
            <a:r>
              <a:rPr lang="en-US" altLang="zh-CN" sz="1500" dirty="0"/>
              <a:t>;</a:t>
            </a:r>
          </a:p>
          <a:p>
            <a:pPr marL="0" indent="0">
              <a:lnSpc>
                <a:spcPct val="85000"/>
              </a:lnSpc>
              <a:spcBef>
                <a:spcPts val="0"/>
              </a:spcBef>
              <a:buNone/>
            </a:pPr>
            <a:r>
              <a:rPr lang="en-US" altLang="zh-CN" sz="1500" dirty="0"/>
              <a:t>        delegate1 += </a:t>
            </a:r>
            <a:r>
              <a:rPr lang="en-US" altLang="zh-CN" sz="1500" dirty="0" err="1"/>
              <a:t>ChineseGreeting</a:t>
            </a:r>
            <a:r>
              <a:rPr lang="en-US" altLang="zh-CN" sz="1500" dirty="0"/>
              <a:t>;</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t>        </a:t>
            </a:r>
            <a:r>
              <a:rPr lang="en-US" altLang="zh-CN" sz="1500" dirty="0" err="1"/>
              <a:t>gm.GreetPeople</a:t>
            </a:r>
            <a:r>
              <a:rPr lang="en-US" altLang="zh-CN" sz="1500" dirty="0"/>
              <a:t>("Jimmy Zhang", delegate1);</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a:t>
            </a:r>
            <a:endParaRPr lang="zh-CN" altLang="en-US" sz="1500" dirty="0"/>
          </a:p>
        </p:txBody>
      </p:sp>
    </p:spTree>
    <p:extLst>
      <p:ext uri="{BB962C8B-B14F-4D97-AF65-F5344CB8AC3E}">
        <p14:creationId xmlns:p14="http://schemas.microsoft.com/office/powerpoint/2010/main" val="203039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80720"/>
          </a:xfrm>
        </p:spPr>
        <p:txBody>
          <a:bodyPr/>
          <a:lstStyle/>
          <a:p>
            <a:pPr marL="0" indent="0">
              <a:lnSpc>
                <a:spcPct val="85000"/>
              </a:lnSpc>
              <a:spcBef>
                <a:spcPts val="0"/>
              </a:spcBef>
              <a:buNone/>
            </a:pPr>
            <a:r>
              <a:rPr lang="en-US" altLang="zh-CN" sz="1500" dirty="0"/>
              <a:t>using System;</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solidFill>
                  <a:srgbClr val="FF0000"/>
                </a:solidFill>
              </a:rPr>
              <a:t>public delegate void </a:t>
            </a:r>
            <a:r>
              <a:rPr lang="en-US" altLang="zh-CN" sz="1500" dirty="0" err="1">
                <a:solidFill>
                  <a:srgbClr val="FF0000"/>
                </a:solidFill>
              </a:rPr>
              <a:t>GreetingDelegate</a:t>
            </a:r>
            <a:r>
              <a:rPr lang="en-US" altLang="zh-CN" sz="1500" dirty="0">
                <a:solidFill>
                  <a:srgbClr val="FF0000"/>
                </a:solidFill>
              </a:rPr>
              <a:t>(string name);</a:t>
            </a:r>
          </a:p>
          <a:p>
            <a:pPr marL="0" indent="0">
              <a:lnSpc>
                <a:spcPct val="85000"/>
              </a:lnSpc>
              <a:spcBef>
                <a:spcPts val="0"/>
              </a:spcBef>
              <a:buNone/>
            </a:pPr>
            <a:endParaRPr lang="en-US" altLang="zh-CN" sz="1500" dirty="0"/>
          </a:p>
          <a:p>
            <a:pPr marL="0" indent="0">
              <a:lnSpc>
                <a:spcPct val="85000"/>
              </a:lnSpc>
              <a:spcBef>
                <a:spcPts val="0"/>
              </a:spcBef>
              <a:buNone/>
            </a:pPr>
            <a:r>
              <a:rPr lang="en-US" altLang="zh-CN" sz="1500" dirty="0"/>
              <a:t>public class </a:t>
            </a:r>
            <a:r>
              <a:rPr lang="en-US" altLang="zh-CN" sz="1500" dirty="0" err="1"/>
              <a:t>GreetingManager</a:t>
            </a:r>
            <a:endParaRPr lang="en-US" altLang="zh-CN" sz="1500" dirty="0"/>
          </a:p>
          <a:p>
            <a:pPr marL="0" indent="0">
              <a:lnSpc>
                <a:spcPct val="85000"/>
              </a:lnSpc>
              <a:spcBef>
                <a:spcPts val="0"/>
              </a:spcBef>
              <a:buNone/>
            </a:pPr>
            <a:r>
              <a:rPr lang="en-US" altLang="zh-CN" sz="1500" dirty="0"/>
              <a:t>{    </a:t>
            </a:r>
          </a:p>
          <a:p>
            <a:pPr marL="0" indent="0">
              <a:lnSpc>
                <a:spcPct val="85000"/>
              </a:lnSpc>
              <a:spcBef>
                <a:spcPts val="0"/>
              </a:spcBef>
              <a:buNone/>
            </a:pPr>
            <a:r>
              <a:rPr lang="en-US" altLang="zh-CN" sz="1500" dirty="0"/>
              <a:t>    public void </a:t>
            </a:r>
            <a:r>
              <a:rPr lang="en-US" altLang="zh-CN" sz="1500" dirty="0" err="1"/>
              <a:t>GreetPeople</a:t>
            </a:r>
            <a:r>
              <a:rPr lang="en-US" altLang="zh-CN" sz="1500" dirty="0"/>
              <a:t>(string name, </a:t>
            </a:r>
            <a:r>
              <a:rPr lang="en-US" altLang="zh-CN" sz="1500" dirty="0" err="1"/>
              <a:t>GreetingDelegate</a:t>
            </a:r>
            <a:r>
              <a:rPr lang="en-US" altLang="zh-CN" sz="1500" dirty="0"/>
              <a:t> </a:t>
            </a:r>
            <a:r>
              <a:rPr lang="en-US" altLang="zh-CN" sz="1500" dirty="0" err="1"/>
              <a:t>MakeGreeting</a:t>
            </a:r>
            <a:r>
              <a:rPr lang="en-US" altLang="zh-CN" sz="1500" dirty="0"/>
              <a:t>)</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MakeGreeting</a:t>
            </a:r>
            <a:r>
              <a:rPr lang="en-US" altLang="zh-CN" sz="1500" dirty="0"/>
              <a:t>(name);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t>class Program</a:t>
            </a:r>
          </a:p>
          <a:p>
            <a:pPr marL="0" indent="0">
              <a:lnSpc>
                <a:spcPct val="85000"/>
              </a:lnSpc>
              <a:spcBef>
                <a:spcPts val="0"/>
              </a:spcBef>
              <a:buNone/>
            </a:pPr>
            <a:r>
              <a:rPr lang="en-US" altLang="zh-CN" sz="1500" dirty="0"/>
              <a:t>{</a:t>
            </a:r>
          </a:p>
          <a:p>
            <a:pPr marL="0" indent="0">
              <a:lnSpc>
                <a:spcPct val="85000"/>
              </a:lnSpc>
              <a:spcBef>
                <a:spcPts val="0"/>
              </a:spcBef>
              <a:buNone/>
            </a:pPr>
            <a:r>
              <a:rPr lang="en-US" altLang="zh-CN" sz="1500" dirty="0"/>
              <a:t>    private static void </a:t>
            </a:r>
            <a:r>
              <a:rPr lang="en-US" altLang="zh-CN" sz="1500" dirty="0" err="1"/>
              <a:t>EnglishGreeting</a:t>
            </a:r>
            <a:r>
              <a:rPr lang="en-US" altLang="zh-CN" sz="1500" dirty="0"/>
              <a:t>(string 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Console.WriteLine</a:t>
            </a:r>
            <a:r>
              <a:rPr lang="en-US" altLang="zh-CN" sz="1500" dirty="0"/>
              <a:t>("Morning, " + 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private static void </a:t>
            </a:r>
            <a:r>
              <a:rPr lang="en-US" altLang="zh-CN" sz="1500" dirty="0" err="1"/>
              <a:t>ChineseGreeting</a:t>
            </a:r>
            <a:r>
              <a:rPr lang="en-US" altLang="zh-CN" sz="1500" dirty="0"/>
              <a:t>(string 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Console.WriteLine</a:t>
            </a:r>
            <a:r>
              <a:rPr lang="en-US" altLang="zh-CN" sz="1500" dirty="0"/>
              <a:t>("</a:t>
            </a:r>
            <a:r>
              <a:rPr lang="zh-CN" altLang="en-US" sz="1500" dirty="0"/>
              <a:t>早上好</a:t>
            </a:r>
            <a:r>
              <a:rPr lang="en-US" altLang="zh-CN" sz="1500" dirty="0"/>
              <a:t>, "</a:t>
            </a:r>
            <a:r>
              <a:rPr lang="zh-CN" altLang="en-US" sz="1500" dirty="0"/>
              <a:t> </a:t>
            </a:r>
            <a:r>
              <a:rPr lang="en-US" altLang="zh-CN" sz="1500" dirty="0"/>
              <a:t>+</a:t>
            </a:r>
            <a:r>
              <a:rPr lang="zh-CN" altLang="en-US" sz="1500" dirty="0"/>
              <a:t> </a:t>
            </a:r>
            <a:r>
              <a:rPr lang="en-US" altLang="zh-CN" sz="1500" dirty="0"/>
              <a:t>name);</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t>    static void Main(string[] </a:t>
            </a:r>
            <a:r>
              <a:rPr lang="en-US" altLang="zh-CN" sz="1500" dirty="0" err="1"/>
              <a:t>args</a:t>
            </a:r>
            <a:r>
              <a:rPr lang="en-US" altLang="zh-CN" sz="1500" dirty="0"/>
              <a:t>)</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        </a:t>
            </a:r>
            <a:r>
              <a:rPr lang="en-US" altLang="zh-CN" sz="1500" dirty="0" err="1"/>
              <a:t>GreetingManager</a:t>
            </a:r>
            <a:r>
              <a:rPr lang="en-US" altLang="zh-CN" sz="1500" dirty="0"/>
              <a:t> gm = new </a:t>
            </a:r>
            <a:r>
              <a:rPr lang="en-US" altLang="zh-CN" sz="1500" dirty="0" err="1"/>
              <a:t>GreetingManager</a:t>
            </a:r>
            <a:r>
              <a:rPr lang="en-US" altLang="zh-CN" sz="1500" dirty="0"/>
              <a:t>();</a:t>
            </a:r>
          </a:p>
          <a:p>
            <a:pPr marL="0" indent="0">
              <a:lnSpc>
                <a:spcPct val="85000"/>
              </a:lnSpc>
              <a:spcBef>
                <a:spcPts val="0"/>
              </a:spcBef>
              <a:buNone/>
            </a:pPr>
            <a:r>
              <a:rPr lang="en-US" altLang="zh-CN" sz="1500" dirty="0"/>
              <a:t>        </a:t>
            </a:r>
            <a:r>
              <a:rPr lang="en-US" altLang="zh-CN" sz="1500" dirty="0" err="1"/>
              <a:t>GreetingDelegate</a:t>
            </a:r>
            <a:r>
              <a:rPr lang="en-US" altLang="zh-CN" sz="1500" dirty="0"/>
              <a:t> delegate1;</a:t>
            </a:r>
          </a:p>
          <a:p>
            <a:pPr marL="0" indent="0">
              <a:lnSpc>
                <a:spcPct val="85000"/>
              </a:lnSpc>
              <a:spcBef>
                <a:spcPts val="0"/>
              </a:spcBef>
              <a:buNone/>
            </a:pPr>
            <a:r>
              <a:rPr lang="en-US" altLang="zh-CN" sz="1500" dirty="0"/>
              <a:t>        delegate1 = </a:t>
            </a:r>
            <a:r>
              <a:rPr lang="en-US" altLang="zh-CN" sz="1500" dirty="0" err="1"/>
              <a:t>EnglishGreeting</a:t>
            </a:r>
            <a:r>
              <a:rPr lang="en-US" altLang="zh-CN" sz="1500" dirty="0"/>
              <a:t>;</a:t>
            </a:r>
          </a:p>
          <a:p>
            <a:pPr marL="0" indent="0">
              <a:lnSpc>
                <a:spcPct val="85000"/>
              </a:lnSpc>
              <a:spcBef>
                <a:spcPts val="0"/>
              </a:spcBef>
              <a:buNone/>
            </a:pPr>
            <a:r>
              <a:rPr lang="en-US" altLang="zh-CN" sz="1500" dirty="0"/>
              <a:t>        delegate1 += </a:t>
            </a:r>
            <a:r>
              <a:rPr lang="en-US" altLang="zh-CN" sz="1500" dirty="0" err="1"/>
              <a:t>ChineseGreeting</a:t>
            </a:r>
            <a:r>
              <a:rPr lang="en-US" altLang="zh-CN" sz="1500" dirty="0"/>
              <a:t>;</a:t>
            </a:r>
          </a:p>
          <a:p>
            <a:pPr marL="0" indent="0">
              <a:lnSpc>
                <a:spcPct val="85000"/>
              </a:lnSpc>
              <a:spcBef>
                <a:spcPts val="0"/>
              </a:spcBef>
              <a:buNone/>
            </a:pPr>
            <a:endParaRPr lang="zh-CN" altLang="en-US" sz="1500" dirty="0"/>
          </a:p>
          <a:p>
            <a:pPr marL="0" indent="0">
              <a:lnSpc>
                <a:spcPct val="85000"/>
              </a:lnSpc>
              <a:spcBef>
                <a:spcPts val="0"/>
              </a:spcBef>
              <a:buNone/>
            </a:pPr>
            <a:r>
              <a:rPr lang="en-US" altLang="zh-CN" sz="1500" dirty="0"/>
              <a:t>        </a:t>
            </a:r>
            <a:r>
              <a:rPr lang="en-US" altLang="zh-CN" sz="1500" dirty="0" err="1"/>
              <a:t>gm.GreetPeople</a:t>
            </a:r>
            <a:r>
              <a:rPr lang="en-US" altLang="zh-CN" sz="1500" dirty="0"/>
              <a:t>("Jimmy Zhang", delegate1);</a:t>
            </a:r>
          </a:p>
          <a:p>
            <a:pPr marL="0" indent="0">
              <a:lnSpc>
                <a:spcPct val="85000"/>
              </a:lnSpc>
              <a:spcBef>
                <a:spcPts val="0"/>
              </a:spcBef>
              <a:buNone/>
            </a:pPr>
            <a:r>
              <a:rPr lang="zh-CN" altLang="en-US" sz="1500" dirty="0"/>
              <a:t>    </a:t>
            </a:r>
            <a:r>
              <a:rPr lang="en-US" altLang="zh-CN" sz="1500" dirty="0"/>
              <a:t>}</a:t>
            </a:r>
          </a:p>
          <a:p>
            <a:pPr marL="0" indent="0">
              <a:lnSpc>
                <a:spcPct val="85000"/>
              </a:lnSpc>
              <a:spcBef>
                <a:spcPts val="0"/>
              </a:spcBef>
              <a:buNone/>
            </a:pPr>
            <a:r>
              <a:rPr lang="en-US" altLang="zh-CN" sz="1500" dirty="0"/>
              <a:t>}</a:t>
            </a:r>
            <a:endParaRPr lang="zh-CN" altLang="en-US" sz="1500" dirty="0"/>
          </a:p>
        </p:txBody>
      </p:sp>
      <p:sp>
        <p:nvSpPr>
          <p:cNvPr id="4" name="文本框 3"/>
          <p:cNvSpPr txBox="1"/>
          <p:nvPr/>
        </p:nvSpPr>
        <p:spPr>
          <a:xfrm>
            <a:off x="1691680" y="2132856"/>
            <a:ext cx="7303602" cy="461665"/>
          </a:xfrm>
          <a:prstGeom prst="rect">
            <a:avLst/>
          </a:prstGeom>
          <a:noFill/>
          <a:ln>
            <a:solidFill>
              <a:srgbClr val="00B0F0"/>
            </a:solidFill>
          </a:ln>
        </p:spPr>
        <p:txBody>
          <a:bodyPr wrap="square" rtlCol="0">
            <a:spAutoFit/>
          </a:bodyPr>
          <a:lstStyle/>
          <a:p>
            <a:r>
              <a:rPr lang="zh-CN" altLang="en-US" dirty="0">
                <a:solidFill>
                  <a:srgbClr val="FF0000"/>
                </a:solidFill>
                <a:latin typeface="+mn-lt"/>
                <a:ea typeface="黑体" panose="02010609060101010101" pitchFamily="49" charset="-122"/>
              </a:rPr>
              <a:t>对象的封装：</a:t>
            </a:r>
            <a:r>
              <a:rPr lang="en-US" altLang="zh-CN" dirty="0">
                <a:solidFill>
                  <a:srgbClr val="FF0000"/>
                </a:solidFill>
                <a:latin typeface="+mn-lt"/>
                <a:ea typeface="黑体" panose="02010609060101010101" pitchFamily="49" charset="-122"/>
              </a:rPr>
              <a:t>delegate1</a:t>
            </a:r>
            <a:r>
              <a:rPr lang="zh-CN" altLang="en-US" dirty="0">
                <a:solidFill>
                  <a:srgbClr val="FF0000"/>
                </a:solidFill>
                <a:latin typeface="+mn-lt"/>
                <a:ea typeface="黑体" panose="02010609060101010101" pitchFamily="49" charset="-122"/>
              </a:rPr>
              <a:t>封装到 </a:t>
            </a:r>
            <a:r>
              <a:rPr lang="en-US" altLang="zh-CN" dirty="0" err="1">
                <a:solidFill>
                  <a:srgbClr val="FF0000"/>
                </a:solidFill>
                <a:latin typeface="+mn-lt"/>
                <a:ea typeface="黑体" panose="02010609060101010101" pitchFamily="49" charset="-122"/>
              </a:rPr>
              <a:t>GreetManager</a:t>
            </a:r>
            <a:r>
              <a:rPr lang="zh-CN" altLang="en-US" dirty="0">
                <a:solidFill>
                  <a:srgbClr val="FF0000"/>
                </a:solidFill>
                <a:latin typeface="+mn-lt"/>
                <a:ea typeface="黑体" panose="02010609060101010101" pitchFamily="49" charset="-122"/>
              </a:rPr>
              <a:t>类中。</a:t>
            </a:r>
          </a:p>
        </p:txBody>
      </p:sp>
    </p:spTree>
    <p:extLst>
      <p:ext uri="{BB962C8B-B14F-4D97-AF65-F5344CB8AC3E}">
        <p14:creationId xmlns:p14="http://schemas.microsoft.com/office/powerpoint/2010/main" val="20348106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80720"/>
          </a:xfrm>
        </p:spPr>
        <p:txBody>
          <a:bodyPr/>
          <a:lstStyle/>
          <a:p>
            <a:pPr marL="0" indent="0">
              <a:spcBef>
                <a:spcPts val="0"/>
              </a:spcBef>
              <a:buNone/>
            </a:pPr>
            <a:r>
              <a:rPr lang="en-US" altLang="zh-CN" sz="1500" dirty="0"/>
              <a:t>using System;</a:t>
            </a:r>
          </a:p>
          <a:p>
            <a:pPr marL="0" indent="0">
              <a:spcBef>
                <a:spcPts val="0"/>
              </a:spcBef>
              <a:buNone/>
            </a:pPr>
            <a:r>
              <a:rPr lang="en-US" altLang="zh-CN" sz="1500" dirty="0"/>
              <a:t>public class </a:t>
            </a:r>
            <a:r>
              <a:rPr lang="en-US" altLang="zh-CN" sz="1500" dirty="0" err="1"/>
              <a:t>GreetingManager</a:t>
            </a:r>
            <a:r>
              <a:rPr lang="en-US" altLang="zh-CN" sz="1500" dirty="0"/>
              <a:t>{</a:t>
            </a:r>
          </a:p>
          <a:p>
            <a:pPr marL="0" indent="0">
              <a:spcBef>
                <a:spcPts val="0"/>
              </a:spcBef>
              <a:buNone/>
            </a:pPr>
            <a:r>
              <a:rPr lang="en-US" altLang="zh-CN" sz="1500" dirty="0"/>
              <a:t>    public delegate void </a:t>
            </a:r>
            <a:r>
              <a:rPr lang="en-US" altLang="zh-CN" sz="1500" dirty="0" err="1"/>
              <a:t>GreetingDelegate</a:t>
            </a:r>
            <a:r>
              <a:rPr lang="en-US" altLang="zh-CN" sz="1500" dirty="0"/>
              <a:t>(string name);</a:t>
            </a:r>
          </a:p>
          <a:p>
            <a:pPr marL="0" indent="0">
              <a:spcBef>
                <a:spcPts val="0"/>
              </a:spcBef>
              <a:buNone/>
            </a:pPr>
            <a:r>
              <a:rPr lang="zh-CN" altLang="en-US" sz="1500" dirty="0"/>
              <a:t>    </a:t>
            </a:r>
            <a:r>
              <a:rPr lang="en-US" altLang="zh-CN" sz="1500" dirty="0">
                <a:solidFill>
                  <a:srgbClr val="FF0000"/>
                </a:solidFill>
              </a:rPr>
              <a:t>public </a:t>
            </a:r>
            <a:r>
              <a:rPr lang="en-US" altLang="zh-CN" sz="1500" dirty="0" err="1">
                <a:solidFill>
                  <a:srgbClr val="FF0000"/>
                </a:solidFill>
              </a:rPr>
              <a:t>GreetingDelegate</a:t>
            </a:r>
            <a:r>
              <a:rPr lang="en-US" altLang="zh-CN" sz="1500" dirty="0">
                <a:solidFill>
                  <a:srgbClr val="FF0000"/>
                </a:solidFill>
              </a:rPr>
              <a:t> delegate1;  </a:t>
            </a:r>
            <a:r>
              <a:rPr lang="en-US" altLang="zh-CN" sz="1500" dirty="0"/>
              <a:t/>
            </a:r>
            <a:br>
              <a:rPr lang="en-US" altLang="zh-CN" sz="1500" dirty="0"/>
            </a:br>
            <a:r>
              <a:rPr lang="en-US" altLang="zh-CN" sz="1500" dirty="0"/>
              <a:t>    public void </a:t>
            </a:r>
            <a:r>
              <a:rPr lang="en-US" altLang="zh-CN" sz="1500" dirty="0" err="1"/>
              <a:t>GreetPeople</a:t>
            </a:r>
            <a:r>
              <a:rPr lang="en-US" altLang="zh-CN" sz="1500" dirty="0"/>
              <a:t>(string name, </a:t>
            </a:r>
            <a:r>
              <a:rPr lang="en-US" altLang="zh-CN" sz="1500" dirty="0" err="1"/>
              <a:t>GreetingDelegate</a:t>
            </a:r>
            <a:r>
              <a:rPr lang="en-US" altLang="zh-CN" sz="1500" dirty="0"/>
              <a:t> </a:t>
            </a:r>
            <a:r>
              <a:rPr lang="en-US" altLang="zh-CN" sz="1500" dirty="0" err="1"/>
              <a:t>MakeGreeting</a:t>
            </a:r>
            <a:r>
              <a:rPr lang="en-US" altLang="zh-CN" sz="1500" dirty="0"/>
              <a:t>) {</a:t>
            </a:r>
            <a:br>
              <a:rPr lang="en-US" altLang="zh-CN" sz="1500" dirty="0"/>
            </a:br>
            <a:r>
              <a:rPr lang="en-US" altLang="zh-CN" sz="1500" dirty="0"/>
              <a:t>       </a:t>
            </a:r>
            <a:r>
              <a:rPr lang="en-US" altLang="zh-CN" sz="1500" dirty="0" err="1"/>
              <a:t>MakeGreeting</a:t>
            </a:r>
            <a:r>
              <a:rPr lang="en-US" altLang="zh-CN" sz="1500" dirty="0"/>
              <a:t>(name);</a:t>
            </a:r>
            <a:br>
              <a:rPr lang="en-US" altLang="zh-CN" sz="1500" dirty="0"/>
            </a:br>
            <a:r>
              <a:rPr lang="en-US" altLang="zh-CN" sz="1500" dirty="0"/>
              <a:t>    }</a:t>
            </a:r>
            <a:br>
              <a:rPr lang="en-US" altLang="zh-CN" sz="1500" dirty="0"/>
            </a:br>
            <a:r>
              <a:rPr lang="en-US" altLang="zh-CN" sz="1500" dirty="0"/>
              <a:t>}</a:t>
            </a:r>
          </a:p>
          <a:p>
            <a:pPr marL="0" indent="0">
              <a:spcBef>
                <a:spcPts val="0"/>
              </a:spcBef>
              <a:buNone/>
            </a:pPr>
            <a:endParaRPr lang="zh-CN" altLang="en-US" sz="1500" dirty="0"/>
          </a:p>
          <a:p>
            <a:pPr marL="0" indent="0">
              <a:spcBef>
                <a:spcPts val="0"/>
              </a:spcBef>
              <a:buNone/>
            </a:pPr>
            <a:r>
              <a:rPr lang="en-US" altLang="zh-CN" sz="1500" dirty="0"/>
              <a:t>class Program</a:t>
            </a:r>
          </a:p>
          <a:p>
            <a:pPr marL="0" indent="0">
              <a:spcBef>
                <a:spcPts val="0"/>
              </a:spcBef>
              <a:buNone/>
            </a:pPr>
            <a:r>
              <a:rPr lang="en-US" altLang="zh-CN" sz="1500" dirty="0"/>
              <a:t>{</a:t>
            </a:r>
          </a:p>
          <a:p>
            <a:pPr marL="0" indent="0">
              <a:spcBef>
                <a:spcPts val="0"/>
              </a:spcBef>
              <a:buNone/>
            </a:pPr>
            <a:r>
              <a:rPr lang="en-US" altLang="zh-CN" sz="1500" dirty="0"/>
              <a:t>    private static void </a:t>
            </a:r>
            <a:r>
              <a:rPr lang="en-US" altLang="zh-CN" sz="1500" dirty="0" err="1"/>
              <a:t>EnglishGreeting</a:t>
            </a:r>
            <a:r>
              <a:rPr lang="en-US" altLang="zh-CN" sz="1500" dirty="0"/>
              <a:t>(string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500" dirty="0" err="1"/>
              <a:t>Console.WriteLine</a:t>
            </a:r>
            <a:r>
              <a:rPr lang="en-US" altLang="zh-CN" sz="1500" dirty="0"/>
              <a:t>("Morning, " +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private static void </a:t>
            </a:r>
            <a:r>
              <a:rPr lang="en-US" altLang="zh-CN" sz="1500" dirty="0" err="1"/>
              <a:t>ChineseGreeting</a:t>
            </a:r>
            <a:r>
              <a:rPr lang="en-US" altLang="zh-CN" sz="1500" dirty="0"/>
              <a:t>(string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500" dirty="0" err="1"/>
              <a:t>Console.WriteLine</a:t>
            </a:r>
            <a:r>
              <a:rPr lang="en-US" altLang="zh-CN" sz="1500" dirty="0"/>
              <a:t>("</a:t>
            </a:r>
            <a:r>
              <a:rPr lang="zh-CN" altLang="en-US" sz="1500" dirty="0"/>
              <a:t>早上好</a:t>
            </a:r>
            <a:r>
              <a:rPr lang="en-US" altLang="zh-CN" sz="1500" dirty="0"/>
              <a:t>, "</a:t>
            </a:r>
            <a:r>
              <a:rPr lang="zh-CN" altLang="en-US" sz="1500" dirty="0"/>
              <a:t> </a:t>
            </a:r>
            <a:r>
              <a:rPr lang="en-US" altLang="zh-CN" sz="1500" dirty="0"/>
              <a:t>+</a:t>
            </a:r>
            <a:r>
              <a:rPr lang="zh-CN" altLang="en-US" sz="1500" dirty="0"/>
              <a:t> </a:t>
            </a:r>
            <a:r>
              <a:rPr lang="en-US" altLang="zh-CN" sz="1500" dirty="0"/>
              <a:t>name);</a:t>
            </a:r>
          </a:p>
          <a:p>
            <a:pPr marL="0" indent="0">
              <a:spcBef>
                <a:spcPts val="0"/>
              </a:spcBef>
              <a:buNone/>
            </a:pPr>
            <a:r>
              <a:rPr lang="zh-CN" altLang="en-US" sz="1500" dirty="0"/>
              <a:t>    </a:t>
            </a:r>
            <a:r>
              <a:rPr lang="en-US" altLang="zh-CN" sz="1500" dirty="0"/>
              <a:t>}</a:t>
            </a:r>
          </a:p>
          <a:p>
            <a:pPr marL="0" indent="0">
              <a:spcBef>
                <a:spcPts val="0"/>
              </a:spcBef>
              <a:buNone/>
            </a:pPr>
            <a:endParaRPr lang="zh-CN" altLang="en-US" sz="1500" dirty="0"/>
          </a:p>
          <a:p>
            <a:pPr marL="0" indent="0">
              <a:spcBef>
                <a:spcPts val="0"/>
              </a:spcBef>
              <a:buNone/>
            </a:pPr>
            <a:r>
              <a:rPr lang="en-US" altLang="zh-CN" sz="1500" dirty="0"/>
              <a:t>    static void Main(string[] </a:t>
            </a:r>
            <a:r>
              <a:rPr lang="en-US" altLang="zh-CN" sz="1500" dirty="0" err="1"/>
              <a:t>args</a:t>
            </a:r>
            <a:r>
              <a:rPr lang="en-US" altLang="zh-CN" sz="1500" dirty="0"/>
              <a:t>)</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600" dirty="0" err="1"/>
              <a:t>GreetingManager</a:t>
            </a:r>
            <a:r>
              <a:rPr lang="en-US" altLang="zh-CN" sz="1600" dirty="0"/>
              <a:t> gm = new  </a:t>
            </a:r>
            <a:r>
              <a:rPr lang="en-US" altLang="zh-CN" sz="1600" dirty="0" err="1"/>
              <a:t>GreetingManager</a:t>
            </a:r>
            <a:r>
              <a:rPr lang="en-US" altLang="zh-CN" sz="1600" dirty="0"/>
              <a:t>();</a:t>
            </a:r>
            <a:br>
              <a:rPr lang="en-US" altLang="zh-CN" sz="1600" dirty="0"/>
            </a:br>
            <a:r>
              <a:rPr lang="en-US" altLang="zh-CN" sz="1600" dirty="0"/>
              <a:t>       gm.delegate1 = </a:t>
            </a:r>
            <a:r>
              <a:rPr lang="en-US" altLang="zh-CN" sz="1600" dirty="0" err="1"/>
              <a:t>EnglishGreeting</a:t>
            </a:r>
            <a:r>
              <a:rPr lang="en-US" altLang="zh-CN" sz="1600" dirty="0"/>
              <a:t>;</a:t>
            </a:r>
            <a:br>
              <a:rPr lang="en-US" altLang="zh-CN" sz="1600" dirty="0"/>
            </a:br>
            <a:r>
              <a:rPr lang="en-US" altLang="zh-CN" sz="1600" dirty="0"/>
              <a:t>       gm.delegate1 += </a:t>
            </a:r>
            <a:r>
              <a:rPr lang="en-US" altLang="zh-CN" sz="1600" dirty="0" err="1"/>
              <a:t>ChineseGreeting</a:t>
            </a:r>
            <a:r>
              <a:rPr lang="en-US" altLang="zh-CN" sz="1600" dirty="0"/>
              <a:t>;</a:t>
            </a:r>
            <a:br>
              <a:rPr lang="en-US" altLang="zh-CN" sz="1600" dirty="0"/>
            </a:br>
            <a:r>
              <a:rPr lang="en-US" altLang="zh-CN" sz="1600" dirty="0"/>
              <a:t>       </a:t>
            </a:r>
            <a:r>
              <a:rPr lang="en-US" altLang="zh-CN" sz="1600" dirty="0" err="1"/>
              <a:t>gm.GreetPeople</a:t>
            </a:r>
            <a:r>
              <a:rPr lang="en-US" altLang="zh-CN" sz="1600" dirty="0"/>
              <a:t>("Jimmy Zhang", gm.delegate1);</a:t>
            </a:r>
            <a:r>
              <a:rPr lang="zh-CN" altLang="en-US" sz="1500" dirty="0"/>
              <a:t>    </a:t>
            </a:r>
            <a:endParaRPr lang="en-US" altLang="zh-CN" sz="1500" dirty="0"/>
          </a:p>
          <a:p>
            <a:pPr marL="0" indent="0">
              <a:spcBef>
                <a:spcPts val="0"/>
              </a:spcBef>
              <a:buNone/>
            </a:pPr>
            <a:r>
              <a:rPr lang="en-US" altLang="zh-CN" sz="1500" dirty="0"/>
              <a:t>    }</a:t>
            </a:r>
          </a:p>
          <a:p>
            <a:pPr marL="0" indent="0">
              <a:spcBef>
                <a:spcPts val="0"/>
              </a:spcBef>
              <a:buNone/>
            </a:pPr>
            <a:r>
              <a:rPr lang="en-US" altLang="zh-CN" sz="1500" dirty="0"/>
              <a:t>}</a:t>
            </a:r>
            <a:endParaRPr lang="zh-CN" altLang="en-US" sz="1500" dirty="0"/>
          </a:p>
        </p:txBody>
      </p:sp>
    </p:spTree>
    <p:extLst>
      <p:ext uri="{BB962C8B-B14F-4D97-AF65-F5344CB8AC3E}">
        <p14:creationId xmlns:p14="http://schemas.microsoft.com/office/powerpoint/2010/main" val="36995691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80720"/>
          </a:xfrm>
        </p:spPr>
        <p:txBody>
          <a:bodyPr/>
          <a:lstStyle/>
          <a:p>
            <a:pPr marL="0" indent="0">
              <a:spcBef>
                <a:spcPts val="0"/>
              </a:spcBef>
              <a:buNone/>
            </a:pPr>
            <a:r>
              <a:rPr lang="en-US" altLang="zh-CN" sz="1500" dirty="0"/>
              <a:t>using System;</a:t>
            </a:r>
          </a:p>
          <a:p>
            <a:pPr marL="0" indent="0">
              <a:spcBef>
                <a:spcPts val="0"/>
              </a:spcBef>
              <a:buNone/>
            </a:pPr>
            <a:r>
              <a:rPr lang="en-US" altLang="zh-CN" sz="1500" dirty="0"/>
              <a:t>public class </a:t>
            </a:r>
            <a:r>
              <a:rPr lang="en-US" altLang="zh-CN" sz="1500" dirty="0" err="1"/>
              <a:t>GreetingManager</a:t>
            </a:r>
            <a:r>
              <a:rPr lang="en-US" altLang="zh-CN" sz="1500" dirty="0"/>
              <a:t>{</a:t>
            </a:r>
          </a:p>
          <a:p>
            <a:pPr marL="0" indent="0">
              <a:spcBef>
                <a:spcPts val="0"/>
              </a:spcBef>
              <a:buNone/>
            </a:pPr>
            <a:r>
              <a:rPr lang="en-US" altLang="zh-CN" sz="1500" dirty="0"/>
              <a:t>    public delegate void </a:t>
            </a:r>
            <a:r>
              <a:rPr lang="en-US" altLang="zh-CN" sz="1500" dirty="0" err="1"/>
              <a:t>GreetingDelegate</a:t>
            </a:r>
            <a:r>
              <a:rPr lang="en-US" altLang="zh-CN" sz="1500" dirty="0"/>
              <a:t>(string name);</a:t>
            </a:r>
          </a:p>
          <a:p>
            <a:pPr marL="0" indent="0">
              <a:spcBef>
                <a:spcPts val="0"/>
              </a:spcBef>
              <a:buNone/>
            </a:pPr>
            <a:r>
              <a:rPr lang="zh-CN" altLang="en-US" sz="1500" dirty="0"/>
              <a:t>    </a:t>
            </a:r>
            <a:r>
              <a:rPr lang="en-US" altLang="zh-CN" sz="1500" dirty="0"/>
              <a:t>public </a:t>
            </a:r>
            <a:r>
              <a:rPr lang="en-US" altLang="zh-CN" sz="1500" dirty="0" err="1"/>
              <a:t>GreetingDelegate</a:t>
            </a:r>
            <a:r>
              <a:rPr lang="en-US" altLang="zh-CN" sz="1500" dirty="0"/>
              <a:t> delegate1;  </a:t>
            </a:r>
            <a:br>
              <a:rPr lang="en-US" altLang="zh-CN" sz="1500" dirty="0"/>
            </a:br>
            <a:r>
              <a:rPr lang="en-US" altLang="zh-CN" sz="1500" dirty="0"/>
              <a:t>    </a:t>
            </a:r>
            <a:r>
              <a:rPr lang="en-US" altLang="zh-CN" sz="1500" dirty="0">
                <a:solidFill>
                  <a:srgbClr val="FF0000"/>
                </a:solidFill>
              </a:rPr>
              <a:t>public void </a:t>
            </a:r>
            <a:r>
              <a:rPr lang="en-US" altLang="zh-CN" sz="1500" dirty="0" err="1">
                <a:solidFill>
                  <a:srgbClr val="FF0000"/>
                </a:solidFill>
              </a:rPr>
              <a:t>GreetPeople</a:t>
            </a:r>
            <a:r>
              <a:rPr lang="en-US" altLang="zh-CN" sz="1500" dirty="0">
                <a:solidFill>
                  <a:srgbClr val="FF0000"/>
                </a:solidFill>
              </a:rPr>
              <a:t>(string name, </a:t>
            </a:r>
            <a:r>
              <a:rPr lang="en-US" altLang="zh-CN" sz="1500" dirty="0" err="1">
                <a:solidFill>
                  <a:srgbClr val="FF0000"/>
                </a:solidFill>
              </a:rPr>
              <a:t>GreetingDelegate</a:t>
            </a:r>
            <a:r>
              <a:rPr lang="en-US" altLang="zh-CN" sz="1500" dirty="0">
                <a:solidFill>
                  <a:srgbClr val="FF0000"/>
                </a:solidFill>
              </a:rPr>
              <a:t> </a:t>
            </a:r>
            <a:r>
              <a:rPr lang="en-US" altLang="zh-CN" sz="1500" dirty="0" err="1">
                <a:solidFill>
                  <a:srgbClr val="FF0000"/>
                </a:solidFill>
              </a:rPr>
              <a:t>MakeGreeting</a:t>
            </a:r>
            <a:r>
              <a:rPr lang="en-US" altLang="zh-CN" sz="1500" dirty="0">
                <a:solidFill>
                  <a:srgbClr val="FF0000"/>
                </a:solidFill>
              </a:rPr>
              <a:t>) {</a:t>
            </a:r>
            <a:br>
              <a:rPr lang="en-US" altLang="zh-CN" sz="1500" dirty="0">
                <a:solidFill>
                  <a:srgbClr val="FF0000"/>
                </a:solidFill>
              </a:rPr>
            </a:br>
            <a:r>
              <a:rPr lang="en-US" altLang="zh-CN" sz="1500" dirty="0">
                <a:solidFill>
                  <a:srgbClr val="FF0000"/>
                </a:solidFill>
              </a:rPr>
              <a:t>       </a:t>
            </a:r>
            <a:r>
              <a:rPr lang="en-US" altLang="zh-CN" sz="1500" dirty="0" err="1">
                <a:solidFill>
                  <a:srgbClr val="FF0000"/>
                </a:solidFill>
              </a:rPr>
              <a:t>MakeGreeting</a:t>
            </a:r>
            <a:r>
              <a:rPr lang="en-US" altLang="zh-CN" sz="1500" dirty="0">
                <a:solidFill>
                  <a:srgbClr val="FF0000"/>
                </a:solidFill>
              </a:rPr>
              <a:t>(name);</a:t>
            </a:r>
            <a:br>
              <a:rPr lang="en-US" altLang="zh-CN" sz="1500" dirty="0">
                <a:solidFill>
                  <a:srgbClr val="FF0000"/>
                </a:solidFill>
              </a:rPr>
            </a:br>
            <a:r>
              <a:rPr lang="en-US" altLang="zh-CN" sz="1500" dirty="0">
                <a:solidFill>
                  <a:srgbClr val="FF0000"/>
                </a:solidFill>
              </a:rPr>
              <a:t>    }</a:t>
            </a:r>
            <a:r>
              <a:rPr lang="en-US" altLang="zh-CN" sz="1500" dirty="0"/>
              <a:t/>
            </a:r>
            <a:br>
              <a:rPr lang="en-US" altLang="zh-CN" sz="1500" dirty="0"/>
            </a:br>
            <a:r>
              <a:rPr lang="en-US" altLang="zh-CN" sz="1500" dirty="0"/>
              <a:t>}</a:t>
            </a:r>
          </a:p>
          <a:p>
            <a:pPr marL="0" indent="0">
              <a:spcBef>
                <a:spcPts val="0"/>
              </a:spcBef>
              <a:buNone/>
            </a:pPr>
            <a:endParaRPr lang="zh-CN" altLang="en-US" sz="1500" dirty="0"/>
          </a:p>
          <a:p>
            <a:pPr marL="0" indent="0">
              <a:spcBef>
                <a:spcPts val="0"/>
              </a:spcBef>
              <a:buNone/>
            </a:pPr>
            <a:r>
              <a:rPr lang="en-US" altLang="zh-CN" sz="1500" dirty="0"/>
              <a:t>class Program</a:t>
            </a:r>
          </a:p>
          <a:p>
            <a:pPr marL="0" indent="0">
              <a:spcBef>
                <a:spcPts val="0"/>
              </a:spcBef>
              <a:buNone/>
            </a:pPr>
            <a:r>
              <a:rPr lang="en-US" altLang="zh-CN" sz="1500" dirty="0"/>
              <a:t>{</a:t>
            </a:r>
          </a:p>
          <a:p>
            <a:pPr marL="0" indent="0">
              <a:spcBef>
                <a:spcPts val="0"/>
              </a:spcBef>
              <a:buNone/>
            </a:pPr>
            <a:r>
              <a:rPr lang="en-US" altLang="zh-CN" sz="1500" dirty="0"/>
              <a:t>    private static void </a:t>
            </a:r>
            <a:r>
              <a:rPr lang="en-US" altLang="zh-CN" sz="1500" dirty="0" err="1"/>
              <a:t>EnglishGreeting</a:t>
            </a:r>
            <a:r>
              <a:rPr lang="en-US" altLang="zh-CN" sz="1500" dirty="0"/>
              <a:t>(string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500" dirty="0" err="1"/>
              <a:t>Console.WriteLine</a:t>
            </a:r>
            <a:r>
              <a:rPr lang="en-US" altLang="zh-CN" sz="1500" dirty="0"/>
              <a:t>("Morning, " +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private static void </a:t>
            </a:r>
            <a:r>
              <a:rPr lang="en-US" altLang="zh-CN" sz="1500" dirty="0" err="1"/>
              <a:t>ChineseGreeting</a:t>
            </a:r>
            <a:r>
              <a:rPr lang="en-US" altLang="zh-CN" sz="1500" dirty="0"/>
              <a:t>(string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500" dirty="0" err="1"/>
              <a:t>Console.WriteLine</a:t>
            </a:r>
            <a:r>
              <a:rPr lang="en-US" altLang="zh-CN" sz="1500" dirty="0"/>
              <a:t>("</a:t>
            </a:r>
            <a:r>
              <a:rPr lang="zh-CN" altLang="en-US" sz="1500" dirty="0"/>
              <a:t>早上好</a:t>
            </a:r>
            <a:r>
              <a:rPr lang="en-US" altLang="zh-CN" sz="1500" dirty="0"/>
              <a:t>, "</a:t>
            </a:r>
            <a:r>
              <a:rPr lang="zh-CN" altLang="en-US" sz="1500" dirty="0"/>
              <a:t> </a:t>
            </a:r>
            <a:r>
              <a:rPr lang="en-US" altLang="zh-CN" sz="1500" dirty="0"/>
              <a:t>+</a:t>
            </a:r>
            <a:r>
              <a:rPr lang="zh-CN" altLang="en-US" sz="1500" dirty="0"/>
              <a:t> </a:t>
            </a:r>
            <a:r>
              <a:rPr lang="en-US" altLang="zh-CN" sz="1500" dirty="0"/>
              <a:t>name);</a:t>
            </a:r>
          </a:p>
          <a:p>
            <a:pPr marL="0" indent="0">
              <a:spcBef>
                <a:spcPts val="0"/>
              </a:spcBef>
              <a:buNone/>
            </a:pPr>
            <a:r>
              <a:rPr lang="zh-CN" altLang="en-US" sz="1500" dirty="0"/>
              <a:t>    </a:t>
            </a:r>
            <a:r>
              <a:rPr lang="en-US" altLang="zh-CN" sz="1500" dirty="0"/>
              <a:t>}</a:t>
            </a:r>
          </a:p>
          <a:p>
            <a:pPr marL="0" indent="0">
              <a:spcBef>
                <a:spcPts val="0"/>
              </a:spcBef>
              <a:buNone/>
            </a:pPr>
            <a:endParaRPr lang="zh-CN" altLang="en-US" sz="1500" dirty="0"/>
          </a:p>
          <a:p>
            <a:pPr marL="0" indent="0">
              <a:spcBef>
                <a:spcPts val="0"/>
              </a:spcBef>
              <a:buNone/>
            </a:pPr>
            <a:r>
              <a:rPr lang="en-US" altLang="zh-CN" sz="1500" dirty="0"/>
              <a:t>    static void Main(string[] </a:t>
            </a:r>
            <a:r>
              <a:rPr lang="en-US" altLang="zh-CN" sz="1500" dirty="0" err="1"/>
              <a:t>args</a:t>
            </a:r>
            <a:r>
              <a:rPr lang="en-US" altLang="zh-CN" sz="1500" dirty="0"/>
              <a:t>)</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600" dirty="0" err="1"/>
              <a:t>GreetingManager</a:t>
            </a:r>
            <a:r>
              <a:rPr lang="en-US" altLang="zh-CN" sz="1600" dirty="0"/>
              <a:t> gm = new  </a:t>
            </a:r>
            <a:r>
              <a:rPr lang="en-US" altLang="zh-CN" sz="1600" dirty="0" err="1"/>
              <a:t>GreetingManager</a:t>
            </a:r>
            <a:r>
              <a:rPr lang="en-US" altLang="zh-CN" sz="1600" dirty="0"/>
              <a:t>();</a:t>
            </a:r>
            <a:br>
              <a:rPr lang="en-US" altLang="zh-CN" sz="1600" dirty="0"/>
            </a:br>
            <a:r>
              <a:rPr lang="en-US" altLang="zh-CN" sz="1600" dirty="0"/>
              <a:t>       gm.delegate1 = </a:t>
            </a:r>
            <a:r>
              <a:rPr lang="en-US" altLang="zh-CN" sz="1600" dirty="0" err="1"/>
              <a:t>EnglishGreeting</a:t>
            </a:r>
            <a:r>
              <a:rPr lang="en-US" altLang="zh-CN" sz="1600" dirty="0"/>
              <a:t>;</a:t>
            </a:r>
            <a:br>
              <a:rPr lang="en-US" altLang="zh-CN" sz="1600" dirty="0"/>
            </a:br>
            <a:r>
              <a:rPr lang="en-US" altLang="zh-CN" sz="1600" dirty="0"/>
              <a:t>       gm.delegate1 += </a:t>
            </a:r>
            <a:r>
              <a:rPr lang="en-US" altLang="zh-CN" sz="1600" dirty="0" err="1"/>
              <a:t>ChineseGreeting</a:t>
            </a:r>
            <a:r>
              <a:rPr lang="en-US" altLang="zh-CN" sz="1600" dirty="0"/>
              <a:t>;</a:t>
            </a:r>
            <a:br>
              <a:rPr lang="en-US" altLang="zh-CN" sz="1600" dirty="0"/>
            </a:br>
            <a:r>
              <a:rPr lang="en-US" altLang="zh-CN" sz="1600" dirty="0"/>
              <a:t>       </a:t>
            </a:r>
            <a:r>
              <a:rPr lang="en-US" altLang="zh-CN" sz="1600" dirty="0" err="1">
                <a:solidFill>
                  <a:srgbClr val="FF0000"/>
                </a:solidFill>
              </a:rPr>
              <a:t>gm.GreetPeople</a:t>
            </a:r>
            <a:r>
              <a:rPr lang="en-US" altLang="zh-CN" sz="1600" dirty="0">
                <a:solidFill>
                  <a:srgbClr val="FF0000"/>
                </a:solidFill>
              </a:rPr>
              <a:t>("Jimmy Zhang", gm.delegate1);</a:t>
            </a:r>
            <a:r>
              <a:rPr lang="zh-CN" altLang="en-US" sz="1500" dirty="0">
                <a:solidFill>
                  <a:srgbClr val="FF0000"/>
                </a:solidFill>
              </a:rPr>
              <a:t>    </a:t>
            </a:r>
            <a:endParaRPr lang="en-US" altLang="zh-CN" sz="1500" dirty="0">
              <a:solidFill>
                <a:srgbClr val="FF0000"/>
              </a:solidFill>
            </a:endParaRPr>
          </a:p>
          <a:p>
            <a:pPr marL="0" indent="0">
              <a:spcBef>
                <a:spcPts val="0"/>
              </a:spcBef>
              <a:buNone/>
            </a:pPr>
            <a:r>
              <a:rPr lang="en-US" altLang="zh-CN" sz="1500" dirty="0"/>
              <a:t>    }</a:t>
            </a:r>
          </a:p>
          <a:p>
            <a:pPr marL="0" indent="0">
              <a:spcBef>
                <a:spcPts val="0"/>
              </a:spcBef>
              <a:buNone/>
            </a:pPr>
            <a:r>
              <a:rPr lang="en-US" altLang="zh-CN" sz="1500" dirty="0"/>
              <a:t>}</a:t>
            </a:r>
            <a:endParaRPr lang="zh-CN" altLang="en-US" sz="1500" dirty="0"/>
          </a:p>
        </p:txBody>
      </p:sp>
    </p:spTree>
    <p:extLst>
      <p:ext uri="{BB962C8B-B14F-4D97-AF65-F5344CB8AC3E}">
        <p14:creationId xmlns:p14="http://schemas.microsoft.com/office/powerpoint/2010/main" val="29136260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80720"/>
          </a:xfrm>
        </p:spPr>
        <p:txBody>
          <a:bodyPr/>
          <a:lstStyle/>
          <a:p>
            <a:pPr marL="0" indent="0">
              <a:spcBef>
                <a:spcPts val="0"/>
              </a:spcBef>
              <a:buNone/>
            </a:pPr>
            <a:r>
              <a:rPr lang="en-US" altLang="zh-CN" sz="1500" dirty="0"/>
              <a:t>using System;</a:t>
            </a:r>
          </a:p>
          <a:p>
            <a:pPr marL="0" indent="0">
              <a:spcBef>
                <a:spcPts val="0"/>
              </a:spcBef>
              <a:buNone/>
            </a:pPr>
            <a:r>
              <a:rPr lang="en-US" altLang="zh-CN" sz="1500" dirty="0"/>
              <a:t>public class </a:t>
            </a:r>
            <a:r>
              <a:rPr lang="en-US" altLang="zh-CN" sz="1500" dirty="0" err="1"/>
              <a:t>GreetingManager</a:t>
            </a:r>
            <a:r>
              <a:rPr lang="en-US" altLang="zh-CN" sz="1500" dirty="0"/>
              <a:t>{</a:t>
            </a:r>
          </a:p>
          <a:p>
            <a:pPr marL="0" indent="0">
              <a:spcBef>
                <a:spcPts val="0"/>
              </a:spcBef>
              <a:buNone/>
            </a:pPr>
            <a:r>
              <a:rPr lang="en-US" altLang="zh-CN" sz="1500" dirty="0"/>
              <a:t>    public delegate void </a:t>
            </a:r>
            <a:r>
              <a:rPr lang="en-US" altLang="zh-CN" sz="1500" dirty="0" err="1"/>
              <a:t>GreetingDelegate</a:t>
            </a:r>
            <a:r>
              <a:rPr lang="en-US" altLang="zh-CN" sz="1500" dirty="0"/>
              <a:t>(string name);</a:t>
            </a:r>
          </a:p>
          <a:p>
            <a:pPr marL="0" indent="0">
              <a:spcBef>
                <a:spcPts val="0"/>
              </a:spcBef>
              <a:buNone/>
            </a:pPr>
            <a:r>
              <a:rPr lang="zh-CN" altLang="en-US" sz="1500" dirty="0"/>
              <a:t>    </a:t>
            </a:r>
            <a:r>
              <a:rPr lang="en-US" altLang="zh-CN" sz="1500" dirty="0"/>
              <a:t>public </a:t>
            </a:r>
            <a:r>
              <a:rPr lang="en-US" altLang="zh-CN" sz="1500" dirty="0" err="1"/>
              <a:t>GreetingDelegate</a:t>
            </a:r>
            <a:r>
              <a:rPr lang="en-US" altLang="zh-CN" sz="1500" dirty="0"/>
              <a:t> delegate1;  </a:t>
            </a:r>
            <a:br>
              <a:rPr lang="en-US" altLang="zh-CN" sz="1500" dirty="0"/>
            </a:br>
            <a:r>
              <a:rPr lang="en-US" altLang="zh-CN" sz="1500" dirty="0"/>
              <a:t>    </a:t>
            </a:r>
            <a:r>
              <a:rPr lang="en-US" altLang="zh-CN" sz="1500" dirty="0">
                <a:solidFill>
                  <a:srgbClr val="FF0000"/>
                </a:solidFill>
              </a:rPr>
              <a:t>public void </a:t>
            </a:r>
            <a:r>
              <a:rPr lang="en-US" altLang="zh-CN" sz="1500" dirty="0" err="1">
                <a:solidFill>
                  <a:srgbClr val="FF0000"/>
                </a:solidFill>
              </a:rPr>
              <a:t>GreetPeople</a:t>
            </a:r>
            <a:r>
              <a:rPr lang="en-US" altLang="zh-CN" sz="1500" dirty="0">
                <a:solidFill>
                  <a:srgbClr val="FF0000"/>
                </a:solidFill>
              </a:rPr>
              <a:t>(string name) {</a:t>
            </a:r>
            <a:br>
              <a:rPr lang="en-US" altLang="zh-CN" sz="1500" dirty="0">
                <a:solidFill>
                  <a:srgbClr val="FF0000"/>
                </a:solidFill>
              </a:rPr>
            </a:br>
            <a:r>
              <a:rPr lang="en-US" altLang="zh-CN" sz="1500" dirty="0">
                <a:solidFill>
                  <a:srgbClr val="FF0000"/>
                </a:solidFill>
              </a:rPr>
              <a:t>       </a:t>
            </a:r>
            <a:r>
              <a:rPr lang="en-US" altLang="zh-CN" sz="1600" dirty="0">
                <a:solidFill>
                  <a:srgbClr val="FF0000"/>
                </a:solidFill>
              </a:rPr>
              <a:t>if(delegate1!=null) delegate1(name</a:t>
            </a:r>
            <a:r>
              <a:rPr lang="en-US" altLang="zh-CN" sz="1500" dirty="0">
                <a:solidFill>
                  <a:srgbClr val="FF0000"/>
                </a:solidFill>
              </a:rPr>
              <a:t>);</a:t>
            </a:r>
            <a:br>
              <a:rPr lang="en-US" altLang="zh-CN" sz="1500" dirty="0">
                <a:solidFill>
                  <a:srgbClr val="FF0000"/>
                </a:solidFill>
              </a:rPr>
            </a:br>
            <a:r>
              <a:rPr lang="en-US" altLang="zh-CN" sz="1500" dirty="0">
                <a:solidFill>
                  <a:srgbClr val="FF0000"/>
                </a:solidFill>
              </a:rPr>
              <a:t>    }</a:t>
            </a:r>
            <a:br>
              <a:rPr lang="en-US" altLang="zh-CN" sz="1500" dirty="0">
                <a:solidFill>
                  <a:srgbClr val="FF0000"/>
                </a:solidFill>
              </a:rPr>
            </a:br>
            <a:r>
              <a:rPr lang="en-US" altLang="zh-CN" sz="1500" dirty="0"/>
              <a:t>}</a:t>
            </a:r>
          </a:p>
          <a:p>
            <a:pPr marL="0" indent="0">
              <a:spcBef>
                <a:spcPts val="0"/>
              </a:spcBef>
              <a:buNone/>
            </a:pPr>
            <a:endParaRPr lang="zh-CN" altLang="en-US" sz="1500" dirty="0"/>
          </a:p>
          <a:p>
            <a:pPr marL="0" indent="0">
              <a:spcBef>
                <a:spcPts val="0"/>
              </a:spcBef>
              <a:buNone/>
            </a:pPr>
            <a:r>
              <a:rPr lang="en-US" altLang="zh-CN" sz="1500" dirty="0"/>
              <a:t>class Program</a:t>
            </a:r>
          </a:p>
          <a:p>
            <a:pPr marL="0" indent="0">
              <a:spcBef>
                <a:spcPts val="0"/>
              </a:spcBef>
              <a:buNone/>
            </a:pPr>
            <a:r>
              <a:rPr lang="en-US" altLang="zh-CN" sz="1500" dirty="0"/>
              <a:t>{</a:t>
            </a:r>
          </a:p>
          <a:p>
            <a:pPr marL="0" indent="0">
              <a:spcBef>
                <a:spcPts val="0"/>
              </a:spcBef>
              <a:buNone/>
            </a:pPr>
            <a:r>
              <a:rPr lang="en-US" altLang="zh-CN" sz="1500" dirty="0"/>
              <a:t>    private static void </a:t>
            </a:r>
            <a:r>
              <a:rPr lang="en-US" altLang="zh-CN" sz="1500" dirty="0" err="1"/>
              <a:t>EnglishGreeting</a:t>
            </a:r>
            <a:r>
              <a:rPr lang="en-US" altLang="zh-CN" sz="1500" dirty="0"/>
              <a:t>(string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500" dirty="0" err="1"/>
              <a:t>Console.WriteLine</a:t>
            </a:r>
            <a:r>
              <a:rPr lang="en-US" altLang="zh-CN" sz="1500" dirty="0"/>
              <a:t>("Morning, " +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private static void </a:t>
            </a:r>
            <a:r>
              <a:rPr lang="en-US" altLang="zh-CN" sz="1500" dirty="0" err="1"/>
              <a:t>ChineseGreeting</a:t>
            </a:r>
            <a:r>
              <a:rPr lang="en-US" altLang="zh-CN" sz="1500" dirty="0"/>
              <a:t>(string name)</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500" dirty="0" err="1"/>
              <a:t>Console.WriteLine</a:t>
            </a:r>
            <a:r>
              <a:rPr lang="en-US" altLang="zh-CN" sz="1500" dirty="0"/>
              <a:t>("</a:t>
            </a:r>
            <a:r>
              <a:rPr lang="zh-CN" altLang="en-US" sz="1500" dirty="0"/>
              <a:t>早上好</a:t>
            </a:r>
            <a:r>
              <a:rPr lang="en-US" altLang="zh-CN" sz="1500" dirty="0"/>
              <a:t>, "</a:t>
            </a:r>
            <a:r>
              <a:rPr lang="zh-CN" altLang="en-US" sz="1500" dirty="0"/>
              <a:t> </a:t>
            </a:r>
            <a:r>
              <a:rPr lang="en-US" altLang="zh-CN" sz="1500" dirty="0"/>
              <a:t>+</a:t>
            </a:r>
            <a:r>
              <a:rPr lang="zh-CN" altLang="en-US" sz="1500" dirty="0"/>
              <a:t> </a:t>
            </a:r>
            <a:r>
              <a:rPr lang="en-US" altLang="zh-CN" sz="1500" dirty="0"/>
              <a:t>name);</a:t>
            </a:r>
          </a:p>
          <a:p>
            <a:pPr marL="0" indent="0">
              <a:spcBef>
                <a:spcPts val="0"/>
              </a:spcBef>
              <a:buNone/>
            </a:pPr>
            <a:r>
              <a:rPr lang="zh-CN" altLang="en-US" sz="1500" dirty="0"/>
              <a:t>    </a:t>
            </a:r>
            <a:r>
              <a:rPr lang="en-US" altLang="zh-CN" sz="1500" dirty="0"/>
              <a:t>}</a:t>
            </a:r>
          </a:p>
          <a:p>
            <a:pPr marL="0" indent="0">
              <a:spcBef>
                <a:spcPts val="0"/>
              </a:spcBef>
              <a:buNone/>
            </a:pPr>
            <a:endParaRPr lang="zh-CN" altLang="en-US" sz="1500" dirty="0"/>
          </a:p>
          <a:p>
            <a:pPr marL="0" indent="0">
              <a:spcBef>
                <a:spcPts val="0"/>
              </a:spcBef>
              <a:buNone/>
            </a:pPr>
            <a:r>
              <a:rPr lang="en-US" altLang="zh-CN" sz="1500" dirty="0"/>
              <a:t>    static void Main(string[] </a:t>
            </a:r>
            <a:r>
              <a:rPr lang="en-US" altLang="zh-CN" sz="1500" dirty="0" err="1"/>
              <a:t>args</a:t>
            </a:r>
            <a:r>
              <a:rPr lang="en-US" altLang="zh-CN" sz="1500" dirty="0"/>
              <a:t>)</a:t>
            </a:r>
          </a:p>
          <a:p>
            <a:pPr marL="0" indent="0">
              <a:spcBef>
                <a:spcPts val="0"/>
              </a:spcBef>
              <a:buNone/>
            </a:pPr>
            <a:r>
              <a:rPr lang="zh-CN" altLang="en-US" sz="1500" dirty="0"/>
              <a:t>    </a:t>
            </a:r>
            <a:r>
              <a:rPr lang="en-US" altLang="zh-CN" sz="1500" dirty="0"/>
              <a:t>{</a:t>
            </a:r>
          </a:p>
          <a:p>
            <a:pPr marL="0" indent="0">
              <a:spcBef>
                <a:spcPts val="0"/>
              </a:spcBef>
              <a:buNone/>
            </a:pPr>
            <a:r>
              <a:rPr lang="en-US" altLang="zh-CN" sz="1500" dirty="0"/>
              <a:t>        </a:t>
            </a:r>
            <a:r>
              <a:rPr lang="en-US" altLang="zh-CN" sz="1600" dirty="0" err="1"/>
              <a:t>GreetingManager</a:t>
            </a:r>
            <a:r>
              <a:rPr lang="en-US" altLang="zh-CN" sz="1600" dirty="0"/>
              <a:t> gm = new  </a:t>
            </a:r>
            <a:r>
              <a:rPr lang="en-US" altLang="zh-CN" sz="1600" dirty="0" err="1"/>
              <a:t>GreetingManager</a:t>
            </a:r>
            <a:r>
              <a:rPr lang="en-US" altLang="zh-CN" sz="1600" dirty="0"/>
              <a:t>();</a:t>
            </a:r>
            <a:br>
              <a:rPr lang="en-US" altLang="zh-CN" sz="1600" dirty="0"/>
            </a:br>
            <a:r>
              <a:rPr lang="en-US" altLang="zh-CN" sz="1600" dirty="0"/>
              <a:t>       gm.delegate1 = </a:t>
            </a:r>
            <a:r>
              <a:rPr lang="en-US" altLang="zh-CN" sz="1600" dirty="0" err="1"/>
              <a:t>EnglishGreeting</a:t>
            </a:r>
            <a:r>
              <a:rPr lang="en-US" altLang="zh-CN" sz="1600" dirty="0"/>
              <a:t>;</a:t>
            </a:r>
            <a:br>
              <a:rPr lang="en-US" altLang="zh-CN" sz="1600" dirty="0"/>
            </a:br>
            <a:r>
              <a:rPr lang="en-US" altLang="zh-CN" sz="1600" dirty="0"/>
              <a:t>       gm.delegate1 += </a:t>
            </a:r>
            <a:r>
              <a:rPr lang="en-US" altLang="zh-CN" sz="1600" dirty="0" err="1"/>
              <a:t>ChineseGreeting</a:t>
            </a:r>
            <a:r>
              <a:rPr lang="en-US" altLang="zh-CN" sz="1600" dirty="0"/>
              <a:t>;</a:t>
            </a:r>
            <a:br>
              <a:rPr lang="en-US" altLang="zh-CN" sz="1600" dirty="0"/>
            </a:br>
            <a:r>
              <a:rPr lang="en-US" altLang="zh-CN" sz="1600" dirty="0"/>
              <a:t>       </a:t>
            </a:r>
            <a:r>
              <a:rPr lang="en-US" altLang="zh-CN" sz="1600" dirty="0" err="1">
                <a:solidFill>
                  <a:srgbClr val="FF0000"/>
                </a:solidFill>
              </a:rPr>
              <a:t>gm.GreetPeople</a:t>
            </a:r>
            <a:r>
              <a:rPr lang="en-US" altLang="zh-CN" sz="1600" dirty="0">
                <a:solidFill>
                  <a:srgbClr val="FF0000"/>
                </a:solidFill>
              </a:rPr>
              <a:t>("Jimmy Zhang");</a:t>
            </a:r>
            <a:r>
              <a:rPr lang="zh-CN" altLang="en-US" sz="1500" dirty="0">
                <a:solidFill>
                  <a:srgbClr val="FF0000"/>
                </a:solidFill>
              </a:rPr>
              <a:t>    </a:t>
            </a:r>
            <a:endParaRPr lang="en-US" altLang="zh-CN" sz="1500" dirty="0">
              <a:solidFill>
                <a:srgbClr val="FF0000"/>
              </a:solidFill>
            </a:endParaRPr>
          </a:p>
          <a:p>
            <a:pPr marL="0" indent="0">
              <a:spcBef>
                <a:spcPts val="0"/>
              </a:spcBef>
              <a:buNone/>
            </a:pPr>
            <a:r>
              <a:rPr lang="en-US" altLang="zh-CN" sz="1500" dirty="0"/>
              <a:t>    }</a:t>
            </a:r>
          </a:p>
          <a:p>
            <a:pPr marL="0" indent="0">
              <a:spcBef>
                <a:spcPts val="0"/>
              </a:spcBef>
              <a:buNone/>
            </a:pPr>
            <a:r>
              <a:rPr lang="en-US" altLang="zh-CN" sz="1500" dirty="0"/>
              <a:t>}</a:t>
            </a:r>
            <a:endParaRPr lang="zh-CN" altLang="en-US" sz="1500" dirty="0"/>
          </a:p>
        </p:txBody>
      </p:sp>
    </p:spTree>
    <p:extLst>
      <p:ext uri="{BB962C8B-B14F-4D97-AF65-F5344CB8AC3E}">
        <p14:creationId xmlns:p14="http://schemas.microsoft.com/office/powerpoint/2010/main" val="11693578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1042988" y="1196975"/>
            <a:ext cx="4608512" cy="51847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59" name="Rectangle 3"/>
          <p:cNvSpPr>
            <a:spLocks noGrp="1" noChangeArrowheads="1"/>
          </p:cNvSpPr>
          <p:nvPr>
            <p:ph type="title"/>
          </p:nvPr>
        </p:nvSpPr>
        <p:spPr>
          <a:xfrm>
            <a:off x="684213" y="0"/>
            <a:ext cx="8229600" cy="792163"/>
          </a:xfrm>
        </p:spPr>
        <p:txBody>
          <a:bodyPr/>
          <a:lstStyle/>
          <a:p>
            <a:pPr marL="838200" indent="-838200" eaLnBrk="1" hangingPunct="1"/>
            <a:r>
              <a:rPr lang="zh-CN" altLang="en-GB">
                <a:solidFill>
                  <a:srgbClr val="0000FF"/>
                </a:solidFill>
              </a:rPr>
              <a:t>事件</a:t>
            </a:r>
            <a:endParaRPr lang="zh-CN" altLang="en-US">
              <a:solidFill>
                <a:srgbClr val="0000FF"/>
              </a:solidFill>
            </a:endParaRPr>
          </a:p>
        </p:txBody>
      </p:sp>
      <p:grpSp>
        <p:nvGrpSpPr>
          <p:cNvPr id="191492" name="Group 4"/>
          <p:cNvGrpSpPr>
            <a:grpSpLocks/>
          </p:cNvGrpSpPr>
          <p:nvPr/>
        </p:nvGrpSpPr>
        <p:grpSpPr bwMode="auto">
          <a:xfrm>
            <a:off x="1692275" y="4868863"/>
            <a:ext cx="1371600" cy="1079500"/>
            <a:chOff x="480" y="2880"/>
            <a:chExt cx="1152" cy="993"/>
          </a:xfrm>
        </p:grpSpPr>
        <p:grpSp>
          <p:nvGrpSpPr>
            <p:cNvPr id="70700" name="Group 5"/>
            <p:cNvGrpSpPr>
              <a:grpSpLocks/>
            </p:cNvGrpSpPr>
            <p:nvPr/>
          </p:nvGrpSpPr>
          <p:grpSpPr bwMode="auto">
            <a:xfrm>
              <a:off x="720" y="2880"/>
              <a:ext cx="672" cy="576"/>
              <a:chOff x="576" y="1968"/>
              <a:chExt cx="432" cy="348"/>
            </a:xfrm>
          </p:grpSpPr>
          <p:sp>
            <p:nvSpPr>
              <p:cNvPr id="70708" name="Oval 6"/>
              <p:cNvSpPr>
                <a:spLocks noChangeArrowheads="1"/>
              </p:cNvSpPr>
              <p:nvPr/>
            </p:nvSpPr>
            <p:spPr bwMode="auto">
              <a:xfrm>
                <a:off x="672" y="1968"/>
                <a:ext cx="240" cy="240"/>
              </a:xfrm>
              <a:prstGeom prst="ellipse">
                <a:avLst/>
              </a:prstGeom>
              <a:solidFill>
                <a:srgbClr val="CC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9" name="Freeform 7"/>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FFCC"/>
              </a:solidFill>
              <a:ln w="28575">
                <a:solidFill>
                  <a:srgbClr val="000000"/>
                </a:solidFill>
                <a:round/>
                <a:headEnd/>
                <a:tailEnd/>
              </a:ln>
            </p:spPr>
            <p:txBody>
              <a:bodyPr/>
              <a:lstStyle/>
              <a:p>
                <a:endParaRPr lang="zh-CN" altLang="en-US"/>
              </a:p>
            </p:txBody>
          </p:sp>
        </p:grpSp>
        <p:grpSp>
          <p:nvGrpSpPr>
            <p:cNvPr id="70701" name="Group 8"/>
            <p:cNvGrpSpPr>
              <a:grpSpLocks/>
            </p:cNvGrpSpPr>
            <p:nvPr/>
          </p:nvGrpSpPr>
          <p:grpSpPr bwMode="auto">
            <a:xfrm>
              <a:off x="480" y="3024"/>
              <a:ext cx="672" cy="576"/>
              <a:chOff x="576" y="1968"/>
              <a:chExt cx="432" cy="348"/>
            </a:xfrm>
          </p:grpSpPr>
          <p:sp>
            <p:nvSpPr>
              <p:cNvPr id="70706" name="Oval 9"/>
              <p:cNvSpPr>
                <a:spLocks noChangeArrowheads="1"/>
              </p:cNvSpPr>
              <p:nvPr/>
            </p:nvSpPr>
            <p:spPr bwMode="auto">
              <a:xfrm>
                <a:off x="672" y="1968"/>
                <a:ext cx="240" cy="240"/>
              </a:xfrm>
              <a:prstGeom prst="ellipse">
                <a:avLst/>
              </a:prstGeom>
              <a:solidFill>
                <a:srgbClr val="993366"/>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7" name="Freeform 10"/>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993366"/>
              </a:solidFill>
              <a:ln w="28575">
                <a:solidFill>
                  <a:srgbClr val="000000"/>
                </a:solidFill>
                <a:round/>
                <a:headEnd/>
                <a:tailEnd/>
              </a:ln>
            </p:spPr>
            <p:txBody>
              <a:bodyPr/>
              <a:lstStyle/>
              <a:p>
                <a:endParaRPr lang="zh-CN" altLang="en-US"/>
              </a:p>
            </p:txBody>
          </p:sp>
        </p:grpSp>
        <p:grpSp>
          <p:nvGrpSpPr>
            <p:cNvPr id="70702" name="Group 11"/>
            <p:cNvGrpSpPr>
              <a:grpSpLocks/>
            </p:cNvGrpSpPr>
            <p:nvPr/>
          </p:nvGrpSpPr>
          <p:grpSpPr bwMode="auto">
            <a:xfrm>
              <a:off x="960" y="3024"/>
              <a:ext cx="672" cy="576"/>
              <a:chOff x="576" y="1968"/>
              <a:chExt cx="432" cy="348"/>
            </a:xfrm>
          </p:grpSpPr>
          <p:sp>
            <p:nvSpPr>
              <p:cNvPr id="70704" name="Oval 12"/>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5" name="Freeform 1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70703" name="Text Box 14"/>
            <p:cNvSpPr txBox="1">
              <a:spLocks noChangeArrowheads="1"/>
            </p:cNvSpPr>
            <p:nvPr/>
          </p:nvSpPr>
          <p:spPr bwMode="auto">
            <a:xfrm>
              <a:off x="669" y="3508"/>
              <a:ext cx="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抢答者</a:t>
              </a:r>
            </a:p>
          </p:txBody>
        </p:sp>
      </p:grpSp>
      <p:grpSp>
        <p:nvGrpSpPr>
          <p:cNvPr id="191503" name="Group 15"/>
          <p:cNvGrpSpPr>
            <a:grpSpLocks/>
          </p:cNvGrpSpPr>
          <p:nvPr/>
        </p:nvGrpSpPr>
        <p:grpSpPr bwMode="auto">
          <a:xfrm>
            <a:off x="2143125" y="1470025"/>
            <a:ext cx="1065213" cy="950913"/>
            <a:chOff x="1624" y="935"/>
            <a:chExt cx="671" cy="599"/>
          </a:xfrm>
        </p:grpSpPr>
        <p:grpSp>
          <p:nvGrpSpPr>
            <p:cNvPr id="70696" name="Group 16"/>
            <p:cNvGrpSpPr>
              <a:grpSpLocks/>
            </p:cNvGrpSpPr>
            <p:nvPr/>
          </p:nvGrpSpPr>
          <p:grpSpPr bwMode="auto">
            <a:xfrm>
              <a:off x="1746" y="935"/>
              <a:ext cx="528" cy="432"/>
              <a:chOff x="576" y="1968"/>
              <a:chExt cx="432" cy="348"/>
            </a:xfrm>
          </p:grpSpPr>
          <p:sp>
            <p:nvSpPr>
              <p:cNvPr id="70698" name="Oval 17"/>
              <p:cNvSpPr>
                <a:spLocks noChangeArrowheads="1"/>
              </p:cNvSpPr>
              <p:nvPr/>
            </p:nvSpPr>
            <p:spPr bwMode="auto">
              <a:xfrm>
                <a:off x="672" y="1968"/>
                <a:ext cx="240" cy="240"/>
              </a:xfrm>
              <a:prstGeom prst="ellipse">
                <a:avLst/>
              </a:prstGeom>
              <a:gradFill rotWithShape="1">
                <a:gsLst>
                  <a:gs pos="0">
                    <a:srgbClr val="339966"/>
                  </a:gs>
                  <a:gs pos="100000">
                    <a:srgbClr val="FFFFFF"/>
                  </a:gs>
                </a:gsLst>
                <a:lin ang="5400000" scaled="1"/>
              </a:gradFill>
              <a:ln w="28575">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9" name="Freeform 18"/>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339966"/>
              </a:solidFill>
              <a:ln w="28575">
                <a:solidFill>
                  <a:srgbClr val="99CC00"/>
                </a:solidFill>
                <a:round/>
                <a:headEnd/>
                <a:tailEnd/>
              </a:ln>
            </p:spPr>
            <p:txBody>
              <a:bodyPr/>
              <a:lstStyle/>
              <a:p>
                <a:endParaRPr lang="zh-CN" altLang="en-US"/>
              </a:p>
            </p:txBody>
          </p:sp>
        </p:grpSp>
        <p:sp>
          <p:nvSpPr>
            <p:cNvPr id="70697" name="Text Box 19"/>
            <p:cNvSpPr txBox="1">
              <a:spLocks noChangeArrowheads="1"/>
            </p:cNvSpPr>
            <p:nvPr/>
          </p:nvSpPr>
          <p:spPr bwMode="auto">
            <a:xfrm>
              <a:off x="1624" y="1303"/>
              <a:ext cx="6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ea typeface="黑体" panose="02010609060101010101" pitchFamily="49" charset="-122"/>
                </a:rPr>
                <a:t>   </a:t>
              </a:r>
              <a:r>
                <a:rPr lang="zh-CN" altLang="en-US" sz="1800" b="1">
                  <a:ea typeface="黑体" panose="02010609060101010101" pitchFamily="49" charset="-122"/>
                </a:rPr>
                <a:t>宣布人</a:t>
              </a:r>
            </a:p>
          </p:txBody>
        </p:sp>
      </p:grpSp>
      <p:grpSp>
        <p:nvGrpSpPr>
          <p:cNvPr id="191508" name="Group 20"/>
          <p:cNvGrpSpPr>
            <a:grpSpLocks/>
          </p:cNvGrpSpPr>
          <p:nvPr/>
        </p:nvGrpSpPr>
        <p:grpSpPr bwMode="auto">
          <a:xfrm>
            <a:off x="3576638" y="4889500"/>
            <a:ext cx="1371600" cy="1079500"/>
            <a:chOff x="480" y="2880"/>
            <a:chExt cx="1152" cy="993"/>
          </a:xfrm>
        </p:grpSpPr>
        <p:grpSp>
          <p:nvGrpSpPr>
            <p:cNvPr id="70686" name="Group 21"/>
            <p:cNvGrpSpPr>
              <a:grpSpLocks/>
            </p:cNvGrpSpPr>
            <p:nvPr/>
          </p:nvGrpSpPr>
          <p:grpSpPr bwMode="auto">
            <a:xfrm>
              <a:off x="720" y="2880"/>
              <a:ext cx="672" cy="576"/>
              <a:chOff x="576" y="1968"/>
              <a:chExt cx="432" cy="348"/>
            </a:xfrm>
          </p:grpSpPr>
          <p:sp>
            <p:nvSpPr>
              <p:cNvPr id="70694" name="Oval 22"/>
              <p:cNvSpPr>
                <a:spLocks noChangeArrowheads="1"/>
              </p:cNvSpPr>
              <p:nvPr/>
            </p:nvSpPr>
            <p:spPr bwMode="auto">
              <a:xfrm>
                <a:off x="672" y="1968"/>
                <a:ext cx="240" cy="240"/>
              </a:xfrm>
              <a:prstGeom prst="ellipse">
                <a:avLst/>
              </a:prstGeom>
              <a:solidFill>
                <a:srgbClr val="CC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5" name="Freeform 2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FFCC"/>
              </a:solidFill>
              <a:ln w="28575">
                <a:solidFill>
                  <a:srgbClr val="000000"/>
                </a:solidFill>
                <a:round/>
                <a:headEnd/>
                <a:tailEnd/>
              </a:ln>
            </p:spPr>
            <p:txBody>
              <a:bodyPr/>
              <a:lstStyle/>
              <a:p>
                <a:endParaRPr lang="zh-CN" altLang="en-US"/>
              </a:p>
            </p:txBody>
          </p:sp>
        </p:grpSp>
        <p:grpSp>
          <p:nvGrpSpPr>
            <p:cNvPr id="70687" name="Group 24"/>
            <p:cNvGrpSpPr>
              <a:grpSpLocks/>
            </p:cNvGrpSpPr>
            <p:nvPr/>
          </p:nvGrpSpPr>
          <p:grpSpPr bwMode="auto">
            <a:xfrm>
              <a:off x="480" y="3024"/>
              <a:ext cx="672" cy="576"/>
              <a:chOff x="576" y="1968"/>
              <a:chExt cx="432" cy="348"/>
            </a:xfrm>
          </p:grpSpPr>
          <p:sp>
            <p:nvSpPr>
              <p:cNvPr id="70692" name="Oval 25"/>
              <p:cNvSpPr>
                <a:spLocks noChangeArrowheads="1"/>
              </p:cNvSpPr>
              <p:nvPr/>
            </p:nvSpPr>
            <p:spPr bwMode="auto">
              <a:xfrm>
                <a:off x="672" y="1968"/>
                <a:ext cx="240" cy="240"/>
              </a:xfrm>
              <a:prstGeom prst="ellipse">
                <a:avLst/>
              </a:prstGeom>
              <a:solidFill>
                <a:srgbClr val="993366"/>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3" name="Freeform 26"/>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993366"/>
              </a:solidFill>
              <a:ln w="28575">
                <a:solidFill>
                  <a:srgbClr val="000000"/>
                </a:solidFill>
                <a:round/>
                <a:headEnd/>
                <a:tailEnd/>
              </a:ln>
            </p:spPr>
            <p:txBody>
              <a:bodyPr/>
              <a:lstStyle/>
              <a:p>
                <a:endParaRPr lang="zh-CN" altLang="en-US"/>
              </a:p>
            </p:txBody>
          </p:sp>
        </p:grpSp>
        <p:grpSp>
          <p:nvGrpSpPr>
            <p:cNvPr id="70688" name="Group 27"/>
            <p:cNvGrpSpPr>
              <a:grpSpLocks/>
            </p:cNvGrpSpPr>
            <p:nvPr/>
          </p:nvGrpSpPr>
          <p:grpSpPr bwMode="auto">
            <a:xfrm>
              <a:off x="960" y="3024"/>
              <a:ext cx="672" cy="576"/>
              <a:chOff x="576" y="1968"/>
              <a:chExt cx="432" cy="348"/>
            </a:xfrm>
          </p:grpSpPr>
          <p:sp>
            <p:nvSpPr>
              <p:cNvPr id="70690" name="Oval 28"/>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1" name="Freeform 29"/>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70689" name="Text Box 30"/>
            <p:cNvSpPr txBox="1">
              <a:spLocks noChangeArrowheads="1"/>
            </p:cNvSpPr>
            <p:nvPr/>
          </p:nvSpPr>
          <p:spPr bwMode="auto">
            <a:xfrm>
              <a:off x="669" y="3508"/>
              <a:ext cx="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抢答者</a:t>
              </a:r>
            </a:p>
          </p:txBody>
        </p:sp>
      </p:grpSp>
      <p:grpSp>
        <p:nvGrpSpPr>
          <p:cNvPr id="191519" name="Group 31"/>
          <p:cNvGrpSpPr>
            <a:grpSpLocks/>
          </p:cNvGrpSpPr>
          <p:nvPr/>
        </p:nvGrpSpPr>
        <p:grpSpPr bwMode="auto">
          <a:xfrm>
            <a:off x="7164388" y="2565400"/>
            <a:ext cx="533400" cy="431800"/>
            <a:chOff x="576" y="1968"/>
            <a:chExt cx="432" cy="348"/>
          </a:xfrm>
        </p:grpSpPr>
        <p:sp>
          <p:nvSpPr>
            <p:cNvPr id="70684" name="Oval 32"/>
            <p:cNvSpPr>
              <a:spLocks noChangeArrowheads="1"/>
            </p:cNvSpPr>
            <p:nvPr/>
          </p:nvSpPr>
          <p:spPr bwMode="auto">
            <a:xfrm>
              <a:off x="672" y="1968"/>
              <a:ext cx="240" cy="240"/>
            </a:xfrm>
            <a:prstGeom prst="ellipse">
              <a:avLst/>
            </a:prstGeom>
            <a:solidFill>
              <a:srgbClr val="800080"/>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5" name="Freeform 3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800080"/>
            </a:solidFill>
            <a:ln w="28575">
              <a:solidFill>
                <a:srgbClr val="000000"/>
              </a:solidFill>
              <a:round/>
              <a:headEnd/>
              <a:tailEnd/>
            </a:ln>
          </p:spPr>
          <p:txBody>
            <a:bodyPr/>
            <a:lstStyle/>
            <a:p>
              <a:endParaRPr lang="zh-CN" altLang="en-US"/>
            </a:p>
          </p:txBody>
        </p:sp>
      </p:grpSp>
      <p:grpSp>
        <p:nvGrpSpPr>
          <p:cNvPr id="191522" name="Group 34"/>
          <p:cNvGrpSpPr>
            <a:grpSpLocks/>
          </p:cNvGrpSpPr>
          <p:nvPr/>
        </p:nvGrpSpPr>
        <p:grpSpPr bwMode="auto">
          <a:xfrm>
            <a:off x="7164388" y="2852738"/>
            <a:ext cx="533400" cy="431800"/>
            <a:chOff x="576" y="1968"/>
            <a:chExt cx="432" cy="348"/>
          </a:xfrm>
        </p:grpSpPr>
        <p:sp>
          <p:nvSpPr>
            <p:cNvPr id="70682" name="Oval 35"/>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3" name="Freeform 36"/>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grpSp>
        <p:nvGrpSpPr>
          <p:cNvPr id="191525" name="Group 37"/>
          <p:cNvGrpSpPr>
            <a:grpSpLocks/>
          </p:cNvGrpSpPr>
          <p:nvPr/>
        </p:nvGrpSpPr>
        <p:grpSpPr bwMode="auto">
          <a:xfrm>
            <a:off x="6702425" y="3573463"/>
            <a:ext cx="533400" cy="431800"/>
            <a:chOff x="576" y="1968"/>
            <a:chExt cx="432" cy="348"/>
          </a:xfrm>
        </p:grpSpPr>
        <p:sp>
          <p:nvSpPr>
            <p:cNvPr id="70680" name="Oval 38"/>
            <p:cNvSpPr>
              <a:spLocks noChangeArrowheads="1"/>
            </p:cNvSpPr>
            <p:nvPr/>
          </p:nvSpPr>
          <p:spPr bwMode="auto">
            <a:xfrm>
              <a:off x="672" y="1968"/>
              <a:ext cx="240" cy="240"/>
            </a:xfrm>
            <a:prstGeom prst="ellipse">
              <a:avLst/>
            </a:prstGeom>
            <a:solidFill>
              <a:srgbClr val="800080"/>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1" name="Freeform 39"/>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800080"/>
            </a:solidFill>
            <a:ln w="28575">
              <a:solidFill>
                <a:srgbClr val="000000"/>
              </a:solidFill>
              <a:round/>
              <a:headEnd/>
              <a:tailEnd/>
            </a:ln>
          </p:spPr>
          <p:txBody>
            <a:bodyPr/>
            <a:lstStyle/>
            <a:p>
              <a:endParaRPr lang="zh-CN" altLang="en-US"/>
            </a:p>
          </p:txBody>
        </p:sp>
      </p:grpSp>
      <p:grpSp>
        <p:nvGrpSpPr>
          <p:cNvPr id="191528" name="Group 40"/>
          <p:cNvGrpSpPr>
            <a:grpSpLocks/>
          </p:cNvGrpSpPr>
          <p:nvPr/>
        </p:nvGrpSpPr>
        <p:grpSpPr bwMode="auto">
          <a:xfrm>
            <a:off x="6702425" y="3860800"/>
            <a:ext cx="533400" cy="431800"/>
            <a:chOff x="576" y="1968"/>
            <a:chExt cx="432" cy="348"/>
          </a:xfrm>
        </p:grpSpPr>
        <p:sp>
          <p:nvSpPr>
            <p:cNvPr id="70678" name="Oval 41"/>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79" name="Freeform 42"/>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191531" name="AutoShape 43"/>
          <p:cNvSpPr>
            <a:spLocks noChangeArrowheads="1"/>
          </p:cNvSpPr>
          <p:nvPr/>
        </p:nvSpPr>
        <p:spPr bwMode="auto">
          <a:xfrm>
            <a:off x="3779838" y="1196975"/>
            <a:ext cx="2160587" cy="792163"/>
          </a:xfrm>
          <a:prstGeom prst="wedgeRoundRectCallout">
            <a:avLst>
              <a:gd name="adj1" fmla="val -73731"/>
              <a:gd name="adj2" fmla="val 49199"/>
              <a:gd name="adj3" fmla="val 16667"/>
            </a:avLst>
          </a:prstGeom>
          <a:gradFill rotWithShape="1">
            <a:gsLst>
              <a:gs pos="0">
                <a:schemeClr val="accent1"/>
              </a:gs>
              <a:gs pos="100000">
                <a:schemeClr val="bg1"/>
              </a:gs>
            </a:gsLst>
            <a:lin ang="5400000" scaled="1"/>
          </a:gra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ea typeface="黑体" panose="02010609060101010101" pitchFamily="49" charset="-122"/>
              </a:rPr>
              <a:t>“</a:t>
            </a:r>
            <a:r>
              <a:rPr lang="zh-CN" altLang="en-US" sz="2000">
                <a:ea typeface="黑体" panose="02010609060101010101" pitchFamily="49" charset="-122"/>
              </a:rPr>
              <a:t>请听题</a:t>
            </a:r>
            <a:r>
              <a:rPr lang="en-US" altLang="zh-CN" sz="2000">
                <a:ea typeface="黑体" panose="02010609060101010101" pitchFamily="49" charset="-122"/>
              </a:rPr>
              <a:t>~”</a:t>
            </a:r>
          </a:p>
        </p:txBody>
      </p:sp>
      <p:sp>
        <p:nvSpPr>
          <p:cNvPr id="191532" name="Oval 44"/>
          <p:cNvSpPr>
            <a:spLocks noChangeArrowheads="1"/>
          </p:cNvSpPr>
          <p:nvPr/>
        </p:nvSpPr>
        <p:spPr bwMode="auto">
          <a:xfrm>
            <a:off x="1187450" y="4581525"/>
            <a:ext cx="4176713" cy="1655763"/>
          </a:xfrm>
          <a:prstGeom prst="ellipse">
            <a:avLst/>
          </a:prstGeom>
          <a:noFill/>
          <a:ln w="349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1533" name="Text Box 45"/>
          <p:cNvSpPr txBox="1">
            <a:spLocks noChangeArrowheads="1"/>
          </p:cNvSpPr>
          <p:nvPr/>
        </p:nvSpPr>
        <p:spPr bwMode="auto">
          <a:xfrm>
            <a:off x="2627313" y="4292600"/>
            <a:ext cx="1793875" cy="376238"/>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集中注意力聆听</a:t>
            </a:r>
          </a:p>
        </p:txBody>
      </p:sp>
      <p:sp>
        <p:nvSpPr>
          <p:cNvPr id="191534" name="AutoShape 46"/>
          <p:cNvSpPr>
            <a:spLocks noChangeArrowheads="1"/>
          </p:cNvSpPr>
          <p:nvPr/>
        </p:nvSpPr>
        <p:spPr bwMode="auto">
          <a:xfrm>
            <a:off x="6084888" y="2349500"/>
            <a:ext cx="1800225" cy="2303463"/>
          </a:xfrm>
          <a:prstGeom prst="roundRect">
            <a:avLst>
              <a:gd name="adj" fmla="val 16667"/>
            </a:avLst>
          </a:pr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1535" name="Text Box 47"/>
          <p:cNvSpPr txBox="1">
            <a:spLocks noChangeArrowheads="1"/>
          </p:cNvSpPr>
          <p:nvPr/>
        </p:nvSpPr>
        <p:spPr bwMode="auto">
          <a:xfrm>
            <a:off x="6557963" y="4554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ea typeface="黑体" panose="02010609060101010101" pitchFamily="49" charset="-122"/>
              </a:rPr>
              <a:t>其他人</a:t>
            </a:r>
          </a:p>
        </p:txBody>
      </p:sp>
      <p:sp>
        <p:nvSpPr>
          <p:cNvPr id="139283" name="WordArt 51"/>
          <p:cNvSpPr>
            <a:spLocks noChangeArrowheads="1" noChangeShapeType="1" noTextEdit="1"/>
          </p:cNvSpPr>
          <p:nvPr/>
        </p:nvSpPr>
        <p:spPr bwMode="auto">
          <a:xfrm rot="5400000">
            <a:off x="4978400" y="3311525"/>
            <a:ext cx="28797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eaVert" wrap="none" fromWordArt="1">
            <a:prstTxWarp prst="textPlain">
              <a:avLst>
                <a:gd name="adj" fmla="val 50000"/>
              </a:avLst>
            </a:prstTxWarp>
          </a:bodyPr>
          <a:lstStyle/>
          <a:p>
            <a:pPr algn="ctr" fontAlgn="auto"/>
            <a:r>
              <a:rPr lang="zh-CN" altLang="en-US" sz="3600" kern="10">
                <a:solidFill>
                  <a:srgbClr val="336699"/>
                </a:solidFill>
                <a:effectLst>
                  <a:outerShdw dist="45791" dir="2021404" algn="ctr" rotWithShape="0">
                    <a:srgbClr val="B2B2B2">
                      <a:alpha val="79999"/>
                    </a:srgbClr>
                  </a:outerShdw>
                </a:effectLst>
                <a:latin typeface="宋体" panose="02010600030101010101" pitchFamily="2" charset="-122"/>
              </a:rPr>
              <a:t>不关心</a:t>
            </a:r>
          </a:p>
        </p:txBody>
      </p:sp>
    </p:spTree>
    <p:extLst>
      <p:ext uri="{BB962C8B-B14F-4D97-AF65-F5344CB8AC3E}">
        <p14:creationId xmlns:p14="http://schemas.microsoft.com/office/powerpoint/2010/main" val="20817976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1042988" y="1196975"/>
            <a:ext cx="4608512" cy="51847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59" name="Rectangle 3"/>
          <p:cNvSpPr>
            <a:spLocks noGrp="1" noChangeArrowheads="1"/>
          </p:cNvSpPr>
          <p:nvPr>
            <p:ph type="title"/>
          </p:nvPr>
        </p:nvSpPr>
        <p:spPr>
          <a:xfrm>
            <a:off x="684213" y="0"/>
            <a:ext cx="8229600" cy="792163"/>
          </a:xfrm>
        </p:spPr>
        <p:txBody>
          <a:bodyPr/>
          <a:lstStyle/>
          <a:p>
            <a:pPr marL="838200" indent="-838200" eaLnBrk="1" hangingPunct="1"/>
            <a:r>
              <a:rPr lang="zh-CN" altLang="en-GB">
                <a:solidFill>
                  <a:srgbClr val="0000FF"/>
                </a:solidFill>
              </a:rPr>
              <a:t>事件</a:t>
            </a:r>
            <a:endParaRPr lang="zh-CN" altLang="en-US">
              <a:solidFill>
                <a:srgbClr val="0000FF"/>
              </a:solidFill>
            </a:endParaRPr>
          </a:p>
        </p:txBody>
      </p:sp>
      <p:grpSp>
        <p:nvGrpSpPr>
          <p:cNvPr id="191492" name="Group 4"/>
          <p:cNvGrpSpPr>
            <a:grpSpLocks/>
          </p:cNvGrpSpPr>
          <p:nvPr/>
        </p:nvGrpSpPr>
        <p:grpSpPr bwMode="auto">
          <a:xfrm>
            <a:off x="1692275" y="4868863"/>
            <a:ext cx="1371600" cy="1079500"/>
            <a:chOff x="480" y="2880"/>
            <a:chExt cx="1152" cy="993"/>
          </a:xfrm>
        </p:grpSpPr>
        <p:grpSp>
          <p:nvGrpSpPr>
            <p:cNvPr id="70700" name="Group 5"/>
            <p:cNvGrpSpPr>
              <a:grpSpLocks/>
            </p:cNvGrpSpPr>
            <p:nvPr/>
          </p:nvGrpSpPr>
          <p:grpSpPr bwMode="auto">
            <a:xfrm>
              <a:off x="720" y="2880"/>
              <a:ext cx="672" cy="576"/>
              <a:chOff x="576" y="1968"/>
              <a:chExt cx="432" cy="348"/>
            </a:xfrm>
          </p:grpSpPr>
          <p:sp>
            <p:nvSpPr>
              <p:cNvPr id="70708" name="Oval 6"/>
              <p:cNvSpPr>
                <a:spLocks noChangeArrowheads="1"/>
              </p:cNvSpPr>
              <p:nvPr/>
            </p:nvSpPr>
            <p:spPr bwMode="auto">
              <a:xfrm>
                <a:off x="672" y="1968"/>
                <a:ext cx="240" cy="240"/>
              </a:xfrm>
              <a:prstGeom prst="ellipse">
                <a:avLst/>
              </a:prstGeom>
              <a:solidFill>
                <a:srgbClr val="CC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9" name="Freeform 7"/>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FFCC"/>
              </a:solidFill>
              <a:ln w="28575">
                <a:solidFill>
                  <a:srgbClr val="000000"/>
                </a:solidFill>
                <a:round/>
                <a:headEnd/>
                <a:tailEnd/>
              </a:ln>
            </p:spPr>
            <p:txBody>
              <a:bodyPr/>
              <a:lstStyle/>
              <a:p>
                <a:endParaRPr lang="zh-CN" altLang="en-US"/>
              </a:p>
            </p:txBody>
          </p:sp>
        </p:grpSp>
        <p:grpSp>
          <p:nvGrpSpPr>
            <p:cNvPr id="70701" name="Group 8"/>
            <p:cNvGrpSpPr>
              <a:grpSpLocks/>
            </p:cNvGrpSpPr>
            <p:nvPr/>
          </p:nvGrpSpPr>
          <p:grpSpPr bwMode="auto">
            <a:xfrm>
              <a:off x="480" y="3024"/>
              <a:ext cx="672" cy="576"/>
              <a:chOff x="576" y="1968"/>
              <a:chExt cx="432" cy="348"/>
            </a:xfrm>
          </p:grpSpPr>
          <p:sp>
            <p:nvSpPr>
              <p:cNvPr id="70706" name="Oval 9"/>
              <p:cNvSpPr>
                <a:spLocks noChangeArrowheads="1"/>
              </p:cNvSpPr>
              <p:nvPr/>
            </p:nvSpPr>
            <p:spPr bwMode="auto">
              <a:xfrm>
                <a:off x="672" y="1968"/>
                <a:ext cx="240" cy="240"/>
              </a:xfrm>
              <a:prstGeom prst="ellipse">
                <a:avLst/>
              </a:prstGeom>
              <a:solidFill>
                <a:srgbClr val="993366"/>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7" name="Freeform 10"/>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993366"/>
              </a:solidFill>
              <a:ln w="28575">
                <a:solidFill>
                  <a:srgbClr val="000000"/>
                </a:solidFill>
                <a:round/>
                <a:headEnd/>
                <a:tailEnd/>
              </a:ln>
            </p:spPr>
            <p:txBody>
              <a:bodyPr/>
              <a:lstStyle/>
              <a:p>
                <a:endParaRPr lang="zh-CN" altLang="en-US"/>
              </a:p>
            </p:txBody>
          </p:sp>
        </p:grpSp>
        <p:grpSp>
          <p:nvGrpSpPr>
            <p:cNvPr id="70702" name="Group 11"/>
            <p:cNvGrpSpPr>
              <a:grpSpLocks/>
            </p:cNvGrpSpPr>
            <p:nvPr/>
          </p:nvGrpSpPr>
          <p:grpSpPr bwMode="auto">
            <a:xfrm>
              <a:off x="960" y="3024"/>
              <a:ext cx="672" cy="576"/>
              <a:chOff x="576" y="1968"/>
              <a:chExt cx="432" cy="348"/>
            </a:xfrm>
          </p:grpSpPr>
          <p:sp>
            <p:nvSpPr>
              <p:cNvPr id="70704" name="Oval 12"/>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5" name="Freeform 1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70703" name="Text Box 14"/>
            <p:cNvSpPr txBox="1">
              <a:spLocks noChangeArrowheads="1"/>
            </p:cNvSpPr>
            <p:nvPr/>
          </p:nvSpPr>
          <p:spPr bwMode="auto">
            <a:xfrm>
              <a:off x="669" y="3508"/>
              <a:ext cx="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抢答者</a:t>
              </a:r>
            </a:p>
          </p:txBody>
        </p:sp>
      </p:grpSp>
      <p:grpSp>
        <p:nvGrpSpPr>
          <p:cNvPr id="191503" name="Group 15"/>
          <p:cNvGrpSpPr>
            <a:grpSpLocks/>
          </p:cNvGrpSpPr>
          <p:nvPr/>
        </p:nvGrpSpPr>
        <p:grpSpPr bwMode="auto">
          <a:xfrm>
            <a:off x="2143125" y="1470025"/>
            <a:ext cx="1065213" cy="950913"/>
            <a:chOff x="1624" y="935"/>
            <a:chExt cx="671" cy="599"/>
          </a:xfrm>
        </p:grpSpPr>
        <p:grpSp>
          <p:nvGrpSpPr>
            <p:cNvPr id="70696" name="Group 16"/>
            <p:cNvGrpSpPr>
              <a:grpSpLocks/>
            </p:cNvGrpSpPr>
            <p:nvPr/>
          </p:nvGrpSpPr>
          <p:grpSpPr bwMode="auto">
            <a:xfrm>
              <a:off x="1746" y="935"/>
              <a:ext cx="528" cy="432"/>
              <a:chOff x="576" y="1968"/>
              <a:chExt cx="432" cy="348"/>
            </a:xfrm>
          </p:grpSpPr>
          <p:sp>
            <p:nvSpPr>
              <p:cNvPr id="70698" name="Oval 17"/>
              <p:cNvSpPr>
                <a:spLocks noChangeArrowheads="1"/>
              </p:cNvSpPr>
              <p:nvPr/>
            </p:nvSpPr>
            <p:spPr bwMode="auto">
              <a:xfrm>
                <a:off x="672" y="1968"/>
                <a:ext cx="240" cy="240"/>
              </a:xfrm>
              <a:prstGeom prst="ellipse">
                <a:avLst/>
              </a:prstGeom>
              <a:gradFill rotWithShape="1">
                <a:gsLst>
                  <a:gs pos="0">
                    <a:srgbClr val="339966"/>
                  </a:gs>
                  <a:gs pos="100000">
                    <a:srgbClr val="FFFFFF"/>
                  </a:gs>
                </a:gsLst>
                <a:lin ang="5400000" scaled="1"/>
              </a:gradFill>
              <a:ln w="28575">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9" name="Freeform 18"/>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339966"/>
              </a:solidFill>
              <a:ln w="28575">
                <a:solidFill>
                  <a:srgbClr val="99CC00"/>
                </a:solidFill>
                <a:round/>
                <a:headEnd/>
                <a:tailEnd/>
              </a:ln>
            </p:spPr>
            <p:txBody>
              <a:bodyPr/>
              <a:lstStyle/>
              <a:p>
                <a:endParaRPr lang="zh-CN" altLang="en-US"/>
              </a:p>
            </p:txBody>
          </p:sp>
        </p:grpSp>
        <p:sp>
          <p:nvSpPr>
            <p:cNvPr id="70697" name="Text Box 19"/>
            <p:cNvSpPr txBox="1">
              <a:spLocks noChangeArrowheads="1"/>
            </p:cNvSpPr>
            <p:nvPr/>
          </p:nvSpPr>
          <p:spPr bwMode="auto">
            <a:xfrm>
              <a:off x="1624" y="1303"/>
              <a:ext cx="6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ea typeface="黑体" panose="02010609060101010101" pitchFamily="49" charset="-122"/>
                </a:rPr>
                <a:t>   </a:t>
              </a:r>
              <a:r>
                <a:rPr lang="zh-CN" altLang="en-US" sz="1800" b="1">
                  <a:ea typeface="黑体" panose="02010609060101010101" pitchFamily="49" charset="-122"/>
                </a:rPr>
                <a:t>宣布人</a:t>
              </a:r>
            </a:p>
          </p:txBody>
        </p:sp>
      </p:grpSp>
      <p:grpSp>
        <p:nvGrpSpPr>
          <p:cNvPr id="191508" name="Group 20"/>
          <p:cNvGrpSpPr>
            <a:grpSpLocks/>
          </p:cNvGrpSpPr>
          <p:nvPr/>
        </p:nvGrpSpPr>
        <p:grpSpPr bwMode="auto">
          <a:xfrm>
            <a:off x="3576638" y="4889500"/>
            <a:ext cx="1371600" cy="1079500"/>
            <a:chOff x="480" y="2880"/>
            <a:chExt cx="1152" cy="993"/>
          </a:xfrm>
        </p:grpSpPr>
        <p:grpSp>
          <p:nvGrpSpPr>
            <p:cNvPr id="70686" name="Group 21"/>
            <p:cNvGrpSpPr>
              <a:grpSpLocks/>
            </p:cNvGrpSpPr>
            <p:nvPr/>
          </p:nvGrpSpPr>
          <p:grpSpPr bwMode="auto">
            <a:xfrm>
              <a:off x="720" y="2880"/>
              <a:ext cx="672" cy="576"/>
              <a:chOff x="576" y="1968"/>
              <a:chExt cx="432" cy="348"/>
            </a:xfrm>
          </p:grpSpPr>
          <p:sp>
            <p:nvSpPr>
              <p:cNvPr id="70694" name="Oval 22"/>
              <p:cNvSpPr>
                <a:spLocks noChangeArrowheads="1"/>
              </p:cNvSpPr>
              <p:nvPr/>
            </p:nvSpPr>
            <p:spPr bwMode="auto">
              <a:xfrm>
                <a:off x="672" y="1968"/>
                <a:ext cx="240" cy="240"/>
              </a:xfrm>
              <a:prstGeom prst="ellipse">
                <a:avLst/>
              </a:prstGeom>
              <a:solidFill>
                <a:srgbClr val="CC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5" name="Freeform 2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FFCC"/>
              </a:solidFill>
              <a:ln w="28575">
                <a:solidFill>
                  <a:srgbClr val="000000"/>
                </a:solidFill>
                <a:round/>
                <a:headEnd/>
                <a:tailEnd/>
              </a:ln>
            </p:spPr>
            <p:txBody>
              <a:bodyPr/>
              <a:lstStyle/>
              <a:p>
                <a:endParaRPr lang="zh-CN" altLang="en-US"/>
              </a:p>
            </p:txBody>
          </p:sp>
        </p:grpSp>
        <p:grpSp>
          <p:nvGrpSpPr>
            <p:cNvPr id="70687" name="Group 24"/>
            <p:cNvGrpSpPr>
              <a:grpSpLocks/>
            </p:cNvGrpSpPr>
            <p:nvPr/>
          </p:nvGrpSpPr>
          <p:grpSpPr bwMode="auto">
            <a:xfrm>
              <a:off x="480" y="3024"/>
              <a:ext cx="672" cy="576"/>
              <a:chOff x="576" y="1968"/>
              <a:chExt cx="432" cy="348"/>
            </a:xfrm>
          </p:grpSpPr>
          <p:sp>
            <p:nvSpPr>
              <p:cNvPr id="70692" name="Oval 25"/>
              <p:cNvSpPr>
                <a:spLocks noChangeArrowheads="1"/>
              </p:cNvSpPr>
              <p:nvPr/>
            </p:nvSpPr>
            <p:spPr bwMode="auto">
              <a:xfrm>
                <a:off x="672" y="1968"/>
                <a:ext cx="240" cy="240"/>
              </a:xfrm>
              <a:prstGeom prst="ellipse">
                <a:avLst/>
              </a:prstGeom>
              <a:solidFill>
                <a:srgbClr val="993366"/>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3" name="Freeform 26"/>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993366"/>
              </a:solidFill>
              <a:ln w="28575">
                <a:solidFill>
                  <a:srgbClr val="000000"/>
                </a:solidFill>
                <a:round/>
                <a:headEnd/>
                <a:tailEnd/>
              </a:ln>
            </p:spPr>
            <p:txBody>
              <a:bodyPr/>
              <a:lstStyle/>
              <a:p>
                <a:endParaRPr lang="zh-CN" altLang="en-US"/>
              </a:p>
            </p:txBody>
          </p:sp>
        </p:grpSp>
        <p:grpSp>
          <p:nvGrpSpPr>
            <p:cNvPr id="70688" name="Group 27"/>
            <p:cNvGrpSpPr>
              <a:grpSpLocks/>
            </p:cNvGrpSpPr>
            <p:nvPr/>
          </p:nvGrpSpPr>
          <p:grpSpPr bwMode="auto">
            <a:xfrm>
              <a:off x="960" y="3024"/>
              <a:ext cx="672" cy="576"/>
              <a:chOff x="576" y="1968"/>
              <a:chExt cx="432" cy="348"/>
            </a:xfrm>
          </p:grpSpPr>
          <p:sp>
            <p:nvSpPr>
              <p:cNvPr id="70690" name="Oval 28"/>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1" name="Freeform 29"/>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70689" name="Text Box 30"/>
            <p:cNvSpPr txBox="1">
              <a:spLocks noChangeArrowheads="1"/>
            </p:cNvSpPr>
            <p:nvPr/>
          </p:nvSpPr>
          <p:spPr bwMode="auto">
            <a:xfrm>
              <a:off x="669" y="3508"/>
              <a:ext cx="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抢答者</a:t>
              </a:r>
            </a:p>
          </p:txBody>
        </p:sp>
      </p:grpSp>
      <p:grpSp>
        <p:nvGrpSpPr>
          <p:cNvPr id="191519" name="Group 31"/>
          <p:cNvGrpSpPr>
            <a:grpSpLocks/>
          </p:cNvGrpSpPr>
          <p:nvPr/>
        </p:nvGrpSpPr>
        <p:grpSpPr bwMode="auto">
          <a:xfrm>
            <a:off x="7164388" y="2565400"/>
            <a:ext cx="533400" cy="431800"/>
            <a:chOff x="576" y="1968"/>
            <a:chExt cx="432" cy="348"/>
          </a:xfrm>
        </p:grpSpPr>
        <p:sp>
          <p:nvSpPr>
            <p:cNvPr id="70684" name="Oval 32"/>
            <p:cNvSpPr>
              <a:spLocks noChangeArrowheads="1"/>
            </p:cNvSpPr>
            <p:nvPr/>
          </p:nvSpPr>
          <p:spPr bwMode="auto">
            <a:xfrm>
              <a:off x="672" y="1968"/>
              <a:ext cx="240" cy="240"/>
            </a:xfrm>
            <a:prstGeom prst="ellipse">
              <a:avLst/>
            </a:prstGeom>
            <a:solidFill>
              <a:srgbClr val="800080"/>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5" name="Freeform 3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800080"/>
            </a:solidFill>
            <a:ln w="28575">
              <a:solidFill>
                <a:srgbClr val="000000"/>
              </a:solidFill>
              <a:round/>
              <a:headEnd/>
              <a:tailEnd/>
            </a:ln>
          </p:spPr>
          <p:txBody>
            <a:bodyPr/>
            <a:lstStyle/>
            <a:p>
              <a:endParaRPr lang="zh-CN" altLang="en-US"/>
            </a:p>
          </p:txBody>
        </p:sp>
      </p:grpSp>
      <p:grpSp>
        <p:nvGrpSpPr>
          <p:cNvPr id="191522" name="Group 34"/>
          <p:cNvGrpSpPr>
            <a:grpSpLocks/>
          </p:cNvGrpSpPr>
          <p:nvPr/>
        </p:nvGrpSpPr>
        <p:grpSpPr bwMode="auto">
          <a:xfrm>
            <a:off x="7164388" y="2852738"/>
            <a:ext cx="533400" cy="431800"/>
            <a:chOff x="576" y="1968"/>
            <a:chExt cx="432" cy="348"/>
          </a:xfrm>
        </p:grpSpPr>
        <p:sp>
          <p:nvSpPr>
            <p:cNvPr id="70682" name="Oval 35"/>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3" name="Freeform 36"/>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grpSp>
        <p:nvGrpSpPr>
          <p:cNvPr id="191525" name="Group 37"/>
          <p:cNvGrpSpPr>
            <a:grpSpLocks/>
          </p:cNvGrpSpPr>
          <p:nvPr/>
        </p:nvGrpSpPr>
        <p:grpSpPr bwMode="auto">
          <a:xfrm>
            <a:off x="6702425" y="3573463"/>
            <a:ext cx="533400" cy="431800"/>
            <a:chOff x="576" y="1968"/>
            <a:chExt cx="432" cy="348"/>
          </a:xfrm>
        </p:grpSpPr>
        <p:sp>
          <p:nvSpPr>
            <p:cNvPr id="70680" name="Oval 38"/>
            <p:cNvSpPr>
              <a:spLocks noChangeArrowheads="1"/>
            </p:cNvSpPr>
            <p:nvPr/>
          </p:nvSpPr>
          <p:spPr bwMode="auto">
            <a:xfrm>
              <a:off x="672" y="1968"/>
              <a:ext cx="240" cy="240"/>
            </a:xfrm>
            <a:prstGeom prst="ellipse">
              <a:avLst/>
            </a:prstGeom>
            <a:solidFill>
              <a:srgbClr val="800080"/>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1" name="Freeform 39"/>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800080"/>
            </a:solidFill>
            <a:ln w="28575">
              <a:solidFill>
                <a:srgbClr val="000000"/>
              </a:solidFill>
              <a:round/>
              <a:headEnd/>
              <a:tailEnd/>
            </a:ln>
          </p:spPr>
          <p:txBody>
            <a:bodyPr/>
            <a:lstStyle/>
            <a:p>
              <a:endParaRPr lang="zh-CN" altLang="en-US"/>
            </a:p>
          </p:txBody>
        </p:sp>
      </p:grpSp>
      <p:grpSp>
        <p:nvGrpSpPr>
          <p:cNvPr id="191528" name="Group 40"/>
          <p:cNvGrpSpPr>
            <a:grpSpLocks/>
          </p:cNvGrpSpPr>
          <p:nvPr/>
        </p:nvGrpSpPr>
        <p:grpSpPr bwMode="auto">
          <a:xfrm>
            <a:off x="6702425" y="3860800"/>
            <a:ext cx="533400" cy="431800"/>
            <a:chOff x="576" y="1968"/>
            <a:chExt cx="432" cy="348"/>
          </a:xfrm>
        </p:grpSpPr>
        <p:sp>
          <p:nvSpPr>
            <p:cNvPr id="70678" name="Oval 41"/>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79" name="Freeform 42"/>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191531" name="AutoShape 43"/>
          <p:cNvSpPr>
            <a:spLocks noChangeArrowheads="1"/>
          </p:cNvSpPr>
          <p:nvPr/>
        </p:nvSpPr>
        <p:spPr bwMode="auto">
          <a:xfrm>
            <a:off x="3779838" y="1196975"/>
            <a:ext cx="2160587" cy="792163"/>
          </a:xfrm>
          <a:prstGeom prst="wedgeRoundRectCallout">
            <a:avLst>
              <a:gd name="adj1" fmla="val -73731"/>
              <a:gd name="adj2" fmla="val 49199"/>
              <a:gd name="adj3" fmla="val 16667"/>
            </a:avLst>
          </a:prstGeom>
          <a:gradFill rotWithShape="1">
            <a:gsLst>
              <a:gs pos="0">
                <a:schemeClr val="accent1"/>
              </a:gs>
              <a:gs pos="100000">
                <a:schemeClr val="bg1"/>
              </a:gs>
            </a:gsLst>
            <a:lin ang="5400000" scaled="1"/>
          </a:gra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ea typeface="黑体" panose="02010609060101010101" pitchFamily="49" charset="-122"/>
              </a:rPr>
              <a:t>“</a:t>
            </a:r>
            <a:r>
              <a:rPr lang="zh-CN" altLang="en-US" sz="2000">
                <a:ea typeface="黑体" panose="02010609060101010101" pitchFamily="49" charset="-122"/>
              </a:rPr>
              <a:t>请听题</a:t>
            </a:r>
            <a:r>
              <a:rPr lang="en-US" altLang="zh-CN" sz="2000">
                <a:ea typeface="黑体" panose="02010609060101010101" pitchFamily="49" charset="-122"/>
              </a:rPr>
              <a:t>~”</a:t>
            </a:r>
          </a:p>
        </p:txBody>
      </p:sp>
      <p:sp>
        <p:nvSpPr>
          <p:cNvPr id="191532" name="Oval 44"/>
          <p:cNvSpPr>
            <a:spLocks noChangeArrowheads="1"/>
          </p:cNvSpPr>
          <p:nvPr/>
        </p:nvSpPr>
        <p:spPr bwMode="auto">
          <a:xfrm>
            <a:off x="1187450" y="4581525"/>
            <a:ext cx="4176713" cy="1655763"/>
          </a:xfrm>
          <a:prstGeom prst="ellipse">
            <a:avLst/>
          </a:prstGeom>
          <a:noFill/>
          <a:ln w="349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1533" name="Text Box 45"/>
          <p:cNvSpPr txBox="1">
            <a:spLocks noChangeArrowheads="1"/>
          </p:cNvSpPr>
          <p:nvPr/>
        </p:nvSpPr>
        <p:spPr bwMode="auto">
          <a:xfrm>
            <a:off x="2627313" y="4292600"/>
            <a:ext cx="1793875" cy="376238"/>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集中注意力聆听</a:t>
            </a:r>
          </a:p>
        </p:txBody>
      </p:sp>
      <p:sp>
        <p:nvSpPr>
          <p:cNvPr id="191534" name="AutoShape 46"/>
          <p:cNvSpPr>
            <a:spLocks noChangeArrowheads="1"/>
          </p:cNvSpPr>
          <p:nvPr/>
        </p:nvSpPr>
        <p:spPr bwMode="auto">
          <a:xfrm>
            <a:off x="6084888" y="2349500"/>
            <a:ext cx="1800225" cy="2303463"/>
          </a:xfrm>
          <a:prstGeom prst="roundRect">
            <a:avLst>
              <a:gd name="adj" fmla="val 16667"/>
            </a:avLst>
          </a:pr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1535" name="Text Box 47"/>
          <p:cNvSpPr txBox="1">
            <a:spLocks noChangeArrowheads="1"/>
          </p:cNvSpPr>
          <p:nvPr/>
        </p:nvSpPr>
        <p:spPr bwMode="auto">
          <a:xfrm>
            <a:off x="6557963" y="4554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ea typeface="黑体" panose="02010609060101010101" pitchFamily="49" charset="-122"/>
              </a:rPr>
              <a:t>其他人</a:t>
            </a:r>
          </a:p>
        </p:txBody>
      </p:sp>
      <p:sp>
        <p:nvSpPr>
          <p:cNvPr id="191536" name="Text Box 48"/>
          <p:cNvSpPr txBox="1">
            <a:spLocks noChangeArrowheads="1"/>
          </p:cNvSpPr>
          <p:nvPr/>
        </p:nvSpPr>
        <p:spPr bwMode="auto">
          <a:xfrm>
            <a:off x="3011488" y="825500"/>
            <a:ext cx="889000" cy="385763"/>
          </a:xfrm>
          <a:prstGeom prst="rect">
            <a:avLst/>
          </a:prstGeom>
          <a:gradFill rotWithShape="1">
            <a:gsLst>
              <a:gs pos="0">
                <a:srgbClr val="FFCC00"/>
              </a:gs>
              <a:gs pos="100000">
                <a:srgbClr val="FFFFFF"/>
              </a:gs>
            </a:gsLst>
            <a:lin ang="5400000" scaled="1"/>
          </a:gradFill>
          <a:ln w="1905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FF0000"/>
                </a:solidFill>
                <a:ea typeface="黑体" panose="02010609060101010101" pitchFamily="49" charset="-122"/>
              </a:rPr>
              <a:t>事件源</a:t>
            </a:r>
          </a:p>
        </p:txBody>
      </p:sp>
      <p:sp>
        <p:nvSpPr>
          <p:cNvPr id="191537" name="Text Box 49"/>
          <p:cNvSpPr txBox="1">
            <a:spLocks noChangeArrowheads="1"/>
          </p:cNvSpPr>
          <p:nvPr/>
        </p:nvSpPr>
        <p:spPr bwMode="auto">
          <a:xfrm>
            <a:off x="1979613" y="2041525"/>
            <a:ext cx="2051050" cy="495300"/>
          </a:xfrm>
          <a:prstGeom prst="rect">
            <a:avLst/>
          </a:prstGeom>
          <a:solidFill>
            <a:srgbClr val="FFFFD9"/>
          </a:solidFill>
          <a:ln w="38100" cmpd="dbl">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ea typeface="黑体" panose="02010609060101010101" pitchFamily="49" charset="-122"/>
              </a:rPr>
              <a:t>事件的发布者</a:t>
            </a:r>
          </a:p>
        </p:txBody>
      </p:sp>
      <p:sp>
        <p:nvSpPr>
          <p:cNvPr id="191538" name="Text Box 50"/>
          <p:cNvSpPr txBox="1">
            <a:spLocks noChangeArrowheads="1"/>
          </p:cNvSpPr>
          <p:nvPr/>
        </p:nvSpPr>
        <p:spPr bwMode="auto">
          <a:xfrm>
            <a:off x="4067175" y="6178550"/>
            <a:ext cx="1657350" cy="385763"/>
          </a:xfrm>
          <a:prstGeom prst="rect">
            <a:avLst/>
          </a:prstGeom>
          <a:gradFill rotWithShape="1">
            <a:gsLst>
              <a:gs pos="0">
                <a:srgbClr val="FFCC00"/>
              </a:gs>
              <a:gs pos="100000">
                <a:srgbClr val="FFFFFF"/>
              </a:gs>
            </a:gsLst>
            <a:lin ang="5400000" scaled="1"/>
          </a:gradFill>
          <a:ln w="19050">
            <a:solidFill>
              <a:srgbClr val="FF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事件的订阅人</a:t>
            </a:r>
          </a:p>
        </p:txBody>
      </p:sp>
      <p:sp>
        <p:nvSpPr>
          <p:cNvPr id="139283" name="WordArt 51"/>
          <p:cNvSpPr>
            <a:spLocks noChangeArrowheads="1" noChangeShapeType="1" noTextEdit="1"/>
          </p:cNvSpPr>
          <p:nvPr/>
        </p:nvSpPr>
        <p:spPr bwMode="auto">
          <a:xfrm rot="5400000">
            <a:off x="4978400" y="3311525"/>
            <a:ext cx="28797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eaVert" wrap="none" fromWordArt="1">
            <a:prstTxWarp prst="textPlain">
              <a:avLst>
                <a:gd name="adj" fmla="val 50000"/>
              </a:avLst>
            </a:prstTxWarp>
          </a:bodyPr>
          <a:lstStyle/>
          <a:p>
            <a:pPr algn="ctr" fontAlgn="auto"/>
            <a:r>
              <a:rPr lang="zh-CN" altLang="en-US" sz="3600" kern="10">
                <a:solidFill>
                  <a:srgbClr val="336699"/>
                </a:solidFill>
                <a:effectLst>
                  <a:outerShdw dist="45791" dir="2021404" algn="ctr" rotWithShape="0">
                    <a:srgbClr val="B2B2B2">
                      <a:alpha val="79999"/>
                    </a:srgbClr>
                  </a:outerShdw>
                </a:effectLst>
                <a:latin typeface="宋体" panose="02010600030101010101" pitchFamily="2" charset="-122"/>
              </a:rPr>
              <a:t>不关心</a:t>
            </a:r>
          </a:p>
        </p:txBody>
      </p:sp>
      <p:sp>
        <p:nvSpPr>
          <p:cNvPr id="191540" name="Text Box 52"/>
          <p:cNvSpPr txBox="1">
            <a:spLocks noChangeArrowheads="1"/>
          </p:cNvSpPr>
          <p:nvPr/>
        </p:nvSpPr>
        <p:spPr bwMode="auto">
          <a:xfrm>
            <a:off x="6024563" y="4365625"/>
            <a:ext cx="1568450" cy="379413"/>
          </a:xfrm>
          <a:prstGeom prst="rect">
            <a:avLst/>
          </a:prstGeom>
          <a:gradFill rotWithShape="1">
            <a:gsLst>
              <a:gs pos="0">
                <a:srgbClr val="FFCC00"/>
              </a:gs>
              <a:gs pos="100000">
                <a:srgbClr val="FFFFFF"/>
              </a:gs>
            </a:gsLst>
            <a:lin ang="5400000" scaled="1"/>
          </a:gradFill>
          <a:ln w="127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ea typeface="黑体" panose="02010609060101010101" pitchFamily="49" charset="-122"/>
              </a:rPr>
              <a:t>未订阅该事件</a:t>
            </a:r>
          </a:p>
        </p:txBody>
      </p:sp>
    </p:spTree>
    <p:extLst>
      <p:ext uri="{BB962C8B-B14F-4D97-AF65-F5344CB8AC3E}">
        <p14:creationId xmlns:p14="http://schemas.microsoft.com/office/powerpoint/2010/main" val="4254910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039813"/>
          </a:xfrm>
        </p:spPr>
        <p:txBody>
          <a:bodyPr/>
          <a:lstStyle/>
          <a:p>
            <a:pPr eaLnBrk="1" hangingPunct="1"/>
            <a:r>
              <a:rPr lang="zh-CN" altLang="en-US" sz="4000" dirty="0">
                <a:solidFill>
                  <a:srgbClr val="0000FF"/>
                </a:solidFill>
                <a:ea typeface="黑体" panose="02010609060101010101" pitchFamily="49" charset="-122"/>
              </a:rPr>
              <a:t>类、对象和引用的声明</a:t>
            </a:r>
          </a:p>
        </p:txBody>
      </p:sp>
      <p:sp>
        <p:nvSpPr>
          <p:cNvPr id="11267" name="Rectangle 3"/>
          <p:cNvSpPr>
            <a:spLocks noGrp="1" noChangeArrowheads="1"/>
          </p:cNvSpPr>
          <p:nvPr>
            <p:ph idx="1"/>
          </p:nvPr>
        </p:nvSpPr>
        <p:spPr>
          <a:xfrm>
            <a:off x="250825" y="908050"/>
            <a:ext cx="8713788" cy="5473700"/>
          </a:xfrm>
        </p:spPr>
        <p:txBody>
          <a:bodyPr/>
          <a:lstStyle/>
          <a:p>
            <a:pPr eaLnBrk="1" hangingPunct="1">
              <a:lnSpc>
                <a:spcPct val="90000"/>
              </a:lnSpc>
            </a:pPr>
            <a:r>
              <a:rPr lang="zh-CN" altLang="en-US" sz="2400" dirty="0">
                <a:ea typeface="黑体" panose="02010609060101010101" pitchFamily="49" charset="-122"/>
              </a:rPr>
              <a:t>声明一个类：</a:t>
            </a:r>
            <a:r>
              <a:rPr lang="zh-CN" altLang="en-US" sz="2400" dirty="0">
                <a:solidFill>
                  <a:srgbClr val="FF0000"/>
                </a:solidFill>
                <a:ea typeface="黑体" panose="02010609060101010101" pitchFamily="49" charset="-122"/>
              </a:rPr>
              <a:t>访问修饰字 </a:t>
            </a:r>
            <a:r>
              <a:rPr lang="en-US" altLang="zh-CN" sz="2400" dirty="0">
                <a:solidFill>
                  <a:srgbClr val="FF0000"/>
                </a:solidFill>
                <a:ea typeface="黑体" panose="02010609060101010101" pitchFamily="49" charset="-122"/>
              </a:rPr>
              <a:t>class </a:t>
            </a:r>
            <a:r>
              <a:rPr lang="zh-CN" altLang="en-US" sz="2400" dirty="0">
                <a:solidFill>
                  <a:srgbClr val="FF0000"/>
                </a:solidFill>
                <a:ea typeface="黑体" panose="02010609060101010101" pitchFamily="49" charset="-122"/>
              </a:rPr>
              <a:t>类名</a:t>
            </a:r>
            <a:r>
              <a:rPr lang="en-US" altLang="zh-CN" sz="2400" dirty="0">
                <a:solidFill>
                  <a:srgbClr val="FF0000"/>
                </a:solidFill>
                <a:ea typeface="黑体" panose="02010609060101010101" pitchFamily="49" charset="-122"/>
              </a:rPr>
              <a:t>{</a:t>
            </a:r>
            <a:r>
              <a:rPr lang="zh-CN" altLang="en-US" sz="2400" dirty="0">
                <a:solidFill>
                  <a:srgbClr val="FF0000"/>
                </a:solidFill>
                <a:ea typeface="黑体" panose="02010609060101010101" pitchFamily="49" charset="-122"/>
              </a:rPr>
              <a:t>变量声明，方法声明</a:t>
            </a:r>
            <a:r>
              <a:rPr lang="en-US" altLang="zh-CN" sz="2400" dirty="0">
                <a:solidFill>
                  <a:srgbClr val="FF0000"/>
                </a:solidFill>
                <a:ea typeface="黑体" panose="02010609060101010101" pitchFamily="49" charset="-122"/>
              </a:rPr>
              <a:t>}</a:t>
            </a:r>
            <a:r>
              <a:rPr lang="en-US" altLang="zh-CN" sz="2400" dirty="0">
                <a:ea typeface="黑体" panose="02010609060101010101" pitchFamily="49" charset="-122"/>
              </a:rPr>
              <a:t> </a:t>
            </a:r>
          </a:p>
          <a:p>
            <a:pPr eaLnBrk="1" hangingPunct="1">
              <a:lnSpc>
                <a:spcPct val="90000"/>
              </a:lnSpc>
              <a:buFontTx/>
              <a:buNone/>
            </a:pPr>
            <a:r>
              <a:rPr lang="en-US" altLang="zh-CN" sz="2400" dirty="0">
                <a:ea typeface="黑体" panose="02010609060101010101" pitchFamily="49" charset="-122"/>
              </a:rPr>
              <a:t>class Student</a:t>
            </a:r>
          </a:p>
          <a:p>
            <a:pPr eaLnBrk="1" hangingPunct="1">
              <a:lnSpc>
                <a:spcPct val="90000"/>
              </a:lnSpc>
              <a:buFontTx/>
              <a:buNone/>
            </a:pPr>
            <a:r>
              <a:rPr lang="zh-CN" altLang="en-US" sz="2400" dirty="0">
                <a:ea typeface="黑体" panose="02010609060101010101" pitchFamily="49" charset="-122"/>
              </a:rPr>
              <a:t>｛</a:t>
            </a:r>
            <a:r>
              <a:rPr lang="en-US" altLang="zh-CN" sz="2400" dirty="0">
                <a:ea typeface="黑体" panose="02010609060101010101" pitchFamily="49" charset="-122"/>
              </a:rPr>
              <a:t>long id; // </a:t>
            </a:r>
            <a:r>
              <a:rPr lang="zh-CN" altLang="en-US" sz="2400" dirty="0">
                <a:ea typeface="黑体" panose="02010609060101010101" pitchFamily="49" charset="-122"/>
              </a:rPr>
              <a:t>学号</a:t>
            </a:r>
          </a:p>
          <a:p>
            <a:pPr eaLnBrk="1" hangingPunct="1">
              <a:lnSpc>
                <a:spcPct val="90000"/>
              </a:lnSpc>
              <a:buFontTx/>
              <a:buNone/>
            </a:pPr>
            <a:r>
              <a:rPr lang="zh-CN" altLang="en-US" sz="2400" dirty="0">
                <a:ea typeface="黑体" panose="02010609060101010101" pitchFamily="49" charset="-122"/>
              </a:rPr>
              <a:t>   </a:t>
            </a:r>
            <a:r>
              <a:rPr lang="en-US" altLang="zh-CN" sz="2400" dirty="0">
                <a:ea typeface="黑体" panose="02010609060101010101" pitchFamily="49" charset="-122"/>
              </a:rPr>
              <a:t>char gender; //</a:t>
            </a:r>
            <a:r>
              <a:rPr lang="zh-CN" altLang="en-US" sz="2400" dirty="0">
                <a:ea typeface="黑体" panose="02010609060101010101" pitchFamily="49" charset="-122"/>
              </a:rPr>
              <a:t>性别</a:t>
            </a:r>
          </a:p>
          <a:p>
            <a:pPr eaLnBrk="1" hangingPunct="1">
              <a:lnSpc>
                <a:spcPct val="90000"/>
              </a:lnSpc>
              <a:buFontTx/>
              <a:buNone/>
            </a:pPr>
            <a:r>
              <a:rPr lang="zh-CN" altLang="en-US" sz="2400" dirty="0">
                <a:ea typeface="黑体" panose="02010609060101010101" pitchFamily="49" charset="-122"/>
              </a:rPr>
              <a:t>   </a:t>
            </a:r>
            <a:r>
              <a:rPr lang="en-US" altLang="zh-CN" sz="2400" dirty="0" err="1">
                <a:ea typeface="黑体" panose="02010609060101010101" pitchFamily="49" charset="-122"/>
              </a:rPr>
              <a:t>int</a:t>
            </a:r>
            <a:r>
              <a:rPr lang="en-US" altLang="zh-CN" sz="2400" dirty="0">
                <a:ea typeface="黑体" panose="02010609060101010101" pitchFamily="49" charset="-122"/>
              </a:rPr>
              <a:t> </a:t>
            </a:r>
            <a:r>
              <a:rPr lang="en-US" altLang="zh-CN" sz="2400" dirty="0" err="1">
                <a:ea typeface="黑体" panose="02010609060101010101" pitchFamily="49" charset="-122"/>
              </a:rPr>
              <a:t>classID</a:t>
            </a:r>
            <a:r>
              <a:rPr lang="en-US" altLang="zh-CN" sz="2400" dirty="0">
                <a:ea typeface="黑体" panose="02010609060101010101" pitchFamily="49" charset="-122"/>
              </a:rPr>
              <a:t>; // </a:t>
            </a:r>
            <a:r>
              <a:rPr lang="zh-CN" altLang="en-US" sz="2400" dirty="0">
                <a:ea typeface="黑体" panose="02010609060101010101" pitchFamily="49" charset="-122"/>
              </a:rPr>
              <a:t>班级号，注意不能用</a:t>
            </a:r>
            <a:r>
              <a:rPr lang="en-US" altLang="zh-CN" sz="2400" dirty="0">
                <a:ea typeface="黑体" panose="02010609060101010101" pitchFamily="49" charset="-122"/>
              </a:rPr>
              <a:t>class</a:t>
            </a:r>
            <a:r>
              <a:rPr lang="zh-CN" altLang="en-US" sz="2400" dirty="0">
                <a:ea typeface="黑体" panose="02010609060101010101" pitchFamily="49" charset="-122"/>
              </a:rPr>
              <a:t>作属性名</a:t>
            </a:r>
          </a:p>
          <a:p>
            <a:pPr eaLnBrk="1" hangingPunct="1">
              <a:lnSpc>
                <a:spcPct val="90000"/>
              </a:lnSpc>
              <a:buFontTx/>
              <a:buNone/>
            </a:pPr>
            <a:r>
              <a:rPr lang="zh-CN" altLang="en-US" sz="2400" dirty="0">
                <a:ea typeface="黑体" panose="02010609060101010101" pitchFamily="49" charset="-122"/>
              </a:rPr>
              <a:t>   </a:t>
            </a:r>
            <a:r>
              <a:rPr lang="en-US" altLang="zh-CN" sz="2400" dirty="0">
                <a:ea typeface="黑体" panose="02010609060101010101" pitchFamily="49" charset="-122"/>
              </a:rPr>
              <a:t>void </a:t>
            </a:r>
            <a:r>
              <a:rPr lang="en-US" altLang="zh-CN" sz="2400" dirty="0" err="1">
                <a:ea typeface="黑体" panose="02010609060101010101" pitchFamily="49" charset="-122"/>
              </a:rPr>
              <a:t>ChangeClass</a:t>
            </a:r>
            <a:r>
              <a:rPr lang="en-US" altLang="zh-CN" sz="2400" dirty="0">
                <a:ea typeface="黑体" panose="02010609060101010101" pitchFamily="49" charset="-122"/>
              </a:rPr>
              <a:t>(</a:t>
            </a:r>
            <a:r>
              <a:rPr lang="en-US" altLang="zh-CN" sz="2400" dirty="0" err="1">
                <a:ea typeface="黑体" panose="02010609060101010101" pitchFamily="49" charset="-122"/>
              </a:rPr>
              <a:t>int</a:t>
            </a:r>
            <a:r>
              <a:rPr lang="en-US" altLang="zh-CN" sz="2400" dirty="0">
                <a:ea typeface="黑体" panose="02010609060101010101" pitchFamily="49" charset="-122"/>
              </a:rPr>
              <a:t> </a:t>
            </a:r>
            <a:r>
              <a:rPr lang="en-US" altLang="zh-CN" sz="2400" dirty="0" err="1">
                <a:ea typeface="黑体" panose="02010609060101010101" pitchFamily="49" charset="-122"/>
              </a:rPr>
              <a:t>aClassID</a:t>
            </a:r>
            <a:r>
              <a:rPr lang="en-US" altLang="zh-CN" sz="2400" dirty="0">
                <a:ea typeface="黑体" panose="02010609060101010101" pitchFamily="49" charset="-122"/>
              </a:rPr>
              <a:t>) //</a:t>
            </a:r>
            <a:r>
              <a:rPr lang="zh-CN" altLang="en-US" sz="2400" dirty="0">
                <a:ea typeface="黑体" panose="02010609060101010101" pitchFamily="49" charset="-122"/>
              </a:rPr>
              <a:t>更改班级</a:t>
            </a:r>
            <a:r>
              <a:rPr lang="en-US" altLang="zh-CN" sz="2400" dirty="0">
                <a:ea typeface="黑体" panose="02010609060101010101" pitchFamily="49" charset="-122"/>
              </a:rPr>
              <a:t>{… } </a:t>
            </a:r>
          </a:p>
          <a:p>
            <a:pPr eaLnBrk="1" hangingPunct="1">
              <a:lnSpc>
                <a:spcPct val="90000"/>
              </a:lnSpc>
              <a:buFontTx/>
              <a:buNone/>
            </a:pPr>
            <a:r>
              <a:rPr lang="en-US" altLang="zh-CN" sz="2400" dirty="0">
                <a:ea typeface="黑体" panose="02010609060101010101" pitchFamily="49" charset="-122"/>
              </a:rPr>
              <a:t> </a:t>
            </a:r>
            <a:r>
              <a:rPr lang="zh-CN" altLang="en-US" sz="2400" dirty="0">
                <a:ea typeface="黑体" panose="02010609060101010101" pitchFamily="49" charset="-122"/>
              </a:rPr>
              <a:t>｝ </a:t>
            </a:r>
          </a:p>
          <a:p>
            <a:pPr eaLnBrk="1" hangingPunct="1">
              <a:lnSpc>
                <a:spcPct val="90000"/>
              </a:lnSpc>
            </a:pPr>
            <a:endParaRPr lang="en-US" altLang="zh-CN" sz="2400" dirty="0">
              <a:ea typeface="黑体" panose="02010609060101010101" pitchFamily="49" charset="-122"/>
            </a:endParaRPr>
          </a:p>
          <a:p>
            <a:pPr eaLnBrk="1" hangingPunct="1">
              <a:lnSpc>
                <a:spcPct val="90000"/>
              </a:lnSpc>
            </a:pPr>
            <a:r>
              <a:rPr lang="zh-CN" altLang="en-US" sz="2400" dirty="0">
                <a:ea typeface="黑体" panose="02010609060101010101" pitchFamily="49" charset="-122"/>
              </a:rPr>
              <a:t>声明一个对象引用：</a:t>
            </a:r>
            <a:r>
              <a:rPr lang="zh-CN" altLang="en-US" sz="2400" dirty="0">
                <a:solidFill>
                  <a:srgbClr val="FF0000"/>
                </a:solidFill>
                <a:ea typeface="黑体" panose="02010609060101010101" pitchFamily="49" charset="-122"/>
              </a:rPr>
              <a:t>类名 引用名</a:t>
            </a:r>
            <a:r>
              <a:rPr lang="zh-CN" altLang="en-US" sz="2400" dirty="0">
                <a:ea typeface="黑体" panose="02010609060101010101" pitchFamily="49" charset="-122"/>
              </a:rPr>
              <a:t>，例：</a:t>
            </a:r>
            <a:r>
              <a:rPr lang="en-US" altLang="zh-CN" sz="2400" dirty="0">
                <a:ea typeface="黑体" panose="02010609060101010101" pitchFamily="49" charset="-122"/>
              </a:rPr>
              <a:t>Student  </a:t>
            </a:r>
            <a:r>
              <a:rPr lang="en-US" altLang="zh-CN" sz="2400" dirty="0" err="1">
                <a:ea typeface="黑体" panose="02010609060101010101" pitchFamily="49" charset="-122"/>
              </a:rPr>
              <a:t>student</a:t>
            </a:r>
            <a:r>
              <a:rPr lang="en-US" altLang="zh-CN" sz="2400" dirty="0">
                <a:ea typeface="黑体" panose="02010609060101010101" pitchFamily="49" charset="-122"/>
              </a:rPr>
              <a:t>; </a:t>
            </a:r>
          </a:p>
          <a:p>
            <a:pPr eaLnBrk="1" hangingPunct="1">
              <a:lnSpc>
                <a:spcPct val="90000"/>
              </a:lnSpc>
            </a:pPr>
            <a:r>
              <a:rPr lang="zh-CN" altLang="en-US" sz="2400" dirty="0">
                <a:ea typeface="黑体" panose="02010609060101010101" pitchFamily="49" charset="-122"/>
              </a:rPr>
              <a:t>创建一个对象：</a:t>
            </a:r>
            <a:r>
              <a:rPr lang="en-US" altLang="zh-CN" sz="2400" dirty="0">
                <a:solidFill>
                  <a:srgbClr val="FF0000"/>
                </a:solidFill>
                <a:ea typeface="黑体" panose="02010609060101010101" pitchFamily="49" charset="-122"/>
              </a:rPr>
              <a:t>new </a:t>
            </a:r>
            <a:r>
              <a:rPr lang="zh-CN" altLang="en-US" sz="2400" dirty="0">
                <a:solidFill>
                  <a:srgbClr val="FF0000"/>
                </a:solidFill>
                <a:ea typeface="黑体" panose="02010609060101010101" pitchFamily="49" charset="-122"/>
              </a:rPr>
              <a:t>类构造函数</a:t>
            </a:r>
          </a:p>
          <a:p>
            <a:pPr eaLnBrk="1" hangingPunct="1">
              <a:lnSpc>
                <a:spcPct val="90000"/>
              </a:lnSpc>
              <a:buFontTx/>
              <a:buNone/>
            </a:pPr>
            <a:r>
              <a:rPr lang="en-US" altLang="zh-CN" sz="2400" dirty="0">
                <a:ea typeface="黑体" panose="02010609060101010101" pitchFamily="49" charset="-122"/>
              </a:rPr>
              <a:t>student = new Student(); //</a:t>
            </a:r>
            <a:r>
              <a:rPr lang="zh-CN" altLang="en-US" sz="2400" dirty="0">
                <a:ea typeface="黑体" panose="02010609060101010101" pitchFamily="49" charset="-122"/>
              </a:rPr>
              <a:t>如果缺少这一步编译器会报错</a:t>
            </a:r>
          </a:p>
          <a:p>
            <a:pPr eaLnBrk="1" hangingPunct="1">
              <a:lnSpc>
                <a:spcPct val="90000"/>
              </a:lnSpc>
            </a:pPr>
            <a:r>
              <a:rPr lang="zh-CN" altLang="en-US" sz="2400" dirty="0">
                <a:ea typeface="黑体" panose="02010609060101010101" pitchFamily="49" charset="-122"/>
              </a:rPr>
              <a:t>使用对象：</a:t>
            </a:r>
            <a:r>
              <a:rPr lang="zh-CN" altLang="en-US" sz="2400" dirty="0">
                <a:solidFill>
                  <a:srgbClr val="FF0000"/>
                </a:solidFill>
                <a:ea typeface="黑体" panose="02010609060101010101" pitchFamily="49" charset="-122"/>
              </a:rPr>
              <a:t>引用名</a:t>
            </a:r>
            <a:r>
              <a:rPr lang="en-US" altLang="zh-CN" sz="2400" dirty="0" smtClean="0">
                <a:solidFill>
                  <a:srgbClr val="FF0000"/>
                </a:solidFill>
                <a:ea typeface="黑体" panose="02010609060101010101" pitchFamily="49" charset="-122"/>
              </a:rPr>
              <a:t>.</a:t>
            </a:r>
            <a:r>
              <a:rPr lang="zh-CN" altLang="en-US" sz="2400" dirty="0" smtClean="0">
                <a:solidFill>
                  <a:srgbClr val="FF0000"/>
                </a:solidFill>
                <a:ea typeface="黑体" panose="02010609060101010101" pitchFamily="49" charset="-122"/>
              </a:rPr>
              <a:t>类成员</a:t>
            </a:r>
            <a:r>
              <a:rPr lang="en-US" altLang="zh-CN" sz="2400" dirty="0" smtClean="0">
                <a:solidFill>
                  <a:srgbClr val="FF0000"/>
                </a:solidFill>
                <a:ea typeface="黑体" panose="02010609060101010101" pitchFamily="49" charset="-122"/>
              </a:rPr>
              <a:t> </a:t>
            </a:r>
            <a:endParaRPr lang="en-US" altLang="zh-CN" sz="2400" dirty="0">
              <a:solidFill>
                <a:srgbClr val="FF0000"/>
              </a:solidFill>
              <a:ea typeface="黑体" panose="02010609060101010101" pitchFamily="49" charset="-122"/>
            </a:endParaRPr>
          </a:p>
          <a:p>
            <a:pPr eaLnBrk="1" hangingPunct="1">
              <a:lnSpc>
                <a:spcPct val="90000"/>
              </a:lnSpc>
              <a:buFontTx/>
              <a:buNone/>
            </a:pPr>
            <a:r>
              <a:rPr lang="en-US" altLang="zh-CN" sz="2400" dirty="0">
                <a:ea typeface="黑体" panose="02010609060101010101" pitchFamily="49" charset="-122"/>
              </a:rPr>
              <a:t>student.id = 200328013;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1042988" y="1196975"/>
            <a:ext cx="4608512" cy="51847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59" name="Rectangle 3"/>
          <p:cNvSpPr>
            <a:spLocks noGrp="1" noChangeArrowheads="1"/>
          </p:cNvSpPr>
          <p:nvPr>
            <p:ph type="title"/>
          </p:nvPr>
        </p:nvSpPr>
        <p:spPr>
          <a:xfrm>
            <a:off x="684213" y="0"/>
            <a:ext cx="8229600" cy="792163"/>
          </a:xfrm>
        </p:spPr>
        <p:txBody>
          <a:bodyPr/>
          <a:lstStyle/>
          <a:p>
            <a:pPr marL="838200" indent="-838200" eaLnBrk="1" hangingPunct="1"/>
            <a:r>
              <a:rPr lang="zh-CN" altLang="en-GB">
                <a:solidFill>
                  <a:srgbClr val="0000FF"/>
                </a:solidFill>
              </a:rPr>
              <a:t>事件</a:t>
            </a:r>
            <a:endParaRPr lang="zh-CN" altLang="en-US">
              <a:solidFill>
                <a:srgbClr val="0000FF"/>
              </a:solidFill>
            </a:endParaRPr>
          </a:p>
        </p:txBody>
      </p:sp>
      <p:grpSp>
        <p:nvGrpSpPr>
          <p:cNvPr id="191492" name="Group 4"/>
          <p:cNvGrpSpPr>
            <a:grpSpLocks/>
          </p:cNvGrpSpPr>
          <p:nvPr/>
        </p:nvGrpSpPr>
        <p:grpSpPr bwMode="auto">
          <a:xfrm>
            <a:off x="1692275" y="4868863"/>
            <a:ext cx="1371600" cy="1079500"/>
            <a:chOff x="480" y="2880"/>
            <a:chExt cx="1152" cy="993"/>
          </a:xfrm>
        </p:grpSpPr>
        <p:grpSp>
          <p:nvGrpSpPr>
            <p:cNvPr id="70700" name="Group 5"/>
            <p:cNvGrpSpPr>
              <a:grpSpLocks/>
            </p:cNvGrpSpPr>
            <p:nvPr/>
          </p:nvGrpSpPr>
          <p:grpSpPr bwMode="auto">
            <a:xfrm>
              <a:off x="720" y="2880"/>
              <a:ext cx="672" cy="576"/>
              <a:chOff x="576" y="1968"/>
              <a:chExt cx="432" cy="348"/>
            </a:xfrm>
          </p:grpSpPr>
          <p:sp>
            <p:nvSpPr>
              <p:cNvPr id="70708" name="Oval 6"/>
              <p:cNvSpPr>
                <a:spLocks noChangeArrowheads="1"/>
              </p:cNvSpPr>
              <p:nvPr/>
            </p:nvSpPr>
            <p:spPr bwMode="auto">
              <a:xfrm>
                <a:off x="672" y="1968"/>
                <a:ext cx="240" cy="240"/>
              </a:xfrm>
              <a:prstGeom prst="ellipse">
                <a:avLst/>
              </a:prstGeom>
              <a:solidFill>
                <a:srgbClr val="CC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9" name="Freeform 7"/>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FFCC"/>
              </a:solidFill>
              <a:ln w="28575">
                <a:solidFill>
                  <a:srgbClr val="000000"/>
                </a:solidFill>
                <a:round/>
                <a:headEnd/>
                <a:tailEnd/>
              </a:ln>
            </p:spPr>
            <p:txBody>
              <a:bodyPr/>
              <a:lstStyle/>
              <a:p>
                <a:endParaRPr lang="zh-CN" altLang="en-US"/>
              </a:p>
            </p:txBody>
          </p:sp>
        </p:grpSp>
        <p:grpSp>
          <p:nvGrpSpPr>
            <p:cNvPr id="70701" name="Group 8"/>
            <p:cNvGrpSpPr>
              <a:grpSpLocks/>
            </p:cNvGrpSpPr>
            <p:nvPr/>
          </p:nvGrpSpPr>
          <p:grpSpPr bwMode="auto">
            <a:xfrm>
              <a:off x="480" y="3024"/>
              <a:ext cx="672" cy="576"/>
              <a:chOff x="576" y="1968"/>
              <a:chExt cx="432" cy="348"/>
            </a:xfrm>
          </p:grpSpPr>
          <p:sp>
            <p:nvSpPr>
              <p:cNvPr id="70706" name="Oval 9"/>
              <p:cNvSpPr>
                <a:spLocks noChangeArrowheads="1"/>
              </p:cNvSpPr>
              <p:nvPr/>
            </p:nvSpPr>
            <p:spPr bwMode="auto">
              <a:xfrm>
                <a:off x="672" y="1968"/>
                <a:ext cx="240" cy="240"/>
              </a:xfrm>
              <a:prstGeom prst="ellipse">
                <a:avLst/>
              </a:prstGeom>
              <a:solidFill>
                <a:srgbClr val="993366"/>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7" name="Freeform 10"/>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993366"/>
              </a:solidFill>
              <a:ln w="28575">
                <a:solidFill>
                  <a:srgbClr val="000000"/>
                </a:solidFill>
                <a:round/>
                <a:headEnd/>
                <a:tailEnd/>
              </a:ln>
            </p:spPr>
            <p:txBody>
              <a:bodyPr/>
              <a:lstStyle/>
              <a:p>
                <a:endParaRPr lang="zh-CN" altLang="en-US"/>
              </a:p>
            </p:txBody>
          </p:sp>
        </p:grpSp>
        <p:grpSp>
          <p:nvGrpSpPr>
            <p:cNvPr id="70702" name="Group 11"/>
            <p:cNvGrpSpPr>
              <a:grpSpLocks/>
            </p:cNvGrpSpPr>
            <p:nvPr/>
          </p:nvGrpSpPr>
          <p:grpSpPr bwMode="auto">
            <a:xfrm>
              <a:off x="960" y="3024"/>
              <a:ext cx="672" cy="576"/>
              <a:chOff x="576" y="1968"/>
              <a:chExt cx="432" cy="348"/>
            </a:xfrm>
          </p:grpSpPr>
          <p:sp>
            <p:nvSpPr>
              <p:cNvPr id="70704" name="Oval 12"/>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705" name="Freeform 1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70703" name="Text Box 14"/>
            <p:cNvSpPr txBox="1">
              <a:spLocks noChangeArrowheads="1"/>
            </p:cNvSpPr>
            <p:nvPr/>
          </p:nvSpPr>
          <p:spPr bwMode="auto">
            <a:xfrm>
              <a:off x="669" y="3508"/>
              <a:ext cx="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抢答者</a:t>
              </a:r>
            </a:p>
          </p:txBody>
        </p:sp>
      </p:grpSp>
      <p:grpSp>
        <p:nvGrpSpPr>
          <p:cNvPr id="191503" name="Group 15"/>
          <p:cNvGrpSpPr>
            <a:grpSpLocks/>
          </p:cNvGrpSpPr>
          <p:nvPr/>
        </p:nvGrpSpPr>
        <p:grpSpPr bwMode="auto">
          <a:xfrm>
            <a:off x="2143125" y="1470025"/>
            <a:ext cx="1065213" cy="950913"/>
            <a:chOff x="1624" y="935"/>
            <a:chExt cx="671" cy="599"/>
          </a:xfrm>
        </p:grpSpPr>
        <p:grpSp>
          <p:nvGrpSpPr>
            <p:cNvPr id="70696" name="Group 16"/>
            <p:cNvGrpSpPr>
              <a:grpSpLocks/>
            </p:cNvGrpSpPr>
            <p:nvPr/>
          </p:nvGrpSpPr>
          <p:grpSpPr bwMode="auto">
            <a:xfrm>
              <a:off x="1746" y="935"/>
              <a:ext cx="528" cy="432"/>
              <a:chOff x="576" y="1968"/>
              <a:chExt cx="432" cy="348"/>
            </a:xfrm>
          </p:grpSpPr>
          <p:sp>
            <p:nvSpPr>
              <p:cNvPr id="70698" name="Oval 17"/>
              <p:cNvSpPr>
                <a:spLocks noChangeArrowheads="1"/>
              </p:cNvSpPr>
              <p:nvPr/>
            </p:nvSpPr>
            <p:spPr bwMode="auto">
              <a:xfrm>
                <a:off x="672" y="1968"/>
                <a:ext cx="240" cy="240"/>
              </a:xfrm>
              <a:prstGeom prst="ellipse">
                <a:avLst/>
              </a:prstGeom>
              <a:gradFill rotWithShape="1">
                <a:gsLst>
                  <a:gs pos="0">
                    <a:srgbClr val="339966"/>
                  </a:gs>
                  <a:gs pos="100000">
                    <a:srgbClr val="FFFFFF"/>
                  </a:gs>
                </a:gsLst>
                <a:lin ang="5400000" scaled="1"/>
              </a:gradFill>
              <a:ln w="28575">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9" name="Freeform 18"/>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339966"/>
              </a:solidFill>
              <a:ln w="28575">
                <a:solidFill>
                  <a:srgbClr val="99CC00"/>
                </a:solidFill>
                <a:round/>
                <a:headEnd/>
                <a:tailEnd/>
              </a:ln>
            </p:spPr>
            <p:txBody>
              <a:bodyPr/>
              <a:lstStyle/>
              <a:p>
                <a:endParaRPr lang="zh-CN" altLang="en-US"/>
              </a:p>
            </p:txBody>
          </p:sp>
        </p:grpSp>
        <p:sp>
          <p:nvSpPr>
            <p:cNvPr id="70697" name="Text Box 19"/>
            <p:cNvSpPr txBox="1">
              <a:spLocks noChangeArrowheads="1"/>
            </p:cNvSpPr>
            <p:nvPr/>
          </p:nvSpPr>
          <p:spPr bwMode="auto">
            <a:xfrm>
              <a:off x="1624" y="1303"/>
              <a:ext cx="6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ea typeface="黑体" panose="02010609060101010101" pitchFamily="49" charset="-122"/>
                </a:rPr>
                <a:t>   </a:t>
              </a:r>
              <a:r>
                <a:rPr lang="zh-CN" altLang="en-US" sz="1800" b="1">
                  <a:ea typeface="黑体" panose="02010609060101010101" pitchFamily="49" charset="-122"/>
                </a:rPr>
                <a:t>宣布人</a:t>
              </a:r>
            </a:p>
          </p:txBody>
        </p:sp>
      </p:grpSp>
      <p:grpSp>
        <p:nvGrpSpPr>
          <p:cNvPr id="191508" name="Group 20"/>
          <p:cNvGrpSpPr>
            <a:grpSpLocks/>
          </p:cNvGrpSpPr>
          <p:nvPr/>
        </p:nvGrpSpPr>
        <p:grpSpPr bwMode="auto">
          <a:xfrm>
            <a:off x="3576638" y="4889500"/>
            <a:ext cx="1371600" cy="1079500"/>
            <a:chOff x="480" y="2880"/>
            <a:chExt cx="1152" cy="993"/>
          </a:xfrm>
        </p:grpSpPr>
        <p:grpSp>
          <p:nvGrpSpPr>
            <p:cNvPr id="70686" name="Group 21"/>
            <p:cNvGrpSpPr>
              <a:grpSpLocks/>
            </p:cNvGrpSpPr>
            <p:nvPr/>
          </p:nvGrpSpPr>
          <p:grpSpPr bwMode="auto">
            <a:xfrm>
              <a:off x="720" y="2880"/>
              <a:ext cx="672" cy="576"/>
              <a:chOff x="576" y="1968"/>
              <a:chExt cx="432" cy="348"/>
            </a:xfrm>
          </p:grpSpPr>
          <p:sp>
            <p:nvSpPr>
              <p:cNvPr id="70694" name="Oval 22"/>
              <p:cNvSpPr>
                <a:spLocks noChangeArrowheads="1"/>
              </p:cNvSpPr>
              <p:nvPr/>
            </p:nvSpPr>
            <p:spPr bwMode="auto">
              <a:xfrm>
                <a:off x="672" y="1968"/>
                <a:ext cx="240" cy="240"/>
              </a:xfrm>
              <a:prstGeom prst="ellipse">
                <a:avLst/>
              </a:prstGeom>
              <a:solidFill>
                <a:srgbClr val="CC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5" name="Freeform 2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FFCC"/>
              </a:solidFill>
              <a:ln w="28575">
                <a:solidFill>
                  <a:srgbClr val="000000"/>
                </a:solidFill>
                <a:round/>
                <a:headEnd/>
                <a:tailEnd/>
              </a:ln>
            </p:spPr>
            <p:txBody>
              <a:bodyPr/>
              <a:lstStyle/>
              <a:p>
                <a:endParaRPr lang="zh-CN" altLang="en-US"/>
              </a:p>
            </p:txBody>
          </p:sp>
        </p:grpSp>
        <p:grpSp>
          <p:nvGrpSpPr>
            <p:cNvPr id="70687" name="Group 24"/>
            <p:cNvGrpSpPr>
              <a:grpSpLocks/>
            </p:cNvGrpSpPr>
            <p:nvPr/>
          </p:nvGrpSpPr>
          <p:grpSpPr bwMode="auto">
            <a:xfrm>
              <a:off x="480" y="3024"/>
              <a:ext cx="672" cy="576"/>
              <a:chOff x="576" y="1968"/>
              <a:chExt cx="432" cy="348"/>
            </a:xfrm>
          </p:grpSpPr>
          <p:sp>
            <p:nvSpPr>
              <p:cNvPr id="70692" name="Oval 25"/>
              <p:cNvSpPr>
                <a:spLocks noChangeArrowheads="1"/>
              </p:cNvSpPr>
              <p:nvPr/>
            </p:nvSpPr>
            <p:spPr bwMode="auto">
              <a:xfrm>
                <a:off x="672" y="1968"/>
                <a:ext cx="240" cy="240"/>
              </a:xfrm>
              <a:prstGeom prst="ellipse">
                <a:avLst/>
              </a:prstGeom>
              <a:solidFill>
                <a:srgbClr val="993366"/>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3" name="Freeform 26"/>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993366"/>
              </a:solidFill>
              <a:ln w="28575">
                <a:solidFill>
                  <a:srgbClr val="000000"/>
                </a:solidFill>
                <a:round/>
                <a:headEnd/>
                <a:tailEnd/>
              </a:ln>
            </p:spPr>
            <p:txBody>
              <a:bodyPr/>
              <a:lstStyle/>
              <a:p>
                <a:endParaRPr lang="zh-CN" altLang="en-US"/>
              </a:p>
            </p:txBody>
          </p:sp>
        </p:grpSp>
        <p:grpSp>
          <p:nvGrpSpPr>
            <p:cNvPr id="70688" name="Group 27"/>
            <p:cNvGrpSpPr>
              <a:grpSpLocks/>
            </p:cNvGrpSpPr>
            <p:nvPr/>
          </p:nvGrpSpPr>
          <p:grpSpPr bwMode="auto">
            <a:xfrm>
              <a:off x="960" y="3024"/>
              <a:ext cx="672" cy="576"/>
              <a:chOff x="576" y="1968"/>
              <a:chExt cx="432" cy="348"/>
            </a:xfrm>
          </p:grpSpPr>
          <p:sp>
            <p:nvSpPr>
              <p:cNvPr id="70690" name="Oval 28"/>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91" name="Freeform 29"/>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70689" name="Text Box 30"/>
            <p:cNvSpPr txBox="1">
              <a:spLocks noChangeArrowheads="1"/>
            </p:cNvSpPr>
            <p:nvPr/>
          </p:nvSpPr>
          <p:spPr bwMode="auto">
            <a:xfrm>
              <a:off x="669" y="3508"/>
              <a:ext cx="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抢答者</a:t>
              </a:r>
            </a:p>
          </p:txBody>
        </p:sp>
      </p:grpSp>
      <p:grpSp>
        <p:nvGrpSpPr>
          <p:cNvPr id="191519" name="Group 31"/>
          <p:cNvGrpSpPr>
            <a:grpSpLocks/>
          </p:cNvGrpSpPr>
          <p:nvPr/>
        </p:nvGrpSpPr>
        <p:grpSpPr bwMode="auto">
          <a:xfrm>
            <a:off x="7164388" y="2565400"/>
            <a:ext cx="533400" cy="431800"/>
            <a:chOff x="576" y="1968"/>
            <a:chExt cx="432" cy="348"/>
          </a:xfrm>
        </p:grpSpPr>
        <p:sp>
          <p:nvSpPr>
            <p:cNvPr id="70684" name="Oval 32"/>
            <p:cNvSpPr>
              <a:spLocks noChangeArrowheads="1"/>
            </p:cNvSpPr>
            <p:nvPr/>
          </p:nvSpPr>
          <p:spPr bwMode="auto">
            <a:xfrm>
              <a:off x="672" y="1968"/>
              <a:ext cx="240" cy="240"/>
            </a:xfrm>
            <a:prstGeom prst="ellipse">
              <a:avLst/>
            </a:prstGeom>
            <a:solidFill>
              <a:srgbClr val="800080"/>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5" name="Freeform 33"/>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800080"/>
            </a:solidFill>
            <a:ln w="28575">
              <a:solidFill>
                <a:srgbClr val="000000"/>
              </a:solidFill>
              <a:round/>
              <a:headEnd/>
              <a:tailEnd/>
            </a:ln>
          </p:spPr>
          <p:txBody>
            <a:bodyPr/>
            <a:lstStyle/>
            <a:p>
              <a:endParaRPr lang="zh-CN" altLang="en-US"/>
            </a:p>
          </p:txBody>
        </p:sp>
      </p:grpSp>
      <p:grpSp>
        <p:nvGrpSpPr>
          <p:cNvPr id="191522" name="Group 34"/>
          <p:cNvGrpSpPr>
            <a:grpSpLocks/>
          </p:cNvGrpSpPr>
          <p:nvPr/>
        </p:nvGrpSpPr>
        <p:grpSpPr bwMode="auto">
          <a:xfrm>
            <a:off x="7164388" y="2852738"/>
            <a:ext cx="533400" cy="431800"/>
            <a:chOff x="576" y="1968"/>
            <a:chExt cx="432" cy="348"/>
          </a:xfrm>
        </p:grpSpPr>
        <p:sp>
          <p:nvSpPr>
            <p:cNvPr id="70682" name="Oval 35"/>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3" name="Freeform 36"/>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grpSp>
        <p:nvGrpSpPr>
          <p:cNvPr id="191525" name="Group 37"/>
          <p:cNvGrpSpPr>
            <a:grpSpLocks/>
          </p:cNvGrpSpPr>
          <p:nvPr/>
        </p:nvGrpSpPr>
        <p:grpSpPr bwMode="auto">
          <a:xfrm>
            <a:off x="6702425" y="3573463"/>
            <a:ext cx="533400" cy="431800"/>
            <a:chOff x="576" y="1968"/>
            <a:chExt cx="432" cy="348"/>
          </a:xfrm>
        </p:grpSpPr>
        <p:sp>
          <p:nvSpPr>
            <p:cNvPr id="70680" name="Oval 38"/>
            <p:cNvSpPr>
              <a:spLocks noChangeArrowheads="1"/>
            </p:cNvSpPr>
            <p:nvPr/>
          </p:nvSpPr>
          <p:spPr bwMode="auto">
            <a:xfrm>
              <a:off x="672" y="1968"/>
              <a:ext cx="240" cy="240"/>
            </a:xfrm>
            <a:prstGeom prst="ellipse">
              <a:avLst/>
            </a:prstGeom>
            <a:solidFill>
              <a:srgbClr val="800080"/>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81" name="Freeform 39"/>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800080"/>
            </a:solidFill>
            <a:ln w="28575">
              <a:solidFill>
                <a:srgbClr val="000000"/>
              </a:solidFill>
              <a:round/>
              <a:headEnd/>
              <a:tailEnd/>
            </a:ln>
          </p:spPr>
          <p:txBody>
            <a:bodyPr/>
            <a:lstStyle/>
            <a:p>
              <a:endParaRPr lang="zh-CN" altLang="en-US"/>
            </a:p>
          </p:txBody>
        </p:sp>
      </p:grpSp>
      <p:grpSp>
        <p:nvGrpSpPr>
          <p:cNvPr id="191528" name="Group 40"/>
          <p:cNvGrpSpPr>
            <a:grpSpLocks/>
          </p:cNvGrpSpPr>
          <p:nvPr/>
        </p:nvGrpSpPr>
        <p:grpSpPr bwMode="auto">
          <a:xfrm>
            <a:off x="6702425" y="3860800"/>
            <a:ext cx="533400" cy="431800"/>
            <a:chOff x="576" y="1968"/>
            <a:chExt cx="432" cy="348"/>
          </a:xfrm>
        </p:grpSpPr>
        <p:sp>
          <p:nvSpPr>
            <p:cNvPr id="70678" name="Oval 41"/>
            <p:cNvSpPr>
              <a:spLocks noChangeArrowheads="1"/>
            </p:cNvSpPr>
            <p:nvPr/>
          </p:nvSpPr>
          <p:spPr bwMode="auto">
            <a:xfrm>
              <a:off x="672" y="1968"/>
              <a:ext cx="240" cy="240"/>
            </a:xfrm>
            <a:prstGeom prst="ellipse">
              <a:avLst/>
            </a:prstGeom>
            <a:solidFill>
              <a:srgbClr val="FFFFCC"/>
            </a:solidFill>
            <a:ln w="2857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0679" name="Freeform 42"/>
            <p:cNvSpPr>
              <a:spLocks noChangeArrowheads="1"/>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FFFFCC"/>
            </a:solidFill>
            <a:ln w="28575">
              <a:solidFill>
                <a:srgbClr val="000000"/>
              </a:solidFill>
              <a:round/>
              <a:headEnd/>
              <a:tailEnd/>
            </a:ln>
          </p:spPr>
          <p:txBody>
            <a:bodyPr/>
            <a:lstStyle/>
            <a:p>
              <a:endParaRPr lang="zh-CN" altLang="en-US"/>
            </a:p>
          </p:txBody>
        </p:sp>
      </p:grpSp>
      <p:sp>
        <p:nvSpPr>
          <p:cNvPr id="191531" name="AutoShape 43"/>
          <p:cNvSpPr>
            <a:spLocks noChangeArrowheads="1"/>
          </p:cNvSpPr>
          <p:nvPr/>
        </p:nvSpPr>
        <p:spPr bwMode="auto">
          <a:xfrm>
            <a:off x="3779838" y="1196975"/>
            <a:ext cx="2160587" cy="792163"/>
          </a:xfrm>
          <a:prstGeom prst="wedgeRoundRectCallout">
            <a:avLst>
              <a:gd name="adj1" fmla="val -73731"/>
              <a:gd name="adj2" fmla="val 49199"/>
              <a:gd name="adj3" fmla="val 16667"/>
            </a:avLst>
          </a:prstGeom>
          <a:gradFill rotWithShape="1">
            <a:gsLst>
              <a:gs pos="0">
                <a:schemeClr val="accent1"/>
              </a:gs>
              <a:gs pos="100000">
                <a:schemeClr val="bg1"/>
              </a:gs>
            </a:gsLst>
            <a:lin ang="5400000" scaled="1"/>
          </a:gra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ea typeface="黑体" panose="02010609060101010101" pitchFamily="49" charset="-122"/>
              </a:rPr>
              <a:t>“</a:t>
            </a:r>
            <a:r>
              <a:rPr lang="zh-CN" altLang="en-US" sz="2000">
                <a:ea typeface="黑体" panose="02010609060101010101" pitchFamily="49" charset="-122"/>
              </a:rPr>
              <a:t>请听题</a:t>
            </a:r>
            <a:r>
              <a:rPr lang="en-US" altLang="zh-CN" sz="2000">
                <a:ea typeface="黑体" panose="02010609060101010101" pitchFamily="49" charset="-122"/>
              </a:rPr>
              <a:t>~”</a:t>
            </a:r>
          </a:p>
        </p:txBody>
      </p:sp>
      <p:sp>
        <p:nvSpPr>
          <p:cNvPr id="191532" name="Oval 44"/>
          <p:cNvSpPr>
            <a:spLocks noChangeArrowheads="1"/>
          </p:cNvSpPr>
          <p:nvPr/>
        </p:nvSpPr>
        <p:spPr bwMode="auto">
          <a:xfrm>
            <a:off x="1187450" y="4581525"/>
            <a:ext cx="4176713" cy="1655763"/>
          </a:xfrm>
          <a:prstGeom prst="ellipse">
            <a:avLst/>
          </a:prstGeom>
          <a:noFill/>
          <a:ln w="34925">
            <a:solidFill>
              <a:srgbClr val="99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1533" name="Text Box 45"/>
          <p:cNvSpPr txBox="1">
            <a:spLocks noChangeArrowheads="1"/>
          </p:cNvSpPr>
          <p:nvPr/>
        </p:nvSpPr>
        <p:spPr bwMode="auto">
          <a:xfrm>
            <a:off x="2627313" y="4292600"/>
            <a:ext cx="1793875" cy="376238"/>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集中注意力聆听</a:t>
            </a:r>
          </a:p>
        </p:txBody>
      </p:sp>
      <p:sp>
        <p:nvSpPr>
          <p:cNvPr id="191534" name="AutoShape 46"/>
          <p:cNvSpPr>
            <a:spLocks noChangeArrowheads="1"/>
          </p:cNvSpPr>
          <p:nvPr/>
        </p:nvSpPr>
        <p:spPr bwMode="auto">
          <a:xfrm>
            <a:off x="6084888" y="2349500"/>
            <a:ext cx="1800225" cy="2303463"/>
          </a:xfrm>
          <a:prstGeom prst="roundRect">
            <a:avLst>
              <a:gd name="adj" fmla="val 16667"/>
            </a:avLst>
          </a:prstGeom>
          <a:noFill/>
          <a:ln w="254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191535" name="Text Box 47"/>
          <p:cNvSpPr txBox="1">
            <a:spLocks noChangeArrowheads="1"/>
          </p:cNvSpPr>
          <p:nvPr/>
        </p:nvSpPr>
        <p:spPr bwMode="auto">
          <a:xfrm>
            <a:off x="6557963" y="4554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ea typeface="黑体" panose="02010609060101010101" pitchFamily="49" charset="-122"/>
              </a:rPr>
              <a:t>其他人</a:t>
            </a:r>
          </a:p>
        </p:txBody>
      </p:sp>
      <p:sp>
        <p:nvSpPr>
          <p:cNvPr id="191536" name="Text Box 48"/>
          <p:cNvSpPr txBox="1">
            <a:spLocks noChangeArrowheads="1"/>
          </p:cNvSpPr>
          <p:nvPr/>
        </p:nvSpPr>
        <p:spPr bwMode="auto">
          <a:xfrm>
            <a:off x="3011488" y="825500"/>
            <a:ext cx="889000" cy="385763"/>
          </a:xfrm>
          <a:prstGeom prst="rect">
            <a:avLst/>
          </a:prstGeom>
          <a:gradFill rotWithShape="1">
            <a:gsLst>
              <a:gs pos="0">
                <a:srgbClr val="FFCC00"/>
              </a:gs>
              <a:gs pos="100000">
                <a:srgbClr val="FFFFFF"/>
              </a:gs>
            </a:gsLst>
            <a:lin ang="5400000" scaled="1"/>
          </a:gradFill>
          <a:ln w="1905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rgbClr val="FF0000"/>
                </a:solidFill>
                <a:ea typeface="黑体" panose="02010609060101010101" pitchFamily="49" charset="-122"/>
              </a:rPr>
              <a:t>事件源</a:t>
            </a:r>
          </a:p>
        </p:txBody>
      </p:sp>
      <p:sp>
        <p:nvSpPr>
          <p:cNvPr id="191537" name="Text Box 49"/>
          <p:cNvSpPr txBox="1">
            <a:spLocks noChangeArrowheads="1"/>
          </p:cNvSpPr>
          <p:nvPr/>
        </p:nvSpPr>
        <p:spPr bwMode="auto">
          <a:xfrm>
            <a:off x="1979613" y="2041525"/>
            <a:ext cx="2051050" cy="495300"/>
          </a:xfrm>
          <a:prstGeom prst="rect">
            <a:avLst/>
          </a:prstGeom>
          <a:solidFill>
            <a:srgbClr val="FFFFD9"/>
          </a:solidFill>
          <a:ln w="38100" cmpd="dbl">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ea typeface="黑体" panose="02010609060101010101" pitchFamily="49" charset="-122"/>
              </a:rPr>
              <a:t>事件的发布者</a:t>
            </a:r>
          </a:p>
        </p:txBody>
      </p:sp>
      <p:sp>
        <p:nvSpPr>
          <p:cNvPr id="191538" name="Text Box 50"/>
          <p:cNvSpPr txBox="1">
            <a:spLocks noChangeArrowheads="1"/>
          </p:cNvSpPr>
          <p:nvPr/>
        </p:nvSpPr>
        <p:spPr bwMode="auto">
          <a:xfrm>
            <a:off x="4067175" y="6178550"/>
            <a:ext cx="1657350" cy="385763"/>
          </a:xfrm>
          <a:prstGeom prst="rect">
            <a:avLst/>
          </a:prstGeom>
          <a:gradFill rotWithShape="1">
            <a:gsLst>
              <a:gs pos="0">
                <a:srgbClr val="FFCC00"/>
              </a:gs>
              <a:gs pos="100000">
                <a:srgbClr val="FFFFFF"/>
              </a:gs>
            </a:gsLst>
            <a:lin ang="5400000" scaled="1"/>
          </a:gradFill>
          <a:ln w="19050">
            <a:solidFill>
              <a:srgbClr val="FF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ea typeface="黑体" panose="02010609060101010101" pitchFamily="49" charset="-122"/>
              </a:rPr>
              <a:t>事件的订阅人</a:t>
            </a:r>
          </a:p>
        </p:txBody>
      </p:sp>
      <p:sp>
        <p:nvSpPr>
          <p:cNvPr id="139283" name="WordArt 51"/>
          <p:cNvSpPr>
            <a:spLocks noChangeArrowheads="1" noChangeShapeType="1" noTextEdit="1"/>
          </p:cNvSpPr>
          <p:nvPr/>
        </p:nvSpPr>
        <p:spPr bwMode="auto">
          <a:xfrm rot="5400000">
            <a:off x="4978400" y="3311525"/>
            <a:ext cx="287972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eaVert" wrap="none" fromWordArt="1">
            <a:prstTxWarp prst="textPlain">
              <a:avLst>
                <a:gd name="adj" fmla="val 50000"/>
              </a:avLst>
            </a:prstTxWarp>
          </a:bodyPr>
          <a:lstStyle/>
          <a:p>
            <a:pPr algn="ctr" fontAlgn="auto"/>
            <a:r>
              <a:rPr lang="zh-CN" altLang="en-US" sz="3600" kern="10">
                <a:solidFill>
                  <a:srgbClr val="336699"/>
                </a:solidFill>
                <a:effectLst>
                  <a:outerShdw dist="45791" dir="2021404" algn="ctr" rotWithShape="0">
                    <a:srgbClr val="B2B2B2">
                      <a:alpha val="79999"/>
                    </a:srgbClr>
                  </a:outerShdw>
                </a:effectLst>
                <a:latin typeface="宋体" panose="02010600030101010101" pitchFamily="2" charset="-122"/>
              </a:rPr>
              <a:t>不关心</a:t>
            </a:r>
          </a:p>
        </p:txBody>
      </p:sp>
      <p:sp>
        <p:nvSpPr>
          <p:cNvPr id="191540" name="Text Box 52"/>
          <p:cNvSpPr txBox="1">
            <a:spLocks noChangeArrowheads="1"/>
          </p:cNvSpPr>
          <p:nvPr/>
        </p:nvSpPr>
        <p:spPr bwMode="auto">
          <a:xfrm>
            <a:off x="6024563" y="4365625"/>
            <a:ext cx="1568450" cy="379413"/>
          </a:xfrm>
          <a:prstGeom prst="rect">
            <a:avLst/>
          </a:prstGeom>
          <a:gradFill rotWithShape="1">
            <a:gsLst>
              <a:gs pos="0">
                <a:srgbClr val="FFCC00"/>
              </a:gs>
              <a:gs pos="100000">
                <a:srgbClr val="FFFFFF"/>
              </a:gs>
            </a:gsLst>
            <a:lin ang="5400000" scaled="1"/>
          </a:gradFill>
          <a:ln w="12700">
            <a:solidFill>
              <a:srgbClr val="FF00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ea typeface="黑体" panose="02010609060101010101" pitchFamily="49" charset="-122"/>
              </a:rPr>
              <a:t>未订阅该事件</a:t>
            </a:r>
          </a:p>
        </p:txBody>
      </p:sp>
      <p:sp>
        <p:nvSpPr>
          <p:cNvPr id="191541" name="Rectangle 53"/>
          <p:cNvSpPr>
            <a:spLocks noChangeArrowheads="1"/>
          </p:cNvSpPr>
          <p:nvPr/>
        </p:nvSpPr>
        <p:spPr bwMode="auto">
          <a:xfrm>
            <a:off x="1042988" y="2636838"/>
            <a:ext cx="4537075" cy="1584325"/>
          </a:xfrm>
          <a:prstGeom prst="rect">
            <a:avLst/>
          </a:prstGeom>
          <a:gradFill rotWithShape="1">
            <a:gsLst>
              <a:gs pos="0">
                <a:srgbClr val="FFFFD9"/>
              </a:gs>
              <a:gs pos="50000">
                <a:schemeClr val="bg1"/>
              </a:gs>
              <a:gs pos="100000">
                <a:srgbClr val="FFFFD9"/>
              </a:gs>
            </a:gsLst>
            <a:lin ang="5400000" scaled="1"/>
          </a:gra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20000"/>
              </a:spcBef>
              <a:buFontTx/>
              <a:buBlip>
                <a:blip r:embed="rId2"/>
              </a:buBlip>
              <a:defRPr/>
            </a:pPr>
            <a:r>
              <a:rPr lang="zh-CN" altLang="en-US" dirty="0">
                <a:latin typeface="黑体" panose="02010609060101010101" pitchFamily="49" charset="-122"/>
                <a:ea typeface="黑体" panose="02010609060101010101" pitchFamily="49" charset="-122"/>
              </a:rPr>
              <a:t>定义事件</a:t>
            </a:r>
            <a:endParaRPr lang="en-US" dirty="0">
              <a:latin typeface="黑体" panose="02010609060101010101" pitchFamily="49" charset="-122"/>
              <a:ea typeface="黑体" panose="02010609060101010101" pitchFamily="49" charset="-122"/>
            </a:endParaRPr>
          </a:p>
          <a:p>
            <a:pPr eaLnBrk="1" hangingPunct="1">
              <a:spcBef>
                <a:spcPct val="20000"/>
              </a:spcBef>
              <a:buFontTx/>
              <a:buBlip>
                <a:blip r:embed="rId2"/>
              </a:buBlip>
              <a:defRPr/>
            </a:pPr>
            <a:r>
              <a:rPr lang="zh-CN" altLang="en-US" dirty="0">
                <a:latin typeface="黑体" panose="02010609060101010101" pitchFamily="49" charset="-122"/>
                <a:ea typeface="黑体" panose="02010609060101010101" pitchFamily="49" charset="-122"/>
              </a:rPr>
              <a:t>为对象订阅该事件 </a:t>
            </a:r>
            <a:endParaRPr lang="en-US" dirty="0">
              <a:latin typeface="黑体" panose="02010609060101010101" pitchFamily="49" charset="-122"/>
              <a:ea typeface="黑体" panose="02010609060101010101" pitchFamily="49" charset="-122"/>
            </a:endParaRPr>
          </a:p>
          <a:p>
            <a:pPr eaLnBrk="1" hangingPunct="1">
              <a:spcBef>
                <a:spcPct val="20000"/>
              </a:spcBef>
              <a:buFontTx/>
              <a:buBlip>
                <a:blip r:embed="rId2"/>
              </a:buBlip>
              <a:defRPr/>
            </a:pPr>
            <a:r>
              <a:rPr lang="zh-CN" altLang="en-GB" dirty="0">
                <a:latin typeface="黑体" panose="02010609060101010101" pitchFamily="49" charset="-122"/>
                <a:ea typeface="黑体" panose="02010609060101010101" pitchFamily="49" charset="-122"/>
              </a:rPr>
              <a:t>将发生的事件通知给订阅人</a:t>
            </a:r>
            <a:endParaRPr 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6405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541">
                                            <p:bg/>
                                          </p:spTgt>
                                        </p:tgtEl>
                                        <p:attrNameLst>
                                          <p:attrName>style.visibility</p:attrName>
                                        </p:attrNameLst>
                                      </p:cBhvr>
                                      <p:to>
                                        <p:strVal val="visible"/>
                                      </p:to>
                                    </p:set>
                                    <p:animEffect transition="in" filter="wipe(up)">
                                      <p:cBhvr>
                                        <p:cTn id="7" dur="500"/>
                                        <p:tgtEl>
                                          <p:spTgt spid="191541">
                                            <p:bg/>
                                          </p:spTgt>
                                        </p:tgtEl>
                                      </p:cBhvr>
                                    </p:animEffect>
                                  </p:childTnLst>
                                </p:cTn>
                              </p:par>
                              <p:par>
                                <p:cTn id="8" presetID="9" presetClass="emph" presetSubtype="0" grpId="0" nodeType="withEffect">
                                  <p:stCondLst>
                                    <p:cond delay="0"/>
                                  </p:stCondLst>
                                  <p:childTnLst>
                                    <p:set>
                                      <p:cBhvr rctx="PPT">
                                        <p:cTn id="9" dur="indefinite"/>
                                        <p:tgtEl>
                                          <p:spTgt spid="191490"/>
                                        </p:tgtEl>
                                        <p:attrNameLst>
                                          <p:attrName>style.opacity</p:attrName>
                                        </p:attrNameLst>
                                      </p:cBhvr>
                                      <p:to>
                                        <p:strVal val="0.25"/>
                                      </p:to>
                                    </p:set>
                                    <p:animEffect filter="image" prLst="opacity: 0.25">
                                      <p:cBhvr rctx="IE">
                                        <p:cTn id="10" dur="indefinite"/>
                                        <p:tgtEl>
                                          <p:spTgt spid="191490"/>
                                        </p:tgtEl>
                                      </p:cBhvr>
                                    </p:animEffect>
                                  </p:childTnLst>
                                </p:cTn>
                              </p:par>
                              <p:par>
                                <p:cTn id="11" presetID="9" presetClass="emph" presetSubtype="0" nodeType="withEffect">
                                  <p:stCondLst>
                                    <p:cond delay="0"/>
                                  </p:stCondLst>
                                  <p:childTnLst>
                                    <p:set>
                                      <p:cBhvr rctx="PPT">
                                        <p:cTn id="12" dur="indefinite"/>
                                        <p:tgtEl>
                                          <p:spTgt spid="191492"/>
                                        </p:tgtEl>
                                        <p:attrNameLst>
                                          <p:attrName>style.opacity</p:attrName>
                                        </p:attrNameLst>
                                      </p:cBhvr>
                                      <p:to>
                                        <p:strVal val="0.25"/>
                                      </p:to>
                                    </p:set>
                                    <p:animEffect filter="image" prLst="opacity: 0.25">
                                      <p:cBhvr rctx="IE">
                                        <p:cTn id="13" dur="indefinite"/>
                                        <p:tgtEl>
                                          <p:spTgt spid="191492"/>
                                        </p:tgtEl>
                                      </p:cBhvr>
                                    </p:animEffect>
                                  </p:childTnLst>
                                </p:cTn>
                              </p:par>
                              <p:par>
                                <p:cTn id="14" presetID="9" presetClass="emph" presetSubtype="0" nodeType="withEffect">
                                  <p:stCondLst>
                                    <p:cond delay="0"/>
                                  </p:stCondLst>
                                  <p:childTnLst>
                                    <p:set>
                                      <p:cBhvr rctx="PPT">
                                        <p:cTn id="15" dur="indefinite"/>
                                        <p:tgtEl>
                                          <p:spTgt spid="191503"/>
                                        </p:tgtEl>
                                        <p:attrNameLst>
                                          <p:attrName>style.opacity</p:attrName>
                                        </p:attrNameLst>
                                      </p:cBhvr>
                                      <p:to>
                                        <p:strVal val="0.25"/>
                                      </p:to>
                                    </p:set>
                                    <p:animEffect filter="image" prLst="opacity: 0.25">
                                      <p:cBhvr rctx="IE">
                                        <p:cTn id="16" dur="indefinite"/>
                                        <p:tgtEl>
                                          <p:spTgt spid="191503"/>
                                        </p:tgtEl>
                                      </p:cBhvr>
                                    </p:animEffect>
                                  </p:childTnLst>
                                </p:cTn>
                              </p:par>
                              <p:par>
                                <p:cTn id="17" presetID="9" presetClass="emph" presetSubtype="0" nodeType="withEffect">
                                  <p:stCondLst>
                                    <p:cond delay="0"/>
                                  </p:stCondLst>
                                  <p:childTnLst>
                                    <p:set>
                                      <p:cBhvr rctx="PPT">
                                        <p:cTn id="18" dur="indefinite"/>
                                        <p:tgtEl>
                                          <p:spTgt spid="191508"/>
                                        </p:tgtEl>
                                        <p:attrNameLst>
                                          <p:attrName>style.opacity</p:attrName>
                                        </p:attrNameLst>
                                      </p:cBhvr>
                                      <p:to>
                                        <p:strVal val="0.25"/>
                                      </p:to>
                                    </p:set>
                                    <p:animEffect filter="image" prLst="opacity: 0.25">
                                      <p:cBhvr rctx="IE">
                                        <p:cTn id="19" dur="indefinite"/>
                                        <p:tgtEl>
                                          <p:spTgt spid="191508"/>
                                        </p:tgtEl>
                                      </p:cBhvr>
                                    </p:animEffect>
                                  </p:childTnLst>
                                </p:cTn>
                              </p:par>
                              <p:par>
                                <p:cTn id="20" presetID="9" presetClass="emph" presetSubtype="0" nodeType="withEffect">
                                  <p:stCondLst>
                                    <p:cond delay="0"/>
                                  </p:stCondLst>
                                  <p:childTnLst>
                                    <p:set>
                                      <p:cBhvr rctx="PPT">
                                        <p:cTn id="21" dur="indefinite"/>
                                        <p:tgtEl>
                                          <p:spTgt spid="191519"/>
                                        </p:tgtEl>
                                        <p:attrNameLst>
                                          <p:attrName>style.opacity</p:attrName>
                                        </p:attrNameLst>
                                      </p:cBhvr>
                                      <p:to>
                                        <p:strVal val="0.25"/>
                                      </p:to>
                                    </p:set>
                                    <p:animEffect filter="image" prLst="opacity: 0.25">
                                      <p:cBhvr rctx="IE">
                                        <p:cTn id="22" dur="indefinite"/>
                                        <p:tgtEl>
                                          <p:spTgt spid="191519"/>
                                        </p:tgtEl>
                                      </p:cBhvr>
                                    </p:animEffect>
                                  </p:childTnLst>
                                </p:cTn>
                              </p:par>
                              <p:par>
                                <p:cTn id="23" presetID="9" presetClass="emph" presetSubtype="0" nodeType="withEffect">
                                  <p:stCondLst>
                                    <p:cond delay="0"/>
                                  </p:stCondLst>
                                  <p:childTnLst>
                                    <p:set>
                                      <p:cBhvr rctx="PPT">
                                        <p:cTn id="24" dur="indefinite"/>
                                        <p:tgtEl>
                                          <p:spTgt spid="191522"/>
                                        </p:tgtEl>
                                        <p:attrNameLst>
                                          <p:attrName>style.opacity</p:attrName>
                                        </p:attrNameLst>
                                      </p:cBhvr>
                                      <p:to>
                                        <p:strVal val="0.25"/>
                                      </p:to>
                                    </p:set>
                                    <p:animEffect filter="image" prLst="opacity: 0.25">
                                      <p:cBhvr rctx="IE">
                                        <p:cTn id="25" dur="indefinite"/>
                                        <p:tgtEl>
                                          <p:spTgt spid="191522"/>
                                        </p:tgtEl>
                                      </p:cBhvr>
                                    </p:animEffect>
                                  </p:childTnLst>
                                </p:cTn>
                              </p:par>
                              <p:par>
                                <p:cTn id="26" presetID="9" presetClass="emph" presetSubtype="0" nodeType="withEffect">
                                  <p:stCondLst>
                                    <p:cond delay="0"/>
                                  </p:stCondLst>
                                  <p:childTnLst>
                                    <p:set>
                                      <p:cBhvr rctx="PPT">
                                        <p:cTn id="27" dur="indefinite"/>
                                        <p:tgtEl>
                                          <p:spTgt spid="191525"/>
                                        </p:tgtEl>
                                        <p:attrNameLst>
                                          <p:attrName>style.opacity</p:attrName>
                                        </p:attrNameLst>
                                      </p:cBhvr>
                                      <p:to>
                                        <p:strVal val="0.25"/>
                                      </p:to>
                                    </p:set>
                                    <p:animEffect filter="image" prLst="opacity: 0.25">
                                      <p:cBhvr rctx="IE">
                                        <p:cTn id="28" dur="indefinite"/>
                                        <p:tgtEl>
                                          <p:spTgt spid="191525"/>
                                        </p:tgtEl>
                                      </p:cBhvr>
                                    </p:animEffect>
                                  </p:childTnLst>
                                </p:cTn>
                              </p:par>
                              <p:par>
                                <p:cTn id="29" presetID="9" presetClass="emph" presetSubtype="0" nodeType="withEffect">
                                  <p:stCondLst>
                                    <p:cond delay="0"/>
                                  </p:stCondLst>
                                  <p:childTnLst>
                                    <p:set>
                                      <p:cBhvr rctx="PPT">
                                        <p:cTn id="30" dur="indefinite"/>
                                        <p:tgtEl>
                                          <p:spTgt spid="191528"/>
                                        </p:tgtEl>
                                        <p:attrNameLst>
                                          <p:attrName>style.opacity</p:attrName>
                                        </p:attrNameLst>
                                      </p:cBhvr>
                                      <p:to>
                                        <p:strVal val="0.25"/>
                                      </p:to>
                                    </p:set>
                                    <p:animEffect filter="image" prLst="opacity: 0.25">
                                      <p:cBhvr rctx="IE">
                                        <p:cTn id="31" dur="indefinite"/>
                                        <p:tgtEl>
                                          <p:spTgt spid="191528"/>
                                        </p:tgtEl>
                                      </p:cBhvr>
                                    </p:animEffect>
                                  </p:childTnLst>
                                </p:cTn>
                              </p:par>
                              <p:par>
                                <p:cTn id="32" presetID="9" presetClass="emph" presetSubtype="0" grpId="1" nodeType="withEffect">
                                  <p:stCondLst>
                                    <p:cond delay="0"/>
                                  </p:stCondLst>
                                  <p:childTnLst>
                                    <p:set>
                                      <p:cBhvr rctx="PPT">
                                        <p:cTn id="33" dur="indefinite"/>
                                        <p:tgtEl>
                                          <p:spTgt spid="191531"/>
                                        </p:tgtEl>
                                        <p:attrNameLst>
                                          <p:attrName>style.opacity</p:attrName>
                                        </p:attrNameLst>
                                      </p:cBhvr>
                                      <p:to>
                                        <p:strVal val="0.25"/>
                                      </p:to>
                                    </p:set>
                                    <p:animEffect filter="image" prLst="opacity: 0.25">
                                      <p:cBhvr rctx="IE">
                                        <p:cTn id="34" dur="indefinite"/>
                                        <p:tgtEl>
                                          <p:spTgt spid="191531"/>
                                        </p:tgtEl>
                                      </p:cBhvr>
                                    </p:animEffect>
                                  </p:childTnLst>
                                </p:cTn>
                              </p:par>
                              <p:par>
                                <p:cTn id="35" presetID="9" presetClass="emph" presetSubtype="0" grpId="1" nodeType="withEffect">
                                  <p:stCondLst>
                                    <p:cond delay="0"/>
                                  </p:stCondLst>
                                  <p:childTnLst>
                                    <p:set>
                                      <p:cBhvr rctx="PPT">
                                        <p:cTn id="36" dur="indefinite"/>
                                        <p:tgtEl>
                                          <p:spTgt spid="191532"/>
                                        </p:tgtEl>
                                        <p:attrNameLst>
                                          <p:attrName>style.opacity</p:attrName>
                                        </p:attrNameLst>
                                      </p:cBhvr>
                                      <p:to>
                                        <p:strVal val="0.25"/>
                                      </p:to>
                                    </p:set>
                                    <p:animEffect filter="image" prLst="opacity: 0.25">
                                      <p:cBhvr rctx="IE">
                                        <p:cTn id="37" dur="indefinite"/>
                                        <p:tgtEl>
                                          <p:spTgt spid="191532"/>
                                        </p:tgtEl>
                                      </p:cBhvr>
                                    </p:animEffect>
                                  </p:childTnLst>
                                </p:cTn>
                              </p:par>
                              <p:par>
                                <p:cTn id="38" presetID="9" presetClass="emph" presetSubtype="0" grpId="1" nodeType="withEffect">
                                  <p:stCondLst>
                                    <p:cond delay="0"/>
                                  </p:stCondLst>
                                  <p:childTnLst>
                                    <p:set>
                                      <p:cBhvr rctx="PPT">
                                        <p:cTn id="39" dur="indefinite"/>
                                        <p:tgtEl>
                                          <p:spTgt spid="191533"/>
                                        </p:tgtEl>
                                        <p:attrNameLst>
                                          <p:attrName>style.opacity</p:attrName>
                                        </p:attrNameLst>
                                      </p:cBhvr>
                                      <p:to>
                                        <p:strVal val="0.25"/>
                                      </p:to>
                                    </p:set>
                                    <p:animEffect filter="image" prLst="opacity: 0.25">
                                      <p:cBhvr rctx="IE">
                                        <p:cTn id="40" dur="indefinite"/>
                                        <p:tgtEl>
                                          <p:spTgt spid="191533"/>
                                        </p:tgtEl>
                                      </p:cBhvr>
                                    </p:animEffect>
                                  </p:childTnLst>
                                </p:cTn>
                              </p:par>
                              <p:par>
                                <p:cTn id="41" presetID="9" presetClass="emph" presetSubtype="0" grpId="0" nodeType="withEffect">
                                  <p:stCondLst>
                                    <p:cond delay="0"/>
                                  </p:stCondLst>
                                  <p:childTnLst>
                                    <p:set>
                                      <p:cBhvr rctx="PPT">
                                        <p:cTn id="42" dur="indefinite"/>
                                        <p:tgtEl>
                                          <p:spTgt spid="191534"/>
                                        </p:tgtEl>
                                        <p:attrNameLst>
                                          <p:attrName>style.opacity</p:attrName>
                                        </p:attrNameLst>
                                      </p:cBhvr>
                                      <p:to>
                                        <p:strVal val="0.25"/>
                                      </p:to>
                                    </p:set>
                                    <p:animEffect filter="image" prLst="opacity: 0.25">
                                      <p:cBhvr rctx="IE">
                                        <p:cTn id="43" dur="indefinite"/>
                                        <p:tgtEl>
                                          <p:spTgt spid="191534"/>
                                        </p:tgtEl>
                                      </p:cBhvr>
                                    </p:animEffect>
                                  </p:childTnLst>
                                </p:cTn>
                              </p:par>
                              <p:par>
                                <p:cTn id="44" presetID="9" presetClass="emph" presetSubtype="0" grpId="0" nodeType="withEffect">
                                  <p:stCondLst>
                                    <p:cond delay="0"/>
                                  </p:stCondLst>
                                  <p:iterate type="lt">
                                    <p:tmAbs val="0"/>
                                  </p:iterate>
                                  <p:childTnLst>
                                    <p:set>
                                      <p:cBhvr rctx="PPT">
                                        <p:cTn id="45" dur="indefinite"/>
                                        <p:tgtEl>
                                          <p:spTgt spid="191535"/>
                                        </p:tgtEl>
                                        <p:attrNameLst>
                                          <p:attrName>style.opacity</p:attrName>
                                        </p:attrNameLst>
                                      </p:cBhvr>
                                      <p:to>
                                        <p:strVal val="0.25"/>
                                      </p:to>
                                    </p:set>
                                    <p:animEffect filter="image" prLst="opacity: 0.25">
                                      <p:cBhvr rctx="IE">
                                        <p:cTn id="46" dur="indefinite"/>
                                        <p:tgtEl>
                                          <p:spTgt spid="191535"/>
                                        </p:tgtEl>
                                      </p:cBhvr>
                                    </p:animEffect>
                                  </p:childTnLst>
                                </p:cTn>
                              </p:par>
                              <p:par>
                                <p:cTn id="47" presetID="9" presetClass="emph" presetSubtype="0" grpId="1" nodeType="withEffect">
                                  <p:stCondLst>
                                    <p:cond delay="0"/>
                                  </p:stCondLst>
                                  <p:childTnLst>
                                    <p:set>
                                      <p:cBhvr rctx="PPT">
                                        <p:cTn id="48" dur="indefinite"/>
                                        <p:tgtEl>
                                          <p:spTgt spid="191536"/>
                                        </p:tgtEl>
                                        <p:attrNameLst>
                                          <p:attrName>style.opacity</p:attrName>
                                        </p:attrNameLst>
                                      </p:cBhvr>
                                      <p:to>
                                        <p:strVal val="0.25"/>
                                      </p:to>
                                    </p:set>
                                    <p:animEffect filter="image" prLst="opacity: 0.25">
                                      <p:cBhvr rctx="IE">
                                        <p:cTn id="49" dur="indefinite"/>
                                        <p:tgtEl>
                                          <p:spTgt spid="191536"/>
                                        </p:tgtEl>
                                      </p:cBhvr>
                                    </p:animEffect>
                                  </p:childTnLst>
                                </p:cTn>
                              </p:par>
                              <p:par>
                                <p:cTn id="50" presetID="9" presetClass="emph" presetSubtype="0" grpId="1" nodeType="withEffect">
                                  <p:stCondLst>
                                    <p:cond delay="0"/>
                                  </p:stCondLst>
                                  <p:childTnLst>
                                    <p:set>
                                      <p:cBhvr rctx="PPT">
                                        <p:cTn id="51" dur="indefinite"/>
                                        <p:tgtEl>
                                          <p:spTgt spid="191537"/>
                                        </p:tgtEl>
                                        <p:attrNameLst>
                                          <p:attrName>style.opacity</p:attrName>
                                        </p:attrNameLst>
                                      </p:cBhvr>
                                      <p:to>
                                        <p:strVal val="0.25"/>
                                      </p:to>
                                    </p:set>
                                    <p:animEffect filter="image" prLst="opacity: 0.25">
                                      <p:cBhvr rctx="IE">
                                        <p:cTn id="52" dur="indefinite"/>
                                        <p:tgtEl>
                                          <p:spTgt spid="191537"/>
                                        </p:tgtEl>
                                      </p:cBhvr>
                                    </p:animEffect>
                                  </p:childTnLst>
                                </p:cTn>
                              </p:par>
                              <p:par>
                                <p:cTn id="53" presetID="9" presetClass="emph" presetSubtype="0" grpId="1" nodeType="withEffect">
                                  <p:stCondLst>
                                    <p:cond delay="0"/>
                                  </p:stCondLst>
                                  <p:childTnLst>
                                    <p:set>
                                      <p:cBhvr rctx="PPT">
                                        <p:cTn id="54" dur="indefinite"/>
                                        <p:tgtEl>
                                          <p:spTgt spid="191538"/>
                                        </p:tgtEl>
                                        <p:attrNameLst>
                                          <p:attrName>style.opacity</p:attrName>
                                        </p:attrNameLst>
                                      </p:cBhvr>
                                      <p:to>
                                        <p:strVal val="0.25"/>
                                      </p:to>
                                    </p:set>
                                    <p:animEffect filter="image" prLst="opacity: 0.25">
                                      <p:cBhvr rctx="IE">
                                        <p:cTn id="55" dur="indefinite"/>
                                        <p:tgtEl>
                                          <p:spTgt spid="191538"/>
                                        </p:tgtEl>
                                      </p:cBhvr>
                                    </p:animEffect>
                                  </p:childTnLst>
                                </p:cTn>
                              </p:par>
                              <p:par>
                                <p:cTn id="56" presetID="9" presetClass="emph" presetSubtype="0" grpId="1" nodeType="withEffect">
                                  <p:stCondLst>
                                    <p:cond delay="0"/>
                                  </p:stCondLst>
                                  <p:childTnLst>
                                    <p:set>
                                      <p:cBhvr rctx="PPT">
                                        <p:cTn id="57" dur="indefinite"/>
                                        <p:tgtEl>
                                          <p:spTgt spid="139283"/>
                                        </p:tgtEl>
                                        <p:attrNameLst>
                                          <p:attrName>style.opacity</p:attrName>
                                        </p:attrNameLst>
                                      </p:cBhvr>
                                      <p:to>
                                        <p:strVal val="0.25"/>
                                      </p:to>
                                    </p:set>
                                    <p:animEffect filter="image" prLst="opacity: 0.25">
                                      <p:cBhvr rctx="IE">
                                        <p:cTn id="58" dur="indefinite"/>
                                        <p:tgtEl>
                                          <p:spTgt spid="139283"/>
                                        </p:tgtEl>
                                      </p:cBhvr>
                                    </p:animEffect>
                                  </p:childTnLst>
                                </p:cTn>
                              </p:par>
                              <p:par>
                                <p:cTn id="59" presetID="9" presetClass="emph" presetSubtype="0" grpId="1" nodeType="withEffect">
                                  <p:stCondLst>
                                    <p:cond delay="0"/>
                                  </p:stCondLst>
                                  <p:childTnLst>
                                    <p:set>
                                      <p:cBhvr rctx="PPT">
                                        <p:cTn id="60" dur="indefinite"/>
                                        <p:tgtEl>
                                          <p:spTgt spid="191540"/>
                                        </p:tgtEl>
                                        <p:attrNameLst>
                                          <p:attrName>style.opacity</p:attrName>
                                        </p:attrNameLst>
                                      </p:cBhvr>
                                      <p:to>
                                        <p:strVal val="0.25"/>
                                      </p:to>
                                    </p:set>
                                    <p:animEffect filter="image" prLst="opacity: 0.25">
                                      <p:cBhvr rctx="IE">
                                        <p:cTn id="61" dur="indefinite"/>
                                        <p:tgtEl>
                                          <p:spTgt spid="191540"/>
                                        </p:tgtEl>
                                      </p:cBhvr>
                                    </p:animEffect>
                                  </p:childTnLst>
                                </p:cTn>
                              </p:par>
                            </p:childTnLst>
                          </p:cTn>
                        </p:par>
                        <p:par>
                          <p:cTn id="62" fill="hold" nodeType="afterGroup">
                            <p:stCondLst>
                              <p:cond delay="500"/>
                            </p:stCondLst>
                            <p:childTnLst>
                              <p:par>
                                <p:cTn id="63" presetID="27" presetClass="entr" presetSubtype="0" fill="hold" nodeType="afterEffect">
                                  <p:stCondLst>
                                    <p:cond delay="0"/>
                                  </p:stCondLst>
                                  <p:iterate type="lt">
                                    <p:tmPct val="50000"/>
                                  </p:iterate>
                                  <p:childTnLst>
                                    <p:set>
                                      <p:cBhvr>
                                        <p:cTn id="64" dur="1" fill="hold">
                                          <p:stCondLst>
                                            <p:cond delay="0"/>
                                          </p:stCondLst>
                                        </p:cTn>
                                        <p:tgtEl>
                                          <p:spTgt spid="191541">
                                            <p:txEl>
                                              <p:pRg st="0" end="0"/>
                                            </p:txEl>
                                          </p:spTgt>
                                        </p:tgtEl>
                                        <p:attrNameLst>
                                          <p:attrName>style.visibility</p:attrName>
                                        </p:attrNameLst>
                                      </p:cBhvr>
                                      <p:to>
                                        <p:strVal val="visible"/>
                                      </p:to>
                                    </p:set>
                                    <p:anim calcmode="discrete" valueType="clr">
                                      <p:cBhvr override="childStyle">
                                        <p:cTn id="65" dur="80"/>
                                        <p:tgtEl>
                                          <p:spTgt spid="19154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191541">
                                            <p:txEl>
                                              <p:pRg st="0" end="0"/>
                                            </p:txEl>
                                          </p:spTgt>
                                        </p:tgtEl>
                                        <p:attrNameLst>
                                          <p:attrName>fillcolor</p:attrName>
                                        </p:attrNameLst>
                                      </p:cBhvr>
                                      <p:tavLst>
                                        <p:tav tm="0">
                                          <p:val>
                                            <p:clrVal>
                                              <a:schemeClr val="accent2"/>
                                            </p:clrVal>
                                          </p:val>
                                        </p:tav>
                                        <p:tav tm="50000">
                                          <p:val>
                                            <p:clrVal>
                                              <a:schemeClr val="hlink"/>
                                            </p:clrVal>
                                          </p:val>
                                        </p:tav>
                                      </p:tavLst>
                                    </p:anim>
                                    <p:set>
                                      <p:cBhvr>
                                        <p:cTn id="67" dur="80"/>
                                        <p:tgtEl>
                                          <p:spTgt spid="191541">
                                            <p:txEl>
                                              <p:pRg st="0" end="0"/>
                                            </p:txEl>
                                          </p:spTgt>
                                        </p:tgtEl>
                                        <p:attrNameLst>
                                          <p:attrName>fill.type</p:attrName>
                                        </p:attrNameLst>
                                      </p:cBhvr>
                                      <p:to>
                                        <p:strVal val="solid"/>
                                      </p:to>
                                    </p:set>
                                  </p:childTnLst>
                                </p:cTn>
                              </p:par>
                            </p:childTnLst>
                          </p:cTn>
                        </p:par>
                        <p:par>
                          <p:cTn id="68" fill="hold" nodeType="afterGroup">
                            <p:stCondLst>
                              <p:cond delay="700"/>
                            </p:stCondLst>
                            <p:childTnLst>
                              <p:par>
                                <p:cTn id="69" presetID="27" presetClass="entr" presetSubtype="0" fill="hold" nodeType="afterEffect">
                                  <p:stCondLst>
                                    <p:cond delay="0"/>
                                  </p:stCondLst>
                                  <p:iterate type="lt">
                                    <p:tmPct val="50000"/>
                                  </p:iterate>
                                  <p:childTnLst>
                                    <p:set>
                                      <p:cBhvr>
                                        <p:cTn id="70" dur="1" fill="hold">
                                          <p:stCondLst>
                                            <p:cond delay="0"/>
                                          </p:stCondLst>
                                        </p:cTn>
                                        <p:tgtEl>
                                          <p:spTgt spid="191541">
                                            <p:txEl>
                                              <p:pRg st="1" end="1"/>
                                            </p:txEl>
                                          </p:spTgt>
                                        </p:tgtEl>
                                        <p:attrNameLst>
                                          <p:attrName>style.visibility</p:attrName>
                                        </p:attrNameLst>
                                      </p:cBhvr>
                                      <p:to>
                                        <p:strVal val="visible"/>
                                      </p:to>
                                    </p:set>
                                    <p:anim calcmode="discrete" valueType="clr">
                                      <p:cBhvr override="childStyle">
                                        <p:cTn id="71" dur="80"/>
                                        <p:tgtEl>
                                          <p:spTgt spid="19154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191541">
                                            <p:txEl>
                                              <p:pRg st="1" end="1"/>
                                            </p:txEl>
                                          </p:spTgt>
                                        </p:tgtEl>
                                        <p:attrNameLst>
                                          <p:attrName>fillcolor</p:attrName>
                                        </p:attrNameLst>
                                      </p:cBhvr>
                                      <p:tavLst>
                                        <p:tav tm="0">
                                          <p:val>
                                            <p:clrVal>
                                              <a:schemeClr val="accent2"/>
                                            </p:clrVal>
                                          </p:val>
                                        </p:tav>
                                        <p:tav tm="50000">
                                          <p:val>
                                            <p:clrVal>
                                              <a:schemeClr val="hlink"/>
                                            </p:clrVal>
                                          </p:val>
                                        </p:tav>
                                      </p:tavLst>
                                    </p:anim>
                                    <p:set>
                                      <p:cBhvr>
                                        <p:cTn id="73" dur="80"/>
                                        <p:tgtEl>
                                          <p:spTgt spid="191541">
                                            <p:txEl>
                                              <p:pRg st="1" end="1"/>
                                            </p:txEl>
                                          </p:spTgt>
                                        </p:tgtEl>
                                        <p:attrNameLst>
                                          <p:attrName>fill.type</p:attrName>
                                        </p:attrNameLst>
                                      </p:cBhvr>
                                      <p:to>
                                        <p:strVal val="solid"/>
                                      </p:to>
                                    </p:set>
                                  </p:childTnLst>
                                </p:cTn>
                              </p:par>
                            </p:childTnLst>
                          </p:cTn>
                        </p:par>
                        <p:par>
                          <p:cTn id="74" fill="hold" nodeType="afterGroup">
                            <p:stCondLst>
                              <p:cond delay="1060"/>
                            </p:stCondLst>
                            <p:childTnLst>
                              <p:par>
                                <p:cTn id="75" presetID="27" presetClass="entr" presetSubtype="0" fill="hold" nodeType="afterEffect">
                                  <p:stCondLst>
                                    <p:cond delay="0"/>
                                  </p:stCondLst>
                                  <p:iterate type="lt">
                                    <p:tmPct val="50000"/>
                                  </p:iterate>
                                  <p:childTnLst>
                                    <p:set>
                                      <p:cBhvr>
                                        <p:cTn id="76" dur="1" fill="hold">
                                          <p:stCondLst>
                                            <p:cond delay="0"/>
                                          </p:stCondLst>
                                        </p:cTn>
                                        <p:tgtEl>
                                          <p:spTgt spid="191541">
                                            <p:txEl>
                                              <p:pRg st="2" end="2"/>
                                            </p:txEl>
                                          </p:spTgt>
                                        </p:tgtEl>
                                        <p:attrNameLst>
                                          <p:attrName>style.visibility</p:attrName>
                                        </p:attrNameLst>
                                      </p:cBhvr>
                                      <p:to>
                                        <p:strVal val="visible"/>
                                      </p:to>
                                    </p:set>
                                    <p:anim calcmode="discrete" valueType="clr">
                                      <p:cBhvr override="childStyle">
                                        <p:cTn id="77" dur="80"/>
                                        <p:tgtEl>
                                          <p:spTgt spid="19154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191541">
                                            <p:txEl>
                                              <p:pRg st="2" end="2"/>
                                            </p:txEl>
                                          </p:spTgt>
                                        </p:tgtEl>
                                        <p:attrNameLst>
                                          <p:attrName>fillcolor</p:attrName>
                                        </p:attrNameLst>
                                      </p:cBhvr>
                                      <p:tavLst>
                                        <p:tav tm="0">
                                          <p:val>
                                            <p:clrVal>
                                              <a:schemeClr val="accent2"/>
                                            </p:clrVal>
                                          </p:val>
                                        </p:tav>
                                        <p:tav tm="50000">
                                          <p:val>
                                            <p:clrVal>
                                              <a:schemeClr val="hlink"/>
                                            </p:clrVal>
                                          </p:val>
                                        </p:tav>
                                      </p:tavLst>
                                    </p:anim>
                                    <p:set>
                                      <p:cBhvr>
                                        <p:cTn id="79" dur="80"/>
                                        <p:tgtEl>
                                          <p:spTgt spid="19154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nimBg="1"/>
      <p:bldP spid="191531" grpId="1" animBg="1"/>
      <p:bldP spid="191532" grpId="1" animBg="1"/>
      <p:bldP spid="191533" grpId="1" animBg="1"/>
      <p:bldP spid="191534" grpId="0" animBg="1"/>
      <p:bldP spid="191535" grpId="0"/>
      <p:bldP spid="191536" grpId="1" animBg="1"/>
      <p:bldP spid="191537" grpId="1" animBg="1"/>
      <p:bldP spid="191538" grpId="1" animBg="1"/>
      <p:bldP spid="139283" grpId="1" animBg="1"/>
      <p:bldP spid="191540" grpId="1" animBg="1"/>
      <p:bldP spid="191541" grpId="0" build="allAtOnce"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4213" y="115888"/>
            <a:ext cx="8229600" cy="792162"/>
          </a:xfrm>
        </p:spPr>
        <p:txBody>
          <a:bodyPr/>
          <a:lstStyle/>
          <a:p>
            <a:pPr eaLnBrk="1" hangingPunct="1"/>
            <a:r>
              <a:rPr lang="zh-CN" altLang="en-GB">
                <a:solidFill>
                  <a:srgbClr val="0000FF"/>
                </a:solidFill>
              </a:rPr>
              <a:t>定义事件</a:t>
            </a:r>
            <a:endParaRPr lang="zh-CN" altLang="en-US">
              <a:solidFill>
                <a:srgbClr val="0000FF"/>
              </a:solidFill>
            </a:endParaRPr>
          </a:p>
        </p:txBody>
      </p:sp>
      <p:sp>
        <p:nvSpPr>
          <p:cNvPr id="192515" name="Rectangle 3"/>
          <p:cNvSpPr>
            <a:spLocks noChangeArrowheads="1"/>
          </p:cNvSpPr>
          <p:nvPr/>
        </p:nvSpPr>
        <p:spPr bwMode="auto">
          <a:xfrm>
            <a:off x="684213" y="2349500"/>
            <a:ext cx="6624637" cy="455613"/>
          </a:xfrm>
          <a:prstGeom prst="rect">
            <a:avLst/>
          </a:prstGeom>
          <a:gradFill rotWithShape="1">
            <a:gsLst>
              <a:gs pos="0">
                <a:srgbClr val="FFFFFF"/>
              </a:gs>
              <a:gs pos="50000">
                <a:srgbClr val="FFCC00"/>
              </a:gs>
              <a:gs pos="100000">
                <a:srgbClr val="FFFFFF"/>
              </a:gs>
            </a:gsLst>
            <a:lin ang="18900000" scaled="1"/>
          </a:gradFill>
          <a:ln w="28575" cmpd="dbl">
            <a:solidFill>
              <a:srgbClr val="808080"/>
            </a:solidFill>
            <a:miter lim="800000"/>
            <a:headEnd/>
            <a:tailEnd/>
          </a:ln>
          <a:effectLst>
            <a:outerShdw dist="71842"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GB" altLang="zh-CN" sz="2200">
                <a:ea typeface="黑体" panose="02010609060101010101" pitchFamily="49" charset="-122"/>
              </a:rPr>
              <a:t>[访</a:t>
            </a:r>
            <a:r>
              <a:rPr lang="zh-CN" altLang="en-GB" sz="2200">
                <a:ea typeface="黑体" panose="02010609060101010101" pitchFamily="49" charset="-122"/>
              </a:rPr>
              <a:t>问修饰符</a:t>
            </a:r>
            <a:r>
              <a:rPr lang="en-GB" altLang="zh-CN" sz="2200">
                <a:ea typeface="黑体" panose="02010609060101010101" pitchFamily="49" charset="-122"/>
              </a:rPr>
              <a:t>] event </a:t>
            </a:r>
            <a:r>
              <a:rPr lang="zh-CN" altLang="en-GB" sz="2200">
                <a:ea typeface="黑体" panose="02010609060101010101" pitchFamily="49" charset="-122"/>
              </a:rPr>
              <a:t>委托名 事件名</a:t>
            </a:r>
            <a:r>
              <a:rPr lang="en-GB" altLang="zh-CN" sz="2200">
                <a:ea typeface="黑体" panose="02010609060101010101" pitchFamily="49" charset="-122"/>
              </a:rPr>
              <a:t>;</a:t>
            </a:r>
            <a:r>
              <a:rPr lang="en-US" altLang="zh-CN" sz="2200">
                <a:ea typeface="黑体" panose="02010609060101010101" pitchFamily="49" charset="-122"/>
              </a:rPr>
              <a:t> </a:t>
            </a:r>
          </a:p>
        </p:txBody>
      </p:sp>
      <p:sp>
        <p:nvSpPr>
          <p:cNvPr id="192516" name="Rectangle 4"/>
          <p:cNvSpPr>
            <a:spLocks noChangeArrowheads="1"/>
          </p:cNvSpPr>
          <p:nvPr/>
        </p:nvSpPr>
        <p:spPr bwMode="auto">
          <a:xfrm>
            <a:off x="684213" y="1557338"/>
            <a:ext cx="1101725" cy="466725"/>
          </a:xfrm>
          <a:prstGeom prst="rect">
            <a:avLst/>
          </a:prstGeom>
          <a:gradFill rotWithShape="1">
            <a:gsLst>
              <a:gs pos="0">
                <a:srgbClr val="99FF99"/>
              </a:gs>
              <a:gs pos="100000">
                <a:srgbClr val="FFFFFF"/>
              </a:gs>
            </a:gsLst>
            <a:lin ang="5400000" scaled="1"/>
          </a:gradFill>
          <a:ln w="9525">
            <a:solidFill>
              <a:srgbClr val="008080"/>
            </a:solidFill>
            <a:miter lim="800000"/>
            <a:headEnd/>
            <a:tailEnd/>
          </a:ln>
          <a:effectLst>
            <a:outerShdw dist="53882" dir="2700000" algn="ctr" rotWithShape="0">
              <a:schemeClr val="bg2">
                <a:alpha val="50000"/>
              </a:schemeClr>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ea typeface="黑体" panose="02010609060101010101" pitchFamily="49" charset="-122"/>
              </a:rPr>
              <a:t>语法</a:t>
            </a:r>
          </a:p>
        </p:txBody>
      </p:sp>
      <p:sp>
        <p:nvSpPr>
          <p:cNvPr id="192517" name="Rectangle 5"/>
          <p:cNvSpPr>
            <a:spLocks noChangeArrowheads="1"/>
          </p:cNvSpPr>
          <p:nvPr/>
        </p:nvSpPr>
        <p:spPr bwMode="auto">
          <a:xfrm>
            <a:off x="684213" y="3198813"/>
            <a:ext cx="6697662" cy="1309687"/>
          </a:xfrm>
          <a:prstGeom prst="rect">
            <a:avLst/>
          </a:prstGeom>
          <a:gradFill rotWithShape="1">
            <a:gsLst>
              <a:gs pos="0">
                <a:schemeClr val="accent1"/>
              </a:gs>
              <a:gs pos="100000">
                <a:srgbClr val="FFFFFF"/>
              </a:gs>
            </a:gsLst>
            <a:lin ang="5400000" scaled="1"/>
          </a:gra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25000"/>
              </a:spcBef>
              <a:buFontTx/>
              <a:buNone/>
            </a:pPr>
            <a:r>
              <a:rPr lang="en-GB" altLang="zh-CN" sz="2800">
                <a:cs typeface="Times New Roman" panose="02020603050405020304" pitchFamily="18" charset="0"/>
              </a:rPr>
              <a:t>public delegate void delegateMe();</a:t>
            </a:r>
            <a:endParaRPr lang="en-US" altLang="zh-CN" sz="2800">
              <a:cs typeface="Times New Roman" panose="02020603050405020304" pitchFamily="18" charset="0"/>
            </a:endParaRPr>
          </a:p>
          <a:p>
            <a:pPr algn="just">
              <a:spcBef>
                <a:spcPct val="25000"/>
              </a:spcBef>
              <a:buFontTx/>
              <a:buNone/>
            </a:pPr>
            <a:r>
              <a:rPr lang="en-GB" altLang="zh-CN" sz="2800">
                <a:cs typeface="Times New Roman" panose="02020603050405020304" pitchFamily="18" charset="0"/>
              </a:rPr>
              <a:t>private event delegateMe eventMe;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4213" y="115888"/>
            <a:ext cx="8229600" cy="792162"/>
          </a:xfrm>
        </p:spPr>
        <p:txBody>
          <a:bodyPr/>
          <a:lstStyle/>
          <a:p>
            <a:pPr eaLnBrk="1" hangingPunct="1"/>
            <a:r>
              <a:rPr lang="zh-CN" altLang="en-GB">
                <a:solidFill>
                  <a:srgbClr val="0000FF"/>
                </a:solidFill>
                <a:latin typeface="黑体" panose="02010609060101010101" pitchFamily="49" charset="-122"/>
                <a:ea typeface="黑体" panose="02010609060101010101" pitchFamily="49" charset="-122"/>
              </a:rPr>
              <a:t>事件订阅对象</a:t>
            </a:r>
            <a:endParaRPr lang="zh-CN" altLang="en-US">
              <a:solidFill>
                <a:srgbClr val="0000FF"/>
              </a:solidFill>
              <a:latin typeface="黑体" panose="02010609060101010101" pitchFamily="49" charset="-122"/>
              <a:ea typeface="黑体" panose="02010609060101010101" pitchFamily="49" charset="-122"/>
            </a:endParaRPr>
          </a:p>
        </p:txBody>
      </p:sp>
      <p:sp>
        <p:nvSpPr>
          <p:cNvPr id="72707" name="Rectangle 3"/>
          <p:cNvSpPr>
            <a:spLocks noChangeArrowheads="1"/>
          </p:cNvSpPr>
          <p:nvPr/>
        </p:nvSpPr>
        <p:spPr bwMode="auto">
          <a:xfrm>
            <a:off x="684213" y="1773238"/>
            <a:ext cx="7991475" cy="1439862"/>
          </a:xfrm>
          <a:prstGeom prst="rect">
            <a:avLst/>
          </a:prstGeom>
          <a:gradFill rotWithShape="1">
            <a:gsLst>
              <a:gs pos="0">
                <a:schemeClr val="accent1"/>
              </a:gs>
              <a:gs pos="100000">
                <a:srgbClr val="FFFFFF"/>
              </a:gs>
            </a:gsLst>
            <a:lin ang="5400000" scaled="1"/>
          </a:gra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25000"/>
              </a:spcBef>
              <a:buFontTx/>
              <a:buNone/>
            </a:pPr>
            <a:r>
              <a:rPr lang="en-GB" altLang="zh-CN" sz="2800" dirty="0" err="1">
                <a:cs typeface="Times New Roman" panose="02020603050405020304" pitchFamily="18" charset="0"/>
              </a:rPr>
              <a:t>eventMe</a:t>
            </a:r>
            <a:r>
              <a:rPr lang="en-GB" altLang="zh-CN" sz="2800" dirty="0">
                <a:cs typeface="Times New Roman" panose="02020603050405020304" pitchFamily="18" charset="0"/>
              </a:rPr>
              <a:t> += new </a:t>
            </a:r>
            <a:r>
              <a:rPr lang="en-GB" altLang="zh-CN" sz="2800" dirty="0" err="1">
                <a:cs typeface="Times New Roman" panose="02020603050405020304" pitchFamily="18" charset="0"/>
              </a:rPr>
              <a:t>delegateMe</a:t>
            </a:r>
            <a:r>
              <a:rPr lang="en-GB" altLang="zh-CN" sz="2800" dirty="0">
                <a:cs typeface="Times New Roman" panose="02020603050405020304" pitchFamily="18" charset="0"/>
              </a:rPr>
              <a:t>(</a:t>
            </a:r>
            <a:r>
              <a:rPr lang="en-GB" altLang="zh-CN" sz="2800" dirty="0" err="1">
                <a:cs typeface="Times New Roman" panose="02020603050405020304" pitchFamily="18" charset="0"/>
              </a:rPr>
              <a:t>objA.Method</a:t>
            </a:r>
            <a:r>
              <a:rPr lang="en-GB" altLang="zh-CN" sz="2800" dirty="0">
                <a:cs typeface="Times New Roman" panose="02020603050405020304" pitchFamily="18" charset="0"/>
              </a:rPr>
              <a:t>);</a:t>
            </a:r>
            <a:endParaRPr lang="en-US" altLang="zh-CN" sz="2800" dirty="0">
              <a:cs typeface="Times New Roman" panose="02020603050405020304" pitchFamily="18" charset="0"/>
            </a:endParaRPr>
          </a:p>
          <a:p>
            <a:pPr algn="just" eaLnBrk="1" hangingPunct="1">
              <a:spcBef>
                <a:spcPct val="25000"/>
              </a:spcBef>
              <a:buFontTx/>
              <a:buNone/>
            </a:pPr>
            <a:r>
              <a:rPr lang="en-GB" altLang="zh-CN" sz="2800" dirty="0" err="1">
                <a:cs typeface="Times New Roman" panose="02020603050405020304" pitchFamily="18" charset="0"/>
              </a:rPr>
              <a:t>eventMe</a:t>
            </a:r>
            <a:r>
              <a:rPr lang="en-GB" altLang="zh-CN" sz="2800" dirty="0">
                <a:cs typeface="Times New Roman" panose="02020603050405020304" pitchFamily="18" charset="0"/>
              </a:rPr>
              <a:t> += new </a:t>
            </a:r>
            <a:r>
              <a:rPr lang="en-GB" altLang="zh-CN" sz="2800" dirty="0" err="1">
                <a:cs typeface="Times New Roman" panose="02020603050405020304" pitchFamily="18" charset="0"/>
              </a:rPr>
              <a:t>delegateMe</a:t>
            </a:r>
            <a:r>
              <a:rPr lang="en-GB" altLang="zh-CN" sz="2800" dirty="0">
                <a:cs typeface="Times New Roman" panose="02020603050405020304" pitchFamily="18" charset="0"/>
              </a:rPr>
              <a:t>(</a:t>
            </a:r>
            <a:r>
              <a:rPr lang="en-GB" altLang="zh-CN" sz="2800" dirty="0" err="1">
                <a:cs typeface="Times New Roman" panose="02020603050405020304" pitchFamily="18" charset="0"/>
              </a:rPr>
              <a:t>objB.Method</a:t>
            </a:r>
            <a:r>
              <a:rPr lang="en-GB" altLang="zh-CN" sz="2800" dirty="0">
                <a:cs typeface="Times New Roman" panose="02020603050405020304" pitchFamily="18" charset="0"/>
              </a:rPr>
              <a:t>);</a:t>
            </a:r>
          </a:p>
        </p:txBody>
      </p:sp>
      <p:sp>
        <p:nvSpPr>
          <p:cNvPr id="72708" name="Rectangle 4"/>
          <p:cNvSpPr>
            <a:spLocks noChangeArrowheads="1"/>
          </p:cNvSpPr>
          <p:nvPr/>
        </p:nvSpPr>
        <p:spPr bwMode="auto">
          <a:xfrm>
            <a:off x="684213" y="3860800"/>
            <a:ext cx="7991475" cy="1439863"/>
          </a:xfrm>
          <a:prstGeom prst="rect">
            <a:avLst/>
          </a:prstGeom>
          <a:gradFill rotWithShape="1">
            <a:gsLst>
              <a:gs pos="0">
                <a:schemeClr val="accent1"/>
              </a:gs>
              <a:gs pos="100000">
                <a:srgbClr val="FFFFFF"/>
              </a:gs>
            </a:gsLst>
            <a:lin ang="5400000" scaled="1"/>
          </a:gra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25000"/>
              </a:spcBef>
              <a:buFontTx/>
              <a:buNone/>
            </a:pPr>
            <a:r>
              <a:rPr lang="zh-CN" altLang="en-GB" sz="2800" b="1" dirty="0">
                <a:solidFill>
                  <a:srgbClr val="0000FF"/>
                </a:solidFill>
                <a:ea typeface="黑体" panose="02010609060101010101" pitchFamily="49" charset="-122"/>
              </a:rPr>
              <a:t>去掉事件</a:t>
            </a:r>
          </a:p>
          <a:p>
            <a:pPr algn="just" eaLnBrk="1" hangingPunct="1">
              <a:spcBef>
                <a:spcPct val="25000"/>
              </a:spcBef>
              <a:buFontTx/>
              <a:buNone/>
            </a:pPr>
            <a:r>
              <a:rPr lang="en-GB" altLang="zh-CN" sz="2800" dirty="0" err="1">
                <a:cs typeface="Times New Roman" panose="02020603050405020304" pitchFamily="18" charset="0"/>
              </a:rPr>
              <a:t>eventMe</a:t>
            </a:r>
            <a:r>
              <a:rPr lang="en-GB" altLang="zh-CN" sz="2800" dirty="0">
                <a:cs typeface="Times New Roman" panose="02020603050405020304" pitchFamily="18" charset="0"/>
              </a:rPr>
              <a:t> -= new </a:t>
            </a:r>
            <a:r>
              <a:rPr lang="en-GB" altLang="zh-CN" sz="2800" dirty="0" err="1">
                <a:cs typeface="Times New Roman" panose="02020603050405020304" pitchFamily="18" charset="0"/>
              </a:rPr>
              <a:t>delegateMe</a:t>
            </a:r>
            <a:r>
              <a:rPr lang="en-GB" altLang="zh-CN" sz="2800" dirty="0">
                <a:cs typeface="Times New Roman" panose="02020603050405020304" pitchFamily="18" charset="0"/>
              </a:rPr>
              <a:t>(</a:t>
            </a:r>
            <a:r>
              <a:rPr lang="en-GB" altLang="zh-CN" sz="2800" dirty="0" err="1">
                <a:cs typeface="Times New Roman" panose="02020603050405020304" pitchFamily="18" charset="0"/>
              </a:rPr>
              <a:t>objA.Method</a:t>
            </a:r>
            <a:r>
              <a:rPr lang="en-GB" altLang="zh-CN" sz="2800" dirty="0">
                <a:cs typeface="Times New Roman" panose="02020603050405020304" pitchFamily="18" charset="0"/>
              </a:rPr>
              <a:t>);</a:t>
            </a:r>
            <a:endParaRPr lang="en-US" altLang="zh-CN" sz="2800" dirty="0">
              <a:cs typeface="Times New Roman" panose="02020603050405020304" pitchFamily="18" charset="0"/>
            </a:endParaRPr>
          </a:p>
          <a:p>
            <a:pPr algn="just" eaLnBrk="1" hangingPunct="1">
              <a:spcBef>
                <a:spcPct val="25000"/>
              </a:spcBef>
              <a:buFontTx/>
              <a:buNone/>
            </a:pPr>
            <a:r>
              <a:rPr lang="en-GB" altLang="zh-CN" sz="2800" dirty="0" err="1">
                <a:cs typeface="Times New Roman" panose="02020603050405020304" pitchFamily="18" charset="0"/>
              </a:rPr>
              <a:t>eventMe</a:t>
            </a:r>
            <a:r>
              <a:rPr lang="en-GB" altLang="zh-CN" sz="2800" dirty="0">
                <a:cs typeface="Times New Roman" panose="02020603050405020304" pitchFamily="18" charset="0"/>
              </a:rPr>
              <a:t> -= new </a:t>
            </a:r>
            <a:r>
              <a:rPr lang="en-GB" altLang="zh-CN" sz="2800" dirty="0" err="1">
                <a:cs typeface="Times New Roman" panose="02020603050405020304" pitchFamily="18" charset="0"/>
              </a:rPr>
              <a:t>delegateMe</a:t>
            </a:r>
            <a:r>
              <a:rPr lang="en-GB" altLang="zh-CN" sz="2800" dirty="0">
                <a:cs typeface="Times New Roman" panose="02020603050405020304" pitchFamily="18" charset="0"/>
              </a:rPr>
              <a:t>(</a:t>
            </a:r>
            <a:r>
              <a:rPr lang="en-GB" altLang="zh-CN" sz="2800" dirty="0" err="1">
                <a:cs typeface="Times New Roman" panose="02020603050405020304" pitchFamily="18" charset="0"/>
              </a:rPr>
              <a:t>objB.Method</a:t>
            </a:r>
            <a:r>
              <a:rPr lang="en-GB" altLang="zh-CN" sz="2800" dirty="0">
                <a:cs typeface="Times New Roman" panose="02020603050405020304" pitchFamily="18"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GB">
                <a:solidFill>
                  <a:srgbClr val="0000FF"/>
                </a:solidFill>
              </a:rPr>
              <a:t>通知订阅对象</a:t>
            </a:r>
            <a:r>
              <a:rPr lang="zh-CN" altLang="en-US">
                <a:solidFill>
                  <a:srgbClr val="0000FF"/>
                </a:solidFill>
              </a:rPr>
              <a:t> </a:t>
            </a:r>
          </a:p>
        </p:txBody>
      </p:sp>
      <p:sp>
        <p:nvSpPr>
          <p:cNvPr id="194563" name="Rectangle 3"/>
          <p:cNvSpPr>
            <a:spLocks noChangeArrowheads="1"/>
          </p:cNvSpPr>
          <p:nvPr/>
        </p:nvSpPr>
        <p:spPr bwMode="auto">
          <a:xfrm>
            <a:off x="2339752" y="2039938"/>
            <a:ext cx="3816350" cy="2663825"/>
          </a:xfrm>
          <a:prstGeom prst="rect">
            <a:avLst/>
          </a:prstGeom>
          <a:gradFill rotWithShape="1">
            <a:gsLst>
              <a:gs pos="0">
                <a:schemeClr val="accent1"/>
              </a:gs>
              <a:gs pos="100000">
                <a:srgbClr val="FFFFFF"/>
              </a:gs>
            </a:gsLst>
            <a:lin ang="5400000" scaled="1"/>
          </a:gradFill>
          <a:ln w="9525">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GB" altLang="zh-CN" sz="2800" dirty="0">
                <a:ea typeface="黑体" panose="02010609060101010101" pitchFamily="49" charset="-122"/>
              </a:rPr>
              <a:t>if(condition)</a:t>
            </a:r>
            <a:endParaRPr lang="en-US" altLang="zh-CN" sz="2800" dirty="0">
              <a:ea typeface="黑体" panose="02010609060101010101" pitchFamily="49" charset="-122"/>
            </a:endParaRPr>
          </a:p>
          <a:p>
            <a:pPr algn="just">
              <a:spcBef>
                <a:spcPct val="0"/>
              </a:spcBef>
              <a:buFontTx/>
              <a:buNone/>
            </a:pPr>
            <a:r>
              <a:rPr lang="en-GB" altLang="zh-CN" sz="2800" dirty="0">
                <a:ea typeface="黑体" panose="02010609060101010101" pitchFamily="49" charset="-122"/>
              </a:rPr>
              <a:t>{</a:t>
            </a:r>
            <a:endParaRPr lang="en-US" altLang="zh-CN" sz="2800" dirty="0">
              <a:ea typeface="黑体" panose="02010609060101010101" pitchFamily="49" charset="-122"/>
            </a:endParaRPr>
          </a:p>
          <a:p>
            <a:pPr algn="just">
              <a:spcBef>
                <a:spcPct val="0"/>
              </a:spcBef>
              <a:buFontTx/>
              <a:buNone/>
            </a:pPr>
            <a:r>
              <a:rPr lang="en-GB" altLang="zh-CN" sz="2800" dirty="0">
                <a:ea typeface="黑体" panose="02010609060101010101" pitchFamily="49" charset="-122"/>
              </a:rPr>
              <a:t>   </a:t>
            </a:r>
          </a:p>
          <a:p>
            <a:pPr algn="just">
              <a:spcBef>
                <a:spcPct val="0"/>
              </a:spcBef>
              <a:buFontTx/>
              <a:buNone/>
            </a:pPr>
            <a:r>
              <a:rPr lang="en-GB" altLang="zh-CN" sz="2800" dirty="0">
                <a:ea typeface="黑体" panose="02010609060101010101" pitchFamily="49" charset="-122"/>
              </a:rPr>
              <a:t>	</a:t>
            </a:r>
            <a:r>
              <a:rPr lang="en-GB" altLang="zh-CN" sz="2800" dirty="0" err="1">
                <a:ea typeface="黑体" panose="02010609060101010101" pitchFamily="49" charset="-122"/>
              </a:rPr>
              <a:t>eventMe</a:t>
            </a:r>
            <a:r>
              <a:rPr lang="en-GB" altLang="zh-CN" sz="2800" dirty="0">
                <a:ea typeface="黑体" panose="02010609060101010101" pitchFamily="49" charset="-122"/>
              </a:rPr>
              <a:t>();</a:t>
            </a:r>
          </a:p>
          <a:p>
            <a:pPr algn="just">
              <a:spcBef>
                <a:spcPct val="0"/>
              </a:spcBef>
              <a:buFontTx/>
              <a:buNone/>
            </a:pPr>
            <a:endParaRPr lang="en-US" altLang="zh-CN" sz="2800" dirty="0">
              <a:ea typeface="黑体" panose="02010609060101010101" pitchFamily="49" charset="-122"/>
            </a:endParaRPr>
          </a:p>
          <a:p>
            <a:pPr algn="just">
              <a:spcBef>
                <a:spcPct val="0"/>
              </a:spcBef>
              <a:buFontTx/>
              <a:buNone/>
            </a:pPr>
            <a:r>
              <a:rPr lang="en-GB" altLang="zh-CN" sz="2800" dirty="0">
                <a:ea typeface="黑体" panose="02010609060101010101" pitchFamily="49" charset="-122"/>
              </a:rPr>
              <a:t>}</a:t>
            </a:r>
          </a:p>
        </p:txBody>
      </p:sp>
      <p:sp>
        <p:nvSpPr>
          <p:cNvPr id="194565" name="Text Box 5"/>
          <p:cNvSpPr txBox="1">
            <a:spLocks noChangeArrowheads="1"/>
          </p:cNvSpPr>
          <p:nvPr/>
        </p:nvSpPr>
        <p:spPr bwMode="auto">
          <a:xfrm>
            <a:off x="4067274" y="4906599"/>
            <a:ext cx="4257675" cy="406400"/>
          </a:xfrm>
          <a:prstGeom prst="rect">
            <a:avLst/>
          </a:prstGeom>
          <a:gradFill rotWithShape="1">
            <a:gsLst>
              <a:gs pos="0">
                <a:srgbClr val="FFCC00"/>
              </a:gs>
              <a:gs pos="100000">
                <a:srgbClr val="FFFFFF"/>
              </a:gs>
            </a:gsLst>
            <a:lin ang="5400000" scaled="1"/>
          </a:gradFill>
          <a:ln w="9525">
            <a:solidFill>
              <a:srgbClr val="FF0000"/>
            </a:solidFill>
            <a:miter lim="800000"/>
            <a:headEnd/>
            <a:tailEnd/>
          </a:ln>
          <a:effectLst>
            <a:outerShdw dist="71842" dir="2700000" algn="ctr" rotWithShape="0">
              <a:schemeClr val="bg2">
                <a:alpha val="50000"/>
              </a:scheme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ea typeface="黑体" panose="02010609060101010101" pitchFamily="49" charset="-122"/>
              </a:rPr>
              <a:t>调用</a:t>
            </a:r>
            <a:r>
              <a:rPr lang="zh-CN" altLang="en-US" sz="2000">
                <a:solidFill>
                  <a:srgbClr val="FF6600"/>
                </a:solidFill>
                <a:ea typeface="黑体" panose="02010609060101010101" pitchFamily="49" charset="-122"/>
              </a:rPr>
              <a:t>订阅</a:t>
            </a:r>
            <a:r>
              <a:rPr lang="zh-CN" altLang="en-US" sz="2000">
                <a:ea typeface="黑体" panose="02010609060101010101" pitchFamily="49" charset="-122"/>
              </a:rPr>
              <a:t>特定事件的对象的所有</a:t>
            </a:r>
            <a:r>
              <a:rPr lang="zh-CN" altLang="en-US" sz="2000">
                <a:solidFill>
                  <a:srgbClr val="FF6600"/>
                </a:solidFill>
                <a:ea typeface="黑体" panose="02010609060101010101" pitchFamily="49" charset="-122"/>
              </a:rPr>
              <a:t>委托</a:t>
            </a:r>
          </a:p>
        </p:txBody>
      </p:sp>
      <p:cxnSp>
        <p:nvCxnSpPr>
          <p:cNvPr id="3" name="直接箭头连接符 2"/>
          <p:cNvCxnSpPr/>
          <p:nvPr/>
        </p:nvCxnSpPr>
        <p:spPr>
          <a:xfrm flipH="1" flipV="1">
            <a:off x="4067274" y="3789040"/>
            <a:ext cx="360040" cy="108012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95288" y="0"/>
            <a:ext cx="8229600" cy="950913"/>
          </a:xfrm>
        </p:spPr>
        <p:txBody>
          <a:bodyPr/>
          <a:lstStyle/>
          <a:p>
            <a:pPr eaLnBrk="1" hangingPunct="1"/>
            <a:r>
              <a:rPr lang="zh-CN" altLang="en-US">
                <a:solidFill>
                  <a:srgbClr val="0000FF"/>
                </a:solidFill>
              </a:rPr>
              <a:t>示例</a:t>
            </a:r>
          </a:p>
        </p:txBody>
      </p:sp>
      <p:sp>
        <p:nvSpPr>
          <p:cNvPr id="74755" name="Rectangle 11"/>
          <p:cNvSpPr>
            <a:spLocks noChangeArrowheads="1"/>
          </p:cNvSpPr>
          <p:nvPr/>
        </p:nvSpPr>
        <p:spPr bwMode="auto">
          <a:xfrm>
            <a:off x="611188" y="908050"/>
            <a:ext cx="8062912" cy="5045075"/>
          </a:xfrm>
          <a:prstGeom prst="rect">
            <a:avLst/>
          </a:prstGeom>
          <a:gradFill rotWithShape="1">
            <a:gsLst>
              <a:gs pos="0">
                <a:schemeClr val="accent1"/>
              </a:gs>
              <a:gs pos="100000">
                <a:srgbClr val="FFFFFF"/>
              </a:gs>
            </a:gsLst>
            <a:lin ang="5400000" scaled="1"/>
          </a:gradFill>
          <a:ln w="15875">
            <a:solidFill>
              <a:schemeClr val="folHlink"/>
            </a:solidFill>
            <a:miter lim="800000"/>
            <a:headEnd/>
            <a:tailEnd/>
          </a:ln>
          <a:effectLst>
            <a:outerShdw dist="71842" dir="27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a:t>
            </a:r>
            <a:r>
              <a:rPr lang="en-US" altLang="zh-CN" sz="1800" dirty="0" err="1">
                <a:latin typeface="+mn-lt"/>
                <a:ea typeface="黑体" panose="02010609060101010101" pitchFamily="49" charset="-122"/>
              </a:rPr>
              <a:t>ClassA</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ea typeface="黑体" panose="02010609060101010101" pitchFamily="49" charset="-122"/>
              </a:rPr>
              <a:t>    public void </a:t>
            </a:r>
            <a:r>
              <a:rPr lang="en-US" altLang="zh-CN" sz="1800" dirty="0" err="1">
                <a:latin typeface="+mn-lt"/>
                <a:ea typeface="黑体" panose="02010609060101010101" pitchFamily="49" charset="-122"/>
              </a:rPr>
              <a:t>DispMethod</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ea typeface="黑体" panose="02010609060101010101" pitchFamily="49" charset="-122"/>
              </a:rPr>
              <a:t>    {</a:t>
            </a:r>
          </a:p>
          <a:p>
            <a:pPr>
              <a:spcBef>
                <a:spcPct val="0"/>
              </a:spcBef>
              <a:buFontTx/>
              <a:buNone/>
            </a:pP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Console.WriteLine</a:t>
            </a:r>
            <a:r>
              <a:rPr lang="en-US" altLang="zh-CN" sz="1800" dirty="0">
                <a:latin typeface="+mn-lt"/>
                <a:ea typeface="黑体" panose="02010609060101010101" pitchFamily="49" charset="-122"/>
              </a:rPr>
              <a:t>(</a:t>
            </a:r>
            <a:r>
              <a:rPr lang="en-US" altLang="zh-CN" sz="1800" dirty="0">
                <a:latin typeface="+mn-lt"/>
              </a:rPr>
              <a:t>"</a:t>
            </a:r>
            <a:r>
              <a:rPr lang="en-US" altLang="zh-CN" sz="1800" dirty="0">
                <a:latin typeface="+mn-lt"/>
                <a:ea typeface="黑体" panose="02010609060101010101" pitchFamily="49" charset="-122"/>
              </a:rPr>
              <a:t>Class A </a:t>
            </a:r>
            <a:r>
              <a:rPr lang="zh-CN" altLang="en-US" sz="1800" dirty="0">
                <a:latin typeface="+mn-lt"/>
                <a:ea typeface="黑体" panose="02010609060101010101" pitchFamily="49" charset="-122"/>
              </a:rPr>
              <a:t>已接到</a:t>
            </a:r>
            <a:r>
              <a:rPr lang="en-US" altLang="zh-CN" sz="1800" dirty="0" err="1">
                <a:latin typeface="+mn-lt"/>
                <a:ea typeface="黑体" panose="02010609060101010101" pitchFamily="49" charset="-122"/>
              </a:rPr>
              <a:t>NotifyEveryOne</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事件的通知！</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ea typeface="黑体" panose="02010609060101010101" pitchFamily="49" charset="-122"/>
              </a:rPr>
              <a:t>  // </a:t>
            </a:r>
            <a:r>
              <a:rPr lang="zh-CN" altLang="en-US" sz="1800" dirty="0">
                <a:latin typeface="+mn-lt"/>
                <a:ea typeface="黑体" panose="02010609060101010101" pitchFamily="49" charset="-122"/>
              </a:rPr>
              <a:t>第二个类</a:t>
            </a:r>
          </a:p>
          <a:p>
            <a:pPr>
              <a:spcBef>
                <a:spcPct val="0"/>
              </a:spcBef>
              <a:buFontTx/>
              <a:buNone/>
            </a:pPr>
            <a:r>
              <a:rPr lang="en-US" altLang="zh-CN" sz="1800" dirty="0">
                <a:latin typeface="+mn-lt"/>
                <a:ea typeface="黑体" panose="02010609060101010101" pitchFamily="49" charset="-122"/>
              </a:rPr>
              <a:t>class </a:t>
            </a:r>
            <a:r>
              <a:rPr lang="en-US" altLang="zh-CN" sz="1800" dirty="0" err="1">
                <a:latin typeface="+mn-lt"/>
                <a:ea typeface="黑体" panose="02010609060101010101" pitchFamily="49" charset="-122"/>
              </a:rPr>
              <a:t>ClassB</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    </a:t>
            </a:r>
            <a:r>
              <a:rPr lang="en-US" altLang="zh-CN" sz="1800" dirty="0">
                <a:latin typeface="+mn-lt"/>
                <a:ea typeface="黑体" panose="02010609060101010101" pitchFamily="49" charset="-122"/>
              </a:rPr>
              <a:t>public void </a:t>
            </a:r>
            <a:r>
              <a:rPr lang="en-US" altLang="zh-CN" sz="1800" dirty="0" err="1">
                <a:latin typeface="+mn-lt"/>
                <a:ea typeface="黑体" panose="02010609060101010101" pitchFamily="49" charset="-122"/>
              </a:rPr>
              <a:t>DispMethod</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       </a:t>
            </a:r>
            <a:r>
              <a:rPr lang="en-US" altLang="zh-CN" sz="1800" dirty="0" err="1">
                <a:latin typeface="+mn-lt"/>
                <a:ea typeface="黑体" panose="02010609060101010101" pitchFamily="49" charset="-122"/>
              </a:rPr>
              <a:t>Console.WriteLine</a:t>
            </a:r>
            <a:r>
              <a:rPr lang="en-US" altLang="zh-CN" sz="1800" dirty="0">
                <a:latin typeface="+mn-lt"/>
                <a:ea typeface="黑体" panose="02010609060101010101" pitchFamily="49" charset="-122"/>
              </a:rPr>
              <a:t>(</a:t>
            </a:r>
            <a:r>
              <a:rPr lang="en-US" altLang="zh-CN" sz="1800" dirty="0">
                <a:latin typeface="+mn-lt"/>
              </a:rPr>
              <a:t>"</a:t>
            </a:r>
            <a:r>
              <a:rPr lang="en-US" altLang="zh-CN" sz="1800" dirty="0">
                <a:latin typeface="+mn-lt"/>
                <a:ea typeface="黑体" panose="02010609060101010101" pitchFamily="49" charset="-122"/>
              </a:rPr>
              <a:t>Class B </a:t>
            </a:r>
            <a:r>
              <a:rPr lang="zh-CN" altLang="en-US" sz="1800" dirty="0">
                <a:latin typeface="+mn-lt"/>
                <a:ea typeface="黑体" panose="02010609060101010101" pitchFamily="49" charset="-122"/>
              </a:rPr>
              <a:t>已接到</a:t>
            </a:r>
            <a:r>
              <a:rPr lang="en-US" altLang="zh-CN" sz="1800" dirty="0" err="1">
                <a:latin typeface="+mn-lt"/>
                <a:ea typeface="黑体" panose="02010609060101010101" pitchFamily="49" charset="-122"/>
              </a:rPr>
              <a:t>NotifyEveryOne</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事件的通知！ </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endParaRPr lang="en-US" altLang="zh-CN" sz="1800" dirty="0">
              <a:latin typeface="+mn-lt"/>
              <a:ea typeface="黑体" panose="02010609060101010101" pitchFamily="49" charset="-122"/>
            </a:endParaRPr>
          </a:p>
        </p:txBody>
      </p:sp>
      <p:sp>
        <p:nvSpPr>
          <p:cNvPr id="74756" name="AutoShape 12"/>
          <p:cNvSpPr>
            <a:spLocks noChangeArrowheads="1"/>
          </p:cNvSpPr>
          <p:nvPr/>
        </p:nvSpPr>
        <p:spPr bwMode="auto">
          <a:xfrm>
            <a:off x="900113" y="1628775"/>
            <a:ext cx="7343775" cy="1512888"/>
          </a:xfrm>
          <a:prstGeom prst="roundRect">
            <a:avLst>
              <a:gd name="adj" fmla="val 16667"/>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4757" name="AutoShape 13"/>
          <p:cNvSpPr>
            <a:spLocks noChangeArrowheads="1"/>
          </p:cNvSpPr>
          <p:nvPr/>
        </p:nvSpPr>
        <p:spPr bwMode="auto">
          <a:xfrm>
            <a:off x="900113" y="3860800"/>
            <a:ext cx="7343775" cy="1512888"/>
          </a:xfrm>
          <a:prstGeom prst="roundRect">
            <a:avLst>
              <a:gd name="adj" fmla="val 16667"/>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95288" y="0"/>
            <a:ext cx="8229600" cy="950913"/>
          </a:xfrm>
        </p:spPr>
        <p:txBody>
          <a:bodyPr/>
          <a:lstStyle/>
          <a:p>
            <a:pPr eaLnBrk="1" hangingPunct="1"/>
            <a:r>
              <a:rPr lang="zh-CN" altLang="en-US">
                <a:solidFill>
                  <a:srgbClr val="0000FF"/>
                </a:solidFill>
              </a:rPr>
              <a:t>示例</a:t>
            </a:r>
          </a:p>
        </p:txBody>
      </p:sp>
      <p:sp>
        <p:nvSpPr>
          <p:cNvPr id="75779" name="Rectangle 4"/>
          <p:cNvSpPr>
            <a:spLocks noChangeArrowheads="1"/>
          </p:cNvSpPr>
          <p:nvPr/>
        </p:nvSpPr>
        <p:spPr bwMode="auto">
          <a:xfrm>
            <a:off x="1692275" y="5445125"/>
            <a:ext cx="3025775" cy="5048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
        <p:nvSpPr>
          <p:cNvPr id="75780" name="Rectangle 5"/>
          <p:cNvSpPr>
            <a:spLocks noChangeArrowheads="1"/>
          </p:cNvSpPr>
          <p:nvPr/>
        </p:nvSpPr>
        <p:spPr bwMode="auto">
          <a:xfrm>
            <a:off x="755650" y="1254969"/>
            <a:ext cx="7997825" cy="5078313"/>
          </a:xfrm>
          <a:prstGeom prst="rect">
            <a:avLst/>
          </a:prstGeom>
          <a:gradFill rotWithShape="1">
            <a:gsLst>
              <a:gs pos="0">
                <a:schemeClr val="accent1"/>
              </a:gs>
              <a:gs pos="100000">
                <a:srgbClr val="FFFFFF"/>
              </a:gs>
            </a:gsLst>
            <a:lin ang="5400000" scaled="1"/>
          </a:gradFill>
          <a:ln w="15875">
            <a:solidFill>
              <a:srgbClr val="FF6600"/>
            </a:solidFill>
            <a:miter lim="800000"/>
            <a:headEnd/>
            <a:tailEnd/>
          </a:ln>
          <a:effectLst>
            <a:outerShdw dist="89803" dir="2700000" algn="ctr" rotWithShape="0">
              <a:schemeClr val="bg2">
                <a:alpha val="50000"/>
              </a:schemeClr>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a:t>
            </a:r>
            <a:r>
              <a:rPr lang="en-US" altLang="zh-CN" sz="1800" dirty="0" err="1">
                <a:latin typeface="+mn-lt"/>
                <a:ea typeface="黑体" panose="02010609060101010101" pitchFamily="49" charset="-122"/>
              </a:rPr>
              <a:t>MyClass</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定义委托</a:t>
            </a:r>
          </a:p>
          <a:p>
            <a:pPr>
              <a:spcBef>
                <a:spcPct val="0"/>
              </a:spcBef>
              <a:buFontTx/>
              <a:buNone/>
            </a:pPr>
            <a:r>
              <a:rPr lang="hi-IN" altLang="zh-CN" sz="1800" dirty="0">
                <a:latin typeface="+mn-lt"/>
              </a:rPr>
              <a:t>	</a:t>
            </a:r>
            <a:r>
              <a:rPr lang="en-US" altLang="zh-CN" sz="1800" dirty="0">
                <a:solidFill>
                  <a:srgbClr val="FF0000"/>
                </a:solidFill>
                <a:latin typeface="+mn-lt"/>
                <a:ea typeface="黑体" panose="02010609060101010101" pitchFamily="49" charset="-122"/>
              </a:rPr>
              <a:t>public delegate void </a:t>
            </a:r>
            <a:r>
              <a:rPr lang="en-US" altLang="zh-CN" sz="1800" dirty="0" err="1">
                <a:solidFill>
                  <a:srgbClr val="FF0000"/>
                </a:solidFill>
                <a:latin typeface="+mn-lt"/>
                <a:ea typeface="黑体" panose="02010609060101010101" pitchFamily="49" charset="-122"/>
              </a:rPr>
              <a:t>MeDelegate</a:t>
            </a:r>
            <a:r>
              <a:rPr lang="en-US" altLang="zh-CN" sz="1800" dirty="0">
                <a:solidFill>
                  <a:srgbClr val="FF0000"/>
                </a:solidFill>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定义事件</a:t>
            </a:r>
          </a:p>
          <a:p>
            <a:pPr>
              <a:spcBef>
                <a:spcPct val="0"/>
              </a:spcBef>
              <a:buFontTx/>
              <a:buNone/>
            </a:pPr>
            <a:r>
              <a:rPr lang="hi-IN" altLang="zh-CN" sz="1800" dirty="0">
                <a:latin typeface="+mn-lt"/>
              </a:rPr>
              <a:t>	</a:t>
            </a:r>
            <a:r>
              <a:rPr lang="en-US" altLang="zh-CN" sz="1800" dirty="0">
                <a:solidFill>
                  <a:srgbClr val="FF0000"/>
                </a:solidFill>
                <a:latin typeface="+mn-lt"/>
                <a:ea typeface="黑体" panose="02010609060101010101" pitchFamily="49" charset="-122"/>
              </a:rPr>
              <a:t>public event </a:t>
            </a:r>
            <a:r>
              <a:rPr lang="en-US" altLang="zh-CN" sz="1800" dirty="0" err="1">
                <a:solidFill>
                  <a:srgbClr val="FF0000"/>
                </a:solidFill>
                <a:latin typeface="+mn-lt"/>
                <a:ea typeface="黑体" panose="02010609060101010101" pitchFamily="49" charset="-122"/>
              </a:rPr>
              <a:t>MeDelegate</a:t>
            </a:r>
            <a:r>
              <a:rPr lang="en-US" altLang="zh-CN" sz="1800" dirty="0">
                <a:solidFill>
                  <a:srgbClr val="FF0000"/>
                </a:solidFill>
                <a:latin typeface="+mn-lt"/>
                <a:ea typeface="黑体" panose="02010609060101010101" pitchFamily="49" charset="-122"/>
              </a:rPr>
              <a:t> </a:t>
            </a:r>
            <a:r>
              <a:rPr lang="en-US" altLang="zh-CN" sz="1800" dirty="0" err="1">
                <a:solidFill>
                  <a:srgbClr val="FF0000"/>
                </a:solidFill>
                <a:latin typeface="+mn-lt"/>
                <a:ea typeface="黑体" panose="02010609060101010101" pitchFamily="49" charset="-122"/>
              </a:rPr>
              <a:t>NotifyEveryOne</a:t>
            </a:r>
            <a:r>
              <a:rPr lang="en-US" altLang="zh-CN" sz="1800" dirty="0">
                <a:solidFill>
                  <a:srgbClr val="FF0000"/>
                </a:solidFill>
                <a:latin typeface="+mn-lt"/>
                <a:ea typeface="黑体" panose="02010609060101010101" pitchFamily="49" charset="-122"/>
              </a:rPr>
              <a:t>;</a:t>
            </a:r>
          </a:p>
          <a:p>
            <a:pPr>
              <a:spcBef>
                <a:spcPct val="0"/>
              </a:spcBef>
              <a:buFontTx/>
              <a:buNone/>
            </a:pPr>
            <a:r>
              <a:rPr lang="hi-IN"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public void Notify()</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如果事件不为 </a:t>
            </a:r>
            <a:r>
              <a:rPr lang="en-US" altLang="zh-CN" sz="1800" dirty="0">
                <a:latin typeface="+mn-lt"/>
                <a:ea typeface="黑体" panose="02010609060101010101" pitchFamily="49" charset="-122"/>
              </a:rPr>
              <a:t>null</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if(</a:t>
            </a:r>
            <a:r>
              <a:rPr lang="en-US" altLang="zh-CN" sz="1800" dirty="0" err="1">
                <a:latin typeface="+mn-lt"/>
                <a:ea typeface="黑体" panose="02010609060101010101" pitchFamily="49" charset="-122"/>
              </a:rPr>
              <a:t>NotifyEveryOne</a:t>
            </a:r>
            <a:r>
              <a:rPr lang="en-US" altLang="zh-CN" sz="1800" dirty="0">
                <a:latin typeface="+mn-lt"/>
                <a:ea typeface="黑体" panose="02010609060101010101" pitchFamily="49" charset="-122"/>
              </a:rPr>
              <a:t> != null)</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err="1">
                <a:latin typeface="+mn-lt"/>
                <a:ea typeface="黑体" panose="02010609060101010101" pitchFamily="49" charset="-122"/>
              </a:rPr>
              <a:t>Console.WriteLine</a:t>
            </a:r>
            <a:r>
              <a:rPr lang="en-US" altLang="zh-CN" sz="1800" dirty="0">
                <a:latin typeface="+mn-lt"/>
                <a:ea typeface="黑体" panose="02010609060101010101" pitchFamily="49" charset="-122"/>
              </a:rPr>
              <a:t>("</a:t>
            </a:r>
            <a:r>
              <a:rPr lang="zh-CN" altLang="en-US" sz="1800" dirty="0">
                <a:latin typeface="+mn-lt"/>
                <a:ea typeface="黑体" panose="02010609060101010101" pitchFamily="49" charset="-122"/>
              </a:rPr>
              <a:t>触发事件：</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触发事件</a:t>
            </a:r>
          </a:p>
          <a:p>
            <a:pPr>
              <a:spcBef>
                <a:spcPct val="0"/>
              </a:spcBef>
              <a:buFontTx/>
              <a:buNone/>
            </a:pPr>
            <a:r>
              <a:rPr lang="hi-IN" altLang="zh-CN" sz="1800" dirty="0">
                <a:latin typeface="+mn-lt"/>
              </a:rPr>
              <a:t>			</a:t>
            </a:r>
            <a:r>
              <a:rPr lang="en-US" altLang="zh-CN" sz="1800" dirty="0" err="1">
                <a:latin typeface="+mn-lt"/>
                <a:ea typeface="黑体" panose="02010609060101010101" pitchFamily="49" charset="-122"/>
              </a:rPr>
              <a:t>NotifyEveryOne</a:t>
            </a:r>
            <a:r>
              <a:rPr lang="en-US" altLang="zh-CN" sz="1800" dirty="0">
                <a:latin typeface="+mn-lt"/>
                <a:ea typeface="黑体" panose="02010609060101010101" pitchFamily="49" charset="-122"/>
              </a:rPr>
              <a:t>(); </a:t>
            </a:r>
          </a:p>
          <a:p>
            <a:pPr>
              <a:spcBef>
                <a:spcPct val="0"/>
              </a:spcBef>
              <a:buFontTx/>
              <a:buNone/>
            </a:pPr>
            <a:r>
              <a:rPr lang="hi-IN" altLang="zh-CN" sz="1800" dirty="0">
                <a:latin typeface="+mn-lt"/>
              </a:rPr>
              <a:t>		</a:t>
            </a: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hi-IN" altLang="zh-CN" sz="1800" dirty="0">
                <a:latin typeface="+mn-lt"/>
              </a:rPr>
              <a:t>	</a:t>
            </a:r>
            <a:r>
              <a:rPr lang="en-US" altLang="zh-CN" sz="1800" dirty="0">
                <a:latin typeface="+mn-lt"/>
              </a:rPr>
              <a:t>}</a:t>
            </a:r>
          </a:p>
          <a:p>
            <a:pPr>
              <a:spcBef>
                <a:spcPct val="0"/>
              </a:spcBef>
              <a:buFontTx/>
              <a:buNone/>
            </a:pPr>
            <a:r>
              <a:rPr lang="en-US" altLang="zh-CN" sz="1800" dirty="0">
                <a:latin typeface="+mn-lt"/>
                <a:ea typeface="黑体" panose="02010609060101010101" pitchFamily="49" charset="-122"/>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288" y="0"/>
            <a:ext cx="8229600" cy="950913"/>
          </a:xfrm>
        </p:spPr>
        <p:txBody>
          <a:bodyPr/>
          <a:lstStyle/>
          <a:p>
            <a:pPr eaLnBrk="1" hangingPunct="1"/>
            <a:r>
              <a:rPr lang="zh-CN" altLang="en-US">
                <a:solidFill>
                  <a:srgbClr val="0000FF"/>
                </a:solidFill>
              </a:rPr>
              <a:t>示例</a:t>
            </a:r>
          </a:p>
        </p:txBody>
      </p:sp>
      <p:sp>
        <p:nvSpPr>
          <p:cNvPr id="76803" name="Rectangle 3"/>
          <p:cNvSpPr>
            <a:spLocks noChangeArrowheads="1"/>
          </p:cNvSpPr>
          <p:nvPr/>
        </p:nvSpPr>
        <p:spPr bwMode="auto">
          <a:xfrm>
            <a:off x="395288" y="1167656"/>
            <a:ext cx="8425183" cy="5078313"/>
          </a:xfrm>
          <a:prstGeom prst="rect">
            <a:avLst/>
          </a:prstGeom>
          <a:gradFill rotWithShape="1">
            <a:gsLst>
              <a:gs pos="0">
                <a:schemeClr val="accent1"/>
              </a:gs>
              <a:gs pos="100000">
                <a:srgbClr val="FFFFFF"/>
              </a:gs>
            </a:gsLst>
            <a:lin ang="5400000" scaled="1"/>
          </a:gradFill>
          <a:ln w="12700">
            <a:solidFill>
              <a:schemeClr val="tx1"/>
            </a:solidFill>
            <a:miter lim="800000"/>
            <a:headEnd/>
            <a:tailEnd/>
          </a:ln>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mn-lt"/>
                <a:ea typeface="黑体" panose="02010609060101010101" pitchFamily="49" charset="-122"/>
              </a:rPr>
              <a:t>class </a:t>
            </a:r>
            <a:r>
              <a:rPr lang="en-US" altLang="zh-CN" sz="1800" dirty="0" err="1">
                <a:latin typeface="+mn-lt"/>
                <a:ea typeface="黑体" panose="02010609060101010101" pitchFamily="49" charset="-122"/>
              </a:rPr>
              <a:t>TestEvents</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      </a:t>
            </a:r>
            <a:r>
              <a:rPr lang="en-US" altLang="zh-CN" sz="1800" dirty="0">
                <a:latin typeface="+mn-lt"/>
                <a:ea typeface="黑体" panose="02010609060101010101" pitchFamily="49" charset="-122"/>
              </a:rPr>
              <a:t>[</a:t>
            </a:r>
            <a:r>
              <a:rPr lang="en-US" altLang="zh-CN" sz="1800" dirty="0" err="1">
                <a:latin typeface="+mn-lt"/>
                <a:ea typeface="黑体" panose="02010609060101010101" pitchFamily="49" charset="-122"/>
              </a:rPr>
              <a:t>STAThread</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r>
              <a:rPr lang="en-US" altLang="zh-CN" sz="1800" dirty="0">
                <a:latin typeface="+mn-lt"/>
                <a:ea typeface="黑体" panose="02010609060101010101" pitchFamily="49" charset="-122"/>
              </a:rPr>
              <a:t>static void Main(string[] </a:t>
            </a:r>
            <a:r>
              <a:rPr lang="en-US" altLang="zh-CN" sz="1800" dirty="0" err="1">
                <a:latin typeface="+mn-lt"/>
                <a:ea typeface="黑体" panose="02010609060101010101" pitchFamily="49" charset="-122"/>
              </a:rPr>
              <a:t>args</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MyClass</a:t>
            </a: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obj</a:t>
            </a:r>
            <a:r>
              <a:rPr lang="en-US" altLang="zh-CN" sz="1800" dirty="0">
                <a:latin typeface="+mn-lt"/>
                <a:ea typeface="黑体" panose="02010609060101010101" pitchFamily="49" charset="-122"/>
              </a:rPr>
              <a:t> = new </a:t>
            </a:r>
            <a:r>
              <a:rPr lang="en-US" altLang="zh-CN" sz="1800" dirty="0" err="1">
                <a:latin typeface="+mn-lt"/>
                <a:ea typeface="黑体" panose="02010609060101010101" pitchFamily="49" charset="-122"/>
              </a:rPr>
              <a:t>MyClass</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ClassA</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的对象</a:t>
            </a:r>
          </a:p>
          <a:p>
            <a:pPr>
              <a:spcBef>
                <a:spcPct val="0"/>
              </a:spcBef>
              <a:buFontTx/>
              <a:buNone/>
            </a:pPr>
            <a:r>
              <a:rPr lang="en-US" altLang="zh-CN" sz="1800" dirty="0">
                <a:latin typeface="+mn-lt"/>
              </a:rPr>
              <a:t>           </a:t>
            </a:r>
            <a:r>
              <a:rPr lang="en-US" altLang="zh-CN" sz="1800" dirty="0" err="1">
                <a:latin typeface="+mn-lt"/>
                <a:ea typeface="黑体" panose="02010609060101010101" pitchFamily="49" charset="-122"/>
              </a:rPr>
              <a:t>ClassA</a:t>
            </a: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objClassA</a:t>
            </a:r>
            <a:r>
              <a:rPr lang="en-US" altLang="zh-CN" sz="1800" dirty="0">
                <a:latin typeface="+mn-lt"/>
                <a:ea typeface="黑体" panose="02010609060101010101" pitchFamily="49" charset="-122"/>
              </a:rPr>
              <a:t> = new </a:t>
            </a:r>
            <a:r>
              <a:rPr lang="en-US" altLang="zh-CN" sz="1800" dirty="0" err="1">
                <a:latin typeface="+mn-lt"/>
                <a:ea typeface="黑体" panose="02010609060101010101" pitchFamily="49" charset="-122"/>
              </a:rPr>
              <a:t>ClassA</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ClassB</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的对象</a:t>
            </a:r>
          </a:p>
          <a:p>
            <a:pPr>
              <a:spcBef>
                <a:spcPct val="0"/>
              </a:spcBef>
              <a:buFontTx/>
              <a:buNone/>
            </a:pPr>
            <a:r>
              <a:rPr lang="en-US" altLang="zh-CN" sz="1800" dirty="0">
                <a:latin typeface="+mn-lt"/>
              </a:rPr>
              <a:t>           </a:t>
            </a:r>
            <a:r>
              <a:rPr lang="en-US" altLang="zh-CN" sz="1800" dirty="0" err="1">
                <a:latin typeface="+mn-lt"/>
                <a:ea typeface="黑体" panose="02010609060101010101" pitchFamily="49" charset="-122"/>
              </a:rPr>
              <a:t>ClassB</a:t>
            </a: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objClassB</a:t>
            </a:r>
            <a:r>
              <a:rPr lang="en-US" altLang="zh-CN" sz="1800" dirty="0">
                <a:latin typeface="+mn-lt"/>
                <a:ea typeface="黑体" panose="02010609060101010101" pitchFamily="49" charset="-122"/>
              </a:rPr>
              <a:t> = new </a:t>
            </a:r>
            <a:r>
              <a:rPr lang="en-US" altLang="zh-CN" sz="1800" dirty="0" err="1">
                <a:latin typeface="+mn-lt"/>
                <a:ea typeface="黑体" panose="02010609060101010101" pitchFamily="49" charset="-122"/>
              </a:rPr>
              <a:t>ClassB</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rPr>
              <a:t>           </a:t>
            </a:r>
            <a:r>
              <a:rPr lang="en-US" altLang="zh-CN" sz="1800" dirty="0">
                <a:latin typeface="+mn-lt"/>
                <a:ea typeface="黑体" panose="02010609060101010101" pitchFamily="49" charset="-122"/>
              </a:rPr>
              <a:t>// </a:t>
            </a:r>
            <a:r>
              <a:rPr lang="zh-CN" altLang="en-US" sz="1800" dirty="0">
                <a:latin typeface="+mn-lt"/>
                <a:ea typeface="黑体" panose="02010609060101010101" pitchFamily="49" charset="-122"/>
              </a:rPr>
              <a:t>订阅该事件</a:t>
            </a:r>
          </a:p>
          <a:p>
            <a:pPr>
              <a:spcBef>
                <a:spcPct val="0"/>
              </a:spcBef>
              <a:buFontTx/>
              <a:buNone/>
            </a:pP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obj.NotifyEveryOne</a:t>
            </a:r>
            <a:r>
              <a:rPr lang="en-US" altLang="zh-CN" sz="1800" dirty="0">
                <a:latin typeface="+mn-lt"/>
                <a:ea typeface="黑体" panose="02010609060101010101" pitchFamily="49" charset="-122"/>
              </a:rPr>
              <a:t> += new </a:t>
            </a:r>
            <a:r>
              <a:rPr lang="en-US" altLang="zh-CN" sz="1800" dirty="0" err="1">
                <a:latin typeface="+mn-lt"/>
                <a:ea typeface="黑体" panose="02010609060101010101" pitchFamily="49" charset="-122"/>
              </a:rPr>
              <a:t>MyClass.MeDelegate</a:t>
            </a:r>
            <a:r>
              <a:rPr lang="en-US" altLang="zh-CN" sz="1800" dirty="0">
                <a:latin typeface="+mn-lt"/>
                <a:ea typeface="黑体" panose="02010609060101010101" pitchFamily="49" charset="-122"/>
              </a:rPr>
              <a:t>(</a:t>
            </a:r>
            <a:r>
              <a:rPr lang="en-US" altLang="zh-CN" sz="1800" dirty="0" err="1">
                <a:latin typeface="+mn-lt"/>
                <a:ea typeface="黑体" panose="02010609060101010101" pitchFamily="49" charset="-122"/>
              </a:rPr>
              <a:t>objClassA.DispMethod</a:t>
            </a:r>
            <a:r>
              <a:rPr lang="en-US" altLang="zh-CN" sz="1800" dirty="0">
                <a:latin typeface="+mn-lt"/>
                <a:ea typeface="黑体" panose="02010609060101010101" pitchFamily="49" charset="-122"/>
              </a:rPr>
              <a:t>);</a:t>
            </a:r>
          </a:p>
          <a:p>
            <a:pPr>
              <a:spcBef>
                <a:spcPct val="0"/>
              </a:spcBef>
              <a:buFontTx/>
              <a:buNone/>
            </a:pPr>
            <a:r>
              <a:rPr lang="en-US" altLang="zh-CN" sz="1800" dirty="0">
                <a:latin typeface="+mn-lt"/>
                <a:ea typeface="黑体" panose="02010609060101010101" pitchFamily="49" charset="-122"/>
              </a:rPr>
              <a:t>           </a:t>
            </a:r>
            <a:r>
              <a:rPr lang="en-US" altLang="zh-CN" sz="1800" dirty="0" err="1">
                <a:latin typeface="+mn-lt"/>
                <a:ea typeface="黑体" panose="02010609060101010101" pitchFamily="49" charset="-122"/>
              </a:rPr>
              <a:t>obj.NotifyEveryOne</a:t>
            </a:r>
            <a:r>
              <a:rPr lang="en-US" altLang="zh-CN" sz="1800" dirty="0">
                <a:latin typeface="+mn-lt"/>
                <a:ea typeface="黑体" panose="02010609060101010101" pitchFamily="49" charset="-122"/>
              </a:rPr>
              <a:t> += new </a:t>
            </a:r>
            <a:r>
              <a:rPr lang="en-US" altLang="zh-CN" sz="1800" dirty="0" err="1">
                <a:latin typeface="+mn-lt"/>
                <a:ea typeface="黑体" panose="02010609060101010101" pitchFamily="49" charset="-122"/>
              </a:rPr>
              <a:t>MyClass.MeDelegate</a:t>
            </a:r>
            <a:r>
              <a:rPr lang="en-US" altLang="zh-CN" sz="1800" dirty="0">
                <a:latin typeface="+mn-lt"/>
                <a:ea typeface="黑体" panose="02010609060101010101" pitchFamily="49" charset="-122"/>
              </a:rPr>
              <a:t>(</a:t>
            </a:r>
            <a:r>
              <a:rPr lang="en-US" altLang="zh-CN" sz="1800" dirty="0" err="1">
                <a:latin typeface="+mn-lt"/>
                <a:ea typeface="黑体" panose="02010609060101010101" pitchFamily="49" charset="-122"/>
              </a:rPr>
              <a:t>objClassB.DispMethod</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endParaRPr lang="en-US" altLang="zh-CN" sz="1800" dirty="0">
              <a:latin typeface="+mn-lt"/>
              <a:ea typeface="黑体" panose="02010609060101010101" pitchFamily="49" charset="-122"/>
            </a:endParaRPr>
          </a:p>
          <a:p>
            <a:pPr>
              <a:spcBef>
                <a:spcPct val="0"/>
              </a:spcBef>
              <a:buFontTx/>
              <a:buNone/>
            </a:pPr>
            <a:r>
              <a:rPr lang="en-US" altLang="zh-CN" sz="1800" dirty="0">
                <a:latin typeface="+mn-lt"/>
              </a:rPr>
              <a:t>           </a:t>
            </a:r>
            <a:r>
              <a:rPr lang="en-US" altLang="zh-CN" sz="1800" dirty="0" err="1">
                <a:latin typeface="+mn-lt"/>
                <a:ea typeface="黑体" panose="02010609060101010101" pitchFamily="49" charset="-122"/>
              </a:rPr>
              <a:t>obj.Notify</a:t>
            </a:r>
            <a:r>
              <a:rPr lang="en-US" altLang="zh-CN" sz="1800" dirty="0">
                <a:latin typeface="+mn-lt"/>
                <a:ea typeface="黑体" panose="02010609060101010101" pitchFamily="49" charset="-122"/>
              </a:rPr>
              <a:t>();</a:t>
            </a:r>
          </a:p>
          <a:p>
            <a:pPr>
              <a:spcBef>
                <a:spcPct val="0"/>
              </a:spcBef>
              <a:buFontTx/>
              <a:buNone/>
            </a:pPr>
            <a:r>
              <a:rPr lang="hi-IN" altLang="zh-CN" sz="1800" dirty="0">
                <a:latin typeface="+mn-lt"/>
              </a:rPr>
              <a:t>	</a:t>
            </a:r>
            <a:endParaRPr lang="en-US" altLang="zh-CN" sz="1800" dirty="0">
              <a:latin typeface="+mn-lt"/>
            </a:endParaRPr>
          </a:p>
          <a:p>
            <a:pPr>
              <a:spcBef>
                <a:spcPct val="0"/>
              </a:spcBef>
              <a:buFontTx/>
              <a:buNone/>
            </a:pPr>
            <a:r>
              <a:rPr lang="en-US" altLang="zh-CN" sz="1800" dirty="0">
                <a:latin typeface="+mn-lt"/>
              </a:rPr>
              <a:t>       }</a:t>
            </a:r>
          </a:p>
          <a:p>
            <a:pPr>
              <a:spcBef>
                <a:spcPct val="0"/>
              </a:spcBef>
              <a:buFontTx/>
              <a:buNone/>
            </a:pPr>
            <a:r>
              <a:rPr lang="en-US" altLang="zh-CN" sz="1800" dirty="0">
                <a:latin typeface="+mn-lt"/>
                <a:ea typeface="黑体" panose="02010609060101010101" pitchFamily="49" charset="-122"/>
              </a:rPr>
              <a:t>}</a:t>
            </a:r>
          </a:p>
        </p:txBody>
      </p:sp>
      <p:sp>
        <p:nvSpPr>
          <p:cNvPr id="76804" name="Rectangle 4"/>
          <p:cNvSpPr>
            <a:spLocks noChangeArrowheads="1"/>
          </p:cNvSpPr>
          <p:nvPr/>
        </p:nvSpPr>
        <p:spPr bwMode="auto">
          <a:xfrm>
            <a:off x="1115616" y="4966335"/>
            <a:ext cx="3025775" cy="5048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827088" y="2708275"/>
            <a:ext cx="76342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FF0000"/>
                </a:solidFill>
                <a:ea typeface="黑体" panose="02010609060101010101" pitchFamily="49" charset="-122"/>
              </a:rPr>
              <a:t>触发事件：</a:t>
            </a:r>
          </a:p>
          <a:p>
            <a:pPr eaLnBrk="1" hangingPunct="1">
              <a:spcBef>
                <a:spcPct val="0"/>
              </a:spcBef>
              <a:buFontTx/>
              <a:buNone/>
            </a:pPr>
            <a:r>
              <a:rPr lang="en-US" altLang="zh-CN" sz="2800" dirty="0">
                <a:solidFill>
                  <a:srgbClr val="FF0000"/>
                </a:solidFill>
                <a:ea typeface="黑体" panose="02010609060101010101" pitchFamily="49" charset="-122"/>
              </a:rPr>
              <a:t>Class A </a:t>
            </a:r>
            <a:r>
              <a:rPr lang="zh-CN" altLang="en-US" sz="2800" dirty="0">
                <a:solidFill>
                  <a:srgbClr val="FF0000"/>
                </a:solidFill>
                <a:ea typeface="黑体" panose="02010609060101010101" pitchFamily="49" charset="-122"/>
              </a:rPr>
              <a:t>已接到</a:t>
            </a:r>
            <a:r>
              <a:rPr lang="en-US" altLang="zh-CN" sz="2800" dirty="0" err="1">
                <a:solidFill>
                  <a:srgbClr val="FF0000"/>
                </a:solidFill>
                <a:ea typeface="黑体" panose="02010609060101010101" pitchFamily="49" charset="-122"/>
              </a:rPr>
              <a:t>NotifyEveryOne</a:t>
            </a:r>
            <a:r>
              <a:rPr lang="en-US" altLang="zh-CN" sz="2800" dirty="0">
                <a:solidFill>
                  <a:srgbClr val="FF0000"/>
                </a:solidFill>
                <a:ea typeface="黑体" panose="02010609060101010101" pitchFamily="49" charset="-122"/>
              </a:rPr>
              <a:t> </a:t>
            </a:r>
            <a:r>
              <a:rPr lang="zh-CN" altLang="en-US" sz="2800" dirty="0">
                <a:solidFill>
                  <a:srgbClr val="FF0000"/>
                </a:solidFill>
                <a:ea typeface="黑体" panose="02010609060101010101" pitchFamily="49" charset="-122"/>
              </a:rPr>
              <a:t>事件的通知！</a:t>
            </a:r>
          </a:p>
          <a:p>
            <a:pPr eaLnBrk="1" hangingPunct="1">
              <a:spcBef>
                <a:spcPct val="0"/>
              </a:spcBef>
              <a:buFontTx/>
              <a:buNone/>
            </a:pPr>
            <a:r>
              <a:rPr lang="en-US" altLang="zh-CN" sz="2800" dirty="0">
                <a:solidFill>
                  <a:srgbClr val="FF0000"/>
                </a:solidFill>
                <a:ea typeface="黑体" panose="02010609060101010101" pitchFamily="49" charset="-122"/>
              </a:rPr>
              <a:t>Class B </a:t>
            </a:r>
            <a:r>
              <a:rPr lang="zh-CN" altLang="en-US" sz="2800" dirty="0">
                <a:solidFill>
                  <a:srgbClr val="FF0000"/>
                </a:solidFill>
                <a:ea typeface="黑体" panose="02010609060101010101" pitchFamily="49" charset="-122"/>
              </a:rPr>
              <a:t>已接到</a:t>
            </a:r>
            <a:r>
              <a:rPr lang="en-US" altLang="zh-CN" sz="2800" dirty="0" err="1">
                <a:solidFill>
                  <a:srgbClr val="FF0000"/>
                </a:solidFill>
                <a:ea typeface="黑体" panose="02010609060101010101" pitchFamily="49" charset="-122"/>
              </a:rPr>
              <a:t>NotifyEveryOne</a:t>
            </a:r>
            <a:r>
              <a:rPr lang="en-US" altLang="zh-CN" sz="2800" dirty="0">
                <a:solidFill>
                  <a:srgbClr val="FF0000"/>
                </a:solidFill>
                <a:ea typeface="黑体" panose="02010609060101010101" pitchFamily="49" charset="-122"/>
              </a:rPr>
              <a:t> </a:t>
            </a:r>
            <a:r>
              <a:rPr lang="zh-CN" altLang="en-US" sz="2800" dirty="0">
                <a:solidFill>
                  <a:srgbClr val="FF0000"/>
                </a:solidFill>
                <a:ea typeface="黑体" panose="02010609060101010101" pitchFamily="49" charset="-122"/>
              </a:rPr>
              <a:t>事件的通知！</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20072" y="260648"/>
            <a:ext cx="3600400" cy="523220"/>
          </a:xfrm>
          <a:prstGeom prst="rect">
            <a:avLst/>
          </a:prstGeom>
          <a:noFill/>
          <a:ln w="12700">
            <a:solidFill>
              <a:srgbClr val="00B0F0"/>
            </a:solidFill>
          </a:ln>
        </p:spPr>
        <p:txBody>
          <a:bodyPr wrap="square" rtlCol="0">
            <a:spAutoFit/>
          </a:bodyPr>
          <a:lstStyle/>
          <a:p>
            <a:r>
              <a:rPr lang="zh-CN" altLang="en-US" sz="2800" dirty="0">
                <a:solidFill>
                  <a:srgbClr val="FF0000"/>
                </a:solidFill>
                <a:latin typeface="+mn-lt"/>
                <a:ea typeface="黑体" panose="02010609060101010101" pitchFamily="49" charset="-122"/>
              </a:rPr>
              <a:t>问候实例：</a:t>
            </a:r>
            <a:r>
              <a:rPr lang="en-US" altLang="zh-CN" sz="2800" dirty="0">
                <a:solidFill>
                  <a:srgbClr val="FF0000"/>
                </a:solidFill>
                <a:latin typeface="+mn-lt"/>
                <a:ea typeface="黑体" panose="02010609060101010101" pitchFamily="49" charset="-122"/>
              </a:rPr>
              <a:t>Event</a:t>
            </a:r>
            <a:r>
              <a:rPr lang="zh-CN" altLang="en-US" sz="2800" dirty="0">
                <a:solidFill>
                  <a:srgbClr val="FF0000"/>
                </a:solidFill>
                <a:latin typeface="+mn-lt"/>
                <a:ea typeface="黑体" panose="02010609060101010101" pitchFamily="49" charset="-122"/>
              </a:rPr>
              <a:t>实现</a:t>
            </a:r>
          </a:p>
        </p:txBody>
      </p:sp>
    </p:spTree>
    <p:extLst>
      <p:ext uri="{BB962C8B-B14F-4D97-AF65-F5344CB8AC3E}">
        <p14:creationId xmlns:p14="http://schemas.microsoft.com/office/powerpoint/2010/main" val="3060123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4624"/>
            <a:ext cx="8856984" cy="6696744"/>
          </a:xfrm>
        </p:spPr>
        <p:txBody>
          <a:bodyPr/>
          <a:lstStyle/>
          <a:p>
            <a:pPr marL="0" indent="0">
              <a:spcBef>
                <a:spcPts val="0"/>
              </a:spcBef>
              <a:buNone/>
            </a:pPr>
            <a:r>
              <a:rPr lang="en-US" altLang="zh-CN" sz="1600" dirty="0"/>
              <a:t>using</a:t>
            </a:r>
            <a:r>
              <a:rPr lang="en-US" altLang="zh-CN" sz="1600" b="1" dirty="0"/>
              <a:t> </a:t>
            </a:r>
            <a:r>
              <a:rPr lang="en-US" altLang="zh-CN" sz="1600" dirty="0"/>
              <a:t>System</a:t>
            </a:r>
            <a:r>
              <a:rPr lang="en-US" altLang="zh-CN" sz="1600" b="1" dirty="0"/>
              <a:t>;</a:t>
            </a:r>
          </a:p>
          <a:p>
            <a:pPr marL="0" indent="0">
              <a:spcBef>
                <a:spcPts val="0"/>
              </a:spcBef>
              <a:buNone/>
            </a:pPr>
            <a:r>
              <a:rPr lang="en-US" altLang="zh-CN" sz="1600" dirty="0"/>
              <a:t>public</a:t>
            </a:r>
            <a:r>
              <a:rPr lang="en-US" altLang="zh-CN" sz="1600" b="1" dirty="0"/>
              <a:t> </a:t>
            </a:r>
            <a:r>
              <a:rPr lang="en-US" altLang="zh-CN" sz="1600" dirty="0"/>
              <a:t>class</a:t>
            </a:r>
            <a:r>
              <a:rPr lang="en-US" altLang="zh-CN" sz="1600" b="1" dirty="0"/>
              <a:t> </a:t>
            </a:r>
            <a:r>
              <a:rPr lang="en-US" altLang="zh-CN" sz="1600" dirty="0" err="1"/>
              <a:t>GreetingManager</a:t>
            </a:r>
            <a:endParaRPr lang="en-US" altLang="zh-CN" sz="1600" b="1" dirty="0"/>
          </a:p>
          <a:p>
            <a:pPr marL="0" indent="0">
              <a:spcBef>
                <a:spcPts val="0"/>
              </a:spcBef>
              <a:buNone/>
            </a:pPr>
            <a:r>
              <a:rPr lang="en-US" altLang="zh-CN" sz="1600" b="1" dirty="0"/>
              <a:t>{</a:t>
            </a:r>
          </a:p>
          <a:p>
            <a:pPr marL="0" indent="0">
              <a:spcBef>
                <a:spcPts val="0"/>
              </a:spcBef>
              <a:buNone/>
            </a:pPr>
            <a:r>
              <a:rPr lang="en-US" altLang="zh-CN" sz="1600" dirty="0"/>
              <a:t>    public</a:t>
            </a:r>
            <a:r>
              <a:rPr lang="en-US" altLang="zh-CN" sz="1600" b="1" dirty="0"/>
              <a:t> </a:t>
            </a:r>
            <a:r>
              <a:rPr lang="en-US" altLang="zh-CN" sz="1600" dirty="0"/>
              <a:t>delegate</a:t>
            </a:r>
            <a:r>
              <a:rPr lang="en-US" altLang="zh-CN" sz="1600" b="1" dirty="0"/>
              <a:t> </a:t>
            </a:r>
            <a:r>
              <a:rPr lang="en-US" altLang="zh-CN" sz="1600" dirty="0"/>
              <a:t>void</a:t>
            </a:r>
            <a:r>
              <a:rPr lang="en-US" altLang="zh-CN" sz="1600" b="1" dirty="0"/>
              <a:t> </a:t>
            </a:r>
            <a:r>
              <a:rPr lang="en-US" altLang="zh-CN" sz="1600" dirty="0" err="1"/>
              <a:t>GreetingDelegate</a:t>
            </a:r>
            <a:r>
              <a:rPr lang="en-US" altLang="zh-CN" sz="1600" b="1" dirty="0"/>
              <a:t>(</a:t>
            </a:r>
            <a:r>
              <a:rPr lang="en-US" altLang="zh-CN" sz="1600" dirty="0"/>
              <a:t>string</a:t>
            </a:r>
            <a:r>
              <a:rPr lang="en-US" altLang="zh-CN" sz="1600" b="1" dirty="0"/>
              <a:t> </a:t>
            </a:r>
            <a:r>
              <a:rPr lang="en-US" altLang="zh-CN" sz="1600" dirty="0"/>
              <a:t>name</a:t>
            </a:r>
            <a:r>
              <a:rPr lang="en-US" altLang="zh-CN" sz="1600" b="1" dirty="0"/>
              <a:t>);</a:t>
            </a:r>
          </a:p>
          <a:p>
            <a:pPr marL="0" indent="0">
              <a:spcBef>
                <a:spcPts val="0"/>
              </a:spcBef>
              <a:buNone/>
            </a:pPr>
            <a:r>
              <a:rPr lang="en-US" altLang="zh-CN" sz="1600" b="1" dirty="0"/>
              <a:t>    </a:t>
            </a:r>
            <a:r>
              <a:rPr lang="en-US" altLang="zh-CN" sz="1600" dirty="0"/>
              <a:t>public</a:t>
            </a:r>
            <a:r>
              <a:rPr lang="en-US" altLang="zh-CN" sz="1600" b="1" dirty="0"/>
              <a:t> </a:t>
            </a:r>
            <a:r>
              <a:rPr lang="en-US" altLang="zh-CN" sz="1600" dirty="0"/>
              <a:t>event</a:t>
            </a:r>
            <a:r>
              <a:rPr lang="en-US" altLang="zh-CN" sz="1600" b="1" dirty="0"/>
              <a:t> </a:t>
            </a:r>
            <a:r>
              <a:rPr lang="en-US" altLang="zh-CN" sz="1600" dirty="0" err="1"/>
              <a:t>GreetingDelegate</a:t>
            </a:r>
            <a:r>
              <a:rPr lang="en-US" altLang="zh-CN" sz="1600" b="1" dirty="0"/>
              <a:t> </a:t>
            </a:r>
            <a:r>
              <a:rPr lang="en-US" altLang="zh-CN" sz="1600" dirty="0" err="1"/>
              <a:t>MakeGreet</a:t>
            </a:r>
            <a:r>
              <a:rPr lang="en-US" altLang="zh-CN" sz="1600" b="1" dirty="0"/>
              <a:t>; </a:t>
            </a:r>
          </a:p>
          <a:p>
            <a:pPr marL="0" indent="0">
              <a:spcBef>
                <a:spcPts val="0"/>
              </a:spcBef>
              <a:buNone/>
            </a:pPr>
            <a:r>
              <a:rPr lang="en-US" altLang="zh-CN" sz="1600" b="1" dirty="0"/>
              <a:t>    </a:t>
            </a:r>
            <a:r>
              <a:rPr lang="en-US" altLang="zh-CN" sz="1600" dirty="0"/>
              <a:t>public</a:t>
            </a:r>
            <a:r>
              <a:rPr lang="en-US" altLang="zh-CN" sz="1600" b="1" dirty="0"/>
              <a:t> </a:t>
            </a:r>
            <a:r>
              <a:rPr lang="en-US" altLang="zh-CN" sz="1600" dirty="0"/>
              <a:t>void</a:t>
            </a:r>
            <a:r>
              <a:rPr lang="en-US" altLang="zh-CN" sz="1600" b="1" dirty="0"/>
              <a:t> </a:t>
            </a:r>
            <a:r>
              <a:rPr lang="en-US" altLang="zh-CN" sz="1600" dirty="0" err="1"/>
              <a:t>GreetPeople</a:t>
            </a:r>
            <a:r>
              <a:rPr lang="en-US" altLang="zh-CN" sz="1600" b="1" dirty="0"/>
              <a:t>(</a:t>
            </a:r>
            <a:r>
              <a:rPr lang="en-US" altLang="zh-CN" sz="1600" dirty="0"/>
              <a:t>string</a:t>
            </a:r>
            <a:r>
              <a:rPr lang="en-US" altLang="zh-CN" sz="1600" b="1" dirty="0"/>
              <a:t> </a:t>
            </a:r>
            <a:r>
              <a:rPr lang="en-US" altLang="zh-CN" sz="1600" dirty="0"/>
              <a:t>name</a:t>
            </a:r>
            <a:r>
              <a:rPr lang="en-US" altLang="zh-CN" sz="1600" b="1" dirty="0"/>
              <a:t>) { </a:t>
            </a:r>
            <a:r>
              <a:rPr lang="en-US" altLang="zh-CN" sz="1600" dirty="0"/>
              <a:t>if</a:t>
            </a:r>
            <a:r>
              <a:rPr lang="en-US" altLang="zh-CN" sz="1600" b="1" dirty="0"/>
              <a:t> (</a:t>
            </a:r>
            <a:r>
              <a:rPr lang="en-US" altLang="zh-CN" sz="1600" dirty="0" err="1"/>
              <a:t>MakeGreet</a:t>
            </a:r>
            <a:r>
              <a:rPr lang="en-US" altLang="zh-CN" sz="1600" b="1" dirty="0"/>
              <a:t> </a:t>
            </a:r>
            <a:r>
              <a:rPr lang="en-US" altLang="zh-CN" sz="1600" dirty="0"/>
              <a:t>!=</a:t>
            </a:r>
            <a:r>
              <a:rPr lang="en-US" altLang="zh-CN" sz="1600" b="1" dirty="0"/>
              <a:t> </a:t>
            </a:r>
            <a:r>
              <a:rPr lang="en-US" altLang="zh-CN" sz="1600" dirty="0"/>
              <a:t>null</a:t>
            </a:r>
            <a:r>
              <a:rPr lang="en-US" altLang="zh-CN" sz="1600" b="1" dirty="0"/>
              <a:t>) </a:t>
            </a:r>
            <a:r>
              <a:rPr lang="en-US" altLang="zh-CN" sz="1600" dirty="0" err="1"/>
              <a:t>MakeGreet</a:t>
            </a:r>
            <a:r>
              <a:rPr lang="en-US" altLang="zh-CN" sz="1600" b="1" dirty="0"/>
              <a:t>(</a:t>
            </a:r>
            <a:r>
              <a:rPr lang="en-US" altLang="zh-CN" sz="1600" dirty="0"/>
              <a:t>name</a:t>
            </a:r>
            <a:r>
              <a:rPr lang="en-US" altLang="zh-CN" sz="1600" b="1" dirty="0"/>
              <a:t>); }</a:t>
            </a:r>
          </a:p>
          <a:p>
            <a:pPr marL="0" indent="0">
              <a:spcBef>
                <a:spcPts val="0"/>
              </a:spcBef>
              <a:buNone/>
            </a:pPr>
            <a:r>
              <a:rPr lang="en-US" altLang="zh-CN" sz="1600" b="1" dirty="0"/>
              <a:t>}</a:t>
            </a:r>
          </a:p>
          <a:p>
            <a:pPr marL="0" indent="0">
              <a:spcBef>
                <a:spcPts val="0"/>
              </a:spcBef>
              <a:buNone/>
            </a:pPr>
            <a:endParaRPr lang="zh-CN" altLang="en-US" sz="1600" b="1" dirty="0"/>
          </a:p>
          <a:p>
            <a:pPr marL="0" indent="0">
              <a:spcBef>
                <a:spcPts val="0"/>
              </a:spcBef>
              <a:buNone/>
            </a:pPr>
            <a:r>
              <a:rPr lang="en-US" altLang="zh-CN" sz="1600" dirty="0"/>
              <a:t>class</a:t>
            </a:r>
            <a:r>
              <a:rPr lang="en-US" altLang="zh-CN" sz="1600" b="1" dirty="0"/>
              <a:t> </a:t>
            </a:r>
            <a:r>
              <a:rPr lang="en-US" altLang="zh-CN" sz="1600" dirty="0"/>
              <a:t>Program</a:t>
            </a:r>
            <a:endParaRPr lang="en-US" altLang="zh-CN" sz="1600" b="1" dirty="0"/>
          </a:p>
          <a:p>
            <a:pPr marL="0" indent="0">
              <a:spcBef>
                <a:spcPts val="0"/>
              </a:spcBef>
              <a:buNone/>
            </a:pPr>
            <a:r>
              <a:rPr lang="en-US" altLang="zh-CN" sz="1600" b="1" dirty="0"/>
              <a:t>{</a:t>
            </a:r>
          </a:p>
          <a:p>
            <a:pPr marL="0" indent="0">
              <a:spcBef>
                <a:spcPts val="0"/>
              </a:spcBef>
              <a:buNone/>
            </a:pPr>
            <a:r>
              <a:rPr lang="en-US" altLang="zh-CN" sz="1600" b="1" dirty="0"/>
              <a:t>    </a:t>
            </a:r>
            <a:r>
              <a:rPr lang="en-US" altLang="zh-CN" sz="1600" dirty="0"/>
              <a:t>private</a:t>
            </a:r>
            <a:r>
              <a:rPr lang="en-US" altLang="zh-CN" sz="1600" b="1" dirty="0"/>
              <a:t> </a:t>
            </a:r>
            <a:r>
              <a:rPr lang="en-US" altLang="zh-CN" sz="1600" dirty="0"/>
              <a:t>static</a:t>
            </a:r>
            <a:r>
              <a:rPr lang="en-US" altLang="zh-CN" sz="1600" b="1" dirty="0"/>
              <a:t> </a:t>
            </a:r>
            <a:r>
              <a:rPr lang="en-US" altLang="zh-CN" sz="1600" dirty="0"/>
              <a:t>void</a:t>
            </a:r>
            <a:r>
              <a:rPr lang="en-US" altLang="zh-CN" sz="1600" b="1" dirty="0"/>
              <a:t> </a:t>
            </a:r>
            <a:r>
              <a:rPr lang="en-US" altLang="zh-CN" sz="1600" dirty="0" err="1"/>
              <a:t>EnglishGreeting</a:t>
            </a:r>
            <a:r>
              <a:rPr lang="en-US" altLang="zh-CN" sz="1600" b="1" dirty="0"/>
              <a:t>(</a:t>
            </a:r>
            <a:r>
              <a:rPr lang="en-US" altLang="zh-CN" sz="1600" dirty="0"/>
              <a:t>string</a:t>
            </a:r>
            <a:r>
              <a:rPr lang="en-US" altLang="zh-CN" sz="1600" b="1" dirty="0"/>
              <a:t> </a:t>
            </a:r>
            <a:r>
              <a:rPr lang="en-US" altLang="zh-CN" sz="1600" dirty="0"/>
              <a:t>name</a:t>
            </a:r>
            <a:r>
              <a:rPr lang="en-US" altLang="zh-CN" sz="1600" b="1" dirty="0"/>
              <a:t>)</a:t>
            </a:r>
          </a:p>
          <a:p>
            <a:pPr marL="0" indent="0">
              <a:spcBef>
                <a:spcPts val="0"/>
              </a:spcBef>
              <a:buNone/>
            </a:pPr>
            <a:r>
              <a:rPr lang="zh-CN" altLang="en-US" sz="1600" b="1" dirty="0"/>
              <a:t>    </a:t>
            </a:r>
            <a:r>
              <a:rPr lang="en-US" altLang="zh-CN" sz="1600" b="1" dirty="0"/>
              <a:t>{</a:t>
            </a:r>
          </a:p>
          <a:p>
            <a:pPr marL="0" indent="0">
              <a:spcBef>
                <a:spcPts val="0"/>
              </a:spcBef>
              <a:buNone/>
            </a:pPr>
            <a:r>
              <a:rPr lang="en-US" altLang="zh-CN" sz="1600" b="1" dirty="0"/>
              <a:t>        </a:t>
            </a:r>
            <a:r>
              <a:rPr lang="en-US" altLang="zh-CN" sz="1600" dirty="0" err="1"/>
              <a:t>Console.WriteLine</a:t>
            </a:r>
            <a:r>
              <a:rPr lang="en-US" altLang="zh-CN" sz="1600" b="1" dirty="0"/>
              <a:t>(</a:t>
            </a:r>
            <a:r>
              <a:rPr lang="en-US" altLang="zh-CN" sz="1600" dirty="0"/>
              <a:t>"Morning, "</a:t>
            </a:r>
            <a:r>
              <a:rPr lang="en-US" altLang="zh-CN" sz="1600" b="1" dirty="0"/>
              <a:t> </a:t>
            </a:r>
            <a:r>
              <a:rPr lang="en-US" altLang="zh-CN" sz="1600" dirty="0"/>
              <a:t>+</a:t>
            </a:r>
            <a:r>
              <a:rPr lang="en-US" altLang="zh-CN" sz="1600" b="1" dirty="0"/>
              <a:t> </a:t>
            </a:r>
            <a:r>
              <a:rPr lang="en-US" altLang="zh-CN" sz="1600" dirty="0"/>
              <a:t>name</a:t>
            </a:r>
            <a:r>
              <a:rPr lang="en-US" altLang="zh-CN" sz="1600" b="1" dirty="0"/>
              <a:t>);</a:t>
            </a:r>
          </a:p>
          <a:p>
            <a:pPr marL="0" indent="0">
              <a:spcBef>
                <a:spcPts val="0"/>
              </a:spcBef>
              <a:buNone/>
            </a:pPr>
            <a:r>
              <a:rPr lang="zh-CN" altLang="en-US" sz="1600" b="1" dirty="0"/>
              <a:t>    </a:t>
            </a:r>
            <a:r>
              <a:rPr lang="en-US" altLang="zh-CN" sz="1600" b="1" dirty="0"/>
              <a:t>}</a:t>
            </a:r>
          </a:p>
          <a:p>
            <a:pPr marL="0" indent="0">
              <a:spcBef>
                <a:spcPts val="0"/>
              </a:spcBef>
              <a:buNone/>
            </a:pPr>
            <a:r>
              <a:rPr lang="en-US" altLang="zh-CN" sz="1600" b="1" dirty="0"/>
              <a:t>    </a:t>
            </a:r>
            <a:r>
              <a:rPr lang="en-US" altLang="zh-CN" sz="1600" dirty="0"/>
              <a:t>private</a:t>
            </a:r>
            <a:r>
              <a:rPr lang="en-US" altLang="zh-CN" sz="1600" b="1" dirty="0"/>
              <a:t> </a:t>
            </a:r>
            <a:r>
              <a:rPr lang="en-US" altLang="zh-CN" sz="1600" dirty="0"/>
              <a:t>static</a:t>
            </a:r>
            <a:r>
              <a:rPr lang="en-US" altLang="zh-CN" sz="1600" b="1" dirty="0"/>
              <a:t> </a:t>
            </a:r>
            <a:r>
              <a:rPr lang="en-US" altLang="zh-CN" sz="1600" dirty="0"/>
              <a:t>void</a:t>
            </a:r>
            <a:r>
              <a:rPr lang="en-US" altLang="zh-CN" sz="1600" b="1" dirty="0"/>
              <a:t> </a:t>
            </a:r>
            <a:r>
              <a:rPr lang="en-US" altLang="zh-CN" sz="1600" dirty="0" err="1"/>
              <a:t>ChineseGreeting</a:t>
            </a:r>
            <a:r>
              <a:rPr lang="en-US" altLang="zh-CN" sz="1600" b="1" dirty="0"/>
              <a:t>(</a:t>
            </a:r>
            <a:r>
              <a:rPr lang="en-US" altLang="zh-CN" sz="1600" dirty="0"/>
              <a:t>string</a:t>
            </a:r>
            <a:r>
              <a:rPr lang="en-US" altLang="zh-CN" sz="1600" b="1" dirty="0"/>
              <a:t> </a:t>
            </a:r>
            <a:r>
              <a:rPr lang="en-US" altLang="zh-CN" sz="1600" dirty="0"/>
              <a:t>name</a:t>
            </a:r>
            <a:r>
              <a:rPr lang="en-US" altLang="zh-CN" sz="1600" b="1" dirty="0"/>
              <a:t>)</a:t>
            </a:r>
          </a:p>
          <a:p>
            <a:pPr marL="0" indent="0">
              <a:spcBef>
                <a:spcPts val="0"/>
              </a:spcBef>
              <a:buNone/>
            </a:pPr>
            <a:r>
              <a:rPr lang="zh-CN" altLang="en-US" sz="1600" b="1" dirty="0"/>
              <a:t>    </a:t>
            </a:r>
            <a:r>
              <a:rPr lang="en-US" altLang="zh-CN" sz="1600" b="1" dirty="0"/>
              <a:t>{</a:t>
            </a:r>
          </a:p>
          <a:p>
            <a:pPr marL="0" indent="0">
              <a:spcBef>
                <a:spcPts val="0"/>
              </a:spcBef>
              <a:buNone/>
            </a:pPr>
            <a:r>
              <a:rPr lang="en-US" altLang="zh-CN" sz="1600" b="1" dirty="0"/>
              <a:t>        </a:t>
            </a:r>
            <a:r>
              <a:rPr lang="en-US" altLang="zh-CN" sz="1600" dirty="0" err="1"/>
              <a:t>Console.WriteLine</a:t>
            </a:r>
            <a:r>
              <a:rPr lang="en-US" altLang="zh-CN" sz="1600" b="1" dirty="0"/>
              <a:t>(</a:t>
            </a:r>
            <a:r>
              <a:rPr lang="en-US" altLang="zh-CN" sz="1600" dirty="0"/>
              <a:t>"</a:t>
            </a:r>
            <a:r>
              <a:rPr lang="zh-CN" altLang="en-US" sz="1600" dirty="0"/>
              <a:t>早上好</a:t>
            </a:r>
            <a:r>
              <a:rPr lang="en-US" altLang="zh-CN" sz="1600" dirty="0"/>
              <a:t>, "</a:t>
            </a:r>
            <a:r>
              <a:rPr lang="zh-CN" altLang="en-US" sz="1600" b="1" dirty="0"/>
              <a:t> </a:t>
            </a:r>
            <a:r>
              <a:rPr lang="en-US" altLang="zh-CN" sz="1600" dirty="0"/>
              <a:t>+</a:t>
            </a:r>
            <a:r>
              <a:rPr lang="zh-CN" altLang="en-US" sz="1600" b="1" dirty="0"/>
              <a:t> </a:t>
            </a:r>
            <a:r>
              <a:rPr lang="en-US" altLang="zh-CN" sz="1600" dirty="0"/>
              <a:t>name</a:t>
            </a:r>
            <a:r>
              <a:rPr lang="en-US" altLang="zh-CN" sz="1600" b="1" dirty="0"/>
              <a:t>);</a:t>
            </a:r>
          </a:p>
          <a:p>
            <a:pPr marL="0" indent="0">
              <a:spcBef>
                <a:spcPts val="0"/>
              </a:spcBef>
              <a:buNone/>
            </a:pPr>
            <a:r>
              <a:rPr lang="zh-CN" altLang="en-US" sz="1600" b="1" dirty="0"/>
              <a:t>    </a:t>
            </a:r>
            <a:r>
              <a:rPr lang="en-US" altLang="zh-CN" sz="1600" b="1" dirty="0"/>
              <a:t>}</a:t>
            </a:r>
          </a:p>
          <a:p>
            <a:pPr marL="0" indent="0">
              <a:spcBef>
                <a:spcPts val="0"/>
              </a:spcBef>
              <a:buNone/>
            </a:pPr>
            <a:endParaRPr lang="zh-CN" altLang="en-US" sz="1600" b="1" dirty="0"/>
          </a:p>
          <a:p>
            <a:pPr marL="0" indent="0">
              <a:spcBef>
                <a:spcPts val="0"/>
              </a:spcBef>
              <a:buNone/>
            </a:pPr>
            <a:r>
              <a:rPr lang="en-US" altLang="zh-CN" sz="1600" b="1" dirty="0"/>
              <a:t>    </a:t>
            </a:r>
            <a:r>
              <a:rPr lang="en-US" altLang="zh-CN" sz="1600" dirty="0"/>
              <a:t>static</a:t>
            </a:r>
            <a:r>
              <a:rPr lang="en-US" altLang="zh-CN" sz="1600" b="1" dirty="0"/>
              <a:t> </a:t>
            </a:r>
            <a:r>
              <a:rPr lang="en-US" altLang="zh-CN" sz="1600" dirty="0"/>
              <a:t>void</a:t>
            </a:r>
            <a:r>
              <a:rPr lang="en-US" altLang="zh-CN" sz="1600" b="1" dirty="0"/>
              <a:t> </a:t>
            </a:r>
            <a:r>
              <a:rPr lang="en-US" altLang="zh-CN" sz="1600" dirty="0"/>
              <a:t>Main</a:t>
            </a:r>
            <a:r>
              <a:rPr lang="en-US" altLang="zh-CN" sz="1600" b="1" dirty="0"/>
              <a:t>(</a:t>
            </a:r>
            <a:r>
              <a:rPr lang="en-US" altLang="zh-CN" sz="1600" dirty="0"/>
              <a:t>string</a:t>
            </a:r>
            <a:r>
              <a:rPr lang="en-US" altLang="zh-CN" sz="1600" b="1" dirty="0"/>
              <a:t>[] </a:t>
            </a:r>
            <a:r>
              <a:rPr lang="en-US" altLang="zh-CN" sz="1600" dirty="0" err="1"/>
              <a:t>args</a:t>
            </a:r>
            <a:r>
              <a:rPr lang="en-US" altLang="zh-CN" sz="1600" b="1" dirty="0"/>
              <a:t>)</a:t>
            </a:r>
          </a:p>
          <a:p>
            <a:pPr marL="0" indent="0">
              <a:spcBef>
                <a:spcPts val="0"/>
              </a:spcBef>
              <a:buNone/>
            </a:pPr>
            <a:r>
              <a:rPr lang="zh-CN" altLang="en-US" sz="1600" b="1" dirty="0"/>
              <a:t>    </a:t>
            </a:r>
            <a:r>
              <a:rPr lang="en-US" altLang="zh-CN" sz="1600" b="1" dirty="0"/>
              <a:t>{</a:t>
            </a:r>
          </a:p>
          <a:p>
            <a:pPr marL="0" indent="0">
              <a:spcBef>
                <a:spcPts val="0"/>
              </a:spcBef>
              <a:buNone/>
            </a:pPr>
            <a:r>
              <a:rPr lang="en-US" altLang="zh-CN" sz="1600" b="1" dirty="0"/>
              <a:t>        </a:t>
            </a:r>
            <a:r>
              <a:rPr lang="en-US" altLang="zh-CN" sz="1600" dirty="0" err="1"/>
              <a:t>GreetingManager</a:t>
            </a:r>
            <a:r>
              <a:rPr lang="en-US" altLang="zh-CN" sz="1600" b="1" dirty="0"/>
              <a:t> </a:t>
            </a:r>
            <a:r>
              <a:rPr lang="en-US" altLang="zh-CN" sz="1600" dirty="0"/>
              <a:t>gm</a:t>
            </a:r>
            <a:r>
              <a:rPr lang="en-US" altLang="zh-CN" sz="1600" b="1" dirty="0"/>
              <a:t> </a:t>
            </a:r>
            <a:r>
              <a:rPr lang="en-US" altLang="zh-CN" sz="1600" dirty="0"/>
              <a:t>=</a:t>
            </a:r>
            <a:r>
              <a:rPr lang="en-US" altLang="zh-CN" sz="1600" b="1" dirty="0"/>
              <a:t> </a:t>
            </a:r>
            <a:r>
              <a:rPr lang="en-US" altLang="zh-CN" sz="1600" dirty="0"/>
              <a:t>new</a:t>
            </a:r>
            <a:r>
              <a:rPr lang="en-US" altLang="zh-CN" sz="1600" b="1" dirty="0"/>
              <a:t> </a:t>
            </a:r>
            <a:r>
              <a:rPr lang="en-US" altLang="zh-CN" sz="1600" dirty="0" err="1"/>
              <a:t>GreetingManager</a:t>
            </a:r>
            <a:r>
              <a:rPr lang="en-US" altLang="zh-CN" sz="1600" b="1" dirty="0"/>
              <a:t>(); </a:t>
            </a:r>
          </a:p>
          <a:p>
            <a:pPr marL="0" indent="0">
              <a:spcBef>
                <a:spcPts val="0"/>
              </a:spcBef>
              <a:buNone/>
            </a:pPr>
            <a:r>
              <a:rPr lang="en-US" altLang="zh-CN" sz="1600" b="1" dirty="0"/>
              <a:t>        </a:t>
            </a:r>
            <a:r>
              <a:rPr lang="en-US" altLang="zh-CN" sz="1600" dirty="0" err="1"/>
              <a:t>gm.MakeGreet</a:t>
            </a:r>
            <a:r>
              <a:rPr lang="en-US" altLang="zh-CN" sz="1600" b="1" dirty="0"/>
              <a:t> </a:t>
            </a:r>
            <a:r>
              <a:rPr lang="en-US" altLang="zh-CN" sz="1600" dirty="0"/>
              <a:t>+=</a:t>
            </a:r>
            <a:r>
              <a:rPr lang="en-US" altLang="zh-CN" sz="1600" b="1" dirty="0"/>
              <a:t> </a:t>
            </a:r>
            <a:r>
              <a:rPr lang="en-US" altLang="zh-CN" sz="1600" dirty="0" err="1"/>
              <a:t>EnglishGreeting</a:t>
            </a:r>
            <a:r>
              <a:rPr lang="en-US" altLang="zh-CN" sz="1600" b="1" dirty="0"/>
              <a:t>;          </a:t>
            </a:r>
          </a:p>
          <a:p>
            <a:pPr marL="0" indent="0">
              <a:spcBef>
                <a:spcPts val="0"/>
              </a:spcBef>
              <a:buNone/>
            </a:pPr>
            <a:r>
              <a:rPr lang="en-US" altLang="zh-CN" sz="1600" b="1" dirty="0"/>
              <a:t>        </a:t>
            </a:r>
            <a:r>
              <a:rPr lang="en-US" altLang="zh-CN" sz="1600" dirty="0" err="1"/>
              <a:t>gm.MakeGreet</a:t>
            </a:r>
            <a:r>
              <a:rPr lang="en-US" altLang="zh-CN" sz="1600" b="1" dirty="0"/>
              <a:t> </a:t>
            </a:r>
            <a:r>
              <a:rPr lang="en-US" altLang="zh-CN" sz="1600" dirty="0"/>
              <a:t>+=</a:t>
            </a:r>
            <a:r>
              <a:rPr lang="en-US" altLang="zh-CN" sz="1600" b="1" dirty="0"/>
              <a:t> </a:t>
            </a:r>
            <a:r>
              <a:rPr lang="en-US" altLang="zh-CN" sz="1600" dirty="0" err="1"/>
              <a:t>ChineseGreeting</a:t>
            </a:r>
            <a:r>
              <a:rPr lang="en-US" altLang="zh-CN" sz="1600" b="1" dirty="0"/>
              <a:t>;        </a:t>
            </a:r>
          </a:p>
          <a:p>
            <a:pPr marL="0" indent="0">
              <a:spcBef>
                <a:spcPts val="0"/>
              </a:spcBef>
              <a:buNone/>
            </a:pPr>
            <a:r>
              <a:rPr lang="en-US" altLang="zh-CN" sz="1600" b="1" dirty="0"/>
              <a:t>        </a:t>
            </a:r>
            <a:r>
              <a:rPr lang="en-US" altLang="zh-CN" sz="1600" dirty="0" err="1"/>
              <a:t>gm.GreetPeople</a:t>
            </a:r>
            <a:r>
              <a:rPr lang="en-US" altLang="zh-CN" sz="1600" b="1" dirty="0"/>
              <a:t>(</a:t>
            </a:r>
            <a:r>
              <a:rPr lang="en-US" altLang="zh-CN" sz="1600" dirty="0"/>
              <a:t>“Jimmy Zhang”</a:t>
            </a:r>
            <a:r>
              <a:rPr lang="en-US" altLang="zh-CN" sz="1600" b="1" dirty="0"/>
              <a:t>);   </a:t>
            </a:r>
            <a:r>
              <a:rPr lang="en-US" altLang="zh-CN" sz="1600" dirty="0">
                <a:solidFill>
                  <a:srgbClr val="FF0000"/>
                </a:solidFill>
              </a:rPr>
              <a:t>//</a:t>
            </a:r>
            <a:r>
              <a:rPr lang="zh-CN" altLang="en-US" sz="1600" dirty="0">
                <a:solidFill>
                  <a:srgbClr val="FF0000"/>
                </a:solidFill>
              </a:rPr>
              <a:t>错误 ：</a:t>
            </a:r>
            <a:r>
              <a:rPr lang="en-US" altLang="zh-CN" sz="1600" dirty="0" err="1">
                <a:solidFill>
                  <a:srgbClr val="FF0000"/>
                </a:solidFill>
              </a:rPr>
              <a:t>gm.MakeGreet</a:t>
            </a:r>
            <a:r>
              <a:rPr lang="en-US" altLang="zh-CN" sz="1600" dirty="0">
                <a:solidFill>
                  <a:srgbClr val="FF0000"/>
                </a:solidFill>
              </a:rPr>
              <a:t>("Jimmy Zhang");</a:t>
            </a:r>
          </a:p>
          <a:p>
            <a:pPr marL="0" indent="0">
              <a:spcBef>
                <a:spcPts val="0"/>
              </a:spcBef>
              <a:buNone/>
            </a:pPr>
            <a:r>
              <a:rPr lang="zh-CN" altLang="en-US" sz="1600" b="1" dirty="0"/>
              <a:t>    </a:t>
            </a:r>
            <a:r>
              <a:rPr lang="en-US" altLang="zh-CN" sz="1600" b="1" dirty="0"/>
              <a:t>}</a:t>
            </a:r>
          </a:p>
          <a:p>
            <a:pPr marL="0" indent="0">
              <a:spcBef>
                <a:spcPts val="0"/>
              </a:spcBef>
              <a:buNone/>
            </a:pPr>
            <a:r>
              <a:rPr lang="en-US" altLang="zh-CN" sz="1600" b="1" dirty="0"/>
              <a:t>}</a:t>
            </a:r>
          </a:p>
        </p:txBody>
      </p:sp>
      <p:sp>
        <p:nvSpPr>
          <p:cNvPr id="2" name="文本框 1"/>
          <p:cNvSpPr txBox="1"/>
          <p:nvPr/>
        </p:nvSpPr>
        <p:spPr>
          <a:xfrm>
            <a:off x="5220072" y="260648"/>
            <a:ext cx="3600400" cy="523220"/>
          </a:xfrm>
          <a:prstGeom prst="rect">
            <a:avLst/>
          </a:prstGeom>
          <a:noFill/>
          <a:ln w="12700">
            <a:solidFill>
              <a:srgbClr val="00B0F0"/>
            </a:solidFill>
          </a:ln>
        </p:spPr>
        <p:txBody>
          <a:bodyPr wrap="square" rtlCol="0">
            <a:spAutoFit/>
          </a:bodyPr>
          <a:lstStyle/>
          <a:p>
            <a:r>
              <a:rPr lang="zh-CN" altLang="en-US" sz="2800" dirty="0">
                <a:solidFill>
                  <a:srgbClr val="FF0000"/>
                </a:solidFill>
                <a:latin typeface="+mn-lt"/>
                <a:ea typeface="黑体" panose="02010609060101010101" pitchFamily="49" charset="-122"/>
              </a:rPr>
              <a:t>问候实例：</a:t>
            </a:r>
            <a:r>
              <a:rPr lang="en-US" altLang="zh-CN" sz="2800" dirty="0">
                <a:solidFill>
                  <a:srgbClr val="FF0000"/>
                </a:solidFill>
                <a:latin typeface="+mn-lt"/>
                <a:ea typeface="黑体" panose="02010609060101010101" pitchFamily="49" charset="-122"/>
              </a:rPr>
              <a:t>Event</a:t>
            </a:r>
            <a:r>
              <a:rPr lang="zh-CN" altLang="en-US" sz="2800" dirty="0">
                <a:solidFill>
                  <a:srgbClr val="FF0000"/>
                </a:solidFill>
                <a:latin typeface="+mn-lt"/>
                <a:ea typeface="黑体" panose="02010609060101010101" pitchFamily="49" charset="-122"/>
              </a:rPr>
              <a:t>实现</a:t>
            </a:r>
          </a:p>
        </p:txBody>
      </p:sp>
    </p:spTree>
    <p:extLst>
      <p:ext uri="{BB962C8B-B14F-4D97-AF65-F5344CB8AC3E}">
        <p14:creationId xmlns:p14="http://schemas.microsoft.com/office/powerpoint/2010/main" val="2048389437"/>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dirty="0">
            <a:latin typeface="+mj-lt"/>
            <a:ea typeface="黑体" panose="02010609060101010101" pitchFamily="49" charset="-122"/>
          </a:defRPr>
        </a:defPPr>
      </a:lst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3285</TotalTime>
  <Pages>0</Pages>
  <Words>16008</Words>
  <Characters>0</Characters>
  <Application>Microsoft Office PowerPoint</Application>
  <DocSecurity>0</DocSecurity>
  <PresentationFormat>全屏显示(4:3)</PresentationFormat>
  <Lines>0</Lines>
  <Paragraphs>3503</Paragraphs>
  <Slides>211</Slides>
  <Notes>21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211</vt:i4>
      </vt:variant>
    </vt:vector>
  </HeadingPairs>
  <TitlesOfParts>
    <vt:vector size="222" baseType="lpstr">
      <vt:lpstr>Arial Unicode MS</vt:lpstr>
      <vt:lpstr>黑体</vt:lpstr>
      <vt:lpstr>宋体</vt:lpstr>
      <vt:lpstr>新宋体</vt:lpstr>
      <vt:lpstr>Arial</vt:lpstr>
      <vt:lpstr>Courier New</vt:lpstr>
      <vt:lpstr>Times New Roman</vt:lpstr>
      <vt:lpstr>Verdana</vt:lpstr>
      <vt:lpstr>Wingdings</vt:lpstr>
      <vt:lpstr>默认设计模板</vt:lpstr>
      <vt:lpstr>Microsoft Visio 绘图</vt:lpstr>
      <vt:lpstr>第3章   C#面向对象设计</vt:lpstr>
      <vt:lpstr>结构程序设计的不足—数据与方法分离</vt:lpstr>
      <vt:lpstr>结构程序设计的不足—数据与方法分离</vt:lpstr>
      <vt:lpstr>结构程序设计的不足—代码不能重用</vt:lpstr>
      <vt:lpstr>面向对象程序设计—封装、代码重用 </vt:lpstr>
      <vt:lpstr>面向对象程序设计—封装、代码重用 </vt:lpstr>
      <vt:lpstr>类与对象</vt:lpstr>
      <vt:lpstr>PowerPoint 演示文稿</vt:lpstr>
      <vt:lpstr>类、对象和引用的声明</vt:lpstr>
      <vt:lpstr>引用与对象举例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构造函数</vt:lpstr>
      <vt:lpstr>PowerPoint 演示文稿</vt:lpstr>
      <vt:lpstr>PowerPoint 演示文稿</vt:lpstr>
      <vt:lpstr>私有构造函数</vt:lpstr>
      <vt:lpstr>PowerPoint 演示文稿</vt:lpstr>
      <vt:lpstr>析构函数</vt:lpstr>
      <vt:lpstr>PowerPoint 演示文稿</vt:lpstr>
      <vt:lpstr>PowerPoint 演示文稿</vt:lpstr>
      <vt:lpstr>PowerPoint 演示文稿</vt:lpstr>
      <vt:lpstr>PowerPoint 演示文稿</vt:lpstr>
      <vt:lpstr>PowerPoint 演示文稿</vt:lpstr>
      <vt:lpstr>PowerPoint 演示文稿</vt:lpstr>
      <vt:lpstr>参数传递</vt:lpstr>
      <vt:lpstr>引用参数-ref </vt:lpstr>
      <vt:lpstr>PowerPoint 演示文稿</vt:lpstr>
      <vt:lpstr>PowerPoint 演示文稿</vt:lpstr>
      <vt:lpstr>输出参数-out </vt:lpstr>
      <vt:lpstr>PowerPoint 演示文稿</vt:lpstr>
      <vt:lpstr>PowerPoint 演示文稿</vt:lpstr>
      <vt:lpstr>参数数组</vt:lpstr>
      <vt:lpstr>PowerPoint 演示文稿</vt:lpstr>
      <vt:lpstr>PowerPoint 演示文稿</vt:lpstr>
      <vt:lpstr>PowerPoint 演示文稿</vt:lpstr>
      <vt:lpstr>类中的静态问题</vt:lpstr>
      <vt:lpstr>静态变量</vt:lpstr>
      <vt:lpstr>静态方法</vt:lpstr>
      <vt:lpstr>静态构造函数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属性成员</vt:lpstr>
      <vt:lpstr>PowerPoint 演示文稿</vt:lpstr>
      <vt:lpstr>PowerPoint 演示文稿</vt:lpstr>
      <vt:lpstr>PowerPoint 演示文稿</vt:lpstr>
      <vt:lpstr>PowerPoint 演示文稿</vt:lpstr>
      <vt:lpstr>索引器</vt:lpstr>
      <vt:lpstr>定义和调用索引器</vt:lpstr>
      <vt:lpstr>定义和调用索引器</vt:lpstr>
      <vt:lpstr>定义和调用索引器 4-2</vt:lpstr>
      <vt:lpstr>定义和调用索引器</vt:lpstr>
      <vt:lpstr>定义和调用索引器</vt:lpstr>
      <vt:lpstr>PowerPoint 演示文稿</vt:lpstr>
      <vt:lpstr>PowerPoint 演示文稿</vt:lpstr>
      <vt:lpstr>PowerPoint 演示文稿</vt:lpstr>
      <vt:lpstr>PowerPoint 演示文稿</vt:lpstr>
      <vt:lpstr>委托与事件</vt:lpstr>
      <vt:lpstr>PowerPoint 演示文稿</vt:lpstr>
      <vt:lpstr>PowerPoint 演示文稿</vt:lpstr>
      <vt:lpstr>PowerPoint 演示文稿</vt:lpstr>
      <vt:lpstr>委托</vt:lpstr>
      <vt:lpstr>委托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事件</vt:lpstr>
      <vt:lpstr>事件</vt:lpstr>
      <vt:lpstr>事件</vt:lpstr>
      <vt:lpstr>定义事件</vt:lpstr>
      <vt:lpstr>事件订阅对象</vt:lpstr>
      <vt:lpstr>通知订阅对象 </vt:lpstr>
      <vt:lpstr>示例</vt:lpstr>
      <vt:lpstr>示例</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Observer设计模式</vt:lpstr>
      <vt:lpstr>Observer设计模式</vt:lpstr>
      <vt:lpstr>PowerPoint 演示文稿</vt:lpstr>
      <vt:lpstr>PowerPoint 演示文稿</vt:lpstr>
      <vt:lpstr>PowerPoint 演示文稿</vt:lpstr>
      <vt:lpstr>.Net Framework中的委托与事件</vt:lpstr>
      <vt:lpstr>基于.Net Framework中的委托与事件的热水器实例实现</vt:lpstr>
      <vt:lpstr>基于.Net Framework中的委托与事件的热水器实例实现</vt:lpstr>
      <vt:lpstr>PowerPoint 演示文稿</vt:lpstr>
      <vt:lpstr>PowerPoint 演示文稿</vt:lpstr>
      <vt:lpstr>使用.Net Framework中的委托与事件实现热水器实例</vt:lpstr>
      <vt:lpstr>使用.Net Framework中的委托与事件实现热水器实例</vt:lpstr>
      <vt:lpstr>PowerPoint 演示文稿</vt:lpstr>
      <vt:lpstr>中级特性 </vt:lpstr>
      <vt:lpstr>继承 </vt:lpstr>
      <vt:lpstr>子类的声明 </vt:lpstr>
      <vt:lpstr>子类的声明 </vt:lpstr>
      <vt:lpstr>子类的声明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多态 </vt:lpstr>
      <vt:lpstr>PowerPoint 演示文稿</vt:lpstr>
      <vt:lpstr>编译时多态---重载 </vt:lpstr>
      <vt:lpstr>运行时多态---动态绑定(虚函数) </vt:lpstr>
      <vt:lpstr>多态---覆盖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虚属性</vt:lpstr>
      <vt:lpstr>重载和覆盖的区别 </vt:lpstr>
      <vt:lpstr>方法的隐藏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密封类</vt:lpstr>
      <vt:lpstr>密封方法</vt:lpstr>
      <vt:lpstr>类嵌套</vt:lpstr>
      <vt:lpstr>类嵌套</vt:lpstr>
      <vt:lpstr>抽象类</vt:lpstr>
      <vt:lpstr>PowerPoint 演示文稿</vt:lpstr>
      <vt:lpstr>PowerPoint 演示文稿</vt:lpstr>
      <vt:lpstr>PowerPoint 演示文稿</vt:lpstr>
      <vt:lpstr>接口</vt:lpstr>
      <vt:lpstr>PowerPoint 演示文稿</vt:lpstr>
      <vt:lpstr>接口实现</vt:lpstr>
      <vt:lpstr>is运算符</vt:lpstr>
      <vt:lpstr>PowerPoint 演示文稿</vt:lpstr>
      <vt:lpstr>PowerPoint 演示文稿</vt:lpstr>
      <vt:lpstr>PowerPoint 演示文稿</vt:lpstr>
      <vt:lpstr>PowerPoint 演示文稿</vt:lpstr>
      <vt:lpstr>as运算符 </vt:lpstr>
      <vt:lpstr>PowerPoint 演示文稿</vt:lpstr>
      <vt:lpstr>PowerPoint 演示文稿</vt:lpstr>
      <vt:lpstr>显式实现接口</vt:lpstr>
      <vt:lpstr>PowerPoint 演示文稿</vt:lpstr>
      <vt:lpstr>PowerPoint 演示文稿</vt:lpstr>
      <vt:lpstr>PowerPoint 演示文稿</vt:lpstr>
      <vt:lpstr>PowerPoint 演示文稿</vt:lpstr>
      <vt:lpstr>接口使用</vt:lpstr>
      <vt:lpstr>PowerPoint 演示文稿</vt:lpstr>
      <vt:lpstr>接口的作用</vt:lpstr>
      <vt:lpstr>接口的作用</vt:lpstr>
      <vt:lpstr>PowerPoint 演示文稿</vt:lpstr>
      <vt:lpstr>PowerPoint 演示文稿</vt:lpstr>
      <vt:lpstr>PowerPoint 演示文稿</vt:lpstr>
      <vt:lpstr>作为返回值和参数的意义</vt:lpstr>
      <vt:lpstr>接口应用实例：银行账户</vt:lpstr>
      <vt:lpstr>PowerPoint 演示文稿</vt:lpstr>
      <vt:lpstr>实现普通账户类和vip账户类</vt:lpstr>
      <vt:lpstr>实现普通账户类和vip账户类</vt:lpstr>
      <vt:lpstr>PowerPoint 演示文稿</vt:lpstr>
      <vt:lpstr>PowerPoint 演示文稿</vt:lpstr>
      <vt:lpstr>PowerPoint 演示文稿</vt:lpstr>
      <vt:lpstr>PowerPoint 演示文稿</vt:lpstr>
      <vt:lpstr>PowerPoint 演示文稿</vt:lpstr>
      <vt:lpstr>接口和抽象类的对比</vt:lpstr>
      <vt:lpstr>结构体</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User</dc:creator>
  <cp:keywords/>
  <dc:description/>
  <cp:lastModifiedBy>ming</cp:lastModifiedBy>
  <cp:revision>906</cp:revision>
  <cp:lastPrinted>2018-12-05T07:51:41Z</cp:lastPrinted>
  <dcterms:created xsi:type="dcterms:W3CDTF">2010-02-08T04:09:10Z</dcterms:created>
  <dcterms:modified xsi:type="dcterms:W3CDTF">2020-09-14T00:02:23Z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