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73" r:id="rId2"/>
    <p:sldMasterId id="2147483675" r:id="rId3"/>
  </p:sldMasterIdLst>
  <p:notesMasterIdLst>
    <p:notesMasterId r:id="rId99"/>
  </p:notesMasterIdLst>
  <p:sldIdLst>
    <p:sldId id="261" r:id="rId4"/>
    <p:sldId id="358" r:id="rId5"/>
    <p:sldId id="435" r:id="rId6"/>
    <p:sldId id="436" r:id="rId7"/>
    <p:sldId id="363" r:id="rId8"/>
    <p:sldId id="499" r:id="rId9"/>
    <p:sldId id="500" r:id="rId10"/>
    <p:sldId id="347" r:id="rId11"/>
    <p:sldId id="437" r:id="rId12"/>
    <p:sldId id="438" r:id="rId13"/>
    <p:sldId id="439" r:id="rId14"/>
    <p:sldId id="350" r:id="rId15"/>
    <p:sldId id="411" r:id="rId16"/>
    <p:sldId id="440" r:id="rId17"/>
    <p:sldId id="351" r:id="rId18"/>
    <p:sldId id="412" r:id="rId19"/>
    <p:sldId id="442" r:id="rId20"/>
    <p:sldId id="441" r:id="rId21"/>
    <p:sldId id="443" r:id="rId22"/>
    <p:sldId id="353" r:id="rId23"/>
    <p:sldId id="409" r:id="rId24"/>
    <p:sldId id="444" r:id="rId25"/>
    <p:sldId id="410" r:id="rId26"/>
    <p:sldId id="364" r:id="rId27"/>
    <p:sldId id="445" r:id="rId28"/>
    <p:sldId id="365" r:id="rId29"/>
    <p:sldId id="419" r:id="rId30"/>
    <p:sldId id="448" r:id="rId31"/>
    <p:sldId id="506" r:id="rId32"/>
    <p:sldId id="413" r:id="rId33"/>
    <p:sldId id="446" r:id="rId34"/>
    <p:sldId id="449" r:id="rId35"/>
    <p:sldId id="450" r:id="rId36"/>
    <p:sldId id="451" r:id="rId37"/>
    <p:sldId id="452" r:id="rId38"/>
    <p:sldId id="366" r:id="rId39"/>
    <p:sldId id="462" r:id="rId40"/>
    <p:sldId id="367" r:id="rId41"/>
    <p:sldId id="368" r:id="rId42"/>
    <p:sldId id="456" r:id="rId43"/>
    <p:sldId id="457" r:id="rId44"/>
    <p:sldId id="378" r:id="rId45"/>
    <p:sldId id="414" r:id="rId46"/>
    <p:sldId id="458" r:id="rId47"/>
    <p:sldId id="379" r:id="rId48"/>
    <p:sldId id="477" r:id="rId49"/>
    <p:sldId id="396" r:id="rId50"/>
    <p:sldId id="398" r:id="rId51"/>
    <p:sldId id="460" r:id="rId52"/>
    <p:sldId id="397" r:id="rId53"/>
    <p:sldId id="399" r:id="rId54"/>
    <p:sldId id="400" r:id="rId55"/>
    <p:sldId id="461" r:id="rId56"/>
    <p:sldId id="418" r:id="rId57"/>
    <p:sldId id="380" r:id="rId58"/>
    <p:sldId id="381" r:id="rId59"/>
    <p:sldId id="385" r:id="rId60"/>
    <p:sldId id="464" r:id="rId61"/>
    <p:sldId id="465" r:id="rId62"/>
    <p:sldId id="466" r:id="rId63"/>
    <p:sldId id="386" r:id="rId64"/>
    <p:sldId id="471" r:id="rId65"/>
    <p:sldId id="472" r:id="rId66"/>
    <p:sldId id="473" r:id="rId67"/>
    <p:sldId id="474" r:id="rId68"/>
    <p:sldId id="475" r:id="rId69"/>
    <p:sldId id="383" r:id="rId70"/>
    <p:sldId id="388" r:id="rId71"/>
    <p:sldId id="393" r:id="rId72"/>
    <p:sldId id="389" r:id="rId73"/>
    <p:sldId id="467" r:id="rId74"/>
    <p:sldId id="468" r:id="rId75"/>
    <p:sldId id="469" r:id="rId76"/>
    <p:sldId id="470" r:id="rId77"/>
    <p:sldId id="426" r:id="rId78"/>
    <p:sldId id="433" r:id="rId79"/>
    <p:sldId id="430" r:id="rId80"/>
    <p:sldId id="432" r:id="rId81"/>
    <p:sldId id="476" r:id="rId82"/>
    <p:sldId id="478" r:id="rId83"/>
    <p:sldId id="479" r:id="rId84"/>
    <p:sldId id="485" r:id="rId85"/>
    <p:sldId id="484" r:id="rId86"/>
    <p:sldId id="486" r:id="rId87"/>
    <p:sldId id="496" r:id="rId88"/>
    <p:sldId id="497" r:id="rId89"/>
    <p:sldId id="498" r:id="rId90"/>
    <p:sldId id="502" r:id="rId91"/>
    <p:sldId id="487" r:id="rId92"/>
    <p:sldId id="501" r:id="rId93"/>
    <p:sldId id="503" r:id="rId94"/>
    <p:sldId id="488" r:id="rId95"/>
    <p:sldId id="491" r:id="rId96"/>
    <p:sldId id="504" r:id="rId97"/>
    <p:sldId id="505" r:id="rId98"/>
  </p:sldIdLst>
  <p:sldSz cx="9144000" cy="6858000" type="screen4x3"/>
  <p:notesSz cx="6400800" cy="86868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24">
          <p15:clr>
            <a:srgbClr val="A4A3A4"/>
          </p15:clr>
        </p15:guide>
        <p15:guide id="3" orient="horz" pos="252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880">
          <p15:clr>
            <a:srgbClr val="A4A3A4"/>
          </p15:clr>
        </p15:guide>
        <p15:guide id="6" pos="431">
          <p15:clr>
            <a:srgbClr val="A4A3A4"/>
          </p15:clr>
        </p15:guide>
        <p15:guide id="7" pos="6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009E47"/>
    <a:srgbClr val="FFFF99"/>
    <a:srgbClr val="66FFFF"/>
    <a:srgbClr val="BDBDFF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4" autoAdjust="0"/>
    <p:restoredTop sz="99108" autoAdjust="0"/>
  </p:normalViewPr>
  <p:slideViewPr>
    <p:cSldViewPr>
      <p:cViewPr varScale="1">
        <p:scale>
          <a:sx n="126" d="100"/>
          <a:sy n="126" d="100"/>
        </p:scale>
        <p:origin x="1397" y="86"/>
      </p:cViewPr>
      <p:guideLst>
        <p:guide orient="horz" pos="2160"/>
        <p:guide orient="horz" pos="2024"/>
        <p:guide orient="horz" pos="2523"/>
        <p:guide orient="horz" pos="799"/>
        <p:guide pos="2880"/>
        <p:guide pos="431"/>
        <p:guide pos="6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B7B40A-5FC5-49D4-996D-72139446AB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03" tIns="43101" rIns="86203" bIns="43101" numCol="1" anchor="t" anchorCtr="0" compatLnSpc="1"/>
          <a:lstStyle>
            <a:lvl1pPr algn="l" eaLnBrk="1" hangingPunct="1">
              <a:buFontTx/>
              <a:buNone/>
              <a:defRPr sz="11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1F240AF-3C19-4A05-B4DB-C4D3DCA947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625639" y="1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03" tIns="43101" rIns="86203" bIns="43101" numCol="1" anchor="t" anchorCtr="0" compatLnSpc="1"/>
          <a:lstStyle>
            <a:lvl1pPr algn="r" eaLnBrk="1" hangingPunct="1">
              <a:buFontTx/>
              <a:buNone/>
              <a:defRPr sz="11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D208543-C1FE-4F17-87AB-39694EFB8C1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477E6665-D6F8-46B3-89DA-0416BFC98F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0080" y="4126230"/>
            <a:ext cx="5120640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03" tIns="43101" rIns="86203" bIns="4310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77E92F21-7806-4441-ADD6-818413C471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952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03" tIns="43101" rIns="86203" bIns="43101" numCol="1" anchor="b" anchorCtr="0" compatLnSpc="1"/>
          <a:lstStyle>
            <a:lvl1pPr algn="l" eaLnBrk="1" hangingPunct="1">
              <a:buFontTx/>
              <a:buNone/>
              <a:defRPr sz="11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0ED601AD-D880-4B8F-8EA3-19EDFB4D0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639" y="8250952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03" tIns="43101" rIns="86203" bIns="43101" numCol="1" anchor="b" anchorCtr="0" compatLnSpc="1"/>
          <a:lstStyle>
            <a:lvl1pPr algn="r" eaLnBrk="1" hangingPunct="1">
              <a:buFontTx/>
              <a:buNone/>
              <a:defRPr sz="1100"/>
            </a:lvl1pPr>
          </a:lstStyle>
          <a:p>
            <a:pPr>
              <a:defRPr/>
            </a:pPr>
            <a:fld id="{3EEDDAFA-81B6-450B-B08B-A6F2E8343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146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32F657D-3D40-4B8C-99CD-47C78220B8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93" indent="-269382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29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542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553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565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576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588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600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669F83-0526-4251-A38F-1054374166B7}" type="slidenum">
              <a:rPr lang="en-US" altLang="zh-CN" smtClean="0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4D6A52E-C1A9-4708-AA9E-93688F22B75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8513321-0001-466C-BAB7-2D97EB16AF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578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AF7D0BC-B9B4-4F39-86C5-00D359F52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93" indent="-269382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29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542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553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565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576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588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600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3A83E1-DB7E-4156-8B03-802C9B9CFBA5}" type="slidenum">
              <a:rPr lang="en-US" altLang="zh-CN" smtClean="0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0A361B1-ACF2-4DE2-95F7-98BDD0A2C1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6125976-5DCB-491D-92D8-8511500B09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545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AF7D0BC-B9B4-4F39-86C5-00D359F52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93" indent="-269382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29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542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553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565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576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588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600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3A83E1-DB7E-4156-8B03-802C9B9CFBA5}" type="slidenum">
              <a:rPr lang="en-US" altLang="zh-CN" smtClean="0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0A361B1-ACF2-4DE2-95F7-98BDD0A2C1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6125976-5DCB-491D-92D8-8511500B09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5991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AF7D0BC-B9B4-4F39-86C5-00D359F52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93" indent="-269382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29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542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553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565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576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588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600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3A83E1-DB7E-4156-8B03-802C9B9CFBA5}" type="slidenum">
              <a:rPr lang="en-US" altLang="zh-CN" smtClean="0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0A361B1-ACF2-4DE2-95F7-98BDD0A2C1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6125976-5DCB-491D-92D8-8511500B09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45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AF7D0BC-B9B4-4F39-86C5-00D359F52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393" indent="-269382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529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542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553" indent="-215506">
              <a:spcBef>
                <a:spcPct val="3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565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576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588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600" indent="-215506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3A83E1-DB7E-4156-8B03-802C9B9CFBA5}" type="slidenum">
              <a:rPr lang="en-US" altLang="zh-CN" smtClean="0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0A361B1-ACF2-4DE2-95F7-98BDD0A2C1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6125976-5DCB-491D-92D8-8511500B09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231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7388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9D453FD-3C1A-41AA-B1A4-A248F25797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7A4FF-16C5-4016-862B-C453A71E6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86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4EF97DE-452C-41F4-AD9F-17D6C33B81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BD377-E7EF-4A39-AC10-F2F6DC2D6B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6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E57FD02-5862-4CD1-8704-6E774F16BB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4BCD3-495B-467A-9417-EE09B77071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36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2A4FBB0-1FF1-4AC2-B7F9-ABDABA70D9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A8605-FDBA-4E87-9F96-DEB96E12A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849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BBF12FD-CD0D-42F1-BF7E-C94A7F24DF86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3276600" y="4365625"/>
            <a:ext cx="574675" cy="6477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E15051-72D0-439C-A5D3-9762C1F65C5B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3563938" y="4365625"/>
            <a:ext cx="503237" cy="6477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8639294-40D6-45B6-8FFA-FDAF770A03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51275" y="4365625"/>
            <a:ext cx="5292725" cy="647700"/>
            <a:chOff x="2381" y="0"/>
            <a:chExt cx="3016" cy="61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AB3AF15-C98F-478C-88C8-A3BF139785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381" y="1"/>
              <a:ext cx="2843" cy="61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07020E9E-6A83-4CD0-AB06-F7D2E9FAD02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109" y="0"/>
              <a:ext cx="288" cy="61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9" name="Text Box 12">
            <a:extLst>
              <a:ext uri="{FF2B5EF4-FFF2-40B4-BE49-F238E27FC236}">
                <a16:creationId xmlns:a16="http://schemas.microsoft.com/office/drawing/2014/main" id="{A17B67F4-D894-414A-9172-7FF697C2609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52400" y="228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EFEFE"/>
                </a:solidFill>
              </a:rPr>
              <a:t>ZJWCHC</a:t>
            </a:r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276600" y="2492375"/>
            <a:ext cx="5638800" cy="1182688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914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84663" y="4365625"/>
            <a:ext cx="4464050" cy="6477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2F5A5-372F-4BED-857A-DFA9019219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400">
                <a:solidFill>
                  <a:srgbClr val="FEFEF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106D6-E395-41FB-A411-4B7573AF1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396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solidFill>
                  <a:srgbClr val="FEFEF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D551B-1EAF-49F4-BEAE-91A40F2A56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133600" cy="396875"/>
          </a:xfrm>
        </p:spPr>
        <p:txBody>
          <a:bodyPr/>
          <a:lstStyle>
            <a:lvl1pPr>
              <a:defRPr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BC52F1F0-CBBF-4CB0-A262-3A07DD1455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940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60DAF2E-AD8C-4BFF-AE8D-820B110F35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359B0-9B26-4A5C-B8F0-5B9348EF2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84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1A9D4C5-4BA8-4D3D-8964-916812DE6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9F029-CC22-4029-B124-B6FD90A7F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28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990600"/>
            <a:ext cx="3848100" cy="5175250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2050" y="990600"/>
            <a:ext cx="3848100" cy="5175250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5F2EDF5-645E-4F71-A3EA-C0C1F2AF2C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91C9271-9CDD-4541-B4AE-49B08655046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37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BA8AD5A-0CF3-419A-B5B3-6DA4A11BF9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E6C84-DA37-4FAA-A208-B9B32CA0E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094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EB41A0E-057B-4C02-9C50-7A14FB6284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93377-D9F9-4F60-B6F1-5C9B1937E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26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1A628F2-2A1C-407E-81D5-B2208072E3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3A68E-D3C6-4732-8A55-C9CD56968B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2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123C2F-E6E0-40B7-A523-4F129E8C2F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98DE9-655A-41A8-834B-CF6C3CFB8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567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C05D2B3-4C43-4EED-BE67-BB9682400F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732EA-C71C-4A47-A7F3-128F289919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66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0A71F21-8A05-44F8-83C7-EAB630EB68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65AE2-D2CD-4212-9953-BAEDD059C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966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397F324-CA4D-4809-AA13-2630DF9C27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0A10-77B4-4CEF-90FF-071F2498FC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955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09538"/>
            <a:ext cx="1962150" cy="60563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109538"/>
            <a:ext cx="5734050" cy="60563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83A8155-D8AF-4C2C-A3F8-1114983AE9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050FF-89AE-47ED-AE92-C104017FE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646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990600"/>
            <a:ext cx="3848100" cy="51752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72050" y="990600"/>
            <a:ext cx="3848100" cy="25114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72050" y="3654425"/>
            <a:ext cx="3848100" cy="25114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EC55215-1213-4BEF-A551-1442FC3447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6392-4BC7-461F-BA59-BD122AFD9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958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990600"/>
            <a:ext cx="3848100" cy="51752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2050" y="990600"/>
            <a:ext cx="3848100" cy="51752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6324B71-6194-45F3-9A77-AA2F7FCB33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871FA-695E-46A1-B691-2A18BBB95E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868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71550" y="990600"/>
            <a:ext cx="7848600" cy="51752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080B5DB-C080-4A7F-8CE3-B446834C47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988C9-B610-49F3-AC34-13FDA0098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166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F5BD95-55E1-416A-AC13-84B7EFA0E9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1430BF-617A-43FC-92A9-F6779D429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C59175-243A-464A-B138-C3526CBA5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59F4E-9D0B-47FB-BDEF-BEAC2B838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4044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57ADF6-0265-40AB-BF20-9B140E3A0D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AAC93-288E-458D-AF71-D493866100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E5C018-C863-4BAA-984C-F6853573A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D0396-C27A-4152-827F-E862939B08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225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A87B04-C481-4D3E-81F0-A5D1A4048A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A95880-5CA8-4F99-9FF4-8455A59262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2D11B6-F9C7-49AA-8B5F-C740B1675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B2509-1183-4558-8FE1-F027EE160F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7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86E6FA1-3EA3-422C-9597-AF817036C7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52EAD-5490-4E29-AF94-02AD6ABA56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585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7A436-67B3-4474-B323-761322D4F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5346B-00B8-4F33-9A8F-B53FFBAB76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9E32A-4F52-4290-8539-DDD24C119A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EBCA1-00EF-43FF-86C9-971D253E0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6970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9FFEF3-3B01-4BBC-97B9-16E9E710D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571A6D-38B9-460B-9068-279DC0397F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B60AC-058D-4BB7-B263-07432B38A5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93F88-6F9B-4F7B-BE14-EC50609BF2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2125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D11FD7-1F4F-4592-8E21-57395AFE14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2734EB-B1A1-413B-9AB2-3F8747C26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8677A0-B28A-4D70-8C60-3ADA1B442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49E05-DF2E-412D-82FE-20E2696A9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095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94444A-8C2A-4C6B-8AD2-A9D7795CE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4C64461-F874-4FD0-BDA7-60704395AF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5F9CD8-C250-42E9-9297-2B55C5C30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B0D0-DD58-4F67-88BA-034ED9130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240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616D3A-FD67-4685-94DB-15F4BDA2C4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99447-4716-44BF-890D-D0BF61BE6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961A0-E9AE-4D6B-9F69-B5374FDFD8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E3E87-B2E1-457E-B14D-E876042E8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2695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D34C48-F2BD-43DD-A64B-CD711DCEC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4A63B6-359C-4AA8-B7F6-283E9CC3C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F111E-78AC-4B9C-9800-66A8CCCCE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7BE1-AA94-42B2-A3BE-ECC426447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870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51EB75-AC97-44D5-B9A3-677044B62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4A989A-B78B-4887-824A-011F84D54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9D776A-3341-4779-9205-C7F74E773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E892F-5233-41A7-80EE-A7E5F59C1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01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9D00A2-1749-4B81-8920-7EF86CFAD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92FCA4-06A3-43EB-A155-7C5892D31C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4763AF-533B-4071-B999-C84858B65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487B0-DCB6-4E3F-B8EA-BF4F60DB68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807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538"/>
            <a:ext cx="7162800" cy="593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990600"/>
            <a:ext cx="3848100" cy="51752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72050" y="990600"/>
            <a:ext cx="3848100" cy="25114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72050" y="3654425"/>
            <a:ext cx="3848100" cy="25114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EC55215-1213-4BEF-A551-1442FC3447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6392-4BC7-461F-BA59-BD122AFD9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52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33B0332-07EB-4797-9282-98DC93D0DB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5B625-77C3-46F3-87F3-2260FBF745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08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4CE5AE2-6BFB-4497-8557-3D6ABAB793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A349-E15F-40F2-8E38-3B629B0AF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5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E57AD7A-86EB-42EA-B69D-C250A107EF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FACB9-194A-411F-9E1F-4153E78610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4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F827CD6-2B2C-46DB-822C-94E43F5923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25D00-ACB4-4C85-BAAD-0C4C4006D8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42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7CC17D6-A94E-44CF-BDA7-032F8DC2AD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04589-231A-416F-9363-1975EDD24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62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76E9CE-A4AE-4909-BB39-F819DAEE90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53DFF-136C-4368-BB5A-8B8C023AE1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3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BC501149-782C-4C4F-BEBC-972E4DE9F6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701E7446-870D-4ADC-9123-3DECDD9136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80233" name="Rectangle 9">
            <a:extLst>
              <a:ext uri="{FF2B5EF4-FFF2-40B4-BE49-F238E27FC236}">
                <a16:creationId xmlns:a16="http://schemas.microsoft.com/office/drawing/2014/main" id="{FB5DCB11-196F-40AA-90BE-5A71856822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088" y="6381750"/>
            <a:ext cx="2133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400" b="1"/>
            </a:lvl1pPr>
          </a:lstStyle>
          <a:p>
            <a:pPr>
              <a:defRPr/>
            </a:pPr>
            <a:fld id="{1B2C84B3-6F73-4485-982D-D08AE7A20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7351FB51-A506-4B22-BA96-A656F6A2D7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859838" y="0"/>
            <a:ext cx="284162" cy="61880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2BB90C05-DDD4-4B3B-9689-8DA87F894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205105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r:id="rId17" imgW="3847619" imgH="3796825" progId="Photoshop.Image.6">
                  <p:embed/>
                </p:oleObj>
              </mc:Choice>
              <mc:Fallback>
                <p:oleObj r:id="rId17" imgW="3847619" imgH="3796825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5105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Line 4">
            <a:extLst>
              <a:ext uri="{FF2B5EF4-FFF2-40B4-BE49-F238E27FC236}">
                <a16:creationId xmlns:a16="http://schemas.microsoft.com/office/drawing/2014/main" id="{E24EB324-E348-4ACF-9BBD-6E391490E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17" name="AutoShape 5">
            <a:extLst>
              <a:ext uri="{FF2B5EF4-FFF2-40B4-BE49-F238E27FC236}">
                <a16:creationId xmlns:a16="http://schemas.microsoft.com/office/drawing/2014/main" id="{C76A2A79-667B-49B8-8E91-144313EFAC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8118" name="AutoShape 6">
            <a:extLst>
              <a:ext uri="{FF2B5EF4-FFF2-40B4-BE49-F238E27FC236}">
                <a16:creationId xmlns:a16="http://schemas.microsoft.com/office/drawing/2014/main" id="{FE07C743-43B3-441C-B05F-358279B5D5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45463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055" name="Group 7">
            <a:extLst>
              <a:ext uri="{FF2B5EF4-FFF2-40B4-BE49-F238E27FC236}">
                <a16:creationId xmlns:a16="http://schemas.microsoft.com/office/drawing/2014/main" id="{2262FD02-6B47-4012-93C1-DE585479FD5F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0"/>
            <a:ext cx="4464050" cy="836613"/>
            <a:chOff x="2381" y="0"/>
            <a:chExt cx="3016" cy="611"/>
          </a:xfrm>
        </p:grpSpPr>
        <p:sp>
          <p:nvSpPr>
            <p:cNvPr id="218120" name="Rectangle 8">
              <a:extLst>
                <a:ext uri="{FF2B5EF4-FFF2-40B4-BE49-F238E27FC236}">
                  <a16:creationId xmlns:a16="http://schemas.microsoft.com/office/drawing/2014/main" id="{187DDEDF-993D-494A-BAC0-EC100313940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381" y="2"/>
              <a:ext cx="2843" cy="60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60" name="AutoShape 9">
              <a:extLst>
                <a:ext uri="{FF2B5EF4-FFF2-40B4-BE49-F238E27FC236}">
                  <a16:creationId xmlns:a16="http://schemas.microsoft.com/office/drawing/2014/main" id="{C9DFE723-2BA9-4B4C-BF77-9D3F9938DC0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108" y="0"/>
              <a:ext cx="289" cy="61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056" name="Rectangle 10">
            <a:extLst>
              <a:ext uri="{FF2B5EF4-FFF2-40B4-BE49-F238E27FC236}">
                <a16:creationId xmlns:a16="http://schemas.microsoft.com/office/drawing/2014/main" id="{629F85F9-C163-45B6-A01D-4E1E6F885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3000" y="109538"/>
            <a:ext cx="7162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BCEA31F4-9313-4022-971A-BCC05DCBDC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1550" y="990600"/>
            <a:ext cx="784860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24" name="Rectangle 12">
            <a:extLst>
              <a:ext uri="{FF2B5EF4-FFF2-40B4-BE49-F238E27FC236}">
                <a16:creationId xmlns:a16="http://schemas.microsoft.com/office/drawing/2014/main" id="{54B2B47B-717E-4BC0-8A35-1F0BE804DA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524625"/>
            <a:ext cx="668338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3C6BE493-364C-478E-9AB4-94CB3605B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8" r:id="rId12"/>
    <p:sldLayoutId id="2147483779" r:id="rId13"/>
    <p:sldLayoutId id="214748378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9"/>
        </a:buBlip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20"/>
        </a:buBlip>
        <a:defRPr sz="26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21"/>
        </a:buBlip>
        <a:defRPr sz="25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Blip>
          <a:blip r:embed="rId22"/>
        </a:buBlip>
        <a:defRPr sz="2400" b="1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Blip>
          <a:blip r:embed="rId23"/>
        </a:buBlip>
        <a:defRPr sz="2300" b="1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Blip>
          <a:blip r:embed="rId23"/>
        </a:buBlip>
        <a:defRPr sz="2300" b="1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Blip>
          <a:blip r:embed="rId23"/>
        </a:buBlip>
        <a:defRPr sz="2300" b="1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Blip>
          <a:blip r:embed="rId23"/>
        </a:buBlip>
        <a:defRPr sz="2300" b="1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Blip>
          <a:blip r:embed="rId23"/>
        </a:buBlip>
        <a:defRPr sz="23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52B5EE-BBFD-4481-BF0B-1EC269BE4B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142CE1B-C072-4959-86F0-D59A38B76B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7508" name="Rectangle 4">
            <a:extLst>
              <a:ext uri="{FF2B5EF4-FFF2-40B4-BE49-F238E27FC236}">
                <a16:creationId xmlns:a16="http://schemas.microsoft.com/office/drawing/2014/main" id="{5F879293-39C8-44D2-8BCE-0C87718AB3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7509" name="Rectangle 5">
            <a:extLst>
              <a:ext uri="{FF2B5EF4-FFF2-40B4-BE49-F238E27FC236}">
                <a16:creationId xmlns:a16="http://schemas.microsoft.com/office/drawing/2014/main" id="{C7573870-9799-4351-8F4D-78D4613316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7510" name="Rectangle 6">
            <a:extLst>
              <a:ext uri="{FF2B5EF4-FFF2-40B4-BE49-F238E27FC236}">
                <a16:creationId xmlns:a16="http://schemas.microsoft.com/office/drawing/2014/main" id="{3B78FA5B-659D-4FC9-9D19-841E781819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93804FA2-157E-4D78-86B7-082C34D64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8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35EDBAC3-359B-48E5-80B8-9F1E1BD4B91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92C271C0-ED49-4E7C-AECD-87D313A9543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40200" y="4365625"/>
            <a:ext cx="3600152" cy="647700"/>
          </a:xfrm>
        </p:spPr>
        <p:txBody>
          <a:bodyPr/>
          <a:lstStyle/>
          <a:p>
            <a:pPr eaLnBrk="1" hangingPunct="1"/>
            <a:r>
              <a:rPr lang="en-US" altLang="zh-CN" sz="3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C#</a:t>
            </a:r>
            <a:r>
              <a:rPr lang="zh-CN" altLang="en-US" sz="3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高级编程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70B150FC-9F78-4FCC-9221-715667DFC3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7822F0E-A084-4C0E-9A18-FF4B996AB065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57C3DD7-9B47-4027-AA71-324A33BED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115888"/>
            <a:ext cx="6337300" cy="685800"/>
          </a:xfrm>
        </p:spPr>
        <p:txBody>
          <a:bodyPr/>
          <a:lstStyle/>
          <a:p>
            <a:pPr eaLnBrk="1" hangingPunct="1"/>
            <a:r>
              <a:rPr lang="en-US" altLang="zh-CN" sz="4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try </a:t>
            </a:r>
            <a:r>
              <a:rPr lang="zh-CN" altLang="en-US" sz="4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 </a:t>
            </a:r>
            <a:r>
              <a:rPr lang="en-US" altLang="zh-CN" sz="4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catch </a:t>
            </a:r>
            <a:r>
              <a:rPr lang="zh-CN" altLang="en-US" sz="4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块 </a:t>
            </a:r>
          </a:p>
        </p:txBody>
      </p:sp>
      <p:sp>
        <p:nvSpPr>
          <p:cNvPr id="155721" name="Text Box 73">
            <a:extLst>
              <a:ext uri="{FF2B5EF4-FFF2-40B4-BE49-F238E27FC236}">
                <a16:creationId xmlns:a16="http://schemas.microsoft.com/office/drawing/2014/main" id="{C0FF0C81-ED06-4269-BEDF-3060CEA43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24762"/>
            <a:ext cx="3528392" cy="546170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程序代码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en-US" altLang="zh-CN" sz="2400" b="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IOException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E)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错误处理代码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" name="Rectangle 65">
            <a:extLst>
              <a:ext uri="{FF2B5EF4-FFF2-40B4-BE49-F238E27FC236}">
                <a16:creationId xmlns:a16="http://schemas.microsoft.com/office/drawing/2014/main" id="{2CD6B94B-BB67-448A-9D85-0CD85507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414" y="908720"/>
            <a:ext cx="3783013" cy="54777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" name="Text Box 66">
            <a:extLst>
              <a:ext uri="{FF2B5EF4-FFF2-40B4-BE49-F238E27FC236}">
                <a16:creationId xmlns:a16="http://schemas.microsoft.com/office/drawing/2014/main" id="{B8CF06FA-A196-4E09-AA59-F8D41829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0414" y="1342108"/>
            <a:ext cx="38100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filter_water()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{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water();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}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{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impurities.Show();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}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…….</a:t>
            </a: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id="{23BEEFA2-637F-45A1-A49A-101556546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377" y="2566070"/>
            <a:ext cx="1665287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程序代码</a:t>
            </a:r>
            <a:r>
              <a:rPr lang="zh-CN" altLang="en-US" sz="2400" b="0"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D834A636-3630-4496-9585-2AD06BF1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77" y="3934495"/>
            <a:ext cx="2482850" cy="4699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错误处理代码</a:t>
            </a:r>
            <a:r>
              <a:rPr lang="zh-CN" altLang="en-US" sz="2400" b="0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68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5AFFBC3C-5D1D-41B1-9E3C-710F09F267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56FD56F3-E363-4E9A-8A7B-FB9E3B007860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2830D301-9D00-4186-8330-58327649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2581" name="Object 5">
            <a:extLst>
              <a:ext uri="{FF2B5EF4-FFF2-40B4-BE49-F238E27FC236}">
                <a16:creationId xmlns:a16="http://schemas.microsoft.com/office/drawing/2014/main" id="{24BD0C25-A479-4E72-A9FC-549C7216E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32140"/>
              </p:ext>
            </p:extLst>
          </p:nvPr>
        </p:nvGraphicFramePr>
        <p:xfrm>
          <a:off x="251520" y="319042"/>
          <a:ext cx="8568952" cy="620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1" r:id="rId8" imgW="8290440" imgH="6805440" progId="Visio.Drawing.11">
                  <p:embed/>
                </p:oleObj>
              </mc:Choice>
              <mc:Fallback>
                <p:oleObj r:id="rId8" imgW="8290440" imgH="68054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9042"/>
                        <a:ext cx="8568952" cy="6206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3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04FDB91F-7C9B-482F-9143-398AA37B65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9DCA4800-5450-4F71-A8D5-8278B0546EDA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5E7FAB3B-202E-40BC-AF33-93F0E3D34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68760"/>
            <a:ext cx="5562600" cy="412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程序代码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                                  )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错误处理代码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7700" name="Text Box 4">
            <a:extLst>
              <a:ext uri="{FF2B5EF4-FFF2-40B4-BE49-F238E27FC236}">
                <a16:creationId xmlns:a16="http://schemas.microsoft.com/office/drawing/2014/main" id="{493CF974-CB25-4F88-BA0F-794457AA5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50" y="4148485"/>
            <a:ext cx="4179887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可处理系统中的</a:t>
            </a:r>
            <a:r>
              <a:rPr lang="zh-CN" altLang="en-US" sz="2000" b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任何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一种</a:t>
            </a:r>
            <a:r>
              <a:rPr lang="zh-CN" altLang="en-US" sz="2000" b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异常</a:t>
            </a: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0FFAC42A-1FB6-4055-B461-09CD7B7C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87" y="3480147"/>
            <a:ext cx="302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</a:rPr>
              <a:t>System.Exception  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88594BC2-4529-4131-822A-58DB1842A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446B6A-5137-4B34-8816-9CDF5636F53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BD2C72F-D229-4EA5-AC3A-FB171E70F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60350"/>
            <a:ext cx="8589963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using System;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public class TestExcep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public static int Calc(int j)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return 100 / j;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zh-CN" sz="1800" b="1" noProof="1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class MyApp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public static void Main()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TestExcep exTest = new TestExcep();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try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    int dZero = TestExcep.Calc(0);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    Console.WriteLine("Result: {0}", dZero);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catch (DivideByZeroException ex)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    Console.WriteLine(“</a:t>
            </a:r>
            <a:r>
              <a:rPr lang="en-US" altLang="zh-CN" sz="1800" b="1" dirty="0"/>
              <a:t>divider is 0”</a:t>
            </a:r>
            <a:r>
              <a:rPr lang="en-US" altLang="zh-CN" sz="1800" b="1" noProof="1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</a:pP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88594BC2-4529-4131-822A-58DB1842A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446B6A-5137-4B34-8816-9CDF5636F53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BD2C72F-D229-4EA5-AC3A-FB171E70F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60350"/>
            <a:ext cx="8589963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using System;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public class TestExcep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public static int Calc(int j)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return 100 / j;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zh-CN" sz="1800" b="1" noProof="1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class MyApp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public static void Main()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TestExcep exTest = new TestExcep();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try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    int dZero = TestExcep.Calc(0);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    Console.WriteLine("Result: {0}", dZero);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catch (DivideByZeroException ex)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            Console.WriteLine(“</a:t>
            </a:r>
            <a:r>
              <a:rPr lang="en-US" altLang="zh-CN" sz="1800" b="1" dirty="0"/>
              <a:t>divider is 0”</a:t>
            </a:r>
            <a:r>
              <a:rPr lang="en-US" altLang="zh-CN" sz="1800" b="1" noProof="1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800" b="1" noProof="1"/>
              <a:t>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</a:pPr>
            <a:endParaRPr lang="en-US" altLang="zh-CN" sz="1800" b="1" dirty="0"/>
          </a:p>
        </p:txBody>
      </p:sp>
      <p:sp>
        <p:nvSpPr>
          <p:cNvPr id="301060" name="Text Box 4">
            <a:extLst>
              <a:ext uri="{FF2B5EF4-FFF2-40B4-BE49-F238E27FC236}">
                <a16:creationId xmlns:a16="http://schemas.microsoft.com/office/drawing/2014/main" id="{5390AF7E-1F81-4543-AFEA-B213A6DFF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1772816"/>
            <a:ext cx="2591593" cy="107721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输出结果：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divider is 0</a:t>
            </a:r>
          </a:p>
        </p:txBody>
      </p:sp>
    </p:spTree>
    <p:extLst>
      <p:ext uri="{BB962C8B-B14F-4D97-AF65-F5344CB8AC3E}">
        <p14:creationId xmlns:p14="http://schemas.microsoft.com/office/powerpoint/2010/main" val="13924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4050709C-4289-4E49-904C-621E34B73B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4498DD0D-F733-462D-987A-C4B96CE0234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CD21AB7-262B-4308-B697-4005CB55A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finally</a:t>
            </a:r>
          </a:p>
        </p:txBody>
      </p:sp>
      <p:sp>
        <p:nvSpPr>
          <p:cNvPr id="158726" name="Text Box 6">
            <a:extLst>
              <a:ext uri="{FF2B5EF4-FFF2-40B4-BE49-F238E27FC236}">
                <a16:creationId xmlns:a16="http://schemas.microsoft.com/office/drawing/2014/main" id="{255AC924-17DE-4A7D-AF5C-A7186DB6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052736"/>
            <a:ext cx="5562600" cy="5216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程序代码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endParaRPr lang="en-US" altLang="zh-CN" sz="2400" b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错误处理代码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b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finally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//finally </a:t>
            </a:r>
            <a:r>
              <a:rPr lang="zh-CN" altLang="en-US" sz="2400" b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代码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id="{52633B3C-34C2-4304-82E6-84B62917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338" y="5448494"/>
            <a:ext cx="4019049" cy="40011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如果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没有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，则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finally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必须有。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2C59685F-F403-4D47-9055-B0910E639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B41D9-7C43-4439-A379-B93E0D87FC3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26E30958-749D-44D8-A5DE-1B541BE17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8589963" cy="6480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using System;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public class TestExcep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public static int Calc(int j)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return 100 / j;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zh-CN" sz="1600" b="1" noProof="1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class MyApp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public static void Main()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TestExcep exTest = new TestExcep();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try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int dZero = TestExcep.Calc(0);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Console.WriteLine("Result: {0}", dZero);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catch (DivideByZeroException ex)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Console.WriteLine(“</a:t>
            </a:r>
            <a:r>
              <a:rPr lang="en-US" altLang="zh-CN" sz="1600" b="1" dirty="0"/>
              <a:t>divider is 0”</a:t>
            </a:r>
            <a:r>
              <a:rPr lang="en-US" altLang="zh-CN" sz="1600" b="1" noProof="1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dirty="0"/>
              <a:t>       </a:t>
            </a:r>
            <a:r>
              <a:rPr lang="en-US" altLang="zh-CN" sz="1600" b="1" noProof="1"/>
              <a:t>finally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Console.WriteLine("Cleanup occurs here");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}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endParaRPr lang="en-US" altLang="zh-C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2C59685F-F403-4D47-9055-B0910E639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B41D9-7C43-4439-A379-B93E0D87FC3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26E30958-749D-44D8-A5DE-1B541BE17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8589963" cy="6480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using System;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public class TestExcep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public static int Calc(int j)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return 100 / j;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zh-CN" sz="1600" b="1" noProof="1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class MyApp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public static void Main()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TestExcep exTest = new TestExcep();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try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int dZero = TestExcep.Calc(0);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Console.WriteLine("Result: {0}", dZero);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catch (DivideByZeroException ex)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Console.WriteLine(“</a:t>
            </a:r>
            <a:r>
              <a:rPr lang="en-US" altLang="zh-CN" sz="1600" b="1" dirty="0"/>
              <a:t>divider is 0”</a:t>
            </a:r>
            <a:r>
              <a:rPr lang="en-US" altLang="zh-CN" sz="1600" b="1" noProof="1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dirty="0"/>
              <a:t>       </a:t>
            </a:r>
            <a:r>
              <a:rPr lang="en-US" altLang="zh-CN" sz="1600" b="1" noProof="1"/>
              <a:t>finally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Console.WriteLine("Cleanup occurs here");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}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endParaRPr lang="en-US" altLang="zh-CN" sz="1600" b="1" dirty="0"/>
          </a:p>
        </p:txBody>
      </p:sp>
      <p:sp>
        <p:nvSpPr>
          <p:cNvPr id="305155" name="Text Box 3">
            <a:extLst>
              <a:ext uri="{FF2B5EF4-FFF2-40B4-BE49-F238E27FC236}">
                <a16:creationId xmlns:a16="http://schemas.microsoft.com/office/drawing/2014/main" id="{FF75311D-A6BF-4C6C-96AC-5E257D7A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1041020"/>
            <a:ext cx="3744913" cy="144655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输出结果：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divider is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Cleanup occurs here</a:t>
            </a:r>
          </a:p>
        </p:txBody>
      </p:sp>
    </p:spTree>
    <p:extLst>
      <p:ext uri="{BB962C8B-B14F-4D97-AF65-F5344CB8AC3E}">
        <p14:creationId xmlns:p14="http://schemas.microsoft.com/office/powerpoint/2010/main" val="1530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2C59685F-F403-4D47-9055-B0910E639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B41D9-7C43-4439-A379-B93E0D87FC3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26E30958-749D-44D8-A5DE-1B541BE17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8589963" cy="6480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using System;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public class TestExcep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public static int Calc(int j)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return 100 / j;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zh-CN" sz="1600" b="1" noProof="1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class MyApp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public static void Main()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TestExcep exTest = new TestExcep();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try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</a:t>
            </a:r>
            <a:r>
              <a:rPr lang="en-US" altLang="zh-CN" sz="1600" b="1" noProof="1">
                <a:solidFill>
                  <a:srgbClr val="FF0000"/>
                </a:solidFill>
              </a:rPr>
              <a:t>int dZero = TestExcep.Calc(1);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Console.WriteLine("Result: {0}", dZero);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catch (DivideByZeroException ex)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Console.WriteLine(“</a:t>
            </a:r>
            <a:r>
              <a:rPr lang="en-US" altLang="zh-CN" sz="1600" b="1" dirty="0"/>
              <a:t>divider is 0”</a:t>
            </a:r>
            <a:r>
              <a:rPr lang="en-US" altLang="zh-CN" sz="1600" b="1" noProof="1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dirty="0"/>
              <a:t>       </a:t>
            </a:r>
            <a:r>
              <a:rPr lang="en-US" altLang="zh-CN" sz="1600" b="1" noProof="1"/>
              <a:t>finally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Console.WriteLine("Cleanup occurs here");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}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9820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2C59685F-F403-4D47-9055-B0910E639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B41D9-7C43-4439-A379-B93E0D87FC3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26E30958-749D-44D8-A5DE-1B541BE17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8589963" cy="6480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using System;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public class TestExcep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public static int Calc(int j)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return 100 / j;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zh-CN" sz="1600" b="1" noProof="1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class MyApp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public static void Main()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TestExcep exTest = new TestExcep();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try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</a:t>
            </a:r>
            <a:r>
              <a:rPr lang="en-US" altLang="zh-CN" sz="1600" b="1" noProof="1">
                <a:solidFill>
                  <a:srgbClr val="FF0000"/>
                </a:solidFill>
              </a:rPr>
              <a:t>int dZero = TestExcep.Calc(1);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Console.WriteLine("Result: {0}", dZero);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catch (DivideByZeroException ex)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Console.WriteLine(“</a:t>
            </a:r>
            <a:r>
              <a:rPr lang="en-US" altLang="zh-CN" sz="1600" b="1" dirty="0"/>
              <a:t>divider is 0”</a:t>
            </a:r>
            <a:r>
              <a:rPr lang="en-US" altLang="zh-CN" sz="1600" b="1" noProof="1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dirty="0"/>
              <a:t>       </a:t>
            </a:r>
            <a:r>
              <a:rPr lang="en-US" altLang="zh-CN" sz="1600" b="1" noProof="1"/>
              <a:t>finally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    Console.WriteLine("Cleanup occurs here");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CN" sz="1600" b="1" noProof="1"/>
              <a:t>}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endParaRPr lang="en-US" altLang="zh-CN" sz="1600" b="1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F75311D-A6BF-4C6C-96AC-5E257D7A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1041020"/>
            <a:ext cx="3744913" cy="144655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输出结果：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Result: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Cleanup occurs here</a:t>
            </a:r>
          </a:p>
        </p:txBody>
      </p:sp>
    </p:spTree>
    <p:extLst>
      <p:ext uri="{BB962C8B-B14F-4D97-AF65-F5344CB8AC3E}">
        <p14:creationId xmlns:p14="http://schemas.microsoft.com/office/powerpoint/2010/main" val="1808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AC71ED4F-0E43-4EBA-A020-973CC05F19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FF58ED97-54B0-46D8-80F1-BBD372854560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173884C-5968-4C59-B447-4E3A194BB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3419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</a:t>
            </a:r>
          </a:p>
        </p:txBody>
      </p:sp>
      <p:sp>
        <p:nvSpPr>
          <p:cNvPr id="165916" name="Text Box 28">
            <a:extLst>
              <a:ext uri="{FF2B5EF4-FFF2-40B4-BE49-F238E27FC236}">
                <a16:creationId xmlns:a16="http://schemas.microsoft.com/office/drawing/2014/main" id="{328173A4-6DCC-447B-98AD-CB6E665D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5086350"/>
            <a:ext cx="5843587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63500" dir="3187806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>
                <a:ea typeface="黑体" panose="02010609060101010101" pitchFamily="49" charset="-122"/>
                <a:cs typeface="Times New Roman" panose="02020603050405020304" pitchFamily="18" charset="0"/>
              </a:rPr>
              <a:t>某学生小王转帐</a:t>
            </a:r>
            <a:r>
              <a:rPr lang="en-US" altLang="zh-CN" sz="2000">
                <a:ea typeface="黑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2000">
                <a:ea typeface="黑体" panose="02010609060101010101" pitchFamily="49" charset="-122"/>
                <a:cs typeface="Times New Roman" panose="02020603050405020304" pitchFamily="18" charset="0"/>
              </a:rPr>
              <a:t>到其朋友小李的帐面上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0877CC7C-734D-4B20-9BB2-0E3D4D25FC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ABA334FF-C634-4BBF-A2EA-2863D3A39072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40EE26F-BB3C-41CD-B149-1C8B1FD5E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584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</a:t>
            </a:r>
            <a:r>
              <a:rPr lang="en-US" altLang="zh-CN" sz="4000" b="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catch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块 </a:t>
            </a:r>
          </a:p>
        </p:txBody>
      </p:sp>
      <p:sp>
        <p:nvSpPr>
          <p:cNvPr id="160776" name="AutoShape 8">
            <a:extLst>
              <a:ext uri="{FF2B5EF4-FFF2-40B4-BE49-F238E27FC236}">
                <a16:creationId xmlns:a16="http://schemas.microsoft.com/office/drawing/2014/main" id="{EFA21DB3-66AD-4D59-AA98-E105DC74F609}"/>
              </a:ext>
            </a:extLst>
          </p:cNvPr>
          <p:cNvSpPr>
            <a:spLocks/>
          </p:cNvSpPr>
          <p:nvPr/>
        </p:nvSpPr>
        <p:spPr bwMode="auto">
          <a:xfrm>
            <a:off x="2771775" y="3284538"/>
            <a:ext cx="549275" cy="3057525"/>
          </a:xfrm>
          <a:prstGeom prst="leftBrace">
            <a:avLst>
              <a:gd name="adj1" fmla="val 46362"/>
              <a:gd name="adj2" fmla="val 50000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0775" name="Text Box 7">
            <a:extLst>
              <a:ext uri="{FF2B5EF4-FFF2-40B4-BE49-F238E27FC236}">
                <a16:creationId xmlns:a16="http://schemas.microsoft.com/office/drawing/2014/main" id="{6761DAB8-45F9-4CE8-9E02-29C2ABDD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052513"/>
            <a:ext cx="5168900" cy="5289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33CC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rgbClr val="33CC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程序代码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(IOException E)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33CC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rgbClr val="33CC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错误处理代码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(OutOfMemoryException E)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33CC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rgbClr val="33CC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错误处理代码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60777" name="Text Box 9">
            <a:extLst>
              <a:ext uri="{FF2B5EF4-FFF2-40B4-BE49-F238E27FC236}">
                <a16:creationId xmlns:a16="http://schemas.microsoft.com/office/drawing/2014/main" id="{5E6E9883-45C9-4BF6-9B84-1A809932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33825"/>
            <a:ext cx="4721225" cy="5286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用于捕捉两种异常的</a:t>
            </a:r>
            <a:r>
              <a:rPr lang="en-US" altLang="zh-CN" dirty="0" smtClean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2AB71D12-EF07-4CFD-A090-3E6E06F178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173BED0-2741-41F7-B8F4-012263D87E6C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F5E566D-EDF0-4AFA-A05B-68F3F6D45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396" y="44624"/>
            <a:ext cx="8713092" cy="6407993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TestExcep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int Calc(int j)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100 / j;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50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TestExcep exTest = new TestExcep();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int dZero = TestExcep.Calc(0);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Console.WriteLine("Result: {0}", dZero);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(Exception ex)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Console.WriteLine("Exception</a:t>
            </a: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(DivideByZeroException ex)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Console.WriteLine("DivideByZeroException");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50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finally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Console.WriteLine("Cleanup occurs here");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2AB71D12-EF07-4CFD-A090-3E6E06F178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173BED0-2741-41F7-B8F4-012263D87E6C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F5E566D-EDF0-4AFA-A05B-68F3F6D45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396" y="44624"/>
            <a:ext cx="8713092" cy="6407993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TestExcep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int Calc(int j)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100 / j;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50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TestExcep exTest = new TestExcep();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int dZero = TestExcep.Calc(0);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Console.WriteLine("Result: {0}", dZero);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(Exception ex)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Console.WriteLine("Exception</a:t>
            </a: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(DivideByZeroException ex)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Console.WriteLine("DivideByZeroException");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50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finally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Console.WriteLine("Cleanup occurs here");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013" name="Text Box 5">
            <a:extLst>
              <a:ext uri="{FF2B5EF4-FFF2-40B4-BE49-F238E27FC236}">
                <a16:creationId xmlns:a16="http://schemas.microsoft.com/office/drawing/2014/main" id="{FE9DE6E6-9110-4966-B1C0-601D5FEE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64" y="1268760"/>
            <a:ext cx="7488956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上一个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子句已经捕获了此类型或超类型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(“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System.Exception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”)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的所有异常	。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indent="-45720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特定异常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一般异常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5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A5A45AB1-B366-4857-92DB-D8FBD06CCC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2ADE9D2E-4857-4D3B-A3C8-E00E7F3D3611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23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D0D8939-B338-4B2E-882D-EBD899F36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881" y="233397"/>
            <a:ext cx="7162800" cy="593725"/>
          </a:xfrm>
        </p:spPr>
        <p:txBody>
          <a:bodyPr/>
          <a:lstStyle/>
          <a:p>
            <a:pPr eaLnBrk="1" hangingPunct="1"/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System.Exception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300035" name="Group 3">
            <a:extLst>
              <a:ext uri="{FF2B5EF4-FFF2-40B4-BE49-F238E27FC236}">
                <a16:creationId xmlns:a16="http://schemas.microsoft.com/office/drawing/2014/main" id="{B8B84A78-B2C5-468F-A7C9-580D4C6D5EFB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700213"/>
          <a:ext cx="8424863" cy="3078230"/>
        </p:xfrm>
        <a:graphic>
          <a:graphicData uri="http://schemas.openxmlformats.org/drawingml/2006/table">
            <a:tbl>
              <a:tblPr/>
              <a:tblGrid>
                <a:gridCol w="842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1433" marR="91433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Message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获取描述当前异常的消息。 </a:t>
                      </a:r>
                    </a:p>
                  </a:txBody>
                  <a:tcPr marL="91433" marR="91433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Source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获取或设置导致错误的应用程序或对象的名称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程序集的名称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。 </a:t>
                      </a:r>
                    </a:p>
                  </a:txBody>
                  <a:tcPr marL="91433" marR="91433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TargetSite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获取引发当前异常的方法。 </a:t>
                      </a:r>
                    </a:p>
                  </a:txBody>
                  <a:tcPr marL="91433" marR="91433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StackTrace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获取当前异常发生时调用堆栈上的帧的字符串表示形式。 </a:t>
                      </a:r>
                    </a:p>
                  </a:txBody>
                  <a:tcPr marL="91433" marR="91433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ED1A73D2-B4A7-4961-839D-256795005C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C2C00EB-2773-475A-A440-F8B6A0C3282B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908C0BF-90D3-42F3-A39D-9D72EAFC3E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42863"/>
            <a:ext cx="7848600" cy="6481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//005.cs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TestExcep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int Calc(int j)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100 / j;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50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Main()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TestExcep exTest = new TestExcep();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int dZero = TestExcep.Calc(0);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Console.WriteLine("Result: {0}", dZero);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catch (DivideByZeroException ex)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Console.WriteLine("ex.Message: {0}", ex.Message);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Console.WriteLine("ex.Source: {0}", ex.Source);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Console.WriteLine("ex.TargetSite: {0}", ex.TargetSite.ToString());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Console.WriteLine("ex.StackTrace: {0}", ex.StackTrace);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catch (Exception ex)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Console.WriteLine("General " + ex.Message);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finally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Console.WriteLine("Cleanup occurs here");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ED1A73D2-B4A7-4961-839D-256795005C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C2C00EB-2773-475A-A440-F8B6A0C3282B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908C0BF-90D3-42F3-A39D-9D72EAFC3E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42863"/>
            <a:ext cx="7848600" cy="6481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//005.cs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TestExcep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int Calc(int j)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100 / j;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50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Main()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TestExcep exTest = new TestExcep();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int dZero = TestExcep.Calc(0);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Console.WriteLine("Result: {0}", dZero);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catch (DivideByZeroException ex)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Console.WriteLine("ex.Message: {0}", ex.Message);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Console.WriteLine("ex.Source: {0}", ex.Source);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Console.WriteLine("ex.TargetSite: {0}", ex.TargetSite.ToString());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Console.WriteLine("ex.StackTrace: {0}", ex.StackTrace);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catch (Exception ex)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Console.WriteLine("General " + ex.Message);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finally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Console.WriteLine("Cleanup occurs here");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77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4298FA44-158B-43AF-87E1-B0218B5A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8680"/>
            <a:ext cx="8352482" cy="17399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ex.Message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尝试除以零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ex.Source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005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ex.TargetSite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Int32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Calc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(Int32)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ex.StackTrace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   在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TestExcep.Calc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(Int32 j)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位置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F:\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005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\Program.cs:行号 6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在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MyApp.Main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位置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F:\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005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\Program.cs:行号 17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Cleanup occurs here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5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5A9149C0-5EF7-4FAE-A2B5-8E842EB259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958A4C0E-19C1-464B-85F9-D433D834719E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5A66D14-2B57-4758-AD69-298ED327A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如何创建定制异常类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15C179-9C4F-4F80-ACB1-D5651A62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466" y="980728"/>
            <a:ext cx="8172981" cy="4679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类应从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ApplicationException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派生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应尽可能包含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Exception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基类定义的三个公共构造函数：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默认的无参数构造函数；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带一个字符串参数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通常是消息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的构造函数；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带一个字符串和一个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Exception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对象参数的构造函数，处理异常时如果又发生异常，就会使用第二个参数。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使用基类初始化调用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(base)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来初始化对象。如果要初始化额外字段或成员属性，则要增加新的构造函数来初始化这些值。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C24E79C9-3208-4949-A6FC-2FF8E9960C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98E9CEE2-AF03-4600-A01C-66B3BB85EA6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27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9749" name="Rectangle 5">
            <a:extLst>
              <a:ext uri="{FF2B5EF4-FFF2-40B4-BE49-F238E27FC236}">
                <a16:creationId xmlns:a16="http://schemas.microsoft.com/office/drawing/2014/main" id="{B58B4F29-92B7-49F4-BE26-C44AA013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44675"/>
            <a:ext cx="6913563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if (grade&lt; 0 &amp;&amp; grade &gt; 150)</a:t>
            </a:r>
          </a:p>
          <a:p>
            <a:pPr algn="just">
              <a:buClr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algn="just">
              <a:buClr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throw new InvalidNumberInput</a:t>
            </a:r>
          </a:p>
          <a:p>
            <a:pPr algn="just">
              <a:buClr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(grade+  “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不是合法的成绩”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algn="just">
              <a:buClr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68FB52E7-4878-4036-A894-F0A2C054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2420938"/>
            <a:ext cx="4391025" cy="1079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9752" name="Rectangle 8">
            <a:extLst>
              <a:ext uri="{FF2B5EF4-FFF2-40B4-BE49-F238E27FC236}">
                <a16:creationId xmlns:a16="http://schemas.microsoft.com/office/drawing/2014/main" id="{551573B9-A9E8-4C05-8432-D5133490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87838"/>
            <a:ext cx="6408439" cy="40011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throw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可用来引发自定义异常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en-US" altLang="zh-CN" sz="2000" dirty="0" err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InvalidNumberInput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 </a:t>
            </a:r>
          </a:p>
        </p:txBody>
      </p:sp>
      <p:sp>
        <p:nvSpPr>
          <p:cNvPr id="39942" name="标题 1">
            <a:extLst>
              <a:ext uri="{FF2B5EF4-FFF2-40B4-BE49-F238E27FC236}">
                <a16:creationId xmlns:a16="http://schemas.microsoft.com/office/drawing/2014/main" id="{D8E39BAB-565D-44D9-9400-9BBDFD1CD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7F81252-FF6D-458B-AF9D-16F568B35E0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4327A-17C6-4975-A3F0-5FAEFA2AFBA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7E5630-F437-446A-B2A7-0C45EC31B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40444"/>
            <a:ext cx="3456384" cy="3232572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interface IFun1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string ShowMe();}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interface IFun2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string ShowMe();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Circle : IFun1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string ShowMe()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 return "Circle-IFun1";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51E8A404-6903-4500-960C-F2D78996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926" y="2564904"/>
            <a:ext cx="4572000" cy="2862322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public class MyApp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static 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    IFun2 i = new Circle() as IFun2;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    </a:t>
            </a:r>
            <a:r>
              <a:rPr lang="en-US" altLang="zh-CN" sz="1800" b="1" dirty="0" err="1">
                <a:solidFill>
                  <a:srgbClr val="000000"/>
                </a:solidFill>
              </a:rPr>
              <a:t>Console.WriteLine</a:t>
            </a:r>
            <a:r>
              <a:rPr lang="en-US" altLang="zh-CN" sz="1800" b="1" dirty="0">
                <a:solidFill>
                  <a:srgbClr val="000000"/>
                </a:solidFill>
              </a:rPr>
              <a:t>(</a:t>
            </a:r>
            <a:r>
              <a:rPr lang="en-US" altLang="zh-CN" sz="1800" b="1" noProof="1" smtClean="0">
                <a:solidFill>
                  <a:srgbClr val="000000"/>
                </a:solidFill>
              </a:rPr>
              <a:t>i.ShowMe());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</a:t>
            </a:r>
            <a:r>
              <a:rPr lang="en-US" altLang="zh-CN" sz="1800" b="1" noProof="1" smtClean="0">
                <a:solidFill>
                  <a:srgbClr val="000000"/>
                </a:solidFill>
              </a:rPr>
              <a:t>       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IFun1 </a:t>
            </a:r>
            <a:r>
              <a:rPr lang="en-US" altLang="zh-CN" sz="1800" b="1" dirty="0">
                <a:solidFill>
                  <a:srgbClr val="000000"/>
                </a:solidFill>
              </a:rPr>
              <a:t>i2 = new Circle() as IFun1;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</a:t>
            </a:r>
            <a:r>
              <a:rPr lang="en-US" altLang="zh-CN" sz="1800" b="1" dirty="0" err="1">
                <a:solidFill>
                  <a:srgbClr val="000000"/>
                </a:solidFill>
              </a:rPr>
              <a:t>Console.WriteLine</a:t>
            </a:r>
            <a:r>
              <a:rPr lang="en-US" altLang="zh-CN" sz="1800" b="1" dirty="0">
                <a:solidFill>
                  <a:srgbClr val="000000"/>
                </a:solidFill>
              </a:rPr>
              <a:t>(i2.ShowMe());</a:t>
            </a:r>
            <a:endParaRPr lang="en-US" altLang="zh-CN" sz="1800" b="1" noProof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}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8834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7F81252-FF6D-458B-AF9D-16F568B35E0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4327A-17C6-4975-A3F0-5FAEFA2AFBA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7E5630-F437-446A-B2A7-0C45EC31B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40444"/>
            <a:ext cx="3456384" cy="3232572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interface IFun1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string ShowMe();}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interface IFun2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string ShowMe();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Circle : IFun1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string ShowMe()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 return "Circle-IFun1";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kern="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kern="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51E8A404-6903-4500-960C-F2D78996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926" y="2564904"/>
            <a:ext cx="4572000" cy="2862322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public class MyApp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static 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    </a:t>
            </a:r>
            <a:r>
              <a:rPr lang="en-US" altLang="zh-CN" sz="1800" b="1" noProof="1">
                <a:solidFill>
                  <a:srgbClr val="000000"/>
                </a:solidFill>
              </a:rPr>
              <a:t>IFun2 i = new Circle() as IFun2;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    </a:t>
            </a:r>
            <a:r>
              <a:rPr lang="en-US" altLang="zh-CN" sz="1800" b="1" dirty="0" err="1">
                <a:solidFill>
                  <a:srgbClr val="000000"/>
                </a:solidFill>
              </a:rPr>
              <a:t>Console.WriteLine</a:t>
            </a:r>
            <a:r>
              <a:rPr lang="en-US" altLang="zh-CN" sz="1800" b="1" dirty="0">
                <a:solidFill>
                  <a:srgbClr val="000000"/>
                </a:solidFill>
              </a:rPr>
              <a:t>(</a:t>
            </a:r>
            <a:r>
              <a:rPr lang="en-US" altLang="zh-CN" sz="1800" b="1" noProof="1">
                <a:solidFill>
                  <a:srgbClr val="000000"/>
                </a:solidFill>
              </a:rPr>
              <a:t>i.ShowMe());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        </a:t>
            </a:r>
            <a:r>
              <a:rPr lang="en-US" altLang="zh-CN" sz="1800" b="1" dirty="0">
                <a:solidFill>
                  <a:srgbClr val="000000"/>
                </a:solidFill>
              </a:rPr>
              <a:t>IFun1 i2 = new Circle() as IFun1;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</a:t>
            </a:r>
            <a:r>
              <a:rPr lang="en-US" altLang="zh-CN" sz="1800" b="1" dirty="0" err="1">
                <a:solidFill>
                  <a:srgbClr val="000000"/>
                </a:solidFill>
              </a:rPr>
              <a:t>Console.WriteLine</a:t>
            </a:r>
            <a:r>
              <a:rPr lang="en-US" altLang="zh-CN" sz="1800" b="1" dirty="0">
                <a:solidFill>
                  <a:srgbClr val="000000"/>
                </a:solidFill>
              </a:rPr>
              <a:t>(i2.ShowMe());</a:t>
            </a:r>
            <a:endParaRPr lang="en-US" altLang="zh-CN" sz="1800" b="1" noProof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 smtClean="0">
                <a:solidFill>
                  <a:srgbClr val="000000"/>
                </a:solidFill>
              </a:rPr>
              <a:t>    </a:t>
            </a:r>
            <a:r>
              <a:rPr lang="en-US" altLang="zh-CN" sz="1800" b="1" noProof="1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noProof="1">
                <a:solidFill>
                  <a:srgbClr val="000000"/>
                </a:solidFill>
              </a:rPr>
              <a:t>}</a:t>
            </a:r>
            <a:endParaRPr lang="en-US" altLang="zh-CN" sz="1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679278" cy="40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AC71ED4F-0E43-4EBA-A020-973CC05F19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FF58ED97-54B0-46D8-80F1-BBD372854560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5998" name="Group 110">
            <a:extLst>
              <a:ext uri="{FF2B5EF4-FFF2-40B4-BE49-F238E27FC236}">
                <a16:creationId xmlns:a16="http://schemas.microsoft.com/office/drawing/2014/main" id="{F0C7C451-F0AE-41CC-9C26-47838691AA65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067175" y="1268413"/>
          <a:ext cx="4197350" cy="2817813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帐户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余额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300123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小王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300124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小黄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311320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2" name="Text Box 26">
            <a:extLst>
              <a:ext uri="{FF2B5EF4-FFF2-40B4-BE49-F238E27FC236}">
                <a16:creationId xmlns:a16="http://schemas.microsoft.com/office/drawing/2014/main" id="{7EB70097-EAAD-4C34-A54C-38059D5DD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1841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i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5916" name="Text Box 28">
            <a:extLst>
              <a:ext uri="{FF2B5EF4-FFF2-40B4-BE49-F238E27FC236}">
                <a16:creationId xmlns:a16="http://schemas.microsoft.com/office/drawing/2014/main" id="{328173A4-6DCC-447B-98AD-CB6E665D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5086350"/>
            <a:ext cx="5843587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63500" dir="3187806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>
                <a:ea typeface="黑体" panose="02010609060101010101" pitchFamily="49" charset="-122"/>
                <a:cs typeface="Times New Roman" panose="02020603050405020304" pitchFamily="18" charset="0"/>
              </a:rPr>
              <a:t>某学生小王转帐</a:t>
            </a:r>
            <a:r>
              <a:rPr lang="en-US" altLang="zh-CN" sz="2000">
                <a:ea typeface="黑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2000">
                <a:ea typeface="黑体" panose="02010609060101010101" pitchFamily="49" charset="-122"/>
                <a:cs typeface="Times New Roman" panose="02020603050405020304" pitchFamily="18" charset="0"/>
              </a:rPr>
              <a:t>到其朋友小李的帐面上</a:t>
            </a:r>
          </a:p>
        </p:txBody>
      </p:sp>
      <p:sp>
        <p:nvSpPr>
          <p:cNvPr id="165927" name="Text Box 39">
            <a:extLst>
              <a:ext uri="{FF2B5EF4-FFF2-40B4-BE49-F238E27FC236}">
                <a16:creationId xmlns:a16="http://schemas.microsoft.com/office/drawing/2014/main" id="{CAF18D36-1824-42EA-B6E6-DFB9672E1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793750"/>
            <a:ext cx="1116012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数据库</a:t>
            </a:r>
          </a:p>
        </p:txBody>
      </p:sp>
      <p:sp>
        <p:nvSpPr>
          <p:cNvPr id="165928" name="AutoShape 40">
            <a:extLst>
              <a:ext uri="{FF2B5EF4-FFF2-40B4-BE49-F238E27FC236}">
                <a16:creationId xmlns:a16="http://schemas.microsoft.com/office/drawing/2014/main" id="{2D5F4102-779E-4F10-A5C4-661140BA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20713"/>
            <a:ext cx="3960813" cy="863600"/>
          </a:xfrm>
          <a:prstGeom prst="curvedDownArrow">
            <a:avLst>
              <a:gd name="adj1" fmla="val 39239"/>
              <a:gd name="adj2" fmla="val 158401"/>
              <a:gd name="adj3" fmla="val 33329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929" name="Arc 41">
            <a:extLst>
              <a:ext uri="{FF2B5EF4-FFF2-40B4-BE49-F238E27FC236}">
                <a16:creationId xmlns:a16="http://schemas.microsoft.com/office/drawing/2014/main" id="{F69182EB-02CB-4D63-94CB-523C3DB4E116}"/>
              </a:ext>
            </a:extLst>
          </p:cNvPr>
          <p:cNvSpPr>
            <a:spLocks noChangeArrowheads="1"/>
          </p:cNvSpPr>
          <p:nvPr/>
        </p:nvSpPr>
        <p:spPr bwMode="auto">
          <a:xfrm rot="912139">
            <a:off x="7905750" y="2354263"/>
            <a:ext cx="777875" cy="1370012"/>
          </a:xfrm>
          <a:custGeom>
            <a:avLst/>
            <a:gdLst>
              <a:gd name="T0" fmla="*/ 0 w 30464"/>
              <a:gd name="T1" fmla="*/ 60395 h 43145"/>
              <a:gd name="T2" fmla="*/ 226335 w 30464"/>
              <a:gd name="T3" fmla="*/ 0 h 43145"/>
              <a:gd name="T4" fmla="*/ 777875 w 30464"/>
              <a:gd name="T5" fmla="*/ 685879 h 43145"/>
              <a:gd name="T6" fmla="*/ 265531 w 30464"/>
              <a:gd name="T7" fmla="*/ 1370012 h 43145"/>
              <a:gd name="T8" fmla="*/ 0 w 30464"/>
              <a:gd name="T9" fmla="*/ 60395 h 43145"/>
              <a:gd name="T10" fmla="*/ 226335 w 30464"/>
              <a:gd name="T11" fmla="*/ 0 h 43145"/>
              <a:gd name="T12" fmla="*/ 777875 w 30464"/>
              <a:gd name="T13" fmla="*/ 685879 h 43145"/>
              <a:gd name="T14" fmla="*/ 265531 w 30464"/>
              <a:gd name="T15" fmla="*/ 1370012 h 43145"/>
              <a:gd name="T16" fmla="*/ 226335 w 30464"/>
              <a:gd name="T17" fmla="*/ 685879 h 43145"/>
              <a:gd name="T18" fmla="*/ 0 w 30464"/>
              <a:gd name="T19" fmla="*/ 60395 h 43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464" h="43145" fill="none">
                <a:moveTo>
                  <a:pt x="0" y="1902"/>
                </a:moveTo>
                <a:cubicBezTo>
                  <a:pt x="2786" y="648"/>
                  <a:pt x="5808" y="-1"/>
                  <a:pt x="8864" y="0"/>
                </a:cubicBezTo>
                <a:cubicBezTo>
                  <a:pt x="20793" y="0"/>
                  <a:pt x="30464" y="9670"/>
                  <a:pt x="30464" y="21600"/>
                </a:cubicBezTo>
                <a:cubicBezTo>
                  <a:pt x="30464" y="32933"/>
                  <a:pt x="21704" y="42339"/>
                  <a:pt x="10399" y="43145"/>
                </a:cubicBezTo>
              </a:path>
              <a:path w="30464" h="43145" stroke="0">
                <a:moveTo>
                  <a:pt x="0" y="1902"/>
                </a:moveTo>
                <a:cubicBezTo>
                  <a:pt x="2786" y="648"/>
                  <a:pt x="5808" y="-1"/>
                  <a:pt x="8864" y="0"/>
                </a:cubicBezTo>
                <a:cubicBezTo>
                  <a:pt x="20793" y="0"/>
                  <a:pt x="30464" y="9670"/>
                  <a:pt x="30464" y="21600"/>
                </a:cubicBezTo>
                <a:cubicBezTo>
                  <a:pt x="30464" y="32933"/>
                  <a:pt x="21704" y="42339"/>
                  <a:pt x="10399" y="43145"/>
                </a:cubicBezTo>
                <a:lnTo>
                  <a:pt x="8864" y="21600"/>
                </a:lnTo>
                <a:lnTo>
                  <a:pt x="0" y="1902"/>
                </a:lnTo>
                <a:close/>
              </a:path>
            </a:pathLst>
          </a:custGeom>
          <a:noFill/>
          <a:ln w="50800">
            <a:solidFill>
              <a:srgbClr val="FF6600"/>
            </a:solidFill>
            <a:prstDash val="sysDot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0" name="Text Box 42">
            <a:extLst>
              <a:ext uri="{FF2B5EF4-FFF2-40B4-BE49-F238E27FC236}">
                <a16:creationId xmlns:a16="http://schemas.microsoft.com/office/drawing/2014/main" id="{57666C9F-64A9-41D2-8ADB-03D56CD06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81075"/>
            <a:ext cx="3873500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系统将查询发送到数据库中</a:t>
            </a:r>
          </a:p>
        </p:txBody>
      </p:sp>
      <p:sp>
        <p:nvSpPr>
          <p:cNvPr id="165934" name="Text Box 46">
            <a:extLst>
              <a:ext uri="{FF2B5EF4-FFF2-40B4-BE49-F238E27FC236}">
                <a16:creationId xmlns:a16="http://schemas.microsoft.com/office/drawing/2014/main" id="{06F54C6D-CB34-41C6-A0F7-D997A784D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1501775"/>
            <a:ext cx="2895600" cy="286385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err="1">
                <a:ea typeface="黑体" panose="02010609060101010101" pitchFamily="49" charset="-122"/>
              </a:rPr>
              <a:t>tranfer_money</a:t>
            </a:r>
            <a:r>
              <a:rPr lang="en-US" altLang="zh-CN" sz="2000" dirty="0">
                <a:ea typeface="黑体" panose="02010609060101010101" pitchFamily="49" charset="-122"/>
              </a:rPr>
              <a:t>()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sendquery</a:t>
            </a:r>
            <a:r>
              <a:rPr lang="en-US" altLang="zh-CN" sz="2000" dirty="0"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i="1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…….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i="1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…….</a:t>
            </a:r>
          </a:p>
        </p:txBody>
      </p:sp>
      <p:sp>
        <p:nvSpPr>
          <p:cNvPr id="165935" name="Text Box 47">
            <a:extLst>
              <a:ext uri="{FF2B5EF4-FFF2-40B4-BE49-F238E27FC236}">
                <a16:creationId xmlns:a16="http://schemas.microsoft.com/office/drawing/2014/main" id="{EB508106-E7BB-4961-9B01-156D66CB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4184650"/>
            <a:ext cx="6216650" cy="68421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8575" cmpd="dbl">
            <a:solidFill>
              <a:srgbClr val="808080"/>
            </a:solidFill>
            <a:miter lim="800000"/>
            <a:headEnd/>
            <a:tailEnd/>
          </a:ln>
          <a:effectLst>
            <a:outerShdw dist="56796" dir="1593903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余额＝ </a:t>
            </a: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4500-5000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7F81252-FF6D-458B-AF9D-16F568B35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4327A-17C6-4975-A3F0-5FAEFA2AFBA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77E5630-F437-446A-B2A7-0C45EC31B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16036"/>
            <a:ext cx="8785100" cy="3600996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using System;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public class NoDescException : ApplicationException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public NoDescException() {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public NoDescException(string message) : base(message) {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public NoDescException(string message, Exception ex)</a:t>
            </a:r>
            <a:r>
              <a:rPr lang="en-US" altLang="zh-CN" sz="1400" b="1" dirty="0">
                <a:solidFill>
                  <a:srgbClr val="FF0000"/>
                </a:solidFill>
              </a:rPr>
              <a:t>  </a:t>
            </a:r>
            <a:r>
              <a:rPr lang="en-US" altLang="zh-CN" sz="1400" b="1" noProof="1">
                <a:solidFill>
                  <a:srgbClr val="FF0000"/>
                </a:solidFill>
              </a:rPr>
              <a:t>: base(message, ex) {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1400" b="1" noProof="1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public interface IFun1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{ string ShowMe();}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1400" b="1" noProof="1">
              <a:solidFill>
                <a:srgbClr val="00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public interface IFun2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{ string ShowMe();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1400" b="1" noProof="1">
              <a:solidFill>
                <a:srgbClr val="00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class Circle : IFun1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    public string ShowMe()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    { return "Circle-IFun1";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0965" name="矩形 1">
            <a:extLst>
              <a:ext uri="{FF2B5EF4-FFF2-40B4-BE49-F238E27FC236}">
                <a16:creationId xmlns:a16="http://schemas.microsoft.com/office/drawing/2014/main" id="{51E8A404-6903-4500-960C-F2D78996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380" y="2708920"/>
            <a:ext cx="6538116" cy="3785652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public class MyApp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static 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    Circle c = new Circle();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    if (!(c is IFun2))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          throw new NoDescException("Interface not implemented for " + c.ToString());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    IFun2 i = new Circle() as IFun2;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    </a:t>
            </a:r>
            <a:r>
              <a:rPr lang="en-US" altLang="zh-CN" sz="1200" b="1" dirty="0" err="1">
                <a:solidFill>
                  <a:srgbClr val="000000"/>
                </a:solidFill>
              </a:rPr>
              <a:t>Console.WriteLine</a:t>
            </a:r>
            <a:r>
              <a:rPr lang="en-US" altLang="zh-CN" sz="1200" b="1" dirty="0">
                <a:solidFill>
                  <a:srgbClr val="000000"/>
                </a:solidFill>
              </a:rPr>
              <a:t>(</a:t>
            </a:r>
            <a:r>
              <a:rPr lang="en-US" altLang="zh-CN" sz="1200" b="1" noProof="1" smtClean="0">
                <a:solidFill>
                  <a:srgbClr val="000000"/>
                </a:solidFill>
              </a:rPr>
              <a:t>i.ShowMe()</a:t>
            </a:r>
            <a:r>
              <a:rPr lang="en-US" altLang="zh-CN" sz="1200" b="1" noProof="1">
                <a:solidFill>
                  <a:srgbClr val="000000"/>
                </a:solidFill>
              </a:rPr>
              <a:t>)</a:t>
            </a:r>
            <a:r>
              <a:rPr lang="en-US" altLang="zh-CN" sz="1200" b="1" noProof="1" smtClean="0">
                <a:solidFill>
                  <a:srgbClr val="000000"/>
                </a:solidFill>
              </a:rPr>
              <a:t>;</a:t>
            </a:r>
            <a:endParaRPr lang="en-US" altLang="zh-CN" sz="1200" b="1" noProof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</a:t>
            </a:r>
            <a:r>
              <a:rPr lang="en-US" altLang="zh-CN" sz="1200" b="1" noProof="1">
                <a:solidFill>
                  <a:srgbClr val="000000"/>
                </a:solidFill>
              </a:rPr>
              <a:t>catch (NoDescException e)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    Console.WriteLine(e.Message);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    </a:t>
            </a:r>
            <a:r>
              <a:rPr lang="en-US" altLang="zh-CN" sz="1200" b="1" noProof="1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200" b="1" dirty="0" smtClean="0">
                <a:solidFill>
                  <a:srgbClr val="000000"/>
                </a:solidFill>
              </a:rPr>
              <a:t>        IFun1 </a:t>
            </a:r>
            <a:r>
              <a:rPr lang="en-US" altLang="zh-CN" sz="1200" b="1" dirty="0">
                <a:solidFill>
                  <a:srgbClr val="000000"/>
                </a:solidFill>
              </a:rPr>
              <a:t>i2 = new Circle() as IFun1;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200" b="1" dirty="0">
                <a:solidFill>
                  <a:srgbClr val="000000"/>
                </a:solidFill>
              </a:rPr>
              <a:t>        </a:t>
            </a:r>
            <a:r>
              <a:rPr lang="en-US" altLang="zh-CN" sz="1200" b="1" dirty="0" err="1">
                <a:solidFill>
                  <a:srgbClr val="000000"/>
                </a:solidFill>
              </a:rPr>
              <a:t>Console.WriteLine</a:t>
            </a:r>
            <a:r>
              <a:rPr lang="en-US" altLang="zh-CN" sz="1200" b="1" dirty="0">
                <a:solidFill>
                  <a:srgbClr val="000000"/>
                </a:solidFill>
              </a:rPr>
              <a:t>(i2.ShowMe());</a:t>
            </a:r>
            <a:endParaRPr lang="en-US" altLang="zh-CN" sz="1200" b="1" noProof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 noProof="1">
                <a:solidFill>
                  <a:srgbClr val="000000"/>
                </a:solidFill>
              </a:rPr>
              <a:t>}</a:t>
            </a:r>
            <a:endParaRPr lang="en-US" altLang="zh-C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7F81252-FF6D-458B-AF9D-16F568B35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4327A-17C6-4975-A3F0-5FAEFA2AFBA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74154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AC71ED4F-0E43-4EBA-A020-973CC05F19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FF58ED97-54B0-46D8-80F1-BBD372854560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173884C-5968-4C59-B447-4E3A194BB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endParaRPr lang="zh-CN" altLang="en-US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5998" name="Group 110">
            <a:extLst>
              <a:ext uri="{FF2B5EF4-FFF2-40B4-BE49-F238E27FC236}">
                <a16:creationId xmlns:a16="http://schemas.microsoft.com/office/drawing/2014/main" id="{F0C7C451-F0AE-41CC-9C26-47838691AA6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2850581"/>
              </p:ext>
            </p:extLst>
          </p:nvPr>
        </p:nvGraphicFramePr>
        <p:xfrm>
          <a:off x="4067175" y="1652935"/>
          <a:ext cx="4197350" cy="2817813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帐户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余额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300123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小王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300124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小黄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311320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2" name="Text Box 26">
            <a:extLst>
              <a:ext uri="{FF2B5EF4-FFF2-40B4-BE49-F238E27FC236}">
                <a16:creationId xmlns:a16="http://schemas.microsoft.com/office/drawing/2014/main" id="{7EB70097-EAAD-4C34-A54C-38059D5DD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9922"/>
            <a:ext cx="1841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i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5916" name="Text Box 28">
            <a:extLst>
              <a:ext uri="{FF2B5EF4-FFF2-40B4-BE49-F238E27FC236}">
                <a16:creationId xmlns:a16="http://schemas.microsoft.com/office/drawing/2014/main" id="{328173A4-6DCC-447B-98AD-CB6E665D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5470872"/>
            <a:ext cx="5843587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63500" dir="3187806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>
                <a:ea typeface="黑体" panose="02010609060101010101" pitchFamily="49" charset="-122"/>
                <a:cs typeface="Times New Roman" panose="02020603050405020304" pitchFamily="18" charset="0"/>
              </a:rPr>
              <a:t>某学生小王转帐</a:t>
            </a:r>
            <a:r>
              <a:rPr lang="en-US" altLang="zh-CN" sz="2000">
                <a:ea typeface="黑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2000">
                <a:ea typeface="黑体" panose="02010609060101010101" pitchFamily="49" charset="-122"/>
                <a:cs typeface="Times New Roman" panose="02020603050405020304" pitchFamily="18" charset="0"/>
              </a:rPr>
              <a:t>到其朋友小李的帐面上</a:t>
            </a:r>
          </a:p>
        </p:txBody>
      </p:sp>
      <p:sp>
        <p:nvSpPr>
          <p:cNvPr id="165927" name="Text Box 39">
            <a:extLst>
              <a:ext uri="{FF2B5EF4-FFF2-40B4-BE49-F238E27FC236}">
                <a16:creationId xmlns:a16="http://schemas.microsoft.com/office/drawing/2014/main" id="{CAF18D36-1824-42EA-B6E6-DFB9672E1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178272"/>
            <a:ext cx="1116012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数据库</a:t>
            </a:r>
          </a:p>
        </p:txBody>
      </p:sp>
      <p:sp>
        <p:nvSpPr>
          <p:cNvPr id="165928" name="AutoShape 40">
            <a:extLst>
              <a:ext uri="{FF2B5EF4-FFF2-40B4-BE49-F238E27FC236}">
                <a16:creationId xmlns:a16="http://schemas.microsoft.com/office/drawing/2014/main" id="{2D5F4102-779E-4F10-A5C4-661140BA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005235"/>
            <a:ext cx="3960813" cy="863600"/>
          </a:xfrm>
          <a:prstGeom prst="curvedDownArrow">
            <a:avLst>
              <a:gd name="adj1" fmla="val 39239"/>
              <a:gd name="adj2" fmla="val 158401"/>
              <a:gd name="adj3" fmla="val 33329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929" name="Arc 41">
            <a:extLst>
              <a:ext uri="{FF2B5EF4-FFF2-40B4-BE49-F238E27FC236}">
                <a16:creationId xmlns:a16="http://schemas.microsoft.com/office/drawing/2014/main" id="{F69182EB-02CB-4D63-94CB-523C3DB4E116}"/>
              </a:ext>
            </a:extLst>
          </p:cNvPr>
          <p:cNvSpPr>
            <a:spLocks noChangeArrowheads="1"/>
          </p:cNvSpPr>
          <p:nvPr/>
        </p:nvSpPr>
        <p:spPr bwMode="auto">
          <a:xfrm rot="912139">
            <a:off x="7905750" y="2738785"/>
            <a:ext cx="777875" cy="1370012"/>
          </a:xfrm>
          <a:custGeom>
            <a:avLst/>
            <a:gdLst>
              <a:gd name="T0" fmla="*/ 0 w 30464"/>
              <a:gd name="T1" fmla="*/ 60395 h 43145"/>
              <a:gd name="T2" fmla="*/ 226335 w 30464"/>
              <a:gd name="T3" fmla="*/ 0 h 43145"/>
              <a:gd name="T4" fmla="*/ 777875 w 30464"/>
              <a:gd name="T5" fmla="*/ 685879 h 43145"/>
              <a:gd name="T6" fmla="*/ 265531 w 30464"/>
              <a:gd name="T7" fmla="*/ 1370012 h 43145"/>
              <a:gd name="T8" fmla="*/ 0 w 30464"/>
              <a:gd name="T9" fmla="*/ 60395 h 43145"/>
              <a:gd name="T10" fmla="*/ 226335 w 30464"/>
              <a:gd name="T11" fmla="*/ 0 h 43145"/>
              <a:gd name="T12" fmla="*/ 777875 w 30464"/>
              <a:gd name="T13" fmla="*/ 685879 h 43145"/>
              <a:gd name="T14" fmla="*/ 265531 w 30464"/>
              <a:gd name="T15" fmla="*/ 1370012 h 43145"/>
              <a:gd name="T16" fmla="*/ 226335 w 30464"/>
              <a:gd name="T17" fmla="*/ 685879 h 43145"/>
              <a:gd name="T18" fmla="*/ 0 w 30464"/>
              <a:gd name="T19" fmla="*/ 60395 h 43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464" h="43145" fill="none">
                <a:moveTo>
                  <a:pt x="0" y="1902"/>
                </a:moveTo>
                <a:cubicBezTo>
                  <a:pt x="2786" y="648"/>
                  <a:pt x="5808" y="-1"/>
                  <a:pt x="8864" y="0"/>
                </a:cubicBezTo>
                <a:cubicBezTo>
                  <a:pt x="20793" y="0"/>
                  <a:pt x="30464" y="9670"/>
                  <a:pt x="30464" y="21600"/>
                </a:cubicBezTo>
                <a:cubicBezTo>
                  <a:pt x="30464" y="32933"/>
                  <a:pt x="21704" y="42339"/>
                  <a:pt x="10399" y="43145"/>
                </a:cubicBezTo>
              </a:path>
              <a:path w="30464" h="43145" stroke="0">
                <a:moveTo>
                  <a:pt x="0" y="1902"/>
                </a:moveTo>
                <a:cubicBezTo>
                  <a:pt x="2786" y="648"/>
                  <a:pt x="5808" y="-1"/>
                  <a:pt x="8864" y="0"/>
                </a:cubicBezTo>
                <a:cubicBezTo>
                  <a:pt x="20793" y="0"/>
                  <a:pt x="30464" y="9670"/>
                  <a:pt x="30464" y="21600"/>
                </a:cubicBezTo>
                <a:cubicBezTo>
                  <a:pt x="30464" y="32933"/>
                  <a:pt x="21704" y="42339"/>
                  <a:pt x="10399" y="43145"/>
                </a:cubicBezTo>
                <a:lnTo>
                  <a:pt x="8864" y="21600"/>
                </a:lnTo>
                <a:lnTo>
                  <a:pt x="0" y="1902"/>
                </a:lnTo>
                <a:close/>
              </a:path>
            </a:pathLst>
          </a:custGeom>
          <a:noFill/>
          <a:ln w="50800">
            <a:solidFill>
              <a:srgbClr val="FF6600"/>
            </a:solidFill>
            <a:prstDash val="sysDot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0" name="Text Box 42">
            <a:extLst>
              <a:ext uri="{FF2B5EF4-FFF2-40B4-BE49-F238E27FC236}">
                <a16:creationId xmlns:a16="http://schemas.microsoft.com/office/drawing/2014/main" id="{57666C9F-64A9-41D2-8ADB-03D56CD06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65597"/>
            <a:ext cx="3873500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系统将查询发送到数据库中</a:t>
            </a:r>
          </a:p>
        </p:txBody>
      </p:sp>
      <p:sp>
        <p:nvSpPr>
          <p:cNvPr id="165934" name="Text Box 46">
            <a:extLst>
              <a:ext uri="{FF2B5EF4-FFF2-40B4-BE49-F238E27FC236}">
                <a16:creationId xmlns:a16="http://schemas.microsoft.com/office/drawing/2014/main" id="{06F54C6D-CB34-41C6-A0F7-D997A784D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1886297"/>
            <a:ext cx="2895600" cy="286385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err="1">
                <a:ea typeface="黑体" panose="02010609060101010101" pitchFamily="49" charset="-122"/>
              </a:rPr>
              <a:t>tranfer_money</a:t>
            </a:r>
            <a:r>
              <a:rPr lang="en-US" altLang="zh-CN" sz="2000" dirty="0">
                <a:ea typeface="黑体" panose="02010609060101010101" pitchFamily="49" charset="-122"/>
              </a:rPr>
              <a:t>()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sendquery</a:t>
            </a:r>
            <a:r>
              <a:rPr lang="en-US" altLang="zh-CN" sz="2000" dirty="0"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i="1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…….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i="1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…….</a:t>
            </a:r>
          </a:p>
        </p:txBody>
      </p:sp>
      <p:sp>
        <p:nvSpPr>
          <p:cNvPr id="165935" name="Text Box 47">
            <a:extLst>
              <a:ext uri="{FF2B5EF4-FFF2-40B4-BE49-F238E27FC236}">
                <a16:creationId xmlns:a16="http://schemas.microsoft.com/office/drawing/2014/main" id="{EB508106-E7BB-4961-9B01-156D66CB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4569172"/>
            <a:ext cx="6216650" cy="68421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8575" cmpd="dbl">
            <a:solidFill>
              <a:srgbClr val="808080"/>
            </a:solidFill>
            <a:miter lim="800000"/>
            <a:headEnd/>
            <a:tailEnd/>
          </a:ln>
          <a:effectLst>
            <a:outerShdw dist="56796" dir="1593903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余额＝ </a:t>
            </a: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4500-5000</a:t>
            </a:r>
          </a:p>
        </p:txBody>
      </p:sp>
    </p:spTree>
    <p:extLst>
      <p:ext uri="{BB962C8B-B14F-4D97-AF65-F5344CB8AC3E}">
        <p14:creationId xmlns:p14="http://schemas.microsoft.com/office/powerpoint/2010/main" val="22218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5328592" cy="2016224"/>
          </a:xfrm>
          <a:ln w="254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public class User</a:t>
            </a:r>
          </a:p>
          <a:p>
            <a:pPr marL="0" indent="0">
              <a:buNone/>
            </a:pPr>
            <a:r>
              <a:rPr lang="en-US" altLang="zh-CN" sz="1800" b="1" dirty="0"/>
              <a:t>{</a:t>
            </a:r>
          </a:p>
          <a:p>
            <a:pPr marL="0" indent="0">
              <a:buNone/>
            </a:pPr>
            <a:r>
              <a:rPr lang="en-US" altLang="zh-CN" sz="1800" b="1" dirty="0"/>
              <a:t>    public double </a:t>
            </a:r>
            <a:r>
              <a:rPr lang="en-US" altLang="zh-CN" sz="1800" b="1" dirty="0" err="1"/>
              <a:t>leftMoney</a:t>
            </a:r>
            <a:r>
              <a:rPr lang="en-US" altLang="zh-CN" sz="1800" b="1" dirty="0"/>
              <a:t>;</a:t>
            </a:r>
          </a:p>
          <a:p>
            <a:pPr marL="0" indent="0">
              <a:buNone/>
            </a:pPr>
            <a:r>
              <a:rPr lang="en-US" altLang="zh-CN" sz="1800" b="1" dirty="0"/>
              <a:t>    public User(double a) { </a:t>
            </a:r>
            <a:r>
              <a:rPr lang="en-US" altLang="zh-CN" sz="1800" b="1" dirty="0" err="1"/>
              <a:t>leftMoney</a:t>
            </a:r>
            <a:r>
              <a:rPr lang="en-US" altLang="zh-CN" sz="1800" b="1" dirty="0"/>
              <a:t> = a; }</a:t>
            </a:r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en-US" sz="1800" b="1" dirty="0"/>
          </a:p>
        </p:txBody>
      </p:sp>
      <p:sp>
        <p:nvSpPr>
          <p:cNvPr id="6" name="矩形 5"/>
          <p:cNvSpPr/>
          <p:nvPr/>
        </p:nvSpPr>
        <p:spPr>
          <a:xfrm>
            <a:off x="1187624" y="2420888"/>
            <a:ext cx="7632848" cy="4247317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MyApp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TransferMoney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from,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to,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m)</a:t>
            </a:r>
          </a:p>
          <a:p>
            <a:r>
              <a:rPr lang="zh-CN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to.leftMoney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+= m;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from.leftMoney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-= m;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zh-CN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xiaoWang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(4000);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xiaoLi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(0);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TransferMoney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xiaoWang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xiaoLi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, 5000);</a:t>
            </a:r>
          </a:p>
          <a:p>
            <a:r>
              <a:rPr lang="zh-CN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99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576" y="332656"/>
            <a:ext cx="7488832" cy="1512168"/>
          </a:xfrm>
          <a:ln w="254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b="1" dirty="0" err="1"/>
              <a:t>MoneyNotSufficient</a:t>
            </a:r>
            <a:r>
              <a:rPr lang="en-US" altLang="zh-CN" sz="1800" b="1" dirty="0"/>
              <a:t> : </a:t>
            </a:r>
            <a:r>
              <a:rPr lang="en-US" altLang="zh-CN" sz="1800" b="1" dirty="0" err="1"/>
              <a:t>ApplicationException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{</a:t>
            </a:r>
          </a:p>
          <a:p>
            <a:pPr marL="0" indent="0">
              <a:buNone/>
            </a:pPr>
            <a:r>
              <a:rPr lang="en-US" altLang="zh-CN" sz="1800" b="1" dirty="0"/>
              <a:t>    public </a:t>
            </a:r>
            <a:r>
              <a:rPr lang="en-US" altLang="zh-CN" sz="1800" b="1" dirty="0" err="1"/>
              <a:t>MoneyNotSufficient</a:t>
            </a:r>
            <a:r>
              <a:rPr lang="en-US" altLang="zh-CN" sz="1800" b="1" dirty="0"/>
              <a:t>(string message) : base(message) { }</a:t>
            </a:r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en-US" sz="1800" b="1" dirty="0"/>
          </a:p>
        </p:txBody>
      </p:sp>
      <p:sp>
        <p:nvSpPr>
          <p:cNvPr id="6" name="矩形 5"/>
          <p:cNvSpPr/>
          <p:nvPr/>
        </p:nvSpPr>
        <p:spPr>
          <a:xfrm>
            <a:off x="72008" y="2276872"/>
            <a:ext cx="9036496" cy="3970318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static void </a:t>
            </a:r>
            <a:r>
              <a:rPr lang="en-US" altLang="zh-CN" b="1" dirty="0" err="1"/>
              <a:t>TransferMoney</a:t>
            </a:r>
            <a:r>
              <a:rPr lang="en-US" altLang="zh-CN" b="1" dirty="0"/>
              <a:t>(User from, User to, double m)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        try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            if (</a:t>
            </a:r>
            <a:r>
              <a:rPr lang="en-US" altLang="zh-CN" b="1" dirty="0" err="1"/>
              <a:t>from.leftMoney</a:t>
            </a:r>
            <a:r>
              <a:rPr lang="en-US" altLang="zh-CN" b="1" dirty="0"/>
              <a:t> &lt; m) </a:t>
            </a:r>
          </a:p>
          <a:p>
            <a:r>
              <a:rPr lang="en-US" altLang="zh-CN" b="1" dirty="0"/>
              <a:t>             throw new </a:t>
            </a:r>
            <a:r>
              <a:rPr lang="en-US" altLang="zh-CN" b="1" dirty="0" err="1"/>
              <a:t>MoneyNotSufficient</a:t>
            </a:r>
            <a:r>
              <a:rPr lang="en-US" altLang="zh-CN" b="1" dirty="0"/>
              <a:t>("The remaining money is not sufficient");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to.leftMoney</a:t>
            </a:r>
            <a:r>
              <a:rPr lang="en-US" altLang="zh-CN" b="1" dirty="0"/>
              <a:t> += m;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from.leftMoney</a:t>
            </a:r>
            <a:r>
              <a:rPr lang="en-US" altLang="zh-CN" b="1" dirty="0"/>
              <a:t> -= m;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}</a:t>
            </a:r>
          </a:p>
          <a:p>
            <a:r>
              <a:rPr lang="en-US" altLang="zh-CN" b="1" dirty="0"/>
              <a:t>        catch(</a:t>
            </a:r>
            <a:r>
              <a:rPr lang="en-US" altLang="zh-CN" b="1" dirty="0" err="1"/>
              <a:t>MoneyNotSufficient</a:t>
            </a:r>
            <a:r>
              <a:rPr lang="en-US" altLang="zh-CN" b="1" dirty="0"/>
              <a:t> e)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            </a:t>
            </a:r>
            <a:r>
              <a:rPr lang="en-US" altLang="zh-CN" b="1" dirty="0" err="1"/>
              <a:t>Console.WriteLine</a:t>
            </a:r>
            <a:r>
              <a:rPr lang="en-US" altLang="zh-CN" b="1" dirty="0"/>
              <a:t>(</a:t>
            </a:r>
            <a:r>
              <a:rPr lang="en-US" altLang="zh-CN" b="1" dirty="0" err="1"/>
              <a:t>e.Message</a:t>
            </a:r>
            <a:r>
              <a:rPr lang="en-US" altLang="zh-CN" b="1" dirty="0"/>
              <a:t>);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}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01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84931"/>
            <a:ext cx="8928992" cy="672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using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System;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MoneyNotSufficient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ApplicationException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MoneyNotSufficient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message) :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base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(message) { }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8000"/>
              </a:lnSpc>
            </a:pPr>
            <a:endParaRPr lang="zh-CN" altLang="en-US" sz="1400" b="1" dirty="0">
              <a:solidFill>
                <a:srgbClr val="000000"/>
              </a:solidFill>
              <a:highlight>
                <a:srgbClr val="FFFFFF"/>
              </a:highlight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User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leftMoney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User(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a) {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leftMoney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= a; }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8000"/>
              </a:lnSpc>
            </a:pPr>
            <a:endParaRPr lang="zh-CN" altLang="en-US" sz="1400" b="1" dirty="0">
              <a:solidFill>
                <a:srgbClr val="000000"/>
              </a:solidFill>
              <a:highlight>
                <a:srgbClr val="FFFFFF"/>
              </a:highlight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MyApp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TransferMoney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User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from, </a:t>
            </a:r>
            <a:r>
              <a:rPr lang="en-US" altLang="zh-CN" sz="1400" b="1" dirty="0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User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to,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m)</a:t>
            </a:r>
          </a:p>
          <a:p>
            <a:pPr>
              <a:lnSpc>
                <a:spcPct val="88000"/>
              </a:lnSpc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try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from.leftMoney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&lt; m) 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       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throw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MoneyNotSufficient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A31515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"The remaining money is not sufficient"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to.leftMoney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+= m;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from.leftMoney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-= m;</a:t>
            </a:r>
          </a:p>
          <a:p>
            <a:pPr>
              <a:lnSpc>
                <a:spcPct val="88000"/>
              </a:lnSpc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MoneyNotSufficient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e)</a:t>
            </a:r>
          </a:p>
          <a:p>
            <a:pPr>
              <a:lnSpc>
                <a:spcPct val="88000"/>
              </a:lnSpc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Console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.WriteLine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e.Message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88000"/>
              </a:lnSpc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8000"/>
              </a:lnSpc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Main()</a:t>
            </a:r>
          </a:p>
          <a:p>
            <a:pPr>
              <a:lnSpc>
                <a:spcPct val="88000"/>
              </a:lnSpc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User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xiaoWang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User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(4000);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User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xiaoLi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2B91AF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User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(0);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TransferMoney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xiaoWang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xiaoLi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, 5000);</a:t>
            </a:r>
          </a:p>
          <a:p>
            <a:pPr>
              <a:lnSpc>
                <a:spcPct val="88000"/>
              </a:lnSpc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8000"/>
              </a:lnSpc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3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D0E5D33A-2520-439C-8FBF-ADAA153A07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453A714F-BA58-4ECE-8BC1-62913A4B8E6C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2E70D85-B3D3-40B9-B0AC-C3C48AAB0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未处理异常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0469CA3-D3BB-4548-B788-E15F2C841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908719"/>
            <a:ext cx="7848600" cy="561590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MyApp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100 /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dZero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finally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("finally");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D0E5D33A-2520-439C-8FBF-ADAA153A07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453A714F-BA58-4ECE-8BC1-62913A4B8E6C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37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0469CA3-D3BB-4548-B788-E15F2C841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908719"/>
            <a:ext cx="7848600" cy="561590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MyApp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100 /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dZero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finally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("finally");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Picture 4" descr="未命名">
            <a:extLst>
              <a:ext uri="{FF2B5EF4-FFF2-40B4-BE49-F238E27FC236}">
                <a16:creationId xmlns:a16="http://schemas.microsoft.com/office/drawing/2014/main" id="{22C8E8F3-74E8-48D0-990F-AB542CE7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2047875"/>
            <a:ext cx="525621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283305E-EFF7-46CC-A711-6231499C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08F4ED5C-E01C-4E47-9976-40D1C6E979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1600AF3A-38AE-4F46-8615-41C49148E816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DEB3523-481A-40E6-975E-A7A95A2B2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定制处理未处理异常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3C6D364-0940-4099-9BA6-6D1E9D78C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389452"/>
            <a:ext cx="8856984" cy="1368152"/>
          </a:xfr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342900" lvl="1" indent="-342900" eaLnBrk="1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Windows</a:t>
            </a:r>
            <a:r>
              <a:rPr lang="zh-CN" altLang="en-US" sz="28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窗体应用：</a:t>
            </a:r>
          </a:p>
          <a:p>
            <a:pPr marL="0" lvl="2" indent="0" eaLnBrk="1" hangingPunct="1">
              <a:spcBef>
                <a:spcPts val="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Applicatioin.ThreadException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+= </a:t>
            </a:r>
          </a:p>
          <a:p>
            <a:pPr marL="0" lvl="2" indent="0" eaLnBrk="1" hangingPunct="1">
              <a:spcBef>
                <a:spcPts val="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                  new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ThreadExceptionEventHandler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method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C6D364-0940-4099-9BA6-6D1E9D78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16" y="3405676"/>
            <a:ext cx="8856984" cy="1391476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8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Windows</a:t>
            </a:r>
            <a:r>
              <a:rPr lang="zh-CN" altLang="en-US" sz="28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控制台应用：</a:t>
            </a:r>
          </a:p>
          <a:p>
            <a:pPr marL="0" lvl="2" indent="0" eaLnBrk="1" hangingPunct="1">
              <a:spcBef>
                <a:spcPts val="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Thread.GetDomain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().</a:t>
            </a:r>
            <a:r>
              <a:rPr lang="en-US" altLang="zh-CN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UnhandledException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+= </a:t>
            </a:r>
          </a:p>
          <a:p>
            <a:pPr marL="0" lvl="2" indent="0" eaLnBrk="1" hangingPunct="1">
              <a:spcBef>
                <a:spcPts val="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                 new </a:t>
            </a:r>
            <a:r>
              <a:rPr lang="en-US" altLang="zh-CN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UnhandledExceptionEventHandler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kern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method</a:t>
            </a:r>
            <a:r>
              <a:rPr lang="en-US" altLang="zh-CN" sz="200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200" b="0" kern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D08A0A56-7DC4-4C28-8FCB-7B2AC9353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EBA3F-2E48-4EB6-A9C4-628AE4ADFC6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147EC31-BCFA-43FB-A4E6-88B0BE7C3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" y="115888"/>
            <a:ext cx="8893175" cy="64817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using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using </a:t>
            </a:r>
            <a:r>
              <a:rPr lang="en-US" altLang="zh-CN" sz="1600" b="1" dirty="0" err="1"/>
              <a:t>System.Threading</a:t>
            </a:r>
            <a:r>
              <a:rPr lang="en-US" altLang="zh-CN" sz="16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TestExcep</a:t>
            </a:r>
            <a:endParaRPr lang="en-US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public static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Calc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{ return 100 / j;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UnForgiven</a:t>
            </a:r>
            <a:endParaRPr lang="en-US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public static void </a:t>
            </a:r>
            <a:r>
              <a:rPr lang="en-US" altLang="zh-CN" sz="1600" b="1" dirty="0" err="1"/>
              <a:t>MyUnhandleMethod</a:t>
            </a:r>
            <a:r>
              <a:rPr lang="en-US" altLang="zh-CN" sz="1600" b="1" dirty="0"/>
              <a:t>(object sender, </a:t>
            </a:r>
            <a:r>
              <a:rPr lang="en-US" altLang="zh-CN" sz="1600" b="1" dirty="0" err="1"/>
              <a:t>UnhandledExceptionEventArgs</a:t>
            </a:r>
            <a:r>
              <a:rPr lang="en-US" altLang="zh-CN" sz="1600" b="1" dirty="0"/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e.ToString</a:t>
            </a:r>
            <a:r>
              <a:rPr lang="en-US" altLang="zh-CN" sz="1600" b="1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MyApp</a:t>
            </a:r>
            <a:endParaRPr lang="en-US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public static 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Thread.GetDomain</a:t>
            </a:r>
            <a:r>
              <a:rPr lang="en-US" altLang="zh-CN" sz="1600" b="1" dirty="0"/>
              <a:t>().</a:t>
            </a:r>
            <a:r>
              <a:rPr lang="en-US" altLang="zh-CN" sz="1600" b="1" dirty="0" err="1"/>
              <a:t>UnhandledException</a:t>
            </a:r>
            <a:r>
              <a:rPr lang="en-US" altLang="zh-CN" sz="1600" b="1" dirty="0"/>
              <a:t> += new </a:t>
            </a:r>
            <a:r>
              <a:rPr lang="en-US" altLang="zh-CN" sz="1600" b="1" dirty="0" err="1"/>
              <a:t>UnhandledExceptionEventHandler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UnForgiven.MyUnhandleMethod</a:t>
            </a:r>
            <a:r>
              <a:rPr lang="en-US" altLang="zh-CN" sz="1600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{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dZero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TestExcep.Calc</a:t>
            </a:r>
            <a:r>
              <a:rPr lang="en-US" altLang="zh-CN" sz="1600" b="1" dirty="0"/>
              <a:t>(0);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finally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{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("a");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AC71ED4F-0E43-4EBA-A020-973CC05F19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FF58ED97-54B0-46D8-80F1-BBD372854560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5998" name="Group 110">
            <a:extLst>
              <a:ext uri="{FF2B5EF4-FFF2-40B4-BE49-F238E27FC236}">
                <a16:creationId xmlns:a16="http://schemas.microsoft.com/office/drawing/2014/main" id="{F0C7C451-F0AE-41CC-9C26-47838691AA65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067175" y="1268413"/>
          <a:ext cx="4197350" cy="2817813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帐户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余额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300123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小王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300124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小黄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311320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2" name="Text Box 26">
            <a:extLst>
              <a:ext uri="{FF2B5EF4-FFF2-40B4-BE49-F238E27FC236}">
                <a16:creationId xmlns:a16="http://schemas.microsoft.com/office/drawing/2014/main" id="{7EB70097-EAAD-4C34-A54C-38059D5DD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1841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400" i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id="{74AB8B83-7425-42BA-AE4E-BC374D69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924175"/>
            <a:ext cx="3095625" cy="52863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网上银行</a:t>
            </a:r>
          </a:p>
        </p:txBody>
      </p:sp>
      <p:sp>
        <p:nvSpPr>
          <p:cNvPr id="165916" name="Text Box 28">
            <a:extLst>
              <a:ext uri="{FF2B5EF4-FFF2-40B4-BE49-F238E27FC236}">
                <a16:creationId xmlns:a16="http://schemas.microsoft.com/office/drawing/2014/main" id="{328173A4-6DCC-447B-98AD-CB6E665D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5086350"/>
            <a:ext cx="5843587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63500" dir="3187806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>
                <a:ea typeface="黑体" panose="02010609060101010101" pitchFamily="49" charset="-122"/>
                <a:cs typeface="Times New Roman" panose="02020603050405020304" pitchFamily="18" charset="0"/>
              </a:rPr>
              <a:t>某学生小王转帐</a:t>
            </a:r>
            <a:r>
              <a:rPr lang="en-US" altLang="zh-CN" sz="2000">
                <a:ea typeface="黑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2000">
                <a:ea typeface="黑体" panose="02010609060101010101" pitchFamily="49" charset="-122"/>
                <a:cs typeface="Times New Roman" panose="02020603050405020304" pitchFamily="18" charset="0"/>
              </a:rPr>
              <a:t>到其朋友小李的帐面上</a:t>
            </a:r>
          </a:p>
        </p:txBody>
      </p:sp>
      <p:sp>
        <p:nvSpPr>
          <p:cNvPr id="165927" name="Text Box 39">
            <a:extLst>
              <a:ext uri="{FF2B5EF4-FFF2-40B4-BE49-F238E27FC236}">
                <a16:creationId xmlns:a16="http://schemas.microsoft.com/office/drawing/2014/main" id="{CAF18D36-1824-42EA-B6E6-DFB9672E1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793750"/>
            <a:ext cx="1116012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数据库</a:t>
            </a:r>
          </a:p>
        </p:txBody>
      </p:sp>
      <p:sp>
        <p:nvSpPr>
          <p:cNvPr id="165928" name="AutoShape 40">
            <a:extLst>
              <a:ext uri="{FF2B5EF4-FFF2-40B4-BE49-F238E27FC236}">
                <a16:creationId xmlns:a16="http://schemas.microsoft.com/office/drawing/2014/main" id="{2D5F4102-779E-4F10-A5C4-661140BA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20713"/>
            <a:ext cx="3960813" cy="863600"/>
          </a:xfrm>
          <a:prstGeom prst="curvedDownArrow">
            <a:avLst>
              <a:gd name="adj1" fmla="val 39239"/>
              <a:gd name="adj2" fmla="val 158401"/>
              <a:gd name="adj3" fmla="val 33329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929" name="Arc 41">
            <a:extLst>
              <a:ext uri="{FF2B5EF4-FFF2-40B4-BE49-F238E27FC236}">
                <a16:creationId xmlns:a16="http://schemas.microsoft.com/office/drawing/2014/main" id="{F69182EB-02CB-4D63-94CB-523C3DB4E116}"/>
              </a:ext>
            </a:extLst>
          </p:cNvPr>
          <p:cNvSpPr>
            <a:spLocks noChangeArrowheads="1"/>
          </p:cNvSpPr>
          <p:nvPr/>
        </p:nvSpPr>
        <p:spPr bwMode="auto">
          <a:xfrm rot="912139">
            <a:off x="7905750" y="2354263"/>
            <a:ext cx="777875" cy="1370012"/>
          </a:xfrm>
          <a:custGeom>
            <a:avLst/>
            <a:gdLst>
              <a:gd name="T0" fmla="*/ 0 w 30464"/>
              <a:gd name="T1" fmla="*/ 60395 h 43145"/>
              <a:gd name="T2" fmla="*/ 226335 w 30464"/>
              <a:gd name="T3" fmla="*/ 0 h 43145"/>
              <a:gd name="T4" fmla="*/ 777875 w 30464"/>
              <a:gd name="T5" fmla="*/ 685879 h 43145"/>
              <a:gd name="T6" fmla="*/ 265531 w 30464"/>
              <a:gd name="T7" fmla="*/ 1370012 h 43145"/>
              <a:gd name="T8" fmla="*/ 0 w 30464"/>
              <a:gd name="T9" fmla="*/ 60395 h 43145"/>
              <a:gd name="T10" fmla="*/ 226335 w 30464"/>
              <a:gd name="T11" fmla="*/ 0 h 43145"/>
              <a:gd name="T12" fmla="*/ 777875 w 30464"/>
              <a:gd name="T13" fmla="*/ 685879 h 43145"/>
              <a:gd name="T14" fmla="*/ 265531 w 30464"/>
              <a:gd name="T15" fmla="*/ 1370012 h 43145"/>
              <a:gd name="T16" fmla="*/ 226335 w 30464"/>
              <a:gd name="T17" fmla="*/ 685879 h 43145"/>
              <a:gd name="T18" fmla="*/ 0 w 30464"/>
              <a:gd name="T19" fmla="*/ 60395 h 43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464" h="43145" fill="none">
                <a:moveTo>
                  <a:pt x="0" y="1902"/>
                </a:moveTo>
                <a:cubicBezTo>
                  <a:pt x="2786" y="648"/>
                  <a:pt x="5808" y="-1"/>
                  <a:pt x="8864" y="0"/>
                </a:cubicBezTo>
                <a:cubicBezTo>
                  <a:pt x="20793" y="0"/>
                  <a:pt x="30464" y="9670"/>
                  <a:pt x="30464" y="21600"/>
                </a:cubicBezTo>
                <a:cubicBezTo>
                  <a:pt x="30464" y="32933"/>
                  <a:pt x="21704" y="42339"/>
                  <a:pt x="10399" y="43145"/>
                </a:cubicBezTo>
              </a:path>
              <a:path w="30464" h="43145" stroke="0">
                <a:moveTo>
                  <a:pt x="0" y="1902"/>
                </a:moveTo>
                <a:cubicBezTo>
                  <a:pt x="2786" y="648"/>
                  <a:pt x="5808" y="-1"/>
                  <a:pt x="8864" y="0"/>
                </a:cubicBezTo>
                <a:cubicBezTo>
                  <a:pt x="20793" y="0"/>
                  <a:pt x="30464" y="9670"/>
                  <a:pt x="30464" y="21600"/>
                </a:cubicBezTo>
                <a:cubicBezTo>
                  <a:pt x="30464" y="32933"/>
                  <a:pt x="21704" y="42339"/>
                  <a:pt x="10399" y="43145"/>
                </a:cubicBezTo>
                <a:lnTo>
                  <a:pt x="8864" y="21600"/>
                </a:lnTo>
                <a:lnTo>
                  <a:pt x="0" y="1902"/>
                </a:lnTo>
                <a:close/>
              </a:path>
            </a:pathLst>
          </a:custGeom>
          <a:noFill/>
          <a:ln w="50800">
            <a:solidFill>
              <a:srgbClr val="FF6600"/>
            </a:solidFill>
            <a:prstDash val="sysDot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0" name="Text Box 42">
            <a:extLst>
              <a:ext uri="{FF2B5EF4-FFF2-40B4-BE49-F238E27FC236}">
                <a16:creationId xmlns:a16="http://schemas.microsoft.com/office/drawing/2014/main" id="{57666C9F-64A9-41D2-8ADB-03D56CD06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81075"/>
            <a:ext cx="3873500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系统将查询发送到数据库中</a:t>
            </a:r>
          </a:p>
        </p:txBody>
      </p:sp>
      <p:sp>
        <p:nvSpPr>
          <p:cNvPr id="165934" name="Text Box 46">
            <a:extLst>
              <a:ext uri="{FF2B5EF4-FFF2-40B4-BE49-F238E27FC236}">
                <a16:creationId xmlns:a16="http://schemas.microsoft.com/office/drawing/2014/main" id="{06F54C6D-CB34-41C6-A0F7-D997A784D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1501775"/>
            <a:ext cx="2895600" cy="286385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err="1">
                <a:ea typeface="黑体" panose="02010609060101010101" pitchFamily="49" charset="-122"/>
              </a:rPr>
              <a:t>tranfer_money</a:t>
            </a:r>
            <a:r>
              <a:rPr lang="en-US" altLang="zh-CN" sz="2000" dirty="0">
                <a:ea typeface="黑体" panose="02010609060101010101" pitchFamily="49" charset="-122"/>
              </a:rPr>
              <a:t>()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sendquery</a:t>
            </a:r>
            <a:r>
              <a:rPr lang="en-US" altLang="zh-CN" sz="2000" dirty="0"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i="1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…….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i="1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…….</a:t>
            </a:r>
          </a:p>
        </p:txBody>
      </p:sp>
      <p:sp>
        <p:nvSpPr>
          <p:cNvPr id="165935" name="Text Box 47">
            <a:extLst>
              <a:ext uri="{FF2B5EF4-FFF2-40B4-BE49-F238E27FC236}">
                <a16:creationId xmlns:a16="http://schemas.microsoft.com/office/drawing/2014/main" id="{EB508106-E7BB-4961-9B01-156D66CB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4184650"/>
            <a:ext cx="6216650" cy="68421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8575" cmpd="dbl">
            <a:solidFill>
              <a:srgbClr val="808080"/>
            </a:solidFill>
            <a:miter lim="800000"/>
            <a:headEnd/>
            <a:tailEnd/>
          </a:ln>
          <a:effectLst>
            <a:outerShdw dist="56796" dir="1593903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余额＝ </a:t>
            </a: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4500-5000</a:t>
            </a:r>
          </a:p>
        </p:txBody>
      </p:sp>
      <p:sp>
        <p:nvSpPr>
          <p:cNvPr id="165937" name="AutoShape 49">
            <a:extLst>
              <a:ext uri="{FF2B5EF4-FFF2-40B4-BE49-F238E27FC236}">
                <a16:creationId xmlns:a16="http://schemas.microsoft.com/office/drawing/2014/main" id="{70C9FAD5-7ADE-41B5-87B9-7003A2B77A5A}"/>
              </a:ext>
            </a:extLst>
          </p:cNvPr>
          <p:cNvSpPr>
            <a:spLocks/>
          </p:cNvSpPr>
          <p:nvPr/>
        </p:nvSpPr>
        <p:spPr bwMode="auto">
          <a:xfrm>
            <a:off x="4724400" y="5732463"/>
            <a:ext cx="1935163" cy="844550"/>
          </a:xfrm>
          <a:prstGeom prst="borderCallout2">
            <a:avLst>
              <a:gd name="adj1" fmla="val 13560"/>
              <a:gd name="adj2" fmla="val -2648"/>
              <a:gd name="adj3" fmla="val 13560"/>
              <a:gd name="adj4" fmla="val -47630"/>
              <a:gd name="adj5" fmla="val -106755"/>
              <a:gd name="adj6" fmla="val -47676"/>
            </a:avLst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2225">
            <a:solidFill>
              <a:srgbClr val="993300"/>
            </a:solidFill>
            <a:miter lim="800000"/>
            <a:headEnd/>
            <a:tailEnd/>
          </a:ln>
          <a:effectLst>
            <a:outerShdw dist="56796" dir="1593903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程序崩溃</a:t>
            </a:r>
          </a:p>
        </p:txBody>
      </p:sp>
      <p:sp>
        <p:nvSpPr>
          <p:cNvPr id="165946" name="AutoShape 58">
            <a:extLst>
              <a:ext uri="{FF2B5EF4-FFF2-40B4-BE49-F238E27FC236}">
                <a16:creationId xmlns:a16="http://schemas.microsoft.com/office/drawing/2014/main" id="{0E01D153-DC70-434F-ADED-F82AC43F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2201863"/>
            <a:ext cx="7264400" cy="2667000"/>
          </a:xfrm>
          <a:prstGeom prst="cloudCallout">
            <a:avLst>
              <a:gd name="adj1" fmla="val -16523"/>
              <a:gd name="adj2" fmla="val 66190"/>
            </a:avLst>
          </a:prstGeom>
          <a:gradFill rotWithShape="1">
            <a:gsLst>
              <a:gs pos="0">
                <a:srgbClr val="9999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12700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4800" b="0">
                <a:solidFill>
                  <a:srgbClr val="3116B8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异常 </a:t>
            </a:r>
          </a:p>
        </p:txBody>
      </p:sp>
      <p:sp>
        <p:nvSpPr>
          <p:cNvPr id="24613" name="内容占位符 1">
            <a:extLst>
              <a:ext uri="{FF2B5EF4-FFF2-40B4-BE49-F238E27FC236}">
                <a16:creationId xmlns:a16="http://schemas.microsoft.com/office/drawing/2014/main" id="{DC8E6B7A-4C65-4D07-A818-F4E8EE59EFC6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D08A0A56-7DC4-4C28-8FCB-7B2AC9353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EBA3F-2E48-4EB6-A9C4-628AE4ADFC6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147EC31-BCFA-43FB-A4E6-88B0BE7C3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" y="115888"/>
            <a:ext cx="8893175" cy="64817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using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using </a:t>
            </a:r>
            <a:r>
              <a:rPr lang="en-US" altLang="zh-CN" sz="1600" b="1" dirty="0" err="1"/>
              <a:t>System.Threading</a:t>
            </a:r>
            <a:r>
              <a:rPr lang="en-US" altLang="zh-CN" sz="16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TestExcep</a:t>
            </a:r>
            <a:endParaRPr lang="en-US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public static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Calc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{ return 100 / j;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UnForgiven</a:t>
            </a:r>
            <a:endParaRPr lang="en-US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public static void </a:t>
            </a:r>
            <a:r>
              <a:rPr lang="en-US" altLang="zh-CN" sz="1600" b="1" dirty="0" err="1"/>
              <a:t>MyUnhandleMethod</a:t>
            </a:r>
            <a:r>
              <a:rPr lang="en-US" altLang="zh-CN" sz="1600" b="1" dirty="0"/>
              <a:t>(object sender, </a:t>
            </a:r>
            <a:r>
              <a:rPr lang="en-US" altLang="zh-CN" sz="1600" b="1" dirty="0" err="1"/>
              <a:t>UnhandledExceptionEventArgs</a:t>
            </a:r>
            <a:r>
              <a:rPr lang="en-US" altLang="zh-CN" sz="1600" b="1" dirty="0"/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e.ToString</a:t>
            </a:r>
            <a:r>
              <a:rPr lang="en-US" altLang="zh-CN" sz="1600" b="1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MyApp</a:t>
            </a:r>
            <a:endParaRPr lang="en-US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public static 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Thread.GetDomain</a:t>
            </a:r>
            <a:r>
              <a:rPr lang="en-US" altLang="zh-CN" sz="1600" b="1" dirty="0"/>
              <a:t>().</a:t>
            </a:r>
            <a:r>
              <a:rPr lang="en-US" altLang="zh-CN" sz="1600" b="1" dirty="0" err="1"/>
              <a:t>UnhandledException</a:t>
            </a:r>
            <a:r>
              <a:rPr lang="en-US" altLang="zh-CN" sz="1600" b="1" dirty="0"/>
              <a:t> += new </a:t>
            </a:r>
            <a:r>
              <a:rPr lang="en-US" altLang="zh-CN" sz="1600" b="1" dirty="0" err="1"/>
              <a:t>UnhandledExceptionEventHandler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UnForgiven.MyUnhandleMethod</a:t>
            </a:r>
            <a:r>
              <a:rPr lang="en-US" altLang="zh-CN" sz="1600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{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dZero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TestExcep.Calc</a:t>
            </a:r>
            <a:r>
              <a:rPr lang="en-US" altLang="zh-CN" sz="1600" b="1" dirty="0"/>
              <a:t>(0);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finally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{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("a");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824A4AC-B4EC-4C02-AF4E-E3E28F8AA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284984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System.UnhandledExceptionEventArgs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D08A0A56-7DC4-4C28-8FCB-7B2AC9353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EBA3F-2E48-4EB6-A9C4-628AE4ADFC6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147EC31-BCFA-43FB-A4E6-88B0BE7C3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" y="115888"/>
            <a:ext cx="8893175" cy="64817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using System;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using </a:t>
            </a:r>
            <a:r>
              <a:rPr lang="en-US" altLang="zh-CN" sz="1600" b="1" dirty="0" err="1"/>
              <a:t>System.Threading</a:t>
            </a:r>
            <a:r>
              <a:rPr lang="en-US" altLang="zh-CN" sz="16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TestExcep</a:t>
            </a:r>
            <a:endParaRPr lang="en-US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public static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Calc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{ return 100 / j;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UnForgiven</a:t>
            </a:r>
            <a:endParaRPr lang="en-US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public static void </a:t>
            </a:r>
            <a:r>
              <a:rPr lang="en-US" altLang="zh-CN" sz="1600" b="1" dirty="0" err="1"/>
              <a:t>MyUnhandleMethod</a:t>
            </a:r>
            <a:r>
              <a:rPr lang="en-US" altLang="zh-CN" sz="1600" b="1" dirty="0"/>
              <a:t>(object sender, </a:t>
            </a:r>
            <a:r>
              <a:rPr lang="en-US" altLang="zh-CN" sz="1600" b="1" dirty="0" err="1"/>
              <a:t>UnhandledExceptionEventArgs</a:t>
            </a:r>
            <a:r>
              <a:rPr lang="en-US" altLang="zh-CN" sz="1600" b="1" dirty="0"/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e.ToString</a:t>
            </a:r>
            <a:r>
              <a:rPr lang="en-US" altLang="zh-CN" sz="1600" b="1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MyApp</a:t>
            </a:r>
            <a:endParaRPr lang="en-US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public static 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Thread.GetDomain</a:t>
            </a:r>
            <a:r>
              <a:rPr lang="en-US" altLang="zh-CN" sz="1600" b="1" dirty="0"/>
              <a:t>().</a:t>
            </a:r>
            <a:r>
              <a:rPr lang="en-US" altLang="zh-CN" sz="1600" b="1" dirty="0" err="1"/>
              <a:t>UnhandledException</a:t>
            </a:r>
            <a:r>
              <a:rPr lang="en-US" altLang="zh-CN" sz="1600" b="1" dirty="0"/>
              <a:t> += new </a:t>
            </a:r>
            <a:r>
              <a:rPr lang="en-US" altLang="zh-CN" sz="1600" b="1" dirty="0" err="1"/>
              <a:t>UnhandledExceptionEventHandler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UnForgiven.MyUnhandleMethod</a:t>
            </a:r>
            <a:r>
              <a:rPr lang="en-US" altLang="zh-CN" sz="1600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{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dZero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TestExcep.Calc</a:t>
            </a:r>
            <a:r>
              <a:rPr lang="en-US" altLang="zh-CN" sz="1600" b="1" dirty="0"/>
              <a:t>(0);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finally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        { </a:t>
            </a:r>
            <a:r>
              <a:rPr lang="en-US" altLang="zh-CN" sz="1600" b="1" dirty="0" err="1"/>
              <a:t>Console.WriteLine</a:t>
            </a:r>
            <a:r>
              <a:rPr lang="en-US" altLang="zh-CN" sz="1600" b="1" dirty="0"/>
              <a:t>("a");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824A4AC-B4EC-4C02-AF4E-E3E28F8AA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284984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System.UnhandledExceptionEventArgs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未命名">
            <a:extLst>
              <a:ext uri="{FF2B5EF4-FFF2-40B4-BE49-F238E27FC236}">
                <a16:creationId xmlns:a16="http://schemas.microsoft.com/office/drawing/2014/main" id="{6BC907B7-5AC7-4F4C-A525-0516C7FC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73238"/>
            <a:ext cx="525621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8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4498FE1B-57B7-43CD-9E18-46BF61C951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43F1818-648A-443D-B72F-BC905321E7C7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42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226D5C8-76DA-4ED9-9BC9-17886B2BC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109538"/>
            <a:ext cx="78486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定制类中实现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System.Object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E6B0525-1225-46CA-9AD7-96B34F4D14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7860" y="1026319"/>
            <a:ext cx="7848600" cy="5175250"/>
          </a:xfrm>
        </p:spPr>
        <p:txBody>
          <a:bodyPr/>
          <a:lstStyle/>
          <a:p>
            <a:pPr eaLnBrk="1" hangingPunct="1"/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ToString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</a:p>
          <a:p>
            <a:pPr lvl="1" eaLnBrk="1" hangingPunct="1"/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virtual string </a:t>
            </a: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ToString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();</a:t>
            </a: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返回类名</a:t>
            </a: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覆盖此方法，显示出对象与访类其他实例不同的特有内容。</a:t>
            </a:r>
          </a:p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Equals()</a:t>
            </a:r>
          </a:p>
          <a:p>
            <a:pPr lvl="1" eaLnBrk="1" hangingPunct="1"/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virtual bool Equals (object </a:t>
            </a:r>
            <a:r>
              <a:rPr lang="en-US" altLang="zh-CN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</a:t>
            </a:r>
            <a:r>
              <a:rPr lang="en-US" altLang="zh-CN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值类型：根据值的大小判断</a:t>
            </a: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引用类型：根据引用的地址判断</a:t>
            </a: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20E02383-95CC-4501-BE4C-A505DEBD94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D930232A-A498-48BC-8255-BEF8CF7A4D4E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43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6FB2CB3-FDC3-4F24-B7C5-F1AC4D3AC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定制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ToString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4723C2B-AA1A-4EE1-932D-C7A35EE2E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7044" y="703263"/>
            <a:ext cx="8127404" cy="5473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默认返回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classname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System.Text;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class Chair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private double myPrice;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private string myVendor, myID;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public Chair(double price, string vendor, string sku)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myPrice = 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myVendor = vendor;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myID = sku;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Chair myChair = new Chair(120.0, "Broyhill", "60-1222");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Console.WriteLine(myChair.ToString());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20E02383-95CC-4501-BE4C-A505DEBD94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D930232A-A498-48BC-8255-BEF8CF7A4D4E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44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4723C2B-AA1A-4EE1-932D-C7A35EE2E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7044" y="703263"/>
            <a:ext cx="8127404" cy="5473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默认返回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classname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System.Text;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class Chair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private double myPrice;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private string myVendor, myID;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public Chair(double price, string vendor, string sku)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myPrice = 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myVendor = vendor;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myID = sku;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Chair myChair = new Chair(120.0, "Broyhill", "60-1222");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Console.WriteLine(myChair.ToString());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8229" name="Text Box 5">
            <a:extLst>
              <a:ext uri="{FF2B5EF4-FFF2-40B4-BE49-F238E27FC236}">
                <a16:creationId xmlns:a16="http://schemas.microsoft.com/office/drawing/2014/main" id="{101B6097-07A6-4D05-BD50-9459BC38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500438"/>
            <a:ext cx="2664668" cy="1200329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输出：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36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Chair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28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797C01F9-D93A-460B-8E98-0B020BFA35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C265F269-6063-46E7-8F8C-C928BF754AE2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45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EC7EA8E-8261-46A9-BFAB-B58D4D78C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16632"/>
            <a:ext cx="8568952" cy="6336704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System.Text;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Chair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double myPrice;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myVendor, myID;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Chair(double price, string vendor, string sku)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myPrice = 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myVendor = vendor;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myID = sku;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override string ToString()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string str1 = "ITEM = Chair";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string str2 = string.Format("\tVENDOR = {0}", myVendor);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string str3 = string.Format("\tPRICE = {0}", myPrice.ToString());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str1 + str2 + str3;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 myChair = new Chair(120.0, "Broyhill", "60-1222");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Console.WriteLine(myChair.ToString());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797C01F9-D93A-460B-8E98-0B020BFA35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C265F269-6063-46E7-8F8C-C928BF754AE2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46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EC7EA8E-8261-46A9-BFAB-B58D4D78C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16632"/>
            <a:ext cx="8568952" cy="6336704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System.Text;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Chair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double myPrice;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myVendor, myID;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Chair(double price, string vendor, string sku)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myPrice = 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myVendor = vendor;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myID = sku;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override string ToString()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string str1 = "ITEM = Chair";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string str2 = string.Format("\tVENDOR = {0}", myVendor);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string str3 = string.Format("\tPRICE = {0}", myPrice.ToString());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str1 + str2 + str3;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Chair myChair = new Chair(120.0, "Broyhill", "60-1222");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Console.WriteLine(myChair.ToString());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B606B97-8FA5-4540-A8FB-9E624620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636912"/>
            <a:ext cx="7596187" cy="46166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ITEM = Chair    VENDOR =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Broyhill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      PRICE = 120</a:t>
            </a:r>
          </a:p>
        </p:txBody>
      </p:sp>
    </p:spTree>
    <p:extLst>
      <p:ext uri="{BB962C8B-B14F-4D97-AF65-F5344CB8AC3E}">
        <p14:creationId xmlns:p14="http://schemas.microsoft.com/office/powerpoint/2010/main" val="329150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>
            <a:extLst>
              <a:ext uri="{FF2B5EF4-FFF2-40B4-BE49-F238E27FC236}">
                <a16:creationId xmlns:a16="http://schemas.microsoft.com/office/drawing/2014/main" id="{B5FE361A-AEC5-4727-B024-075DFF61E1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33849AA4-E991-47D4-AEC6-7C1EE39944D7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47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53BF30B-DAF7-472D-9381-9546466FC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7592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定制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Equals()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7DFA357-58E0-4AF9-AEBD-4B75ACDDFB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908720"/>
            <a:ext cx="8064896" cy="2160240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比较两个引用类型的对象时，当它们指向相同的对象，返回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true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</a:p>
          <a:p>
            <a:pPr eaLnBrk="1" hangingPunct="1"/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如果基于值来比较引用对象时，必须覆盖该方法。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类就是这样一个例子，其虽然是引用类型，但它会基于字符串中的字符串完成比较。</a:t>
            </a:r>
          </a:p>
          <a:p>
            <a:pPr eaLnBrk="1" hangingPunct="1"/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D95AA0A5-0278-41EE-A418-41C63DB3579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998731"/>
              </p:ext>
            </p:extLst>
          </p:nvPr>
        </p:nvGraphicFramePr>
        <p:xfrm>
          <a:off x="126379" y="3274417"/>
          <a:ext cx="8785225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" r:id="rId8" imgW="4384800" imgH="1167120" progId="Visio.Drawing.11">
                  <p:embed/>
                </p:oleObj>
              </mc:Choice>
              <mc:Fallback>
                <p:oleObj r:id="rId8" imgW="4384800" imgH="11671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79" y="3274417"/>
                        <a:ext cx="8785225" cy="23383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>
            <a:extLst>
              <a:ext uri="{FF2B5EF4-FFF2-40B4-BE49-F238E27FC236}">
                <a16:creationId xmlns:a16="http://schemas.microsoft.com/office/drawing/2014/main" id="{A7639212-AE1F-480F-8E61-D1C4D7A9C4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6EB64D96-AEA1-4F5D-BAB3-8D9EE18F87FC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48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5974734-6C6E-4019-8401-1964A11E3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116632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覆盖</a:t>
            </a:r>
            <a:r>
              <a:rPr lang="en-US" altLang="zh-CN" sz="40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GetHashCode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B0F1053-BFA9-4E5C-ACF9-62ACA326FD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7044" y="836712"/>
            <a:ext cx="8127404" cy="2448272"/>
          </a:xfrm>
        </p:spPr>
        <p:txBody>
          <a:bodyPr/>
          <a:lstStyle/>
          <a:p>
            <a:pPr eaLnBrk="1" hangingPunct="1"/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GetHashCode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endParaRPr lang="en-US" altLang="zh-CN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对象生成一个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Int32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类型的散列码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.NET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要求两个相同的对象必须有相同的散列码，不同的对象不保证有不同的散列码。</a:t>
            </a:r>
          </a:p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Equals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方法必须和</a:t>
            </a:r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GetHashCode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方法成对出现。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>
            <a:extLst>
              <a:ext uri="{FF2B5EF4-FFF2-40B4-BE49-F238E27FC236}">
                <a16:creationId xmlns:a16="http://schemas.microsoft.com/office/drawing/2014/main" id="{1ADEA1EC-2FF1-4518-82B9-1A6D3C868D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4F7D1B0-5F90-458A-9AC7-43A51A070769}" type="slidenum">
              <a:rPr lang="en-US" altLang="zh-CN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49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id="{576374DA-7237-4BE6-8219-1D4625632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00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endParaRPr lang="zh-CN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6C419A8-1E6A-4F3A-BD87-5B6996A4F5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836712"/>
            <a:ext cx="8353176" cy="5472608"/>
          </a:xfr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public class Chair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private double myPrice;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private string myVendor, myID;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public Chair(double price, string vendor, string sku)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myPrice = price;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myVendor = vendor;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myID = sku;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1600" b="1" noProof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static void Main()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Chair myChair = new Chair(120.0, "Broyhill", "60-1222");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Chair newChair = new Chair(120.0, "Broyhill", "60-1222");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bool eq = myChair.Equals(newChair);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Console.WriteLine(eq.ToString());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600" b="1" noProof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7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29C3ADC9-363A-4807-8127-8D872F7ECD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0B1FD61C-A933-475C-8E5B-05CD80E5F9A1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D44B5EF-BFED-4073-A9DB-DF08A561C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错误与异常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25CAA88-2D71-4F8A-9296-3E0C029E2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90600"/>
            <a:ext cx="8352606" cy="51752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错误：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可预见，如对字符串进行数值运算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(”</a:t>
            </a:r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aaa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”/”</a:t>
            </a:r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bbb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”)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异常：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与程序无关的外部原因造成的偶然事件。如数据表不可用或硬件故障等。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>
            <a:extLst>
              <a:ext uri="{FF2B5EF4-FFF2-40B4-BE49-F238E27FC236}">
                <a16:creationId xmlns:a16="http://schemas.microsoft.com/office/drawing/2014/main" id="{1ADEA1EC-2FF1-4518-82B9-1A6D3C868D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4F7D1B0-5F90-458A-9AC7-43A51A070769}" type="slidenum">
              <a:rPr lang="en-US" altLang="zh-CN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50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6C419A8-1E6A-4F3A-BD87-5B6996A4F5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5888"/>
            <a:ext cx="8137525" cy="6481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using System;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public class Chair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private double myPrice;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private string myVendor, myID;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public Chair(double price, string vendor, string sku)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    myPrice = price;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    myVendor = vendor;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    myID = sku;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   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</a:t>
            </a:r>
            <a:r>
              <a:rPr lang="en-US" altLang="zh-CN" sz="1400" b="1" noProof="1">
                <a:solidFill>
                  <a:srgbClr val="FF0000"/>
                </a:solidFill>
              </a:rPr>
              <a:t>public override bool Equals(object obj)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	 bool isEqual = true;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    if (obj == null) isEqual= false;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    if (this.GetType() != obj.GetType()) isEqual= false;  //</a:t>
            </a:r>
            <a:r>
              <a:rPr lang="zh-CN" altLang="en-US" sz="1400" b="1" noProof="1">
                <a:solidFill>
                  <a:srgbClr val="FF0000"/>
                </a:solidFill>
              </a:rPr>
              <a:t>判断引用指向的对象类型是否相同</a:t>
            </a:r>
            <a:endParaRPr lang="en-US" altLang="zh-CN" sz="1400" b="1" noProof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    Chair otherObj = (Chair)obj;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    if (!myVendor.Equals(otherObj.myVendor)) isEqual= false;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    if (!myID.Equals(otherObj.myID)) isEqual= false;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        </a:t>
            </a:r>
            <a:r>
              <a:rPr lang="en-US" altLang="zh-CN" sz="1400" b="1" noProof="1">
                <a:solidFill>
                  <a:srgbClr val="FF0000"/>
                </a:solidFill>
              </a:rPr>
              <a:t>if (!myPrice.Equals(otherObj.myPrice)) isEqual= false;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        </a:t>
            </a:r>
            <a:r>
              <a:rPr lang="en-US" altLang="zh-CN" sz="1400" b="1" noProof="1">
                <a:solidFill>
                  <a:srgbClr val="FF0000"/>
                </a:solidFill>
              </a:rPr>
              <a:t>return isEqual;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public override int GetHashCode()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{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noProof="1">
                <a:solidFill>
                  <a:srgbClr val="FF0000"/>
                </a:solidFill>
              </a:rPr>
              <a:t>return myID.GetHashCode();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1400" b="1" noProof="1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static void Main()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    Chair myChair = new Chair(120.0, "Broyhill", "60-1222");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    Chair newChair = new Chair(120.0, "Broyhill", "60-1222");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    bool eq = myChair.Equals(newChair);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        Console.WriteLine(eq.ToString());</a:t>
            </a:r>
            <a:endParaRPr lang="en-US" altLang="zh-CN" sz="1400" b="1" dirty="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dirty="0"/>
              <a:t>    </a:t>
            </a:r>
            <a:r>
              <a:rPr lang="en-US" altLang="zh-CN" sz="1400" b="1" noProof="1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400" b="1" noProof="1"/>
              <a:t>}</a:t>
            </a:r>
            <a:endParaRPr lang="en-US" altLang="zh-CN" sz="14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8D42799A-96A8-40BB-A26E-2DBBF75EB4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BE6EE156-0129-4F97-9054-E4E747309CA9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51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7A2F7DE-BEC8-49A3-9979-0C24ACEF4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克隆来创建对象副本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A28BD3A-32EF-4E82-9B46-B9657053E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208912" cy="2880320"/>
          </a:xfrm>
        </p:spPr>
        <p:txBody>
          <a:bodyPr/>
          <a:lstStyle/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Object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中的</a:t>
            </a:r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MemberwiseClone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</a:p>
          <a:p>
            <a:pPr lvl="1"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默认返回对象的一个副本，是一种浅拷贝。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protected object </a:t>
            </a:r>
            <a:r>
              <a:rPr lang="en-US" altLang="zh-CN" sz="2400" b="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MemberwiseClone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可以实现自己的克隆方法进行深拷贝。</a:t>
            </a:r>
          </a:p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不能克隆基本类型。可克隆的类必须实现</a:t>
            </a:r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ICloneable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接口。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3994497"/>
            <a:ext cx="4572000" cy="1569660"/>
          </a:xfrm>
          <a:prstGeom prst="rect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 interface </a:t>
            </a:r>
            <a:r>
              <a:rPr lang="en-US" altLang="zh-CN" sz="24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ICloneable</a:t>
            </a:r>
            <a:endParaRPr lang="en-US" altLang="zh-CN" sz="240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object Clone();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CDE62938-11D5-4262-8D53-D19CE1E1C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AEC57-F93C-4FE9-A986-8E3FF18484F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143D86F-1FF7-471B-B663-660F38DC1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5888"/>
            <a:ext cx="8229600" cy="6481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public class Chair : ICloneable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private double myPrice;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private string myVendor, myID;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public Upholstery myUpolstery;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public Chair(double price, string vendor, string sku)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myPrice = price;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myVendor = vendor;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myID = sku;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</a:t>
            </a:r>
            <a:r>
              <a:rPr lang="en-US" altLang="zh-CN" sz="1400" b="1" dirty="0" err="1"/>
              <a:t>myUpolstery</a:t>
            </a:r>
            <a:r>
              <a:rPr lang="en-US" altLang="zh-CN" sz="1400" b="1" dirty="0"/>
              <a:t> = new Upholstery(</a:t>
            </a:r>
            <a:r>
              <a:rPr lang="en-US" altLang="zh-CN" sz="1400" b="1" dirty="0" err="1"/>
              <a:t>myID</a:t>
            </a:r>
            <a:r>
              <a:rPr lang="en-US" altLang="zh-CN" sz="1400" b="1" dirty="0"/>
              <a:t>);</a:t>
            </a:r>
            <a:endParaRPr lang="en-US" altLang="zh-CN" sz="1400" b="1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    </a:t>
            </a:r>
            <a:r>
              <a:rPr lang="en-US" altLang="zh-CN" sz="1400" b="1" noProof="1">
                <a:solidFill>
                  <a:srgbClr val="FF0000"/>
                </a:solidFill>
              </a:rPr>
              <a:t>public Object Clone()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    return MemberwiseClone();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public class Upholstery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public string fabric;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public Upholstery(string fab)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{ fabric = fab;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noProof="1"/>
          </a:p>
        </p:txBody>
      </p:sp>
      <p:sp>
        <p:nvSpPr>
          <p:cNvPr id="52229" name="矩形 1">
            <a:extLst>
              <a:ext uri="{FF2B5EF4-FFF2-40B4-BE49-F238E27FC236}">
                <a16:creationId xmlns:a16="http://schemas.microsoft.com/office/drawing/2014/main" id="{1B7062AD-5C61-4CFA-A51B-C9855922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882900"/>
            <a:ext cx="5688632" cy="3410164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class MyApp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    static void Main()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   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        Chair myChair = new Chair(120.0, "Broyhill", "60-1222");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noProof="1"/>
              <a:t>Chair chairClone = (Chair)myChair.Clone();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        bool isEqual;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        isEqual = Object.ReferenceEquals(myChair, chairClone);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        Console.WriteLine(isEqual.ToString());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        isEqual = Object.ReferenceEquals(myChair.myUpolstery, chairClone.myUpolstery);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        Console.WriteLine(isEqual.ToString());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  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400" b="1" noProof="1"/>
              <a:t>}</a:t>
            </a:r>
            <a:endParaRPr lang="en-US" altLang="zh-CN" sz="14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CDE62938-11D5-4262-8D53-D19CE1E1C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AEC57-F93C-4FE9-A986-8E3FF18484F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143D86F-1FF7-471B-B663-660F38DC1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5888"/>
            <a:ext cx="8229600" cy="6481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public class Chair : ICloneable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private double myPrice;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private string myVendor, myID;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public Upholstery myUpolstery;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public Chair(double price, string vendor, string sku)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myPrice = price;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myVendor = vendor;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myID = sku;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    </a:t>
            </a:r>
            <a:r>
              <a:rPr lang="en-US" altLang="zh-CN" sz="1400" b="1"/>
              <a:t>myUpolstery = new Upholstery(myID);</a:t>
            </a:r>
            <a:endParaRPr lang="en-US" altLang="zh-CN" sz="1400" b="1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/>
              <a:t>    </a:t>
            </a:r>
            <a:r>
              <a:rPr lang="en-US" altLang="zh-CN" sz="1400" b="1" noProof="1">
                <a:solidFill>
                  <a:srgbClr val="FF0000"/>
                </a:solidFill>
              </a:rPr>
              <a:t>public Object Clone()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    return MemberwiseClone();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>
                <a:solidFill>
                  <a:srgbClr val="FF0000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public class Upholstery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public string fabric;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public Upholstery(string fab)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    { fabric = fab;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noProof="1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noProof="1"/>
          </a:p>
        </p:txBody>
      </p:sp>
      <p:sp>
        <p:nvSpPr>
          <p:cNvPr id="276484" name="Text Box 4">
            <a:extLst>
              <a:ext uri="{FF2B5EF4-FFF2-40B4-BE49-F238E27FC236}">
                <a16:creationId xmlns:a16="http://schemas.microsoft.com/office/drawing/2014/main" id="{28630208-20C4-475A-AA3D-DA1981FCB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765175"/>
            <a:ext cx="316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2229" name="矩形 1">
            <a:extLst>
              <a:ext uri="{FF2B5EF4-FFF2-40B4-BE49-F238E27FC236}">
                <a16:creationId xmlns:a16="http://schemas.microsoft.com/office/drawing/2014/main" id="{1B7062AD-5C61-4CFA-A51B-C9855922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2882900"/>
            <a:ext cx="5040313" cy="29210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class MyApp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    static void Main()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   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        Chair myChair = new Chair(120.0, "Broyhill", "60-1222");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/>
              <a:t>        </a:t>
            </a:r>
            <a:r>
              <a:rPr lang="en-US" altLang="zh-CN" sz="1200" b="1" noProof="1"/>
              <a:t>Chair chairClone = (Chair)myChair.Clone();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        bool isEqual;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        isEqual = Object.ReferenceEquals(myChair, chairClone);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        Console.WriteLine(isEqual.ToString());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        isEqual = Object.ReferenceEquals(myChair.myUpolstery, chairClone.myUpolstery);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        Console.WriteLine(isEqual.ToString());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  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b="1" noProof="1"/>
              <a:t>}</a:t>
            </a:r>
            <a:endParaRPr lang="en-US" altLang="zh-CN" sz="1200" b="1"/>
          </a:p>
        </p:txBody>
      </p:sp>
    </p:spTree>
    <p:extLst>
      <p:ext uri="{BB962C8B-B14F-4D97-AF65-F5344CB8AC3E}">
        <p14:creationId xmlns:p14="http://schemas.microsoft.com/office/powerpoint/2010/main" val="2170985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897F3433-D250-40A4-8EF8-714036523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9304DA-285A-4122-9D6C-96844539BFA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/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2956D2D5-8B02-41C4-93D1-5592C09A3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69BAACFC-CF4D-4658-8094-1FD8D665078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60363" y="1341438"/>
          <a:ext cx="8243887" cy="435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9" r:id="rId3" imgW="5735520" imgH="3028680" progId="Visio.Drawing.11">
                  <p:embed/>
                </p:oleObj>
              </mc:Choice>
              <mc:Fallback>
                <p:oleObj r:id="rId3" imgW="5735520" imgH="30286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341438"/>
                        <a:ext cx="8243887" cy="435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>
            <a:extLst>
              <a:ext uri="{FF2B5EF4-FFF2-40B4-BE49-F238E27FC236}">
                <a16:creationId xmlns:a16="http://schemas.microsoft.com/office/drawing/2014/main" id="{323EE086-F081-466C-A536-D85FF082D2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6C15645-9152-41DB-90CB-CF97228C53F8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55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3073FF1-70DD-4803-95A9-57956EC4C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000875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什么是设计模式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236C8506-F1A0-40F8-B013-A91613982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29600" cy="574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模式就是很好的成功范例。</a:t>
            </a:r>
          </a:p>
        </p:txBody>
      </p:sp>
      <p:sp>
        <p:nvSpPr>
          <p:cNvPr id="248836" name="AutoShape 4">
            <a:extLst>
              <a:ext uri="{FF2B5EF4-FFF2-40B4-BE49-F238E27FC236}">
                <a16:creationId xmlns:a16="http://schemas.microsoft.com/office/drawing/2014/main" id="{05B20010-BDFC-43FB-94DA-ECE340DB4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968" y="2307095"/>
            <a:ext cx="20462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走为上  </a:t>
            </a:r>
          </a:p>
        </p:txBody>
      </p:sp>
      <p:sp>
        <p:nvSpPr>
          <p:cNvPr id="248837" name="AutoShape 5">
            <a:extLst>
              <a:ext uri="{FF2B5EF4-FFF2-40B4-BE49-F238E27FC236}">
                <a16:creationId xmlns:a16="http://schemas.microsoft.com/office/drawing/2014/main" id="{A70BC8A6-25AB-4971-8676-340D52984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968" y="3046870"/>
            <a:ext cx="20462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围魏救赵  </a:t>
            </a:r>
          </a:p>
        </p:txBody>
      </p:sp>
      <p:sp>
        <p:nvSpPr>
          <p:cNvPr id="248838" name="AutoShape 6">
            <a:extLst>
              <a:ext uri="{FF2B5EF4-FFF2-40B4-BE49-F238E27FC236}">
                <a16:creationId xmlns:a16="http://schemas.microsoft.com/office/drawing/2014/main" id="{257AD648-5344-4A6B-BE4D-1D7794A4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968" y="3746958"/>
            <a:ext cx="20462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声东击西  </a:t>
            </a:r>
          </a:p>
        </p:txBody>
      </p:sp>
      <p:sp>
        <p:nvSpPr>
          <p:cNvPr id="248839" name="Rectangle 7">
            <a:extLst>
              <a:ext uri="{FF2B5EF4-FFF2-40B4-BE49-F238E27FC236}">
                <a16:creationId xmlns:a16="http://schemas.microsoft.com/office/drawing/2014/main" id="{8D015CC6-1713-4E1D-9C03-E4629B10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941168"/>
            <a:ext cx="770413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设计模式是软件开发过程中积累的经验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经过实践检验的，特定问题的优秀解决方法</a:t>
            </a:r>
          </a:p>
        </p:txBody>
      </p:sp>
      <p:pic>
        <p:nvPicPr>
          <p:cNvPr id="248840" name="Picture 8" descr="1183985982_b">
            <a:extLst>
              <a:ext uri="{FF2B5EF4-FFF2-40B4-BE49-F238E27FC236}">
                <a16:creationId xmlns:a16="http://schemas.microsoft.com/office/drawing/2014/main" id="{489317F6-AF06-4EDC-BB0F-6E033790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97" y="1772816"/>
            <a:ext cx="204152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>
            <a:extLst>
              <a:ext uri="{FF2B5EF4-FFF2-40B4-BE49-F238E27FC236}">
                <a16:creationId xmlns:a16="http://schemas.microsoft.com/office/drawing/2014/main" id="{0A27C423-C929-41E4-9AFD-D829E943A9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ADB125A1-37DA-4006-8A29-CB660BDAA965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56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AE2C336-526A-4658-A032-354CA43A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75158"/>
            <a:ext cx="7000875" cy="617538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简单工厂模式</a:t>
            </a:r>
          </a:p>
        </p:txBody>
      </p:sp>
      <p:grpSp>
        <p:nvGrpSpPr>
          <p:cNvPr id="249860" name="Group 4">
            <a:extLst>
              <a:ext uri="{FF2B5EF4-FFF2-40B4-BE49-F238E27FC236}">
                <a16:creationId xmlns:a16="http://schemas.microsoft.com/office/drawing/2014/main" id="{F9E3A618-DE15-4432-ACC7-01805E52C1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6440" y="756802"/>
            <a:ext cx="4891824" cy="3176254"/>
            <a:chOff x="1111" y="1253"/>
            <a:chExt cx="3493" cy="2268"/>
          </a:xfrm>
        </p:grpSpPr>
        <p:sp>
          <p:nvSpPr>
            <p:cNvPr id="73734" name="AutoShape 5">
              <a:extLst>
                <a:ext uri="{FF2B5EF4-FFF2-40B4-BE49-F238E27FC236}">
                  <a16:creationId xmlns:a16="http://schemas.microsoft.com/office/drawing/2014/main" id="{0C2D2B19-12F1-4CDE-AE17-175092A93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343"/>
              <a:ext cx="1180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父类产品  </a:t>
              </a:r>
            </a:p>
          </p:txBody>
        </p:sp>
        <p:sp>
          <p:nvSpPr>
            <p:cNvPr id="73735" name="AutoShape 6">
              <a:extLst>
                <a:ext uri="{FF2B5EF4-FFF2-40B4-BE49-F238E27FC236}">
                  <a16:creationId xmlns:a16="http://schemas.microsoft.com/office/drawing/2014/main" id="{A4D5D78E-6FF0-44CC-8371-119B4A54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251"/>
              <a:ext cx="817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子类产品</a:t>
              </a: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  </a:t>
              </a:r>
            </a:p>
          </p:txBody>
        </p:sp>
        <p:sp>
          <p:nvSpPr>
            <p:cNvPr id="73736" name="AutoShape 7">
              <a:extLst>
                <a:ext uri="{FF2B5EF4-FFF2-40B4-BE49-F238E27FC236}">
                  <a16:creationId xmlns:a16="http://schemas.microsoft.com/office/drawing/2014/main" id="{5487084A-54DB-493A-B2FB-5C1853AF3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251"/>
              <a:ext cx="817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子类产品</a:t>
              </a: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  </a:t>
              </a:r>
            </a:p>
          </p:txBody>
        </p:sp>
        <p:sp>
          <p:nvSpPr>
            <p:cNvPr id="73737" name="AutoShape 8">
              <a:extLst>
                <a:ext uri="{FF2B5EF4-FFF2-40B4-BE49-F238E27FC236}">
                  <a16:creationId xmlns:a16="http://schemas.microsoft.com/office/drawing/2014/main" id="{AFD6C8AC-905F-488D-92FB-3C1AAB14C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251"/>
              <a:ext cx="817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子类产品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C  </a:t>
              </a:r>
            </a:p>
          </p:txBody>
        </p:sp>
        <p:sp>
          <p:nvSpPr>
            <p:cNvPr id="73738" name="Line 9">
              <a:extLst>
                <a:ext uri="{FF2B5EF4-FFF2-40B4-BE49-F238E27FC236}">
                  <a16:creationId xmlns:a16="http://schemas.microsoft.com/office/drawing/2014/main" id="{A717BC44-6BBB-45F5-BEFA-DD055C004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024"/>
              <a:ext cx="18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39" name="Line 10">
              <a:extLst>
                <a:ext uri="{FF2B5EF4-FFF2-40B4-BE49-F238E27FC236}">
                  <a16:creationId xmlns:a16="http://schemas.microsoft.com/office/drawing/2014/main" id="{4FEC6E7E-AA40-4B2C-BF67-5EA26A2D9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752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40" name="Line 11">
              <a:extLst>
                <a:ext uri="{FF2B5EF4-FFF2-40B4-BE49-F238E27FC236}">
                  <a16:creationId xmlns:a16="http://schemas.microsoft.com/office/drawing/2014/main" id="{3C4E72F5-ACB2-4AEE-86D2-F6888C4CA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02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41" name="Line 12">
              <a:extLst>
                <a:ext uri="{FF2B5EF4-FFF2-40B4-BE49-F238E27FC236}">
                  <a16:creationId xmlns:a16="http://schemas.microsoft.com/office/drawing/2014/main" id="{3C91693E-D30B-4C67-A3ED-28C28CAB3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02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42" name="Line 13">
              <a:extLst>
                <a:ext uri="{FF2B5EF4-FFF2-40B4-BE49-F238E27FC236}">
                  <a16:creationId xmlns:a16="http://schemas.microsoft.com/office/drawing/2014/main" id="{CCA6FA49-2A24-49CD-8400-C6D0A755E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202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43" name="AutoShape 14">
              <a:extLst>
                <a:ext uri="{FF2B5EF4-FFF2-40B4-BE49-F238E27FC236}">
                  <a16:creationId xmlns:a16="http://schemas.microsoft.com/office/drawing/2014/main" id="{DE9CF12C-9824-4630-8775-10E1445F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158"/>
              <a:ext cx="1950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工厂  </a:t>
              </a:r>
            </a:p>
          </p:txBody>
        </p:sp>
        <p:sp>
          <p:nvSpPr>
            <p:cNvPr id="73744" name="Oval 15">
              <a:extLst>
                <a:ext uri="{FF2B5EF4-FFF2-40B4-BE49-F238E27FC236}">
                  <a16:creationId xmlns:a16="http://schemas.microsoft.com/office/drawing/2014/main" id="{9292E0AA-C061-455E-A1D5-158C812EF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253"/>
              <a:ext cx="590" cy="54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7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客户  </a:t>
              </a:r>
            </a:p>
          </p:txBody>
        </p:sp>
        <p:sp>
          <p:nvSpPr>
            <p:cNvPr id="73745" name="Line 16">
              <a:extLst>
                <a:ext uri="{FF2B5EF4-FFF2-40B4-BE49-F238E27FC236}">
                  <a16:creationId xmlns:a16="http://schemas.microsoft.com/office/drawing/2014/main" id="{01F928F5-3033-41AC-9761-CDAA9D2B8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7" y="1525"/>
              <a:ext cx="8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46" name="Line 17">
              <a:extLst>
                <a:ext uri="{FF2B5EF4-FFF2-40B4-BE49-F238E27FC236}">
                  <a16:creationId xmlns:a16="http://schemas.microsoft.com/office/drawing/2014/main" id="{1439EF4A-8770-4A00-A62A-4ADF4212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797"/>
              <a:ext cx="0" cy="15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47" name="Line 18">
              <a:extLst>
                <a:ext uri="{FF2B5EF4-FFF2-40B4-BE49-F238E27FC236}">
                  <a16:creationId xmlns:a16="http://schemas.microsoft.com/office/drawing/2014/main" id="{042FA113-8130-4B31-A85C-24AC9A690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3339"/>
              <a:ext cx="7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48" name="Line 19">
              <a:extLst>
                <a:ext uri="{FF2B5EF4-FFF2-40B4-BE49-F238E27FC236}">
                  <a16:creationId xmlns:a16="http://schemas.microsoft.com/office/drawing/2014/main" id="{6E44ABC2-C3AC-4322-BADB-A97C148F4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886"/>
              <a:ext cx="19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49" name="Line 20">
              <a:extLst>
                <a:ext uri="{FF2B5EF4-FFF2-40B4-BE49-F238E27FC236}">
                  <a16:creationId xmlns:a16="http://schemas.microsoft.com/office/drawing/2014/main" id="{C9C68920-BACE-4D13-A331-BBACD952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704"/>
              <a:ext cx="0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50" name="Line 21">
              <a:extLst>
                <a:ext uri="{FF2B5EF4-FFF2-40B4-BE49-F238E27FC236}">
                  <a16:creationId xmlns:a16="http://schemas.microsoft.com/office/drawing/2014/main" id="{B634D151-BF80-42C3-86C3-32D6FBD9D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8" y="2704"/>
              <a:ext cx="0" cy="4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51" name="Line 22">
              <a:extLst>
                <a:ext uri="{FF2B5EF4-FFF2-40B4-BE49-F238E27FC236}">
                  <a16:creationId xmlns:a16="http://schemas.microsoft.com/office/drawing/2014/main" id="{A330661E-7844-4848-A6CC-528B40015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525"/>
              <a:ext cx="0" cy="18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52" name="Line 23">
              <a:extLst>
                <a:ext uri="{FF2B5EF4-FFF2-40B4-BE49-F238E27FC236}">
                  <a16:creationId xmlns:a16="http://schemas.microsoft.com/office/drawing/2014/main" id="{5BF5B471-B461-4200-8083-07744669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525"/>
              <a:ext cx="9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53" name="Line 24">
              <a:extLst>
                <a:ext uri="{FF2B5EF4-FFF2-40B4-BE49-F238E27FC236}">
                  <a16:creationId xmlns:a16="http://schemas.microsoft.com/office/drawing/2014/main" id="{0D6DD2E3-3919-457C-A3D9-C8F1E268F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339"/>
              <a:ext cx="4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3754" name="Line 25">
              <a:extLst>
                <a:ext uri="{FF2B5EF4-FFF2-40B4-BE49-F238E27FC236}">
                  <a16:creationId xmlns:a16="http://schemas.microsoft.com/office/drawing/2014/main" id="{4C95A4E2-E236-4F99-914A-82B988B41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04"/>
              <a:ext cx="0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66E69CE4-3ADA-4667-8FC9-7A9FEB890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4149874"/>
            <a:ext cx="8424936" cy="2159446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800"/>
              </a:spcAft>
            </a:pP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工厂类：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担任这个角色的是工厂方法模式的核心。工厂类在客户端的直接调用下创建产品对象，它往往由一个具体的类实现。</a:t>
            </a:r>
          </a:p>
          <a:p>
            <a:pPr eaLnBrk="1" hangingPunct="1">
              <a:spcBef>
                <a:spcPts val="0"/>
              </a:spcBef>
              <a:spcAft>
                <a:spcPts val="800"/>
              </a:spcAft>
            </a:pP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抽象产品角色：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担任这个角色的类是由工厂方法模式所创建的对象的父类，或她们共同拥有的接口。一般由接口或抽象类实现。</a:t>
            </a:r>
          </a:p>
          <a:p>
            <a:pPr eaLnBrk="1" hangingPunct="1">
              <a:spcBef>
                <a:spcPts val="0"/>
              </a:spcBef>
              <a:spcAft>
                <a:spcPts val="800"/>
              </a:spcAft>
            </a:pP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具体产品角色：</a:t>
            </a: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工厂方法模式所创建的任何对象都是这个角色的实例，由具体类实现。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>
            <a:extLst>
              <a:ext uri="{FF2B5EF4-FFF2-40B4-BE49-F238E27FC236}">
                <a16:creationId xmlns:a16="http://schemas.microsoft.com/office/drawing/2014/main" id="{F5079046-B983-4093-A471-337E36B3F8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E39C761-8B36-4DEE-8DC5-18CBDB1C503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57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AutoShape 3">
            <a:extLst>
              <a:ext uri="{FF2B5EF4-FFF2-40B4-BE49-F238E27FC236}">
                <a16:creationId xmlns:a16="http://schemas.microsoft.com/office/drawing/2014/main" id="{7C6707A3-7E61-4CB2-9265-B1008535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851150"/>
            <a:ext cx="18732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父类产品  </a:t>
            </a:r>
          </a:p>
        </p:txBody>
      </p:sp>
      <p:sp>
        <p:nvSpPr>
          <p:cNvPr id="76805" name="AutoShape 4">
            <a:extLst>
              <a:ext uri="{FF2B5EF4-FFF2-40B4-BE49-F238E27FC236}">
                <a16:creationId xmlns:a16="http://schemas.microsoft.com/office/drawing/2014/main" id="{A24504F5-218F-4E03-A359-3E12480E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292600"/>
            <a:ext cx="1296988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子类产品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 </a:t>
            </a:r>
          </a:p>
        </p:txBody>
      </p:sp>
      <p:sp>
        <p:nvSpPr>
          <p:cNvPr id="76806" name="AutoShape 5">
            <a:extLst>
              <a:ext uri="{FF2B5EF4-FFF2-40B4-BE49-F238E27FC236}">
                <a16:creationId xmlns:a16="http://schemas.microsoft.com/office/drawing/2014/main" id="{1DA72E6F-D173-4C6E-BF12-5B9A4A3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292600"/>
            <a:ext cx="1296987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子类产品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 </a:t>
            </a:r>
          </a:p>
        </p:txBody>
      </p:sp>
      <p:sp>
        <p:nvSpPr>
          <p:cNvPr id="76807" name="Line 6">
            <a:extLst>
              <a:ext uri="{FF2B5EF4-FFF2-40B4-BE49-F238E27FC236}">
                <a16:creationId xmlns:a16="http://schemas.microsoft.com/office/drawing/2014/main" id="{5144E2CE-C8CB-49A3-9B80-EC48EE2E7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932238"/>
            <a:ext cx="2952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7">
            <a:extLst>
              <a:ext uri="{FF2B5EF4-FFF2-40B4-BE49-F238E27FC236}">
                <a16:creationId xmlns:a16="http://schemas.microsoft.com/office/drawing/2014/main" id="{F73A04AB-5D5B-402F-899A-59CCB7EFF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500438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8">
            <a:extLst>
              <a:ext uri="{FF2B5EF4-FFF2-40B4-BE49-F238E27FC236}">
                <a16:creationId xmlns:a16="http://schemas.microsoft.com/office/drawing/2014/main" id="{D1E94854-8732-47DA-A573-1D4FCA8A0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932238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9">
            <a:extLst>
              <a:ext uri="{FF2B5EF4-FFF2-40B4-BE49-F238E27FC236}">
                <a16:creationId xmlns:a16="http://schemas.microsoft.com/office/drawing/2014/main" id="{AFFE13E3-F39D-4243-9A62-EAA86BCB5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932238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AutoShape 10">
            <a:extLst>
              <a:ext uri="{FF2B5EF4-FFF2-40B4-BE49-F238E27FC236}">
                <a16:creationId xmlns:a16="http://schemas.microsoft.com/office/drawing/2014/main" id="{6DA232F1-DCA8-4792-A170-776C0202D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732463"/>
            <a:ext cx="30956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工厂  </a:t>
            </a:r>
          </a:p>
        </p:txBody>
      </p:sp>
      <p:sp>
        <p:nvSpPr>
          <p:cNvPr id="76812" name="Oval 11">
            <a:extLst>
              <a:ext uri="{FF2B5EF4-FFF2-40B4-BE49-F238E27FC236}">
                <a16:creationId xmlns:a16="http://schemas.microsoft.com/office/drawing/2014/main" id="{78E0D9BE-41E0-46C3-926A-17313BFB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708275"/>
            <a:ext cx="936625" cy="865188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客户  </a:t>
            </a:r>
          </a:p>
        </p:txBody>
      </p:sp>
      <p:sp>
        <p:nvSpPr>
          <p:cNvPr id="76813" name="Line 12">
            <a:extLst>
              <a:ext uri="{FF2B5EF4-FFF2-40B4-BE49-F238E27FC236}">
                <a16:creationId xmlns:a16="http://schemas.microsoft.com/office/drawing/2014/main" id="{0626672E-BDB1-47B3-B76F-413A8139A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2350" y="3140075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8C6C0C73-FDA2-48B2-9D43-21FEF15B1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571875"/>
            <a:ext cx="0" cy="2447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4">
            <a:extLst>
              <a:ext uri="{FF2B5EF4-FFF2-40B4-BE49-F238E27FC236}">
                <a16:creationId xmlns:a16="http://schemas.microsoft.com/office/drawing/2014/main" id="{EAE50EEE-C3AE-4495-84FA-D0AD7F5AD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6019800"/>
            <a:ext cx="1152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5">
            <a:extLst>
              <a:ext uri="{FF2B5EF4-FFF2-40B4-BE49-F238E27FC236}">
                <a16:creationId xmlns:a16="http://schemas.microsoft.com/office/drawing/2014/main" id="{5A4CAD8A-6709-4756-A609-F67145785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300663"/>
            <a:ext cx="3097213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6">
            <a:extLst>
              <a:ext uri="{FF2B5EF4-FFF2-40B4-BE49-F238E27FC236}">
                <a16:creationId xmlns:a16="http://schemas.microsoft.com/office/drawing/2014/main" id="{5BBA1439-8B35-439A-AB3A-2CF8C83A3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011738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17">
            <a:extLst>
              <a:ext uri="{FF2B5EF4-FFF2-40B4-BE49-F238E27FC236}">
                <a16:creationId xmlns:a16="http://schemas.microsoft.com/office/drawing/2014/main" id="{84A84DED-66F7-42B0-906E-E26AF5061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5300663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18">
            <a:extLst>
              <a:ext uri="{FF2B5EF4-FFF2-40B4-BE49-F238E27FC236}">
                <a16:creationId xmlns:a16="http://schemas.microsoft.com/office/drawing/2014/main" id="{71155DA1-A446-406B-8DAB-871F02FD8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140075"/>
            <a:ext cx="0" cy="287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0" name="Line 19">
            <a:extLst>
              <a:ext uri="{FF2B5EF4-FFF2-40B4-BE49-F238E27FC236}">
                <a16:creationId xmlns:a16="http://schemas.microsoft.com/office/drawing/2014/main" id="{1F01808B-A6BB-4111-B84C-6EE9E4660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140075"/>
            <a:ext cx="1439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20">
            <a:extLst>
              <a:ext uri="{FF2B5EF4-FFF2-40B4-BE49-F238E27FC236}">
                <a16:creationId xmlns:a16="http://schemas.microsoft.com/office/drawing/2014/main" id="{89672579-8FA1-45CB-BD46-D7226999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6019800"/>
            <a:ext cx="792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21">
            <a:extLst>
              <a:ext uri="{FF2B5EF4-FFF2-40B4-BE49-F238E27FC236}">
                <a16:creationId xmlns:a16="http://schemas.microsoft.com/office/drawing/2014/main" id="{30CCC7AA-4D41-43B5-8743-E703094A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011738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8" name="Text Box 22">
            <a:extLst>
              <a:ext uri="{FF2B5EF4-FFF2-40B4-BE49-F238E27FC236}">
                <a16:creationId xmlns:a16="http://schemas.microsoft.com/office/drawing/2014/main" id="{C553AFDD-85E4-4E62-9465-D60439751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4321175" cy="1406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public interface IApparel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string ShowMe();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54999" name="Line 23">
            <a:extLst>
              <a:ext uri="{FF2B5EF4-FFF2-40B4-BE49-F238E27FC236}">
                <a16:creationId xmlns:a16="http://schemas.microsoft.com/office/drawing/2014/main" id="{D6F970AB-841A-4A23-A504-F22E6C42A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700213"/>
            <a:ext cx="360362" cy="122396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>
            <a:extLst>
              <a:ext uri="{FF2B5EF4-FFF2-40B4-BE49-F238E27FC236}">
                <a16:creationId xmlns:a16="http://schemas.microsoft.com/office/drawing/2014/main" id="{F5079046-B983-4093-A471-337E36B3F8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E39C761-8B36-4DEE-8DC5-18CBDB1C503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58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AutoShape 3">
            <a:extLst>
              <a:ext uri="{FF2B5EF4-FFF2-40B4-BE49-F238E27FC236}">
                <a16:creationId xmlns:a16="http://schemas.microsoft.com/office/drawing/2014/main" id="{7C6707A3-7E61-4CB2-9265-B1008535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851150"/>
            <a:ext cx="18732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父类产品  </a:t>
            </a:r>
          </a:p>
        </p:txBody>
      </p:sp>
      <p:sp>
        <p:nvSpPr>
          <p:cNvPr id="76805" name="AutoShape 4">
            <a:extLst>
              <a:ext uri="{FF2B5EF4-FFF2-40B4-BE49-F238E27FC236}">
                <a16:creationId xmlns:a16="http://schemas.microsoft.com/office/drawing/2014/main" id="{A24504F5-218F-4E03-A359-3E12480E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292600"/>
            <a:ext cx="1296988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子类产品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 </a:t>
            </a:r>
          </a:p>
        </p:txBody>
      </p:sp>
      <p:sp>
        <p:nvSpPr>
          <p:cNvPr id="76806" name="AutoShape 5">
            <a:extLst>
              <a:ext uri="{FF2B5EF4-FFF2-40B4-BE49-F238E27FC236}">
                <a16:creationId xmlns:a16="http://schemas.microsoft.com/office/drawing/2014/main" id="{1DA72E6F-D173-4C6E-BF12-5B9A4A3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292600"/>
            <a:ext cx="1296987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子类产品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 </a:t>
            </a:r>
          </a:p>
        </p:txBody>
      </p:sp>
      <p:sp>
        <p:nvSpPr>
          <p:cNvPr id="76807" name="Line 6">
            <a:extLst>
              <a:ext uri="{FF2B5EF4-FFF2-40B4-BE49-F238E27FC236}">
                <a16:creationId xmlns:a16="http://schemas.microsoft.com/office/drawing/2014/main" id="{5144E2CE-C8CB-49A3-9B80-EC48EE2E7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932238"/>
            <a:ext cx="2952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7">
            <a:extLst>
              <a:ext uri="{FF2B5EF4-FFF2-40B4-BE49-F238E27FC236}">
                <a16:creationId xmlns:a16="http://schemas.microsoft.com/office/drawing/2014/main" id="{F73A04AB-5D5B-402F-899A-59CCB7EFF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500438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8">
            <a:extLst>
              <a:ext uri="{FF2B5EF4-FFF2-40B4-BE49-F238E27FC236}">
                <a16:creationId xmlns:a16="http://schemas.microsoft.com/office/drawing/2014/main" id="{D1E94854-8732-47DA-A573-1D4FCA8A0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932238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9">
            <a:extLst>
              <a:ext uri="{FF2B5EF4-FFF2-40B4-BE49-F238E27FC236}">
                <a16:creationId xmlns:a16="http://schemas.microsoft.com/office/drawing/2014/main" id="{AFFE13E3-F39D-4243-9A62-EAA86BCB5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932238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AutoShape 10">
            <a:extLst>
              <a:ext uri="{FF2B5EF4-FFF2-40B4-BE49-F238E27FC236}">
                <a16:creationId xmlns:a16="http://schemas.microsoft.com/office/drawing/2014/main" id="{6DA232F1-DCA8-4792-A170-776C0202D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732463"/>
            <a:ext cx="30956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工厂  </a:t>
            </a:r>
          </a:p>
        </p:txBody>
      </p:sp>
      <p:sp>
        <p:nvSpPr>
          <p:cNvPr id="76812" name="Oval 11">
            <a:extLst>
              <a:ext uri="{FF2B5EF4-FFF2-40B4-BE49-F238E27FC236}">
                <a16:creationId xmlns:a16="http://schemas.microsoft.com/office/drawing/2014/main" id="{78E0D9BE-41E0-46C3-926A-17313BFB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708275"/>
            <a:ext cx="936625" cy="865188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客户  </a:t>
            </a:r>
          </a:p>
        </p:txBody>
      </p:sp>
      <p:sp>
        <p:nvSpPr>
          <p:cNvPr id="76813" name="Line 12">
            <a:extLst>
              <a:ext uri="{FF2B5EF4-FFF2-40B4-BE49-F238E27FC236}">
                <a16:creationId xmlns:a16="http://schemas.microsoft.com/office/drawing/2014/main" id="{0626672E-BDB1-47B3-B76F-413A8139A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2350" y="3140075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8C6C0C73-FDA2-48B2-9D43-21FEF15B1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571875"/>
            <a:ext cx="0" cy="2447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4">
            <a:extLst>
              <a:ext uri="{FF2B5EF4-FFF2-40B4-BE49-F238E27FC236}">
                <a16:creationId xmlns:a16="http://schemas.microsoft.com/office/drawing/2014/main" id="{EAE50EEE-C3AE-4495-84FA-D0AD7F5AD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6019800"/>
            <a:ext cx="1152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5">
            <a:extLst>
              <a:ext uri="{FF2B5EF4-FFF2-40B4-BE49-F238E27FC236}">
                <a16:creationId xmlns:a16="http://schemas.microsoft.com/office/drawing/2014/main" id="{5A4CAD8A-6709-4756-A609-F67145785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300663"/>
            <a:ext cx="3097213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6">
            <a:extLst>
              <a:ext uri="{FF2B5EF4-FFF2-40B4-BE49-F238E27FC236}">
                <a16:creationId xmlns:a16="http://schemas.microsoft.com/office/drawing/2014/main" id="{5BBA1439-8B35-439A-AB3A-2CF8C83A3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011738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17">
            <a:extLst>
              <a:ext uri="{FF2B5EF4-FFF2-40B4-BE49-F238E27FC236}">
                <a16:creationId xmlns:a16="http://schemas.microsoft.com/office/drawing/2014/main" id="{84A84DED-66F7-42B0-906E-E26AF5061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5300663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18">
            <a:extLst>
              <a:ext uri="{FF2B5EF4-FFF2-40B4-BE49-F238E27FC236}">
                <a16:creationId xmlns:a16="http://schemas.microsoft.com/office/drawing/2014/main" id="{71155DA1-A446-406B-8DAB-871F02FD8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140075"/>
            <a:ext cx="0" cy="287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0" name="Line 19">
            <a:extLst>
              <a:ext uri="{FF2B5EF4-FFF2-40B4-BE49-F238E27FC236}">
                <a16:creationId xmlns:a16="http://schemas.microsoft.com/office/drawing/2014/main" id="{1F01808B-A6BB-4111-B84C-6EE9E4660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140075"/>
            <a:ext cx="1439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20">
            <a:extLst>
              <a:ext uri="{FF2B5EF4-FFF2-40B4-BE49-F238E27FC236}">
                <a16:creationId xmlns:a16="http://schemas.microsoft.com/office/drawing/2014/main" id="{89672579-8FA1-45CB-BD46-D7226999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6019800"/>
            <a:ext cx="792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21">
            <a:extLst>
              <a:ext uri="{FF2B5EF4-FFF2-40B4-BE49-F238E27FC236}">
                <a16:creationId xmlns:a16="http://schemas.microsoft.com/office/drawing/2014/main" id="{30CCC7AA-4D41-43B5-8743-E703094A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011738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8" name="Text Box 22">
            <a:extLst>
              <a:ext uri="{FF2B5EF4-FFF2-40B4-BE49-F238E27FC236}">
                <a16:creationId xmlns:a16="http://schemas.microsoft.com/office/drawing/2014/main" id="{C553AFDD-85E4-4E62-9465-D60439751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4321175" cy="1406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public interface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IApparel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string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ShowMe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54999" name="Line 23">
            <a:extLst>
              <a:ext uri="{FF2B5EF4-FFF2-40B4-BE49-F238E27FC236}">
                <a16:creationId xmlns:a16="http://schemas.microsoft.com/office/drawing/2014/main" id="{D6F970AB-841A-4A23-A504-F22E6C42A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700213"/>
            <a:ext cx="360362" cy="122396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0" name="Text Box 24">
            <a:extLst>
              <a:ext uri="{FF2B5EF4-FFF2-40B4-BE49-F238E27FC236}">
                <a16:creationId xmlns:a16="http://schemas.microsoft.com/office/drawing/2014/main" id="{388A1A81-92C7-4B7C-8E80-E4C1A6EE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49275"/>
            <a:ext cx="4321175" cy="2720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SportShirt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IApparel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string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ShowMe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return (“Sports Shirt”);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55001" name="Line 25">
            <a:extLst>
              <a:ext uri="{FF2B5EF4-FFF2-40B4-BE49-F238E27FC236}">
                <a16:creationId xmlns:a16="http://schemas.microsoft.com/office/drawing/2014/main" id="{42B68F50-3DD7-4231-8931-C7BAC4C44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2205038"/>
            <a:ext cx="3309938" cy="19446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F58A81-7ECB-45B2-ACB8-A67AE348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7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>
            <a:extLst>
              <a:ext uri="{FF2B5EF4-FFF2-40B4-BE49-F238E27FC236}">
                <a16:creationId xmlns:a16="http://schemas.microsoft.com/office/drawing/2014/main" id="{F5079046-B983-4093-A471-337E36B3F8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E39C761-8B36-4DEE-8DC5-18CBDB1C503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59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AutoShape 3">
            <a:extLst>
              <a:ext uri="{FF2B5EF4-FFF2-40B4-BE49-F238E27FC236}">
                <a16:creationId xmlns:a16="http://schemas.microsoft.com/office/drawing/2014/main" id="{7C6707A3-7E61-4CB2-9265-B1008535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851150"/>
            <a:ext cx="18732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父类产品  </a:t>
            </a:r>
          </a:p>
        </p:txBody>
      </p:sp>
      <p:sp>
        <p:nvSpPr>
          <p:cNvPr id="76805" name="AutoShape 4">
            <a:extLst>
              <a:ext uri="{FF2B5EF4-FFF2-40B4-BE49-F238E27FC236}">
                <a16:creationId xmlns:a16="http://schemas.microsoft.com/office/drawing/2014/main" id="{A24504F5-218F-4E03-A359-3E12480E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292600"/>
            <a:ext cx="1296988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子类产品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 </a:t>
            </a:r>
          </a:p>
        </p:txBody>
      </p:sp>
      <p:sp>
        <p:nvSpPr>
          <p:cNvPr id="76806" name="AutoShape 5">
            <a:extLst>
              <a:ext uri="{FF2B5EF4-FFF2-40B4-BE49-F238E27FC236}">
                <a16:creationId xmlns:a16="http://schemas.microsoft.com/office/drawing/2014/main" id="{1DA72E6F-D173-4C6E-BF12-5B9A4A3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292600"/>
            <a:ext cx="1296987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子类产品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 </a:t>
            </a:r>
          </a:p>
        </p:txBody>
      </p:sp>
      <p:sp>
        <p:nvSpPr>
          <p:cNvPr id="76807" name="Line 6">
            <a:extLst>
              <a:ext uri="{FF2B5EF4-FFF2-40B4-BE49-F238E27FC236}">
                <a16:creationId xmlns:a16="http://schemas.microsoft.com/office/drawing/2014/main" id="{5144E2CE-C8CB-49A3-9B80-EC48EE2E7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932238"/>
            <a:ext cx="2952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7">
            <a:extLst>
              <a:ext uri="{FF2B5EF4-FFF2-40B4-BE49-F238E27FC236}">
                <a16:creationId xmlns:a16="http://schemas.microsoft.com/office/drawing/2014/main" id="{F73A04AB-5D5B-402F-899A-59CCB7EFF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500438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8">
            <a:extLst>
              <a:ext uri="{FF2B5EF4-FFF2-40B4-BE49-F238E27FC236}">
                <a16:creationId xmlns:a16="http://schemas.microsoft.com/office/drawing/2014/main" id="{D1E94854-8732-47DA-A573-1D4FCA8A0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932238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9">
            <a:extLst>
              <a:ext uri="{FF2B5EF4-FFF2-40B4-BE49-F238E27FC236}">
                <a16:creationId xmlns:a16="http://schemas.microsoft.com/office/drawing/2014/main" id="{AFFE13E3-F39D-4243-9A62-EAA86BCB5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932238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AutoShape 10">
            <a:extLst>
              <a:ext uri="{FF2B5EF4-FFF2-40B4-BE49-F238E27FC236}">
                <a16:creationId xmlns:a16="http://schemas.microsoft.com/office/drawing/2014/main" id="{6DA232F1-DCA8-4792-A170-776C0202D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732463"/>
            <a:ext cx="30956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工厂  </a:t>
            </a:r>
          </a:p>
        </p:txBody>
      </p:sp>
      <p:sp>
        <p:nvSpPr>
          <p:cNvPr id="76812" name="Oval 11">
            <a:extLst>
              <a:ext uri="{FF2B5EF4-FFF2-40B4-BE49-F238E27FC236}">
                <a16:creationId xmlns:a16="http://schemas.microsoft.com/office/drawing/2014/main" id="{78E0D9BE-41E0-46C3-926A-17313BFB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708275"/>
            <a:ext cx="936625" cy="865188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客户  </a:t>
            </a:r>
          </a:p>
        </p:txBody>
      </p:sp>
      <p:sp>
        <p:nvSpPr>
          <p:cNvPr id="76813" name="Line 12">
            <a:extLst>
              <a:ext uri="{FF2B5EF4-FFF2-40B4-BE49-F238E27FC236}">
                <a16:creationId xmlns:a16="http://schemas.microsoft.com/office/drawing/2014/main" id="{0626672E-BDB1-47B3-B76F-413A8139A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2350" y="3140075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8C6C0C73-FDA2-48B2-9D43-21FEF15B1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571875"/>
            <a:ext cx="0" cy="2447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4">
            <a:extLst>
              <a:ext uri="{FF2B5EF4-FFF2-40B4-BE49-F238E27FC236}">
                <a16:creationId xmlns:a16="http://schemas.microsoft.com/office/drawing/2014/main" id="{EAE50EEE-C3AE-4495-84FA-D0AD7F5AD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6019800"/>
            <a:ext cx="1152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5">
            <a:extLst>
              <a:ext uri="{FF2B5EF4-FFF2-40B4-BE49-F238E27FC236}">
                <a16:creationId xmlns:a16="http://schemas.microsoft.com/office/drawing/2014/main" id="{5A4CAD8A-6709-4756-A609-F67145785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300663"/>
            <a:ext cx="3097213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6">
            <a:extLst>
              <a:ext uri="{FF2B5EF4-FFF2-40B4-BE49-F238E27FC236}">
                <a16:creationId xmlns:a16="http://schemas.microsoft.com/office/drawing/2014/main" id="{5BBA1439-8B35-439A-AB3A-2CF8C83A3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011738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17">
            <a:extLst>
              <a:ext uri="{FF2B5EF4-FFF2-40B4-BE49-F238E27FC236}">
                <a16:creationId xmlns:a16="http://schemas.microsoft.com/office/drawing/2014/main" id="{84A84DED-66F7-42B0-906E-E26AF5061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5300663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18">
            <a:extLst>
              <a:ext uri="{FF2B5EF4-FFF2-40B4-BE49-F238E27FC236}">
                <a16:creationId xmlns:a16="http://schemas.microsoft.com/office/drawing/2014/main" id="{71155DA1-A446-406B-8DAB-871F02FD8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140075"/>
            <a:ext cx="0" cy="287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0" name="Line 19">
            <a:extLst>
              <a:ext uri="{FF2B5EF4-FFF2-40B4-BE49-F238E27FC236}">
                <a16:creationId xmlns:a16="http://schemas.microsoft.com/office/drawing/2014/main" id="{1F01808B-A6BB-4111-B84C-6EE9E4660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140075"/>
            <a:ext cx="1439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20">
            <a:extLst>
              <a:ext uri="{FF2B5EF4-FFF2-40B4-BE49-F238E27FC236}">
                <a16:creationId xmlns:a16="http://schemas.microsoft.com/office/drawing/2014/main" id="{89672579-8FA1-45CB-BD46-D7226999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6019800"/>
            <a:ext cx="792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21">
            <a:extLst>
              <a:ext uri="{FF2B5EF4-FFF2-40B4-BE49-F238E27FC236}">
                <a16:creationId xmlns:a16="http://schemas.microsoft.com/office/drawing/2014/main" id="{30CCC7AA-4D41-43B5-8743-E703094A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011738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8" name="Text Box 22">
            <a:extLst>
              <a:ext uri="{FF2B5EF4-FFF2-40B4-BE49-F238E27FC236}">
                <a16:creationId xmlns:a16="http://schemas.microsoft.com/office/drawing/2014/main" id="{C553AFDD-85E4-4E62-9465-D60439751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4321175" cy="1406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public interface IApparel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string ShowMe();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54999" name="Line 23">
            <a:extLst>
              <a:ext uri="{FF2B5EF4-FFF2-40B4-BE49-F238E27FC236}">
                <a16:creationId xmlns:a16="http://schemas.microsoft.com/office/drawing/2014/main" id="{D6F970AB-841A-4A23-A504-F22E6C42A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700213"/>
            <a:ext cx="360362" cy="122396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0" name="Text Box 24">
            <a:extLst>
              <a:ext uri="{FF2B5EF4-FFF2-40B4-BE49-F238E27FC236}">
                <a16:creationId xmlns:a16="http://schemas.microsoft.com/office/drawing/2014/main" id="{388A1A81-92C7-4B7C-8E80-E4C1A6EE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49275"/>
            <a:ext cx="4321175" cy="2720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public class SportShirt: IApparel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public string ShowMe()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     return (“Sports Shirt”);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55001" name="Line 25">
            <a:extLst>
              <a:ext uri="{FF2B5EF4-FFF2-40B4-BE49-F238E27FC236}">
                <a16:creationId xmlns:a16="http://schemas.microsoft.com/office/drawing/2014/main" id="{42B68F50-3DD7-4231-8931-C7BAC4C44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2205038"/>
            <a:ext cx="3309938" cy="19446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2" name="Text Box 26">
            <a:extLst>
              <a:ext uri="{FF2B5EF4-FFF2-40B4-BE49-F238E27FC236}">
                <a16:creationId xmlns:a16="http://schemas.microsoft.com/office/drawing/2014/main" id="{A6EB0444-99BC-4B73-8CAB-709159B7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429000"/>
            <a:ext cx="4321175" cy="2720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DressShirt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IApparel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string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ShowMe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return (“Dress Shirt”);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55003" name="Line 27">
            <a:extLst>
              <a:ext uri="{FF2B5EF4-FFF2-40B4-BE49-F238E27FC236}">
                <a16:creationId xmlns:a16="http://schemas.microsoft.com/office/drawing/2014/main" id="{5F672E7D-5F64-48CF-9B7C-2F515FB5FC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6100" y="4868863"/>
            <a:ext cx="503238" cy="50482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160818-81BC-4B45-A256-50B94A02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1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4BD2C72F-D229-4EA5-AC3A-FB171E70F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60350"/>
            <a:ext cx="8589963" cy="61928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TestExcep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int Calc(int j)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100 / j;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CN" sz="180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TestExcep exTest = new TestExcep();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int dZero = TestExcep.Calc(0);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Console.WriteLine("Result: {0}", dZero);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>
            <a:extLst>
              <a:ext uri="{FF2B5EF4-FFF2-40B4-BE49-F238E27FC236}">
                <a16:creationId xmlns:a16="http://schemas.microsoft.com/office/drawing/2014/main" id="{F5079046-B983-4093-A471-337E36B3F8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E39C761-8B36-4DEE-8DC5-18CBDB1C503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60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AutoShape 3">
            <a:extLst>
              <a:ext uri="{FF2B5EF4-FFF2-40B4-BE49-F238E27FC236}">
                <a16:creationId xmlns:a16="http://schemas.microsoft.com/office/drawing/2014/main" id="{7C6707A3-7E61-4CB2-9265-B1008535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851150"/>
            <a:ext cx="18732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父类产品  </a:t>
            </a:r>
          </a:p>
        </p:txBody>
      </p:sp>
      <p:sp>
        <p:nvSpPr>
          <p:cNvPr id="76805" name="AutoShape 4">
            <a:extLst>
              <a:ext uri="{FF2B5EF4-FFF2-40B4-BE49-F238E27FC236}">
                <a16:creationId xmlns:a16="http://schemas.microsoft.com/office/drawing/2014/main" id="{A24504F5-218F-4E03-A359-3E12480E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292600"/>
            <a:ext cx="1296988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子类产品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 </a:t>
            </a:r>
          </a:p>
        </p:txBody>
      </p:sp>
      <p:sp>
        <p:nvSpPr>
          <p:cNvPr id="76806" name="AutoShape 5">
            <a:extLst>
              <a:ext uri="{FF2B5EF4-FFF2-40B4-BE49-F238E27FC236}">
                <a16:creationId xmlns:a16="http://schemas.microsoft.com/office/drawing/2014/main" id="{1DA72E6F-D173-4C6E-BF12-5B9A4A3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292600"/>
            <a:ext cx="1296987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子类产品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 </a:t>
            </a:r>
          </a:p>
        </p:txBody>
      </p:sp>
      <p:sp>
        <p:nvSpPr>
          <p:cNvPr id="76807" name="Line 6">
            <a:extLst>
              <a:ext uri="{FF2B5EF4-FFF2-40B4-BE49-F238E27FC236}">
                <a16:creationId xmlns:a16="http://schemas.microsoft.com/office/drawing/2014/main" id="{5144E2CE-C8CB-49A3-9B80-EC48EE2E7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932238"/>
            <a:ext cx="2952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7">
            <a:extLst>
              <a:ext uri="{FF2B5EF4-FFF2-40B4-BE49-F238E27FC236}">
                <a16:creationId xmlns:a16="http://schemas.microsoft.com/office/drawing/2014/main" id="{F73A04AB-5D5B-402F-899A-59CCB7EFF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500438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8">
            <a:extLst>
              <a:ext uri="{FF2B5EF4-FFF2-40B4-BE49-F238E27FC236}">
                <a16:creationId xmlns:a16="http://schemas.microsoft.com/office/drawing/2014/main" id="{D1E94854-8732-47DA-A573-1D4FCA8A0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932238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9">
            <a:extLst>
              <a:ext uri="{FF2B5EF4-FFF2-40B4-BE49-F238E27FC236}">
                <a16:creationId xmlns:a16="http://schemas.microsoft.com/office/drawing/2014/main" id="{AFFE13E3-F39D-4243-9A62-EAA86BCB5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932238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AutoShape 10">
            <a:extLst>
              <a:ext uri="{FF2B5EF4-FFF2-40B4-BE49-F238E27FC236}">
                <a16:creationId xmlns:a16="http://schemas.microsoft.com/office/drawing/2014/main" id="{6DA232F1-DCA8-4792-A170-776C0202D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732463"/>
            <a:ext cx="30956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工厂  </a:t>
            </a:r>
          </a:p>
        </p:txBody>
      </p:sp>
      <p:sp>
        <p:nvSpPr>
          <p:cNvPr id="76812" name="Oval 11">
            <a:extLst>
              <a:ext uri="{FF2B5EF4-FFF2-40B4-BE49-F238E27FC236}">
                <a16:creationId xmlns:a16="http://schemas.microsoft.com/office/drawing/2014/main" id="{78E0D9BE-41E0-46C3-926A-17313BFB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708275"/>
            <a:ext cx="936625" cy="865188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客户  </a:t>
            </a:r>
          </a:p>
        </p:txBody>
      </p:sp>
      <p:sp>
        <p:nvSpPr>
          <p:cNvPr id="76813" name="Line 12">
            <a:extLst>
              <a:ext uri="{FF2B5EF4-FFF2-40B4-BE49-F238E27FC236}">
                <a16:creationId xmlns:a16="http://schemas.microsoft.com/office/drawing/2014/main" id="{0626672E-BDB1-47B3-B76F-413A8139A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2350" y="3140075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8C6C0C73-FDA2-48B2-9D43-21FEF15B1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571875"/>
            <a:ext cx="0" cy="2447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4">
            <a:extLst>
              <a:ext uri="{FF2B5EF4-FFF2-40B4-BE49-F238E27FC236}">
                <a16:creationId xmlns:a16="http://schemas.microsoft.com/office/drawing/2014/main" id="{EAE50EEE-C3AE-4495-84FA-D0AD7F5AD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6019800"/>
            <a:ext cx="1152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5">
            <a:extLst>
              <a:ext uri="{FF2B5EF4-FFF2-40B4-BE49-F238E27FC236}">
                <a16:creationId xmlns:a16="http://schemas.microsoft.com/office/drawing/2014/main" id="{5A4CAD8A-6709-4756-A609-F67145785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300663"/>
            <a:ext cx="3097213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6">
            <a:extLst>
              <a:ext uri="{FF2B5EF4-FFF2-40B4-BE49-F238E27FC236}">
                <a16:creationId xmlns:a16="http://schemas.microsoft.com/office/drawing/2014/main" id="{5BBA1439-8B35-439A-AB3A-2CF8C83A3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011738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17">
            <a:extLst>
              <a:ext uri="{FF2B5EF4-FFF2-40B4-BE49-F238E27FC236}">
                <a16:creationId xmlns:a16="http://schemas.microsoft.com/office/drawing/2014/main" id="{84A84DED-66F7-42B0-906E-E26AF5061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5300663"/>
            <a:ext cx="0" cy="360362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18">
            <a:extLst>
              <a:ext uri="{FF2B5EF4-FFF2-40B4-BE49-F238E27FC236}">
                <a16:creationId xmlns:a16="http://schemas.microsoft.com/office/drawing/2014/main" id="{71155DA1-A446-406B-8DAB-871F02FD8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140075"/>
            <a:ext cx="0" cy="287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0" name="Line 19">
            <a:extLst>
              <a:ext uri="{FF2B5EF4-FFF2-40B4-BE49-F238E27FC236}">
                <a16:creationId xmlns:a16="http://schemas.microsoft.com/office/drawing/2014/main" id="{1F01808B-A6BB-4111-B84C-6EE9E4660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140075"/>
            <a:ext cx="1439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20">
            <a:extLst>
              <a:ext uri="{FF2B5EF4-FFF2-40B4-BE49-F238E27FC236}">
                <a16:creationId xmlns:a16="http://schemas.microsoft.com/office/drawing/2014/main" id="{89672579-8FA1-45CB-BD46-D7226999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6019800"/>
            <a:ext cx="792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21">
            <a:extLst>
              <a:ext uri="{FF2B5EF4-FFF2-40B4-BE49-F238E27FC236}">
                <a16:creationId xmlns:a16="http://schemas.microsoft.com/office/drawing/2014/main" id="{30CCC7AA-4D41-43B5-8743-E703094A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011738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4" name="Text Box 28">
            <a:extLst>
              <a:ext uri="{FF2B5EF4-FFF2-40B4-BE49-F238E27FC236}">
                <a16:creationId xmlns:a16="http://schemas.microsoft.com/office/drawing/2014/main" id="{CE1A0A27-1992-4F67-8687-65498DFE3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1" y="154096"/>
            <a:ext cx="7416824" cy="474591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7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ApparelFactory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IApparel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CreateApparel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(string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apptype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switch(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apptype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     case “DRESSSHIRT”: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return new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DressShirt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     case “SPORTSSHIRT”: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return new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SportShirt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return null;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55005" name="Line 29">
            <a:extLst>
              <a:ext uri="{FF2B5EF4-FFF2-40B4-BE49-F238E27FC236}">
                <a16:creationId xmlns:a16="http://schemas.microsoft.com/office/drawing/2014/main" id="{7EB9A893-98B1-4A33-AD93-161E55D7F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581525"/>
            <a:ext cx="360362" cy="1223963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53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>
            <a:extLst>
              <a:ext uri="{FF2B5EF4-FFF2-40B4-BE49-F238E27FC236}">
                <a16:creationId xmlns:a16="http://schemas.microsoft.com/office/drawing/2014/main" id="{FF62DD74-FBBF-46D1-861F-CDEA1109D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1B6AB5FD-77BE-4348-835F-6619592DE689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61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64980C9-1158-4418-B07F-A46ECDE40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客户代码</a:t>
            </a:r>
            <a:endParaRPr lang="zh-CN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F77F80B-B3BF-43D0-9236-4E9DDA248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496300" cy="864096"/>
          </a:xfr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创建工厂实例</a:t>
            </a:r>
            <a:endParaRPr lang="en-US" altLang="zh-CN" sz="24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factory= new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60D125-F513-4865-8FEE-7AF53BED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72" y="4509120"/>
            <a:ext cx="8496300" cy="864096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400" b="0" kern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通过抽象产品获取具体产品的信息</a:t>
            </a:r>
            <a:endParaRPr lang="en-US" altLang="zh-CN" sz="2400" b="0" kern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b="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shirtType</a:t>
            </a:r>
            <a:r>
              <a:rPr lang="en-US" altLang="zh-CN" sz="24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obj1.ShowMe();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F0EA76-DDBF-49E8-8887-054E7681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34" y="2492896"/>
            <a:ext cx="8496300" cy="1357134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kern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400" b="0" kern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工厂生产产品（抽象产品）</a:t>
            </a:r>
            <a:endParaRPr lang="en-US" altLang="zh-CN" sz="2400" b="0" kern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4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obj1 = </a:t>
            </a:r>
            <a:r>
              <a:rPr lang="en-US" altLang="zh-CN" sz="2400" b="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factory.CreateApparel</a:t>
            </a:r>
            <a:r>
              <a:rPr lang="en-US" altLang="zh-CN" sz="24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(“DRESSSHIRT”);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4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obj2 = </a:t>
            </a:r>
            <a:r>
              <a:rPr lang="en-US" altLang="zh-CN" sz="2400" b="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factory.CreateApparel</a:t>
            </a:r>
            <a:r>
              <a:rPr lang="en-US" altLang="zh-CN" sz="24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(“SPORTSSHIRT”);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>
            <a:extLst>
              <a:ext uri="{FF2B5EF4-FFF2-40B4-BE49-F238E27FC236}">
                <a16:creationId xmlns:a16="http://schemas.microsoft.com/office/drawing/2014/main" id="{30FA0A11-7B3A-4424-893E-310F44CBA7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FA96B5B-9C2A-412B-A306-460B7F773101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内容占位符 1">
            <a:extLst>
              <a:ext uri="{FF2B5EF4-FFF2-40B4-BE49-F238E27FC236}">
                <a16:creationId xmlns:a16="http://schemas.microsoft.com/office/drawing/2014/main" id="{FE786454-BA6E-4C0B-B36A-1DE19E6FB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88640"/>
            <a:ext cx="8496944" cy="503337"/>
          </a:xfrm>
        </p:spPr>
        <p:txBody>
          <a:bodyPr/>
          <a:lstStyle/>
          <a:p>
            <a:r>
              <a:rPr lang="zh-CN" altLang="en-US" sz="26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例：简单工厂模式实现计算两个数的加、减、乘、除。</a:t>
            </a:r>
          </a:p>
        </p:txBody>
      </p:sp>
    </p:spTree>
    <p:extLst>
      <p:ext uri="{BB962C8B-B14F-4D97-AF65-F5344CB8AC3E}">
        <p14:creationId xmlns:p14="http://schemas.microsoft.com/office/powerpoint/2010/main" val="28561740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>
            <a:extLst>
              <a:ext uri="{FF2B5EF4-FFF2-40B4-BE49-F238E27FC236}">
                <a16:creationId xmlns:a16="http://schemas.microsoft.com/office/drawing/2014/main" id="{317ACCDD-F1B9-4CB5-A9A6-2A57DEB3A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4249738" cy="792162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interface ICalculator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double GetResult(double a, double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1" name="灯片编号占位符 3">
            <a:extLst>
              <a:ext uri="{FF2B5EF4-FFF2-40B4-BE49-F238E27FC236}">
                <a16:creationId xmlns:a16="http://schemas.microsoft.com/office/drawing/2014/main" id="{365578C7-09C1-4AEE-94EA-CFF9790EBC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2225CF8-0656-4817-A073-7DC01F957C10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63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28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内容占位符 2">
            <a:extLst>
              <a:ext uri="{FF2B5EF4-FFF2-40B4-BE49-F238E27FC236}">
                <a16:creationId xmlns:a16="http://schemas.microsoft.com/office/drawing/2014/main" id="{11EBCC6A-E6A1-4C47-BA2A-5B8F20B92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88913"/>
            <a:ext cx="4249738" cy="792162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interface ICalculator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double GetResult(double a, double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5" name="灯片编号占位符 3">
            <a:extLst>
              <a:ext uri="{FF2B5EF4-FFF2-40B4-BE49-F238E27FC236}">
                <a16:creationId xmlns:a16="http://schemas.microsoft.com/office/drawing/2014/main" id="{FACF8DF3-EB07-49CB-8F13-5612B5B9AD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866E639-8671-40DE-B4FE-E6577DE5074B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2D29E4C-C3F4-48D1-A608-89EDDB4BF417}"/>
              </a:ext>
            </a:extLst>
          </p:cNvPr>
          <p:cNvSpPr txBox="1"/>
          <p:nvPr/>
        </p:nvSpPr>
        <p:spPr bwMode="auto">
          <a:xfrm>
            <a:off x="179512" y="1123950"/>
            <a:ext cx="4681538" cy="540067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("add: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a +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a -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("multiply: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a *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("divide: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if(b !=0) return a /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 return 0;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5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23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>
            <a:extLst>
              <a:ext uri="{FF2B5EF4-FFF2-40B4-BE49-F238E27FC236}">
                <a16:creationId xmlns:a16="http://schemas.microsoft.com/office/drawing/2014/main" id="{F415B562-31AC-4E3B-9005-6559ED6AA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88913"/>
            <a:ext cx="4249738" cy="792162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interface ICalculator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double GetResult(double a, double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39" name="灯片编号占位符 3">
            <a:extLst>
              <a:ext uri="{FF2B5EF4-FFF2-40B4-BE49-F238E27FC236}">
                <a16:creationId xmlns:a16="http://schemas.microsoft.com/office/drawing/2014/main" id="{DF4F4098-9D2D-4632-9738-6F40A43F2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47678" y="6524625"/>
            <a:ext cx="668338" cy="188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9808006-54BE-4EEF-9302-4F3208DD0B05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213FDEA-37CB-465F-8BD2-63CB002D0B79}"/>
              </a:ext>
            </a:extLst>
          </p:cNvPr>
          <p:cNvSpPr txBox="1"/>
          <p:nvPr/>
        </p:nvSpPr>
        <p:spPr bwMode="auto">
          <a:xfrm>
            <a:off x="179512" y="1123950"/>
            <a:ext cx="4681538" cy="540067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("add: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a +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a -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("multiply: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a *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("divide: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if(b !=0) return a /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 return 0;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5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5BF64C-4495-478A-8D69-1E0F9A48300B}"/>
              </a:ext>
            </a:extLst>
          </p:cNvPr>
          <p:cNvSpPr txBox="1"/>
          <p:nvPr/>
        </p:nvSpPr>
        <p:spPr bwMode="auto">
          <a:xfrm>
            <a:off x="5005512" y="1182688"/>
            <a:ext cx="4032250" cy="540067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CalFactory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CreateCalculator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opt) 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switch(opt)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case "+":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return new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AddCalculator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case "-":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return new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SubstractCalculator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case "*":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return new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MultiplyCalculator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case "/":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return new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DivideCalculator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null;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97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>
            <a:extLst>
              <a:ext uri="{FF2B5EF4-FFF2-40B4-BE49-F238E27FC236}">
                <a16:creationId xmlns:a16="http://schemas.microsoft.com/office/drawing/2014/main" id="{500CAD63-0020-46B3-A680-E58A7C450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616" y="404937"/>
            <a:ext cx="6912918" cy="5904383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Program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Main(string[]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double a = 10, b = 20, r;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CalFactory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CalFactory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("+");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("-");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("*");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("/");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3" name="灯片编号占位符 3">
            <a:extLst>
              <a:ext uri="{FF2B5EF4-FFF2-40B4-BE49-F238E27FC236}">
                <a16:creationId xmlns:a16="http://schemas.microsoft.com/office/drawing/2014/main" id="{95A2F1E9-3974-4F50-BFA0-FDF272C078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9912FEC-234E-4E59-9252-82ED424DD55B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69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>
            <a:extLst>
              <a:ext uri="{FF2B5EF4-FFF2-40B4-BE49-F238E27FC236}">
                <a16:creationId xmlns:a16="http://schemas.microsoft.com/office/drawing/2014/main" id="{C67E41A3-724B-4B5A-8EDD-8859E21687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A7ECA718-A996-4653-ACD8-A25F52E3FB94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67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DB829AD-A549-4731-BB8E-DE77B5329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7592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简单工厂模式优缺点 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2B146D9-7E88-4867-957F-096D526C8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8922" y="3645023"/>
            <a:ext cx="8471549" cy="2656577"/>
          </a:xfrm>
        </p:spPr>
        <p:txBody>
          <a:bodyPr/>
          <a:lstStyle/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优点：</a:t>
            </a:r>
          </a:p>
          <a:p>
            <a:pPr lvl="1" eaLnBrk="1" hangingPunct="1"/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模式的核心是工厂类，这个类负责产品的创建，而客户端可以免去产品创建的责任，这实现了责任的分割。</a:t>
            </a:r>
          </a:p>
          <a:p>
            <a:pPr lvl="1" eaLnBrk="1" hangingPunct="1"/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客户只需指示工厂创建哪个对象。</a:t>
            </a:r>
            <a:endParaRPr lang="en-US" altLang="zh-CN" sz="20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缺点：</a:t>
            </a:r>
          </a:p>
          <a:p>
            <a:pPr lvl="1" eaLnBrk="1" hangingPunct="1"/>
            <a:r>
              <a:rPr lang="zh-CN" altLang="en-US" sz="20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但由于工厂类集中了所有产品创建逻辑，如果不能正常工作的话会对系统造成很大的影响。如果增加新产品必须修改工厂角色的源码。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D493B73B-EF2E-4B28-835C-CAA5A8999B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10246" y="721785"/>
            <a:ext cx="4182196" cy="2779223"/>
            <a:chOff x="1474" y="1344"/>
            <a:chExt cx="3493" cy="2268"/>
          </a:xfrm>
        </p:grpSpPr>
        <p:sp>
          <p:nvSpPr>
            <p:cNvPr id="79878" name="AutoShape 4">
              <a:extLst>
                <a:ext uri="{FF2B5EF4-FFF2-40B4-BE49-F238E27FC236}">
                  <a16:creationId xmlns:a16="http://schemas.microsoft.com/office/drawing/2014/main" id="{1E9ED0FF-151A-4533-899A-E67E372C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434"/>
              <a:ext cx="1180" cy="40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父类产品</a:t>
              </a:r>
            </a:p>
          </p:txBody>
        </p:sp>
        <p:sp>
          <p:nvSpPr>
            <p:cNvPr id="79879" name="AutoShape 5">
              <a:extLst>
                <a:ext uri="{FF2B5EF4-FFF2-40B4-BE49-F238E27FC236}">
                  <a16:creationId xmlns:a16="http://schemas.microsoft.com/office/drawing/2014/main" id="{FE24049C-01EB-4620-A01E-5813D686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342"/>
              <a:ext cx="817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子类产品</a:t>
              </a: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  </a:t>
              </a:r>
            </a:p>
          </p:txBody>
        </p:sp>
        <p:sp>
          <p:nvSpPr>
            <p:cNvPr id="79880" name="AutoShape 6">
              <a:extLst>
                <a:ext uri="{FF2B5EF4-FFF2-40B4-BE49-F238E27FC236}">
                  <a16:creationId xmlns:a16="http://schemas.microsoft.com/office/drawing/2014/main" id="{3A4DF918-9DF2-43DF-B6AD-21E0086A7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342"/>
              <a:ext cx="817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子类产品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  </a:t>
              </a:r>
            </a:p>
          </p:txBody>
        </p:sp>
        <p:sp>
          <p:nvSpPr>
            <p:cNvPr id="79881" name="AutoShape 7">
              <a:extLst>
                <a:ext uri="{FF2B5EF4-FFF2-40B4-BE49-F238E27FC236}">
                  <a16:creationId xmlns:a16="http://schemas.microsoft.com/office/drawing/2014/main" id="{08A981B8-B493-426A-A0D9-AD773612A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2342"/>
              <a:ext cx="817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子类产品</a:t>
              </a: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C </a:t>
              </a:r>
            </a:p>
          </p:txBody>
        </p:sp>
        <p:sp>
          <p:nvSpPr>
            <p:cNvPr id="79882" name="Line 8">
              <a:extLst>
                <a:ext uri="{FF2B5EF4-FFF2-40B4-BE49-F238E27FC236}">
                  <a16:creationId xmlns:a16="http://schemas.microsoft.com/office/drawing/2014/main" id="{26A0CFF5-829E-4619-901E-09B8ED91A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5"/>
              <a:ext cx="18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83" name="Line 9">
              <a:extLst>
                <a:ext uri="{FF2B5EF4-FFF2-40B4-BE49-F238E27FC236}">
                  <a16:creationId xmlns:a16="http://schemas.microsoft.com/office/drawing/2014/main" id="{D4A3A52D-F73B-41B7-AD17-8735EDAD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843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84" name="Line 10">
              <a:extLst>
                <a:ext uri="{FF2B5EF4-FFF2-40B4-BE49-F238E27FC236}">
                  <a16:creationId xmlns:a16="http://schemas.microsoft.com/office/drawing/2014/main" id="{869D38D0-F397-4CAA-911F-5EB66706E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5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85" name="Line 11">
              <a:extLst>
                <a:ext uri="{FF2B5EF4-FFF2-40B4-BE49-F238E27FC236}">
                  <a16:creationId xmlns:a16="http://schemas.microsoft.com/office/drawing/2014/main" id="{9CB64C74-E8AE-4768-BC09-BEB304335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115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86" name="Line 12">
              <a:extLst>
                <a:ext uri="{FF2B5EF4-FFF2-40B4-BE49-F238E27FC236}">
                  <a16:creationId xmlns:a16="http://schemas.microsoft.com/office/drawing/2014/main" id="{1B2276D8-66EF-485E-8784-FA7F937F1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115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87" name="AutoShape 13">
              <a:extLst>
                <a:ext uri="{FF2B5EF4-FFF2-40B4-BE49-F238E27FC236}">
                  <a16:creationId xmlns:a16="http://schemas.microsoft.com/office/drawing/2014/main" id="{B6A18D82-D35A-49D2-B7E2-0719C8BE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249"/>
              <a:ext cx="1950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工厂</a:t>
              </a:r>
            </a:p>
          </p:txBody>
        </p:sp>
        <p:sp>
          <p:nvSpPr>
            <p:cNvPr id="79888" name="Oval 14">
              <a:extLst>
                <a:ext uri="{FF2B5EF4-FFF2-40B4-BE49-F238E27FC236}">
                  <a16:creationId xmlns:a16="http://schemas.microsoft.com/office/drawing/2014/main" id="{489EC95E-E00B-4293-ADA5-17B2D458E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344"/>
              <a:ext cx="590" cy="54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客户</a:t>
              </a:r>
            </a:p>
          </p:txBody>
        </p:sp>
        <p:sp>
          <p:nvSpPr>
            <p:cNvPr id="79889" name="Line 15">
              <a:extLst>
                <a:ext uri="{FF2B5EF4-FFF2-40B4-BE49-F238E27FC236}">
                  <a16:creationId xmlns:a16="http://schemas.microsoft.com/office/drawing/2014/main" id="{D7420CFE-0882-4AE0-816E-FB1F31B63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1616"/>
              <a:ext cx="8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90" name="Line 16">
              <a:extLst>
                <a:ext uri="{FF2B5EF4-FFF2-40B4-BE49-F238E27FC236}">
                  <a16:creationId xmlns:a16="http://schemas.microsoft.com/office/drawing/2014/main" id="{2933B4BB-1F56-4B51-BD2C-8F966D529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888"/>
              <a:ext cx="0" cy="15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91" name="Line 17">
              <a:extLst>
                <a:ext uri="{FF2B5EF4-FFF2-40B4-BE49-F238E27FC236}">
                  <a16:creationId xmlns:a16="http://schemas.microsoft.com/office/drawing/2014/main" id="{A1C1F499-6FB3-477A-8ED9-5A8AA3490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3430"/>
              <a:ext cx="7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92" name="Line 18">
              <a:extLst>
                <a:ext uri="{FF2B5EF4-FFF2-40B4-BE49-F238E27FC236}">
                  <a16:creationId xmlns:a16="http://schemas.microsoft.com/office/drawing/2014/main" id="{FB1F4250-D530-4698-9D86-A067C645A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77"/>
              <a:ext cx="19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93" name="Line 19">
              <a:extLst>
                <a:ext uri="{FF2B5EF4-FFF2-40B4-BE49-F238E27FC236}">
                  <a16:creationId xmlns:a16="http://schemas.microsoft.com/office/drawing/2014/main" id="{22930AEA-92E4-4907-AEE1-7B65009C1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795"/>
              <a:ext cx="0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94" name="Line 20">
              <a:extLst>
                <a:ext uri="{FF2B5EF4-FFF2-40B4-BE49-F238E27FC236}">
                  <a16:creationId xmlns:a16="http://schemas.microsoft.com/office/drawing/2014/main" id="{FE232080-D576-4826-A167-0F300CF3E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95"/>
              <a:ext cx="0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95" name="Line 21">
              <a:extLst>
                <a:ext uri="{FF2B5EF4-FFF2-40B4-BE49-F238E27FC236}">
                  <a16:creationId xmlns:a16="http://schemas.microsoft.com/office/drawing/2014/main" id="{FB9CB4FC-917A-4ABD-9175-A176B5C22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95"/>
              <a:ext cx="0" cy="4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96" name="Line 22">
              <a:extLst>
                <a:ext uri="{FF2B5EF4-FFF2-40B4-BE49-F238E27FC236}">
                  <a16:creationId xmlns:a16="http://schemas.microsoft.com/office/drawing/2014/main" id="{9782D0EE-4028-4306-A1A8-172D1F3C0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616"/>
              <a:ext cx="0" cy="18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97" name="Line 23">
              <a:extLst>
                <a:ext uri="{FF2B5EF4-FFF2-40B4-BE49-F238E27FC236}">
                  <a16:creationId xmlns:a16="http://schemas.microsoft.com/office/drawing/2014/main" id="{C24446B3-0511-4195-B168-C57EADADA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616"/>
              <a:ext cx="9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898" name="Line 24">
              <a:extLst>
                <a:ext uri="{FF2B5EF4-FFF2-40B4-BE49-F238E27FC236}">
                  <a16:creationId xmlns:a16="http://schemas.microsoft.com/office/drawing/2014/main" id="{8D6A628C-E273-48B6-BB16-F6D6F6E7D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430"/>
              <a:ext cx="4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>
            <a:extLst>
              <a:ext uri="{FF2B5EF4-FFF2-40B4-BE49-F238E27FC236}">
                <a16:creationId xmlns:a16="http://schemas.microsoft.com/office/drawing/2014/main" id="{B7CC8833-00C6-4CA0-810D-1CB7DE91C7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64CD9024-D4F6-4E38-9EE7-5699FB7EB5AE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68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4628F93-B372-4C2A-BC9F-6EB85839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7592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什么是抽象工厂设计模式</a:t>
            </a:r>
          </a:p>
        </p:txBody>
      </p:sp>
      <p:grpSp>
        <p:nvGrpSpPr>
          <p:cNvPr id="260099" name="Group 3">
            <a:extLst>
              <a:ext uri="{FF2B5EF4-FFF2-40B4-BE49-F238E27FC236}">
                <a16:creationId xmlns:a16="http://schemas.microsoft.com/office/drawing/2014/main" id="{F9DEAE66-0023-482A-BD94-EB92F0E94AC4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340768"/>
            <a:ext cx="7775575" cy="4392613"/>
            <a:chOff x="567" y="981"/>
            <a:chExt cx="4989" cy="2767"/>
          </a:xfrm>
        </p:grpSpPr>
        <p:sp>
          <p:nvSpPr>
            <p:cNvPr id="81927" name="AutoShape 4">
              <a:extLst>
                <a:ext uri="{FF2B5EF4-FFF2-40B4-BE49-F238E27FC236}">
                  <a16:creationId xmlns:a16="http://schemas.microsoft.com/office/drawing/2014/main" id="{EF9739BA-7342-4B1F-9731-23CA3AE8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17"/>
              <a:ext cx="1950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抽象工厂   </a:t>
              </a:r>
            </a:p>
          </p:txBody>
        </p:sp>
        <p:sp>
          <p:nvSpPr>
            <p:cNvPr id="81928" name="AutoShape 5">
              <a:extLst>
                <a:ext uri="{FF2B5EF4-FFF2-40B4-BE49-F238E27FC236}">
                  <a16:creationId xmlns:a16="http://schemas.microsoft.com/office/drawing/2014/main" id="{AA32A2F7-17C6-402E-826B-A3E7F103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115"/>
              <a:ext cx="998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实体工厂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1929" name="AutoShape 6">
              <a:extLst>
                <a:ext uri="{FF2B5EF4-FFF2-40B4-BE49-F238E27FC236}">
                  <a16:creationId xmlns:a16="http://schemas.microsoft.com/office/drawing/2014/main" id="{A5F36AC5-2BD4-4DB3-BBE2-4D4F37F4C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115"/>
              <a:ext cx="1044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实体工厂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1930" name="AutoShape 7">
              <a:extLst>
                <a:ext uri="{FF2B5EF4-FFF2-40B4-BE49-F238E27FC236}">
                  <a16:creationId xmlns:a16="http://schemas.microsoft.com/office/drawing/2014/main" id="{CF65D2AA-3E6C-4D4D-8095-26188C678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570"/>
              <a:ext cx="1406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抽象产品</a:t>
              </a: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1931" name="AutoShape 8">
              <a:extLst>
                <a:ext uri="{FF2B5EF4-FFF2-40B4-BE49-F238E27FC236}">
                  <a16:creationId xmlns:a16="http://schemas.microsoft.com/office/drawing/2014/main" id="{112B24DD-1E23-4E38-A8DA-F1BEAF4A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704"/>
              <a:ext cx="1406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抽象产品</a:t>
              </a: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</a:p>
          </p:txBody>
        </p:sp>
        <p:grpSp>
          <p:nvGrpSpPr>
            <p:cNvPr id="81932" name="Group 9">
              <a:extLst>
                <a:ext uri="{FF2B5EF4-FFF2-40B4-BE49-F238E27FC236}">
                  <a16:creationId xmlns:a16="http://schemas.microsoft.com/office/drawing/2014/main" id="{967F5E47-970C-4D90-A07D-C569AE3D1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479"/>
              <a:ext cx="1179" cy="636"/>
              <a:chOff x="1111" y="1479"/>
              <a:chExt cx="1179" cy="636"/>
            </a:xfrm>
          </p:grpSpPr>
          <p:sp>
            <p:nvSpPr>
              <p:cNvPr id="81957" name="Line 10">
                <a:extLst>
                  <a:ext uri="{FF2B5EF4-FFF2-40B4-BE49-F238E27FC236}">
                    <a16:creationId xmlns:a16="http://schemas.microsoft.com/office/drawing/2014/main" id="{31E35CE1-711E-4A90-8ECE-21EECBED7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1797"/>
                <a:ext cx="11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958" name="Line 11">
                <a:extLst>
                  <a:ext uri="{FF2B5EF4-FFF2-40B4-BE49-F238E27FC236}">
                    <a16:creationId xmlns:a16="http://schemas.microsoft.com/office/drawing/2014/main" id="{2B211D3D-8BB8-4EFE-8CF0-DF521B183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1797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959" name="Line 12">
                <a:extLst>
                  <a:ext uri="{FF2B5EF4-FFF2-40B4-BE49-F238E27FC236}">
                    <a16:creationId xmlns:a16="http://schemas.microsoft.com/office/drawing/2014/main" id="{197639C1-9252-4822-8ECD-439A6812B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" y="1797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960" name="Line 13">
                <a:extLst>
                  <a:ext uri="{FF2B5EF4-FFF2-40B4-BE49-F238E27FC236}">
                    <a16:creationId xmlns:a16="http://schemas.microsoft.com/office/drawing/2014/main" id="{5195D5C4-5DD3-4C55-99ED-76AAF620A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479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933" name="AutoShape 14">
              <a:extLst>
                <a:ext uri="{FF2B5EF4-FFF2-40B4-BE49-F238E27FC236}">
                  <a16:creationId xmlns:a16="http://schemas.microsoft.com/office/drawing/2014/main" id="{1BB577D2-310B-482A-9ACC-AD2C61571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249"/>
              <a:ext cx="907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实体产品</a:t>
              </a: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B1</a:t>
              </a:r>
            </a:p>
          </p:txBody>
        </p:sp>
        <p:sp>
          <p:nvSpPr>
            <p:cNvPr id="81934" name="AutoShape 15">
              <a:extLst>
                <a:ext uri="{FF2B5EF4-FFF2-40B4-BE49-F238E27FC236}">
                  <a16:creationId xmlns:a16="http://schemas.microsoft.com/office/drawing/2014/main" id="{F40EFB71-2520-42C8-A8E3-41CD14AE8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249"/>
              <a:ext cx="907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实体产品</a:t>
              </a: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B2</a:t>
              </a:r>
            </a:p>
          </p:txBody>
        </p:sp>
        <p:sp>
          <p:nvSpPr>
            <p:cNvPr id="81935" name="AutoShape 16">
              <a:extLst>
                <a:ext uri="{FF2B5EF4-FFF2-40B4-BE49-F238E27FC236}">
                  <a16:creationId xmlns:a16="http://schemas.microsoft.com/office/drawing/2014/main" id="{149D44C3-9059-40EE-B7A6-13CC85BA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115"/>
              <a:ext cx="907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实体产品</a:t>
              </a: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A1</a:t>
              </a:r>
            </a:p>
          </p:txBody>
        </p:sp>
        <p:sp>
          <p:nvSpPr>
            <p:cNvPr id="81936" name="AutoShape 17">
              <a:extLst>
                <a:ext uri="{FF2B5EF4-FFF2-40B4-BE49-F238E27FC236}">
                  <a16:creationId xmlns:a16="http://schemas.microsoft.com/office/drawing/2014/main" id="{4AAD5EC9-3A14-483B-9B71-D7407ADD5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115"/>
              <a:ext cx="907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实体产品</a:t>
              </a: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A2</a:t>
              </a:r>
            </a:p>
          </p:txBody>
        </p:sp>
        <p:sp>
          <p:nvSpPr>
            <p:cNvPr id="81937" name="AutoShape 18">
              <a:extLst>
                <a:ext uri="{FF2B5EF4-FFF2-40B4-BE49-F238E27FC236}">
                  <a16:creationId xmlns:a16="http://schemas.microsoft.com/office/drawing/2014/main" id="{A3682670-ABDB-4E4E-B4C6-403518B3CEF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48" y="1423"/>
              <a:ext cx="204" cy="1180"/>
            </a:xfrm>
            <a:prstGeom prst="rightBrace">
              <a:avLst>
                <a:gd name="adj1" fmla="val 48176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1938" name="AutoShape 19">
              <a:extLst>
                <a:ext uri="{FF2B5EF4-FFF2-40B4-BE49-F238E27FC236}">
                  <a16:creationId xmlns:a16="http://schemas.microsoft.com/office/drawing/2014/main" id="{591F9C06-D18F-4748-9419-D634828D976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93" y="2557"/>
              <a:ext cx="204" cy="1180"/>
            </a:xfrm>
            <a:prstGeom prst="rightBrace">
              <a:avLst>
                <a:gd name="adj1" fmla="val 48176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81939" name="Group 20">
              <a:extLst>
                <a:ext uri="{FF2B5EF4-FFF2-40B4-BE49-F238E27FC236}">
                  <a16:creationId xmlns:a16="http://schemas.microsoft.com/office/drawing/2014/main" id="{B2398A91-94FF-4EA5-BC56-7D09084BE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389"/>
              <a:ext cx="635" cy="1497"/>
              <a:chOff x="4830" y="1389"/>
              <a:chExt cx="635" cy="1497"/>
            </a:xfrm>
          </p:grpSpPr>
          <p:sp>
            <p:nvSpPr>
              <p:cNvPr id="81954" name="Line 21">
                <a:extLst>
                  <a:ext uri="{FF2B5EF4-FFF2-40B4-BE49-F238E27FC236}">
                    <a16:creationId xmlns:a16="http://schemas.microsoft.com/office/drawing/2014/main" id="{D67CFF8E-9CA5-4FB7-82A6-A2BF5FD8F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5" y="1389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955" name="Line 22">
                <a:extLst>
                  <a:ext uri="{FF2B5EF4-FFF2-40B4-BE49-F238E27FC236}">
                    <a16:creationId xmlns:a16="http://schemas.microsoft.com/office/drawing/2014/main" id="{AF921CD1-849F-41C1-B3E5-AB37867AE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30" y="1706"/>
                <a:ext cx="63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956" name="Line 23">
                <a:extLst>
                  <a:ext uri="{FF2B5EF4-FFF2-40B4-BE49-F238E27FC236}">
                    <a16:creationId xmlns:a16="http://schemas.microsoft.com/office/drawing/2014/main" id="{0D43F1B0-564A-469D-B983-9DC704738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6" y="2886"/>
                <a:ext cx="58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940" name="Line 24">
              <a:extLst>
                <a:ext uri="{FF2B5EF4-FFF2-40B4-BE49-F238E27FC236}">
                  <a16:creationId xmlns:a16="http://schemas.microsoft.com/office/drawing/2014/main" id="{C8EF2A0B-0DED-4751-B53E-E03A4847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1298"/>
              <a:ext cx="222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1941" name="Oval 25">
              <a:extLst>
                <a:ext uri="{FF2B5EF4-FFF2-40B4-BE49-F238E27FC236}">
                  <a16:creationId xmlns:a16="http://schemas.microsoft.com/office/drawing/2014/main" id="{A706F57D-8994-4746-8C09-831370E7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981"/>
              <a:ext cx="589" cy="499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客户 </a:t>
              </a:r>
            </a:p>
          </p:txBody>
        </p:sp>
        <p:grpSp>
          <p:nvGrpSpPr>
            <p:cNvPr id="81942" name="Group 26">
              <a:extLst>
                <a:ext uri="{FF2B5EF4-FFF2-40B4-BE49-F238E27FC236}">
                  <a16:creationId xmlns:a16="http://schemas.microsoft.com/office/drawing/2014/main" id="{0A14E2D2-7EE4-43AD-BD9E-713B9D5F0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" y="2478"/>
              <a:ext cx="3673" cy="1270"/>
              <a:chOff x="1011" y="2478"/>
              <a:chExt cx="3673" cy="1270"/>
            </a:xfrm>
          </p:grpSpPr>
          <p:sp>
            <p:nvSpPr>
              <p:cNvPr id="81952" name="Line 30">
                <a:extLst>
                  <a:ext uri="{FF2B5EF4-FFF2-40B4-BE49-F238E27FC236}">
                    <a16:creationId xmlns:a16="http://schemas.microsoft.com/office/drawing/2014/main" id="{DA6719F0-9CBE-4EBB-BEAA-52E724FEE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0" y="3746"/>
                <a:ext cx="3664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953" name="Line 31">
                <a:extLst>
                  <a:ext uri="{FF2B5EF4-FFF2-40B4-BE49-F238E27FC236}">
                    <a16:creationId xmlns:a16="http://schemas.microsoft.com/office/drawing/2014/main" id="{73056A8D-4E09-4626-8E32-1FF40DF7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1" y="2478"/>
                <a:ext cx="9" cy="12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943" name="Group 32">
              <a:extLst>
                <a:ext uri="{FF2B5EF4-FFF2-40B4-BE49-F238E27FC236}">
                  <a16:creationId xmlns:a16="http://schemas.microsoft.com/office/drawing/2014/main" id="{C50B8737-B962-44B4-8D13-20E6B4710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0" y="2478"/>
              <a:ext cx="2259" cy="134"/>
              <a:chOff x="2380" y="2478"/>
              <a:chExt cx="2259" cy="134"/>
            </a:xfrm>
          </p:grpSpPr>
          <p:sp>
            <p:nvSpPr>
              <p:cNvPr id="81944" name="Line 33">
                <a:extLst>
                  <a:ext uri="{FF2B5EF4-FFF2-40B4-BE49-F238E27FC236}">
                    <a16:creationId xmlns:a16="http://schemas.microsoft.com/office/drawing/2014/main" id="{4520A69F-BA30-4B3B-AE70-00ECD342D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2478"/>
                <a:ext cx="0" cy="1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946" name="Line 35">
                <a:extLst>
                  <a:ext uri="{FF2B5EF4-FFF2-40B4-BE49-F238E27FC236}">
                    <a16:creationId xmlns:a16="http://schemas.microsoft.com/office/drawing/2014/main" id="{6BAE95F2-830D-4566-8844-989106EE5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" y="2599"/>
                <a:ext cx="2259" cy="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948" name="Line 37">
                <a:extLst>
                  <a:ext uri="{FF2B5EF4-FFF2-40B4-BE49-F238E27FC236}">
                    <a16:creationId xmlns:a16="http://schemas.microsoft.com/office/drawing/2014/main" id="{53EB8CC0-3B3E-4B5D-B241-D872AF48D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1" y="2486"/>
                <a:ext cx="8" cy="10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9" name="Line 37">
            <a:extLst>
              <a:ext uri="{FF2B5EF4-FFF2-40B4-BE49-F238E27FC236}">
                <a16:creationId xmlns:a16="http://schemas.microsoft.com/office/drawing/2014/main" id="{53EB8CC0-3B3E-4B5D-B241-D872AF48D8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6096" y="3720432"/>
            <a:ext cx="0" cy="2127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53EB8CC0-3B3E-4B5D-B241-D872AF48D8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27389" y="5517481"/>
            <a:ext cx="0" cy="2127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Line 37">
            <a:extLst>
              <a:ext uri="{FF2B5EF4-FFF2-40B4-BE49-F238E27FC236}">
                <a16:creationId xmlns:a16="http://schemas.microsoft.com/office/drawing/2014/main" id="{53EB8CC0-3B3E-4B5D-B241-D872AF48D8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8104" y="5517481"/>
            <a:ext cx="0" cy="21272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>
            <a:extLst>
              <a:ext uri="{FF2B5EF4-FFF2-40B4-BE49-F238E27FC236}">
                <a16:creationId xmlns:a16="http://schemas.microsoft.com/office/drawing/2014/main" id="{EBD80D6B-D14F-4063-A1F0-1A9FEE8F22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6CF62AB6-53CD-4A7B-A6D0-3C24084EAD18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69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CD426493-B8FD-48D6-B731-375143CD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154648"/>
            <a:ext cx="6624638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抽象工厂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生产抽象产品</a:t>
            </a:r>
          </a:p>
          <a:p>
            <a:pPr eaLnBrk="1" hangingPunct="1">
              <a:spcBef>
                <a:spcPts val="6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实体工厂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生产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实体产品</a:t>
            </a:r>
          </a:p>
          <a:p>
            <a:pPr eaLnBrk="1" hangingPunct="1">
              <a:spcBef>
                <a:spcPts val="6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抽象产品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提供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实体产品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访问接口</a:t>
            </a:r>
          </a:p>
          <a:p>
            <a:pPr eaLnBrk="1" hangingPunct="1">
              <a:spcBef>
                <a:spcPts val="6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实体产品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实现自己的功能</a:t>
            </a:r>
          </a:p>
        </p:txBody>
      </p:sp>
      <p:pic>
        <p:nvPicPr>
          <p:cNvPr id="84997" name="Picture 4" descr="分析">
            <a:extLst>
              <a:ext uri="{FF2B5EF4-FFF2-40B4-BE49-F238E27FC236}">
                <a16:creationId xmlns:a16="http://schemas.microsoft.com/office/drawing/2014/main" id="{3CE8F5DA-9503-4FC4-8FEC-4C5537CB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1" y="118315"/>
            <a:ext cx="1152525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Text Box 5">
            <a:extLst>
              <a:ext uri="{FF2B5EF4-FFF2-40B4-BE49-F238E27FC236}">
                <a16:creationId xmlns:a16="http://schemas.microsoft.com/office/drawing/2014/main" id="{8A133CDF-66BF-4060-BB61-0F3D92B1A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73" y="448738"/>
            <a:ext cx="6984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：抽象工厂设计模式中各个象的主要功能、职责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623738DB-3697-4A68-AAF1-C508541BCD98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3212976"/>
            <a:ext cx="5832475" cy="2305050"/>
            <a:chOff x="930" y="1706"/>
            <a:chExt cx="3674" cy="1860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566CE607-2606-4849-A082-E3194E376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41"/>
              <a:ext cx="998" cy="4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客户请求 </a:t>
              </a:r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079077E9-676A-4A98-B1F7-E4D6CA66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06"/>
              <a:ext cx="1724" cy="63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抽象工厂</a:t>
              </a: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CC094F29-28D6-432E-BC70-870A7C0B2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31"/>
              <a:ext cx="1724" cy="63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抽象产品</a:t>
              </a:r>
            </a:p>
          </p:txBody>
        </p:sp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18AFE27E-AC9B-4C2A-B540-24C7A4C69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1933"/>
              <a:ext cx="136" cy="1361"/>
            </a:xfrm>
            <a:prstGeom prst="leftBracket">
              <a:avLst>
                <a:gd name="adj" fmla="val 83395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D52A97A-CFDA-4FF3-A4F6-A43DDFFAB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568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4BD2C72F-D229-4EA5-AC3A-FB171E70F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60350"/>
            <a:ext cx="8589963" cy="61928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TestExcep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int Calc(int j)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100 / j;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CN" sz="1800" noProof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MyApp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TestExcep exTest = new TestExcep();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int dZero = TestExcep.Calc(0);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Console.WriteLine("Result: {0}", dZero);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40768"/>
            <a:ext cx="6840760" cy="36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id="{0F56B4DA-9258-454B-ABFD-4F2B4C5818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86728F1A-3D10-43DA-BA2A-BA6F90FC9F8F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70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614507F5-FCF6-45C0-BACC-B681B8A43A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094" y="558006"/>
            <a:ext cx="8379370" cy="51752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抽象工厂角色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担任这个角色的是工厂方法模式的核心，是工厂的父类。通常使用接口或抽象类实现。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具体工厂角色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这个角色直接在客户端的调用下创建产品的实例。这个角色含有选择合适的产品对象的逻辑，而这个逻辑是与应用系统的商业逻辑紧密相关的。通常使用具体的类实现。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抽象产品角色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担任这个角色的类是创建的对象的父类，或它们共同拥有的接口。通常使用接口或抽象类实现这一角色。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具体产品角色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抽象工厂模式所创建的任何产品对象都是某一具体产品类的实例。这是客户端最终需要的东西。通常使用具体类实现这个角色。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>
            <a:extLst>
              <a:ext uri="{FF2B5EF4-FFF2-40B4-BE49-F238E27FC236}">
                <a16:creationId xmlns:a16="http://schemas.microsoft.com/office/drawing/2014/main" id="{DDA2AF05-D0EA-440D-8A60-7E8D951781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A49E6C3A-2748-4A90-BFF8-22A96CE9D841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71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C21CBB3-CD1D-48EE-8446-62F8EDB58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应用示例</a:t>
            </a:r>
          </a:p>
        </p:txBody>
      </p:sp>
      <p:grpSp>
        <p:nvGrpSpPr>
          <p:cNvPr id="86020" name="Group 3">
            <a:extLst>
              <a:ext uri="{FF2B5EF4-FFF2-40B4-BE49-F238E27FC236}">
                <a16:creationId xmlns:a16="http://schemas.microsoft.com/office/drawing/2014/main" id="{47C7E9BF-61A3-49D2-9F6E-5798C4C6F31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09638"/>
            <a:ext cx="8281988" cy="3671887"/>
            <a:chOff x="67" y="891"/>
            <a:chExt cx="5217" cy="2313"/>
          </a:xfrm>
        </p:grpSpPr>
        <p:sp>
          <p:nvSpPr>
            <p:cNvPr id="86027" name="AutoShape 4">
              <a:extLst>
                <a:ext uri="{FF2B5EF4-FFF2-40B4-BE49-F238E27FC236}">
                  <a16:creationId xmlns:a16="http://schemas.microsoft.com/office/drawing/2014/main" id="{C4DD4A72-CC77-4DB2-B293-DD024CDB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" y="2342"/>
              <a:ext cx="1406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礼服衬衫实体工厂</a:t>
              </a:r>
            </a:p>
          </p:txBody>
        </p:sp>
        <p:sp>
          <p:nvSpPr>
            <p:cNvPr id="86028" name="AutoShape 5">
              <a:extLst>
                <a:ext uri="{FF2B5EF4-FFF2-40B4-BE49-F238E27FC236}">
                  <a16:creationId xmlns:a16="http://schemas.microsoft.com/office/drawing/2014/main" id="{15E53A78-63B0-42E9-A965-43747488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707"/>
              <a:ext cx="1543" cy="3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抽象产品</a:t>
              </a:r>
            </a:p>
          </p:txBody>
        </p:sp>
        <p:sp>
          <p:nvSpPr>
            <p:cNvPr id="86029" name="AutoShape 6">
              <a:extLst>
                <a:ext uri="{FF2B5EF4-FFF2-40B4-BE49-F238E27FC236}">
                  <a16:creationId xmlns:a16="http://schemas.microsoft.com/office/drawing/2014/main" id="{C558E4BA-514D-4825-A359-7B0067F1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072"/>
              <a:ext cx="1996" cy="5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抽象工厂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030" name="AutoShape 7">
              <a:extLst>
                <a:ext uri="{FF2B5EF4-FFF2-40B4-BE49-F238E27FC236}">
                  <a16:creationId xmlns:a16="http://schemas.microsoft.com/office/drawing/2014/main" id="{E1D0A8EC-859E-4E37-8B1E-FBD0AB5A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342"/>
              <a:ext cx="1270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运动衫实体工厂</a:t>
              </a:r>
            </a:p>
          </p:txBody>
        </p:sp>
        <p:sp>
          <p:nvSpPr>
            <p:cNvPr id="86031" name="AutoShape 8">
              <a:extLst>
                <a:ext uri="{FF2B5EF4-FFF2-40B4-BE49-F238E27FC236}">
                  <a16:creationId xmlns:a16="http://schemas.microsoft.com/office/drawing/2014/main" id="{35211630-4CB4-4DF9-9510-7B460E3A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296"/>
              <a:ext cx="635" cy="4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运动衫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实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体产品</a:t>
              </a:r>
            </a:p>
          </p:txBody>
        </p:sp>
        <p:sp>
          <p:nvSpPr>
            <p:cNvPr id="86032" name="AutoShape 9">
              <a:extLst>
                <a:ext uri="{FF2B5EF4-FFF2-40B4-BE49-F238E27FC236}">
                  <a16:creationId xmlns:a16="http://schemas.microsoft.com/office/drawing/2014/main" id="{B8645579-C1F9-44E5-BE69-AFDA6C8C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2296"/>
              <a:ext cx="816" cy="4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礼服衬衫实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体产品</a:t>
              </a:r>
            </a:p>
          </p:txBody>
        </p:sp>
        <p:grpSp>
          <p:nvGrpSpPr>
            <p:cNvPr id="86033" name="Group 10">
              <a:extLst>
                <a:ext uri="{FF2B5EF4-FFF2-40B4-BE49-F238E27FC236}">
                  <a16:creationId xmlns:a16="http://schemas.microsoft.com/office/drawing/2014/main" id="{6B4C0978-D7C3-48E5-8FC6-A51ED1D3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1616"/>
              <a:ext cx="1724" cy="726"/>
              <a:chOff x="884" y="1751"/>
              <a:chExt cx="1724" cy="726"/>
            </a:xfrm>
          </p:grpSpPr>
          <p:sp>
            <p:nvSpPr>
              <p:cNvPr id="86049" name="Line 11">
                <a:extLst>
                  <a:ext uri="{FF2B5EF4-FFF2-40B4-BE49-F238E27FC236}">
                    <a16:creationId xmlns:a16="http://schemas.microsoft.com/office/drawing/2014/main" id="{5BD1C54A-8527-4A66-9A94-12FD0A60D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2115"/>
                <a:ext cx="17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Line 12">
                <a:extLst>
                  <a:ext uri="{FF2B5EF4-FFF2-40B4-BE49-F238E27FC236}">
                    <a16:creationId xmlns:a16="http://schemas.microsoft.com/office/drawing/2014/main" id="{72760487-9F16-49DA-8342-9A12F9CCC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2115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Line 13">
                <a:extLst>
                  <a:ext uri="{FF2B5EF4-FFF2-40B4-BE49-F238E27FC236}">
                    <a16:creationId xmlns:a16="http://schemas.microsoft.com/office/drawing/2014/main" id="{928A643E-007E-4CA4-899E-9A8CE0EE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2115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Line 14">
                <a:extLst>
                  <a:ext uri="{FF2B5EF4-FFF2-40B4-BE49-F238E27FC236}">
                    <a16:creationId xmlns:a16="http://schemas.microsoft.com/office/drawing/2014/main" id="{91443350-A510-4122-983E-F2C300A46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751"/>
                <a:ext cx="0" cy="3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34" name="Group 15">
              <a:extLst>
                <a:ext uri="{FF2B5EF4-FFF2-40B4-BE49-F238E27FC236}">
                  <a16:creationId xmlns:a16="http://schemas.microsoft.com/office/drawing/2014/main" id="{FF69AA3E-F5F4-4EE9-9300-F0CED4190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9" y="2069"/>
              <a:ext cx="771" cy="227"/>
              <a:chOff x="3969" y="1842"/>
              <a:chExt cx="771" cy="227"/>
            </a:xfrm>
          </p:grpSpPr>
          <p:sp>
            <p:nvSpPr>
              <p:cNvPr id="86045" name="Line 16">
                <a:extLst>
                  <a:ext uri="{FF2B5EF4-FFF2-40B4-BE49-F238E27FC236}">
                    <a16:creationId xmlns:a16="http://schemas.microsoft.com/office/drawing/2014/main" id="{AF24C6F1-5D5A-4A34-A74D-744119AF5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979"/>
                <a:ext cx="77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6" name="Line 17">
                <a:extLst>
                  <a:ext uri="{FF2B5EF4-FFF2-40B4-BE49-F238E27FC236}">
                    <a16:creationId xmlns:a16="http://schemas.microsoft.com/office/drawing/2014/main" id="{A9C7539C-83E0-4143-869C-D905EC142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979"/>
                <a:ext cx="0" cy="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7" name="Line 18">
                <a:extLst>
                  <a:ext uri="{FF2B5EF4-FFF2-40B4-BE49-F238E27FC236}">
                    <a16:creationId xmlns:a16="http://schemas.microsoft.com/office/drawing/2014/main" id="{A1D619D5-BBDF-4A94-8237-97B68378D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1979"/>
                <a:ext cx="0" cy="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8" name="Line 19">
                <a:extLst>
                  <a:ext uri="{FF2B5EF4-FFF2-40B4-BE49-F238E27FC236}">
                    <a16:creationId xmlns:a16="http://schemas.microsoft.com/office/drawing/2014/main" id="{F3F420F5-C8AB-431C-B6ED-DDA9570DC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842"/>
                <a:ext cx="0" cy="1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35" name="Line 20">
              <a:extLst>
                <a:ext uri="{FF2B5EF4-FFF2-40B4-BE49-F238E27FC236}">
                  <a16:creationId xmlns:a16="http://schemas.microsoft.com/office/drawing/2014/main" id="{DA141049-F0E0-4988-8748-9A2164A9E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3204"/>
              <a:ext cx="37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21">
              <a:extLst>
                <a:ext uri="{FF2B5EF4-FFF2-40B4-BE49-F238E27FC236}">
                  <a16:creationId xmlns:a16="http://schemas.microsoft.com/office/drawing/2014/main" id="{D7C12E0B-361B-4DC4-BB50-2406FC916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2796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7" name="Line 22">
              <a:extLst>
                <a:ext uri="{FF2B5EF4-FFF2-40B4-BE49-F238E27FC236}">
                  <a16:creationId xmlns:a16="http://schemas.microsoft.com/office/drawing/2014/main" id="{1228A80E-E031-47E0-A761-831B144E5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1" y="2796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8" name="Line 23">
              <a:extLst>
                <a:ext uri="{FF2B5EF4-FFF2-40B4-BE49-F238E27FC236}">
                  <a16:creationId xmlns:a16="http://schemas.microsoft.com/office/drawing/2014/main" id="{D9568412-E5A5-4E05-9B69-028D12C8E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9" y="2796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9" name="Line 24">
              <a:extLst>
                <a:ext uri="{FF2B5EF4-FFF2-40B4-BE49-F238E27FC236}">
                  <a16:creationId xmlns:a16="http://schemas.microsoft.com/office/drawing/2014/main" id="{21D4C7E2-B4F8-4860-9077-4E1FFBAFE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796"/>
              <a:ext cx="0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Line 25">
              <a:extLst>
                <a:ext uri="{FF2B5EF4-FFF2-40B4-BE49-F238E27FC236}">
                  <a16:creationId xmlns:a16="http://schemas.microsoft.com/office/drawing/2014/main" id="{2A352E07-1394-41E1-92D2-3A10BE24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022"/>
              <a:ext cx="172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1" name="Oval 26">
              <a:extLst>
                <a:ext uri="{FF2B5EF4-FFF2-40B4-BE49-F238E27FC236}">
                  <a16:creationId xmlns:a16="http://schemas.microsoft.com/office/drawing/2014/main" id="{F4CF2A20-5FBD-4950-B557-A8983222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891"/>
              <a:ext cx="635" cy="544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客户</a:t>
              </a:r>
            </a:p>
          </p:txBody>
        </p:sp>
        <p:sp>
          <p:nvSpPr>
            <p:cNvPr id="86042" name="Line 27">
              <a:extLst>
                <a:ext uri="{FF2B5EF4-FFF2-40B4-BE49-F238E27FC236}">
                  <a16:creationId xmlns:a16="http://schemas.microsoft.com/office/drawing/2014/main" id="{5B0D2068-4698-4D2E-9D3E-AE64D0229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5" y="1299"/>
              <a:ext cx="235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3" name="Line 28">
              <a:extLst>
                <a:ext uri="{FF2B5EF4-FFF2-40B4-BE49-F238E27FC236}">
                  <a16:creationId xmlns:a16="http://schemas.microsoft.com/office/drawing/2014/main" id="{10C33DB9-49DE-4F79-B65B-27C8D0216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" y="1299"/>
              <a:ext cx="0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4" name="Line 29">
              <a:extLst>
                <a:ext uri="{FF2B5EF4-FFF2-40B4-BE49-F238E27FC236}">
                  <a16:creationId xmlns:a16="http://schemas.microsoft.com/office/drawing/2014/main" id="{79A8F784-1D9C-4F5F-893F-8A078C1AE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4" y="1889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70" name="Text Box 30">
            <a:extLst>
              <a:ext uri="{FF2B5EF4-FFF2-40B4-BE49-F238E27FC236}">
                <a16:creationId xmlns:a16="http://schemas.microsoft.com/office/drawing/2014/main" id="{FDD853D9-4D45-49E3-A322-1DE8A117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92600"/>
            <a:ext cx="7127875" cy="1406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public abstract class AppFactory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public abstract IApparel CreateApparel();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66271" name="Line 31">
            <a:extLst>
              <a:ext uri="{FF2B5EF4-FFF2-40B4-BE49-F238E27FC236}">
                <a16:creationId xmlns:a16="http://schemas.microsoft.com/office/drawing/2014/main" id="{679FA7FB-F494-4BDF-9E6A-E91AEFBBD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313" y="2133600"/>
            <a:ext cx="1008062" cy="2303463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248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>
            <a:extLst>
              <a:ext uri="{FF2B5EF4-FFF2-40B4-BE49-F238E27FC236}">
                <a16:creationId xmlns:a16="http://schemas.microsoft.com/office/drawing/2014/main" id="{DDA2AF05-D0EA-440D-8A60-7E8D951781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A49E6C3A-2748-4A90-BFF8-22A96CE9D841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72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C21CBB3-CD1D-48EE-8446-62F8EDB58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应用示例</a:t>
            </a:r>
          </a:p>
        </p:txBody>
      </p:sp>
      <p:grpSp>
        <p:nvGrpSpPr>
          <p:cNvPr id="86020" name="Group 3">
            <a:extLst>
              <a:ext uri="{FF2B5EF4-FFF2-40B4-BE49-F238E27FC236}">
                <a16:creationId xmlns:a16="http://schemas.microsoft.com/office/drawing/2014/main" id="{47C7E9BF-61A3-49D2-9F6E-5798C4C6F31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09638"/>
            <a:ext cx="8281988" cy="3671887"/>
            <a:chOff x="67" y="891"/>
            <a:chExt cx="5217" cy="2313"/>
          </a:xfrm>
        </p:grpSpPr>
        <p:sp>
          <p:nvSpPr>
            <p:cNvPr id="86027" name="AutoShape 4">
              <a:extLst>
                <a:ext uri="{FF2B5EF4-FFF2-40B4-BE49-F238E27FC236}">
                  <a16:creationId xmlns:a16="http://schemas.microsoft.com/office/drawing/2014/main" id="{C4DD4A72-CC77-4DB2-B293-DD024CDB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" y="2342"/>
              <a:ext cx="1406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礼服衬衫实体工厂</a:t>
              </a:r>
            </a:p>
          </p:txBody>
        </p:sp>
        <p:sp>
          <p:nvSpPr>
            <p:cNvPr id="86028" name="AutoShape 5">
              <a:extLst>
                <a:ext uri="{FF2B5EF4-FFF2-40B4-BE49-F238E27FC236}">
                  <a16:creationId xmlns:a16="http://schemas.microsoft.com/office/drawing/2014/main" id="{15E53A78-63B0-42E9-A965-43747488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707"/>
              <a:ext cx="1543" cy="3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抽象产品</a:t>
              </a:r>
            </a:p>
          </p:txBody>
        </p:sp>
        <p:sp>
          <p:nvSpPr>
            <p:cNvPr id="86029" name="AutoShape 6">
              <a:extLst>
                <a:ext uri="{FF2B5EF4-FFF2-40B4-BE49-F238E27FC236}">
                  <a16:creationId xmlns:a16="http://schemas.microsoft.com/office/drawing/2014/main" id="{C558E4BA-514D-4825-A359-7B0067F1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072"/>
              <a:ext cx="1996" cy="5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抽象工厂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030" name="AutoShape 7">
              <a:extLst>
                <a:ext uri="{FF2B5EF4-FFF2-40B4-BE49-F238E27FC236}">
                  <a16:creationId xmlns:a16="http://schemas.microsoft.com/office/drawing/2014/main" id="{E1D0A8EC-859E-4E37-8B1E-FBD0AB5A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342"/>
              <a:ext cx="1270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运动衫实体工厂</a:t>
              </a:r>
            </a:p>
          </p:txBody>
        </p:sp>
        <p:sp>
          <p:nvSpPr>
            <p:cNvPr id="86031" name="AutoShape 8">
              <a:extLst>
                <a:ext uri="{FF2B5EF4-FFF2-40B4-BE49-F238E27FC236}">
                  <a16:creationId xmlns:a16="http://schemas.microsoft.com/office/drawing/2014/main" id="{35211630-4CB4-4DF9-9510-7B460E3A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296"/>
              <a:ext cx="635" cy="4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运动衫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实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体产品</a:t>
              </a:r>
            </a:p>
          </p:txBody>
        </p:sp>
        <p:sp>
          <p:nvSpPr>
            <p:cNvPr id="86032" name="AutoShape 9">
              <a:extLst>
                <a:ext uri="{FF2B5EF4-FFF2-40B4-BE49-F238E27FC236}">
                  <a16:creationId xmlns:a16="http://schemas.microsoft.com/office/drawing/2014/main" id="{B8645579-C1F9-44E5-BE69-AFDA6C8C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2296"/>
              <a:ext cx="816" cy="4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礼服衬衫实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体产品</a:t>
              </a:r>
            </a:p>
          </p:txBody>
        </p:sp>
        <p:grpSp>
          <p:nvGrpSpPr>
            <p:cNvPr id="86033" name="Group 10">
              <a:extLst>
                <a:ext uri="{FF2B5EF4-FFF2-40B4-BE49-F238E27FC236}">
                  <a16:creationId xmlns:a16="http://schemas.microsoft.com/office/drawing/2014/main" id="{6B4C0978-D7C3-48E5-8FC6-A51ED1D3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1616"/>
              <a:ext cx="1724" cy="726"/>
              <a:chOff x="884" y="1751"/>
              <a:chExt cx="1724" cy="726"/>
            </a:xfrm>
          </p:grpSpPr>
          <p:sp>
            <p:nvSpPr>
              <p:cNvPr id="86049" name="Line 11">
                <a:extLst>
                  <a:ext uri="{FF2B5EF4-FFF2-40B4-BE49-F238E27FC236}">
                    <a16:creationId xmlns:a16="http://schemas.microsoft.com/office/drawing/2014/main" id="{5BD1C54A-8527-4A66-9A94-12FD0A60D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2115"/>
                <a:ext cx="17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Line 12">
                <a:extLst>
                  <a:ext uri="{FF2B5EF4-FFF2-40B4-BE49-F238E27FC236}">
                    <a16:creationId xmlns:a16="http://schemas.microsoft.com/office/drawing/2014/main" id="{72760487-9F16-49DA-8342-9A12F9CCC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2115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Line 13">
                <a:extLst>
                  <a:ext uri="{FF2B5EF4-FFF2-40B4-BE49-F238E27FC236}">
                    <a16:creationId xmlns:a16="http://schemas.microsoft.com/office/drawing/2014/main" id="{928A643E-007E-4CA4-899E-9A8CE0EE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2115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Line 14">
                <a:extLst>
                  <a:ext uri="{FF2B5EF4-FFF2-40B4-BE49-F238E27FC236}">
                    <a16:creationId xmlns:a16="http://schemas.microsoft.com/office/drawing/2014/main" id="{91443350-A510-4122-983E-F2C300A46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751"/>
                <a:ext cx="0" cy="3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34" name="Group 15">
              <a:extLst>
                <a:ext uri="{FF2B5EF4-FFF2-40B4-BE49-F238E27FC236}">
                  <a16:creationId xmlns:a16="http://schemas.microsoft.com/office/drawing/2014/main" id="{FF69AA3E-F5F4-4EE9-9300-F0CED4190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9" y="2069"/>
              <a:ext cx="771" cy="227"/>
              <a:chOff x="3969" y="1842"/>
              <a:chExt cx="771" cy="227"/>
            </a:xfrm>
          </p:grpSpPr>
          <p:sp>
            <p:nvSpPr>
              <p:cNvPr id="86045" name="Line 16">
                <a:extLst>
                  <a:ext uri="{FF2B5EF4-FFF2-40B4-BE49-F238E27FC236}">
                    <a16:creationId xmlns:a16="http://schemas.microsoft.com/office/drawing/2014/main" id="{AF24C6F1-5D5A-4A34-A74D-744119AF5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979"/>
                <a:ext cx="77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6" name="Line 17">
                <a:extLst>
                  <a:ext uri="{FF2B5EF4-FFF2-40B4-BE49-F238E27FC236}">
                    <a16:creationId xmlns:a16="http://schemas.microsoft.com/office/drawing/2014/main" id="{A9C7539C-83E0-4143-869C-D905EC142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979"/>
                <a:ext cx="0" cy="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7" name="Line 18">
                <a:extLst>
                  <a:ext uri="{FF2B5EF4-FFF2-40B4-BE49-F238E27FC236}">
                    <a16:creationId xmlns:a16="http://schemas.microsoft.com/office/drawing/2014/main" id="{A1D619D5-BBDF-4A94-8237-97B68378D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1979"/>
                <a:ext cx="0" cy="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8" name="Line 19">
                <a:extLst>
                  <a:ext uri="{FF2B5EF4-FFF2-40B4-BE49-F238E27FC236}">
                    <a16:creationId xmlns:a16="http://schemas.microsoft.com/office/drawing/2014/main" id="{F3F420F5-C8AB-431C-B6ED-DDA9570DC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842"/>
                <a:ext cx="0" cy="1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35" name="Line 20">
              <a:extLst>
                <a:ext uri="{FF2B5EF4-FFF2-40B4-BE49-F238E27FC236}">
                  <a16:creationId xmlns:a16="http://schemas.microsoft.com/office/drawing/2014/main" id="{DA141049-F0E0-4988-8748-9A2164A9E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3204"/>
              <a:ext cx="37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21">
              <a:extLst>
                <a:ext uri="{FF2B5EF4-FFF2-40B4-BE49-F238E27FC236}">
                  <a16:creationId xmlns:a16="http://schemas.microsoft.com/office/drawing/2014/main" id="{D7C12E0B-361B-4DC4-BB50-2406FC916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2796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7" name="Line 22">
              <a:extLst>
                <a:ext uri="{FF2B5EF4-FFF2-40B4-BE49-F238E27FC236}">
                  <a16:creationId xmlns:a16="http://schemas.microsoft.com/office/drawing/2014/main" id="{1228A80E-E031-47E0-A761-831B144E5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1" y="2796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8" name="Line 23">
              <a:extLst>
                <a:ext uri="{FF2B5EF4-FFF2-40B4-BE49-F238E27FC236}">
                  <a16:creationId xmlns:a16="http://schemas.microsoft.com/office/drawing/2014/main" id="{D9568412-E5A5-4E05-9B69-028D12C8E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9" y="2796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9" name="Line 24">
              <a:extLst>
                <a:ext uri="{FF2B5EF4-FFF2-40B4-BE49-F238E27FC236}">
                  <a16:creationId xmlns:a16="http://schemas.microsoft.com/office/drawing/2014/main" id="{21D4C7E2-B4F8-4860-9077-4E1FFBAFE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796"/>
              <a:ext cx="0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Line 25">
              <a:extLst>
                <a:ext uri="{FF2B5EF4-FFF2-40B4-BE49-F238E27FC236}">
                  <a16:creationId xmlns:a16="http://schemas.microsoft.com/office/drawing/2014/main" id="{2A352E07-1394-41E1-92D2-3A10BE24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022"/>
              <a:ext cx="172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1" name="Oval 26">
              <a:extLst>
                <a:ext uri="{FF2B5EF4-FFF2-40B4-BE49-F238E27FC236}">
                  <a16:creationId xmlns:a16="http://schemas.microsoft.com/office/drawing/2014/main" id="{F4CF2A20-5FBD-4950-B557-A8983222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891"/>
              <a:ext cx="635" cy="544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客户</a:t>
              </a:r>
            </a:p>
          </p:txBody>
        </p:sp>
        <p:sp>
          <p:nvSpPr>
            <p:cNvPr id="86042" name="Line 27">
              <a:extLst>
                <a:ext uri="{FF2B5EF4-FFF2-40B4-BE49-F238E27FC236}">
                  <a16:creationId xmlns:a16="http://schemas.microsoft.com/office/drawing/2014/main" id="{5B0D2068-4698-4D2E-9D3E-AE64D0229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5" y="1299"/>
              <a:ext cx="235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3" name="Line 28">
              <a:extLst>
                <a:ext uri="{FF2B5EF4-FFF2-40B4-BE49-F238E27FC236}">
                  <a16:creationId xmlns:a16="http://schemas.microsoft.com/office/drawing/2014/main" id="{10C33DB9-49DE-4F79-B65B-27C8D0216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" y="1299"/>
              <a:ext cx="0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4" name="Line 29">
              <a:extLst>
                <a:ext uri="{FF2B5EF4-FFF2-40B4-BE49-F238E27FC236}">
                  <a16:creationId xmlns:a16="http://schemas.microsoft.com/office/drawing/2014/main" id="{79A8F784-1D9C-4F5F-893F-8A078C1AE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4" y="1889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70" name="Text Box 30">
            <a:extLst>
              <a:ext uri="{FF2B5EF4-FFF2-40B4-BE49-F238E27FC236}">
                <a16:creationId xmlns:a16="http://schemas.microsoft.com/office/drawing/2014/main" id="{FDD853D9-4D45-49E3-A322-1DE8A117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92600"/>
            <a:ext cx="7127875" cy="1406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public abstract class AppFactory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public abstract IApparel CreateApparel();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66271" name="Line 31">
            <a:extLst>
              <a:ext uri="{FF2B5EF4-FFF2-40B4-BE49-F238E27FC236}">
                <a16:creationId xmlns:a16="http://schemas.microsoft.com/office/drawing/2014/main" id="{679FA7FB-F494-4BDF-9E6A-E91AEFBBD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313" y="2133600"/>
            <a:ext cx="1008062" cy="2303463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72" name="Text Box 32">
            <a:extLst>
              <a:ext uri="{FF2B5EF4-FFF2-40B4-BE49-F238E27FC236}">
                <a16:creationId xmlns:a16="http://schemas.microsoft.com/office/drawing/2014/main" id="{E36DD7C7-271A-4ACF-A665-A33E3FD0E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76250"/>
            <a:ext cx="7127875" cy="23923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public class DressShirtFactory : AppFactory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public override IApparel CreateApparel()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     return new DressShirt();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66273" name="Line 33">
            <a:extLst>
              <a:ext uri="{FF2B5EF4-FFF2-40B4-BE49-F238E27FC236}">
                <a16:creationId xmlns:a16="http://schemas.microsoft.com/office/drawing/2014/main" id="{3F333348-04F7-4D96-AEAB-586B2C6573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2492375"/>
            <a:ext cx="431800" cy="863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266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>
            <a:extLst>
              <a:ext uri="{FF2B5EF4-FFF2-40B4-BE49-F238E27FC236}">
                <a16:creationId xmlns:a16="http://schemas.microsoft.com/office/drawing/2014/main" id="{DDA2AF05-D0EA-440D-8A60-7E8D951781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A49E6C3A-2748-4A90-BFF8-22A96CE9D841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73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C21CBB3-CD1D-48EE-8446-62F8EDB58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应用示例</a:t>
            </a:r>
          </a:p>
        </p:txBody>
      </p:sp>
      <p:grpSp>
        <p:nvGrpSpPr>
          <p:cNvPr id="86020" name="Group 3">
            <a:extLst>
              <a:ext uri="{FF2B5EF4-FFF2-40B4-BE49-F238E27FC236}">
                <a16:creationId xmlns:a16="http://schemas.microsoft.com/office/drawing/2014/main" id="{47C7E9BF-61A3-49D2-9F6E-5798C4C6F31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09638"/>
            <a:ext cx="8281988" cy="3671887"/>
            <a:chOff x="67" y="891"/>
            <a:chExt cx="5217" cy="2313"/>
          </a:xfrm>
        </p:grpSpPr>
        <p:sp>
          <p:nvSpPr>
            <p:cNvPr id="86027" name="AutoShape 4">
              <a:extLst>
                <a:ext uri="{FF2B5EF4-FFF2-40B4-BE49-F238E27FC236}">
                  <a16:creationId xmlns:a16="http://schemas.microsoft.com/office/drawing/2014/main" id="{C4DD4A72-CC77-4DB2-B293-DD024CDB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" y="2342"/>
              <a:ext cx="1406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礼服衬衫实体工厂</a:t>
              </a:r>
            </a:p>
          </p:txBody>
        </p:sp>
        <p:sp>
          <p:nvSpPr>
            <p:cNvPr id="86028" name="AutoShape 5">
              <a:extLst>
                <a:ext uri="{FF2B5EF4-FFF2-40B4-BE49-F238E27FC236}">
                  <a16:creationId xmlns:a16="http://schemas.microsoft.com/office/drawing/2014/main" id="{15E53A78-63B0-42E9-A965-43747488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707"/>
              <a:ext cx="1543" cy="3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抽象产品</a:t>
              </a:r>
            </a:p>
          </p:txBody>
        </p:sp>
        <p:sp>
          <p:nvSpPr>
            <p:cNvPr id="86029" name="AutoShape 6">
              <a:extLst>
                <a:ext uri="{FF2B5EF4-FFF2-40B4-BE49-F238E27FC236}">
                  <a16:creationId xmlns:a16="http://schemas.microsoft.com/office/drawing/2014/main" id="{C558E4BA-514D-4825-A359-7B0067F1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072"/>
              <a:ext cx="1996" cy="5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抽象工厂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6030" name="AutoShape 7">
              <a:extLst>
                <a:ext uri="{FF2B5EF4-FFF2-40B4-BE49-F238E27FC236}">
                  <a16:creationId xmlns:a16="http://schemas.microsoft.com/office/drawing/2014/main" id="{E1D0A8EC-859E-4E37-8B1E-FBD0AB5A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342"/>
              <a:ext cx="1270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运动衫实体工厂</a:t>
              </a:r>
            </a:p>
          </p:txBody>
        </p:sp>
        <p:sp>
          <p:nvSpPr>
            <p:cNvPr id="86031" name="AutoShape 8">
              <a:extLst>
                <a:ext uri="{FF2B5EF4-FFF2-40B4-BE49-F238E27FC236}">
                  <a16:creationId xmlns:a16="http://schemas.microsoft.com/office/drawing/2014/main" id="{35211630-4CB4-4DF9-9510-7B460E3A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2296"/>
              <a:ext cx="635" cy="4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运动衫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实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体产品</a:t>
              </a:r>
            </a:p>
          </p:txBody>
        </p:sp>
        <p:sp>
          <p:nvSpPr>
            <p:cNvPr id="86032" name="AutoShape 9">
              <a:extLst>
                <a:ext uri="{FF2B5EF4-FFF2-40B4-BE49-F238E27FC236}">
                  <a16:creationId xmlns:a16="http://schemas.microsoft.com/office/drawing/2014/main" id="{B8645579-C1F9-44E5-BE69-AFDA6C8C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2296"/>
              <a:ext cx="816" cy="4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礼服衬衫实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体产品</a:t>
              </a:r>
            </a:p>
          </p:txBody>
        </p:sp>
        <p:grpSp>
          <p:nvGrpSpPr>
            <p:cNvPr id="86033" name="Group 10">
              <a:extLst>
                <a:ext uri="{FF2B5EF4-FFF2-40B4-BE49-F238E27FC236}">
                  <a16:creationId xmlns:a16="http://schemas.microsoft.com/office/drawing/2014/main" id="{6B4C0978-D7C3-48E5-8FC6-A51ED1D3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1616"/>
              <a:ext cx="1724" cy="726"/>
              <a:chOff x="884" y="1751"/>
              <a:chExt cx="1724" cy="726"/>
            </a:xfrm>
          </p:grpSpPr>
          <p:sp>
            <p:nvSpPr>
              <p:cNvPr id="86049" name="Line 11">
                <a:extLst>
                  <a:ext uri="{FF2B5EF4-FFF2-40B4-BE49-F238E27FC236}">
                    <a16:creationId xmlns:a16="http://schemas.microsoft.com/office/drawing/2014/main" id="{5BD1C54A-8527-4A66-9A94-12FD0A60D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2115"/>
                <a:ext cx="17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Line 12">
                <a:extLst>
                  <a:ext uri="{FF2B5EF4-FFF2-40B4-BE49-F238E27FC236}">
                    <a16:creationId xmlns:a16="http://schemas.microsoft.com/office/drawing/2014/main" id="{72760487-9F16-49DA-8342-9A12F9CCC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2115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Line 13">
                <a:extLst>
                  <a:ext uri="{FF2B5EF4-FFF2-40B4-BE49-F238E27FC236}">
                    <a16:creationId xmlns:a16="http://schemas.microsoft.com/office/drawing/2014/main" id="{928A643E-007E-4CA4-899E-9A8CE0EE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2115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Line 14">
                <a:extLst>
                  <a:ext uri="{FF2B5EF4-FFF2-40B4-BE49-F238E27FC236}">
                    <a16:creationId xmlns:a16="http://schemas.microsoft.com/office/drawing/2014/main" id="{91443350-A510-4122-983E-F2C300A46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751"/>
                <a:ext cx="0" cy="3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34" name="Group 15">
              <a:extLst>
                <a:ext uri="{FF2B5EF4-FFF2-40B4-BE49-F238E27FC236}">
                  <a16:creationId xmlns:a16="http://schemas.microsoft.com/office/drawing/2014/main" id="{FF69AA3E-F5F4-4EE9-9300-F0CED4190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9" y="2069"/>
              <a:ext cx="771" cy="227"/>
              <a:chOff x="3969" y="1842"/>
              <a:chExt cx="771" cy="227"/>
            </a:xfrm>
          </p:grpSpPr>
          <p:sp>
            <p:nvSpPr>
              <p:cNvPr id="86045" name="Line 16">
                <a:extLst>
                  <a:ext uri="{FF2B5EF4-FFF2-40B4-BE49-F238E27FC236}">
                    <a16:creationId xmlns:a16="http://schemas.microsoft.com/office/drawing/2014/main" id="{AF24C6F1-5D5A-4A34-A74D-744119AF5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979"/>
                <a:ext cx="77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6" name="Line 17">
                <a:extLst>
                  <a:ext uri="{FF2B5EF4-FFF2-40B4-BE49-F238E27FC236}">
                    <a16:creationId xmlns:a16="http://schemas.microsoft.com/office/drawing/2014/main" id="{A9C7539C-83E0-4143-869C-D905EC142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979"/>
                <a:ext cx="0" cy="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7" name="Line 18">
                <a:extLst>
                  <a:ext uri="{FF2B5EF4-FFF2-40B4-BE49-F238E27FC236}">
                    <a16:creationId xmlns:a16="http://schemas.microsoft.com/office/drawing/2014/main" id="{A1D619D5-BBDF-4A94-8237-97B68378D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1979"/>
                <a:ext cx="0" cy="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8" name="Line 19">
                <a:extLst>
                  <a:ext uri="{FF2B5EF4-FFF2-40B4-BE49-F238E27FC236}">
                    <a16:creationId xmlns:a16="http://schemas.microsoft.com/office/drawing/2014/main" id="{F3F420F5-C8AB-431C-B6ED-DDA9570DC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842"/>
                <a:ext cx="0" cy="1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035" name="Line 20">
              <a:extLst>
                <a:ext uri="{FF2B5EF4-FFF2-40B4-BE49-F238E27FC236}">
                  <a16:creationId xmlns:a16="http://schemas.microsoft.com/office/drawing/2014/main" id="{DA141049-F0E0-4988-8748-9A2164A9E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3204"/>
              <a:ext cx="37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21">
              <a:extLst>
                <a:ext uri="{FF2B5EF4-FFF2-40B4-BE49-F238E27FC236}">
                  <a16:creationId xmlns:a16="http://schemas.microsoft.com/office/drawing/2014/main" id="{D7C12E0B-361B-4DC4-BB50-2406FC916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2796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7" name="Line 22">
              <a:extLst>
                <a:ext uri="{FF2B5EF4-FFF2-40B4-BE49-F238E27FC236}">
                  <a16:creationId xmlns:a16="http://schemas.microsoft.com/office/drawing/2014/main" id="{1228A80E-E031-47E0-A761-831B144E5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1" y="2796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8" name="Line 23">
              <a:extLst>
                <a:ext uri="{FF2B5EF4-FFF2-40B4-BE49-F238E27FC236}">
                  <a16:creationId xmlns:a16="http://schemas.microsoft.com/office/drawing/2014/main" id="{D9568412-E5A5-4E05-9B69-028D12C8E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9" y="2796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9" name="Line 24">
              <a:extLst>
                <a:ext uri="{FF2B5EF4-FFF2-40B4-BE49-F238E27FC236}">
                  <a16:creationId xmlns:a16="http://schemas.microsoft.com/office/drawing/2014/main" id="{21D4C7E2-B4F8-4860-9077-4E1FFBAFE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796"/>
              <a:ext cx="0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Line 25">
              <a:extLst>
                <a:ext uri="{FF2B5EF4-FFF2-40B4-BE49-F238E27FC236}">
                  <a16:creationId xmlns:a16="http://schemas.microsoft.com/office/drawing/2014/main" id="{2A352E07-1394-41E1-92D2-3A10BE24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022"/>
              <a:ext cx="172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1" name="Oval 26">
              <a:extLst>
                <a:ext uri="{FF2B5EF4-FFF2-40B4-BE49-F238E27FC236}">
                  <a16:creationId xmlns:a16="http://schemas.microsoft.com/office/drawing/2014/main" id="{F4CF2A20-5FBD-4950-B557-A8983222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891"/>
              <a:ext cx="635" cy="544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客户</a:t>
              </a:r>
            </a:p>
          </p:txBody>
        </p:sp>
        <p:sp>
          <p:nvSpPr>
            <p:cNvPr id="86042" name="Line 27">
              <a:extLst>
                <a:ext uri="{FF2B5EF4-FFF2-40B4-BE49-F238E27FC236}">
                  <a16:creationId xmlns:a16="http://schemas.microsoft.com/office/drawing/2014/main" id="{5B0D2068-4698-4D2E-9D3E-AE64D0229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5" y="1299"/>
              <a:ext cx="235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3" name="Line 28">
              <a:extLst>
                <a:ext uri="{FF2B5EF4-FFF2-40B4-BE49-F238E27FC236}">
                  <a16:creationId xmlns:a16="http://schemas.microsoft.com/office/drawing/2014/main" id="{10C33DB9-49DE-4F79-B65B-27C8D0216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7" y="1299"/>
              <a:ext cx="0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4" name="Line 29">
              <a:extLst>
                <a:ext uri="{FF2B5EF4-FFF2-40B4-BE49-F238E27FC236}">
                  <a16:creationId xmlns:a16="http://schemas.microsoft.com/office/drawing/2014/main" id="{79A8F784-1D9C-4F5F-893F-8A078C1AE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4" y="1889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70" name="Text Box 30">
            <a:extLst>
              <a:ext uri="{FF2B5EF4-FFF2-40B4-BE49-F238E27FC236}">
                <a16:creationId xmlns:a16="http://schemas.microsoft.com/office/drawing/2014/main" id="{FDD853D9-4D45-49E3-A322-1DE8A117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92600"/>
            <a:ext cx="7127875" cy="1406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public abstract class AppFactory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public abstract IApparel CreateApparel();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66271" name="Line 31">
            <a:extLst>
              <a:ext uri="{FF2B5EF4-FFF2-40B4-BE49-F238E27FC236}">
                <a16:creationId xmlns:a16="http://schemas.microsoft.com/office/drawing/2014/main" id="{679FA7FB-F494-4BDF-9E6A-E91AEFBBD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313" y="2133600"/>
            <a:ext cx="1008062" cy="2303463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74" name="Text Box 34">
            <a:extLst>
              <a:ext uri="{FF2B5EF4-FFF2-40B4-BE49-F238E27FC236}">
                <a16:creationId xmlns:a16="http://schemas.microsoft.com/office/drawing/2014/main" id="{2B0B8E78-23C3-42B3-B541-EC36D5FB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692150"/>
            <a:ext cx="7127875" cy="23923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public class SportShirtFactory : AppFactory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public override IApparel CreateApparel()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     return new SportsShirt();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66275" name="Line 35">
            <a:extLst>
              <a:ext uri="{FF2B5EF4-FFF2-40B4-BE49-F238E27FC236}">
                <a16:creationId xmlns:a16="http://schemas.microsoft.com/office/drawing/2014/main" id="{98D25BB7-E72D-4FAF-81EC-F5C3953A5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2636838"/>
            <a:ext cx="215900" cy="72072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8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>
            <a:extLst>
              <a:ext uri="{FF2B5EF4-FFF2-40B4-BE49-F238E27FC236}">
                <a16:creationId xmlns:a16="http://schemas.microsoft.com/office/drawing/2014/main" id="{FF62DD74-FBBF-46D1-861F-CDEA1109D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1B6AB5FD-77BE-4348-835F-6619592DE689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74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64980C9-1158-4418-B07F-A46ECDE40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109538"/>
            <a:ext cx="7162800" cy="593725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客户代码</a:t>
            </a:r>
            <a:endParaRPr lang="zh-CN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F77F80B-B3BF-43D0-9236-4E9DDA248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496300" cy="864096"/>
          </a:xfrm>
          <a:ln w="2540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创建工厂实例</a:t>
            </a:r>
            <a:endParaRPr lang="en-US" altLang="zh-CN" sz="24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AppFactory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factory = new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DressShirtFactory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60D125-F513-4865-8FEE-7AF53BED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77072"/>
            <a:ext cx="8496300" cy="864096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400" b="0" kern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通过抽象产品获取具体产品的信息</a:t>
            </a:r>
            <a:endParaRPr lang="en-US" altLang="zh-CN" sz="2400" b="0" kern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string </a:t>
            </a:r>
            <a:r>
              <a:rPr lang="en-US" altLang="zh-CN" sz="2400" b="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shirtType</a:t>
            </a:r>
            <a:r>
              <a:rPr lang="en-US" altLang="zh-CN" sz="24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2400" b="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obj.ShowMe</a:t>
            </a:r>
            <a:r>
              <a:rPr lang="en-US" altLang="zh-CN" sz="2400" b="0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F0EA76-DDBF-49E8-8887-054E7681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34" y="2492896"/>
            <a:ext cx="8496300" cy="874663"/>
          </a:xfrm>
          <a:prstGeom prst="rect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kern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sz="2400" b="0" kern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通过抽象工厂生产产品（抽象产品）</a:t>
            </a:r>
            <a:endParaRPr lang="en-US" altLang="zh-CN" sz="2400" b="0" kern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IApparel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obj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2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factory.CreateApparel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</a:rPr>
              <a:t>(); </a:t>
            </a:r>
            <a:endParaRPr lang="en-US" altLang="zh-CN" sz="2400" b="0" kern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097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内容占位符 2">
            <a:extLst>
              <a:ext uri="{FF2B5EF4-FFF2-40B4-BE49-F238E27FC236}">
                <a16:creationId xmlns:a16="http://schemas.microsoft.com/office/drawing/2014/main" id="{02D9156D-D2AD-4AAC-8280-7E4EE9136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476672"/>
            <a:ext cx="5904806" cy="5904383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Program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Main(string[]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double a = 10, b = 20, r;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CalFactory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CalFactory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("+");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("-");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("*");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("/");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AED111BB-4A22-4F74-ABDD-3C3BA5AD21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2B0A6D9-AC04-40B2-A70B-63E37221DE87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75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A45863C-E808-4DDD-8B8B-C738B94AFA60}"/>
              </a:ext>
            </a:extLst>
          </p:cNvPr>
          <p:cNvSpPr txBox="1"/>
          <p:nvPr/>
        </p:nvSpPr>
        <p:spPr bwMode="auto">
          <a:xfrm>
            <a:off x="6516688" y="1700213"/>
            <a:ext cx="2447925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抽象工厂模式</a:t>
            </a:r>
            <a:r>
              <a:rPr lang="zh-CN" altLang="en-US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实现计算两个数的加、减、乘、除。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>
            <a:extLst>
              <a:ext uri="{FF2B5EF4-FFF2-40B4-BE49-F238E27FC236}">
                <a16:creationId xmlns:a16="http://schemas.microsoft.com/office/drawing/2014/main" id="{ED22AF6C-B106-49BB-81EB-A7BDD885E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4249738" cy="792162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interface ICalculator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double GetResult(double a, double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1" name="灯片编号占位符 3">
            <a:extLst>
              <a:ext uri="{FF2B5EF4-FFF2-40B4-BE49-F238E27FC236}">
                <a16:creationId xmlns:a16="http://schemas.microsoft.com/office/drawing/2014/main" id="{15F795E6-8A54-4690-A2E4-4EF3D5FE90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6511391-B630-4CCE-94DD-DF283155FCDE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76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EF7CE1-C865-4888-BACE-78EF1C140B8E}"/>
              </a:ext>
            </a:extLst>
          </p:cNvPr>
          <p:cNvSpPr txBox="1"/>
          <p:nvPr/>
        </p:nvSpPr>
        <p:spPr bwMode="auto">
          <a:xfrm>
            <a:off x="250825" y="1123950"/>
            <a:ext cx="4681538" cy="540067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("add: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a +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a -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("multiply: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a *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double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(double a, double b)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5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("divide: 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if(b !=0) return a / b;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 return 0;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5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内容占位符 2">
            <a:extLst>
              <a:ext uri="{FF2B5EF4-FFF2-40B4-BE49-F238E27FC236}">
                <a16:creationId xmlns:a16="http://schemas.microsoft.com/office/drawing/2014/main" id="{0F2C0CA8-FDAB-46B4-BFAC-A21C3AE6D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4249738" cy="792162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interface ICalFactory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ICalculator CreateCalculator();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7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5" name="灯片编号占位符 3">
            <a:extLst>
              <a:ext uri="{FF2B5EF4-FFF2-40B4-BE49-F238E27FC236}">
                <a16:creationId xmlns:a16="http://schemas.microsoft.com/office/drawing/2014/main" id="{0F92AE8C-8E80-4826-A3EC-9C4246290E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70B2F23-64BD-4DC5-903C-6580FB284F1D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77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2DD87C7-7984-4350-A0E5-E7C3C3A01A4F}"/>
              </a:ext>
            </a:extLst>
          </p:cNvPr>
          <p:cNvSpPr txBox="1"/>
          <p:nvPr/>
        </p:nvSpPr>
        <p:spPr bwMode="auto">
          <a:xfrm>
            <a:off x="250825" y="1123950"/>
            <a:ext cx="4681538" cy="540067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AddFactory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ICalFactory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new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SubstractFactory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ICalFactory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new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MultiplyFactory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ICalFactory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new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DivideFactory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ICalFactory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new </a:t>
            </a:r>
            <a:r>
              <a:rPr lang="en-US" altLang="zh-CN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DivideCalculator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内容占位符 2">
            <a:extLst>
              <a:ext uri="{FF2B5EF4-FFF2-40B4-BE49-F238E27FC236}">
                <a16:creationId xmlns:a16="http://schemas.microsoft.com/office/drawing/2014/main" id="{24C5D4CA-EF3B-4ADA-9F16-6364C433B7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474" y="404937"/>
            <a:ext cx="6696894" cy="5904383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Program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Main(string[]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double a = 10, b = 20, r;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ICalFactory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AddFactory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SubstractFactory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MultiplyFactory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DivideFactory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altLang="zh-CN" sz="1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6259" name="灯片编号占位符 3">
            <a:extLst>
              <a:ext uri="{FF2B5EF4-FFF2-40B4-BE49-F238E27FC236}">
                <a16:creationId xmlns:a16="http://schemas.microsoft.com/office/drawing/2014/main" id="{3C24752E-E298-4D1A-A929-04C79792EC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DF20A03-749A-4525-89A7-41D2860641E8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灯片编号占位符 3">
            <a:extLst>
              <a:ext uri="{FF2B5EF4-FFF2-40B4-BE49-F238E27FC236}">
                <a16:creationId xmlns:a16="http://schemas.microsoft.com/office/drawing/2014/main" id="{95A2F1E9-3974-4F50-BFA0-FDF272C078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9912FEC-234E-4E59-9252-82ED424DD55B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79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53DAB5-157F-4604-8541-778B53FC3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96275"/>
            <a:ext cx="4248472" cy="490493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Program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Main(string[]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double a = 10, b = 20, r;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ICalFactory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AddFactory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SubstractFactory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MultiplyFactory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DivideFactory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E14DD1-5509-4840-BD61-A1650AEDA4EF}"/>
              </a:ext>
            </a:extLst>
          </p:cNvPr>
          <p:cNvSpPr txBox="1"/>
          <p:nvPr/>
        </p:nvSpPr>
        <p:spPr>
          <a:xfrm>
            <a:off x="1403648" y="537321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抽象工厂模式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E19126-F0B7-471C-94C6-0C20306FDDF8}"/>
              </a:ext>
            </a:extLst>
          </p:cNvPr>
          <p:cNvSpPr txBox="1"/>
          <p:nvPr/>
        </p:nvSpPr>
        <p:spPr>
          <a:xfrm>
            <a:off x="5940152" y="537321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简单工厂模式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676542A-B857-401F-903A-226B6A298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883" y="396276"/>
            <a:ext cx="4185597" cy="490493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Program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void Main(string[]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double a = 10, b = 20, r;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CalFactory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CalFactory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ICalculator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("+");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("-");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("*");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fac.CreateCalculator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("/");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 = </a:t>
            </a:r>
            <a:r>
              <a:rPr lang="en-US" altLang="zh-CN" sz="1400" kern="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cal.GetResult</a:t>
            </a:r>
            <a:r>
              <a:rPr lang="en-US" altLang="zh-CN" sz="14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("result: " + r);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0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53036A6B-EC01-40D7-A793-1BA951C14E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709CA00-AD4D-45E0-8E5D-CC96C23C6BF3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DA6D782-35C3-4ECA-91CD-AD08312F0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3728" y="188913"/>
            <a:ext cx="5111750" cy="51435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System.Exception 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9DC19E7-3B88-4779-9333-08EC782CC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268413"/>
            <a:ext cx="5964237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引发异常有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以下两种</a:t>
            </a:r>
            <a:r>
              <a:rPr lang="zh-CN" altLang="en-US" sz="2400" b="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方式：</a:t>
            </a:r>
            <a:endParaRPr lang="zh-CN" altLang="en-US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7FBE68E1-4107-442B-B2C7-A8AA60310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89138"/>
            <a:ext cx="7632700" cy="241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74625" indent="-1746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使用显式 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throw 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语句来引发异常。在此情况下，控制权将无条件转到处理异常</a:t>
            </a:r>
            <a:r>
              <a:rPr lang="zh-CN" altLang="en-US" sz="2400" b="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的代码</a:t>
            </a:r>
            <a:endParaRPr lang="zh-CN" altLang="en-US" sz="24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CN" sz="2400" b="0" i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使用语句或表达式在执行过程中激发了某个异常的条件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使得操作无法正常结束</a:t>
            </a:r>
            <a:r>
              <a:rPr lang="en-US" altLang="zh-CN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从而引发异常</a:t>
            </a: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FF69DBC2-E5EB-4562-9000-6D03FF5D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49775"/>
            <a:ext cx="6048375" cy="60801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8575" cmpd="dbl">
            <a:solidFill>
              <a:srgbClr val="808080"/>
            </a:solidFill>
            <a:miter lim="800000"/>
            <a:headEnd/>
            <a:tailEnd/>
          </a:ln>
          <a:effectLst>
            <a:outerShdw dist="56796" dir="1593903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Try...Catch...Finally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>
            <a:extLst>
              <a:ext uri="{FF2B5EF4-FFF2-40B4-BE49-F238E27FC236}">
                <a16:creationId xmlns:a16="http://schemas.microsoft.com/office/drawing/2014/main" id="{9010BDBE-0533-43ED-AFE7-425ECFEAEC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71F605F-4074-4985-9273-952B15C3C82D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80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320D8C0-1BAE-4FAB-A528-E629A69A0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1562" y="161082"/>
            <a:ext cx="7000875" cy="9523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反射 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using </a:t>
            </a:r>
            <a:r>
              <a:rPr lang="en-US" altLang="zh-CN" sz="28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System.Reflection</a:t>
            </a:r>
            <a:r>
              <a:rPr lang="en-US" altLang="zh-CN" sz="2800" b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  <a:endParaRPr lang="zh-CN" altLang="en-US" sz="4000" b="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F322CC8-9285-4CE8-ADC6-0C8A5C01F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8864" y="1412776"/>
            <a:ext cx="8229600" cy="576262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</a:t>
            </a:r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ILDasm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反编译工具浏览一个</a:t>
            </a:r>
            <a:r>
              <a:rPr lang="en-US" altLang="zh-CN" b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dll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exe</a:t>
            </a:r>
            <a:r>
              <a:rPr lang="zh-CN" altLang="en-US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的构成</a:t>
            </a:r>
          </a:p>
        </p:txBody>
      </p:sp>
      <p:sp>
        <p:nvSpPr>
          <p:cNvPr id="70661" name="AutoShape 4">
            <a:extLst>
              <a:ext uri="{FF2B5EF4-FFF2-40B4-BE49-F238E27FC236}">
                <a16:creationId xmlns:a16="http://schemas.microsoft.com/office/drawing/2014/main" id="{8FDC4FA5-42E8-4D6F-BD8A-C4542539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4864"/>
            <a:ext cx="4824412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这种机制叫做</a:t>
            </a:r>
            <a:r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反射（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Reflection</a:t>
            </a:r>
            <a:r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239621" name="AutoShape 5">
            <a:extLst>
              <a:ext uri="{FF2B5EF4-FFF2-40B4-BE49-F238E27FC236}">
                <a16:creationId xmlns:a16="http://schemas.microsoft.com/office/drawing/2014/main" id="{20021663-32FC-4A0C-926D-00E9A466E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29968"/>
            <a:ext cx="22320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应用程序或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dll</a:t>
            </a:r>
          </a:p>
        </p:txBody>
      </p:sp>
      <p:sp>
        <p:nvSpPr>
          <p:cNvPr id="239622" name="AutoShape 6">
            <a:extLst>
              <a:ext uri="{FF2B5EF4-FFF2-40B4-BE49-F238E27FC236}">
                <a16:creationId xmlns:a16="http://schemas.microsoft.com/office/drawing/2014/main" id="{3B344EFA-5A21-4CEF-AD70-341272DC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564855"/>
            <a:ext cx="19446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类的属性</a:t>
            </a:r>
          </a:p>
        </p:txBody>
      </p:sp>
      <p:sp>
        <p:nvSpPr>
          <p:cNvPr id="239623" name="AutoShape 7">
            <a:extLst>
              <a:ext uri="{FF2B5EF4-FFF2-40B4-BE49-F238E27FC236}">
                <a16:creationId xmlns:a16="http://schemas.microsoft.com/office/drawing/2014/main" id="{C1495EBB-4437-4675-A7A4-B400A503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104605"/>
            <a:ext cx="19446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类的方法</a:t>
            </a:r>
          </a:p>
        </p:txBody>
      </p:sp>
      <p:sp>
        <p:nvSpPr>
          <p:cNvPr id="239624" name="AutoShape 8">
            <a:extLst>
              <a:ext uri="{FF2B5EF4-FFF2-40B4-BE49-F238E27FC236}">
                <a16:creationId xmlns:a16="http://schemas.microsoft.com/office/drawing/2014/main" id="{29B59E4B-8EF5-49FD-9AF1-0017CB6A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023518"/>
            <a:ext cx="19446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应用程序信息</a:t>
            </a:r>
          </a:p>
        </p:txBody>
      </p:sp>
      <p:sp>
        <p:nvSpPr>
          <p:cNvPr id="239625" name="AutoShape 9">
            <a:extLst>
              <a:ext uri="{FF2B5EF4-FFF2-40B4-BE49-F238E27FC236}">
                <a16:creationId xmlns:a16="http://schemas.microsoft.com/office/drawing/2014/main" id="{5EC9ECF7-9940-4B2A-9775-91F0AF2B9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679280"/>
            <a:ext cx="19446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39626" name="AutoShape 10">
            <a:extLst>
              <a:ext uri="{FF2B5EF4-FFF2-40B4-BE49-F238E27FC236}">
                <a16:creationId xmlns:a16="http://schemas.microsoft.com/office/drawing/2014/main" id="{E4BD6629-5EFB-4153-9E51-B3B782EBE774}"/>
              </a:ext>
            </a:extLst>
          </p:cNvPr>
          <p:cNvSpPr>
            <a:spLocks/>
          </p:cNvSpPr>
          <p:nvPr/>
        </p:nvSpPr>
        <p:spPr bwMode="auto">
          <a:xfrm>
            <a:off x="4716463" y="3182268"/>
            <a:ext cx="503237" cy="1728787"/>
          </a:xfrm>
          <a:prstGeom prst="leftBrace">
            <a:avLst>
              <a:gd name="adj1" fmla="val 28612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39627" name="AutoShape 11">
            <a:extLst>
              <a:ext uri="{FF2B5EF4-FFF2-40B4-BE49-F238E27FC236}">
                <a16:creationId xmlns:a16="http://schemas.microsoft.com/office/drawing/2014/main" id="{38AF0BA9-35B9-4ED8-ADA0-0797E4CF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542880"/>
            <a:ext cx="48275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用于在运行时通过编程方式获得类型信息</a:t>
            </a:r>
          </a:p>
        </p:txBody>
      </p:sp>
      <p:sp>
        <p:nvSpPr>
          <p:cNvPr id="239628" name="AutoShape 12">
            <a:extLst>
              <a:ext uri="{FF2B5EF4-FFF2-40B4-BE49-F238E27FC236}">
                <a16:creationId xmlns:a16="http://schemas.microsoft.com/office/drawing/2014/main" id="{4E9E953F-B3B4-4363-BC97-4695E9B5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758530"/>
            <a:ext cx="1223962" cy="576263"/>
          </a:xfrm>
          <a:prstGeom prst="rightArrow">
            <a:avLst>
              <a:gd name="adj1" fmla="val 49861"/>
              <a:gd name="adj2" fmla="val 5315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39629" name="AutoShape 13">
            <a:extLst>
              <a:ext uri="{FF2B5EF4-FFF2-40B4-BE49-F238E27FC236}">
                <a16:creationId xmlns:a16="http://schemas.microsoft.com/office/drawing/2014/main" id="{D7BC0E31-70DF-46DA-88C1-1447B319D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784055"/>
            <a:ext cx="1511300" cy="408623"/>
          </a:xfrm>
          <a:prstGeom prst="wedgeRoundRectCallout">
            <a:avLst>
              <a:gd name="adj1" fmla="val 54519"/>
              <a:gd name="adj2" fmla="val -191037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反射</a:t>
            </a:r>
          </a:p>
        </p:txBody>
      </p:sp>
    </p:spTree>
    <p:extLst>
      <p:ext uri="{BB962C8B-B14F-4D97-AF65-F5344CB8AC3E}">
        <p14:creationId xmlns:p14="http://schemas.microsoft.com/office/powerpoint/2010/main" val="40902729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654ADEF4-1A5E-413D-A2F5-A427C98C2B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D3175E08-771D-400D-942F-585C0A39E8ED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81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D39248A-4D7C-4256-A06B-E9EDC9388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476672"/>
            <a:ext cx="8229600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通过代码获取程序的版本号</a:t>
            </a:r>
          </a:p>
        </p:txBody>
      </p:sp>
      <p:sp>
        <p:nvSpPr>
          <p:cNvPr id="71685" name="AutoShape 4">
            <a:extLst>
              <a:ext uri="{FF2B5EF4-FFF2-40B4-BE49-F238E27FC236}">
                <a16:creationId xmlns:a16="http://schemas.microsoft.com/office/drawing/2014/main" id="{B49E8B7D-6492-4BA7-90B9-163BECF7C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99927"/>
            <a:ext cx="7988300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using System.Reflection;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using System;</a:t>
            </a:r>
          </a:p>
        </p:txBody>
      </p:sp>
      <p:sp>
        <p:nvSpPr>
          <p:cNvPr id="71686" name="AutoShape 5">
            <a:extLst>
              <a:ext uri="{FF2B5EF4-FFF2-40B4-BE49-F238E27FC236}">
                <a16:creationId xmlns:a16="http://schemas.microsoft.com/office/drawing/2014/main" id="{8FC8F86D-CC18-475D-9828-C7124064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001614"/>
            <a:ext cx="8338443" cy="2635329"/>
          </a:xfrm>
          <a:prstGeom prst="roundRect">
            <a:avLst>
              <a:gd name="adj" fmla="val 45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Program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string version 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Assembly.LoadFile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@"F:\ConsoleApplication1.exe")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.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GetName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().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Version.ToString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Console.WriteLine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(version);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1687" name="AutoShape 6">
            <a:extLst>
              <a:ext uri="{FF2B5EF4-FFF2-40B4-BE49-F238E27FC236}">
                <a16:creationId xmlns:a16="http://schemas.microsoft.com/office/drawing/2014/main" id="{329144E1-32E2-48A4-AEE8-D54DE5C3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196752"/>
            <a:ext cx="19446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引入命名空间 </a:t>
            </a:r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17F7151D-5311-4E54-9FDD-8D9DA209B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16" y="3142357"/>
            <a:ext cx="7489825" cy="574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0648" name="AutoShape 8">
            <a:extLst>
              <a:ext uri="{FF2B5EF4-FFF2-40B4-BE49-F238E27FC236}">
                <a16:creationId xmlns:a16="http://schemas.microsoft.com/office/drawing/2014/main" id="{4E2FF4EB-A19F-45B2-91DA-E3426E90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79" y="2565177"/>
            <a:ext cx="1511300" cy="398462"/>
          </a:xfrm>
          <a:prstGeom prst="wedgeRoundRectCallout">
            <a:avLst>
              <a:gd name="adj1" fmla="val -136449"/>
              <a:gd name="adj2" fmla="val 107370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反射</a:t>
            </a:r>
          </a:p>
        </p:txBody>
      </p:sp>
      <p:sp>
        <p:nvSpPr>
          <p:cNvPr id="240649" name="Text Box 9">
            <a:extLst>
              <a:ext uri="{FF2B5EF4-FFF2-40B4-BE49-F238E27FC236}">
                <a16:creationId xmlns:a16="http://schemas.microsoft.com/office/drawing/2014/main" id="{E7FC27BE-CE49-4CF2-8975-575B15F7D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085184"/>
            <a:ext cx="4033837" cy="6413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FF0000"/>
                </a:solidFill>
                <a:latin typeface="Arial" panose="020B0604020202020204" pitchFamily="34" charset="0"/>
              </a:rPr>
              <a:t>1.0.0.0</a:t>
            </a:r>
          </a:p>
        </p:txBody>
      </p:sp>
    </p:spTree>
    <p:extLst>
      <p:ext uri="{BB962C8B-B14F-4D97-AF65-F5344CB8AC3E}">
        <p14:creationId xmlns:p14="http://schemas.microsoft.com/office/powerpoint/2010/main" val="345784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 animBg="1"/>
      <p:bldP spid="240648" grpId="0" animBg="1"/>
      <p:bldP spid="24064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20688"/>
            <a:ext cx="3960440" cy="300082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35496" y="3909541"/>
            <a:ext cx="4608512" cy="2419124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51512" y="11663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新增</a:t>
            </a:r>
            <a:r>
              <a:rPr lang="en-US" altLang="zh-CN" sz="2800" dirty="0" err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TShirtProduct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产品？</a:t>
            </a:r>
          </a:p>
        </p:txBody>
      </p:sp>
    </p:spTree>
    <p:extLst>
      <p:ext uri="{BB962C8B-B14F-4D97-AF65-F5344CB8AC3E}">
        <p14:creationId xmlns:p14="http://schemas.microsoft.com/office/powerpoint/2010/main" val="6170391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20688"/>
            <a:ext cx="3960440" cy="300082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35496" y="3909541"/>
            <a:ext cx="4608512" cy="2419124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51512" y="11663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新增</a:t>
            </a:r>
            <a:r>
              <a:rPr lang="en-US" altLang="zh-CN" sz="2800" dirty="0" err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TShirtProduct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产品？</a:t>
            </a:r>
          </a:p>
        </p:txBody>
      </p:sp>
      <p:sp>
        <p:nvSpPr>
          <p:cNvPr id="7" name="矩形 6"/>
          <p:cNvSpPr/>
          <p:nvPr/>
        </p:nvSpPr>
        <p:spPr>
          <a:xfrm>
            <a:off x="4283968" y="764704"/>
            <a:ext cx="4608512" cy="300082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“TSHIRT"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60032" y="2327280"/>
            <a:ext cx="3456384" cy="475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245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20688"/>
            <a:ext cx="3960440" cy="300082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4211960" y="620688"/>
            <a:ext cx="4608512" cy="2419124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4149080"/>
            <a:ext cx="8820472" cy="2031325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Program</a:t>
            </a:r>
            <a:endParaRPr lang="en-US" altLang="zh-CN" sz="1400" b="1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14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4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Assembly ass = </a:t>
            </a:r>
            <a:r>
              <a:rPr lang="en-US" altLang="zh-CN" sz="14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Assembly.GetExecutingAssembly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obj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ass.CreateInstance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 err="1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 </a:t>
            </a:r>
            <a:r>
              <a:rPr lang="en-US" altLang="zh-CN" sz="14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obj.ShowMe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());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cs typeface="Arial" panose="020B0604020202020204" pitchFamily="34" charset="0"/>
            </a:endParaRPr>
          </a:p>
        </p:txBody>
      </p:sp>
      <p:sp>
        <p:nvSpPr>
          <p:cNvPr id="8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16632"/>
            <a:ext cx="8229600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反射创建对象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5013176"/>
            <a:ext cx="7704856" cy="50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6496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28879"/>
            <a:ext cx="3960440" cy="4164217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“T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283968" y="2132856"/>
            <a:ext cx="4608512" cy="125572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……..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60506" y="795019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新增</a:t>
            </a:r>
            <a:r>
              <a:rPr lang="en-US" altLang="zh-CN" sz="2800" dirty="0" err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TShirtProduct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产品？</a:t>
            </a:r>
          </a:p>
        </p:txBody>
      </p:sp>
    </p:spTree>
    <p:extLst>
      <p:ext uri="{BB962C8B-B14F-4D97-AF65-F5344CB8AC3E}">
        <p14:creationId xmlns:p14="http://schemas.microsoft.com/office/powerpoint/2010/main" val="13947659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28879"/>
            <a:ext cx="3960440" cy="4164217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“T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4494599"/>
            <a:ext cx="7992888" cy="2246769"/>
          </a:xfrm>
          <a:prstGeom prst="rect">
            <a:avLst/>
          </a:prstGeom>
          <a:ln w="2222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20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Assembly ass =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Assembly.GetExecutingAssembly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ass.CreateInstance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20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696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92696"/>
            <a:ext cx="7992888" cy="2246769"/>
          </a:xfrm>
          <a:prstGeom prst="rect">
            <a:avLst/>
          </a:prstGeom>
          <a:ln w="2222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2000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Assembly ass =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Assembly.GetExecutingAssembly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ass.CreateInstance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2000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2000" b="1" dirty="0"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690898"/>
            <a:ext cx="8568952" cy="1754326"/>
          </a:xfrm>
          <a:prstGeom prst="rect">
            <a:avLst/>
          </a:prstGeom>
          <a:ln w="2222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Program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obj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(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()).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TShirtProduct</a:t>
            </a:r>
            <a:r>
              <a:rPr lang="en-US" altLang="zh-CN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obj.ShowMe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());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72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20688"/>
            <a:ext cx="3960440" cy="300082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35496" y="3909541"/>
            <a:ext cx="4608512" cy="2419124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067944" y="620688"/>
            <a:ext cx="5040560" cy="289310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Assembly ass =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Assembly.GetExecutingAssembly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Type[]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ass.GetTypes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列出程序集中的所有类型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(Type t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t.Name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9992" y="1484784"/>
            <a:ext cx="4536504" cy="4752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16632"/>
            <a:ext cx="8229600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获取程序集中的类型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5292080" y="4053557"/>
            <a:ext cx="3240360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列出程序集中的所有类型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9257100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817367"/>
            <a:ext cx="3960440" cy="300082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512" y="10182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工厂类自动创建程序集中的所有产品？</a:t>
            </a:r>
          </a:p>
        </p:txBody>
      </p:sp>
    </p:spTree>
    <p:extLst>
      <p:ext uri="{BB962C8B-B14F-4D97-AF65-F5344CB8AC3E}">
        <p14:creationId xmlns:p14="http://schemas.microsoft.com/office/powerpoint/2010/main" val="26977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70B150FC-9F78-4FCC-9221-715667DFC3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7822F0E-A084-4C0E-9A18-FF4B996AB065}" type="slidenum">
              <a:rPr lang="en-US" altLang="zh-CN" sz="14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9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57C3DD7-9B47-4027-AA71-324A33BED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115888"/>
            <a:ext cx="6337300" cy="685800"/>
          </a:xfrm>
        </p:spPr>
        <p:txBody>
          <a:bodyPr/>
          <a:lstStyle/>
          <a:p>
            <a:pPr eaLnBrk="1" hangingPunct="1"/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try 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 </a:t>
            </a:r>
            <a:r>
              <a:rPr lang="en-US" altLang="zh-CN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catch </a:t>
            </a:r>
            <a:r>
              <a:rPr lang="zh-CN" altLang="en-US" sz="4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块 </a:t>
            </a:r>
          </a:p>
        </p:txBody>
      </p:sp>
      <p:grpSp>
        <p:nvGrpSpPr>
          <p:cNvPr id="155651" name="Group 3">
            <a:extLst>
              <a:ext uri="{FF2B5EF4-FFF2-40B4-BE49-F238E27FC236}">
                <a16:creationId xmlns:a16="http://schemas.microsoft.com/office/drawing/2014/main" id="{3B3430EC-3CAD-407F-AB80-1A4D095AC66C}"/>
              </a:ext>
            </a:extLst>
          </p:cNvPr>
          <p:cNvGrpSpPr>
            <a:grpSpLocks/>
          </p:cNvGrpSpPr>
          <p:nvPr/>
        </p:nvGrpSpPr>
        <p:grpSpPr bwMode="auto">
          <a:xfrm>
            <a:off x="950416" y="1981200"/>
            <a:ext cx="2057400" cy="3429000"/>
            <a:chOff x="912" y="1248"/>
            <a:chExt cx="1296" cy="2160"/>
          </a:xfrm>
        </p:grpSpPr>
        <p:sp>
          <p:nvSpPr>
            <p:cNvPr id="155652" name="AutoShape 4">
              <a:extLst>
                <a:ext uri="{FF2B5EF4-FFF2-40B4-BE49-F238E27FC236}">
                  <a16:creationId xmlns:a16="http://schemas.microsoft.com/office/drawing/2014/main" id="{C40E594F-CCEE-444F-A99D-9F3B23D14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48"/>
              <a:ext cx="1296" cy="2160"/>
            </a:xfrm>
            <a:prstGeom prst="can">
              <a:avLst>
                <a:gd name="adj" fmla="val 41667"/>
              </a:avLst>
            </a:prstGeom>
            <a:gradFill rotWithShape="1">
              <a:gsLst>
                <a:gs pos="0">
                  <a:srgbClr val="6666FF"/>
                </a:gs>
                <a:gs pos="50000">
                  <a:schemeClr val="accent1"/>
                </a:gs>
                <a:gs pos="100000">
                  <a:srgbClr val="6666FF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738" name="Oval 5">
              <a:extLst>
                <a:ext uri="{FF2B5EF4-FFF2-40B4-BE49-F238E27FC236}">
                  <a16:creationId xmlns:a16="http://schemas.microsoft.com/office/drawing/2014/main" id="{D250DD7E-C57F-4167-A899-89C2C75CF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48"/>
              <a:ext cx="1296" cy="192"/>
            </a:xfrm>
            <a:prstGeom prst="ellipse">
              <a:avLst/>
            </a:prstGeom>
            <a:solidFill>
              <a:srgbClr val="C3DDBB"/>
            </a:solidFill>
            <a:ln w="38100" cmpd="dbl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39" name="AutoShape 6">
              <a:extLst>
                <a:ext uri="{FF2B5EF4-FFF2-40B4-BE49-F238E27FC236}">
                  <a16:creationId xmlns:a16="http://schemas.microsoft.com/office/drawing/2014/main" id="{5C2D7D2E-390D-4E98-9F2D-A07CD69138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6" y="2496"/>
              <a:ext cx="96" cy="48"/>
            </a:xfrm>
            <a:prstGeom prst="pentagon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40" name="AutoShape 7">
              <a:extLst>
                <a:ext uri="{FF2B5EF4-FFF2-40B4-BE49-F238E27FC236}">
                  <a16:creationId xmlns:a16="http://schemas.microsoft.com/office/drawing/2014/main" id="{B61E187A-674C-4B9A-8892-B0D65048EC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48" y="2496"/>
              <a:ext cx="96" cy="48"/>
            </a:xfrm>
            <a:prstGeom prst="pentagon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41" name="AutoShape 8">
              <a:extLst>
                <a:ext uri="{FF2B5EF4-FFF2-40B4-BE49-F238E27FC236}">
                  <a16:creationId xmlns:a16="http://schemas.microsoft.com/office/drawing/2014/main" id="{4D076798-3590-4FEC-8D0E-602A211467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48" y="2448"/>
              <a:ext cx="96" cy="48"/>
            </a:xfrm>
            <a:prstGeom prst="pentagon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42" name="AutoShape 9">
              <a:extLst>
                <a:ext uri="{FF2B5EF4-FFF2-40B4-BE49-F238E27FC236}">
                  <a16:creationId xmlns:a16="http://schemas.microsoft.com/office/drawing/2014/main" id="{12A5570B-107B-45A3-B7E5-1C30771C8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44" y="2448"/>
              <a:ext cx="96" cy="48"/>
            </a:xfrm>
            <a:prstGeom prst="pentagon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43" name="AutoShape 10">
              <a:extLst>
                <a:ext uri="{FF2B5EF4-FFF2-40B4-BE49-F238E27FC236}">
                  <a16:creationId xmlns:a16="http://schemas.microsoft.com/office/drawing/2014/main" id="{9FFBB718-18D6-4978-AD95-B516D9C8CA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2448"/>
              <a:ext cx="96" cy="48"/>
            </a:xfrm>
            <a:prstGeom prst="pentagon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44" name="AutoShape 11">
              <a:extLst>
                <a:ext uri="{FF2B5EF4-FFF2-40B4-BE49-F238E27FC236}">
                  <a16:creationId xmlns:a16="http://schemas.microsoft.com/office/drawing/2014/main" id="{4E9EA155-DC75-46AF-91AF-8FEB20B5BA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2496"/>
              <a:ext cx="96" cy="48"/>
            </a:xfrm>
            <a:prstGeom prst="pentagon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45" name="AutoShape 12">
              <a:extLst>
                <a:ext uri="{FF2B5EF4-FFF2-40B4-BE49-F238E27FC236}">
                  <a16:creationId xmlns:a16="http://schemas.microsoft.com/office/drawing/2014/main" id="{23BA3003-852C-4F89-AD9D-660F8764794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2496"/>
              <a:ext cx="96" cy="48"/>
            </a:xfrm>
            <a:prstGeom prst="pentagon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46" name="AutoShape 13">
              <a:extLst>
                <a:ext uri="{FF2B5EF4-FFF2-40B4-BE49-F238E27FC236}">
                  <a16:creationId xmlns:a16="http://schemas.microsoft.com/office/drawing/2014/main" id="{6DD23E53-57AE-497C-82D4-60CB54192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96" cy="48"/>
            </a:xfrm>
            <a:prstGeom prst="sun">
              <a:avLst>
                <a:gd name="adj" fmla="val 25000"/>
              </a:avLst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8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3"/>
                </a:buBlip>
                <a:defRPr sz="26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Blip>
                  <a:blip r:embed="rId4"/>
                </a:buBlip>
                <a:defRPr sz="25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Blip>
                  <a:blip r:embed="rId5"/>
                </a:buBlip>
                <a:defRPr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Blip>
                  <a:blip r:embed="rId6"/>
                </a:buBlip>
                <a:defRPr sz="23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5666" name="AutoShape 18">
            <a:extLst>
              <a:ext uri="{FF2B5EF4-FFF2-40B4-BE49-F238E27FC236}">
                <a16:creationId xmlns:a16="http://schemas.microsoft.com/office/drawing/2014/main" id="{700ED8A0-7E9B-4535-8B8C-B7BE1354B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16" y="3886200"/>
            <a:ext cx="2057400" cy="139065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5667" name="Oval 19">
            <a:extLst>
              <a:ext uri="{FF2B5EF4-FFF2-40B4-BE49-F238E27FC236}">
                <a16:creationId xmlns:a16="http://schemas.microsoft.com/office/drawing/2014/main" id="{3981686F-79DB-4FAE-AC3A-E29692B6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16" y="1965325"/>
            <a:ext cx="2057400" cy="914400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5668" name="Text Box 20">
            <a:extLst>
              <a:ext uri="{FF2B5EF4-FFF2-40B4-BE49-F238E27FC236}">
                <a16:creationId xmlns:a16="http://schemas.microsoft.com/office/drawing/2014/main" id="{AE0FE229-204E-46E8-B2CF-00FD554AF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191" y="2065338"/>
            <a:ext cx="1112838" cy="466725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滤水器</a:t>
            </a:r>
          </a:p>
        </p:txBody>
      </p:sp>
      <p:sp>
        <p:nvSpPr>
          <p:cNvPr id="155669" name="Line 21">
            <a:extLst>
              <a:ext uri="{FF2B5EF4-FFF2-40B4-BE49-F238E27FC236}">
                <a16:creationId xmlns:a16="http://schemas.microsoft.com/office/drawing/2014/main" id="{F6D79A4E-24D2-4ADF-9027-CE25F367F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2816" y="4419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0" name="Line 22">
            <a:extLst>
              <a:ext uri="{FF2B5EF4-FFF2-40B4-BE49-F238E27FC236}">
                <a16:creationId xmlns:a16="http://schemas.microsoft.com/office/drawing/2014/main" id="{B0F71249-15C2-4037-87F1-12FB8DB77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5216" y="4572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1" name="Line 23">
            <a:extLst>
              <a:ext uri="{FF2B5EF4-FFF2-40B4-BE49-F238E27FC236}">
                <a16:creationId xmlns:a16="http://schemas.microsoft.com/office/drawing/2014/main" id="{A21ECCD2-1203-4ED3-A736-8A495C1B5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9016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2" name="Line 24">
            <a:extLst>
              <a:ext uri="{FF2B5EF4-FFF2-40B4-BE49-F238E27FC236}">
                <a16:creationId xmlns:a16="http://schemas.microsoft.com/office/drawing/2014/main" id="{258759A7-B6CB-4CE5-A4CC-4894490EF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016" y="487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3" name="Line 25">
            <a:extLst>
              <a:ext uri="{FF2B5EF4-FFF2-40B4-BE49-F238E27FC236}">
                <a16:creationId xmlns:a16="http://schemas.microsoft.com/office/drawing/2014/main" id="{B12DD323-4995-4043-AFCD-2FA326EB0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2666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4" name="Line 26">
            <a:extLst>
              <a:ext uri="{FF2B5EF4-FFF2-40B4-BE49-F238E27FC236}">
                <a16:creationId xmlns:a16="http://schemas.microsoft.com/office/drawing/2014/main" id="{DAFE9085-60AB-4613-A6EB-B11FE44B1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8616" y="4495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5" name="Line 27">
            <a:extLst>
              <a:ext uri="{FF2B5EF4-FFF2-40B4-BE49-F238E27FC236}">
                <a16:creationId xmlns:a16="http://schemas.microsoft.com/office/drawing/2014/main" id="{8A76C19C-CFE3-44F8-B0F0-8C3DA3862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616" y="487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6" name="Line 28">
            <a:extLst>
              <a:ext uri="{FF2B5EF4-FFF2-40B4-BE49-F238E27FC236}">
                <a16:creationId xmlns:a16="http://schemas.microsoft.com/office/drawing/2014/main" id="{4A81EF83-22C9-4BA2-95EA-4837679A6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8616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7" name="Line 29">
            <a:extLst>
              <a:ext uri="{FF2B5EF4-FFF2-40B4-BE49-F238E27FC236}">
                <a16:creationId xmlns:a16="http://schemas.microsoft.com/office/drawing/2014/main" id="{2821E521-A998-4975-B789-64BE1FDB7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416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8" name="Line 30">
            <a:extLst>
              <a:ext uri="{FF2B5EF4-FFF2-40B4-BE49-F238E27FC236}">
                <a16:creationId xmlns:a16="http://schemas.microsoft.com/office/drawing/2014/main" id="{8E735165-87B2-4CD6-9B30-60E79CC8E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616" y="5105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79" name="Line 31">
            <a:extLst>
              <a:ext uri="{FF2B5EF4-FFF2-40B4-BE49-F238E27FC236}">
                <a16:creationId xmlns:a16="http://schemas.microsoft.com/office/drawing/2014/main" id="{AA0715DA-E397-4E01-A816-476E24BC6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016" y="4648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0" name="Line 32">
            <a:extLst>
              <a:ext uri="{FF2B5EF4-FFF2-40B4-BE49-F238E27FC236}">
                <a16:creationId xmlns:a16="http://schemas.microsoft.com/office/drawing/2014/main" id="{1404B48F-AD31-47ED-92B5-9C69380FC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16" y="4343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1" name="Line 33">
            <a:extLst>
              <a:ext uri="{FF2B5EF4-FFF2-40B4-BE49-F238E27FC236}">
                <a16:creationId xmlns:a16="http://schemas.microsoft.com/office/drawing/2014/main" id="{E3184F0A-0360-4989-9F78-55F8799F7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3641" y="4495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2" name="Line 34">
            <a:extLst>
              <a:ext uri="{FF2B5EF4-FFF2-40B4-BE49-F238E27FC236}">
                <a16:creationId xmlns:a16="http://schemas.microsoft.com/office/drawing/2014/main" id="{8D31CD21-5D54-472C-B14E-3AA054642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3166" y="4800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3" name="Line 35">
            <a:extLst>
              <a:ext uri="{FF2B5EF4-FFF2-40B4-BE49-F238E27FC236}">
                <a16:creationId xmlns:a16="http://schemas.microsoft.com/office/drawing/2014/main" id="{BAD77691-34A1-43DF-84B8-8A1A5C04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066" y="49847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4" name="Line 36">
            <a:extLst>
              <a:ext uri="{FF2B5EF4-FFF2-40B4-BE49-F238E27FC236}">
                <a16:creationId xmlns:a16="http://schemas.microsoft.com/office/drawing/2014/main" id="{6173C466-60C0-4321-A177-A5EE3C03C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8366" y="47720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5" name="Line 37">
            <a:extLst>
              <a:ext uri="{FF2B5EF4-FFF2-40B4-BE49-F238E27FC236}">
                <a16:creationId xmlns:a16="http://schemas.microsoft.com/office/drawing/2014/main" id="{5A2D499B-2D32-4689-BFF1-4BF4DCD4D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016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6" name="Line 38">
            <a:extLst>
              <a:ext uri="{FF2B5EF4-FFF2-40B4-BE49-F238E27FC236}">
                <a16:creationId xmlns:a16="http://schemas.microsoft.com/office/drawing/2014/main" id="{646F3B22-2B94-4EE0-88E7-FB4867AB9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016" y="5181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7" name="Line 39">
            <a:extLst>
              <a:ext uri="{FF2B5EF4-FFF2-40B4-BE49-F238E27FC236}">
                <a16:creationId xmlns:a16="http://schemas.microsoft.com/office/drawing/2014/main" id="{4A7B8BEB-0A5F-407C-AFBA-F05BDA001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2816" y="4876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8" name="Line 40">
            <a:extLst>
              <a:ext uri="{FF2B5EF4-FFF2-40B4-BE49-F238E27FC236}">
                <a16:creationId xmlns:a16="http://schemas.microsoft.com/office/drawing/2014/main" id="{4B4552A0-6304-47D8-A42D-7F592F4EA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416" y="4343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89" name="Line 41">
            <a:extLst>
              <a:ext uri="{FF2B5EF4-FFF2-40B4-BE49-F238E27FC236}">
                <a16:creationId xmlns:a16="http://schemas.microsoft.com/office/drawing/2014/main" id="{7B59AEE9-AA6E-4410-8868-E3FDCB019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216" y="4343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0" name="Line 42">
            <a:extLst>
              <a:ext uri="{FF2B5EF4-FFF2-40B4-BE49-F238E27FC236}">
                <a16:creationId xmlns:a16="http://schemas.microsoft.com/office/drawing/2014/main" id="{3E4F839F-9F3D-4D60-9A7E-5317CF773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2816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1" name="Line 43">
            <a:extLst>
              <a:ext uri="{FF2B5EF4-FFF2-40B4-BE49-F238E27FC236}">
                <a16:creationId xmlns:a16="http://schemas.microsoft.com/office/drawing/2014/main" id="{0ADC165D-2238-41EF-9165-F8A254B15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8366" y="3048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2" name="Line 44">
            <a:extLst>
              <a:ext uri="{FF2B5EF4-FFF2-40B4-BE49-F238E27FC236}">
                <a16:creationId xmlns:a16="http://schemas.microsoft.com/office/drawing/2014/main" id="{E9D83A83-A9E5-4EDB-9A89-713CE0209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766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3" name="Line 45">
            <a:extLst>
              <a:ext uri="{FF2B5EF4-FFF2-40B4-BE49-F238E27FC236}">
                <a16:creationId xmlns:a16="http://schemas.microsoft.com/office/drawing/2014/main" id="{1505B6F8-6243-46FD-A405-40BC4D73A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4566" y="3352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4" name="Line 46">
            <a:extLst>
              <a:ext uri="{FF2B5EF4-FFF2-40B4-BE49-F238E27FC236}">
                <a16:creationId xmlns:a16="http://schemas.microsoft.com/office/drawing/2014/main" id="{DF26B465-84B6-47A2-A0B7-8B0ADA097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566" y="3505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5" name="Line 47">
            <a:extLst>
              <a:ext uri="{FF2B5EF4-FFF2-40B4-BE49-F238E27FC236}">
                <a16:creationId xmlns:a16="http://schemas.microsoft.com/office/drawing/2014/main" id="{28941032-219F-4D0E-897B-3FF794260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8216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6" name="Line 48">
            <a:extLst>
              <a:ext uri="{FF2B5EF4-FFF2-40B4-BE49-F238E27FC236}">
                <a16:creationId xmlns:a16="http://schemas.microsoft.com/office/drawing/2014/main" id="{B7927A36-9522-40F1-928C-E6F04B353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166" y="3124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7" name="Line 49">
            <a:extLst>
              <a:ext uri="{FF2B5EF4-FFF2-40B4-BE49-F238E27FC236}">
                <a16:creationId xmlns:a16="http://schemas.microsoft.com/office/drawing/2014/main" id="{D3FB1092-8570-4A8A-AC60-D9D8F401A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166" y="3505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8" name="Line 50">
            <a:extLst>
              <a:ext uri="{FF2B5EF4-FFF2-40B4-BE49-F238E27FC236}">
                <a16:creationId xmlns:a16="http://schemas.microsoft.com/office/drawing/2014/main" id="{7D1DDD44-4596-4BE4-A5C4-466E66BA7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166" y="3352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9" name="Line 51">
            <a:extLst>
              <a:ext uri="{FF2B5EF4-FFF2-40B4-BE49-F238E27FC236}">
                <a16:creationId xmlns:a16="http://schemas.microsoft.com/office/drawing/2014/main" id="{76AFEBE2-4358-4DA4-B1CD-161F5CA26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7966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0" name="Line 52">
            <a:extLst>
              <a:ext uri="{FF2B5EF4-FFF2-40B4-BE49-F238E27FC236}">
                <a16:creationId xmlns:a16="http://schemas.microsoft.com/office/drawing/2014/main" id="{A436BEBE-5275-4FA5-AC76-996DC9CF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166" y="3733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1" name="Line 53">
            <a:extLst>
              <a:ext uri="{FF2B5EF4-FFF2-40B4-BE49-F238E27FC236}">
                <a16:creationId xmlns:a16="http://schemas.microsoft.com/office/drawing/2014/main" id="{177DC5DC-87B8-42FF-B40A-F31694A9F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566" y="3276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2" name="Line 54">
            <a:extLst>
              <a:ext uri="{FF2B5EF4-FFF2-40B4-BE49-F238E27FC236}">
                <a16:creationId xmlns:a16="http://schemas.microsoft.com/office/drawing/2014/main" id="{D72266D7-1F52-4D1B-8B37-99AD802F3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166" y="2971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3" name="Line 55">
            <a:extLst>
              <a:ext uri="{FF2B5EF4-FFF2-40B4-BE49-F238E27FC236}">
                <a16:creationId xmlns:a16="http://schemas.microsoft.com/office/drawing/2014/main" id="{FFEA776B-9C98-4256-B289-81E4DA28B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9191" y="3124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4" name="Line 56">
            <a:extLst>
              <a:ext uri="{FF2B5EF4-FFF2-40B4-BE49-F238E27FC236}">
                <a16:creationId xmlns:a16="http://schemas.microsoft.com/office/drawing/2014/main" id="{A5779B36-14DA-4480-8E37-DF98A885D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8716" y="3429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5" name="Line 57">
            <a:extLst>
              <a:ext uri="{FF2B5EF4-FFF2-40B4-BE49-F238E27FC236}">
                <a16:creationId xmlns:a16="http://schemas.microsoft.com/office/drawing/2014/main" id="{DDFA88BA-053E-41AF-AFD8-CD253F5FA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16" y="36131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6" name="Line 58">
            <a:extLst>
              <a:ext uri="{FF2B5EF4-FFF2-40B4-BE49-F238E27FC236}">
                <a16:creationId xmlns:a16="http://schemas.microsoft.com/office/drawing/2014/main" id="{230E170E-C6E3-41B3-8B26-1508A2F09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3916" y="34004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7" name="Line 59">
            <a:extLst>
              <a:ext uri="{FF2B5EF4-FFF2-40B4-BE49-F238E27FC236}">
                <a16:creationId xmlns:a16="http://schemas.microsoft.com/office/drawing/2014/main" id="{24111D76-FB47-49B9-A71E-17EB9DABE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566" y="3124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8" name="Line 60">
            <a:extLst>
              <a:ext uri="{FF2B5EF4-FFF2-40B4-BE49-F238E27FC236}">
                <a16:creationId xmlns:a16="http://schemas.microsoft.com/office/drawing/2014/main" id="{48A33858-15E4-4B31-AFDA-A3B9C6ABC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566" y="3810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9" name="Line 61">
            <a:extLst>
              <a:ext uri="{FF2B5EF4-FFF2-40B4-BE49-F238E27FC236}">
                <a16:creationId xmlns:a16="http://schemas.microsoft.com/office/drawing/2014/main" id="{4ECA77B6-A85D-4CE9-A2FD-66B41D86A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8366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0" name="Line 62">
            <a:extLst>
              <a:ext uri="{FF2B5EF4-FFF2-40B4-BE49-F238E27FC236}">
                <a16:creationId xmlns:a16="http://schemas.microsoft.com/office/drawing/2014/main" id="{A2A44327-FF1B-4238-9FB9-16DE6EA3C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7966" y="2971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1" name="Line 63">
            <a:extLst>
              <a:ext uri="{FF2B5EF4-FFF2-40B4-BE49-F238E27FC236}">
                <a16:creationId xmlns:a16="http://schemas.microsoft.com/office/drawing/2014/main" id="{25DDC555-F2C4-486C-AD3C-A8643B939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2766" y="2971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2" name="Line 64">
            <a:extLst>
              <a:ext uri="{FF2B5EF4-FFF2-40B4-BE49-F238E27FC236}">
                <a16:creationId xmlns:a16="http://schemas.microsoft.com/office/drawing/2014/main" id="{2BA148DA-0A0D-4271-9FE0-188924AC5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8366" y="2895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3" name="Rectangle 65">
            <a:extLst>
              <a:ext uri="{FF2B5EF4-FFF2-40B4-BE49-F238E27FC236}">
                <a16:creationId xmlns:a16="http://schemas.microsoft.com/office/drawing/2014/main" id="{2CD6B94B-BB67-448A-9D85-0CD85507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416" y="908050"/>
            <a:ext cx="3783013" cy="545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5714" name="Text Box 66">
            <a:extLst>
              <a:ext uri="{FF2B5EF4-FFF2-40B4-BE49-F238E27FC236}">
                <a16:creationId xmlns:a16="http://schemas.microsoft.com/office/drawing/2014/main" id="{B8CF06FA-A196-4E09-AA59-F8D41829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416" y="1341438"/>
            <a:ext cx="38100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filter_water()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{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water();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}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{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impurities.Show();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}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…….</a:t>
            </a:r>
          </a:p>
        </p:txBody>
      </p:sp>
      <p:sp>
        <p:nvSpPr>
          <p:cNvPr id="155715" name="Text Box 67">
            <a:extLst>
              <a:ext uri="{FF2B5EF4-FFF2-40B4-BE49-F238E27FC236}">
                <a16:creationId xmlns:a16="http://schemas.microsoft.com/office/drawing/2014/main" id="{94EE62EF-1C77-4576-9F34-E445E3607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866" y="4759325"/>
            <a:ext cx="2127250" cy="466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过滤水</a:t>
            </a:r>
          </a:p>
        </p:txBody>
      </p:sp>
      <p:sp>
        <p:nvSpPr>
          <p:cNvPr id="155716" name="Line 68">
            <a:extLst>
              <a:ext uri="{FF2B5EF4-FFF2-40B4-BE49-F238E27FC236}">
                <a16:creationId xmlns:a16="http://schemas.microsoft.com/office/drawing/2014/main" id="{FE4DD041-39F8-42AC-9FAB-44C3E6D9B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0766" y="2984499"/>
            <a:ext cx="2355850" cy="4953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7" name="Line 69">
            <a:extLst>
              <a:ext uri="{FF2B5EF4-FFF2-40B4-BE49-F238E27FC236}">
                <a16:creationId xmlns:a16="http://schemas.microsoft.com/office/drawing/2014/main" id="{69DCD887-BFF5-4298-93A9-8AE44B3D30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64816" y="4038600"/>
            <a:ext cx="3146425" cy="54292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18" name="AutoShape 70">
            <a:extLst>
              <a:ext uri="{FF2B5EF4-FFF2-40B4-BE49-F238E27FC236}">
                <a16:creationId xmlns:a16="http://schemas.microsoft.com/office/drawing/2014/main" id="{379C9199-2712-4191-BC79-7595197D0F4D}"/>
              </a:ext>
            </a:extLst>
          </p:cNvPr>
          <p:cNvSpPr>
            <a:spLocks/>
          </p:cNvSpPr>
          <p:nvPr/>
        </p:nvSpPr>
        <p:spPr bwMode="auto">
          <a:xfrm>
            <a:off x="491629" y="3162300"/>
            <a:ext cx="1373187" cy="495300"/>
          </a:xfrm>
          <a:prstGeom prst="borderCallout3">
            <a:avLst>
              <a:gd name="adj1" fmla="val 23079"/>
              <a:gd name="adj2" fmla="val 105551"/>
              <a:gd name="adj3" fmla="val 23079"/>
              <a:gd name="adj4" fmla="val 107051"/>
              <a:gd name="adj5" fmla="val 100000"/>
              <a:gd name="adj6" fmla="val 107051"/>
              <a:gd name="adj7" fmla="val 176921"/>
              <a:gd name="adj8" fmla="val 61157"/>
            </a:avLst>
          </a:prstGeom>
          <a:gradFill rotWithShape="1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933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杂质</a:t>
            </a:r>
          </a:p>
        </p:txBody>
      </p:sp>
      <p:sp>
        <p:nvSpPr>
          <p:cNvPr id="155719" name="Rectangle 71">
            <a:extLst>
              <a:ext uri="{FF2B5EF4-FFF2-40B4-BE49-F238E27FC236}">
                <a16:creationId xmlns:a16="http://schemas.microsoft.com/office/drawing/2014/main" id="{23BEEFA2-637F-45A1-A49A-101556546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379" y="2565400"/>
            <a:ext cx="1665287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程序代码</a:t>
            </a:r>
            <a:r>
              <a:rPr lang="zh-CN" altLang="en-US" sz="2400" b="0" i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5720" name="Rectangle 72">
            <a:extLst>
              <a:ext uri="{FF2B5EF4-FFF2-40B4-BE49-F238E27FC236}">
                <a16:creationId xmlns:a16="http://schemas.microsoft.com/office/drawing/2014/main" id="{D834A636-3630-4496-9585-2AD06BF1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479" y="3933825"/>
            <a:ext cx="2482850" cy="4699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sz="26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4"/>
              </a:buBlip>
              <a:defRPr sz="25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Blip>
                <a:blip r:embed="rId6"/>
              </a:buBlip>
              <a:defRPr sz="23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错误处理代码</a:t>
            </a:r>
            <a:r>
              <a:rPr lang="zh-CN" altLang="en-US" sz="2400" b="0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1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20688"/>
            <a:ext cx="3960440" cy="300082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35496" y="3909541"/>
            <a:ext cx="4608512" cy="2419124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apptype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067944" y="620688"/>
            <a:ext cx="5040560" cy="289310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Assembly ass =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Assembly.GetExecutingAssembly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Type[]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ass.GetTypes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列出程序集中的所有类型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(Type t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t.Name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9992" y="1484784"/>
            <a:ext cx="4536504" cy="47525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16632"/>
            <a:ext cx="8229600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获取程序集中的类型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5292080" y="4053557"/>
            <a:ext cx="3240360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列出程序集中的所有类型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ApparelFactory</a:t>
            </a:r>
          </a:p>
          <a:p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33353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625043"/>
            <a:ext cx="3960440" cy="300082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512" y="10182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工厂类自动创建程序集中的所有产品？</a:t>
            </a:r>
          </a:p>
        </p:txBody>
      </p:sp>
      <p:sp>
        <p:nvSpPr>
          <p:cNvPr id="5" name="矩形 4"/>
          <p:cNvSpPr/>
          <p:nvPr/>
        </p:nvSpPr>
        <p:spPr>
          <a:xfrm>
            <a:off x="3707904" y="3789040"/>
            <a:ext cx="5040560" cy="1384995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}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92080" y="1745376"/>
            <a:ext cx="2520280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9E47"/>
                </a:solidFill>
              </a:rPr>
              <a:t>005.cs</a:t>
            </a:r>
            <a:r>
              <a:rPr lang="en-US" altLang="zh-CN" sz="2400" b="1" dirty="0">
                <a:solidFill>
                  <a:srgbClr val="009E47"/>
                </a:solidFill>
                <a:sym typeface="Wingdings" panose="05000000000000000000" pitchFamily="2" charset="2"/>
              </a:rPr>
              <a:t>005.exe</a:t>
            </a:r>
            <a:endParaRPr lang="zh-CN" altLang="en-US" sz="2400" b="1" dirty="0">
              <a:solidFill>
                <a:srgbClr val="009E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143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9512" y="10182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工厂类自动创建程序集中的所有产品</a:t>
            </a:r>
          </a:p>
        </p:txBody>
      </p:sp>
      <p:sp>
        <p:nvSpPr>
          <p:cNvPr id="2" name="矩形 1"/>
          <p:cNvSpPr/>
          <p:nvPr/>
        </p:nvSpPr>
        <p:spPr>
          <a:xfrm>
            <a:off x="225100" y="764704"/>
            <a:ext cx="8739388" cy="590931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 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[]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Assembly ass =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Assembly.LoadFile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005.exe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Type[]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ass.GetTypes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productN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0;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(Type t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t.Name.Contains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"Product"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))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    ++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productN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productN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];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index = 0;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(Type t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t.Name.Contains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"Product"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))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[index++] =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ass.CreateInstance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t.Name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605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260648"/>
            <a:ext cx="8640960" cy="4154984"/>
          </a:xfrm>
          <a:prstGeom prst="rect">
            <a:avLst/>
          </a:prstGeom>
          <a:ln w="2222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Program</a:t>
            </a:r>
            <a:endParaRPr lang="en-US" altLang="zh-CN" sz="2400" dirty="0">
              <a:solidFill>
                <a:srgbClr val="000000"/>
              </a:solidFill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objs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(</a:t>
            </a: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()).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objs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Console.WriteLine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ia.ShowMe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());</a:t>
            </a:r>
          </a:p>
          <a:p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486916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Sports Shirt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Dress Shirt</a:t>
            </a:r>
          </a:p>
        </p:txBody>
      </p:sp>
    </p:spTree>
    <p:extLst>
      <p:ext uri="{BB962C8B-B14F-4D97-AF65-F5344CB8AC3E}">
        <p14:creationId xmlns:p14="http://schemas.microsoft.com/office/powerpoint/2010/main" val="18630671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625043"/>
            <a:ext cx="3960440" cy="319472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512" y="10182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工厂类自动创建程序集中的所有产品？</a:t>
            </a:r>
          </a:p>
        </p:txBody>
      </p:sp>
      <p:sp>
        <p:nvSpPr>
          <p:cNvPr id="5" name="矩形 4"/>
          <p:cNvSpPr/>
          <p:nvPr/>
        </p:nvSpPr>
        <p:spPr>
          <a:xfrm>
            <a:off x="3779912" y="5229200"/>
            <a:ext cx="5040560" cy="1384995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Program</a:t>
            </a: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Main(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}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5589240"/>
            <a:ext cx="2520280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9E47"/>
                </a:solidFill>
              </a:rPr>
              <a:t>005.cs</a:t>
            </a:r>
            <a:r>
              <a:rPr lang="en-US" altLang="zh-CN" sz="2400" b="1" dirty="0">
                <a:solidFill>
                  <a:srgbClr val="009E47"/>
                </a:solidFill>
                <a:sym typeface="Wingdings" panose="05000000000000000000" pitchFamily="2" charset="2"/>
              </a:rPr>
              <a:t>005.exe</a:t>
            </a:r>
            <a:endParaRPr lang="zh-CN" altLang="en-US" sz="2400" b="1" dirty="0">
              <a:solidFill>
                <a:srgbClr val="009E4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4008" y="613127"/>
            <a:ext cx="3960440" cy="4358116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SportShirtProduct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"Sports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DressShirtProduct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"Dress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TShirtProduct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ShowMe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</a:t>
            </a: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“T Shirt"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9524" y="3707294"/>
            <a:ext cx="3528392" cy="83099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4800" b="1" dirty="0"/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 bwMode="auto">
          <a:xfrm flipV="1">
            <a:off x="4067944" y="2204864"/>
            <a:ext cx="504056" cy="17540"/>
          </a:xfrm>
          <a:prstGeom prst="straightConnector1">
            <a:avLst/>
          </a:prstGeom>
          <a:noFill/>
          <a:ln>
            <a:noFill/>
            <a:tailEnd type="triangle"/>
          </a:ln>
        </p:spPr>
      </p:cxnSp>
      <p:sp>
        <p:nvSpPr>
          <p:cNvPr id="11" name="右箭头 10"/>
          <p:cNvSpPr/>
          <p:nvPr/>
        </p:nvSpPr>
        <p:spPr>
          <a:xfrm>
            <a:off x="4068484" y="2152914"/>
            <a:ext cx="575524" cy="733663"/>
          </a:xfrm>
          <a:prstGeom prst="rightArrow">
            <a:avLst/>
          </a:prstGeom>
          <a:ln w="12700">
            <a:solidFill>
              <a:srgbClr val="000000"/>
            </a:solidFill>
          </a:ln>
        </p:spPr>
        <p:txBody>
          <a:bodyPr rtlCol="0" anchor="ctr">
            <a:spAutoFit/>
          </a:bodyPr>
          <a:lstStyle/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noProof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825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9512" y="10182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工厂类自动创建程序集中的所有产品</a:t>
            </a:r>
          </a:p>
        </p:txBody>
      </p:sp>
      <p:sp>
        <p:nvSpPr>
          <p:cNvPr id="2" name="矩形 1"/>
          <p:cNvSpPr/>
          <p:nvPr/>
        </p:nvSpPr>
        <p:spPr>
          <a:xfrm>
            <a:off x="225100" y="764704"/>
            <a:ext cx="8739388" cy="590931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ApparelFactory</a:t>
            </a:r>
            <a:r>
              <a:rPr lang="en-US" altLang="zh-CN" b="1" dirty="0">
                <a:solidFill>
                  <a:srgbClr val="2B91A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CreateApparel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 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[]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Assembly ass =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Assembly.LoadFile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005.exe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Type[]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ass.GetTypes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productN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0;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(Type t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t.Name.Contains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"Product"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))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    ++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productN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productN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];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index = 0;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foreach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(Type t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mytypes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t.Name.Contains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"Product"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))</a:t>
            </a:r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[index++] =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ass.CreateInstance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t.Name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as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IApparel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ia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新宋体" panose="02010609030101010101" pitchFamily="49" charset="-122"/>
                <a:cs typeface="Arial" panose="020B0604020202020204" pitchFamily="34" charset="0"/>
              </a:rPr>
              <a:t>}</a:t>
            </a:r>
            <a:endParaRPr lang="zh-CN" altLang="en-US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89090"/>
      </p:ext>
    </p:extLst>
  </p:cSld>
  <p:clrMapOvr>
    <a:masterClrMapping/>
  </p:clrMapOvr>
</p:sld>
</file>

<file path=ppt/theme/theme1.xml><?xml version="1.0" encoding="utf-8"?>
<a:theme xmlns:a="http://schemas.openxmlformats.org/drawingml/2006/main" name="s2mode">
  <a:themeElements>
    <a:clrScheme name="s2m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2mode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2m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m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m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m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m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m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m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m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m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m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m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m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026TGp">
  <a:themeElements>
    <a:clrScheme name="F026TGp 1">
      <a:dk1>
        <a:srgbClr val="000066"/>
      </a:dk1>
      <a:lt1>
        <a:srgbClr val="FFFFFF"/>
      </a:lt1>
      <a:dk2>
        <a:srgbClr val="175B5B"/>
      </a:dk2>
      <a:lt2>
        <a:srgbClr val="DDDDDD"/>
      </a:lt2>
      <a:accent1>
        <a:srgbClr val="CBB61D"/>
      </a:accent1>
      <a:accent2>
        <a:srgbClr val="6CA5D8"/>
      </a:accent2>
      <a:accent3>
        <a:srgbClr val="FFFFFF"/>
      </a:accent3>
      <a:accent4>
        <a:srgbClr val="000056"/>
      </a:accent4>
      <a:accent5>
        <a:srgbClr val="E2D7AB"/>
      </a:accent5>
      <a:accent6>
        <a:srgbClr val="6195C4"/>
      </a:accent6>
      <a:hlink>
        <a:srgbClr val="5D4BC7"/>
      </a:hlink>
      <a:folHlink>
        <a:srgbClr val="878FA5"/>
      </a:folHlink>
    </a:clrScheme>
    <a:fontScheme name="F026TGp">
      <a:majorFont>
        <a:latin typeface="Verdana"/>
        <a:ea typeface="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 eaLnBrk="1" hangingPunct="1">
          <a:lnSpc>
            <a:spcPct val="90000"/>
          </a:lnSpc>
          <a:buFont typeface="Wingdings" panose="05000000000000000000" pitchFamily="2" charset="2"/>
          <a:buNone/>
          <a:defRPr sz="2000" noProof="1">
            <a:solidFill>
              <a:srgbClr val="000000"/>
            </a:solidFill>
            <a:ea typeface="黑体" panose="02010609060101010101" pitchFamily="49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026TGp 1">
        <a:dk1>
          <a:srgbClr val="000066"/>
        </a:dk1>
        <a:lt1>
          <a:srgbClr val="FFFFFF"/>
        </a:lt1>
        <a:dk2>
          <a:srgbClr val="175B5B"/>
        </a:dk2>
        <a:lt2>
          <a:srgbClr val="DDDDDD"/>
        </a:lt2>
        <a:accent1>
          <a:srgbClr val="CBB61D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E2D7AB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26TGp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26TGp 3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Pages>0</Pages>
  <Words>7983</Words>
  <Characters>0</Characters>
  <Application>Microsoft Office PowerPoint</Application>
  <DocSecurity>0</DocSecurity>
  <PresentationFormat>全屏显示(4:3)</PresentationFormat>
  <Lines>0</Lines>
  <Paragraphs>2041</Paragraphs>
  <Slides>95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95</vt:i4>
      </vt:variant>
    </vt:vector>
  </HeadingPairs>
  <TitlesOfParts>
    <vt:vector size="109" baseType="lpstr">
      <vt:lpstr>黑体</vt:lpstr>
      <vt:lpstr>宋体</vt:lpstr>
      <vt:lpstr>微软雅黑</vt:lpstr>
      <vt:lpstr>新宋体</vt:lpstr>
      <vt:lpstr>Arial</vt:lpstr>
      <vt:lpstr>Courier New</vt:lpstr>
      <vt:lpstr>Times New Roman</vt:lpstr>
      <vt:lpstr>Verdana</vt:lpstr>
      <vt:lpstr>Wingdings</vt:lpstr>
      <vt:lpstr>s2mode</vt:lpstr>
      <vt:lpstr>F026TGp</vt:lpstr>
      <vt:lpstr>默认设计模板</vt:lpstr>
      <vt:lpstr>Photoshop.Image.6</vt:lpstr>
      <vt:lpstr>Microsoft Visio 绘图</vt:lpstr>
      <vt:lpstr>第4章</vt:lpstr>
      <vt:lpstr>异常</vt:lpstr>
      <vt:lpstr>PowerPoint 演示文稿</vt:lpstr>
      <vt:lpstr>PowerPoint 演示文稿</vt:lpstr>
      <vt:lpstr>错误与异常</vt:lpstr>
      <vt:lpstr>PowerPoint 演示文稿</vt:lpstr>
      <vt:lpstr>PowerPoint 演示文稿</vt:lpstr>
      <vt:lpstr>System.Exception </vt:lpstr>
      <vt:lpstr>try 和 catch 块 </vt:lpstr>
      <vt:lpstr>try 和 catch 块 </vt:lpstr>
      <vt:lpstr>PowerPoint 演示文稿</vt:lpstr>
      <vt:lpstr>PowerPoint 演示文稿</vt:lpstr>
      <vt:lpstr>PowerPoint 演示文稿</vt:lpstr>
      <vt:lpstr>PowerPoint 演示文稿</vt:lpstr>
      <vt:lpstr>使用finally</vt:lpstr>
      <vt:lpstr>PowerPoint 演示文稿</vt:lpstr>
      <vt:lpstr>PowerPoint 演示文稿</vt:lpstr>
      <vt:lpstr>PowerPoint 演示文稿</vt:lpstr>
      <vt:lpstr>PowerPoint 演示文稿</vt:lpstr>
      <vt:lpstr>多catch块 </vt:lpstr>
      <vt:lpstr>PowerPoint 演示文稿</vt:lpstr>
      <vt:lpstr>PowerPoint 演示文稿</vt:lpstr>
      <vt:lpstr>System.Exception类 </vt:lpstr>
      <vt:lpstr>PowerPoint 演示文稿</vt:lpstr>
      <vt:lpstr>PowerPoint 演示文稿</vt:lpstr>
      <vt:lpstr>如何创建定制异常类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</vt:lpstr>
      <vt:lpstr>PowerPoint 演示文稿</vt:lpstr>
      <vt:lpstr>PowerPoint 演示文稿</vt:lpstr>
      <vt:lpstr>PowerPoint 演示文稿</vt:lpstr>
      <vt:lpstr>未处理异常</vt:lpstr>
      <vt:lpstr>PowerPoint 演示文稿</vt:lpstr>
      <vt:lpstr>定制处理未处理异常</vt:lpstr>
      <vt:lpstr>PowerPoint 演示文稿</vt:lpstr>
      <vt:lpstr>PowerPoint 演示文稿</vt:lpstr>
      <vt:lpstr>PowerPoint 演示文稿</vt:lpstr>
      <vt:lpstr>定制类中实现System.Object方法</vt:lpstr>
      <vt:lpstr>定制ToString()</vt:lpstr>
      <vt:lpstr>PowerPoint 演示文稿</vt:lpstr>
      <vt:lpstr>PowerPoint 演示文稿</vt:lpstr>
      <vt:lpstr>PowerPoint 演示文稿</vt:lpstr>
      <vt:lpstr>定制Equals()</vt:lpstr>
      <vt:lpstr>覆盖GetHashCode()</vt:lpstr>
      <vt:lpstr>实例</vt:lpstr>
      <vt:lpstr>PowerPoint 演示文稿</vt:lpstr>
      <vt:lpstr>克隆来创建对象副本</vt:lpstr>
      <vt:lpstr>PowerPoint 演示文稿</vt:lpstr>
      <vt:lpstr>PowerPoint 演示文稿</vt:lpstr>
      <vt:lpstr>PowerPoint 演示文稿</vt:lpstr>
      <vt:lpstr>什么是设计模式</vt:lpstr>
      <vt:lpstr>简单工厂模式</vt:lpstr>
      <vt:lpstr>PowerPoint 演示文稿</vt:lpstr>
      <vt:lpstr>PowerPoint 演示文稿</vt:lpstr>
      <vt:lpstr>PowerPoint 演示文稿</vt:lpstr>
      <vt:lpstr>PowerPoint 演示文稿</vt:lpstr>
      <vt:lpstr>客户代码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简单工厂模式优缺点 </vt:lpstr>
      <vt:lpstr>什么是抽象工厂设计模式</vt:lpstr>
      <vt:lpstr>PowerPoint 演示文稿</vt:lpstr>
      <vt:lpstr>PowerPoint 演示文稿</vt:lpstr>
      <vt:lpstr>应用示例</vt:lpstr>
      <vt:lpstr>应用示例</vt:lpstr>
      <vt:lpstr>应用示例</vt:lpstr>
      <vt:lpstr>客户代码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反射  using System.Reflection;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BeiJing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YAOYUAN</dc:creator>
  <cp:keywords/>
  <dc:description/>
  <cp:lastModifiedBy>ming</cp:lastModifiedBy>
  <cp:revision>981</cp:revision>
  <cp:lastPrinted>2017-09-27T03:38:30Z</cp:lastPrinted>
  <dcterms:created xsi:type="dcterms:W3CDTF">2005-06-22T06:00:03Z</dcterms:created>
  <dcterms:modified xsi:type="dcterms:W3CDTF">2020-09-30T01:59:26Z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