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3" r:id="rId2"/>
    <p:sldMasterId id="2147483675" r:id="rId3"/>
  </p:sldMasterIdLst>
  <p:notesMasterIdLst>
    <p:notesMasterId r:id="rId80"/>
  </p:notesMasterIdLst>
  <p:sldIdLst>
    <p:sldId id="261" r:id="rId4"/>
    <p:sldId id="266" r:id="rId5"/>
    <p:sldId id="267" r:id="rId6"/>
    <p:sldId id="268" r:id="rId7"/>
    <p:sldId id="269" r:id="rId8"/>
    <p:sldId id="270" r:id="rId9"/>
    <p:sldId id="316" r:id="rId10"/>
    <p:sldId id="317" r:id="rId11"/>
    <p:sldId id="318" r:id="rId12"/>
    <p:sldId id="320" r:id="rId13"/>
    <p:sldId id="356" r:id="rId14"/>
    <p:sldId id="321" r:id="rId15"/>
    <p:sldId id="322" r:id="rId16"/>
    <p:sldId id="323" r:id="rId17"/>
    <p:sldId id="324" r:id="rId18"/>
    <p:sldId id="354" r:id="rId19"/>
    <p:sldId id="355" r:id="rId20"/>
    <p:sldId id="326" r:id="rId21"/>
    <p:sldId id="331" r:id="rId22"/>
    <p:sldId id="365" r:id="rId23"/>
    <p:sldId id="366" r:id="rId24"/>
    <p:sldId id="367" r:id="rId25"/>
    <p:sldId id="368" r:id="rId26"/>
    <p:sldId id="325" r:id="rId27"/>
    <p:sldId id="369" r:id="rId28"/>
    <p:sldId id="327" r:id="rId29"/>
    <p:sldId id="349" r:id="rId30"/>
    <p:sldId id="271" r:id="rId31"/>
    <p:sldId id="290" r:id="rId32"/>
    <p:sldId id="272" r:id="rId33"/>
    <p:sldId id="273" r:id="rId34"/>
    <p:sldId id="274" r:id="rId35"/>
    <p:sldId id="275" r:id="rId36"/>
    <p:sldId id="289" r:id="rId37"/>
    <p:sldId id="313" r:id="rId38"/>
    <p:sldId id="276" r:id="rId39"/>
    <p:sldId id="291" r:id="rId40"/>
    <p:sldId id="314" r:id="rId41"/>
    <p:sldId id="277" r:id="rId42"/>
    <p:sldId id="278" r:id="rId43"/>
    <p:sldId id="292" r:id="rId44"/>
    <p:sldId id="310" r:id="rId45"/>
    <p:sldId id="315" r:id="rId46"/>
    <p:sldId id="311" r:id="rId47"/>
    <p:sldId id="279" r:id="rId48"/>
    <p:sldId id="297" r:id="rId49"/>
    <p:sldId id="298" r:id="rId50"/>
    <p:sldId id="342" r:id="rId51"/>
    <p:sldId id="344" r:id="rId52"/>
    <p:sldId id="345" r:id="rId53"/>
    <p:sldId id="346" r:id="rId54"/>
    <p:sldId id="347" r:id="rId55"/>
    <p:sldId id="348" r:id="rId56"/>
    <p:sldId id="337" r:id="rId57"/>
    <p:sldId id="300" r:id="rId58"/>
    <p:sldId id="299" r:id="rId59"/>
    <p:sldId id="338" r:id="rId60"/>
    <p:sldId id="301" r:id="rId61"/>
    <p:sldId id="307" r:id="rId62"/>
    <p:sldId id="339" r:id="rId63"/>
    <p:sldId id="302" r:id="rId64"/>
    <p:sldId id="303" r:id="rId65"/>
    <p:sldId id="304" r:id="rId66"/>
    <p:sldId id="305" r:id="rId67"/>
    <p:sldId id="306" r:id="rId68"/>
    <p:sldId id="350" r:id="rId69"/>
    <p:sldId id="351" r:id="rId70"/>
    <p:sldId id="352" r:id="rId71"/>
    <p:sldId id="353" r:id="rId72"/>
    <p:sldId id="359" r:id="rId73"/>
    <p:sldId id="357" r:id="rId74"/>
    <p:sldId id="361" r:id="rId75"/>
    <p:sldId id="363" r:id="rId76"/>
    <p:sldId id="362" r:id="rId77"/>
    <p:sldId id="364" r:id="rId78"/>
    <p:sldId id="358" r:id="rId79"/>
  </p:sldIdLst>
  <p:sldSz cx="9144000" cy="6858000" type="screen4x3"/>
  <p:notesSz cx="6400800" cy="86868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orient="horz" pos="2024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838">
          <p15:clr>
            <a:srgbClr val="A4A3A4"/>
          </p15:clr>
        </p15:guide>
        <p15:guide id="7" pos="431">
          <p15:clr>
            <a:srgbClr val="A4A3A4"/>
          </p15:clr>
        </p15:guide>
        <p15:guide id="8" pos="2880">
          <p15:clr>
            <a:srgbClr val="A4A3A4"/>
          </p15:clr>
        </p15:guide>
        <p15:guide id="9" pos="884">
          <p15:clr>
            <a:srgbClr val="A4A3A4"/>
          </p15:clr>
        </p15:guide>
        <p15:guide id="10" pos="1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0000"/>
    <a:srgbClr val="FF0000"/>
    <a:srgbClr val="339966"/>
    <a:srgbClr val="CCFFCC"/>
    <a:srgbClr val="3366CC"/>
    <a:srgbClr val="006600"/>
    <a:srgbClr val="241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75697" autoAdjust="0"/>
  </p:normalViewPr>
  <p:slideViewPr>
    <p:cSldViewPr>
      <p:cViewPr varScale="1">
        <p:scale>
          <a:sx n="95" d="100"/>
          <a:sy n="95" d="100"/>
        </p:scale>
        <p:origin x="2304" y="77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0533E7B-4166-486A-BC1A-813E16C5BD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1DAF4F6-C63E-4F4F-86BE-A4B04FC209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625639" y="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FC99252-F8F9-49A9-B70A-28026E3FFB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35EB4AB-ADB0-4FBE-9B30-9B29307914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B2EB8E25-1776-4DF2-BB01-3DC90797DC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952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E40600C-5BF8-4C4D-A376-EBC747B6F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639" y="8250952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3A8DD5B9-BCB8-421C-BF01-14D59F476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29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D93A6B6-2B4C-47A9-AA79-46D5558B43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75C99C4-24ED-4CC5-8DEA-D9207723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DB91F76B-00E9-4D53-A971-B27EBEDF2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2D0CC9-E031-4974-879E-5DFF9C52DD0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298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28B3D3E-68A8-4AB9-B411-39EBACDA1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8EFD4-975F-4689-90C4-85C92D4A8C92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DF61F73-962F-461B-8443-08D5D7288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F54ABBF-83FB-447D-A12B-D3B5BC54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上一页演示结束后 讲解这张动画，提高学生的兴趣</a:t>
            </a:r>
          </a:p>
        </p:txBody>
      </p:sp>
    </p:spTree>
    <p:extLst>
      <p:ext uri="{BB962C8B-B14F-4D97-AF65-F5344CB8AC3E}">
        <p14:creationId xmlns:p14="http://schemas.microsoft.com/office/powerpoint/2010/main" val="203374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28B3D3E-68A8-4AB9-B411-39EBACDA1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8EFD4-975F-4689-90C4-85C92D4A8C92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DF61F73-962F-461B-8443-08D5D7288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F54ABBF-83FB-447D-A12B-D3B5BC54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上一页演示结束后 讲解这张动画，提高学生的兴趣</a:t>
            </a:r>
          </a:p>
        </p:txBody>
      </p:sp>
    </p:spTree>
    <p:extLst>
      <p:ext uri="{BB962C8B-B14F-4D97-AF65-F5344CB8AC3E}">
        <p14:creationId xmlns:p14="http://schemas.microsoft.com/office/powerpoint/2010/main" val="320109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28B3D3E-68A8-4AB9-B411-39EBACDA1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8EFD4-975F-4689-90C4-85C92D4A8C92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DF61F73-962F-461B-8443-08D5D7288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F54ABBF-83FB-447D-A12B-D3B5BC54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上一页演示结束后 讲解这张动画，提高学生的兴趣</a:t>
            </a:r>
          </a:p>
        </p:txBody>
      </p:sp>
    </p:spTree>
    <p:extLst>
      <p:ext uri="{BB962C8B-B14F-4D97-AF65-F5344CB8AC3E}">
        <p14:creationId xmlns:p14="http://schemas.microsoft.com/office/powerpoint/2010/main" val="75357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28B3D3E-68A8-4AB9-B411-39EBACDA1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8EFD4-975F-4689-90C4-85C92D4A8C92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DF61F73-962F-461B-8443-08D5D7288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F54ABBF-83FB-447D-A12B-D3B5BC54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上一页演示结束后 讲解这张动画，提高学生的兴趣</a:t>
            </a:r>
          </a:p>
        </p:txBody>
      </p:sp>
    </p:spTree>
    <p:extLst>
      <p:ext uri="{BB962C8B-B14F-4D97-AF65-F5344CB8AC3E}">
        <p14:creationId xmlns:p14="http://schemas.microsoft.com/office/powerpoint/2010/main" val="94376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28B3D3E-68A8-4AB9-B411-39EBACDA1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8EFD4-975F-4689-90C4-85C92D4A8C92}" type="slidenum">
              <a:rPr lang="en-US" altLang="zh-CN" smtClean="0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DF61F73-962F-461B-8443-08D5D7288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F54ABBF-83FB-447D-A12B-D3B5BC54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上一页演示结束后 讲解这张动画，提高学生的兴趣</a:t>
            </a:r>
          </a:p>
        </p:txBody>
      </p:sp>
    </p:spTree>
    <p:extLst>
      <p:ext uri="{BB962C8B-B14F-4D97-AF65-F5344CB8AC3E}">
        <p14:creationId xmlns:p14="http://schemas.microsoft.com/office/powerpoint/2010/main" val="350985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28B3D3E-68A8-4AB9-B411-39EBACDA1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8EFD4-975F-4689-90C4-85C92D4A8C92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DF61F73-962F-461B-8443-08D5D7288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F54ABBF-83FB-447D-A12B-D3B5BC54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上一页演示结束后 讲解这张动画，提高学生的兴趣</a:t>
            </a:r>
          </a:p>
        </p:txBody>
      </p:sp>
    </p:spTree>
    <p:extLst>
      <p:ext uri="{BB962C8B-B14F-4D97-AF65-F5344CB8AC3E}">
        <p14:creationId xmlns:p14="http://schemas.microsoft.com/office/powerpoint/2010/main" val="1901835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234AE54-DB72-4E73-850F-296F1FDC2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0D7C4F-57E1-4FBE-8EFB-919F5E776019}" type="slidenum">
              <a:rPr lang="en-US" altLang="zh-CN" smtClean="0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9426205-22D2-43DF-81EB-0F6DCAD21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E0FBF76-710A-4372-A54A-A85FC9A7D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这里演示，不讲解，让学生看到泛型集合的处理过程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240599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234AE54-DB72-4E73-850F-296F1FDC2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0D7C4F-57E1-4FBE-8EFB-919F5E776019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9426205-22D2-43DF-81EB-0F6DCAD21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E0FBF76-710A-4372-A54A-A85FC9A7D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这里演示，不讲解，让学生看到泛型集合的处理过程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287048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DD5B9-BCB8-421C-BF01-14D59F476B15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530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DD5B9-BCB8-421C-BF01-14D59F476B1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9045312-B04D-48CF-B032-9B89F8898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B6D3F9-8516-483C-85A9-2620E7849919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29DC67E-20F2-4878-9285-871F25DD9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506C885-8786-4C7A-9791-7B1BA5A7C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8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9045312-B04D-48CF-B032-9B89F8898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B6D3F9-8516-483C-85A9-2620E7849919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29DC67E-20F2-4878-9285-871F25DD9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506C885-8786-4C7A-9791-7B1BA5A7C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7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DD5B9-BCB8-421C-BF01-14D59F476B1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0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DD5B9-BCB8-421C-BF01-14D59F476B1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78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DD5B9-BCB8-421C-BF01-14D59F476B1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04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DD5B9-BCB8-421C-BF01-14D59F476B1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49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C3065C8-E9F0-4361-8431-387337CAD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C40949-B79E-40F5-B894-447BF2659B51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B5A7B18-5986-414E-A5BB-00449DA26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F06A582-47D5-40BE-887D-B84E20DA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演示添加对象与遍历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添加正确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遍历时出错</a:t>
            </a:r>
          </a:p>
        </p:txBody>
      </p:sp>
    </p:spTree>
    <p:extLst>
      <p:ext uri="{BB962C8B-B14F-4D97-AF65-F5344CB8AC3E}">
        <p14:creationId xmlns:p14="http://schemas.microsoft.com/office/powerpoint/2010/main" val="357946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28B3D3E-68A8-4AB9-B411-39EBACDA1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53" indent="-269405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20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69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17" indent="-215524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765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13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861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09" indent="-21552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38EFD4-975F-4689-90C4-85C92D4A8C92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DF61F73-962F-461B-8443-08D5D7288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F54ABBF-83FB-447D-A12B-D3B5BC54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上一页演示结束后 讲解这张动画，提高学生的兴趣</a:t>
            </a:r>
          </a:p>
        </p:txBody>
      </p:sp>
    </p:spTree>
    <p:extLst>
      <p:ext uri="{BB962C8B-B14F-4D97-AF65-F5344CB8AC3E}">
        <p14:creationId xmlns:p14="http://schemas.microsoft.com/office/powerpoint/2010/main" val="421024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3988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</a:extLst>
        </p:spPr>
        <p:txBody>
          <a:bodyPr/>
          <a:lstStyle>
            <a:lvl1pPr algn="ctr">
              <a:defRPr sz="3200">
                <a:solidFill>
                  <a:srgbClr val="A5002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81525"/>
            <a:ext cx="6872288" cy="1752600"/>
          </a:xfrm>
        </p:spPr>
        <p:txBody>
          <a:bodyPr/>
          <a:lstStyle>
            <a:lvl1pPr marL="0" indent="0" algn="ctr">
              <a:buFontTx/>
              <a:buNone/>
              <a:defRPr sz="3600" b="0">
                <a:solidFill>
                  <a:srgbClr val="A50021"/>
                </a:solidFill>
                <a:ea typeface="方正粗倩简体" pitchFamily="65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E30F8E-47FC-4D8C-84D2-05D739BBE4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471EF28-96F3-4CDF-A766-1F9B5236E1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308725"/>
            <a:ext cx="2133600" cy="476250"/>
          </a:xfr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AF3CBA1E-E714-4A60-885C-D355623DC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1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310903-090A-4041-9086-7C5521712C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6F7AA-0069-4DEC-AC72-E93F90C6F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3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88913"/>
            <a:ext cx="2074863" cy="5749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075362" cy="5749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159160-262E-41A1-9475-FB5494CB54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B8A96-7A6A-4CA0-8390-7951B0C9F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72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9B37B0F-3973-4F81-9293-AB6525AFC15D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3276600" y="4365625"/>
            <a:ext cx="574675" cy="6477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56CA790-6E03-40D6-955E-4033AB9BCDC6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3563938" y="4365625"/>
            <a:ext cx="503237" cy="6477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EA7636D-C77A-430C-974A-7688EDAE1A8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51275" y="4365625"/>
            <a:ext cx="5292725" cy="647700"/>
            <a:chOff x="2381" y="0"/>
            <a:chExt cx="3016" cy="61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17C7737-BF5E-4582-AC86-82D66994435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381" y="1"/>
              <a:ext cx="2843" cy="61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3B7F7C7A-ABCE-4D2D-826D-08E8D4958213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109" y="0"/>
              <a:ext cx="288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9" name="Text Box 12">
            <a:extLst>
              <a:ext uri="{FF2B5EF4-FFF2-40B4-BE49-F238E27FC236}">
                <a16:creationId xmlns:a16="http://schemas.microsoft.com/office/drawing/2014/main" id="{95934AC2-E47A-4705-A2CA-750E53581A1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52400" y="228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EFEFE"/>
                </a:solidFill>
              </a:rPr>
              <a:t>ZJWCHC</a:t>
            </a:r>
          </a:p>
        </p:txBody>
      </p:sp>
      <p:sp>
        <p:nvSpPr>
          <p:cNvPr id="88679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276600" y="2492375"/>
            <a:ext cx="5638800" cy="1182688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8679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84663" y="4365625"/>
            <a:ext cx="4464050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29C67-B2F4-4403-A4F6-7C81B4E9A1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EFEF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AC8146-02E9-4E94-878A-AC363C3C9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39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EFEF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BF343-8CC5-423A-91E1-BD51A1A14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133600" cy="396875"/>
          </a:xfrm>
        </p:spPr>
        <p:txBody>
          <a:bodyPr/>
          <a:lstStyle>
            <a:lvl1pPr>
              <a:defRPr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19B4546D-DC4A-4F8D-87A5-1C842F8F85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989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D17DA18-45B3-484B-934D-6145CE0B6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6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D4B7D40-DA3B-4672-9880-7B0AB57ED3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59456-E642-4876-B37E-808714204E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8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990600"/>
            <a:ext cx="3848100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2050" y="990600"/>
            <a:ext cx="3848100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AA23393-0FBD-4884-9244-5945BACDCE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19E3-49C9-4BD3-A897-FC7B9DFCA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75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C31475E-A6A3-4464-BD2C-585471B0FF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BEFE-3C92-48E7-AF97-742B6F0512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643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0A74DBA-9DCB-432D-AB5E-3794BEDD99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5B339-82E3-4B5F-9891-91E404014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26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4542690-A169-4EA4-8820-1DAC9ED206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F6CC1-B9D0-410F-A959-06DB44261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823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0B16597-2AD6-4B4D-9FA7-FB5DB84A77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4D945-2038-4EDC-AC56-DE3FBCB76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8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8B2937-72F7-4974-B29C-AC618B067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6626A-73F2-412B-BB64-A99CC3B4C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419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C03F0B5-9127-45B8-8D8F-5EE073B1F2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80A7-B4C5-480F-8525-6A4D729B8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957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8DED1F-1B4B-48F3-AF9B-2E1E449052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0D518-464E-413E-90EF-F1C365C1D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682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09538"/>
            <a:ext cx="1962150" cy="60563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109538"/>
            <a:ext cx="5734050" cy="60563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B8F065-F346-4827-9D9D-FB0146F84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5D68-EED8-419D-B9D0-209D20075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347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D0B05E-9FAE-4C3E-9D5D-1E9402355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EE5CC9-0E51-4142-BB81-08E0CB016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6E29AF-94B5-4667-B382-49598AEC45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E9920-BE63-42F9-9980-715C1D98B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831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F470D2-64D4-46D6-B864-9D3911F7F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B290AC-5C2E-4478-9C47-EA1FB3224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04E34-03AB-4FF5-ABF6-4446280D3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3C3CD-7407-491E-8EE2-CDE08052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038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585BEB-8174-46FC-A492-814C104443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7CF06D-DEF2-4024-834D-2E5F57FE5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1AF031-F130-4D67-A4F8-087C97E23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0B450-FA39-4CEB-8BDD-3C91F412A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187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D43A1-F934-450C-88EF-8DE6E8497C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51E03-F4B0-43D9-81D2-948C62DDD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5F22B-2750-4E8B-ABC8-43F091B4B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781C-3019-4B28-8BC5-0C2EB748B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87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CE70D5-DFE0-4EFF-9DFA-FAE7559EC2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9B7A6B-7B6D-4D00-B287-D0FA4221A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69E50C8-252D-4C72-875B-A145F3E7CC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EE03F-FBAA-4B94-A143-7A5962BA4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847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42C18B-631B-495E-B945-C5410C29B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AABC88-853D-404A-9A8A-B009C55A7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4BB400-7D1A-4780-BEDA-388A000A7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0DD73-D734-4ADE-AE7A-77FAE8772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127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2DB9D4-DD79-4098-AAF3-246181CCB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102F10-977C-469F-BAF4-FB1EE9355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709FEA-8370-4427-8147-DDFF09BBEB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4DC22-A376-469D-9725-C8E75ABBB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EE2506-0E6D-4328-B211-19469F502F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86C50-1B5B-4BC7-A646-4807A75F6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348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C99BE-6AC3-4D57-8F88-751DC0298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02911-14AE-4BCC-806D-E70A516796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50202-08EE-4032-861B-8CF3EABD9E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2BCBE-5BB0-4D3F-B94E-417B7F814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317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E0887-AF88-4F89-918E-4592918E2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9BB5C-DA54-4F45-A3A2-AD19B1138C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9D2F1-2F83-4412-953C-33EC8E9B2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97D9B-0D5E-4B1B-A19F-8E2D08F53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45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6899D2-EB11-46A5-8668-3B4723889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BB67E8-59C6-4A0C-9351-BFE69CA687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834D34-6ECF-4D63-B9AF-4990798C80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2BC9-5EC0-447B-915E-F0854A7B90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920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30DA64-F912-4EFB-8F09-96AC366DF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21880C-09E6-42CC-9E0D-1FD0351F1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D4C3B1-8D85-41BE-9C21-9F678CAF05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97DAC-E07F-461E-9634-73455E7DB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CA28D-C8C9-4AE8-A0AF-2EED23C692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0DEA4-7FA0-47D9-BBC3-BA97DBA65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2C6531-ACC7-46A4-B738-06CE7C4E27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01CC0-2402-468D-A753-C0453DCF2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2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88CCBE-8412-4D21-9706-C8BFE8AD5F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103B1-5737-4FED-A336-5E30BC92A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05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789D9C1-BADF-4EB8-9750-5997A17DD5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BCD9-CDF9-4EAE-9FA8-EC58D0F04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3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BA36-07D9-4DE3-9AC1-7245E2CFAC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15DFD-C6F0-44E9-9EEC-ED302D2B9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5BE51-DDF5-454F-9329-E0B281D424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E9659-6C73-40F5-ABA8-3D2E0CAB6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89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F2DC771-1803-4613-A935-DE40A3102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911DEE16-F4C3-4E1C-85BB-A3530F6730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088" y="6381750"/>
            <a:ext cx="213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/>
            </a:lvl1pPr>
          </a:lstStyle>
          <a:p>
            <a:pPr>
              <a:defRPr/>
            </a:pPr>
            <a:fld id="{EE1FF4B0-3EB7-4338-9BDF-9F9D2DFF0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9B39821-AB8A-4C30-A0E0-706BE352A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7D3E5B73-7CF9-4805-8A6C-7073CBA300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D8782847-F3CD-4162-A868-DF270D651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205105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Image" r:id="rId14" imgW="3847619" imgH="3796825" progId="Photoshop.Image.6">
                  <p:embed/>
                </p:oleObj>
              </mc:Choice>
              <mc:Fallback>
                <p:oleObj name="Image" r:id="rId14" imgW="3847619" imgH="3796825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5105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Line 4">
            <a:extLst>
              <a:ext uri="{FF2B5EF4-FFF2-40B4-BE49-F238E27FC236}">
                <a16:creationId xmlns:a16="http://schemas.microsoft.com/office/drawing/2014/main" id="{CB795D73-BBDF-44C6-B019-5252F21B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5765" name="AutoShape 5">
            <a:extLst>
              <a:ext uri="{FF2B5EF4-FFF2-40B4-BE49-F238E27FC236}">
                <a16:creationId xmlns:a16="http://schemas.microsoft.com/office/drawing/2014/main" id="{F1B05FF4-B135-405A-B8DE-E479B569F2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5766" name="AutoShape 6">
            <a:extLst>
              <a:ext uri="{FF2B5EF4-FFF2-40B4-BE49-F238E27FC236}">
                <a16:creationId xmlns:a16="http://schemas.microsoft.com/office/drawing/2014/main" id="{57D4F5A5-0965-4A1E-850D-19B8E331B6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2055" name="Group 7">
            <a:extLst>
              <a:ext uri="{FF2B5EF4-FFF2-40B4-BE49-F238E27FC236}">
                <a16:creationId xmlns:a16="http://schemas.microsoft.com/office/drawing/2014/main" id="{748F156F-3990-4DF4-87CD-79AB088DCCCF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0"/>
            <a:ext cx="4464050" cy="836613"/>
            <a:chOff x="2381" y="0"/>
            <a:chExt cx="3016" cy="611"/>
          </a:xfrm>
        </p:grpSpPr>
        <p:sp>
          <p:nvSpPr>
            <p:cNvPr id="885768" name="Rectangle 8">
              <a:extLst>
                <a:ext uri="{FF2B5EF4-FFF2-40B4-BE49-F238E27FC236}">
                  <a16:creationId xmlns:a16="http://schemas.microsoft.com/office/drawing/2014/main" id="{ED9CACEF-B606-4BAD-91E1-EBC17F97502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381" y="2"/>
              <a:ext cx="2843" cy="60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60" name="AutoShape 9">
              <a:extLst>
                <a:ext uri="{FF2B5EF4-FFF2-40B4-BE49-F238E27FC236}">
                  <a16:creationId xmlns:a16="http://schemas.microsoft.com/office/drawing/2014/main" id="{05E37308-10A1-4324-9F7D-979D5A94DCA1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108" y="0"/>
              <a:ext cx="289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056" name="Rectangle 10">
            <a:extLst>
              <a:ext uri="{FF2B5EF4-FFF2-40B4-BE49-F238E27FC236}">
                <a16:creationId xmlns:a16="http://schemas.microsoft.com/office/drawing/2014/main" id="{4BABA2F7-6734-4E86-B071-855BBF7D5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09538"/>
            <a:ext cx="7162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120C8202-3966-4835-8012-483B23DC3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990600"/>
            <a:ext cx="784860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85772" name="Rectangle 12">
            <a:extLst>
              <a:ext uri="{FF2B5EF4-FFF2-40B4-BE49-F238E27FC236}">
                <a16:creationId xmlns:a16="http://schemas.microsoft.com/office/drawing/2014/main" id="{DD479739-AFA3-4EB5-BD31-9EC62AC70A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524625"/>
            <a:ext cx="668338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B7326F6-8EEB-4919-A338-6B3194CB2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6"/>
        </a:buBlip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7"/>
        </a:buBlip>
        <a:defRPr sz="26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8"/>
        </a:buBlip>
        <a:defRPr sz="25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Blip>
          <a:blip r:embed="rId19"/>
        </a:buBlip>
        <a:defRPr sz="24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Blip>
          <a:blip r:embed="rId20"/>
        </a:buBlip>
        <a:defRPr sz="23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Blip>
          <a:blip r:embed="rId20"/>
        </a:buBlip>
        <a:defRPr sz="23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Blip>
          <a:blip r:embed="rId20"/>
        </a:buBlip>
        <a:defRPr sz="23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Blip>
          <a:blip r:embed="rId20"/>
        </a:buBlip>
        <a:defRPr sz="23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Blip>
          <a:blip r:embed="rId20"/>
        </a:buBlip>
        <a:defRPr sz="23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7DF78CF-B8F0-4C57-BBB4-D068E34AE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85CB6B6-BE76-46AC-A9FF-09C768BCE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6724" name="Rectangle 4">
            <a:extLst>
              <a:ext uri="{FF2B5EF4-FFF2-40B4-BE49-F238E27FC236}">
                <a16:creationId xmlns:a16="http://schemas.microsoft.com/office/drawing/2014/main" id="{F01FBAA4-6352-4B27-9F34-4F6820B832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6725" name="Rectangle 5">
            <a:extLst>
              <a:ext uri="{FF2B5EF4-FFF2-40B4-BE49-F238E27FC236}">
                <a16:creationId xmlns:a16="http://schemas.microsoft.com/office/drawing/2014/main" id="{B2FC9621-8F49-4B5C-B471-4C80114CAD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6726" name="Rectangle 6">
            <a:extLst>
              <a:ext uri="{FF2B5EF4-FFF2-40B4-BE49-F238E27FC236}">
                <a16:creationId xmlns:a16="http://schemas.microsoft.com/office/drawing/2014/main" id="{9208EB16-F811-4203-A3D1-7644DBF04C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29E98-2273-40AA-A13E-6A4826420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&#35838;&#22530;&#26696;&#20363;/Myschool/MySchool/Teacher.cs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B4509425-48FE-446A-979F-E4DC960CE0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17411" name="Rectangle 9">
            <a:extLst>
              <a:ext uri="{FF2B5EF4-FFF2-40B4-BE49-F238E27FC236}">
                <a16:creationId xmlns:a16="http://schemas.microsoft.com/office/drawing/2014/main" id="{406BE9F4-D82B-422A-BB91-72C78FBD06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292080" y="4437484"/>
            <a:ext cx="2736304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4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集合类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EA89DB39-4FF3-4502-8F86-9070D0B7F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E21AC7-36FA-42EE-B4D0-E3CF53B6B7E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Text Box 9">
            <a:extLst>
              <a:ext uri="{FF2B5EF4-FFF2-40B4-BE49-F238E27FC236}">
                <a16:creationId xmlns:a16="http://schemas.microsoft.com/office/drawing/2014/main" id="{98E4F23E-F72B-4086-BEE7-41B9E71E4E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57750" y="565150"/>
            <a:ext cx="3729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Text Box 11">
            <a:extLst>
              <a:ext uri="{FF2B5EF4-FFF2-40B4-BE49-F238E27FC236}">
                <a16:creationId xmlns:a16="http://schemas.microsoft.com/office/drawing/2014/main" id="{592AFD18-AB87-4ABC-BE01-EEAB8937E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23716"/>
            <a:ext cx="4062870" cy="2554545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name,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this.Name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this.Age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7" name="Text Box 12">
            <a:extLst>
              <a:ext uri="{FF2B5EF4-FFF2-40B4-BE49-F238E27FC236}">
                <a16:creationId xmlns:a16="http://schemas.microsoft.com/office/drawing/2014/main" id="{36347B3D-19C6-4AC3-AA2F-873E93AA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803" y="3160127"/>
            <a:ext cx="7532613" cy="3046988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MyCollectioin</a:t>
            </a:r>
            <a:endParaRPr lang="en-US" altLang="zh-CN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MyCollectioin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("Kith", 23);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("Smith", 30);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("Geo", 19);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("Greg", 14);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A55D3E-BFD6-4017-9848-05128420C6B8}"/>
              </a:ext>
            </a:extLst>
          </p:cNvPr>
          <p:cNvSpPr/>
          <p:nvPr/>
        </p:nvSpPr>
        <p:spPr>
          <a:xfrm>
            <a:off x="4355976" y="801149"/>
            <a:ext cx="4704208" cy="1619739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MyCollectioin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it =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MyCollectioin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it)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"Name : 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m.Name.ToString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()); 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"Age : 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m.Age.ToString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EA89DB39-4FF3-4502-8F86-9070D0B7F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E21AC7-36FA-42EE-B4D0-E3CF53B6B7E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Text Box 9">
            <a:extLst>
              <a:ext uri="{FF2B5EF4-FFF2-40B4-BE49-F238E27FC236}">
                <a16:creationId xmlns:a16="http://schemas.microsoft.com/office/drawing/2014/main" id="{98E4F23E-F72B-4086-BEE7-41B9E71E4E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57750" y="430074"/>
            <a:ext cx="3729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Text Box 11">
            <a:extLst>
              <a:ext uri="{FF2B5EF4-FFF2-40B4-BE49-F238E27FC236}">
                <a16:creationId xmlns:a16="http://schemas.microsoft.com/office/drawing/2014/main" id="{592AFD18-AB87-4ABC-BE01-EEAB8937E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4062870" cy="2554545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name,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this.Name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this.Age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age;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7" name="Text Box 12">
            <a:extLst>
              <a:ext uri="{FF2B5EF4-FFF2-40B4-BE49-F238E27FC236}">
                <a16:creationId xmlns:a16="http://schemas.microsoft.com/office/drawing/2014/main" id="{36347B3D-19C6-4AC3-AA2F-873E93AA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803" y="3501008"/>
            <a:ext cx="7532613" cy="3046988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MyCollectioin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IEnumerator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MyCollectioin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("Kith", 23);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("Smith", 30);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("Geo", 19);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ClassArray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= new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("Greg", 14);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9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73CE5A-A56F-45FD-B7D6-A3E728663DE0}"/>
              </a:ext>
            </a:extLst>
          </p:cNvPr>
          <p:cNvSpPr/>
          <p:nvPr/>
        </p:nvSpPr>
        <p:spPr>
          <a:xfrm>
            <a:off x="4572000" y="188640"/>
            <a:ext cx="4392488" cy="97872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</a:rPr>
              <a:t>public interface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</a:rPr>
              <a:t>IEnumerable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1600" b="1" dirty="0" err="1">
                <a:solidFill>
                  <a:srgbClr val="FF0000"/>
                </a:solidFill>
                <a:ea typeface="黑体" panose="02010609060101010101" pitchFamily="49" charset="-122"/>
              </a:rPr>
              <a:t>IEnumerator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</a:rPr>
              <a:t>GetEnumerator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75DC719-EC20-4D69-BF85-17CC4706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77700"/>
            <a:ext cx="4392488" cy="2086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interface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IEnumerator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object Current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get();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bool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MoveNext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void Reset();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64A09-2199-4BC4-A17A-2C7437E12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D0E766-723D-4597-A2D8-8561126E7539}"/>
              </a:ext>
            </a:extLst>
          </p:cNvPr>
          <p:cNvSpPr/>
          <p:nvPr/>
        </p:nvSpPr>
        <p:spPr>
          <a:xfrm>
            <a:off x="251520" y="116632"/>
            <a:ext cx="8712968" cy="6540252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MyCollectioin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IEnumerator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IEnumerable</a:t>
            </a:r>
            <a:endParaRPr lang="en-US" altLang="zh-CN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……</a:t>
            </a: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cnt</a:t>
            </a:r>
            <a:r>
              <a:rPr lang="en-US" altLang="zh-CN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-1;</a:t>
            </a:r>
            <a:endParaRPr lang="en-US" altLang="zh-CN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// 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实现</a:t>
            </a:r>
            <a:r>
              <a:rPr lang="en-US" altLang="zh-CN" b="1" dirty="0" err="1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IEnumerable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b="1" dirty="0" err="1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GetEnumerator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IEnumerator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GetEnumerator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{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IEnumerator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}</a:t>
            </a:r>
          </a:p>
          <a:p>
            <a:endParaRPr lang="en-US" altLang="zh-CN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实现</a:t>
            </a:r>
            <a:r>
              <a:rPr lang="en-US" altLang="zh-CN" b="1" dirty="0" err="1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IEnumerator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Reset()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Reset() {  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指向第一个元素之前</a:t>
            </a:r>
            <a:r>
              <a:rPr lang="zh-CN" altLang="en-US" b="1" dirty="0" smtClean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b="1" dirty="0" err="1" smtClean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cnt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-1,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遍历是从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开始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cnt</a:t>
            </a:r>
            <a:r>
              <a:rPr lang="en-US" altLang="zh-CN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-1;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endParaRPr lang="en-US" altLang="zh-CN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实现</a:t>
            </a:r>
            <a:r>
              <a:rPr lang="en-US" altLang="zh-CN" b="1" dirty="0" err="1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IEnumerator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b="1" dirty="0" err="1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MoveNext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bool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MoveNext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{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(++</a:t>
            </a:r>
            <a:r>
              <a:rPr lang="en-US" altLang="zh-CN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cnt</a:t>
            </a:r>
            <a:r>
              <a:rPr lang="en-US" altLang="zh-CN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 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ClassArray.Length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 }</a:t>
            </a:r>
          </a:p>
          <a:p>
            <a:endParaRPr lang="en-US" altLang="zh-CN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实现</a:t>
            </a:r>
            <a:r>
              <a:rPr lang="en-US" altLang="zh-CN" b="1" dirty="0" err="1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IEnumerator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Current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属性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object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Current 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get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ClassArray</a:t>
            </a:r>
            <a:r>
              <a:rPr lang="en-US" altLang="zh-CN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cnt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]; }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0462B-2E56-4F8C-B654-98C0C9354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75F28-3E4A-47C9-9278-D70D858895F7}"/>
              </a:ext>
            </a:extLst>
          </p:cNvPr>
          <p:cNvSpPr/>
          <p:nvPr/>
        </p:nvSpPr>
        <p:spPr>
          <a:xfrm>
            <a:off x="395536" y="241267"/>
            <a:ext cx="8352928" cy="3115725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MyCollectioin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it =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MyCollectioin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像数组一样遍历集合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it)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"Name : "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m.Name.ToString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"Age : "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m.Age.ToString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0462B-2E56-4F8C-B654-98C0C9354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75F28-3E4A-47C9-9278-D70D858895F7}"/>
              </a:ext>
            </a:extLst>
          </p:cNvPr>
          <p:cNvSpPr/>
          <p:nvPr/>
        </p:nvSpPr>
        <p:spPr>
          <a:xfrm>
            <a:off x="395536" y="241267"/>
            <a:ext cx="8352928" cy="3115725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MyCollectioin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it =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MyCollectioin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像数组一样遍历集合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it)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"Name : "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m.Name.ToString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"Age : "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m.Age.ToString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150194C8-7A6A-43E8-87E3-1AB92260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543" y="3580561"/>
            <a:ext cx="2951609" cy="280076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Name : Kith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Age : 23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Name : Smith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Age : 30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Name : Geo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Age : 19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Name : Greg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Age : 14</a:t>
            </a:r>
          </a:p>
        </p:txBody>
      </p:sp>
    </p:spTree>
    <p:extLst>
      <p:ext uri="{BB962C8B-B14F-4D97-AF65-F5344CB8AC3E}">
        <p14:creationId xmlns:p14="http://schemas.microsoft.com/office/powerpoint/2010/main" val="25127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EE6883D7-39CD-47A5-B1FB-B2292FA45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75C375-BF5D-44EF-A134-520F6C3BC2BA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FFAABB-B214-415E-AA09-AEF9AF800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System.Array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的属性和方法 </a:t>
            </a: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B75D4CF5-AAE3-4ABB-A491-B97F3760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89100"/>
            <a:ext cx="4114800" cy="3703638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CCFF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696D4E46-40FC-4676-A283-0FE2F102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1689100"/>
            <a:ext cx="2438400" cy="925513"/>
          </a:xfrm>
          <a:prstGeom prst="ellipse">
            <a:avLst/>
          </a:prstGeom>
          <a:solidFill>
            <a:srgbClr val="3C26A8">
              <a:alpha val="76862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C887D336-997E-4BB5-B79B-652271F6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993900"/>
            <a:ext cx="1646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CCFFFF"/>
                </a:solidFill>
              </a:rPr>
              <a:t>属性</a:t>
            </a:r>
          </a:p>
        </p:txBody>
      </p:sp>
      <p:sp>
        <p:nvSpPr>
          <p:cNvPr id="901126" name="Rectangle 6">
            <a:extLst>
              <a:ext uri="{FF2B5EF4-FFF2-40B4-BE49-F238E27FC236}">
                <a16:creationId xmlns:a16="http://schemas.microsoft.com/office/drawing/2014/main" id="{7203B345-0CBF-4E75-8613-A06F64D5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26797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Length</a:t>
            </a:r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id="{9AF17AEA-C315-4434-8969-62D156E0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1579563"/>
            <a:ext cx="4572000" cy="4525962"/>
          </a:xfrm>
          <a:prstGeom prst="ellipse">
            <a:avLst/>
          </a:prstGeom>
          <a:gradFill rotWithShape="1">
            <a:gsLst>
              <a:gs pos="0">
                <a:srgbClr val="FF9999"/>
              </a:gs>
              <a:gs pos="100000">
                <a:srgbClr val="FFE7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Oval 8">
            <a:extLst>
              <a:ext uri="{FF2B5EF4-FFF2-40B4-BE49-F238E27FC236}">
                <a16:creationId xmlns:a16="http://schemas.microsoft.com/office/drawing/2014/main" id="{20C664EE-647A-40F2-BF28-90CDE85F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557338"/>
            <a:ext cx="2705100" cy="1081087"/>
          </a:xfrm>
          <a:prstGeom prst="ellipse">
            <a:avLst/>
          </a:prstGeom>
          <a:solidFill>
            <a:srgbClr val="3C26A8">
              <a:alpha val="76862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2BB43544-6832-4B57-9F2B-1182192A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18081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FF"/>
                </a:solidFill>
              </a:rPr>
              <a:t>方法</a:t>
            </a:r>
          </a:p>
        </p:txBody>
      </p:sp>
      <p:sp>
        <p:nvSpPr>
          <p:cNvPr id="901130" name="Rectangle 10">
            <a:extLst>
              <a:ext uri="{FF2B5EF4-FFF2-40B4-BE49-F238E27FC236}">
                <a16:creationId xmlns:a16="http://schemas.microsoft.com/office/drawing/2014/main" id="{5B5CEE4D-DCA5-4A66-87AC-B9206198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2295525"/>
            <a:ext cx="20558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sz="1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BinarySearch</a:t>
            </a:r>
            <a:endParaRPr lang="en-US" sz="17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1" name="Rectangle 11">
            <a:extLst>
              <a:ext uri="{FF2B5EF4-FFF2-40B4-BE49-F238E27FC236}">
                <a16:creationId xmlns:a16="http://schemas.microsoft.com/office/drawing/2014/main" id="{A8E62CAF-BFF2-45DC-8FC7-06399BF15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2265363"/>
            <a:ext cx="1828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Clear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2" name="Rectangle 12">
            <a:extLst>
              <a:ext uri="{FF2B5EF4-FFF2-40B4-BE49-F238E27FC236}">
                <a16:creationId xmlns:a16="http://schemas.microsoft.com/office/drawing/2014/main" id="{766FEFF5-0306-4FB4-B63A-4FFD67D9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2981325"/>
            <a:ext cx="23669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GB" sz="1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Copy</a:t>
            </a:r>
            <a:endParaRPr lang="en-US" sz="17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3" name="Rectangle 13">
            <a:extLst>
              <a:ext uri="{FF2B5EF4-FFF2-40B4-BE49-F238E27FC236}">
                <a16:creationId xmlns:a16="http://schemas.microsoft.com/office/drawing/2014/main" id="{F7AD82DB-7170-4319-93A9-CF98CD90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32893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Rank</a:t>
            </a:r>
          </a:p>
        </p:txBody>
      </p:sp>
      <p:sp>
        <p:nvSpPr>
          <p:cNvPr id="901134" name="Rectangle 14">
            <a:extLst>
              <a:ext uri="{FF2B5EF4-FFF2-40B4-BE49-F238E27FC236}">
                <a16:creationId xmlns:a16="http://schemas.microsoft.com/office/drawing/2014/main" id="{87979AD4-A569-4E3E-868E-FBF89D42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38989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IsReadOnly</a:t>
            </a:r>
          </a:p>
        </p:txBody>
      </p:sp>
      <p:sp>
        <p:nvSpPr>
          <p:cNvPr id="901135" name="Rectangle 15">
            <a:extLst>
              <a:ext uri="{FF2B5EF4-FFF2-40B4-BE49-F238E27FC236}">
                <a16:creationId xmlns:a16="http://schemas.microsoft.com/office/drawing/2014/main" id="{3D48AD9C-6113-4EA4-972F-B8A67200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45085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IsFixedSize</a:t>
            </a:r>
          </a:p>
        </p:txBody>
      </p:sp>
      <p:sp>
        <p:nvSpPr>
          <p:cNvPr id="901136" name="Rectangle 16">
            <a:extLst>
              <a:ext uri="{FF2B5EF4-FFF2-40B4-BE49-F238E27FC236}">
                <a16:creationId xmlns:a16="http://schemas.microsoft.com/office/drawing/2014/main" id="{B52EBE7A-0875-416E-AF86-8EC1CD52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2981325"/>
            <a:ext cx="23669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CopyTo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7" name="Rectangle 17">
            <a:extLst>
              <a:ext uri="{FF2B5EF4-FFF2-40B4-BE49-F238E27FC236}">
                <a16:creationId xmlns:a16="http://schemas.microsoft.com/office/drawing/2014/main" id="{B68A8AE9-68E3-4E96-B5C5-33610F16E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3438525"/>
            <a:ext cx="23669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sz="1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CreateInstance</a:t>
            </a:r>
            <a:endParaRPr lang="en-US" sz="17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8" name="Rectangle 18">
            <a:extLst>
              <a:ext uri="{FF2B5EF4-FFF2-40B4-BE49-F238E27FC236}">
                <a16:creationId xmlns:a16="http://schemas.microsoft.com/office/drawing/2014/main" id="{2E9FA7AA-C782-45BE-9C72-33D7C5D0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351472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GetLength</a:t>
            </a:r>
            <a:endParaRPr lang="en-GB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39" name="Rectangle 19">
            <a:extLst>
              <a:ext uri="{FF2B5EF4-FFF2-40B4-BE49-F238E27FC236}">
                <a16:creationId xmlns:a16="http://schemas.microsoft.com/office/drawing/2014/main" id="{A4B636FB-13E2-41BA-A670-F319236C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3971925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GetLowerBound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0" name="Rectangle 20">
            <a:extLst>
              <a:ext uri="{FF2B5EF4-FFF2-40B4-BE49-F238E27FC236}">
                <a16:creationId xmlns:a16="http://schemas.microsoft.com/office/drawing/2014/main" id="{984FA322-4C1F-42DD-9ECC-B77C0982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4429125"/>
            <a:ext cx="2147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GetUpperBound</a:t>
            </a:r>
          </a:p>
        </p:txBody>
      </p:sp>
      <p:sp>
        <p:nvSpPr>
          <p:cNvPr id="901141" name="Rectangle 21">
            <a:extLst>
              <a:ext uri="{FF2B5EF4-FFF2-40B4-BE49-F238E27FC236}">
                <a16:creationId xmlns:a16="http://schemas.microsoft.com/office/drawing/2014/main" id="{D54734EE-76E6-4178-AF79-38DB239F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4048125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GetValue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2" name="Rectangle 22">
            <a:extLst>
              <a:ext uri="{FF2B5EF4-FFF2-40B4-BE49-F238E27FC236}">
                <a16:creationId xmlns:a16="http://schemas.microsoft.com/office/drawing/2014/main" id="{A2BB221B-CFB0-4CFD-AC96-A6F7129D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4505325"/>
            <a:ext cx="1128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IndexOf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3" name="Rectangle 23">
            <a:extLst>
              <a:ext uri="{FF2B5EF4-FFF2-40B4-BE49-F238E27FC236}">
                <a16:creationId xmlns:a16="http://schemas.microsoft.com/office/drawing/2014/main" id="{45891896-8000-48EA-94B7-573822D6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4962525"/>
            <a:ext cx="165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LastIndexOf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4" name="Rectangle 24">
            <a:extLst>
              <a:ext uri="{FF2B5EF4-FFF2-40B4-BE49-F238E27FC236}">
                <a16:creationId xmlns:a16="http://schemas.microsoft.com/office/drawing/2014/main" id="{1EBCDA59-DE2E-44C2-9620-3B85D2F0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4962525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Reverse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5" name="Rectangle 25">
            <a:extLst>
              <a:ext uri="{FF2B5EF4-FFF2-40B4-BE49-F238E27FC236}">
                <a16:creationId xmlns:a16="http://schemas.microsoft.com/office/drawing/2014/main" id="{52E6005F-20D7-4951-8E01-007669E69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5419725"/>
            <a:ext cx="125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SetValue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6" name="Rectangle 26">
            <a:extLst>
              <a:ext uri="{FF2B5EF4-FFF2-40B4-BE49-F238E27FC236}">
                <a16:creationId xmlns:a16="http://schemas.microsoft.com/office/drawing/2014/main" id="{C22347DB-8FD0-488B-8565-4ECFB843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38" y="5419725"/>
            <a:ext cx="1028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Sort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620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B26CC-21AA-4B31-8940-FC5BECD87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B00C4-E90C-48DC-8F55-E5C941BB2724}"/>
              </a:ext>
            </a:extLst>
          </p:cNvPr>
          <p:cNvSpPr/>
          <p:nvPr/>
        </p:nvSpPr>
        <p:spPr>
          <a:xfrm>
            <a:off x="467544" y="260648"/>
            <a:ext cx="7056784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using System;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MyApp</a:t>
            </a:r>
            <a:endParaRPr lang="en-US" altLang="zh-CN" sz="2000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Array a =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Array.CreateInstance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typeof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), 3);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a.SetValue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(1, 0);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a.SetValue</a:t>
            </a: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(3,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1);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a.SetValue</a:t>
            </a: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(2,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2);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Array.Sort</a:t>
            </a:r>
            <a:r>
              <a:rPr lang="en-US" altLang="zh-CN" sz="2000" dirty="0">
                <a:solidFill>
                  <a:srgbClr val="FF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(a);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(Object c in a)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c.ToString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());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B26CC-21AA-4B31-8940-FC5BECD87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B00C4-E90C-48DC-8F55-E5C941BB2724}"/>
              </a:ext>
            </a:extLst>
          </p:cNvPr>
          <p:cNvSpPr/>
          <p:nvPr/>
        </p:nvSpPr>
        <p:spPr>
          <a:xfrm>
            <a:off x="467544" y="260648"/>
            <a:ext cx="7056784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using System;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MyApp</a:t>
            </a:r>
            <a:endParaRPr lang="en-US" altLang="zh-CN" sz="2000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Array a =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Array.CreateInstance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typeof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), 3);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a.SetValue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(1, 0);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a.SetValue</a:t>
            </a: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(3,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1);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a.SetValue</a:t>
            </a: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(2,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2);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Array.Sort</a:t>
            </a:r>
            <a:r>
              <a:rPr lang="en-US" altLang="zh-CN" sz="2000" dirty="0">
                <a:solidFill>
                  <a:srgbClr val="FF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(a);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(Object c in a)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c.ToString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());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D00BAA-71FF-4892-B397-D240CC8C78EA}"/>
              </a:ext>
            </a:extLst>
          </p:cNvPr>
          <p:cNvSpPr txBox="1"/>
          <p:nvPr/>
        </p:nvSpPr>
        <p:spPr>
          <a:xfrm>
            <a:off x="5940152" y="3068960"/>
            <a:ext cx="2088232" cy="1569660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输出结果：</a:t>
            </a:r>
            <a:endParaRPr lang="en-US" altLang="zh-CN" sz="24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CF58EEC9-EBEE-4163-A513-33472D8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400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49FB3E3-0E57-4E64-9ED8-A9C5CCA5E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833" y="188640"/>
            <a:ext cx="5545311" cy="2808312"/>
          </a:xfr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Chair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myPrice;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myVendor, myID;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Chair() {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Chair(double price, string vendor, string sku)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myPrice = price;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myVendor = vendor;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myID = sku;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701911-77CB-4AC4-9325-5E91982C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257600"/>
            <a:ext cx="7704856" cy="341176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Chair[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chairs = new Chair[4];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chairs[0] = new Chair(150.0, "Lane", "99-88");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chairs[1] = new Chair(250.0, "Lane", "99-00");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chairs[2] = new Chair(100.0, "Lane", "98-88");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chairs[3] = new Chair(120.0, "Harris", "</a:t>
            </a:r>
            <a:r>
              <a:rPr lang="en-US" altLang="zh-CN" sz="1600" kern="0" noProof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93-90");</a:t>
            </a:r>
            <a:endParaRPr lang="en-US" altLang="zh-CN" sz="16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Array.Sort(chairs);</a:t>
            </a:r>
            <a:r>
              <a:rPr lang="en-US" altLang="zh-CN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(Chair c in chairs)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Console.WriteLine(c.myPrice + " " + c.myVendor + " " + c.myID);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CF58EEC9-EBEE-4163-A513-33472D8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400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49FB3E3-0E57-4E64-9ED8-A9C5CCA5E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833" y="188640"/>
            <a:ext cx="5545311" cy="2808312"/>
          </a:xfr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Chair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myPrice;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myVendor, myID;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Chair() {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Chair(double price, string vendor, string sku)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myPrice = price;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myVendor = vendor;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myID = sku;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701911-77CB-4AC4-9325-5E91982C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257600"/>
            <a:ext cx="7704856" cy="341176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Chair[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chairs = new Chair[4];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chairs[0] = new Chair(150.0, "Lane", "99-88");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chairs[1] = new Chair(250.0, "Lane", "99-00");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chairs[2] = new Chair(100.0, "Lane", "98-88");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chairs[3] = new Chair(120.0, "Harris", "93-9");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Array.Sort(chairs);</a:t>
            </a:r>
            <a:r>
              <a:rPr lang="en-US" altLang="zh-CN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(Chair c in chairs)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Console.WriteLine(c.myPrice + " " + c.myVendor + " " + c.myID);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CN" sz="16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D95AD9-AFD3-4935-BA96-A194D0301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1592796"/>
            <a:ext cx="8388424" cy="26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02DFFEE6-2ACE-4FA9-AE68-17F30B2FF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277C78-EDFF-4907-B8E5-9C896B2E883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41C83E9-3DDC-40E7-98EC-68B1C7D45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System.Array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简介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D036418C-CEB5-48EB-AED4-D0E02B35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16113"/>
            <a:ext cx="6911975" cy="5318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517525" indent="-517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数组定义：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数据类型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 ] 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数组名称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3E01BC58-472F-4231-B374-78ACB895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80" y="3210868"/>
            <a:ext cx="4261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D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int[] MyArray = {1,2,3,4,5,6,7};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533C9E20-772B-4B65-B93A-C679107A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24" y="4148108"/>
            <a:ext cx="64299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DB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MyArray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[0],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MyArray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[1],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MyArray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[2],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…,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MyArray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[6]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B038FBD1-195F-46EB-B8F3-7061BAC1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206254"/>
            <a:ext cx="6119812" cy="51077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7655DD0C-4C4C-43D3-8406-8E2768059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75E958-ED5A-46EC-B37F-613FD8A2564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6">
            <a:extLst>
              <a:ext uri="{FF2B5EF4-FFF2-40B4-BE49-F238E27FC236}">
                <a16:creationId xmlns:a16="http://schemas.microsoft.com/office/drawing/2014/main" id="{04305A7E-8F01-46C0-9D21-66BA186D3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6712"/>
            <a:ext cx="882015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457200" eaLnBrk="1" hangingPunct="1">
              <a:lnSpc>
                <a:spcPct val="11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提供一个外部比较器，实现</a:t>
            </a:r>
            <a:r>
              <a:rPr lang="en-US" altLang="zh-CN" sz="24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IComparer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接口。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Compare(object obj1, object obj2);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它根据第一个对象与第二个对象的“大小”返回一个正数、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或一个负数。</a:t>
            </a:r>
          </a:p>
        </p:txBody>
      </p:sp>
      <p:sp>
        <p:nvSpPr>
          <p:cNvPr id="46084" name="Text Box 7">
            <a:extLst>
              <a:ext uri="{FF2B5EF4-FFF2-40B4-BE49-F238E27FC236}">
                <a16:creationId xmlns:a16="http://schemas.microsoft.com/office/drawing/2014/main" id="{DBBF054C-1F89-4546-BF3C-EB742F2A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1600"/>
            <a:ext cx="7367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IComparable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IComparer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9123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7655DD0C-4C4C-43D3-8406-8E2768059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75E958-ED5A-46EC-B37F-613FD8A2564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6">
            <a:extLst>
              <a:ext uri="{FF2B5EF4-FFF2-40B4-BE49-F238E27FC236}">
                <a16:creationId xmlns:a16="http://schemas.microsoft.com/office/drawing/2014/main" id="{04305A7E-8F01-46C0-9D21-66BA186D3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6712"/>
            <a:ext cx="8857109" cy="14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457200" eaLnBrk="1" hangingPunct="1">
              <a:lnSpc>
                <a:spcPct val="11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3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提供一个外部比较器，实现</a:t>
            </a:r>
            <a:r>
              <a:rPr lang="en-US" altLang="zh-CN" sz="23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IComparer</a:t>
            </a:r>
            <a:r>
              <a:rPr lang="zh-CN" altLang="en-US" sz="23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</a:t>
            </a:r>
            <a:r>
              <a:rPr lang="en-US" altLang="zh-CN" sz="23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3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System.Collections</a:t>
            </a:r>
            <a:r>
              <a:rPr lang="en-US" altLang="zh-CN" sz="23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3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Compare(object obj1, object obj2);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它根据第一个对象与第二个对象的“大小”返回一个正数、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或一个负数。</a:t>
            </a:r>
          </a:p>
        </p:txBody>
      </p:sp>
      <p:sp>
        <p:nvSpPr>
          <p:cNvPr id="46084" name="Text Box 7">
            <a:extLst>
              <a:ext uri="{FF2B5EF4-FFF2-40B4-BE49-F238E27FC236}">
                <a16:creationId xmlns:a16="http://schemas.microsoft.com/office/drawing/2014/main" id="{DBBF054C-1F89-4546-BF3C-EB742F2A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1600"/>
            <a:ext cx="7367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IComparable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IComparer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7F114B-F2D2-4177-9B56-91C48C01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50973"/>
            <a:ext cx="8713788" cy="4173652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MyCompareClass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IComparer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Compare(Object x, Object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(x is Chair &amp;&amp; y is Chair)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Chair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castObjX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(Chair)x;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Chair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castObjY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(Chair)y;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 (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castObjX.myPrice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castObjY.myPrice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else if (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castObjX.myPrice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castObjY.myPrice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else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4B0B87EF-DEBE-496D-854C-1C7BCBB4C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400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C277403-B6EB-465D-BE0E-624B42C1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893175" cy="503996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Chair[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chairs = new Chair[4];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chairs[0] = new Chair(150.0, "Lane", "99-88");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chairs[1] = new Chair(250.0, "Lane", "99-00");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chairs[2] = new Chair(100.0, "Lane", "98-88");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chairs[3] = new Chair(120.0, "Harris", "93-9");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Array.Sort(</a:t>
            </a:r>
            <a:r>
              <a:rPr lang="en-US" altLang="zh-CN" sz="20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chairs,</a:t>
            </a:r>
            <a:r>
              <a:rPr lang="zh-CN" altLang="en-US" sz="20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MyCompareClass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CN" sz="20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(Chair c in chairs)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Console.WriteLine(c.myPrice + " " + c.myVendor + " " + c.myID);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4B0B87EF-DEBE-496D-854C-1C7BCBB4C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400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C277403-B6EB-465D-BE0E-624B42C1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893175" cy="503996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Chair[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chairs = new Chair[4];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chairs[0] = new Chair(150.0, "Lane", "99-88");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chairs[1] = new Chair(250.0, "Lane", "99-00");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chairs[2] = new Chair(100.0, "Lane", "98-88");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chairs[3] = new Chair(120.0, "Harris", "93-9");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Array.Sort(</a:t>
            </a:r>
            <a:r>
              <a:rPr lang="en-US" altLang="zh-CN" sz="20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chairs,</a:t>
            </a:r>
            <a:r>
              <a:rPr lang="zh-CN" altLang="en-US" sz="20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MyCompareClass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CN" sz="20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(Chair c in chairs)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Console.WriteLine(c.myPrice + " " + c.myVendor + " " + c.myID);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ECBA542-B347-4814-A07D-77F788799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306" y="2060848"/>
            <a:ext cx="5113338" cy="206210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100 Lane 98-88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120 Harris </a:t>
            </a:r>
            <a:r>
              <a:rPr lang="en-US" altLang="zh-CN" b="1" dirty="0" smtClean="0">
                <a:solidFill>
                  <a:srgbClr val="FF0000"/>
                </a:solidFill>
              </a:rPr>
              <a:t>93-90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150 Lane 99-88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250 Lane 99-00</a:t>
            </a:r>
          </a:p>
        </p:txBody>
      </p:sp>
    </p:spTree>
    <p:extLst>
      <p:ext uri="{BB962C8B-B14F-4D97-AF65-F5344CB8AC3E}">
        <p14:creationId xmlns:p14="http://schemas.microsoft.com/office/powerpoint/2010/main" val="23408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7655DD0C-4C4C-43D3-8406-8E2768059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75E958-ED5A-46EC-B37F-613FD8A2564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6">
            <a:extLst>
              <a:ext uri="{FF2B5EF4-FFF2-40B4-BE49-F238E27FC236}">
                <a16:creationId xmlns:a16="http://schemas.microsoft.com/office/drawing/2014/main" id="{04305A7E-8F01-46C0-9D21-66BA186D3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38" y="836712"/>
            <a:ext cx="8820150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针对对象本身：为了使对象自己能够执行比较操作，该对象必须实现</a:t>
            </a:r>
            <a:r>
              <a:rPr lang="en-US" altLang="zh-CN" sz="24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IComparable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接口。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CompareTo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(object 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它根据当前对象与要比较的对象的“大小”返回一个正数、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或一个负数。</a:t>
            </a:r>
            <a:endParaRPr lang="en-US" altLang="zh-CN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084" name="Text Box 7">
            <a:extLst>
              <a:ext uri="{FF2B5EF4-FFF2-40B4-BE49-F238E27FC236}">
                <a16:creationId xmlns:a16="http://schemas.microsoft.com/office/drawing/2014/main" id="{DBBF054C-1F89-4546-BF3C-EB742F2A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1600"/>
            <a:ext cx="7367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IComparable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IComparer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6338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7655DD0C-4C4C-43D3-8406-8E2768059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75E958-ED5A-46EC-B37F-613FD8A2564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6">
            <a:extLst>
              <a:ext uri="{FF2B5EF4-FFF2-40B4-BE49-F238E27FC236}">
                <a16:creationId xmlns:a16="http://schemas.microsoft.com/office/drawing/2014/main" id="{04305A7E-8F01-46C0-9D21-66BA186D3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38" y="836712"/>
            <a:ext cx="8820150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针对对象本身：为了使对象自己能够执行比较操作，该对象必须实现</a:t>
            </a:r>
            <a:r>
              <a:rPr lang="en-US" altLang="zh-CN" sz="24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IComparable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接口。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CompareTo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(object 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lvl="1" indent="-457200"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它根据当前对象与要比较的对象的“大小”返回一个正数、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或一个负数。</a:t>
            </a:r>
            <a:endParaRPr lang="en-US" altLang="zh-CN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084" name="Text Box 7">
            <a:extLst>
              <a:ext uri="{FF2B5EF4-FFF2-40B4-BE49-F238E27FC236}">
                <a16:creationId xmlns:a16="http://schemas.microsoft.com/office/drawing/2014/main" id="{DBBF054C-1F89-4546-BF3C-EB742F2A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1600"/>
            <a:ext cx="7367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IComparable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IComparer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965B7F-C402-432E-822D-64829C4B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920"/>
            <a:ext cx="8713788" cy="3815705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Chair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IComparable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 IComparable.CompareTo(Object obj)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(obj is Chair)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Chair castObj = (Chair)obj;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 (this.myPrice &gt; castObj.myPrice) return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else if (this.myPrice &lt; castObj.myPrice) return -1;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else return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throw new ArgumentException("object is not a Chair");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1800" kern="0" noProof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4B0B87EF-DEBE-496D-854C-1C7BCBB4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400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C277403-B6EB-465D-BE0E-624B42C1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893175" cy="503996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Chair[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chairs = new Chair[4];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chairs[0] = new Chair(150.0, "Lane", "99-88");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chairs[1] = new Chair(250.0, "Lane", "99-00");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chairs[2] = new Chair(100.0, "Lane", "98-88");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chairs[3] = new Chair(120.0, "Harris", "93-9");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Array.Sort(chairs);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(Chair c in chairs)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Console.WriteLine(c.myPrice + " " + c.myVendor + " " + c.myID);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9C277403-B6EB-465D-BE0E-624B42C1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893175" cy="503996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Chair[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chairs = new Chair[4];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chairs[0] = new Chair(150.0, "Lane", "99-88");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chairs[1] = new Chair(250.0, "Lane", "99-00");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chairs[2] = new Chair(100.0, "Lane", "98-88");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chairs[3] = new Chair(120.0, "Harris", "93-9");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Array.Sort(chairs);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(Chair c in chairs)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Console.WriteLine(c.myPrice + " " + c.myVendor + " " + c.myID);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05D2D63-1643-43B7-9D0A-16042436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306" y="2060848"/>
            <a:ext cx="5113338" cy="206210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100 Lane 98-88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120 Harris </a:t>
            </a:r>
            <a:r>
              <a:rPr lang="en-US" altLang="zh-CN" b="1" dirty="0" smtClean="0">
                <a:solidFill>
                  <a:srgbClr val="FF0000"/>
                </a:solidFill>
              </a:rPr>
              <a:t>93-90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150 Lane 99-88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250 Lane 99-00</a:t>
            </a:r>
          </a:p>
        </p:txBody>
      </p:sp>
    </p:spTree>
    <p:extLst>
      <p:ext uri="{BB962C8B-B14F-4D97-AF65-F5344CB8AC3E}">
        <p14:creationId xmlns:p14="http://schemas.microsoft.com/office/powerpoint/2010/main" val="39812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C7E41A1D-DD48-4EBA-8E26-5E7D51C62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64C520-23C3-48F6-B145-EE3A5A1C6C35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29C074B-6225-4715-B024-7E4EBA88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44624"/>
            <a:ext cx="7838256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集合类：列表、队列、栈和哈希表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48D208F-7527-42ED-AB8F-716371F10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692696"/>
            <a:ext cx="8785225" cy="581498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数组的局限性：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Array.CreateInstance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typeof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(string),10);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元素个数固定，且必须在创建数组时知道元素个数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元素类型必须相同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只能通过索引访问数组元素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GetValue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), </a:t>
            </a:r>
            <a:r>
              <a:rPr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SetValue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(object, </a:t>
            </a:r>
            <a:r>
              <a:rPr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.NET 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中的集合类型  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System.Collections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Queue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Stack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HastTable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集合类型中的方法参数类型为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，可以存放任何类型的数据。如果实参为值类型，则需进行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装箱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6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元素可动态添加或删除，元素个数可变。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8A2B916D-78ED-466F-A1DD-3D295F3A6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D9FE25-6D2B-4BC8-BF4A-FC1995E7B576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02EE3B59-C7A0-40F3-BE39-6C3D9846C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System.Collections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接口图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6BC0B06E-EA04-4857-BDFB-4BB37A95FA6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4463" y="855663"/>
          <a:ext cx="87487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Visio" r:id="rId8" imgW="8029575" imgH="5204460" progId="Visio.Drawing.11">
                  <p:embed/>
                </p:oleObj>
              </mc:Choice>
              <mc:Fallback>
                <p:oleObj name="Visio" r:id="rId8" imgW="8029575" imgH="52044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855663"/>
                        <a:ext cx="87487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9552" y="703263"/>
            <a:ext cx="8496944" cy="1861641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zh-CN" altLang="en-US" sz="24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D9DB0120-FA33-4E08-8B81-CF21ED14A1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289621-3A9B-40E6-9AB1-93CE53D0821E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EB57139F-A51C-488E-BADB-4ABA17E95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63593"/>
            <a:ext cx="2765425" cy="52322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System.Array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765ADC72-B885-43AD-84FC-664DC3AA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998593"/>
            <a:ext cx="7859712" cy="8953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Array</a:t>
            </a:r>
            <a:r>
              <a:rPr lang="zh-CN" altLang="en-US" sz="26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是数组的基类，提供 </a:t>
            </a:r>
            <a:r>
              <a:rPr lang="en-US" altLang="zh-CN" sz="2600" b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CreateInstance</a:t>
            </a:r>
            <a:r>
              <a:rPr lang="en-US" altLang="zh-CN" sz="2000" b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26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方法来创建数组。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CA800D1D-B57A-43C4-AB21-64C85990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86739"/>
            <a:ext cx="84963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创建一维：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CreateInstance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(Type,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  <a:endParaRPr lang="zh-CN" altLang="en-US" sz="24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Array.CreateInstance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typeof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(string),10);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marL="342900" indent="-342900" eaLnBrk="1" hangingPunct="1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创建二维：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CreateInstance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(Type,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  <a:endParaRPr lang="zh-CN" altLang="en-US" sz="24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Array.CreateInstance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typeof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(string),10,20); </a:t>
            </a:r>
          </a:p>
          <a:p>
            <a:pPr marL="342900" indent="-342900" eaLnBrk="1" hangingPunct="1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创建三维：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CreateInstance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(Type,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</a:p>
          <a:p>
            <a:pPr eaLnBrk="1" hangingPunct="1">
              <a:spcBef>
                <a:spcPts val="0"/>
              </a:spcBef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 obj1 =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Array.CreateInstance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typeof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(string),2,3,4);</a:t>
            </a:r>
          </a:p>
          <a:p>
            <a:pPr marL="342900" indent="-342900" eaLnBrk="1" hangingPunct="1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创建多维：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CreateInstance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(Type,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 ])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 ]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myLengthsArray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[4] { 2, 3, 4, 5 };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 my4DArray=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Array.CreateInstance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typeof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(String),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myLengthsArray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176C750A-B04D-4AC9-974C-26CA96EA1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134594-1B21-41A4-B2C0-7BCBC551289F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06270" name="Group 30">
            <a:extLst>
              <a:ext uri="{FF2B5EF4-FFF2-40B4-BE49-F238E27FC236}">
                <a16:creationId xmlns:a16="http://schemas.microsoft.com/office/drawing/2014/main" id="{4245ED79-E2A4-4DA6-8EB1-F12CA4F7A95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238130"/>
              </p:ext>
            </p:extLst>
          </p:nvPr>
        </p:nvGraphicFramePr>
        <p:xfrm>
          <a:off x="323528" y="980728"/>
          <a:ext cx="8459787" cy="3570923"/>
        </p:xfrm>
        <a:graphic>
          <a:graphicData uri="http://schemas.openxmlformats.org/drawingml/2006/table">
            <a:tbl>
              <a:tblPr/>
              <a:tblGrid>
                <a:gridCol w="164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特点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示例、用途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ArrayList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有序的对象列表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邮箱：可以在任何位置插入和删除元素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先进先出的对象集合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排队买票，处理器队列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先进后出的对象集合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一摞盘子，后缀表达式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Hashtable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一对（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key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object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）元素的集合，通过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key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可以访问到指定的元素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通过书籍的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ISBN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码找到书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CE6C6DC5-2FFC-4869-9E16-C7FC758DD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913068-BD0C-4751-835B-24B795063FE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11D73CF-9549-4146-A8EB-65227B774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D8EE455-C171-42AA-9A34-D18ECBEB4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718" y="908720"/>
            <a:ext cx="8640762" cy="5400600"/>
          </a:xfrm>
          <a:noFill/>
          <a:effectLst>
            <a:outerShdw dist="17961" dir="27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很类似数组，但是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类没有固定大小；可以根据需要不断增长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默认大小为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个元素，当添加第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17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个元素时会自动扩展到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可以显式地指定其容量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可以存储不同类型的元素， 因为所有</a:t>
            </a: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中的元素都是对象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System.Object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的方法：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Add(object)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把一个对象添加到 </a:t>
            </a: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的末尾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Insert(</a:t>
            </a:r>
            <a:r>
              <a:rPr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index,object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在指定位置插入一个对象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Remove(object)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 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移除一个对象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RemoveAt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(index)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移除一个对象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Clear()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移除所有元素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Sort()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</a:t>
            </a: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中的元素进行排序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Contains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(object) 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确定某元素是否在 </a:t>
            </a: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04520B85-02C8-4B96-BF26-C2F68EF16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01CD70-618A-4A6D-89E5-9A7E7C8CD4A0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8292" name="Rectangle 4">
            <a:extLst>
              <a:ext uri="{FF2B5EF4-FFF2-40B4-BE49-F238E27FC236}">
                <a16:creationId xmlns:a16="http://schemas.microsoft.com/office/drawing/2014/main" id="{56BA6D2F-F4E4-48E2-B715-B0A82B63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688"/>
            <a:ext cx="5545137" cy="49672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3D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i = 100;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double d =  999.88d;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string s = "Hello World";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DateTime time = DateTime.Now;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ArrayList myList = new ArrayList();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myList.Add(i);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myList.Add(d);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myList.Add(s);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myList.Add(time);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myList[0] = “100";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myList.Insert(0, 200);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myList.RemoveAt(0); 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Console.WriteLine(myList[0]);</a:t>
            </a:r>
          </a:p>
        </p:txBody>
      </p:sp>
      <p:pic>
        <p:nvPicPr>
          <p:cNvPr id="28678" name="Picture 5">
            <a:extLst>
              <a:ext uri="{FF2B5EF4-FFF2-40B4-BE49-F238E27FC236}">
                <a16:creationId xmlns:a16="http://schemas.microsoft.com/office/drawing/2014/main" id="{805DFD57-5450-4491-95A0-CC7ABF1C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8963"/>
            <a:ext cx="2519363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912AC49A-B2E0-4BE2-A88C-210635654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CDED07-054A-48EB-957F-6CF948CD807C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93A7599-5E8B-4E62-8659-8FEC58EAE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Queue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8C1207B-0736-47F9-A3ED-A68B564CD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2" y="966495"/>
            <a:ext cx="8353425" cy="4968875"/>
          </a:xfrm>
          <a:noFill/>
          <a:effectLst>
            <a:outerShdw dist="17961" dir="27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队列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(Queue)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对象按照先进先出，先来先服务的原则；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对象按顺序存储在默认大小为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的缓冲区中；当缓冲区空间不足时，按增长因子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(2.0)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创建一个新的缓冲区，并将现有对象拷贝到新缓冲区中。</a:t>
            </a:r>
          </a:p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Queue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的方法：</a:t>
            </a:r>
          </a:p>
          <a:p>
            <a:pPr lvl="1"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Enqueue	</a:t>
            </a:r>
          </a:p>
          <a:p>
            <a:pPr lvl="1"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Dequeue  	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Peek		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Clear		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Contains	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EE68B913-355F-48DB-818C-DE571A1D2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789040"/>
            <a:ext cx="3384550" cy="1871662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99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24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69021D33-D62E-4FA9-B638-37D9D7FE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508177"/>
            <a:ext cx="792163" cy="43180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man3</a:t>
            </a:r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65611E91-FB21-42E5-959B-64A26E7C2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733727"/>
            <a:ext cx="1368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29704" name="Line 7">
            <a:extLst>
              <a:ext uri="{FF2B5EF4-FFF2-40B4-BE49-F238E27FC236}">
                <a16:creationId xmlns:a16="http://schemas.microsoft.com/office/drawing/2014/main" id="{D12FCB34-3D2B-4E37-8055-518F62A67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725665"/>
            <a:ext cx="865188" cy="0"/>
          </a:xfrm>
          <a:prstGeom prst="line">
            <a:avLst/>
          </a:prstGeom>
          <a:noFill/>
          <a:ln w="76200">
            <a:solidFill>
              <a:srgbClr val="7C4E7E"/>
            </a:solidFill>
            <a:round/>
            <a:headEnd/>
            <a:tailEnd type="triangle" w="med" len="med"/>
          </a:ln>
          <a:effectLst>
            <a:prstShdw prst="shdw17" dist="17961" dir="2700000">
              <a:srgbClr val="4A2F4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2738C7FC-B100-4DEF-B1EC-65463FF10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8344" y="4725665"/>
            <a:ext cx="935038" cy="0"/>
          </a:xfrm>
          <a:prstGeom prst="line">
            <a:avLst/>
          </a:prstGeom>
          <a:noFill/>
          <a:ln w="76200">
            <a:solidFill>
              <a:srgbClr val="7C4E7E"/>
            </a:solidFill>
            <a:round/>
            <a:headEnd type="triangle" w="med" len="med"/>
            <a:tailEnd/>
          </a:ln>
          <a:effectLst>
            <a:prstShdw prst="shdw17" dist="17961" dir="2700000">
              <a:srgbClr val="4A2F4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Rectangle 9">
            <a:extLst>
              <a:ext uri="{FF2B5EF4-FFF2-40B4-BE49-F238E27FC236}">
                <a16:creationId xmlns:a16="http://schemas.microsoft.com/office/drawing/2014/main" id="{9107EFFA-5A9B-4164-9CF8-5561B464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508177"/>
            <a:ext cx="792163" cy="43180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man2</a:t>
            </a:r>
          </a:p>
        </p:txBody>
      </p:sp>
      <p:sp>
        <p:nvSpPr>
          <p:cNvPr id="29707" name="Rectangle 10">
            <a:extLst>
              <a:ext uri="{FF2B5EF4-FFF2-40B4-BE49-F238E27FC236}">
                <a16:creationId xmlns:a16="http://schemas.microsoft.com/office/drawing/2014/main" id="{7122D7E7-6075-429D-80A0-3DAD22E1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08177"/>
            <a:ext cx="792163" cy="43180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189234B3-121B-4285-A283-783A22D9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6648E-1FD6-4614-9126-4027D542947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67CFB3-61A4-45AE-A913-59E91C29E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335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using System.Collections;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public class SamplesQueue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public static 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Queue myQ = new Queue();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myQ.Enqueue("The");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myQ.Enqueue("quick");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myQ.Enqueue("brown");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myQ.Enqueue("fox");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// Removes an element from the Queue.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Console.WriteLine("(Dequeue)\t{0}", myQ.Dequeue());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Console.WriteLine("(Peek)   \t{0}", myQ.Peek());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	    </a:t>
            </a:r>
            <a:r>
              <a:rPr lang="en-US" altLang="zh-CN" sz="2400" noProof="1"/>
              <a:t>Console.WriteLine(myQ.Contains("The"));</a:t>
            </a:r>
            <a:endParaRPr lang="en-US" altLang="zh-CN" sz="2400" noProof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}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189234B3-121B-4285-A283-783A22D9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6648E-1FD6-4614-9126-4027D542947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67CFB3-61A4-45AE-A913-59E91C29E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335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using System.Collections;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public class SamplesQueue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public static 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Queue myQ = new Queue();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myQ.Enqueue("The");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myQ.Enqueue("quick");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myQ.Enqueue("brown");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myQ.Enqueue("fox");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// Removes an element from the Queue.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Console.WriteLine("(Dequeue)\t{0}", myQ.Dequeue());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    Console.WriteLine("(Peek)   \t{0}", myQ.Peek());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    </a:t>
            </a:r>
            <a:r>
              <a:rPr lang="en-US" altLang="zh-CN" sz="2400" noProof="1"/>
              <a:t>Console.WriteLine(myQ.Contains("The"));</a:t>
            </a:r>
            <a:endParaRPr lang="en-US" altLang="zh-CN" sz="2400" noProof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</a:rPr>
              <a:t>}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923652" name="Text Box 4">
            <a:extLst>
              <a:ext uri="{FF2B5EF4-FFF2-40B4-BE49-F238E27FC236}">
                <a16:creationId xmlns:a16="http://schemas.microsoft.com/office/drawing/2014/main" id="{2C20EA2A-4188-44A7-AF9D-7CEBB1F3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708275"/>
            <a:ext cx="4321175" cy="13731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(Dequeue)      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(Peek)          quick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983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27DB5971-671F-4DF4-AC15-5BCA8B98F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C7D38A-FC5C-46B3-AC3B-7C895CF03909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35C52C8-244F-4968-B503-B9FEDF39F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Stack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203177D-D98D-4893-AE4F-F0973BBA9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3182"/>
            <a:ext cx="7772400" cy="4464050"/>
          </a:xfrm>
        </p:spPr>
        <p:txBody>
          <a:bodyPr/>
          <a:lstStyle/>
          <a:p>
            <a:pPr eaLnBrk="1" hangingPunct="1"/>
            <a:r>
              <a:rPr lang="zh-CN" altLang="en-US" sz="3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栈</a:t>
            </a:r>
            <a:r>
              <a:rPr lang="en-US" altLang="zh-CN" sz="3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(Stack)</a:t>
            </a:r>
          </a:p>
          <a:p>
            <a:pPr lvl="1" eaLnBrk="1" hangingPunct="1"/>
            <a:r>
              <a:rPr lang="zh-CN" altLang="en-US" sz="3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后进先出，最后插入的对象位于栈的顶端</a:t>
            </a:r>
          </a:p>
          <a:p>
            <a:pPr eaLnBrk="1" hangingPunct="1"/>
            <a:r>
              <a:rPr lang="en-US" altLang="zh-CN" sz="3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Stack</a:t>
            </a:r>
            <a:r>
              <a:rPr lang="zh-CN" altLang="en-US" sz="3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的方法</a:t>
            </a:r>
          </a:p>
          <a:p>
            <a:pPr lvl="1" eaLnBrk="1" hangingPunct="1"/>
            <a:r>
              <a:rPr lang="en-US" altLang="zh-CN" sz="3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Push		</a:t>
            </a:r>
          </a:p>
          <a:p>
            <a:pPr lvl="1" eaLnBrk="1" hangingPunct="1"/>
            <a:r>
              <a:rPr lang="en-US" altLang="zh-CN" sz="3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Pop</a:t>
            </a:r>
          </a:p>
          <a:p>
            <a:pPr lvl="1" eaLnBrk="1" hangingPunct="1"/>
            <a:r>
              <a:rPr lang="en-US" altLang="zh-CN" sz="3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Peek</a:t>
            </a:r>
          </a:p>
          <a:p>
            <a:pPr lvl="1" eaLnBrk="1" hangingPunct="1"/>
            <a:r>
              <a:rPr lang="en-US" altLang="zh-CN" sz="3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Clear</a:t>
            </a:r>
          </a:p>
          <a:p>
            <a:pPr lvl="1" eaLnBrk="1" hangingPunct="1"/>
            <a:r>
              <a:rPr lang="en-US" altLang="zh-CN" sz="3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Contains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60F31C57-9B32-4AA4-AE47-195DE5E9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213174"/>
            <a:ext cx="2232025" cy="2665413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99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3026EE7F-1097-46F6-BEE8-D3859867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933899"/>
            <a:ext cx="1368425" cy="43180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book3</a:t>
            </a: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79B7BFE2-6BC0-4E4D-B1FB-B06324861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10162"/>
            <a:ext cx="1368425" cy="43180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book2</a:t>
            </a:r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010C5B96-2FF8-4638-9424-A93908260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086424"/>
            <a:ext cx="1368425" cy="43180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book1</a:t>
            </a:r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FB3BDA6C-0A64-426C-A9DA-3111490A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636912"/>
            <a:ext cx="1368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5C3D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B5EAD5D1-4714-4E0C-B8AF-A3EEA711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636912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栈顶</a:t>
            </a:r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F42ECDE9-DAD4-4569-A0DB-3170693BB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213174"/>
            <a:ext cx="0" cy="2520950"/>
          </a:xfrm>
          <a:prstGeom prst="line">
            <a:avLst/>
          </a:prstGeom>
          <a:noFill/>
          <a:ln w="76200">
            <a:solidFill>
              <a:srgbClr val="7C4E7E"/>
            </a:solidFill>
            <a:round/>
            <a:headEnd/>
            <a:tailEnd type="triangle" w="med" len="med"/>
          </a:ln>
          <a:effectLst>
            <a:prstShdw prst="shdw17" dist="17961" dir="2700000">
              <a:srgbClr val="4A2F4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AC01E239-278A-4518-BC98-7AC699867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3213174"/>
            <a:ext cx="0" cy="2520950"/>
          </a:xfrm>
          <a:prstGeom prst="line">
            <a:avLst/>
          </a:prstGeom>
          <a:noFill/>
          <a:ln w="76200">
            <a:solidFill>
              <a:srgbClr val="7C4E7E"/>
            </a:solidFill>
            <a:round/>
            <a:headEnd type="triangle" w="med" len="med"/>
            <a:tailEnd/>
          </a:ln>
          <a:effectLst>
            <a:prstShdw prst="shdw17" dist="17961" dir="2700000">
              <a:srgbClr val="4A2F4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8A1E5809-CDA1-4BE6-9A8B-8663E013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B6BB0-6CDD-4CD1-B941-8DEBD8E1920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5773BE5-9BD0-46BB-89F2-FE681050E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229600" cy="640873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using System;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using System.Collections;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public class ShowStack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void Main()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Stack myStack = new Stack();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myStack.Push(100);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myStack.Push(200);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myStack.Push(300);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PrintValues(myStack);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myStack.Pop();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Console.WriteLine(myStack.Peek().ToString());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}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void PrintValues(Stack myCollection)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foreach (int e in myCollection)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Console.WriteLine(e);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}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}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}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8A1E5809-CDA1-4BE6-9A8B-8663E013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B6BB0-6CDD-4CD1-B941-8DEBD8E1920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5773BE5-9BD0-46BB-89F2-FE681050E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229600" cy="640873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using System;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using System.Collections;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public class ShowStack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void Main()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Stack myStack = new Stack();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myStack.Push(100);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myStack.Push(200);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myStack.Push(300);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PrintValues(myStack);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myStack.Pop();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Console.WriteLine(myStack.Peek().ToString());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}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void PrintValues(Stack myCollection)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foreach (int e in myCollection)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{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Console.WriteLine(e);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}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}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}</a:t>
            </a:r>
            <a:endParaRPr lang="en-US" altLang="zh-CN" sz="1800" b="1"/>
          </a:p>
        </p:txBody>
      </p:sp>
      <p:sp>
        <p:nvSpPr>
          <p:cNvPr id="930821" name="Text Box 5">
            <a:extLst>
              <a:ext uri="{FF2B5EF4-FFF2-40B4-BE49-F238E27FC236}">
                <a16:creationId xmlns:a16="http://schemas.microsoft.com/office/drawing/2014/main" id="{E17EBA80-24D3-4E52-92DC-56789015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125538"/>
            <a:ext cx="1944688" cy="15525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200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900800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3BBE7F11-B48F-4FF6-A0C4-C7E08FA02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14A572-381F-43D6-B9A2-FF659C593EFE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24BF69F-9792-4766-9E84-99AACE0C1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A84EC83-23EF-4ED9-9F3D-91DA686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124743"/>
            <a:ext cx="7772400" cy="2415381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哈希表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由一对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(key , value) 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类型的元素组成的集合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所有元素的 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 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必须唯一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(key , value)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是一对一的映射，即根据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就可以立刻在集合中找到所需元素</a:t>
            </a:r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5E176E04-65B8-47FE-949A-DF9A8A346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508500"/>
            <a:ext cx="0" cy="16573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8" name="Line 7">
            <a:extLst>
              <a:ext uri="{FF2B5EF4-FFF2-40B4-BE49-F238E27FC236}">
                <a16:creationId xmlns:a16="http://schemas.microsoft.com/office/drawing/2014/main" id="{3969C328-3B36-4D21-8BAB-70B3F6FCC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4508500"/>
            <a:ext cx="0" cy="16573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B4AAAB09-CEF6-4B43-85A7-44B1D5D0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40250"/>
            <a:ext cx="8207375" cy="369888"/>
          </a:xfrm>
          <a:prstGeom prst="rect">
            <a:avLst/>
          </a:prstGeom>
          <a:solidFill>
            <a:srgbClr val="3333CC">
              <a:alpha val="2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B57A58BC-2B3E-4E16-82DC-12530603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33825"/>
            <a:ext cx="8207375" cy="2197100"/>
          </a:xfrm>
          <a:prstGeom prst="rect">
            <a:avLst/>
          </a:prstGeom>
          <a:noFill/>
          <a:ln w="25400" algn="ctr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D31AA"/>
              </a:buClr>
              <a:buSzPct val="150000"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中国城市天气预报                        书目信息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D31AA"/>
              </a:buClr>
              <a:buSzPct val="150000"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〈key〉 	   〈value〉            〈key〉           〈value〉</a:t>
            </a:r>
          </a:p>
          <a:p>
            <a:pPr eaLnBrk="1" hangingPunct="1">
              <a:buClr>
                <a:srgbClr val="FD31AA"/>
              </a:buClr>
              <a:buSzPct val="150000"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北京	   	        “晴”                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ISBN-0110	 “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红与黑”</a:t>
            </a:r>
          </a:p>
          <a:p>
            <a:pPr eaLnBrk="1" hangingPunct="1">
              <a:buClr>
                <a:srgbClr val="FD31AA"/>
              </a:buClr>
              <a:buSzPct val="150000"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上海	    	      “小雨”               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ISBN-0210            “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荆棘鸟”</a:t>
            </a:r>
          </a:p>
          <a:p>
            <a:pPr eaLnBrk="1" hangingPunct="1">
              <a:buClr>
                <a:srgbClr val="FD31AA"/>
              </a:buClr>
              <a:buSzPct val="150000"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广州		      “阴天” 	         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ISBN-9106	    “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简爱”</a:t>
            </a:r>
            <a:endParaRPr kumimoji="1" lang="en-US" altLang="zh-CN" sz="24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EE6883D7-39CD-47A5-B1FB-B2292FA45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75C375-BF5D-44EF-A134-520F6C3BC2BA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FFAABB-B214-415E-AA09-AEF9AF800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System.Array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的属性和方法 </a:t>
            </a: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B75D4CF5-AAE3-4ABB-A491-B97F3760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89100"/>
            <a:ext cx="4114800" cy="3703638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CCFF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696D4E46-40FC-4676-A283-0FE2F102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1689100"/>
            <a:ext cx="2438400" cy="925513"/>
          </a:xfrm>
          <a:prstGeom prst="ellipse">
            <a:avLst/>
          </a:prstGeom>
          <a:solidFill>
            <a:srgbClr val="3C26A8">
              <a:alpha val="76862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C887D336-997E-4BB5-B79B-652271F6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993900"/>
            <a:ext cx="1646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CCFFFF"/>
                </a:solidFill>
              </a:rPr>
              <a:t>属性</a:t>
            </a:r>
          </a:p>
        </p:txBody>
      </p:sp>
      <p:sp>
        <p:nvSpPr>
          <p:cNvPr id="901126" name="Rectangle 6">
            <a:extLst>
              <a:ext uri="{FF2B5EF4-FFF2-40B4-BE49-F238E27FC236}">
                <a16:creationId xmlns:a16="http://schemas.microsoft.com/office/drawing/2014/main" id="{7203B345-0CBF-4E75-8613-A06F64D5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26797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Length</a:t>
            </a:r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id="{9AF17AEA-C315-4434-8969-62D156E0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1579563"/>
            <a:ext cx="4572000" cy="4525962"/>
          </a:xfrm>
          <a:prstGeom prst="ellipse">
            <a:avLst/>
          </a:prstGeom>
          <a:gradFill rotWithShape="1">
            <a:gsLst>
              <a:gs pos="0">
                <a:srgbClr val="FF9999"/>
              </a:gs>
              <a:gs pos="100000">
                <a:srgbClr val="FFE7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Oval 8">
            <a:extLst>
              <a:ext uri="{FF2B5EF4-FFF2-40B4-BE49-F238E27FC236}">
                <a16:creationId xmlns:a16="http://schemas.microsoft.com/office/drawing/2014/main" id="{20C664EE-647A-40F2-BF28-90CDE85F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557338"/>
            <a:ext cx="2705100" cy="1081087"/>
          </a:xfrm>
          <a:prstGeom prst="ellipse">
            <a:avLst/>
          </a:prstGeom>
          <a:solidFill>
            <a:srgbClr val="3C26A8">
              <a:alpha val="76862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2BB43544-6832-4B57-9F2B-1182192A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18081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FF"/>
                </a:solidFill>
              </a:rPr>
              <a:t>方法</a:t>
            </a:r>
          </a:p>
        </p:txBody>
      </p:sp>
      <p:sp>
        <p:nvSpPr>
          <p:cNvPr id="901130" name="Rectangle 10">
            <a:extLst>
              <a:ext uri="{FF2B5EF4-FFF2-40B4-BE49-F238E27FC236}">
                <a16:creationId xmlns:a16="http://schemas.microsoft.com/office/drawing/2014/main" id="{5B5CEE4D-DCA5-4A66-87AC-B9206198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2295525"/>
            <a:ext cx="20558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sz="1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BinarySearch</a:t>
            </a:r>
            <a:endParaRPr lang="en-US" sz="17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1" name="Rectangle 11">
            <a:extLst>
              <a:ext uri="{FF2B5EF4-FFF2-40B4-BE49-F238E27FC236}">
                <a16:creationId xmlns:a16="http://schemas.microsoft.com/office/drawing/2014/main" id="{A8E62CAF-BFF2-45DC-8FC7-06399BF15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2265363"/>
            <a:ext cx="1828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Clear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2" name="Rectangle 12">
            <a:extLst>
              <a:ext uri="{FF2B5EF4-FFF2-40B4-BE49-F238E27FC236}">
                <a16:creationId xmlns:a16="http://schemas.microsoft.com/office/drawing/2014/main" id="{766FEFF5-0306-4FB4-B63A-4FFD67D9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2981325"/>
            <a:ext cx="23669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GB" sz="1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Copy</a:t>
            </a:r>
            <a:endParaRPr lang="en-US" sz="17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3" name="Rectangle 13">
            <a:extLst>
              <a:ext uri="{FF2B5EF4-FFF2-40B4-BE49-F238E27FC236}">
                <a16:creationId xmlns:a16="http://schemas.microsoft.com/office/drawing/2014/main" id="{F7AD82DB-7170-4319-93A9-CF98CD90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32893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Rank</a:t>
            </a:r>
          </a:p>
        </p:txBody>
      </p:sp>
      <p:sp>
        <p:nvSpPr>
          <p:cNvPr id="901134" name="Rectangle 14">
            <a:extLst>
              <a:ext uri="{FF2B5EF4-FFF2-40B4-BE49-F238E27FC236}">
                <a16:creationId xmlns:a16="http://schemas.microsoft.com/office/drawing/2014/main" id="{87979AD4-A569-4E3E-868E-FBF89D42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38989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IsReadOnly</a:t>
            </a:r>
          </a:p>
        </p:txBody>
      </p:sp>
      <p:sp>
        <p:nvSpPr>
          <p:cNvPr id="901135" name="Rectangle 15">
            <a:extLst>
              <a:ext uri="{FF2B5EF4-FFF2-40B4-BE49-F238E27FC236}">
                <a16:creationId xmlns:a16="http://schemas.microsoft.com/office/drawing/2014/main" id="{3D48AD9C-6113-4EA4-972F-B8A67200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45085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IsFixedSize</a:t>
            </a:r>
          </a:p>
        </p:txBody>
      </p:sp>
      <p:sp>
        <p:nvSpPr>
          <p:cNvPr id="901136" name="Rectangle 16">
            <a:extLst>
              <a:ext uri="{FF2B5EF4-FFF2-40B4-BE49-F238E27FC236}">
                <a16:creationId xmlns:a16="http://schemas.microsoft.com/office/drawing/2014/main" id="{B52EBE7A-0875-416E-AF86-8EC1CD52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2981325"/>
            <a:ext cx="23669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CopyTo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7" name="Rectangle 17">
            <a:extLst>
              <a:ext uri="{FF2B5EF4-FFF2-40B4-BE49-F238E27FC236}">
                <a16:creationId xmlns:a16="http://schemas.microsoft.com/office/drawing/2014/main" id="{B68A8AE9-68E3-4E96-B5C5-33610F16E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3438525"/>
            <a:ext cx="23669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GB" sz="17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CreateInstance</a:t>
            </a:r>
            <a:endParaRPr lang="en-US" sz="17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01138" name="Rectangle 18">
            <a:extLst>
              <a:ext uri="{FF2B5EF4-FFF2-40B4-BE49-F238E27FC236}">
                <a16:creationId xmlns:a16="http://schemas.microsoft.com/office/drawing/2014/main" id="{2E9FA7AA-C782-45BE-9C72-33D7C5D0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351472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GetLength</a:t>
            </a:r>
            <a:endParaRPr lang="en-GB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39" name="Rectangle 19">
            <a:extLst>
              <a:ext uri="{FF2B5EF4-FFF2-40B4-BE49-F238E27FC236}">
                <a16:creationId xmlns:a16="http://schemas.microsoft.com/office/drawing/2014/main" id="{A4B636FB-13E2-41BA-A670-F319236C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3971925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GetLowerBound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0" name="Rectangle 20">
            <a:extLst>
              <a:ext uri="{FF2B5EF4-FFF2-40B4-BE49-F238E27FC236}">
                <a16:creationId xmlns:a16="http://schemas.microsoft.com/office/drawing/2014/main" id="{984FA322-4C1F-42DD-9ECC-B77C0982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4429125"/>
            <a:ext cx="2147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GetUpperBound</a:t>
            </a:r>
            <a:endParaRPr lang="en-GB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1" name="Rectangle 21">
            <a:extLst>
              <a:ext uri="{FF2B5EF4-FFF2-40B4-BE49-F238E27FC236}">
                <a16:creationId xmlns:a16="http://schemas.microsoft.com/office/drawing/2014/main" id="{D54734EE-76E6-4178-AF79-38DB239F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4048125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GetValue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2" name="Rectangle 22">
            <a:extLst>
              <a:ext uri="{FF2B5EF4-FFF2-40B4-BE49-F238E27FC236}">
                <a16:creationId xmlns:a16="http://schemas.microsoft.com/office/drawing/2014/main" id="{A2BB221B-CFB0-4CFD-AC96-A6F7129D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4505325"/>
            <a:ext cx="1128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IndexOf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3" name="Rectangle 23">
            <a:extLst>
              <a:ext uri="{FF2B5EF4-FFF2-40B4-BE49-F238E27FC236}">
                <a16:creationId xmlns:a16="http://schemas.microsoft.com/office/drawing/2014/main" id="{45891896-8000-48EA-94B7-573822D6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4962525"/>
            <a:ext cx="165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LastIndexOf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4" name="Rectangle 24">
            <a:extLst>
              <a:ext uri="{FF2B5EF4-FFF2-40B4-BE49-F238E27FC236}">
                <a16:creationId xmlns:a16="http://schemas.microsoft.com/office/drawing/2014/main" id="{1EBCDA59-DE2E-44C2-9620-3B85D2F0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4962525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Reverse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5" name="Rectangle 25">
            <a:extLst>
              <a:ext uri="{FF2B5EF4-FFF2-40B4-BE49-F238E27FC236}">
                <a16:creationId xmlns:a16="http://schemas.microsoft.com/office/drawing/2014/main" id="{52E6005F-20D7-4951-8E01-007669E69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5419725"/>
            <a:ext cx="125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SetValue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  <p:sp>
        <p:nvSpPr>
          <p:cNvPr id="901146" name="Rectangle 26">
            <a:extLst>
              <a:ext uri="{FF2B5EF4-FFF2-40B4-BE49-F238E27FC236}">
                <a16:creationId xmlns:a16="http://schemas.microsoft.com/office/drawing/2014/main" id="{C22347DB-8FD0-488B-8565-4ECFB843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38" y="5419725"/>
            <a:ext cx="1028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cs typeface="Mangal" pitchFamily="2"/>
              </a:rPr>
              <a:t>Sort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  <a:cs typeface="Mang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A048E089-0BCD-4384-A231-78E75889C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1F1AA0-DF88-4C70-8DAC-7CFAAE0F368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0D8DE01-9BAA-45DE-BE03-5CED439E9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476672"/>
            <a:ext cx="7848600" cy="1584325"/>
          </a:xfrm>
        </p:spPr>
        <p:txBody>
          <a:bodyPr/>
          <a:lstStyle/>
          <a:p>
            <a:pPr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方法：</a:t>
            </a:r>
          </a:p>
          <a:p>
            <a:pPr lvl="1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Add(key, value)</a:t>
            </a:r>
          </a:p>
          <a:p>
            <a:pPr lvl="1" eaLnBrk="1" hangingPunct="1"/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根据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而不是根据索引查找，因此速度很快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CD6C27D6-2A74-4C35-990B-BD444BC5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205459"/>
            <a:ext cx="8281169" cy="35998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3D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 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增加对象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ht.Add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("Beijing", "Sunny");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ht.Add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ShangHai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 "Rainy");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ht.Add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Guandong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 "Cloudy");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["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Guandong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"]="Sunny";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读对象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bjWeather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["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Guandong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7FEE5057-2CEE-480C-BB67-3B94DA3C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B6920-FCEF-4C02-B58A-ABBC6CB26EC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53308FB-022C-4F2C-9808-B2B5D36F5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1069"/>
            <a:ext cx="82296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ContainsKey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ContainsValue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bool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keyFound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valueFound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if(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ht.ContainsKey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(“Beijing”))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keyFound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else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keyFound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=false;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if(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ht.ContainsValue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(“Sunny”))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valueFound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=true;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列举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(string key in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ht.Keys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{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MessageBox.Show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(key);}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列举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(string value in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ht.Values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{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MessageBox.Show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(value);}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列举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Keys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DictionaryEntry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de in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{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MessageBox.Show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de.Key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+ “ “ +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de.Value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DB5EA4B2-B9F5-404C-85BA-C7837102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E1D7C-3F84-40D5-BAD0-B4F26871080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31D4995-94B4-4F00-BE9F-B60AB2A87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260350"/>
            <a:ext cx="8568952" cy="6408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using System.Collections;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public class SamplesHashtable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Hashtable myHT = new Hashtable();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myHT.Add(0, "zero");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myHT.Add(1, "one");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myHT.Add(2, "two");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myHT.Add(3, "three");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myHT.Add(4, "four");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Console.WriteLine("The Hashtable contains the following values:");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PrintIndexAndKeysAndValues(myHT);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int myKey =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Console.WriteLine("The key \"{0}\" is {1}.", myKey, </a:t>
            </a:r>
            <a:r>
              <a:rPr lang="en-US" altLang="zh-CN" sz="1400" b="1" noProof="1">
                <a:solidFill>
                  <a:srgbClr val="FF0000"/>
                </a:solidFill>
              </a:rPr>
              <a:t>myHT.ContainsKey(myKey) </a:t>
            </a:r>
            <a:r>
              <a:rPr lang="en-US" altLang="zh-CN" sz="1400" b="1" noProof="1"/>
              <a:t>? "in the </a:t>
            </a:r>
            <a:r>
              <a:rPr lang="en-US" altLang="zh-CN" sz="1400" b="1" dirty="0"/>
              <a:t>     </a:t>
            </a:r>
            <a:r>
              <a:rPr lang="en-US" altLang="zh-CN" sz="1400" b="1" noProof="1"/>
              <a:t>Hashtable" : "NOT in the Hashtable");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myKey = 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Console.WriteLine("The key \"{0}\" is {1}.", myKey, </a:t>
            </a:r>
            <a:r>
              <a:rPr lang="en-US" altLang="zh-CN" sz="1400" b="1" noProof="1">
                <a:solidFill>
                  <a:srgbClr val="FF0000"/>
                </a:solidFill>
              </a:rPr>
              <a:t>myHT.ContainsKey(myKey)</a:t>
            </a:r>
            <a:r>
              <a:rPr lang="en-US" altLang="zh-CN" sz="1400" b="1" noProof="1"/>
              <a:t> ? "in the Hashtable" : "NOT in the Hashtable");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String myValue = "three";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Console.WriteLine("The value \"{0}\" is {1}.", myValue, </a:t>
            </a:r>
            <a:r>
              <a:rPr lang="en-US" altLang="zh-CN" sz="1400" b="1" noProof="1">
                <a:solidFill>
                  <a:srgbClr val="FF0000"/>
                </a:solidFill>
              </a:rPr>
              <a:t>myHT.ContainsValue(myValue) </a:t>
            </a:r>
            <a:r>
              <a:rPr lang="en-US" altLang="zh-CN" sz="1400" b="1" noProof="1"/>
              <a:t>? "in the Hashtable" : "NOT in the Hashtable");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myValue = "nine";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Console.WriteLine("The value \"{0}\" is {1}.", myValue, </a:t>
            </a:r>
            <a:r>
              <a:rPr lang="en-US" altLang="zh-CN" sz="1400" b="1" noProof="1">
                <a:solidFill>
                  <a:srgbClr val="FF0000"/>
                </a:solidFill>
              </a:rPr>
              <a:t>myHT.ContainsValue(myValue) </a:t>
            </a:r>
            <a:r>
              <a:rPr lang="en-US" altLang="zh-CN" sz="1400" b="1" noProof="1"/>
              <a:t>? "in the Hashtable" : "NOT in the Hashtable");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}</a:t>
            </a:r>
            <a:endParaRPr lang="en-US" altLang="zh-C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42603893-EA5D-4BFF-9191-2B92C6DF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DA04F-7DBC-43E8-A3D5-5114DC62CF7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8C4DF6-6EEE-43CA-B8DD-94CB96056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868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zh-CN" altLang="zh-CN" sz="20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    public static void PrintIndexAndKeysAndValues(Hashtable myHT)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        int i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        Console.WriteLine("\t-INDEX-\t-KEY-\t-VALUE-");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        </a:t>
            </a:r>
            <a:r>
              <a:rPr lang="en-US" altLang="zh-CN" sz="2000" b="1" noProof="1">
                <a:solidFill>
                  <a:srgbClr val="FF0000"/>
                </a:solidFill>
              </a:rPr>
              <a:t>foreach (DictionaryEntry de in myHT)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>
                <a:solidFill>
                  <a:srgbClr val="FF0000"/>
                </a:solidFill>
              </a:rPr>
              <a:t>            Console.WriteLine("\t[{0}]:\t{1}\t{2}", i++, de.Key, de.Value);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        Console.WriteLine();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noProof="1"/>
              <a:t>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497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42603893-EA5D-4BFF-9191-2B92C6DF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DA04F-7DBC-43E8-A3D5-5114DC62CF7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961540" name="Text Box 4">
            <a:extLst>
              <a:ext uri="{FF2B5EF4-FFF2-40B4-BE49-F238E27FC236}">
                <a16:creationId xmlns:a16="http://schemas.microsoft.com/office/drawing/2014/main" id="{34AA6C19-3335-4AE5-B3DA-E6ED4F331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692696"/>
            <a:ext cx="8135938" cy="52165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The </a:t>
            </a:r>
            <a:r>
              <a:rPr lang="en-US" altLang="zh-CN" sz="2800" b="1" dirty="0" err="1">
                <a:solidFill>
                  <a:srgbClr val="FF0000"/>
                </a:solidFill>
              </a:rPr>
              <a:t>Hashtable</a:t>
            </a:r>
            <a:r>
              <a:rPr lang="en-US" altLang="zh-CN" sz="2800" b="1" dirty="0">
                <a:solidFill>
                  <a:srgbClr val="FF0000"/>
                </a:solidFill>
              </a:rPr>
              <a:t> contains the following values: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-INDEX- -KEY-   -VALUE-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[0]:    4       four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[1]:    3       three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[2]:    2       two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[3]:    1       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[4]:    0       zero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The key "2" is in the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Hashtable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The key "6" is NOT in the </a:t>
            </a:r>
            <a:r>
              <a:rPr lang="en-US" altLang="zh-CN" sz="2800" b="1" dirty="0" err="1">
                <a:solidFill>
                  <a:srgbClr val="FF0000"/>
                </a:solidFill>
              </a:rPr>
              <a:t>Hashtable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The value "three" is in the </a:t>
            </a:r>
            <a:r>
              <a:rPr lang="en-US" altLang="zh-CN" sz="2800" b="1" dirty="0" err="1">
                <a:solidFill>
                  <a:srgbClr val="FF0000"/>
                </a:solidFill>
              </a:rPr>
              <a:t>Hashtable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The value "nine" is NOT in the </a:t>
            </a:r>
            <a:r>
              <a:rPr lang="en-US" altLang="zh-CN" sz="2800" b="1" dirty="0" err="1">
                <a:solidFill>
                  <a:srgbClr val="FF0000"/>
                </a:solidFill>
              </a:rPr>
              <a:t>Hashtable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17EC0C2D-516B-4780-A610-F690129F3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4FE304-2A7D-4B92-9144-DE373BDEE818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7B28CED-DB30-40F2-823B-EB8C7CEEC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数组和集合的比较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AE5970D-02E2-479D-A05B-2C457FBD5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324070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数组声明了元素类型，但集合没有，因为集合中所有元素都存储为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类型的对象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数组的大小是固定的，不能增加和减少；而集合类可根据需要动态调整大小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检索元素的方式不同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93FDF34C-93C7-4061-8264-117A6D1E0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DB0AD5-07CD-4D0D-939D-E2AB65B96098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19619C0-040D-4702-93D0-C37000E14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000875" cy="547687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类型安全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C202A049-31E6-4835-929F-0665A7E9F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341438"/>
            <a:ext cx="463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MySchool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中添加一个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hlinkClick r:id="rId8" action="ppaction://hlinkfile"/>
              </a:rPr>
              <a:t>Teacher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id="{D1E26B8F-1577-4732-B657-B6CF7B08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268413"/>
            <a:ext cx="194468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0037" name="AutoShape 5">
            <a:extLst>
              <a:ext uri="{FF2B5EF4-FFF2-40B4-BE49-F238E27FC236}">
                <a16:creationId xmlns:a16="http://schemas.microsoft.com/office/drawing/2014/main" id="{3A3B2F07-5BE1-4628-8A50-1AF4902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205038"/>
            <a:ext cx="4895850" cy="1295400"/>
          </a:xfrm>
          <a:prstGeom prst="roundRect">
            <a:avLst>
              <a:gd name="adj" fmla="val 1102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ArrayList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 = new ArrayList();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Teacher jacky = new Teacher("</a:t>
            </a:r>
            <a:r>
              <a:rPr lang="zh-CN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成龙龙</a:t>
            </a:r>
            <a:r>
              <a:rPr lang="zh-CN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", 4);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jacky.SayHi();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tudents.Add(jacky);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40038" name="AutoShape 6">
            <a:extLst>
              <a:ext uri="{FF2B5EF4-FFF2-40B4-BE49-F238E27FC236}">
                <a16:creationId xmlns:a16="http://schemas.microsoft.com/office/drawing/2014/main" id="{B4650B4D-F30B-41AF-94AF-B3DE11E2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863403"/>
            <a:ext cx="21653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能否加入一个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对象？</a:t>
            </a:r>
          </a:p>
        </p:txBody>
      </p:sp>
      <p:sp>
        <p:nvSpPr>
          <p:cNvPr id="940039" name="AutoShape 7">
            <a:extLst>
              <a:ext uri="{FF2B5EF4-FFF2-40B4-BE49-F238E27FC236}">
                <a16:creationId xmlns:a16="http://schemas.microsoft.com/office/drawing/2014/main" id="{CCEDEB77-CB9D-4174-9BFD-75F36606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716338"/>
            <a:ext cx="4895850" cy="1465262"/>
          </a:xfrm>
          <a:prstGeom prst="roundRect">
            <a:avLst>
              <a:gd name="adj" fmla="val 920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foreach (Object stuo in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tudents)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Student stu = (Student)stuo;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Console.WriteLine(stu.Name);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40040" name="AutoShape 8">
            <a:extLst>
              <a:ext uri="{FF2B5EF4-FFF2-40B4-BE49-F238E27FC236}">
                <a16:creationId xmlns:a16="http://schemas.microsoft.com/office/drawing/2014/main" id="{8EE48B07-6E18-473B-B62A-EFA4DF3A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229225"/>
            <a:ext cx="2232025" cy="693738"/>
          </a:xfrm>
          <a:prstGeom prst="wedgeRoundRectCallout">
            <a:avLst>
              <a:gd name="adj1" fmla="val 86630"/>
              <a:gd name="adj2" fmla="val -94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遍历这个集合是否有问题？</a:t>
            </a:r>
          </a:p>
        </p:txBody>
      </p:sp>
      <p:sp>
        <p:nvSpPr>
          <p:cNvPr id="940041" name="Rectangle 9">
            <a:extLst>
              <a:ext uri="{FF2B5EF4-FFF2-40B4-BE49-F238E27FC236}">
                <a16:creationId xmlns:a16="http://schemas.microsoft.com/office/drawing/2014/main" id="{F2D7155C-F66C-4600-8873-DEA6C4A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140646"/>
            <a:ext cx="244792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0042" name="Rectangle 10">
            <a:extLst>
              <a:ext uri="{FF2B5EF4-FFF2-40B4-BE49-F238E27FC236}">
                <a16:creationId xmlns:a16="http://schemas.microsoft.com/office/drawing/2014/main" id="{AB967BBF-6CA9-4635-929C-457AF82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292600"/>
            <a:ext cx="3240087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40043" name="Picture 11" descr="问题">
            <a:extLst>
              <a:ext uri="{FF2B5EF4-FFF2-40B4-BE49-F238E27FC236}">
                <a16:creationId xmlns:a16="http://schemas.microsoft.com/office/drawing/2014/main" id="{C73A74FE-ABAC-420E-8DD1-31F9AD7C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1368425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12" descr="现场编程">
            <a:extLst>
              <a:ext uri="{FF2B5EF4-FFF2-40B4-BE49-F238E27FC236}">
                <a16:creationId xmlns:a16="http://schemas.microsoft.com/office/drawing/2014/main" id="{7BB10EE9-ACD8-46BC-A5E5-FBF3603E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1C6688-394A-440D-A504-DC97506C0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4DF48-FD1A-400B-B1A0-32F26DDA7FB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397FA375-D9AB-416F-AB3A-C601DA3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133600"/>
            <a:ext cx="1727200" cy="2663825"/>
          </a:xfrm>
          <a:prstGeom prst="roundRect">
            <a:avLst>
              <a:gd name="adj" fmla="val 1093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集合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E0AE9D04-1E7D-4BAB-8462-F7C83224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6336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Scofield</a:t>
            </a:r>
          </a:p>
        </p:txBody>
      </p:sp>
      <p:sp>
        <p:nvSpPr>
          <p:cNvPr id="942085" name="AutoShape 5">
            <a:extLst>
              <a:ext uri="{FF2B5EF4-FFF2-40B4-BE49-F238E27FC236}">
                <a16:creationId xmlns:a16="http://schemas.microsoft.com/office/drawing/2014/main" id="{41941A2F-0DAA-4569-83EA-83B03ABD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0654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张靓靓</a:t>
            </a:r>
          </a:p>
        </p:txBody>
      </p:sp>
      <p:sp>
        <p:nvSpPr>
          <p:cNvPr id="942086" name="AutoShape 6">
            <a:extLst>
              <a:ext uri="{FF2B5EF4-FFF2-40B4-BE49-F238E27FC236}">
                <a16:creationId xmlns:a16="http://schemas.microsoft.com/office/drawing/2014/main" id="{9FB08813-7BD2-4D81-B8D0-7BE1EAE8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4972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周杰杰</a:t>
            </a:r>
          </a:p>
        </p:txBody>
      </p:sp>
      <p:sp>
        <p:nvSpPr>
          <p:cNvPr id="942087" name="AutoShape 7">
            <a:extLst>
              <a:ext uri="{FF2B5EF4-FFF2-40B4-BE49-F238E27FC236}">
                <a16:creationId xmlns:a16="http://schemas.microsoft.com/office/drawing/2014/main" id="{040C1EF0-30C5-450B-ACDC-1FB1B6E68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1038" y="3068638"/>
            <a:ext cx="1589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成龙龙</a:t>
            </a:r>
          </a:p>
        </p:txBody>
      </p:sp>
      <p:sp>
        <p:nvSpPr>
          <p:cNvPr id="942088" name="AutoShape 8">
            <a:extLst>
              <a:ext uri="{FF2B5EF4-FFF2-40B4-BE49-F238E27FC236}">
                <a16:creationId xmlns:a16="http://schemas.microsoft.com/office/drawing/2014/main" id="{0086751B-D936-4D60-95D1-67ECE256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67188"/>
            <a:ext cx="1728787" cy="398462"/>
          </a:xfrm>
          <a:prstGeom prst="wedgeRoundRectCallout">
            <a:avLst>
              <a:gd name="adj1" fmla="val 82968"/>
              <a:gd name="adj2" fmla="val -222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添加对象</a:t>
            </a:r>
          </a:p>
        </p:txBody>
      </p:sp>
      <p:sp>
        <p:nvSpPr>
          <p:cNvPr id="942093" name="AutoShape 13">
            <a:extLst>
              <a:ext uri="{FF2B5EF4-FFF2-40B4-BE49-F238E27FC236}">
                <a16:creationId xmlns:a16="http://schemas.microsoft.com/office/drawing/2014/main" id="{F24B9349-8D15-4F16-9EB9-D6DC791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576262" cy="792163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07328499-24FE-49CB-A9B3-804CDD3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1520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1C6688-394A-440D-A504-DC97506C0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4DF48-FD1A-400B-B1A0-32F26DDA7FB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397FA375-D9AB-416F-AB3A-C601DA3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133600"/>
            <a:ext cx="1727200" cy="2663825"/>
          </a:xfrm>
          <a:prstGeom prst="roundRect">
            <a:avLst>
              <a:gd name="adj" fmla="val 1093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集合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E0AE9D04-1E7D-4BAB-8462-F7C83224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6336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Scofield</a:t>
            </a:r>
          </a:p>
        </p:txBody>
      </p:sp>
      <p:sp>
        <p:nvSpPr>
          <p:cNvPr id="942085" name="AutoShape 5">
            <a:extLst>
              <a:ext uri="{FF2B5EF4-FFF2-40B4-BE49-F238E27FC236}">
                <a16:creationId xmlns:a16="http://schemas.microsoft.com/office/drawing/2014/main" id="{41941A2F-0DAA-4569-83EA-83B03ABD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0654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张靓靓</a:t>
            </a:r>
          </a:p>
        </p:txBody>
      </p:sp>
      <p:sp>
        <p:nvSpPr>
          <p:cNvPr id="942086" name="AutoShape 6">
            <a:extLst>
              <a:ext uri="{FF2B5EF4-FFF2-40B4-BE49-F238E27FC236}">
                <a16:creationId xmlns:a16="http://schemas.microsoft.com/office/drawing/2014/main" id="{9FB08813-7BD2-4D81-B8D0-7BE1EAE8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4972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周杰杰</a:t>
            </a:r>
          </a:p>
        </p:txBody>
      </p:sp>
      <p:sp>
        <p:nvSpPr>
          <p:cNvPr id="942087" name="AutoShape 7">
            <a:extLst>
              <a:ext uri="{FF2B5EF4-FFF2-40B4-BE49-F238E27FC236}">
                <a16:creationId xmlns:a16="http://schemas.microsoft.com/office/drawing/2014/main" id="{040C1EF0-30C5-450B-ACDC-1FB1B6E68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89325" y="3975101"/>
            <a:ext cx="1589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成龙龙</a:t>
            </a:r>
          </a:p>
        </p:txBody>
      </p:sp>
      <p:sp>
        <p:nvSpPr>
          <p:cNvPr id="942088" name="AutoShape 8">
            <a:extLst>
              <a:ext uri="{FF2B5EF4-FFF2-40B4-BE49-F238E27FC236}">
                <a16:creationId xmlns:a16="http://schemas.microsoft.com/office/drawing/2014/main" id="{0086751B-D936-4D60-95D1-67ECE256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67188"/>
            <a:ext cx="1728787" cy="398462"/>
          </a:xfrm>
          <a:prstGeom prst="wedgeRoundRectCallout">
            <a:avLst>
              <a:gd name="adj1" fmla="val 82968"/>
              <a:gd name="adj2" fmla="val -222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添加对象</a:t>
            </a:r>
          </a:p>
        </p:txBody>
      </p:sp>
      <p:pic>
        <p:nvPicPr>
          <p:cNvPr id="942089" name="Picture 9" descr="fanxing2">
            <a:extLst>
              <a:ext uri="{FF2B5EF4-FFF2-40B4-BE49-F238E27FC236}">
                <a16:creationId xmlns:a16="http://schemas.microsoft.com/office/drawing/2014/main" id="{D5191831-63CB-44B1-A6F3-10032AB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20875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AutoShape 13">
            <a:extLst>
              <a:ext uri="{FF2B5EF4-FFF2-40B4-BE49-F238E27FC236}">
                <a16:creationId xmlns:a16="http://schemas.microsoft.com/office/drawing/2014/main" id="{F24B9349-8D15-4F16-9EB9-D6DC791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576262" cy="792163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07328499-24FE-49CB-A9B3-804CDD3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1520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430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1C6688-394A-440D-A504-DC97506C0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4DF48-FD1A-400B-B1A0-32F26DDA7FB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397FA375-D9AB-416F-AB3A-C601DA3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133600"/>
            <a:ext cx="1727200" cy="2663825"/>
          </a:xfrm>
          <a:prstGeom prst="roundRect">
            <a:avLst>
              <a:gd name="adj" fmla="val 1093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集合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E0AE9D04-1E7D-4BAB-8462-F7C83224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6336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Scofield</a:t>
            </a:r>
          </a:p>
        </p:txBody>
      </p:sp>
      <p:sp>
        <p:nvSpPr>
          <p:cNvPr id="942085" name="AutoShape 5">
            <a:extLst>
              <a:ext uri="{FF2B5EF4-FFF2-40B4-BE49-F238E27FC236}">
                <a16:creationId xmlns:a16="http://schemas.microsoft.com/office/drawing/2014/main" id="{41941A2F-0DAA-4569-83EA-83B03ABD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0654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张靓靓</a:t>
            </a:r>
          </a:p>
        </p:txBody>
      </p:sp>
      <p:sp>
        <p:nvSpPr>
          <p:cNvPr id="942086" name="AutoShape 6">
            <a:extLst>
              <a:ext uri="{FF2B5EF4-FFF2-40B4-BE49-F238E27FC236}">
                <a16:creationId xmlns:a16="http://schemas.microsoft.com/office/drawing/2014/main" id="{9FB08813-7BD2-4D81-B8D0-7BE1EAE8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497263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周杰杰</a:t>
            </a:r>
          </a:p>
        </p:txBody>
      </p:sp>
      <p:sp>
        <p:nvSpPr>
          <p:cNvPr id="942087" name="AutoShape 7">
            <a:extLst>
              <a:ext uri="{FF2B5EF4-FFF2-40B4-BE49-F238E27FC236}">
                <a16:creationId xmlns:a16="http://schemas.microsoft.com/office/drawing/2014/main" id="{040C1EF0-30C5-450B-ACDC-1FB1B6E68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89325" y="3975101"/>
            <a:ext cx="1589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成龙龙</a:t>
            </a:r>
          </a:p>
        </p:txBody>
      </p:sp>
      <p:sp>
        <p:nvSpPr>
          <p:cNvPr id="942088" name="AutoShape 8">
            <a:extLst>
              <a:ext uri="{FF2B5EF4-FFF2-40B4-BE49-F238E27FC236}">
                <a16:creationId xmlns:a16="http://schemas.microsoft.com/office/drawing/2014/main" id="{0086751B-D936-4D60-95D1-67ECE256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67188"/>
            <a:ext cx="1728787" cy="398462"/>
          </a:xfrm>
          <a:prstGeom prst="wedgeRoundRectCallout">
            <a:avLst>
              <a:gd name="adj1" fmla="val 82968"/>
              <a:gd name="adj2" fmla="val -222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添加对象</a:t>
            </a:r>
          </a:p>
        </p:txBody>
      </p:sp>
      <p:pic>
        <p:nvPicPr>
          <p:cNvPr id="942089" name="Picture 9" descr="fanxing2">
            <a:extLst>
              <a:ext uri="{FF2B5EF4-FFF2-40B4-BE49-F238E27FC236}">
                <a16:creationId xmlns:a16="http://schemas.microsoft.com/office/drawing/2014/main" id="{D5191831-63CB-44B1-A6F3-10032AB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20875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AutoShape 13">
            <a:extLst>
              <a:ext uri="{FF2B5EF4-FFF2-40B4-BE49-F238E27FC236}">
                <a16:creationId xmlns:a16="http://schemas.microsoft.com/office/drawing/2014/main" id="{F24B9349-8D15-4F16-9EB9-D6DC791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576262" cy="792163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07328499-24FE-49CB-A9B3-804CDD3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1520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DA4DEC88-15BF-4AE4-98DE-7FCAC268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628775"/>
            <a:ext cx="1800225" cy="398463"/>
          </a:xfrm>
          <a:prstGeom prst="wedgeRoundRectCallout">
            <a:avLst>
              <a:gd name="adj1" fmla="val -78394"/>
              <a:gd name="adj2" fmla="val 327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遍历集合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16729B31-3285-4EE7-833E-FBD367B9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52738"/>
            <a:ext cx="576263" cy="792162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CEDEB77-CB9D-4174-9BFD-75F36606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15901"/>
            <a:ext cx="4895850" cy="1465262"/>
          </a:xfrm>
          <a:prstGeom prst="roundRect">
            <a:avLst>
              <a:gd name="adj" fmla="val 920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foreach (Object stuo in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tudents)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Student stu = (Student)stuo;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Console.WriteLine(stu.Name);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9672" y="863134"/>
            <a:ext cx="3383979" cy="2616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zh-CN" altLang="en-US" sz="11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999A6ABD-155A-472F-9A9C-F91F62C116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899B2B-CAEC-40A2-BC70-346BF57D788F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B5BD221-F539-46D9-81E5-BDCE38E5C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CEFB8BD-9EAC-422E-8C13-96819A44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052736"/>
            <a:ext cx="8208962" cy="51673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static void Main(string[]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Mangal" panose="02040503050203030202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构建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objNames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Array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objNames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Array.CreateInstance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(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typeof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(string),5);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//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初始化值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objNames.SetValue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(“A",0);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objNames.SetValue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(“B",1);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objNames.SetValue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(“C",2);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objNames.SetValue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(“D",3);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objNames.SetValue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(“E",4);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Console.WriteLine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数组值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for(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0 ;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&lt; 5;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Console.WriteLine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元素 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{0}: {1}",ctr+1,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	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objNames.GetValue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cs typeface="Mangal" panose="02040503050203030202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Mangal" panose="02040503050203030202" pitchFamily="18" charset="0"/>
              </a:rPr>
              <a:t>  }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02148" name="AutoShape 4">
            <a:extLst>
              <a:ext uri="{FF2B5EF4-FFF2-40B4-BE49-F238E27FC236}">
                <a16:creationId xmlns:a16="http://schemas.microsoft.com/office/drawing/2014/main" id="{D5B4783A-E07E-4C80-91AA-6BD87F805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19" y="1944911"/>
            <a:ext cx="7708900" cy="5476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49" name="AutoShape 5">
            <a:extLst>
              <a:ext uri="{FF2B5EF4-FFF2-40B4-BE49-F238E27FC236}">
                <a16:creationId xmlns:a16="http://schemas.microsoft.com/office/drawing/2014/main" id="{B5D9F8BD-E302-4DBD-81AE-15721CFE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19" y="2733898"/>
            <a:ext cx="5186362" cy="13985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50" name="AutoShape 6">
            <a:extLst>
              <a:ext uri="{FF2B5EF4-FFF2-40B4-BE49-F238E27FC236}">
                <a16:creationId xmlns:a16="http://schemas.microsoft.com/office/drawing/2014/main" id="{0CF3DC8D-BEAB-4FE4-898B-17D95E34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19" y="4411886"/>
            <a:ext cx="6586537" cy="13557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51" name="Text Box 7">
            <a:extLst>
              <a:ext uri="{FF2B5EF4-FFF2-40B4-BE49-F238E27FC236}">
                <a16:creationId xmlns:a16="http://schemas.microsoft.com/office/drawing/2014/main" id="{4FA4E7DF-7DAF-45EC-9011-7EF148C0F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69" y="5532661"/>
            <a:ext cx="6446837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228600" algn="l"/>
              </a:tabLst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tabLst>
                <a:tab pos="228600" algn="l"/>
              </a:tabLst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tabLst>
                <a:tab pos="228600" algn="l"/>
              </a:tabLst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tabLst>
                <a:tab pos="228600" algn="l"/>
              </a:tabLst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GetValue() 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方法检索数组值</a:t>
            </a:r>
          </a:p>
        </p:txBody>
      </p:sp>
      <p:sp>
        <p:nvSpPr>
          <p:cNvPr id="902152" name="Text Box 8">
            <a:extLst>
              <a:ext uri="{FF2B5EF4-FFF2-40B4-BE49-F238E27FC236}">
                <a16:creationId xmlns:a16="http://schemas.microsoft.com/office/drawing/2014/main" id="{79D03E87-D23D-4C8F-A9CF-CAAE1AB0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69" y="4134073"/>
            <a:ext cx="6459537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228600" algn="l"/>
              </a:tabLst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tabLst>
                <a:tab pos="228600" algn="l"/>
              </a:tabLst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tabLst>
                <a:tab pos="228600" algn="l"/>
              </a:tabLst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tabLst>
                <a:tab pos="228600" algn="l"/>
              </a:tabLst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SetValue() 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方法存储字符串</a:t>
            </a:r>
          </a:p>
        </p:txBody>
      </p:sp>
      <p:sp>
        <p:nvSpPr>
          <p:cNvPr id="902153" name="Text Box 9">
            <a:extLst>
              <a:ext uri="{FF2B5EF4-FFF2-40B4-BE49-F238E27FC236}">
                <a16:creationId xmlns:a16="http://schemas.microsoft.com/office/drawing/2014/main" id="{8CD0BB2C-1107-461C-B9CB-DB0C244B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406" y="2422748"/>
            <a:ext cx="6696075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228600" algn="l"/>
              </a:tabLst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tabLst>
                <a:tab pos="228600" algn="l"/>
              </a:tabLst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tabLst>
                <a:tab pos="228600" algn="l"/>
              </a:tabLst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tabLst>
                <a:tab pos="228600" algn="l"/>
              </a:tabLst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objNames 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实例化为字符串对象并且其中存放 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1C6688-394A-440D-A504-DC97506C0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4DF48-FD1A-400B-B1A0-32F26DDA7FB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397FA375-D9AB-416F-AB3A-C601DA3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133600"/>
            <a:ext cx="1727200" cy="2663825"/>
          </a:xfrm>
          <a:prstGeom prst="roundRect">
            <a:avLst>
              <a:gd name="adj" fmla="val 1093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集合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E0AE9D04-1E7D-4BAB-8462-F7C83224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2662560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Scofield</a:t>
            </a:r>
          </a:p>
        </p:txBody>
      </p:sp>
      <p:sp>
        <p:nvSpPr>
          <p:cNvPr id="942085" name="AutoShape 5">
            <a:extLst>
              <a:ext uri="{FF2B5EF4-FFF2-40B4-BE49-F238E27FC236}">
                <a16:creationId xmlns:a16="http://schemas.microsoft.com/office/drawing/2014/main" id="{41941A2F-0DAA-4569-83EA-83B03ABD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02441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张靓靓</a:t>
            </a:r>
          </a:p>
        </p:txBody>
      </p:sp>
      <p:sp>
        <p:nvSpPr>
          <p:cNvPr id="942086" name="AutoShape 6">
            <a:extLst>
              <a:ext uri="{FF2B5EF4-FFF2-40B4-BE49-F238E27FC236}">
                <a16:creationId xmlns:a16="http://schemas.microsoft.com/office/drawing/2014/main" id="{9FB08813-7BD2-4D81-B8D0-7BE1EAE8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45621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周杰杰</a:t>
            </a:r>
          </a:p>
        </p:txBody>
      </p:sp>
      <p:sp>
        <p:nvSpPr>
          <p:cNvPr id="942087" name="AutoShape 7">
            <a:extLst>
              <a:ext uri="{FF2B5EF4-FFF2-40B4-BE49-F238E27FC236}">
                <a16:creationId xmlns:a16="http://schemas.microsoft.com/office/drawing/2014/main" id="{040C1EF0-30C5-450B-ACDC-1FB1B6E68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89325" y="3975101"/>
            <a:ext cx="1589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成龙龙</a:t>
            </a:r>
          </a:p>
        </p:txBody>
      </p:sp>
      <p:sp>
        <p:nvSpPr>
          <p:cNvPr id="942088" name="AutoShape 8">
            <a:extLst>
              <a:ext uri="{FF2B5EF4-FFF2-40B4-BE49-F238E27FC236}">
                <a16:creationId xmlns:a16="http://schemas.microsoft.com/office/drawing/2014/main" id="{0086751B-D936-4D60-95D1-67ECE256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67188"/>
            <a:ext cx="1728787" cy="398462"/>
          </a:xfrm>
          <a:prstGeom prst="wedgeRoundRectCallout">
            <a:avLst>
              <a:gd name="adj1" fmla="val 82968"/>
              <a:gd name="adj2" fmla="val -222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添加对象</a:t>
            </a:r>
          </a:p>
        </p:txBody>
      </p:sp>
      <p:pic>
        <p:nvPicPr>
          <p:cNvPr id="942089" name="Picture 9" descr="fanxing2">
            <a:extLst>
              <a:ext uri="{FF2B5EF4-FFF2-40B4-BE49-F238E27FC236}">
                <a16:creationId xmlns:a16="http://schemas.microsoft.com/office/drawing/2014/main" id="{D5191831-63CB-44B1-A6F3-10032AB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20875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AutoShape 13">
            <a:extLst>
              <a:ext uri="{FF2B5EF4-FFF2-40B4-BE49-F238E27FC236}">
                <a16:creationId xmlns:a16="http://schemas.microsoft.com/office/drawing/2014/main" id="{F24B9349-8D15-4F16-9EB9-D6DC791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576262" cy="792163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07328499-24FE-49CB-A9B3-804CDD3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1520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DA4DEC88-15BF-4AE4-98DE-7FCAC268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628775"/>
            <a:ext cx="1800225" cy="398463"/>
          </a:xfrm>
          <a:prstGeom prst="wedgeRoundRectCallout">
            <a:avLst>
              <a:gd name="adj1" fmla="val -78394"/>
              <a:gd name="adj2" fmla="val 327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遍历集合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16729B31-3285-4EE7-833E-FBD367B9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52738"/>
            <a:ext cx="576263" cy="792162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CEDEB77-CB9D-4174-9BFD-75F36606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15901"/>
            <a:ext cx="4895850" cy="1465262"/>
          </a:xfrm>
          <a:prstGeom prst="roundRect">
            <a:avLst>
              <a:gd name="adj" fmla="val 920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foreach (Object stuo in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tudents)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Student stu = (Student)stuo;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Console.WriteLine(stu.Name);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19672" y="863134"/>
            <a:ext cx="3383979" cy="2616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zh-CN" altLang="en-US" sz="11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1C6688-394A-440D-A504-DC97506C0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4DF48-FD1A-400B-B1A0-32F26DDA7FB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397FA375-D9AB-416F-AB3A-C601DA3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133600"/>
            <a:ext cx="1727200" cy="2663825"/>
          </a:xfrm>
          <a:prstGeom prst="roundRect">
            <a:avLst>
              <a:gd name="adj" fmla="val 1093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集合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E0AE9D04-1E7D-4BAB-8462-F7C83224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2662560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Scofield</a:t>
            </a:r>
          </a:p>
        </p:txBody>
      </p:sp>
      <p:sp>
        <p:nvSpPr>
          <p:cNvPr id="942085" name="AutoShape 5">
            <a:extLst>
              <a:ext uri="{FF2B5EF4-FFF2-40B4-BE49-F238E27FC236}">
                <a16:creationId xmlns:a16="http://schemas.microsoft.com/office/drawing/2014/main" id="{41941A2F-0DAA-4569-83EA-83B03ABD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308133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张靓靓</a:t>
            </a:r>
          </a:p>
        </p:txBody>
      </p:sp>
      <p:sp>
        <p:nvSpPr>
          <p:cNvPr id="942086" name="AutoShape 6">
            <a:extLst>
              <a:ext uri="{FF2B5EF4-FFF2-40B4-BE49-F238E27FC236}">
                <a16:creationId xmlns:a16="http://schemas.microsoft.com/office/drawing/2014/main" id="{9FB08813-7BD2-4D81-B8D0-7BE1EAE8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351313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周杰杰</a:t>
            </a:r>
          </a:p>
        </p:txBody>
      </p:sp>
      <p:sp>
        <p:nvSpPr>
          <p:cNvPr id="942087" name="AutoShape 7">
            <a:extLst>
              <a:ext uri="{FF2B5EF4-FFF2-40B4-BE49-F238E27FC236}">
                <a16:creationId xmlns:a16="http://schemas.microsoft.com/office/drawing/2014/main" id="{040C1EF0-30C5-450B-ACDC-1FB1B6E68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89325" y="3975101"/>
            <a:ext cx="1589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成龙龙</a:t>
            </a:r>
          </a:p>
        </p:txBody>
      </p:sp>
      <p:sp>
        <p:nvSpPr>
          <p:cNvPr id="942088" name="AutoShape 8">
            <a:extLst>
              <a:ext uri="{FF2B5EF4-FFF2-40B4-BE49-F238E27FC236}">
                <a16:creationId xmlns:a16="http://schemas.microsoft.com/office/drawing/2014/main" id="{0086751B-D936-4D60-95D1-67ECE256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67188"/>
            <a:ext cx="1728787" cy="398462"/>
          </a:xfrm>
          <a:prstGeom prst="wedgeRoundRectCallout">
            <a:avLst>
              <a:gd name="adj1" fmla="val 82968"/>
              <a:gd name="adj2" fmla="val -222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添加对象</a:t>
            </a:r>
          </a:p>
        </p:txBody>
      </p:sp>
      <p:pic>
        <p:nvPicPr>
          <p:cNvPr id="942089" name="Picture 9" descr="fanxing2">
            <a:extLst>
              <a:ext uri="{FF2B5EF4-FFF2-40B4-BE49-F238E27FC236}">
                <a16:creationId xmlns:a16="http://schemas.microsoft.com/office/drawing/2014/main" id="{D5191831-63CB-44B1-A6F3-10032AB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20875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AutoShape 13">
            <a:extLst>
              <a:ext uri="{FF2B5EF4-FFF2-40B4-BE49-F238E27FC236}">
                <a16:creationId xmlns:a16="http://schemas.microsoft.com/office/drawing/2014/main" id="{F24B9349-8D15-4F16-9EB9-D6DC791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576262" cy="792163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07328499-24FE-49CB-A9B3-804CDD3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1520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DA4DEC88-15BF-4AE4-98DE-7FCAC268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628775"/>
            <a:ext cx="1800225" cy="398463"/>
          </a:xfrm>
          <a:prstGeom prst="wedgeRoundRectCallout">
            <a:avLst>
              <a:gd name="adj1" fmla="val -78394"/>
              <a:gd name="adj2" fmla="val 327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遍历集合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16729B31-3285-4EE7-833E-FBD367B9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52738"/>
            <a:ext cx="576263" cy="792162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CEDEB77-CB9D-4174-9BFD-75F36606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15901"/>
            <a:ext cx="4895850" cy="1465262"/>
          </a:xfrm>
          <a:prstGeom prst="roundRect">
            <a:avLst>
              <a:gd name="adj" fmla="val 920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foreach (Object stuo in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tudents)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Student stu = (Student)stuo;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Console.WriteLine(stu.Name);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19672" y="863134"/>
            <a:ext cx="3383979" cy="2616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zh-CN" altLang="en-US" sz="11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1C6688-394A-440D-A504-DC97506C0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4DF48-FD1A-400B-B1A0-32F26DDA7FB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397FA375-D9AB-416F-AB3A-C601DA3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133600"/>
            <a:ext cx="1727200" cy="2663825"/>
          </a:xfrm>
          <a:prstGeom prst="roundRect">
            <a:avLst>
              <a:gd name="adj" fmla="val 1093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集合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E0AE9D04-1E7D-4BAB-8462-F7C83224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2662560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Scofield</a:t>
            </a:r>
          </a:p>
        </p:txBody>
      </p:sp>
      <p:sp>
        <p:nvSpPr>
          <p:cNvPr id="942085" name="AutoShape 5">
            <a:extLst>
              <a:ext uri="{FF2B5EF4-FFF2-40B4-BE49-F238E27FC236}">
                <a16:creationId xmlns:a16="http://schemas.microsoft.com/office/drawing/2014/main" id="{41941A2F-0DAA-4569-83EA-83B03ABD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308133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张靓靓</a:t>
            </a:r>
          </a:p>
        </p:txBody>
      </p:sp>
      <p:sp>
        <p:nvSpPr>
          <p:cNvPr id="942086" name="AutoShape 6">
            <a:extLst>
              <a:ext uri="{FF2B5EF4-FFF2-40B4-BE49-F238E27FC236}">
                <a16:creationId xmlns:a16="http://schemas.microsoft.com/office/drawing/2014/main" id="{9FB08813-7BD2-4D81-B8D0-7BE1EAE8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351313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周杰杰</a:t>
            </a:r>
          </a:p>
        </p:txBody>
      </p:sp>
      <p:sp>
        <p:nvSpPr>
          <p:cNvPr id="942087" name="AutoShape 7">
            <a:extLst>
              <a:ext uri="{FF2B5EF4-FFF2-40B4-BE49-F238E27FC236}">
                <a16:creationId xmlns:a16="http://schemas.microsoft.com/office/drawing/2014/main" id="{040C1EF0-30C5-450B-ACDC-1FB1B6E68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20072" y="3963988"/>
            <a:ext cx="1589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成龙龙</a:t>
            </a:r>
          </a:p>
        </p:txBody>
      </p:sp>
      <p:sp>
        <p:nvSpPr>
          <p:cNvPr id="942088" name="AutoShape 8">
            <a:extLst>
              <a:ext uri="{FF2B5EF4-FFF2-40B4-BE49-F238E27FC236}">
                <a16:creationId xmlns:a16="http://schemas.microsoft.com/office/drawing/2014/main" id="{0086751B-D936-4D60-95D1-67ECE256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67188"/>
            <a:ext cx="1728787" cy="398462"/>
          </a:xfrm>
          <a:prstGeom prst="wedgeRoundRectCallout">
            <a:avLst>
              <a:gd name="adj1" fmla="val 82968"/>
              <a:gd name="adj2" fmla="val -222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添加对象</a:t>
            </a:r>
          </a:p>
        </p:txBody>
      </p:sp>
      <p:pic>
        <p:nvPicPr>
          <p:cNvPr id="942089" name="Picture 9" descr="fanxing2">
            <a:extLst>
              <a:ext uri="{FF2B5EF4-FFF2-40B4-BE49-F238E27FC236}">
                <a16:creationId xmlns:a16="http://schemas.microsoft.com/office/drawing/2014/main" id="{D5191831-63CB-44B1-A6F3-10032AB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20875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AutoShape 13">
            <a:extLst>
              <a:ext uri="{FF2B5EF4-FFF2-40B4-BE49-F238E27FC236}">
                <a16:creationId xmlns:a16="http://schemas.microsoft.com/office/drawing/2014/main" id="{F24B9349-8D15-4F16-9EB9-D6DC791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576262" cy="792163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07328499-24FE-49CB-A9B3-804CDD3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1520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DA4DEC88-15BF-4AE4-98DE-7FCAC268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628775"/>
            <a:ext cx="1800225" cy="398463"/>
          </a:xfrm>
          <a:prstGeom prst="wedgeRoundRectCallout">
            <a:avLst>
              <a:gd name="adj1" fmla="val -78394"/>
              <a:gd name="adj2" fmla="val 327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遍历集合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16729B31-3285-4EE7-833E-FBD367B9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52738"/>
            <a:ext cx="576263" cy="792162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6F8F2879-085E-4C1C-8D1F-DEBFE583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300663"/>
            <a:ext cx="1511300" cy="398462"/>
          </a:xfrm>
          <a:prstGeom prst="wedgeRoundRectCallout">
            <a:avLst>
              <a:gd name="adj1" fmla="val -70065"/>
              <a:gd name="adj2" fmla="val -285458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运行错误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CCEDEB77-CB9D-4174-9BFD-75F36606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15901"/>
            <a:ext cx="4895850" cy="1465262"/>
          </a:xfrm>
          <a:prstGeom prst="roundRect">
            <a:avLst>
              <a:gd name="adj" fmla="val 920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foreach (Object stuo in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tudents)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Student stu = (Student)stuo;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Console.WriteLine(stu.Name);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9672" y="863134"/>
            <a:ext cx="3383979" cy="2616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zh-CN" altLang="en-US" sz="11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1C6688-394A-440D-A504-DC97506C0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4DF48-FD1A-400B-B1A0-32F26DDA7FB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397FA375-D9AB-416F-AB3A-C601DA3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133600"/>
            <a:ext cx="1727200" cy="2663825"/>
          </a:xfrm>
          <a:prstGeom prst="roundRect">
            <a:avLst>
              <a:gd name="adj" fmla="val 1093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集合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E0AE9D04-1E7D-4BAB-8462-F7C83224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2662560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Scofield</a:t>
            </a:r>
          </a:p>
        </p:txBody>
      </p:sp>
      <p:sp>
        <p:nvSpPr>
          <p:cNvPr id="942085" name="AutoShape 5">
            <a:extLst>
              <a:ext uri="{FF2B5EF4-FFF2-40B4-BE49-F238E27FC236}">
                <a16:creationId xmlns:a16="http://schemas.microsoft.com/office/drawing/2014/main" id="{41941A2F-0DAA-4569-83EA-83B03ABD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308133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张靓靓</a:t>
            </a:r>
          </a:p>
        </p:txBody>
      </p:sp>
      <p:sp>
        <p:nvSpPr>
          <p:cNvPr id="942086" name="AutoShape 6">
            <a:extLst>
              <a:ext uri="{FF2B5EF4-FFF2-40B4-BE49-F238E27FC236}">
                <a16:creationId xmlns:a16="http://schemas.microsoft.com/office/drawing/2014/main" id="{9FB08813-7BD2-4D81-B8D0-7BE1EAE8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2" y="3513138"/>
            <a:ext cx="1589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周杰杰</a:t>
            </a:r>
          </a:p>
        </p:txBody>
      </p:sp>
      <p:sp>
        <p:nvSpPr>
          <p:cNvPr id="942087" name="AutoShape 7">
            <a:extLst>
              <a:ext uri="{FF2B5EF4-FFF2-40B4-BE49-F238E27FC236}">
                <a16:creationId xmlns:a16="http://schemas.microsoft.com/office/drawing/2014/main" id="{040C1EF0-30C5-450B-ACDC-1FB1B6E68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20072" y="3963988"/>
            <a:ext cx="1589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成龙龙</a:t>
            </a:r>
          </a:p>
        </p:txBody>
      </p:sp>
      <p:sp>
        <p:nvSpPr>
          <p:cNvPr id="942088" name="AutoShape 8">
            <a:extLst>
              <a:ext uri="{FF2B5EF4-FFF2-40B4-BE49-F238E27FC236}">
                <a16:creationId xmlns:a16="http://schemas.microsoft.com/office/drawing/2014/main" id="{0086751B-D936-4D60-95D1-67ECE256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67188"/>
            <a:ext cx="1728787" cy="398462"/>
          </a:xfrm>
          <a:prstGeom prst="wedgeRoundRectCallout">
            <a:avLst>
              <a:gd name="adj1" fmla="val 82968"/>
              <a:gd name="adj2" fmla="val -222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添加对象</a:t>
            </a:r>
          </a:p>
        </p:txBody>
      </p:sp>
      <p:pic>
        <p:nvPicPr>
          <p:cNvPr id="942089" name="Picture 9" descr="fanxing2">
            <a:extLst>
              <a:ext uri="{FF2B5EF4-FFF2-40B4-BE49-F238E27FC236}">
                <a16:creationId xmlns:a16="http://schemas.microsoft.com/office/drawing/2014/main" id="{D5191831-63CB-44B1-A6F3-10032AB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20875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AutoShape 13">
            <a:extLst>
              <a:ext uri="{FF2B5EF4-FFF2-40B4-BE49-F238E27FC236}">
                <a16:creationId xmlns:a16="http://schemas.microsoft.com/office/drawing/2014/main" id="{F24B9349-8D15-4F16-9EB9-D6DC791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576262" cy="792163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07328499-24FE-49CB-A9B3-804CDD3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1520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DA4DEC88-15BF-4AE4-98DE-7FCAC268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628775"/>
            <a:ext cx="1800225" cy="398463"/>
          </a:xfrm>
          <a:prstGeom prst="wedgeRoundRectCallout">
            <a:avLst>
              <a:gd name="adj1" fmla="val -78394"/>
              <a:gd name="adj2" fmla="val 327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遍历集合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16729B31-3285-4EE7-833E-FBD367B9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52738"/>
            <a:ext cx="576263" cy="792162"/>
          </a:xfrm>
          <a:prstGeom prst="rightArrow">
            <a:avLst>
              <a:gd name="adj1" fmla="val 49861"/>
              <a:gd name="adj2" fmla="val 2503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6F8F2879-085E-4C1C-8D1F-DEBFE583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300663"/>
            <a:ext cx="1511300" cy="398462"/>
          </a:xfrm>
          <a:prstGeom prst="wedgeRoundRectCallout">
            <a:avLst>
              <a:gd name="adj1" fmla="val -70065"/>
              <a:gd name="adj2" fmla="val -285458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运行错误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DD34E42-EA4D-40B9-83B5-E194C5D4E4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2988" y="1268413"/>
            <a:ext cx="1584325" cy="693737"/>
          </a:xfrm>
          <a:prstGeom prst="wedgeRoundRectCallout">
            <a:avLst>
              <a:gd name="adj1" fmla="val 64329"/>
              <a:gd name="adj2" fmla="val 221167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对象存储不易控制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5A800828-7EF4-458B-B4CD-AAB5F51C35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87900" y="1125538"/>
            <a:ext cx="1296988" cy="693737"/>
          </a:xfrm>
          <a:prstGeom prst="wedgeRoundRectCallout">
            <a:avLst>
              <a:gd name="adj1" fmla="val 29806"/>
              <a:gd name="adj2" fmla="val 235810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类型转换容易出错</a:t>
            </a:r>
          </a:p>
        </p:txBody>
      </p:sp>
    </p:spTree>
    <p:extLst>
      <p:ext uri="{BB962C8B-B14F-4D97-AF65-F5344CB8AC3E}">
        <p14:creationId xmlns:p14="http://schemas.microsoft.com/office/powerpoint/2010/main" val="42884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986391B2-8E54-429D-8ACD-28B9F0A65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70FACA-F144-4562-B733-B071F4FD912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E2D9C6B-5AA7-4CDB-8A7B-19019D350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217488"/>
            <a:ext cx="6937375" cy="523160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ea typeface="黑体" panose="02010609060101010101" pitchFamily="49" charset="-122"/>
              </a:rPr>
              <a:t>泛型集合</a:t>
            </a:r>
          </a:p>
        </p:txBody>
      </p:sp>
      <p:sp>
        <p:nvSpPr>
          <p:cNvPr id="53253" name="AutoShape 4">
            <a:extLst>
              <a:ext uri="{FF2B5EF4-FFF2-40B4-BE49-F238E27FC236}">
                <a16:creationId xmlns:a16="http://schemas.microsoft.com/office/drawing/2014/main" id="{B42FA0EB-DCBC-42B6-B72C-4B7D6C23E8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9625" y="1990725"/>
            <a:ext cx="17843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List&lt;Student&gt;</a:t>
            </a:r>
          </a:p>
        </p:txBody>
      </p:sp>
      <p:sp>
        <p:nvSpPr>
          <p:cNvPr id="53254" name="AutoShape 5">
            <a:extLst>
              <a:ext uri="{FF2B5EF4-FFF2-40B4-BE49-F238E27FC236}">
                <a16:creationId xmlns:a16="http://schemas.microsoft.com/office/drawing/2014/main" id="{0BE0AC81-C374-4AD5-97B4-FB20A70B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08050"/>
            <a:ext cx="18716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53255" name="AutoShape 6">
            <a:extLst>
              <a:ext uri="{FF2B5EF4-FFF2-40B4-BE49-F238E27FC236}">
                <a16:creationId xmlns:a16="http://schemas.microsoft.com/office/drawing/2014/main" id="{518D040F-614B-4C67-8802-24F947E0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836613"/>
            <a:ext cx="18716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53256" name="Freeform 7">
            <a:extLst>
              <a:ext uri="{FF2B5EF4-FFF2-40B4-BE49-F238E27FC236}">
                <a16:creationId xmlns:a16="http://schemas.microsoft.com/office/drawing/2014/main" id="{A2E4C23A-104B-4802-ADDB-FDC57515CF0C}"/>
              </a:ext>
            </a:extLst>
          </p:cNvPr>
          <p:cNvSpPr>
            <a:spLocks/>
          </p:cNvSpPr>
          <p:nvPr/>
        </p:nvSpPr>
        <p:spPr bwMode="auto">
          <a:xfrm rot="1398270">
            <a:off x="1979613" y="1700213"/>
            <a:ext cx="1231900" cy="620712"/>
          </a:xfrm>
          <a:custGeom>
            <a:avLst/>
            <a:gdLst>
              <a:gd name="T0" fmla="*/ 2147483646 w 730"/>
              <a:gd name="T1" fmla="*/ 2147483646 h 457"/>
              <a:gd name="T2" fmla="*/ 2147483646 w 730"/>
              <a:gd name="T3" fmla="*/ 2147483646 h 457"/>
              <a:gd name="T4" fmla="*/ 2147483646 w 730"/>
              <a:gd name="T5" fmla="*/ 2147483646 h 457"/>
              <a:gd name="T6" fmla="*/ 2147483646 w 730"/>
              <a:gd name="T7" fmla="*/ 2147483646 h 457"/>
              <a:gd name="T8" fmla="*/ 2147483646 w 730"/>
              <a:gd name="T9" fmla="*/ 2147483646 h 457"/>
              <a:gd name="T10" fmla="*/ 2147483646 w 730"/>
              <a:gd name="T11" fmla="*/ 2147483646 h 457"/>
              <a:gd name="T12" fmla="*/ 2147483646 w 730"/>
              <a:gd name="T13" fmla="*/ 2147483646 h 457"/>
              <a:gd name="T14" fmla="*/ 2147483646 w 730"/>
              <a:gd name="T15" fmla="*/ 2147483646 h 457"/>
              <a:gd name="T16" fmla="*/ 2147483646 w 730"/>
              <a:gd name="T17" fmla="*/ 2147483646 h 457"/>
              <a:gd name="T18" fmla="*/ 2147483646 w 730"/>
              <a:gd name="T19" fmla="*/ 2147483646 h 457"/>
              <a:gd name="T20" fmla="*/ 2147483646 w 730"/>
              <a:gd name="T21" fmla="*/ 2147483646 h 457"/>
              <a:gd name="T22" fmla="*/ 2147483646 w 730"/>
              <a:gd name="T23" fmla="*/ 2147483646 h 457"/>
              <a:gd name="T24" fmla="*/ 2147483646 w 730"/>
              <a:gd name="T25" fmla="*/ 2147483646 h 457"/>
              <a:gd name="T26" fmla="*/ 2147483646 w 730"/>
              <a:gd name="T27" fmla="*/ 2147483646 h 457"/>
              <a:gd name="T28" fmla="*/ 2147483646 w 730"/>
              <a:gd name="T29" fmla="*/ 2147483646 h 457"/>
              <a:gd name="T30" fmla="*/ 2147483646 w 730"/>
              <a:gd name="T31" fmla="*/ 2147483646 h 457"/>
              <a:gd name="T32" fmla="*/ 2147483646 w 730"/>
              <a:gd name="T33" fmla="*/ 2147483646 h 457"/>
              <a:gd name="T34" fmla="*/ 2147483646 w 730"/>
              <a:gd name="T35" fmla="*/ 2147483646 h 457"/>
              <a:gd name="T36" fmla="*/ 2147483646 w 730"/>
              <a:gd name="T37" fmla="*/ 2147483646 h 457"/>
              <a:gd name="T38" fmla="*/ 2147483646 w 730"/>
              <a:gd name="T39" fmla="*/ 2147483646 h 457"/>
              <a:gd name="T40" fmla="*/ 2147483646 w 730"/>
              <a:gd name="T41" fmla="*/ 2147483646 h 457"/>
              <a:gd name="T42" fmla="*/ 2147483646 w 730"/>
              <a:gd name="T43" fmla="*/ 2147483646 h 457"/>
              <a:gd name="T44" fmla="*/ 2147483646 w 730"/>
              <a:gd name="T45" fmla="*/ 2147483646 h 457"/>
              <a:gd name="T46" fmla="*/ 2147483646 w 730"/>
              <a:gd name="T47" fmla="*/ 2147483646 h 457"/>
              <a:gd name="T48" fmla="*/ 2147483646 w 730"/>
              <a:gd name="T49" fmla="*/ 2147483646 h 457"/>
              <a:gd name="T50" fmla="*/ 2147483646 w 730"/>
              <a:gd name="T51" fmla="*/ 2147483646 h 457"/>
              <a:gd name="T52" fmla="*/ 2147483646 w 730"/>
              <a:gd name="T53" fmla="*/ 2147483646 h 457"/>
              <a:gd name="T54" fmla="*/ 2147483646 w 730"/>
              <a:gd name="T55" fmla="*/ 2147483646 h 457"/>
              <a:gd name="T56" fmla="*/ 0 w 730"/>
              <a:gd name="T57" fmla="*/ 2147483646 h 457"/>
              <a:gd name="T58" fmla="*/ 2147483646 w 730"/>
              <a:gd name="T59" fmla="*/ 2147483646 h 457"/>
              <a:gd name="T60" fmla="*/ 2147483646 w 730"/>
              <a:gd name="T61" fmla="*/ 2147483646 h 457"/>
              <a:gd name="T62" fmla="*/ 2147483646 w 730"/>
              <a:gd name="T63" fmla="*/ 2147483646 h 457"/>
              <a:gd name="T64" fmla="*/ 2147483646 w 730"/>
              <a:gd name="T65" fmla="*/ 0 h 457"/>
              <a:gd name="T66" fmla="*/ 2147483646 w 730"/>
              <a:gd name="T67" fmla="*/ 2147483646 h 457"/>
              <a:gd name="T68" fmla="*/ 2147483646 w 730"/>
              <a:gd name="T69" fmla="*/ 2147483646 h 457"/>
              <a:gd name="T70" fmla="*/ 2147483646 w 730"/>
              <a:gd name="T71" fmla="*/ 2147483646 h 457"/>
              <a:gd name="T72" fmla="*/ 2147483646 w 730"/>
              <a:gd name="T73" fmla="*/ 2147483646 h 457"/>
              <a:gd name="T74" fmla="*/ 2147483646 w 730"/>
              <a:gd name="T75" fmla="*/ 2147483646 h 457"/>
              <a:gd name="T76" fmla="*/ 2147483646 w 730"/>
              <a:gd name="T77" fmla="*/ 2147483646 h 457"/>
              <a:gd name="T78" fmla="*/ 2147483646 w 730"/>
              <a:gd name="T79" fmla="*/ 2147483646 h 457"/>
              <a:gd name="T80" fmla="*/ 2147483646 w 730"/>
              <a:gd name="T81" fmla="*/ 2147483646 h 457"/>
              <a:gd name="T82" fmla="*/ 2147483646 w 730"/>
              <a:gd name="T83" fmla="*/ 2147483646 h 457"/>
              <a:gd name="T84" fmla="*/ 2147483646 w 730"/>
              <a:gd name="T85" fmla="*/ 2147483646 h 457"/>
              <a:gd name="T86" fmla="*/ 2147483646 w 730"/>
              <a:gd name="T87" fmla="*/ 2147483646 h 457"/>
              <a:gd name="T88" fmla="*/ 2147483646 w 730"/>
              <a:gd name="T89" fmla="*/ 2147483646 h 457"/>
              <a:gd name="T90" fmla="*/ 2147483646 w 730"/>
              <a:gd name="T91" fmla="*/ 2147483646 h 457"/>
              <a:gd name="T92" fmla="*/ 2147483646 w 730"/>
              <a:gd name="T93" fmla="*/ 2147483646 h 457"/>
              <a:gd name="T94" fmla="*/ 2147483646 w 730"/>
              <a:gd name="T95" fmla="*/ 2147483646 h 457"/>
              <a:gd name="T96" fmla="*/ 2147483646 w 730"/>
              <a:gd name="T97" fmla="*/ 2147483646 h 457"/>
              <a:gd name="T98" fmla="*/ 2147483646 w 730"/>
              <a:gd name="T99" fmla="*/ 2147483646 h 457"/>
              <a:gd name="T100" fmla="*/ 2147483646 w 730"/>
              <a:gd name="T101" fmla="*/ 2147483646 h 457"/>
              <a:gd name="T102" fmla="*/ 2147483646 w 730"/>
              <a:gd name="T103" fmla="*/ 2147483646 h 457"/>
              <a:gd name="T104" fmla="*/ 2147483646 w 730"/>
              <a:gd name="T105" fmla="*/ 2147483646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Freeform 8">
            <a:extLst>
              <a:ext uri="{FF2B5EF4-FFF2-40B4-BE49-F238E27FC236}">
                <a16:creationId xmlns:a16="http://schemas.microsoft.com/office/drawing/2014/main" id="{7FF90AB4-29B5-4852-9FF3-EBC9B6700657}"/>
              </a:ext>
            </a:extLst>
          </p:cNvPr>
          <p:cNvSpPr>
            <a:spLocks/>
          </p:cNvSpPr>
          <p:nvPr/>
        </p:nvSpPr>
        <p:spPr bwMode="auto">
          <a:xfrm rot="20100633" flipH="1">
            <a:off x="5219700" y="1557338"/>
            <a:ext cx="1289050" cy="620712"/>
          </a:xfrm>
          <a:custGeom>
            <a:avLst/>
            <a:gdLst>
              <a:gd name="T0" fmla="*/ 2147483646 w 730"/>
              <a:gd name="T1" fmla="*/ 2147483646 h 457"/>
              <a:gd name="T2" fmla="*/ 2147483646 w 730"/>
              <a:gd name="T3" fmla="*/ 2147483646 h 457"/>
              <a:gd name="T4" fmla="*/ 2147483646 w 730"/>
              <a:gd name="T5" fmla="*/ 2147483646 h 457"/>
              <a:gd name="T6" fmla="*/ 2147483646 w 730"/>
              <a:gd name="T7" fmla="*/ 2147483646 h 457"/>
              <a:gd name="T8" fmla="*/ 2147483646 w 730"/>
              <a:gd name="T9" fmla="*/ 2147483646 h 457"/>
              <a:gd name="T10" fmla="*/ 2147483646 w 730"/>
              <a:gd name="T11" fmla="*/ 2147483646 h 457"/>
              <a:gd name="T12" fmla="*/ 2147483646 w 730"/>
              <a:gd name="T13" fmla="*/ 2147483646 h 457"/>
              <a:gd name="T14" fmla="*/ 2147483646 w 730"/>
              <a:gd name="T15" fmla="*/ 2147483646 h 457"/>
              <a:gd name="T16" fmla="*/ 2147483646 w 730"/>
              <a:gd name="T17" fmla="*/ 2147483646 h 457"/>
              <a:gd name="T18" fmla="*/ 2147483646 w 730"/>
              <a:gd name="T19" fmla="*/ 2147483646 h 457"/>
              <a:gd name="T20" fmla="*/ 2147483646 w 730"/>
              <a:gd name="T21" fmla="*/ 2147483646 h 457"/>
              <a:gd name="T22" fmla="*/ 2147483646 w 730"/>
              <a:gd name="T23" fmla="*/ 2147483646 h 457"/>
              <a:gd name="T24" fmla="*/ 2147483646 w 730"/>
              <a:gd name="T25" fmla="*/ 2147483646 h 457"/>
              <a:gd name="T26" fmla="*/ 2147483646 w 730"/>
              <a:gd name="T27" fmla="*/ 2147483646 h 457"/>
              <a:gd name="T28" fmla="*/ 2147483646 w 730"/>
              <a:gd name="T29" fmla="*/ 2147483646 h 457"/>
              <a:gd name="T30" fmla="*/ 2147483646 w 730"/>
              <a:gd name="T31" fmla="*/ 2147483646 h 457"/>
              <a:gd name="T32" fmla="*/ 2147483646 w 730"/>
              <a:gd name="T33" fmla="*/ 2147483646 h 457"/>
              <a:gd name="T34" fmla="*/ 2147483646 w 730"/>
              <a:gd name="T35" fmla="*/ 2147483646 h 457"/>
              <a:gd name="T36" fmla="*/ 2147483646 w 730"/>
              <a:gd name="T37" fmla="*/ 2147483646 h 457"/>
              <a:gd name="T38" fmla="*/ 2147483646 w 730"/>
              <a:gd name="T39" fmla="*/ 2147483646 h 457"/>
              <a:gd name="T40" fmla="*/ 2147483646 w 730"/>
              <a:gd name="T41" fmla="*/ 2147483646 h 457"/>
              <a:gd name="T42" fmla="*/ 2147483646 w 730"/>
              <a:gd name="T43" fmla="*/ 2147483646 h 457"/>
              <a:gd name="T44" fmla="*/ 2147483646 w 730"/>
              <a:gd name="T45" fmla="*/ 2147483646 h 457"/>
              <a:gd name="T46" fmla="*/ 2147483646 w 730"/>
              <a:gd name="T47" fmla="*/ 2147483646 h 457"/>
              <a:gd name="T48" fmla="*/ 2147483646 w 730"/>
              <a:gd name="T49" fmla="*/ 2147483646 h 457"/>
              <a:gd name="T50" fmla="*/ 2147483646 w 730"/>
              <a:gd name="T51" fmla="*/ 2147483646 h 457"/>
              <a:gd name="T52" fmla="*/ 2147483646 w 730"/>
              <a:gd name="T53" fmla="*/ 2147483646 h 457"/>
              <a:gd name="T54" fmla="*/ 2147483646 w 730"/>
              <a:gd name="T55" fmla="*/ 2147483646 h 457"/>
              <a:gd name="T56" fmla="*/ 0 w 730"/>
              <a:gd name="T57" fmla="*/ 2147483646 h 457"/>
              <a:gd name="T58" fmla="*/ 2147483646 w 730"/>
              <a:gd name="T59" fmla="*/ 2147483646 h 457"/>
              <a:gd name="T60" fmla="*/ 2147483646 w 730"/>
              <a:gd name="T61" fmla="*/ 2147483646 h 457"/>
              <a:gd name="T62" fmla="*/ 2147483646 w 730"/>
              <a:gd name="T63" fmla="*/ 2147483646 h 457"/>
              <a:gd name="T64" fmla="*/ 2147483646 w 730"/>
              <a:gd name="T65" fmla="*/ 0 h 457"/>
              <a:gd name="T66" fmla="*/ 2147483646 w 730"/>
              <a:gd name="T67" fmla="*/ 2147483646 h 457"/>
              <a:gd name="T68" fmla="*/ 2147483646 w 730"/>
              <a:gd name="T69" fmla="*/ 2147483646 h 457"/>
              <a:gd name="T70" fmla="*/ 2147483646 w 730"/>
              <a:gd name="T71" fmla="*/ 2147483646 h 457"/>
              <a:gd name="T72" fmla="*/ 2147483646 w 730"/>
              <a:gd name="T73" fmla="*/ 2147483646 h 457"/>
              <a:gd name="T74" fmla="*/ 2147483646 w 730"/>
              <a:gd name="T75" fmla="*/ 2147483646 h 457"/>
              <a:gd name="T76" fmla="*/ 2147483646 w 730"/>
              <a:gd name="T77" fmla="*/ 2147483646 h 457"/>
              <a:gd name="T78" fmla="*/ 2147483646 w 730"/>
              <a:gd name="T79" fmla="*/ 2147483646 h 457"/>
              <a:gd name="T80" fmla="*/ 2147483646 w 730"/>
              <a:gd name="T81" fmla="*/ 2147483646 h 457"/>
              <a:gd name="T82" fmla="*/ 2147483646 w 730"/>
              <a:gd name="T83" fmla="*/ 2147483646 h 457"/>
              <a:gd name="T84" fmla="*/ 2147483646 w 730"/>
              <a:gd name="T85" fmla="*/ 2147483646 h 457"/>
              <a:gd name="T86" fmla="*/ 2147483646 w 730"/>
              <a:gd name="T87" fmla="*/ 2147483646 h 457"/>
              <a:gd name="T88" fmla="*/ 2147483646 w 730"/>
              <a:gd name="T89" fmla="*/ 2147483646 h 457"/>
              <a:gd name="T90" fmla="*/ 2147483646 w 730"/>
              <a:gd name="T91" fmla="*/ 2147483646 h 457"/>
              <a:gd name="T92" fmla="*/ 2147483646 w 730"/>
              <a:gd name="T93" fmla="*/ 2147483646 h 457"/>
              <a:gd name="T94" fmla="*/ 2147483646 w 730"/>
              <a:gd name="T95" fmla="*/ 2147483646 h 457"/>
              <a:gd name="T96" fmla="*/ 2147483646 w 730"/>
              <a:gd name="T97" fmla="*/ 2147483646 h 457"/>
              <a:gd name="T98" fmla="*/ 2147483646 w 730"/>
              <a:gd name="T99" fmla="*/ 2147483646 h 457"/>
              <a:gd name="T100" fmla="*/ 2147483646 w 730"/>
              <a:gd name="T101" fmla="*/ 2147483646 h 457"/>
              <a:gd name="T102" fmla="*/ 2147483646 w 730"/>
              <a:gd name="T103" fmla="*/ 2147483646 h 457"/>
              <a:gd name="T104" fmla="*/ 2147483646 w 730"/>
              <a:gd name="T105" fmla="*/ 2147483646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9">
            <a:extLst>
              <a:ext uri="{FF2B5EF4-FFF2-40B4-BE49-F238E27FC236}">
                <a16:creationId xmlns:a16="http://schemas.microsoft.com/office/drawing/2014/main" id="{25CED9DD-97C0-4DBC-83FC-154D24A1D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916113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允许添加</a:t>
            </a:r>
          </a:p>
        </p:txBody>
      </p:sp>
      <p:sp>
        <p:nvSpPr>
          <p:cNvPr id="53259" name="Text Box 10">
            <a:extLst>
              <a:ext uri="{FF2B5EF4-FFF2-40B4-BE49-F238E27FC236}">
                <a16:creationId xmlns:a16="http://schemas.microsoft.com/office/drawing/2014/main" id="{BC6B6459-4AD4-446C-93AD-D545557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844675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不允许添加</a:t>
            </a:r>
          </a:p>
        </p:txBody>
      </p:sp>
      <p:sp>
        <p:nvSpPr>
          <p:cNvPr id="53260" name="AutoShape 11">
            <a:extLst>
              <a:ext uri="{FF2B5EF4-FFF2-40B4-BE49-F238E27FC236}">
                <a16:creationId xmlns:a16="http://schemas.microsoft.com/office/drawing/2014/main" id="{9FBB4178-95CC-4BA5-8D9D-C13467EE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98825"/>
            <a:ext cx="18716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53261" name="AutoShape 12">
            <a:extLst>
              <a:ext uri="{FF2B5EF4-FFF2-40B4-BE49-F238E27FC236}">
                <a16:creationId xmlns:a16="http://schemas.microsoft.com/office/drawing/2014/main" id="{F35E8177-153B-41F1-8326-CC740648A63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95738" y="2276475"/>
            <a:ext cx="503237" cy="1223963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2" name="Text Box 13">
            <a:extLst>
              <a:ext uri="{FF2B5EF4-FFF2-40B4-BE49-F238E27FC236}">
                <a16:creationId xmlns:a16="http://schemas.microsoft.com/office/drawing/2014/main" id="{F43D73B4-5454-421B-92F4-3E714708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708275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无需转换类型</a:t>
            </a:r>
          </a:p>
        </p:txBody>
      </p:sp>
    </p:spTree>
    <p:extLst>
      <p:ext uri="{BB962C8B-B14F-4D97-AF65-F5344CB8AC3E}">
        <p14:creationId xmlns:p14="http://schemas.microsoft.com/office/powerpoint/2010/main" val="24378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986391B2-8E54-429D-8ACD-28B9F0A65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70FACA-F144-4562-B733-B071F4FD912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E2D9C6B-5AA7-4CDB-8A7B-19019D350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217488"/>
            <a:ext cx="6937375" cy="523160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ea typeface="黑体" panose="02010609060101010101" pitchFamily="49" charset="-122"/>
              </a:rPr>
              <a:t>泛型集合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36B88F48-54E5-4BF3-9534-8D8D5F07A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3789362"/>
            <a:ext cx="8229600" cy="280798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泛型集合可以约束集合内的元素类型 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编译时检查类型约束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无需装箱拆箱操作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加上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System.Collections.Generic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&lt;T&gt;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&lt;K,V&gt;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表示该泛型集合中的元素类型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19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ArrayList</a:t>
            </a:r>
            <a:r>
              <a:rPr lang="en-US" altLang="zh-CN" sz="19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 </a:t>
            </a:r>
            <a:r>
              <a:rPr lang="en-US" altLang="zh-CN" sz="1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List&lt;T&gt;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19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Queue</a:t>
            </a:r>
            <a:r>
              <a:rPr lang="en-US" altLang="zh-CN" sz="19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19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Queue</a:t>
            </a:r>
            <a:r>
              <a:rPr lang="en-US" altLang="zh-CN" sz="1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&lt;T&gt;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19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Stack </a:t>
            </a:r>
            <a:r>
              <a:rPr lang="en-US" altLang="zh-CN" sz="19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1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Stack</a:t>
            </a:r>
            <a:r>
              <a:rPr lang="en-US" altLang="zh-CN" sz="1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&lt;T&gt;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19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Hashtable</a:t>
            </a:r>
            <a:r>
              <a:rPr lang="en-US" altLang="zh-CN" sz="19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19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53253" name="AutoShape 4">
            <a:extLst>
              <a:ext uri="{FF2B5EF4-FFF2-40B4-BE49-F238E27FC236}">
                <a16:creationId xmlns:a16="http://schemas.microsoft.com/office/drawing/2014/main" id="{B42FA0EB-DCBC-42B6-B72C-4B7D6C23E8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9625" y="1990725"/>
            <a:ext cx="17843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List&lt;Student&gt;</a:t>
            </a:r>
          </a:p>
        </p:txBody>
      </p:sp>
      <p:sp>
        <p:nvSpPr>
          <p:cNvPr id="53254" name="AutoShape 5">
            <a:extLst>
              <a:ext uri="{FF2B5EF4-FFF2-40B4-BE49-F238E27FC236}">
                <a16:creationId xmlns:a16="http://schemas.microsoft.com/office/drawing/2014/main" id="{0BE0AC81-C374-4AD5-97B4-FB20A70B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08050"/>
            <a:ext cx="18716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53255" name="AutoShape 6">
            <a:extLst>
              <a:ext uri="{FF2B5EF4-FFF2-40B4-BE49-F238E27FC236}">
                <a16:creationId xmlns:a16="http://schemas.microsoft.com/office/drawing/2014/main" id="{518D040F-614B-4C67-8802-24F947E0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836613"/>
            <a:ext cx="18716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53256" name="Freeform 7">
            <a:extLst>
              <a:ext uri="{FF2B5EF4-FFF2-40B4-BE49-F238E27FC236}">
                <a16:creationId xmlns:a16="http://schemas.microsoft.com/office/drawing/2014/main" id="{A2E4C23A-104B-4802-ADDB-FDC57515CF0C}"/>
              </a:ext>
            </a:extLst>
          </p:cNvPr>
          <p:cNvSpPr>
            <a:spLocks/>
          </p:cNvSpPr>
          <p:nvPr/>
        </p:nvSpPr>
        <p:spPr bwMode="auto">
          <a:xfrm rot="1398270">
            <a:off x="1979613" y="1700213"/>
            <a:ext cx="1231900" cy="620712"/>
          </a:xfrm>
          <a:custGeom>
            <a:avLst/>
            <a:gdLst>
              <a:gd name="T0" fmla="*/ 2147483646 w 730"/>
              <a:gd name="T1" fmla="*/ 2147483646 h 457"/>
              <a:gd name="T2" fmla="*/ 2147483646 w 730"/>
              <a:gd name="T3" fmla="*/ 2147483646 h 457"/>
              <a:gd name="T4" fmla="*/ 2147483646 w 730"/>
              <a:gd name="T5" fmla="*/ 2147483646 h 457"/>
              <a:gd name="T6" fmla="*/ 2147483646 w 730"/>
              <a:gd name="T7" fmla="*/ 2147483646 h 457"/>
              <a:gd name="T8" fmla="*/ 2147483646 w 730"/>
              <a:gd name="T9" fmla="*/ 2147483646 h 457"/>
              <a:gd name="T10" fmla="*/ 2147483646 w 730"/>
              <a:gd name="T11" fmla="*/ 2147483646 h 457"/>
              <a:gd name="T12" fmla="*/ 2147483646 w 730"/>
              <a:gd name="T13" fmla="*/ 2147483646 h 457"/>
              <a:gd name="T14" fmla="*/ 2147483646 w 730"/>
              <a:gd name="T15" fmla="*/ 2147483646 h 457"/>
              <a:gd name="T16" fmla="*/ 2147483646 w 730"/>
              <a:gd name="T17" fmla="*/ 2147483646 h 457"/>
              <a:gd name="T18" fmla="*/ 2147483646 w 730"/>
              <a:gd name="T19" fmla="*/ 2147483646 h 457"/>
              <a:gd name="T20" fmla="*/ 2147483646 w 730"/>
              <a:gd name="T21" fmla="*/ 2147483646 h 457"/>
              <a:gd name="T22" fmla="*/ 2147483646 w 730"/>
              <a:gd name="T23" fmla="*/ 2147483646 h 457"/>
              <a:gd name="T24" fmla="*/ 2147483646 w 730"/>
              <a:gd name="T25" fmla="*/ 2147483646 h 457"/>
              <a:gd name="T26" fmla="*/ 2147483646 w 730"/>
              <a:gd name="T27" fmla="*/ 2147483646 h 457"/>
              <a:gd name="T28" fmla="*/ 2147483646 w 730"/>
              <a:gd name="T29" fmla="*/ 2147483646 h 457"/>
              <a:gd name="T30" fmla="*/ 2147483646 w 730"/>
              <a:gd name="T31" fmla="*/ 2147483646 h 457"/>
              <a:gd name="T32" fmla="*/ 2147483646 w 730"/>
              <a:gd name="T33" fmla="*/ 2147483646 h 457"/>
              <a:gd name="T34" fmla="*/ 2147483646 w 730"/>
              <a:gd name="T35" fmla="*/ 2147483646 h 457"/>
              <a:gd name="T36" fmla="*/ 2147483646 w 730"/>
              <a:gd name="T37" fmla="*/ 2147483646 h 457"/>
              <a:gd name="T38" fmla="*/ 2147483646 w 730"/>
              <a:gd name="T39" fmla="*/ 2147483646 h 457"/>
              <a:gd name="T40" fmla="*/ 2147483646 w 730"/>
              <a:gd name="T41" fmla="*/ 2147483646 h 457"/>
              <a:gd name="T42" fmla="*/ 2147483646 w 730"/>
              <a:gd name="T43" fmla="*/ 2147483646 h 457"/>
              <a:gd name="T44" fmla="*/ 2147483646 w 730"/>
              <a:gd name="T45" fmla="*/ 2147483646 h 457"/>
              <a:gd name="T46" fmla="*/ 2147483646 w 730"/>
              <a:gd name="T47" fmla="*/ 2147483646 h 457"/>
              <a:gd name="T48" fmla="*/ 2147483646 w 730"/>
              <a:gd name="T49" fmla="*/ 2147483646 h 457"/>
              <a:gd name="T50" fmla="*/ 2147483646 w 730"/>
              <a:gd name="T51" fmla="*/ 2147483646 h 457"/>
              <a:gd name="T52" fmla="*/ 2147483646 w 730"/>
              <a:gd name="T53" fmla="*/ 2147483646 h 457"/>
              <a:gd name="T54" fmla="*/ 2147483646 w 730"/>
              <a:gd name="T55" fmla="*/ 2147483646 h 457"/>
              <a:gd name="T56" fmla="*/ 0 w 730"/>
              <a:gd name="T57" fmla="*/ 2147483646 h 457"/>
              <a:gd name="T58" fmla="*/ 2147483646 w 730"/>
              <a:gd name="T59" fmla="*/ 2147483646 h 457"/>
              <a:gd name="T60" fmla="*/ 2147483646 w 730"/>
              <a:gd name="T61" fmla="*/ 2147483646 h 457"/>
              <a:gd name="T62" fmla="*/ 2147483646 w 730"/>
              <a:gd name="T63" fmla="*/ 2147483646 h 457"/>
              <a:gd name="T64" fmla="*/ 2147483646 w 730"/>
              <a:gd name="T65" fmla="*/ 0 h 457"/>
              <a:gd name="T66" fmla="*/ 2147483646 w 730"/>
              <a:gd name="T67" fmla="*/ 2147483646 h 457"/>
              <a:gd name="T68" fmla="*/ 2147483646 w 730"/>
              <a:gd name="T69" fmla="*/ 2147483646 h 457"/>
              <a:gd name="T70" fmla="*/ 2147483646 w 730"/>
              <a:gd name="T71" fmla="*/ 2147483646 h 457"/>
              <a:gd name="T72" fmla="*/ 2147483646 w 730"/>
              <a:gd name="T73" fmla="*/ 2147483646 h 457"/>
              <a:gd name="T74" fmla="*/ 2147483646 w 730"/>
              <a:gd name="T75" fmla="*/ 2147483646 h 457"/>
              <a:gd name="T76" fmla="*/ 2147483646 w 730"/>
              <a:gd name="T77" fmla="*/ 2147483646 h 457"/>
              <a:gd name="T78" fmla="*/ 2147483646 w 730"/>
              <a:gd name="T79" fmla="*/ 2147483646 h 457"/>
              <a:gd name="T80" fmla="*/ 2147483646 w 730"/>
              <a:gd name="T81" fmla="*/ 2147483646 h 457"/>
              <a:gd name="T82" fmla="*/ 2147483646 w 730"/>
              <a:gd name="T83" fmla="*/ 2147483646 h 457"/>
              <a:gd name="T84" fmla="*/ 2147483646 w 730"/>
              <a:gd name="T85" fmla="*/ 2147483646 h 457"/>
              <a:gd name="T86" fmla="*/ 2147483646 w 730"/>
              <a:gd name="T87" fmla="*/ 2147483646 h 457"/>
              <a:gd name="T88" fmla="*/ 2147483646 w 730"/>
              <a:gd name="T89" fmla="*/ 2147483646 h 457"/>
              <a:gd name="T90" fmla="*/ 2147483646 w 730"/>
              <a:gd name="T91" fmla="*/ 2147483646 h 457"/>
              <a:gd name="T92" fmla="*/ 2147483646 w 730"/>
              <a:gd name="T93" fmla="*/ 2147483646 h 457"/>
              <a:gd name="T94" fmla="*/ 2147483646 w 730"/>
              <a:gd name="T95" fmla="*/ 2147483646 h 457"/>
              <a:gd name="T96" fmla="*/ 2147483646 w 730"/>
              <a:gd name="T97" fmla="*/ 2147483646 h 457"/>
              <a:gd name="T98" fmla="*/ 2147483646 w 730"/>
              <a:gd name="T99" fmla="*/ 2147483646 h 457"/>
              <a:gd name="T100" fmla="*/ 2147483646 w 730"/>
              <a:gd name="T101" fmla="*/ 2147483646 h 457"/>
              <a:gd name="T102" fmla="*/ 2147483646 w 730"/>
              <a:gd name="T103" fmla="*/ 2147483646 h 457"/>
              <a:gd name="T104" fmla="*/ 2147483646 w 730"/>
              <a:gd name="T105" fmla="*/ 2147483646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Freeform 8">
            <a:extLst>
              <a:ext uri="{FF2B5EF4-FFF2-40B4-BE49-F238E27FC236}">
                <a16:creationId xmlns:a16="http://schemas.microsoft.com/office/drawing/2014/main" id="{7FF90AB4-29B5-4852-9FF3-EBC9B6700657}"/>
              </a:ext>
            </a:extLst>
          </p:cNvPr>
          <p:cNvSpPr>
            <a:spLocks/>
          </p:cNvSpPr>
          <p:nvPr/>
        </p:nvSpPr>
        <p:spPr bwMode="auto">
          <a:xfrm rot="20100633" flipH="1">
            <a:off x="5219700" y="1557338"/>
            <a:ext cx="1289050" cy="620712"/>
          </a:xfrm>
          <a:custGeom>
            <a:avLst/>
            <a:gdLst>
              <a:gd name="T0" fmla="*/ 2147483646 w 730"/>
              <a:gd name="T1" fmla="*/ 2147483646 h 457"/>
              <a:gd name="T2" fmla="*/ 2147483646 w 730"/>
              <a:gd name="T3" fmla="*/ 2147483646 h 457"/>
              <a:gd name="T4" fmla="*/ 2147483646 w 730"/>
              <a:gd name="T5" fmla="*/ 2147483646 h 457"/>
              <a:gd name="T6" fmla="*/ 2147483646 w 730"/>
              <a:gd name="T7" fmla="*/ 2147483646 h 457"/>
              <a:gd name="T8" fmla="*/ 2147483646 w 730"/>
              <a:gd name="T9" fmla="*/ 2147483646 h 457"/>
              <a:gd name="T10" fmla="*/ 2147483646 w 730"/>
              <a:gd name="T11" fmla="*/ 2147483646 h 457"/>
              <a:gd name="T12" fmla="*/ 2147483646 w 730"/>
              <a:gd name="T13" fmla="*/ 2147483646 h 457"/>
              <a:gd name="T14" fmla="*/ 2147483646 w 730"/>
              <a:gd name="T15" fmla="*/ 2147483646 h 457"/>
              <a:gd name="T16" fmla="*/ 2147483646 w 730"/>
              <a:gd name="T17" fmla="*/ 2147483646 h 457"/>
              <a:gd name="T18" fmla="*/ 2147483646 w 730"/>
              <a:gd name="T19" fmla="*/ 2147483646 h 457"/>
              <a:gd name="T20" fmla="*/ 2147483646 w 730"/>
              <a:gd name="T21" fmla="*/ 2147483646 h 457"/>
              <a:gd name="T22" fmla="*/ 2147483646 w 730"/>
              <a:gd name="T23" fmla="*/ 2147483646 h 457"/>
              <a:gd name="T24" fmla="*/ 2147483646 w 730"/>
              <a:gd name="T25" fmla="*/ 2147483646 h 457"/>
              <a:gd name="T26" fmla="*/ 2147483646 w 730"/>
              <a:gd name="T27" fmla="*/ 2147483646 h 457"/>
              <a:gd name="T28" fmla="*/ 2147483646 w 730"/>
              <a:gd name="T29" fmla="*/ 2147483646 h 457"/>
              <a:gd name="T30" fmla="*/ 2147483646 w 730"/>
              <a:gd name="T31" fmla="*/ 2147483646 h 457"/>
              <a:gd name="T32" fmla="*/ 2147483646 w 730"/>
              <a:gd name="T33" fmla="*/ 2147483646 h 457"/>
              <a:gd name="T34" fmla="*/ 2147483646 w 730"/>
              <a:gd name="T35" fmla="*/ 2147483646 h 457"/>
              <a:gd name="T36" fmla="*/ 2147483646 w 730"/>
              <a:gd name="T37" fmla="*/ 2147483646 h 457"/>
              <a:gd name="T38" fmla="*/ 2147483646 w 730"/>
              <a:gd name="T39" fmla="*/ 2147483646 h 457"/>
              <a:gd name="T40" fmla="*/ 2147483646 w 730"/>
              <a:gd name="T41" fmla="*/ 2147483646 h 457"/>
              <a:gd name="T42" fmla="*/ 2147483646 w 730"/>
              <a:gd name="T43" fmla="*/ 2147483646 h 457"/>
              <a:gd name="T44" fmla="*/ 2147483646 w 730"/>
              <a:gd name="T45" fmla="*/ 2147483646 h 457"/>
              <a:gd name="T46" fmla="*/ 2147483646 w 730"/>
              <a:gd name="T47" fmla="*/ 2147483646 h 457"/>
              <a:gd name="T48" fmla="*/ 2147483646 w 730"/>
              <a:gd name="T49" fmla="*/ 2147483646 h 457"/>
              <a:gd name="T50" fmla="*/ 2147483646 w 730"/>
              <a:gd name="T51" fmla="*/ 2147483646 h 457"/>
              <a:gd name="T52" fmla="*/ 2147483646 w 730"/>
              <a:gd name="T53" fmla="*/ 2147483646 h 457"/>
              <a:gd name="T54" fmla="*/ 2147483646 w 730"/>
              <a:gd name="T55" fmla="*/ 2147483646 h 457"/>
              <a:gd name="T56" fmla="*/ 0 w 730"/>
              <a:gd name="T57" fmla="*/ 2147483646 h 457"/>
              <a:gd name="T58" fmla="*/ 2147483646 w 730"/>
              <a:gd name="T59" fmla="*/ 2147483646 h 457"/>
              <a:gd name="T60" fmla="*/ 2147483646 w 730"/>
              <a:gd name="T61" fmla="*/ 2147483646 h 457"/>
              <a:gd name="T62" fmla="*/ 2147483646 w 730"/>
              <a:gd name="T63" fmla="*/ 2147483646 h 457"/>
              <a:gd name="T64" fmla="*/ 2147483646 w 730"/>
              <a:gd name="T65" fmla="*/ 0 h 457"/>
              <a:gd name="T66" fmla="*/ 2147483646 w 730"/>
              <a:gd name="T67" fmla="*/ 2147483646 h 457"/>
              <a:gd name="T68" fmla="*/ 2147483646 w 730"/>
              <a:gd name="T69" fmla="*/ 2147483646 h 457"/>
              <a:gd name="T70" fmla="*/ 2147483646 w 730"/>
              <a:gd name="T71" fmla="*/ 2147483646 h 457"/>
              <a:gd name="T72" fmla="*/ 2147483646 w 730"/>
              <a:gd name="T73" fmla="*/ 2147483646 h 457"/>
              <a:gd name="T74" fmla="*/ 2147483646 w 730"/>
              <a:gd name="T75" fmla="*/ 2147483646 h 457"/>
              <a:gd name="T76" fmla="*/ 2147483646 w 730"/>
              <a:gd name="T77" fmla="*/ 2147483646 h 457"/>
              <a:gd name="T78" fmla="*/ 2147483646 w 730"/>
              <a:gd name="T79" fmla="*/ 2147483646 h 457"/>
              <a:gd name="T80" fmla="*/ 2147483646 w 730"/>
              <a:gd name="T81" fmla="*/ 2147483646 h 457"/>
              <a:gd name="T82" fmla="*/ 2147483646 w 730"/>
              <a:gd name="T83" fmla="*/ 2147483646 h 457"/>
              <a:gd name="T84" fmla="*/ 2147483646 w 730"/>
              <a:gd name="T85" fmla="*/ 2147483646 h 457"/>
              <a:gd name="T86" fmla="*/ 2147483646 w 730"/>
              <a:gd name="T87" fmla="*/ 2147483646 h 457"/>
              <a:gd name="T88" fmla="*/ 2147483646 w 730"/>
              <a:gd name="T89" fmla="*/ 2147483646 h 457"/>
              <a:gd name="T90" fmla="*/ 2147483646 w 730"/>
              <a:gd name="T91" fmla="*/ 2147483646 h 457"/>
              <a:gd name="T92" fmla="*/ 2147483646 w 730"/>
              <a:gd name="T93" fmla="*/ 2147483646 h 457"/>
              <a:gd name="T94" fmla="*/ 2147483646 w 730"/>
              <a:gd name="T95" fmla="*/ 2147483646 h 457"/>
              <a:gd name="T96" fmla="*/ 2147483646 w 730"/>
              <a:gd name="T97" fmla="*/ 2147483646 h 457"/>
              <a:gd name="T98" fmla="*/ 2147483646 w 730"/>
              <a:gd name="T99" fmla="*/ 2147483646 h 457"/>
              <a:gd name="T100" fmla="*/ 2147483646 w 730"/>
              <a:gd name="T101" fmla="*/ 2147483646 h 457"/>
              <a:gd name="T102" fmla="*/ 2147483646 w 730"/>
              <a:gd name="T103" fmla="*/ 2147483646 h 457"/>
              <a:gd name="T104" fmla="*/ 2147483646 w 730"/>
              <a:gd name="T105" fmla="*/ 2147483646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9">
            <a:extLst>
              <a:ext uri="{FF2B5EF4-FFF2-40B4-BE49-F238E27FC236}">
                <a16:creationId xmlns:a16="http://schemas.microsoft.com/office/drawing/2014/main" id="{25CED9DD-97C0-4DBC-83FC-154D24A1D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916113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允许添加</a:t>
            </a:r>
          </a:p>
        </p:txBody>
      </p:sp>
      <p:sp>
        <p:nvSpPr>
          <p:cNvPr id="53259" name="Text Box 10">
            <a:extLst>
              <a:ext uri="{FF2B5EF4-FFF2-40B4-BE49-F238E27FC236}">
                <a16:creationId xmlns:a16="http://schemas.microsoft.com/office/drawing/2014/main" id="{BC6B6459-4AD4-446C-93AD-D545557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844675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不允许添加</a:t>
            </a:r>
          </a:p>
        </p:txBody>
      </p:sp>
      <p:sp>
        <p:nvSpPr>
          <p:cNvPr id="53260" name="AutoShape 11">
            <a:extLst>
              <a:ext uri="{FF2B5EF4-FFF2-40B4-BE49-F238E27FC236}">
                <a16:creationId xmlns:a16="http://schemas.microsoft.com/office/drawing/2014/main" id="{9FBB4178-95CC-4BA5-8D9D-C13467EE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98825"/>
            <a:ext cx="18716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53261" name="AutoShape 12">
            <a:extLst>
              <a:ext uri="{FF2B5EF4-FFF2-40B4-BE49-F238E27FC236}">
                <a16:creationId xmlns:a16="http://schemas.microsoft.com/office/drawing/2014/main" id="{F35E8177-153B-41F1-8326-CC740648A63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95738" y="2276475"/>
            <a:ext cx="503237" cy="1223963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2" name="Text Box 13">
            <a:extLst>
              <a:ext uri="{FF2B5EF4-FFF2-40B4-BE49-F238E27FC236}">
                <a16:creationId xmlns:a16="http://schemas.microsoft.com/office/drawing/2014/main" id="{F43D73B4-5454-421B-92F4-3E714708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708275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无需转换类型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6C40C452-B21D-4668-BFEA-F49D67369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A889BC-66F8-490A-B801-3D1FA519E61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DB95044-E2CB-4B4D-A752-556CC50B1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980728"/>
            <a:ext cx="7921625" cy="10080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List&lt;Student&gt; students = new List&lt;Student&gt;();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</a:t>
            </a:r>
            <a:r>
              <a:rPr lang="en-US" altLang="zh-CN" sz="2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List&lt;Student&gt;</a:t>
            </a:r>
            <a:r>
              <a:rPr lang="zh-CN" altLang="en-US" sz="2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存储班级集合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5D4E0C2-11A1-4551-B749-DE4B1CEE3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217487"/>
            <a:ext cx="6937375" cy="499427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List&lt;T&gt;</a:t>
            </a:r>
            <a:endParaRPr lang="zh-CN" altLang="en-US" sz="40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4132" name="AutoShape 4">
            <a:extLst>
              <a:ext uri="{FF2B5EF4-FFF2-40B4-BE49-F238E27FC236}">
                <a16:creationId xmlns:a16="http://schemas.microsoft.com/office/drawing/2014/main" id="{0B6DF596-367D-4FDF-8DFE-EF4E73E9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04690"/>
            <a:ext cx="6119812" cy="1079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tudents.Add(scofield);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  <a:endParaRPr lang="en-US" altLang="zh-CN" sz="180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18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tudents.Add(jacky);</a:t>
            </a:r>
            <a:endParaRPr lang="en-US" altLang="zh-CN" sz="180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4133" name="AutoShape 5">
            <a:extLst>
              <a:ext uri="{FF2B5EF4-FFF2-40B4-BE49-F238E27FC236}">
                <a16:creationId xmlns:a16="http://schemas.microsoft.com/office/drawing/2014/main" id="{742C2A77-D636-4AF2-A848-57A61B3C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60253"/>
            <a:ext cx="3125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对象加入班级</a:t>
            </a:r>
          </a:p>
        </p:txBody>
      </p:sp>
      <p:sp>
        <p:nvSpPr>
          <p:cNvPr id="944134" name="AutoShape 6">
            <a:extLst>
              <a:ext uri="{FF2B5EF4-FFF2-40B4-BE49-F238E27FC236}">
                <a16:creationId xmlns:a16="http://schemas.microsoft.com/office/drawing/2014/main" id="{0260BF14-4ECC-4C68-8835-4FFA461C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765078"/>
            <a:ext cx="3125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对象加入班级</a:t>
            </a:r>
          </a:p>
        </p:txBody>
      </p:sp>
      <p:sp>
        <p:nvSpPr>
          <p:cNvPr id="944135" name="AutoShape 7">
            <a:extLst>
              <a:ext uri="{FF2B5EF4-FFF2-40B4-BE49-F238E27FC236}">
                <a16:creationId xmlns:a16="http://schemas.microsoft.com/office/drawing/2014/main" id="{CEE66880-751C-434E-BE58-F9D78EFB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84190"/>
            <a:ext cx="1800225" cy="408623"/>
          </a:xfrm>
          <a:prstGeom prst="wedgeRoundRectCallout">
            <a:avLst>
              <a:gd name="adj1" fmla="val 60231"/>
              <a:gd name="adj2" fmla="val -67931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编译出错</a:t>
            </a:r>
          </a:p>
        </p:txBody>
      </p:sp>
      <p:sp>
        <p:nvSpPr>
          <p:cNvPr id="944137" name="Rectangle 9">
            <a:extLst>
              <a:ext uri="{FF2B5EF4-FFF2-40B4-BE49-F238E27FC236}">
                <a16:creationId xmlns:a16="http://schemas.microsoft.com/office/drawing/2014/main" id="{56E3F7FB-3996-4877-90DC-6C766AB6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780953"/>
            <a:ext cx="2376488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6C40C452-B21D-4668-BFEA-F49D67369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A889BC-66F8-490A-B801-3D1FA519E61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DB95044-E2CB-4B4D-A752-556CC50B1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980728"/>
            <a:ext cx="7921625" cy="10080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List&lt;Student&gt; students = new List&lt;Student&gt;();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</a:t>
            </a:r>
            <a:r>
              <a:rPr lang="en-US" altLang="zh-CN" sz="2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List&lt;Student&gt;</a:t>
            </a:r>
            <a:r>
              <a:rPr lang="zh-CN" altLang="en-US" sz="2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存储班级集合</a:t>
            </a:r>
          </a:p>
        </p:txBody>
      </p:sp>
      <p:sp>
        <p:nvSpPr>
          <p:cNvPr id="944132" name="AutoShape 4">
            <a:extLst>
              <a:ext uri="{FF2B5EF4-FFF2-40B4-BE49-F238E27FC236}">
                <a16:creationId xmlns:a16="http://schemas.microsoft.com/office/drawing/2014/main" id="{0B6DF596-367D-4FDF-8DFE-EF4E73E9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04690"/>
            <a:ext cx="6119812" cy="1079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tudents.Add(scofield);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  <a:endParaRPr lang="en-US" altLang="zh-CN" sz="180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18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tudents.Add(jacky);</a:t>
            </a:r>
            <a:endParaRPr lang="en-US" altLang="zh-CN" sz="180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4133" name="AutoShape 5">
            <a:extLst>
              <a:ext uri="{FF2B5EF4-FFF2-40B4-BE49-F238E27FC236}">
                <a16:creationId xmlns:a16="http://schemas.microsoft.com/office/drawing/2014/main" id="{742C2A77-D636-4AF2-A848-57A61B3C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60253"/>
            <a:ext cx="3125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对象加入班级</a:t>
            </a:r>
          </a:p>
        </p:txBody>
      </p:sp>
      <p:sp>
        <p:nvSpPr>
          <p:cNvPr id="944134" name="AutoShape 6">
            <a:extLst>
              <a:ext uri="{FF2B5EF4-FFF2-40B4-BE49-F238E27FC236}">
                <a16:creationId xmlns:a16="http://schemas.microsoft.com/office/drawing/2014/main" id="{0260BF14-4ECC-4C68-8835-4FFA461C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765078"/>
            <a:ext cx="3125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Teacher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对象加入班级</a:t>
            </a:r>
          </a:p>
        </p:txBody>
      </p:sp>
      <p:sp>
        <p:nvSpPr>
          <p:cNvPr id="944135" name="AutoShape 7">
            <a:extLst>
              <a:ext uri="{FF2B5EF4-FFF2-40B4-BE49-F238E27FC236}">
                <a16:creationId xmlns:a16="http://schemas.microsoft.com/office/drawing/2014/main" id="{CEE66880-751C-434E-BE58-F9D78EFB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84190"/>
            <a:ext cx="1800225" cy="408623"/>
          </a:xfrm>
          <a:prstGeom prst="wedgeRoundRectCallout">
            <a:avLst>
              <a:gd name="adj1" fmla="val 60231"/>
              <a:gd name="adj2" fmla="val -67931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编译出错</a:t>
            </a:r>
          </a:p>
        </p:txBody>
      </p:sp>
      <p:sp>
        <p:nvSpPr>
          <p:cNvPr id="944136" name="AutoShape 8">
            <a:extLst>
              <a:ext uri="{FF2B5EF4-FFF2-40B4-BE49-F238E27FC236}">
                <a16:creationId xmlns:a16="http://schemas.microsoft.com/office/drawing/2014/main" id="{711DBBB1-1693-49C6-84C5-97627B6D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506912"/>
            <a:ext cx="5761037" cy="1225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 (Student stu in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tudents)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Console.WriteLine(stu.Name);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4137" name="Rectangle 9">
            <a:extLst>
              <a:ext uri="{FF2B5EF4-FFF2-40B4-BE49-F238E27FC236}">
                <a16:creationId xmlns:a16="http://schemas.microsoft.com/office/drawing/2014/main" id="{56E3F7FB-3996-4877-90DC-6C766AB6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780953"/>
            <a:ext cx="2376488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4138" name="AutoShape 10">
            <a:extLst>
              <a:ext uri="{FF2B5EF4-FFF2-40B4-BE49-F238E27FC236}">
                <a16:creationId xmlns:a16="http://schemas.microsoft.com/office/drawing/2014/main" id="{AFBD2B05-1476-4F9F-A51B-57A3C985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724399"/>
            <a:ext cx="1800225" cy="408623"/>
          </a:xfrm>
          <a:prstGeom prst="wedgeRoundRectCallout">
            <a:avLst>
              <a:gd name="adj1" fmla="val -124690"/>
              <a:gd name="adj2" fmla="val 85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不需类型转换</a:t>
            </a:r>
          </a:p>
        </p:txBody>
      </p:sp>
      <p:sp>
        <p:nvSpPr>
          <p:cNvPr id="944139" name="Rectangle 11">
            <a:extLst>
              <a:ext uri="{FF2B5EF4-FFF2-40B4-BE49-F238E27FC236}">
                <a16:creationId xmlns:a16="http://schemas.microsoft.com/office/drawing/2014/main" id="{A4AF2BFE-8201-4306-B6FD-5E1E0A9B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932237"/>
            <a:ext cx="3514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Blip>
                <a:blip r:embed="rId8"/>
              </a:buBlip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遍历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List&lt;Student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944141" name="AutoShape 13">
            <a:extLst>
              <a:ext uri="{FF2B5EF4-FFF2-40B4-BE49-F238E27FC236}">
                <a16:creationId xmlns:a16="http://schemas.microsoft.com/office/drawing/2014/main" id="{E18B3714-48C1-40ED-A718-3DC5868B4A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84663" y="3932237"/>
            <a:ext cx="33147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只能保存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4C4DB9-97AC-43D4-8FC1-3AA8E5C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58DA6085-95EB-4037-A5AF-DBFFC5688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0169C5-78B6-431F-B0F3-C5751FC9F0E2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AutoShape 3">
            <a:extLst>
              <a:ext uri="{FF2B5EF4-FFF2-40B4-BE49-F238E27FC236}">
                <a16:creationId xmlns:a16="http://schemas.microsoft.com/office/drawing/2014/main" id="{39BD44DC-BCD6-474C-94D5-976FD077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0816"/>
            <a:ext cx="7740650" cy="4679950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List&lt;Student&gt; students = new List&lt;Student&gt;();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Student stu1 =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tudents[2];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stu1.SayHi();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Students.RemoveAt(0);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//List&lt;Student&gt; </a:t>
            </a:r>
            <a:r>
              <a:rPr lang="zh-CN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方式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foreach (Student stu in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Console.WriteLine(stu.Name);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6325" name="AutoShape 4">
            <a:extLst>
              <a:ext uri="{FF2B5EF4-FFF2-40B4-BE49-F238E27FC236}">
                <a16:creationId xmlns:a16="http://schemas.microsoft.com/office/drawing/2014/main" id="{FA8926FE-4AE7-45AF-AE83-A329B8C0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764704"/>
            <a:ext cx="43164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List&lt;T&gt;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的访问方式与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ArrayList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相同</a:t>
            </a:r>
          </a:p>
        </p:txBody>
      </p:sp>
      <p:sp>
        <p:nvSpPr>
          <p:cNvPr id="947205" name="AutoShape 5">
            <a:extLst>
              <a:ext uri="{FF2B5EF4-FFF2-40B4-BE49-F238E27FC236}">
                <a16:creationId xmlns:a16="http://schemas.microsoft.com/office/drawing/2014/main" id="{B12985B9-B106-4142-B78A-9DB1EF6F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58516"/>
            <a:ext cx="37449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使用索引访问，无需类型转换</a:t>
            </a:r>
          </a:p>
        </p:txBody>
      </p:sp>
      <p:sp>
        <p:nvSpPr>
          <p:cNvPr id="947206" name="Rectangle 6">
            <a:extLst>
              <a:ext uri="{FF2B5EF4-FFF2-40B4-BE49-F238E27FC236}">
                <a16:creationId xmlns:a16="http://schemas.microsoft.com/office/drawing/2014/main" id="{310E00C4-812F-48D7-BE66-B035AF69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058516"/>
            <a:ext cx="1439862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7207" name="Rectangle 7">
            <a:extLst>
              <a:ext uri="{FF2B5EF4-FFF2-40B4-BE49-F238E27FC236}">
                <a16:creationId xmlns:a16="http://schemas.microsoft.com/office/drawing/2014/main" id="{C726B50F-EDBA-4757-B766-E198F960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2864966"/>
            <a:ext cx="158432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7208" name="AutoShape 8">
            <a:extLst>
              <a:ext uri="{FF2B5EF4-FFF2-40B4-BE49-F238E27FC236}">
                <a16:creationId xmlns:a16="http://schemas.microsoft.com/office/drawing/2014/main" id="{7B26627A-BC66-449B-A6BD-19C0DA93D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850679"/>
            <a:ext cx="37449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利用索引删除</a:t>
            </a:r>
          </a:p>
        </p:txBody>
      </p:sp>
      <p:sp>
        <p:nvSpPr>
          <p:cNvPr id="947209" name="AutoShape 9">
            <a:extLst>
              <a:ext uri="{FF2B5EF4-FFF2-40B4-BE49-F238E27FC236}">
                <a16:creationId xmlns:a16="http://schemas.microsoft.com/office/drawing/2014/main" id="{44ED2BC1-94FF-47E4-8334-DE55DA1A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466"/>
            <a:ext cx="37449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遍历时不需要类型转换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0362A6F7-9129-4DD0-B293-4EB0FB5C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E5F7F-7536-48B3-83FF-91ADCE91B0E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96F8AB6-ACA8-4EC8-AAA3-9BC7FD4E9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361950"/>
            <a:ext cx="82296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using System.Collections.Generic;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public class Example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List&lt;string&gt; dinosaurs = new List&lt;string&gt;();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dinosaurs.Add("Pachycephalosaurus");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dinosaurs.Add("Amargasaurus");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dinosaurs.Add("Mamenchisaurus");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dinosaurs.Add("Deinonychus");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dinosaurs.Sort();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dinosaurs.Insert(0, "Tyrannosaurus");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foreach (string dinosaur in dinosaurs)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{ Console.WriteLine(dinosaur); }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3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4ED6526B-40DE-4CD5-A066-1703B5AB5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CDEB87-9F2C-44CA-A9A2-205B535FDE0F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25AB39-2086-4A2B-8C1A-FE9FA1A1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39" y="1004739"/>
            <a:ext cx="8315325" cy="40084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(“\n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数组中元素的总数是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     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{0}",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objNames.Length.ToString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hi-IN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Mangal" panose="02040503050203030202" pitchFamily="18" charset="0"/>
              </a:rPr>
              <a:t>			</a:t>
            </a:r>
            <a:endParaRPr lang="en-US" altLang="zh-CN" sz="18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Mangal" panose="02040503050203030202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输出数组秩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Mangal" panose="02040503050203030202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Console.WriteLine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(“\n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数组维数是 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{0}",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objNames.Rank.ToString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反转数组并输出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Array.Reverse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Console.WriteLine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(“\n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反转数组后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for(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0 ; 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&lt; 5; 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hi-IN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Console.WriteLine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元素 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{0}: {1}",ctr+1,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			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objNames.GetValue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ctr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Mangal" panose="02040503050203030202" pitchFamily="18" charset="0"/>
              </a:rPr>
              <a:t>}</a:t>
            </a:r>
            <a:endParaRPr lang="hi-IN" altLang="zh-CN" sz="1800" b="0" dirty="0">
              <a:solidFill>
                <a:schemeClr val="tx1"/>
              </a:solidFill>
              <a:latin typeface="Arial" panose="020B06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903172" name="AutoShape 4">
            <a:extLst>
              <a:ext uri="{FF2B5EF4-FFF2-40B4-BE49-F238E27FC236}">
                <a16:creationId xmlns:a16="http://schemas.microsoft.com/office/drawing/2014/main" id="{57856AAA-67E1-45EA-8ABC-1344B1A9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1172369"/>
            <a:ext cx="8135937" cy="6492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03173" name="Text Box 5">
            <a:extLst>
              <a:ext uri="{FF2B5EF4-FFF2-40B4-BE49-F238E27FC236}">
                <a16:creationId xmlns:a16="http://schemas.microsoft.com/office/drawing/2014/main" id="{4AC533F3-9B61-485A-899C-E7DBFDBDF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514" y="1802606"/>
            <a:ext cx="3600450" cy="3794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228600" algn="l"/>
              </a:tabLst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tabLst>
                <a:tab pos="228600" algn="l"/>
              </a:tabLst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tabLst>
                <a:tab pos="228600" algn="l"/>
              </a:tabLst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tabLst>
                <a:tab pos="228600" algn="l"/>
              </a:tabLst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显示 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objNames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数组的长度</a:t>
            </a:r>
          </a:p>
        </p:txBody>
      </p:sp>
      <p:sp>
        <p:nvSpPr>
          <p:cNvPr id="903174" name="AutoShape 6">
            <a:extLst>
              <a:ext uri="{FF2B5EF4-FFF2-40B4-BE49-F238E27FC236}">
                <a16:creationId xmlns:a16="http://schemas.microsoft.com/office/drawing/2014/main" id="{78AF449C-07BA-42C5-8040-10E1F5F5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51" y="2253456"/>
            <a:ext cx="8135938" cy="3317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3175" name="Text Box 7">
            <a:extLst>
              <a:ext uri="{FF2B5EF4-FFF2-40B4-BE49-F238E27FC236}">
                <a16:creationId xmlns:a16="http://schemas.microsoft.com/office/drawing/2014/main" id="{88094079-CBEF-457A-B5BF-83648DA99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639" y="2564606"/>
            <a:ext cx="2951162" cy="3794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228600" algn="l"/>
              </a:tabLst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tabLst>
                <a:tab pos="228600" algn="l"/>
              </a:tabLst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tabLst>
                <a:tab pos="228600" algn="l"/>
              </a:tabLst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tabLst>
                <a:tab pos="228600" algn="l"/>
              </a:tabLst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显示 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objNames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数组维数</a:t>
            </a:r>
          </a:p>
        </p:txBody>
      </p:sp>
      <p:sp>
        <p:nvSpPr>
          <p:cNvPr id="903176" name="AutoShape 8">
            <a:extLst>
              <a:ext uri="{FF2B5EF4-FFF2-40B4-BE49-F238E27FC236}">
                <a16:creationId xmlns:a16="http://schemas.microsoft.com/office/drawing/2014/main" id="{0483BCD8-7415-4D36-B042-EF7E67A4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2829719"/>
            <a:ext cx="3455987" cy="287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3177" name="Text Box 9">
            <a:extLst>
              <a:ext uri="{FF2B5EF4-FFF2-40B4-BE49-F238E27FC236}">
                <a16:creationId xmlns:a16="http://schemas.microsoft.com/office/drawing/2014/main" id="{7E3DFB85-996D-4893-BE31-5428555AB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89" y="3121819"/>
            <a:ext cx="1655762" cy="3794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228600" algn="l"/>
              </a:tabLst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tabLst>
                <a:tab pos="228600" algn="l"/>
              </a:tabLst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tabLst>
                <a:tab pos="228600" algn="l"/>
              </a:tabLst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tabLst>
                <a:tab pos="228600" algn="l"/>
              </a:tabLst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反转数组元素 </a:t>
            </a:r>
          </a:p>
        </p:txBody>
      </p:sp>
      <p:sp>
        <p:nvSpPr>
          <p:cNvPr id="903178" name="AutoShape 10">
            <a:extLst>
              <a:ext uri="{FF2B5EF4-FFF2-40B4-BE49-F238E27FC236}">
                <a16:creationId xmlns:a16="http://schemas.microsoft.com/office/drawing/2014/main" id="{63057519-6BE9-436F-9A56-D77B1FCD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3405981"/>
            <a:ext cx="7991475" cy="15113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3179" name="Text Box 11">
            <a:extLst>
              <a:ext uri="{FF2B5EF4-FFF2-40B4-BE49-F238E27FC236}">
                <a16:creationId xmlns:a16="http://schemas.microsoft.com/office/drawing/2014/main" id="{55F8694F-430B-477E-A0A5-C050E1CC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26" y="4629944"/>
            <a:ext cx="2665413" cy="3794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228600" algn="l"/>
              </a:tabLst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tabLst>
                <a:tab pos="228600" algn="l"/>
              </a:tabLst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tabLst>
                <a:tab pos="228600" algn="l"/>
              </a:tabLst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tabLst>
                <a:tab pos="228600" algn="l"/>
              </a:tabLst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tabLst>
                <a:tab pos="228600" algn="l"/>
              </a:tabLst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反转后的数组元素列表</a:t>
            </a:r>
          </a:p>
        </p:txBody>
      </p:sp>
      <p:sp>
        <p:nvSpPr>
          <p:cNvPr id="903180" name="Text Box 12">
            <a:extLst>
              <a:ext uri="{FF2B5EF4-FFF2-40B4-BE49-F238E27FC236}">
                <a16:creationId xmlns:a16="http://schemas.microsoft.com/office/drawing/2014/main" id="{1B5D21A8-16DA-456F-9052-94A950C3D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1" y="5230019"/>
            <a:ext cx="73437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9900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8575" cmpd="dbl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课堂练习：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这段代码用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foreach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结构怎么写？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161111-97C5-44C6-82B8-7A15C5EB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0362A6F7-9129-4DD0-B293-4EB0FB5C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E5F7F-7536-48B3-83FF-91ADCE91B0E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96F8AB6-ACA8-4EC8-AAA3-9BC7FD4E9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361950"/>
            <a:ext cx="82296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using System.Collections.Generic;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public class Example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List&lt;string&gt; dinosaurs = new List&lt;string&gt;();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dinosaurs.Add("Pachycephalosaurus");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dinosaurs.Add("Amargasaurus");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dinosaurs.Add("Mamenchisaurus");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dinosaurs.Add("Deinonychus");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dinosaurs.Sort();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dinosaurs.Insert(0, "Tyrannosaurus");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foreach (string dinosaur in dinosaurs)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    { Console.WriteLine(dinosaur); }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300" b="1" noProof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300" b="1"/>
          </a:p>
        </p:txBody>
      </p:sp>
      <p:sp>
        <p:nvSpPr>
          <p:cNvPr id="954372" name="Text Box 4">
            <a:extLst>
              <a:ext uri="{FF2B5EF4-FFF2-40B4-BE49-F238E27FC236}">
                <a16:creationId xmlns:a16="http://schemas.microsoft.com/office/drawing/2014/main" id="{F0AD4BC8-253B-4D6C-85D3-E0690E940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205038"/>
            <a:ext cx="5543550" cy="25288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Tyrannosaurus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Amargasaurus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Deinonychus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Mamenchisaurus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Pachycephalosaurus</a:t>
            </a:r>
          </a:p>
        </p:txBody>
      </p:sp>
    </p:spTree>
    <p:extLst>
      <p:ext uri="{BB962C8B-B14F-4D97-AF65-F5344CB8AC3E}">
        <p14:creationId xmlns:p14="http://schemas.microsoft.com/office/powerpoint/2010/main" val="1818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1767348F-87F9-413F-9083-D8701A3DA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FBEE43-620E-479A-ABDF-93CE86A2D4D7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494BDCF-6B83-4629-9EFD-27EE17979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217487"/>
            <a:ext cx="6870700" cy="514351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List&lt;T&gt;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 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</a:t>
            </a:r>
            <a:endParaRPr lang="en-US" altLang="zh-CN" sz="40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372" name="Line 3">
            <a:extLst>
              <a:ext uri="{FF2B5EF4-FFF2-40B4-BE49-F238E27FC236}">
                <a16:creationId xmlns:a16="http://schemas.microsoft.com/office/drawing/2014/main" id="{057EEAF9-3482-46C8-AFFD-FDDD7C899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5" y="334486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373" name="Line 4">
            <a:extLst>
              <a:ext uri="{FF2B5EF4-FFF2-40B4-BE49-F238E27FC236}">
                <a16:creationId xmlns:a16="http://schemas.microsoft.com/office/drawing/2014/main" id="{99A35CC9-938F-4A52-8CCB-76C8DDA20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5" y="3525838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8374" name="Group 5">
            <a:extLst>
              <a:ext uri="{FF2B5EF4-FFF2-40B4-BE49-F238E27FC236}">
                <a16:creationId xmlns:a16="http://schemas.microsoft.com/office/drawing/2014/main" id="{6EED5268-AC5B-4BBD-854F-4743F0E9524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060575"/>
            <a:ext cx="7489825" cy="2663825"/>
            <a:chOff x="1020" y="1253"/>
            <a:chExt cx="3402" cy="1678"/>
          </a:xfrm>
        </p:grpSpPr>
        <p:sp>
          <p:nvSpPr>
            <p:cNvPr id="58378" name="Rectangle 6">
              <a:extLst>
                <a:ext uri="{FF2B5EF4-FFF2-40B4-BE49-F238E27FC236}">
                  <a16:creationId xmlns:a16="http://schemas.microsoft.com/office/drawing/2014/main" id="{C72773AD-BB7A-4644-AFB5-AE343FF4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2652"/>
              <a:ext cx="277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通过索引删除元素</a:t>
              </a:r>
            </a:p>
          </p:txBody>
        </p:sp>
        <p:sp>
          <p:nvSpPr>
            <p:cNvPr id="58379" name="Rectangle 7">
              <a:extLst>
                <a:ext uri="{FF2B5EF4-FFF2-40B4-BE49-F238E27FC236}">
                  <a16:creationId xmlns:a16="http://schemas.microsoft.com/office/drawing/2014/main" id="{0233A90E-C54E-4AB6-8385-D405D7214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2374"/>
              <a:ext cx="277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添加对象方法相同</a:t>
              </a:r>
            </a:p>
          </p:txBody>
        </p:sp>
        <p:sp>
          <p:nvSpPr>
            <p:cNvPr id="58380" name="Rectangle 8">
              <a:extLst>
                <a:ext uri="{FF2B5EF4-FFF2-40B4-BE49-F238E27FC236}">
                  <a16:creationId xmlns:a16="http://schemas.microsoft.com/office/drawing/2014/main" id="{A43FB6C6-CCDE-4958-8334-14278CA99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2094"/>
              <a:ext cx="277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通过索引访问集合的元素</a:t>
              </a:r>
            </a:p>
          </p:txBody>
        </p:sp>
        <p:sp>
          <p:nvSpPr>
            <p:cNvPr id="58381" name="Rectangle 9">
              <a:extLst>
                <a:ext uri="{FF2B5EF4-FFF2-40B4-BE49-F238E27FC236}">
                  <a16:creationId xmlns:a16="http://schemas.microsoft.com/office/drawing/2014/main" id="{669205A8-BAAE-4DCA-B09A-A4463307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94"/>
              <a:ext cx="632" cy="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相同点</a:t>
              </a:r>
            </a:p>
          </p:txBody>
        </p:sp>
        <p:sp>
          <p:nvSpPr>
            <p:cNvPr id="58382" name="Rectangle 10">
              <a:extLst>
                <a:ext uri="{FF2B5EF4-FFF2-40B4-BE49-F238E27FC236}">
                  <a16:creationId xmlns:a16="http://schemas.microsoft.com/office/drawing/2014/main" id="{D6655736-C75A-4151-A382-78F229BC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1813"/>
              <a:ext cx="1367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需要装箱拆箱</a:t>
              </a:r>
            </a:p>
          </p:txBody>
        </p:sp>
        <p:sp>
          <p:nvSpPr>
            <p:cNvPr id="58383" name="Rectangle 11">
              <a:extLst>
                <a:ext uri="{FF2B5EF4-FFF2-40B4-BE49-F238E27FC236}">
                  <a16:creationId xmlns:a16="http://schemas.microsoft.com/office/drawing/2014/main" id="{62B98983-B061-48CE-950A-A607E5F7A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13"/>
              <a:ext cx="140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无需装箱拆箱</a:t>
              </a:r>
            </a:p>
          </p:txBody>
        </p:sp>
        <p:sp>
          <p:nvSpPr>
            <p:cNvPr id="58384" name="Rectangle 12">
              <a:extLst>
                <a:ext uri="{FF2B5EF4-FFF2-40B4-BE49-F238E27FC236}">
                  <a16:creationId xmlns:a16="http://schemas.microsoft.com/office/drawing/2014/main" id="{A5247CD5-09B5-45E3-8922-F004F8C38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1533"/>
              <a:ext cx="1367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可以增加任何类型</a:t>
              </a:r>
            </a:p>
          </p:txBody>
        </p:sp>
        <p:sp>
          <p:nvSpPr>
            <p:cNvPr id="58385" name="Rectangle 13">
              <a:extLst>
                <a:ext uri="{FF2B5EF4-FFF2-40B4-BE49-F238E27FC236}">
                  <a16:creationId xmlns:a16="http://schemas.microsoft.com/office/drawing/2014/main" id="{1D45DA0A-81D1-4908-99DC-CAFC5845B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533"/>
              <a:ext cx="140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增加元素时类型严格检查</a:t>
              </a:r>
            </a:p>
          </p:txBody>
        </p:sp>
        <p:sp>
          <p:nvSpPr>
            <p:cNvPr id="58386" name="Rectangle 14">
              <a:extLst>
                <a:ext uri="{FF2B5EF4-FFF2-40B4-BE49-F238E27FC236}">
                  <a16:creationId xmlns:a16="http://schemas.microsoft.com/office/drawing/2014/main" id="{2435464D-B16A-42DC-AC84-38E033773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533"/>
              <a:ext cx="632" cy="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不同点</a:t>
              </a:r>
            </a:p>
          </p:txBody>
        </p:sp>
        <p:sp>
          <p:nvSpPr>
            <p:cNvPr id="948239" name="Rectangle 15">
              <a:extLst>
                <a:ext uri="{FF2B5EF4-FFF2-40B4-BE49-F238E27FC236}">
                  <a16:creationId xmlns:a16="http://schemas.microsoft.com/office/drawing/2014/main" id="{8C3BB812-AA10-407B-B506-33C4DCDE8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1253"/>
              <a:ext cx="1367" cy="28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5000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fontAlgn="ctr" hangingPunct="1">
                <a:defRPr/>
              </a:pPr>
              <a:r>
                <a:rPr lang="en-US" altLang="zh-CN" b="1">
                  <a:solidFill>
                    <a:srgbClr val="FF33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ArrayList</a:t>
              </a:r>
            </a:p>
          </p:txBody>
        </p:sp>
        <p:sp>
          <p:nvSpPr>
            <p:cNvPr id="948240" name="Rectangle 16">
              <a:extLst>
                <a:ext uri="{FF2B5EF4-FFF2-40B4-BE49-F238E27FC236}">
                  <a16:creationId xmlns:a16="http://schemas.microsoft.com/office/drawing/2014/main" id="{40769A49-BE91-4A8F-AB59-5F6A4A877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253"/>
              <a:ext cx="1403" cy="28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5000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fontAlgn="ctr" hangingPunct="1">
                <a:defRPr/>
              </a:pPr>
              <a:r>
                <a:rPr lang="en-US" altLang="zh-CN" b="1">
                  <a:solidFill>
                    <a:srgbClr val="FF33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List&lt;T&gt;</a:t>
              </a:r>
            </a:p>
          </p:txBody>
        </p:sp>
        <p:sp>
          <p:nvSpPr>
            <p:cNvPr id="948241" name="Rectangle 17">
              <a:extLst>
                <a:ext uri="{FF2B5EF4-FFF2-40B4-BE49-F238E27FC236}">
                  <a16:creationId xmlns:a16="http://schemas.microsoft.com/office/drawing/2014/main" id="{3E37FC35-752D-440B-8102-2C9D8727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3"/>
              <a:ext cx="632" cy="28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5000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fontAlgn="ctr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异同点</a:t>
              </a:r>
            </a:p>
          </p:txBody>
        </p:sp>
        <p:sp>
          <p:nvSpPr>
            <p:cNvPr id="58390" name="Line 18">
              <a:extLst>
                <a:ext uri="{FF2B5EF4-FFF2-40B4-BE49-F238E27FC236}">
                  <a16:creationId xmlns:a16="http://schemas.microsoft.com/office/drawing/2014/main" id="{D5F44E23-3182-49B5-ABAC-16A19B0E8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253"/>
              <a:ext cx="34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1" name="Line 19">
              <a:extLst>
                <a:ext uri="{FF2B5EF4-FFF2-40B4-BE49-F238E27FC236}">
                  <a16:creationId xmlns:a16="http://schemas.microsoft.com/office/drawing/2014/main" id="{0A21955C-9857-4F20-A609-97FAC2D64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931"/>
              <a:ext cx="34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2" name="Line 20">
              <a:extLst>
                <a:ext uri="{FF2B5EF4-FFF2-40B4-BE49-F238E27FC236}">
                  <a16:creationId xmlns:a16="http://schemas.microsoft.com/office/drawing/2014/main" id="{2768D87A-7D53-459B-8336-D7EA5D170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253"/>
              <a:ext cx="0" cy="16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3" name="Line 21">
              <a:extLst>
                <a:ext uri="{FF2B5EF4-FFF2-40B4-BE49-F238E27FC236}">
                  <a16:creationId xmlns:a16="http://schemas.microsoft.com/office/drawing/2014/main" id="{EE9E3D6F-C128-4468-B19E-D6EFBB831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253"/>
              <a:ext cx="0" cy="16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4" name="Line 22">
              <a:extLst>
                <a:ext uri="{FF2B5EF4-FFF2-40B4-BE49-F238E27FC236}">
                  <a16:creationId xmlns:a16="http://schemas.microsoft.com/office/drawing/2014/main" id="{013575CA-4E02-477A-953C-BE08DADC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533"/>
              <a:ext cx="34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5" name="Line 23">
              <a:extLst>
                <a:ext uri="{FF2B5EF4-FFF2-40B4-BE49-F238E27FC236}">
                  <a16:creationId xmlns:a16="http://schemas.microsoft.com/office/drawing/2014/main" id="{5B37DE57-B649-4290-8B98-D319DBD1A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1253"/>
              <a:ext cx="0" cy="16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6" name="Line 24">
              <a:extLst>
                <a:ext uri="{FF2B5EF4-FFF2-40B4-BE49-F238E27FC236}">
                  <a16:creationId xmlns:a16="http://schemas.microsoft.com/office/drawing/2014/main" id="{02A9D8D1-9321-45A2-A1D5-1664AC114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1253"/>
              <a:ext cx="0" cy="8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7" name="Line 25">
              <a:extLst>
                <a:ext uri="{FF2B5EF4-FFF2-40B4-BE49-F238E27FC236}">
                  <a16:creationId xmlns:a16="http://schemas.microsoft.com/office/drawing/2014/main" id="{20984DFC-6881-4CEE-9B29-7CDAD2144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094"/>
              <a:ext cx="34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8" name="Line 26">
              <a:extLst>
                <a:ext uri="{FF2B5EF4-FFF2-40B4-BE49-F238E27FC236}">
                  <a16:creationId xmlns:a16="http://schemas.microsoft.com/office/drawing/2014/main" id="{04BF3FDE-393E-4097-9D9C-259DFD62E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1813"/>
              <a:ext cx="27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399" name="Line 27">
              <a:extLst>
                <a:ext uri="{FF2B5EF4-FFF2-40B4-BE49-F238E27FC236}">
                  <a16:creationId xmlns:a16="http://schemas.microsoft.com/office/drawing/2014/main" id="{379C0380-0448-447A-877E-4CEEA6751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2374"/>
              <a:ext cx="27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400" name="Line 28">
              <a:extLst>
                <a:ext uri="{FF2B5EF4-FFF2-40B4-BE49-F238E27FC236}">
                  <a16:creationId xmlns:a16="http://schemas.microsoft.com/office/drawing/2014/main" id="{6285DB91-BD26-49CC-8C54-1D58962B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2652"/>
              <a:ext cx="27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948253" name="Text Box 29">
            <a:extLst>
              <a:ext uri="{FF2B5EF4-FFF2-40B4-BE49-F238E27FC236}">
                <a16:creationId xmlns:a16="http://schemas.microsoft.com/office/drawing/2014/main" id="{EE8B619D-0CBA-40DF-867E-04610CA4D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589588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是否有哈希表那样存储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形式的泛型集合呢？ </a:t>
            </a:r>
          </a:p>
        </p:txBody>
      </p:sp>
      <p:sp>
        <p:nvSpPr>
          <p:cNvPr id="58376" name="Rectangle 30">
            <a:extLst>
              <a:ext uri="{FF2B5EF4-FFF2-40B4-BE49-F238E27FC236}">
                <a16:creationId xmlns:a16="http://schemas.microsoft.com/office/drawing/2014/main" id="{0F03167F-2886-47C4-BFAE-64EF292D3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29600" cy="431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访问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List&lt;T&gt;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ArrayList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的对比</a:t>
            </a:r>
          </a:p>
        </p:txBody>
      </p:sp>
      <p:pic>
        <p:nvPicPr>
          <p:cNvPr id="948255" name="Picture 31" descr="问题">
            <a:extLst>
              <a:ext uri="{FF2B5EF4-FFF2-40B4-BE49-F238E27FC236}">
                <a16:creationId xmlns:a16="http://schemas.microsoft.com/office/drawing/2014/main" id="{3D3E10E9-2942-421D-AFC2-778FB386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81525"/>
            <a:ext cx="1368425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>
            <a:extLst>
              <a:ext uri="{FF2B5EF4-FFF2-40B4-BE49-F238E27FC236}">
                <a16:creationId xmlns:a16="http://schemas.microsoft.com/office/drawing/2014/main" id="{16208CF6-AADC-46C4-B9B1-909304497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F25917-2E0D-4361-8949-088F676BE7D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D37D754-DDEA-4817-BC3B-679230626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000875" cy="547687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Dictionary&lt;K,V&gt;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概述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2785841-FA2D-4814-9BF9-10AD8BB11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064500" cy="237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Dictionary&lt;K,V&gt;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具有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List&lt;T&gt;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相同的特性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&lt;K,V&gt;</a:t>
            </a:r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约束集合中元素类型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编译时检查类型约束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无需装箱拆箱操作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与哈希表类似存储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的集合</a:t>
            </a:r>
          </a:p>
        </p:txBody>
      </p:sp>
      <p:sp>
        <p:nvSpPr>
          <p:cNvPr id="949252" name="AutoShape 4">
            <a:extLst>
              <a:ext uri="{FF2B5EF4-FFF2-40B4-BE49-F238E27FC236}">
                <a16:creationId xmlns:a16="http://schemas.microsoft.com/office/drawing/2014/main" id="{BB47E7A8-DD23-4380-AAE5-985969BB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437063"/>
            <a:ext cx="6551612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Dictionary&lt;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18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tring,Student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tudents = 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new Dictionary&lt;</a:t>
            </a:r>
            <a:r>
              <a:rPr lang="en-US" altLang="zh-CN" sz="18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string,Student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&gt;();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9253" name="Text Box 5">
            <a:extLst>
              <a:ext uri="{FF2B5EF4-FFF2-40B4-BE49-F238E27FC236}">
                <a16:creationId xmlns:a16="http://schemas.microsoft.com/office/drawing/2014/main" id="{11276B7C-BDF1-4B7C-9E20-01AF75C3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644900"/>
            <a:ext cx="534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Dictionary&lt;K,V&gt;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存储学员集合</a:t>
            </a:r>
          </a:p>
        </p:txBody>
      </p:sp>
      <p:sp>
        <p:nvSpPr>
          <p:cNvPr id="949254" name="AutoShape 6">
            <a:extLst>
              <a:ext uri="{FF2B5EF4-FFF2-40B4-BE49-F238E27FC236}">
                <a16:creationId xmlns:a16="http://schemas.microsoft.com/office/drawing/2014/main" id="{3908A2EE-EC53-4162-9F4B-B1B4D2AC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16563"/>
            <a:ext cx="2376488" cy="408623"/>
          </a:xfrm>
          <a:prstGeom prst="wedgeRoundRectCallout">
            <a:avLst>
              <a:gd name="adj1" fmla="val 66500"/>
              <a:gd name="adj2" fmla="val -1476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类型</a:t>
            </a:r>
          </a:p>
        </p:txBody>
      </p:sp>
      <p:sp>
        <p:nvSpPr>
          <p:cNvPr id="949255" name="AutoShape 7">
            <a:extLst>
              <a:ext uri="{FF2B5EF4-FFF2-40B4-BE49-F238E27FC236}">
                <a16:creationId xmlns:a16="http://schemas.microsoft.com/office/drawing/2014/main" id="{1528C9E1-E697-44CD-8666-82B3E35D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373688"/>
            <a:ext cx="2089150" cy="715089"/>
          </a:xfrm>
          <a:prstGeom prst="wedgeRoundRectCallout">
            <a:avLst>
              <a:gd name="adj1" fmla="val -38528"/>
              <a:gd name="adj2" fmla="val -955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Student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类型</a:t>
            </a:r>
          </a:p>
        </p:txBody>
      </p:sp>
      <p:pic>
        <p:nvPicPr>
          <p:cNvPr id="949256" name="Picture 8" descr="示例">
            <a:extLst>
              <a:ext uri="{FF2B5EF4-FFF2-40B4-BE49-F238E27FC236}">
                <a16:creationId xmlns:a16="http://schemas.microsoft.com/office/drawing/2014/main" id="{8F714586-BEF5-4967-AF37-BA86419F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10810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>
            <a:extLst>
              <a:ext uri="{FF2B5EF4-FFF2-40B4-BE49-F238E27FC236}">
                <a16:creationId xmlns:a16="http://schemas.microsoft.com/office/drawing/2014/main" id="{B2FFC8F4-4F1F-42D1-95E0-89D083486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FBFE7D-FE35-4CC1-B843-E2CCF571532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0275" name="AutoShape 3">
            <a:extLst>
              <a:ext uri="{FF2B5EF4-FFF2-40B4-BE49-F238E27FC236}">
                <a16:creationId xmlns:a16="http://schemas.microsoft.com/office/drawing/2014/main" id="{D2439B3E-7B77-420D-8AB8-A75DB106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04045"/>
            <a:ext cx="7777163" cy="1824038"/>
          </a:xfrm>
          <a:prstGeom prst="roundRect">
            <a:avLst>
              <a:gd name="adj" fmla="val 992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tudents.Add(scofield.Name, scofield);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 stu2 =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tudents["</a:t>
            </a:r>
            <a:r>
              <a:rPr lang="zh-CN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周杰杰</a:t>
            </a:r>
            <a:r>
              <a:rPr lang="zh-CN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"];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tudents.Remove("</a:t>
            </a:r>
            <a:r>
              <a:rPr lang="zh-CN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周杰杰</a:t>
            </a:r>
            <a:r>
              <a:rPr lang="zh-CN" altLang="zh-CN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");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50276" name="AutoShape 4">
            <a:extLst>
              <a:ext uri="{FF2B5EF4-FFF2-40B4-BE49-F238E27FC236}">
                <a16:creationId xmlns:a16="http://schemas.microsoft.com/office/drawing/2014/main" id="{EBDC0F15-FDF4-4BC8-985F-246822C8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675483"/>
            <a:ext cx="25923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添加一对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Key/Value</a:t>
            </a:r>
          </a:p>
        </p:txBody>
      </p:sp>
      <p:sp>
        <p:nvSpPr>
          <p:cNvPr id="950277" name="AutoShape 5">
            <a:extLst>
              <a:ext uri="{FF2B5EF4-FFF2-40B4-BE49-F238E27FC236}">
                <a16:creationId xmlns:a16="http://schemas.microsoft.com/office/drawing/2014/main" id="{529E0FEE-83E0-4E83-BBFF-CF39F357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131095"/>
            <a:ext cx="23764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通过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Key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获取元素</a:t>
            </a:r>
          </a:p>
        </p:txBody>
      </p:sp>
      <p:sp>
        <p:nvSpPr>
          <p:cNvPr id="950278" name="AutoShape 6">
            <a:extLst>
              <a:ext uri="{FF2B5EF4-FFF2-40B4-BE49-F238E27FC236}">
                <a16:creationId xmlns:a16="http://schemas.microsoft.com/office/drawing/2014/main" id="{69CD4E2B-043B-4CE8-BDED-8DC10907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780383"/>
            <a:ext cx="23764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通过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Key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删除元素</a:t>
            </a:r>
          </a:p>
        </p:txBody>
      </p:sp>
      <p:sp>
        <p:nvSpPr>
          <p:cNvPr id="950279" name="AutoShape 7">
            <a:extLst>
              <a:ext uri="{FF2B5EF4-FFF2-40B4-BE49-F238E27FC236}">
                <a16:creationId xmlns:a16="http://schemas.microsoft.com/office/drawing/2014/main" id="{9F3186F8-67CA-48F3-8635-4379B16D4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88445"/>
            <a:ext cx="7777163" cy="1465263"/>
          </a:xfrm>
          <a:prstGeom prst="roundRect">
            <a:avLst>
              <a:gd name="adj" fmla="val 110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//Dictionary&lt;string, Student&gt; </a:t>
            </a:r>
            <a:r>
              <a:rPr lang="zh-CN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方式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foreach (Student student in 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en-US" sz="18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tudents.Values</a:t>
            </a:r>
            <a:r>
              <a:rPr lang="en-US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Console.WriteLine(student.Name);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50280" name="AutoShape 8">
            <a:extLst>
              <a:ext uri="{FF2B5EF4-FFF2-40B4-BE49-F238E27FC236}">
                <a16:creationId xmlns:a16="http://schemas.microsoft.com/office/drawing/2014/main" id="{6D23A4C2-0FA4-4512-A9E4-272B7BE2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29745"/>
            <a:ext cx="24479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Values</a:t>
            </a:r>
          </a:p>
        </p:txBody>
      </p:sp>
      <p:sp>
        <p:nvSpPr>
          <p:cNvPr id="60426" name="AutoShape 9">
            <a:extLst>
              <a:ext uri="{FF2B5EF4-FFF2-40B4-BE49-F238E27FC236}">
                <a16:creationId xmlns:a16="http://schemas.microsoft.com/office/drawing/2014/main" id="{73CC9E65-A198-4870-B1EB-0B950619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908720"/>
            <a:ext cx="53228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Dictionary&lt;K,V&gt;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的访问方式与哈希表相同</a:t>
            </a:r>
          </a:p>
        </p:txBody>
      </p:sp>
      <p:sp>
        <p:nvSpPr>
          <p:cNvPr id="950282" name="Rectangle 10">
            <a:extLst>
              <a:ext uri="{FF2B5EF4-FFF2-40B4-BE49-F238E27FC236}">
                <a16:creationId xmlns:a16="http://schemas.microsoft.com/office/drawing/2014/main" id="{1251C5B9-334D-4E89-A66B-1C07136E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699295"/>
            <a:ext cx="2735262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0283" name="Rectangle 11">
            <a:extLst>
              <a:ext uri="{FF2B5EF4-FFF2-40B4-BE49-F238E27FC236}">
                <a16:creationId xmlns:a16="http://schemas.microsoft.com/office/drawing/2014/main" id="{0404A79D-1EB6-4C88-BF5B-DAE6283C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204120"/>
            <a:ext cx="2305050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0284" name="Rectangle 12">
            <a:extLst>
              <a:ext uri="{FF2B5EF4-FFF2-40B4-BE49-F238E27FC236}">
                <a16:creationId xmlns:a16="http://schemas.microsoft.com/office/drawing/2014/main" id="{46534CDC-2693-4130-927D-C0A912CA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7358"/>
            <a:ext cx="230505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0285" name="Rectangle 13">
            <a:extLst>
              <a:ext uri="{FF2B5EF4-FFF2-40B4-BE49-F238E27FC236}">
                <a16:creationId xmlns:a16="http://schemas.microsoft.com/office/drawing/2014/main" id="{A4A8326A-C6C1-4470-BF08-81D1A6343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101183"/>
            <a:ext cx="194627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22113DC9-262B-4245-988E-1F60D6C2D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288283-B812-4144-A84A-8F7EE404D731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313EA5D-E8D8-40F4-B507-5AC48D2E3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217488"/>
            <a:ext cx="6937375" cy="509588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Dictionary&lt;K,V&gt;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与哈希表</a:t>
            </a:r>
          </a:p>
        </p:txBody>
      </p:sp>
      <p:grpSp>
        <p:nvGrpSpPr>
          <p:cNvPr id="61446" name="Group 5">
            <a:extLst>
              <a:ext uri="{FF2B5EF4-FFF2-40B4-BE49-F238E27FC236}">
                <a16:creationId xmlns:a16="http://schemas.microsoft.com/office/drawing/2014/main" id="{8CEB3413-4EDD-4F99-9698-4459D6CC0B68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2132856"/>
            <a:ext cx="7273925" cy="3171825"/>
            <a:chOff x="748" y="1026"/>
            <a:chExt cx="4139" cy="1998"/>
          </a:xfrm>
        </p:grpSpPr>
        <p:sp>
          <p:nvSpPr>
            <p:cNvPr id="61448" name="Rectangle 6">
              <a:extLst>
                <a:ext uri="{FF2B5EF4-FFF2-40B4-BE49-F238E27FC236}">
                  <a16:creationId xmlns:a16="http://schemas.microsoft.com/office/drawing/2014/main" id="{879483DB-DE9C-4469-9009-CE2313EC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651"/>
              <a:ext cx="3326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遍历方法相同</a:t>
              </a:r>
            </a:p>
          </p:txBody>
        </p:sp>
        <p:sp>
          <p:nvSpPr>
            <p:cNvPr id="61449" name="Rectangle 7">
              <a:extLst>
                <a:ext uri="{FF2B5EF4-FFF2-40B4-BE49-F238E27FC236}">
                  <a16:creationId xmlns:a16="http://schemas.microsoft.com/office/drawing/2014/main" id="{878BEA0C-D3D8-49CD-B847-7086F14F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328"/>
              <a:ext cx="332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添加对象方法相同</a:t>
              </a:r>
            </a:p>
          </p:txBody>
        </p:sp>
        <p:sp>
          <p:nvSpPr>
            <p:cNvPr id="61450" name="Rectangle 8">
              <a:extLst>
                <a:ext uri="{FF2B5EF4-FFF2-40B4-BE49-F238E27FC236}">
                  <a16:creationId xmlns:a16="http://schemas.microsoft.com/office/drawing/2014/main" id="{A1FBE033-31D7-4DF6-8471-72759C154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002"/>
              <a:ext cx="332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通过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Key</a:t>
              </a: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获取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Value</a:t>
              </a:r>
            </a:p>
          </p:txBody>
        </p:sp>
        <p:sp>
          <p:nvSpPr>
            <p:cNvPr id="61451" name="Rectangle 9">
              <a:extLst>
                <a:ext uri="{FF2B5EF4-FFF2-40B4-BE49-F238E27FC236}">
                  <a16:creationId xmlns:a16="http://schemas.microsoft.com/office/drawing/2014/main" id="{BFC5E513-3D2A-4854-AD07-8885513EF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002"/>
              <a:ext cx="813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相同点</a:t>
              </a:r>
            </a:p>
          </p:txBody>
        </p:sp>
        <p:sp>
          <p:nvSpPr>
            <p:cNvPr id="61452" name="Rectangle 10">
              <a:extLst>
                <a:ext uri="{FF2B5EF4-FFF2-40B4-BE49-F238E27FC236}">
                  <a16:creationId xmlns:a16="http://schemas.microsoft.com/office/drawing/2014/main" id="{4091D443-1278-4D8F-A65D-212B1E2B9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677"/>
              <a:ext cx="166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需要装箱拆箱</a:t>
              </a:r>
            </a:p>
          </p:txBody>
        </p:sp>
        <p:sp>
          <p:nvSpPr>
            <p:cNvPr id="61453" name="Rectangle 11">
              <a:extLst>
                <a:ext uri="{FF2B5EF4-FFF2-40B4-BE49-F238E27FC236}">
                  <a16:creationId xmlns:a16="http://schemas.microsoft.com/office/drawing/2014/main" id="{40425E32-94EC-4114-8E33-96883F2A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677"/>
              <a:ext cx="166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无需装箱拆箱</a:t>
              </a:r>
            </a:p>
          </p:txBody>
        </p:sp>
        <p:sp>
          <p:nvSpPr>
            <p:cNvPr id="61454" name="Rectangle 12">
              <a:extLst>
                <a:ext uri="{FF2B5EF4-FFF2-40B4-BE49-F238E27FC236}">
                  <a16:creationId xmlns:a16="http://schemas.microsoft.com/office/drawing/2014/main" id="{0D053DEF-C619-4266-857B-AED9E747D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351"/>
              <a:ext cx="16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可以增加任何类型</a:t>
              </a:r>
            </a:p>
          </p:txBody>
        </p:sp>
        <p:sp>
          <p:nvSpPr>
            <p:cNvPr id="61455" name="Rectangle 13">
              <a:extLst>
                <a:ext uri="{FF2B5EF4-FFF2-40B4-BE49-F238E27FC236}">
                  <a16:creationId xmlns:a16="http://schemas.microsoft.com/office/drawing/2014/main" id="{ABED9069-023F-4AA7-9AA6-6C6E29EFD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351"/>
              <a:ext cx="16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增加元素时类型严格检查</a:t>
              </a:r>
            </a:p>
          </p:txBody>
        </p:sp>
        <p:sp>
          <p:nvSpPr>
            <p:cNvPr id="61456" name="Rectangle 14">
              <a:extLst>
                <a:ext uri="{FF2B5EF4-FFF2-40B4-BE49-F238E27FC236}">
                  <a16:creationId xmlns:a16="http://schemas.microsoft.com/office/drawing/2014/main" id="{86130998-2F6A-4D25-B93C-0FDE0A1FF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351"/>
              <a:ext cx="813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不同点</a:t>
              </a:r>
            </a:p>
          </p:txBody>
        </p:sp>
        <p:sp>
          <p:nvSpPr>
            <p:cNvPr id="951311" name="Rectangle 15">
              <a:extLst>
                <a:ext uri="{FF2B5EF4-FFF2-40B4-BE49-F238E27FC236}">
                  <a16:creationId xmlns:a16="http://schemas.microsoft.com/office/drawing/2014/main" id="{7FF1129A-27D9-4CB5-9E0D-4F3F07CA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026"/>
              <a:ext cx="1663" cy="3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fontAlgn="ctr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哈希表</a:t>
              </a:r>
            </a:p>
          </p:txBody>
        </p:sp>
        <p:sp>
          <p:nvSpPr>
            <p:cNvPr id="951312" name="Rectangle 16">
              <a:extLst>
                <a:ext uri="{FF2B5EF4-FFF2-40B4-BE49-F238E27FC236}">
                  <a16:creationId xmlns:a16="http://schemas.microsoft.com/office/drawing/2014/main" id="{BB0F27B4-D732-4BC2-9AC8-46D45FCE1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026"/>
              <a:ext cx="1663" cy="3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fontAlgn="ctr" hangingPunct="1">
                <a:defRPr/>
              </a:pPr>
              <a:r>
                <a:rPr lang="en-US" altLang="zh-CN" b="1">
                  <a:solidFill>
                    <a:srgbClr val="FF33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Dictionary&lt;K,V&gt;</a:t>
              </a:r>
            </a:p>
          </p:txBody>
        </p:sp>
        <p:sp>
          <p:nvSpPr>
            <p:cNvPr id="951313" name="Rectangle 17">
              <a:extLst>
                <a:ext uri="{FF2B5EF4-FFF2-40B4-BE49-F238E27FC236}">
                  <a16:creationId xmlns:a16="http://schemas.microsoft.com/office/drawing/2014/main" id="{33D95A68-77AB-4F12-A523-C83653638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026"/>
              <a:ext cx="813" cy="3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fontAlgn="ctr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异同点</a:t>
              </a:r>
            </a:p>
          </p:txBody>
        </p:sp>
        <p:sp>
          <p:nvSpPr>
            <p:cNvPr id="61460" name="Line 18">
              <a:extLst>
                <a:ext uri="{FF2B5EF4-FFF2-40B4-BE49-F238E27FC236}">
                  <a16:creationId xmlns:a16="http://schemas.microsoft.com/office/drawing/2014/main" id="{9AD5AC8A-E5A4-4AA8-AB6D-B127E5875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026"/>
              <a:ext cx="413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1" name="Line 19">
              <a:extLst>
                <a:ext uri="{FF2B5EF4-FFF2-40B4-BE49-F238E27FC236}">
                  <a16:creationId xmlns:a16="http://schemas.microsoft.com/office/drawing/2014/main" id="{4803E3C5-0444-4401-9DA5-0D879A906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024"/>
              <a:ext cx="413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2" name="Line 20">
              <a:extLst>
                <a:ext uri="{FF2B5EF4-FFF2-40B4-BE49-F238E27FC236}">
                  <a16:creationId xmlns:a16="http://schemas.microsoft.com/office/drawing/2014/main" id="{E242C307-8736-40BD-8A2E-1A40213FE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026"/>
              <a:ext cx="0" cy="199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3" name="Line 21">
              <a:extLst>
                <a:ext uri="{FF2B5EF4-FFF2-40B4-BE49-F238E27FC236}">
                  <a16:creationId xmlns:a16="http://schemas.microsoft.com/office/drawing/2014/main" id="{C71DBF2C-D5A2-4B6B-8DC3-21BB5E4B4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1026"/>
              <a:ext cx="0" cy="199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4" name="Line 22">
              <a:extLst>
                <a:ext uri="{FF2B5EF4-FFF2-40B4-BE49-F238E27FC236}">
                  <a16:creationId xmlns:a16="http://schemas.microsoft.com/office/drawing/2014/main" id="{F275C18D-AC62-46FB-9503-F41CACF2A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351"/>
              <a:ext cx="413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5" name="Line 23">
              <a:extLst>
                <a:ext uri="{FF2B5EF4-FFF2-40B4-BE49-F238E27FC236}">
                  <a16:creationId xmlns:a16="http://schemas.microsoft.com/office/drawing/2014/main" id="{E190391C-8D3E-46F5-9694-CFC68E1C6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1" y="1026"/>
              <a:ext cx="0" cy="199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6" name="Line 24">
              <a:extLst>
                <a:ext uri="{FF2B5EF4-FFF2-40B4-BE49-F238E27FC236}">
                  <a16:creationId xmlns:a16="http://schemas.microsoft.com/office/drawing/2014/main" id="{21BABA83-1296-49F8-A5E7-1F78A4868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1026"/>
              <a:ext cx="0" cy="97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7" name="Line 25">
              <a:extLst>
                <a:ext uri="{FF2B5EF4-FFF2-40B4-BE49-F238E27FC236}">
                  <a16:creationId xmlns:a16="http://schemas.microsoft.com/office/drawing/2014/main" id="{92DFECC8-8570-46DA-B640-E5CAAAA8B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002"/>
              <a:ext cx="413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8" name="Line 26">
              <a:extLst>
                <a:ext uri="{FF2B5EF4-FFF2-40B4-BE49-F238E27FC236}">
                  <a16:creationId xmlns:a16="http://schemas.microsoft.com/office/drawing/2014/main" id="{7338A0C5-9088-4331-8DA6-421182B62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1" y="1677"/>
              <a:ext cx="332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69" name="Line 27">
              <a:extLst>
                <a:ext uri="{FF2B5EF4-FFF2-40B4-BE49-F238E27FC236}">
                  <a16:creationId xmlns:a16="http://schemas.microsoft.com/office/drawing/2014/main" id="{E27C2466-C7C4-4F6E-9398-1A5547859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1" y="2328"/>
              <a:ext cx="332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70" name="Line 28">
              <a:extLst>
                <a:ext uri="{FF2B5EF4-FFF2-40B4-BE49-F238E27FC236}">
                  <a16:creationId xmlns:a16="http://schemas.microsoft.com/office/drawing/2014/main" id="{BB934B3B-B57B-4F8A-B521-FD3D9243C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1" y="2651"/>
              <a:ext cx="332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447" name="Rectangle 29">
            <a:extLst>
              <a:ext uri="{FF2B5EF4-FFF2-40B4-BE49-F238E27FC236}">
                <a16:creationId xmlns:a16="http://schemas.microsoft.com/office/drawing/2014/main" id="{FBD610BE-DAB0-41D7-B71A-149BA3E29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29600" cy="431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访问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Dictionary&lt;K,V&gt;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 哈希表 的对比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>
            <a:extLst>
              <a:ext uri="{FF2B5EF4-FFF2-40B4-BE49-F238E27FC236}">
                <a16:creationId xmlns:a16="http://schemas.microsoft.com/office/drawing/2014/main" id="{2B18DC99-B812-48E2-A390-ED8C46EF8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CEC4FB-59A7-4DE6-9A24-800C480B4279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B17FA1A-6F1C-490C-BB35-4E6B2EE55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217488"/>
            <a:ext cx="6937375" cy="619224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泛型的重要性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E4CE62E-B8BB-4A27-A31A-334744536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848600" cy="4067175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泛型集合与传统集合相比类型更安全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泛型集合无需装箱拆箱操作</a:t>
            </a:r>
          </a:p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泛型的重要性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泛型是未来的主流技术之一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解决了很多需要繁琐操作的问题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提供了更好的类型安全性</a:t>
            </a:r>
          </a:p>
          <a:p>
            <a:pPr lvl="1"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CLR 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支持泛型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610D-B882-4811-8DB1-D4EC9CBA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00" y="109538"/>
            <a:ext cx="7162800" cy="593725"/>
          </a:xfrm>
        </p:spPr>
        <p:txBody>
          <a:bodyPr/>
          <a:lstStyle/>
          <a:p>
            <a:r>
              <a:rPr lang="zh-CN" altLang="en-US" dirty="0"/>
              <a:t>自定义泛型类</a:t>
            </a:r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C1A-8A60-4BB6-94F6-95B204CC9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1545A8-59DA-490F-A9ED-1D382CD01330}"/>
              </a:ext>
            </a:extLst>
          </p:cNvPr>
          <p:cNvSpPr/>
          <p:nvPr/>
        </p:nvSpPr>
        <p:spPr>
          <a:xfrm>
            <a:off x="179512" y="692696"/>
            <a:ext cx="4104456" cy="6075509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  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[] s;</a:t>
            </a:r>
            <a:endParaRPr lang="zh-CN" altLang="en-US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zh-CN" altLang="en-US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Stack(</a:t>
            </a:r>
            <a:r>
              <a:rPr lang="en-US" altLang="zh-CN" sz="16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size)</a:t>
            </a: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s =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[size];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Push(</a:t>
            </a:r>
            <a:r>
              <a:rPr lang="en-US" altLang="zh-CN" sz="16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s[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 =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Pop()</a:t>
            </a: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--;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s[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Display()</a:t>
            </a: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"Stack:"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=pos-1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&gt;=0; --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6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(s[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6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915E2E-F2CA-48B5-B728-8A1D7E7C496F}"/>
              </a:ext>
            </a:extLst>
          </p:cNvPr>
          <p:cNvSpPr/>
          <p:nvPr/>
        </p:nvSpPr>
        <p:spPr>
          <a:xfrm>
            <a:off x="4392488" y="980728"/>
            <a:ext cx="4644008" cy="5262979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Stack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 s1 =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Stack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&gt;(2);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s1.Push(1);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s1.Push(2);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s1.Display();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"Stack Pop:"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(s1.Pop());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(s1.Pop());</a:t>
            </a:r>
          </a:p>
          <a:p>
            <a:endParaRPr lang="zh-CN" altLang="en-US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Stack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 s2 =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Stack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&gt;(2);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s2.Push(</a:t>
            </a:r>
            <a:r>
              <a:rPr lang="en-US" altLang="zh-CN" sz="1600" b="1" dirty="0">
                <a:solidFill>
                  <a:srgbClr val="8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@"One"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s2.Push(</a:t>
            </a:r>
            <a:r>
              <a:rPr lang="en-US" altLang="zh-CN" sz="1600" b="1" dirty="0">
                <a:solidFill>
                  <a:srgbClr val="8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@"Two"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s2.Display();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"Stack Pop:"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(s2.Pop());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(s2.Pop());</a:t>
            </a:r>
          </a:p>
          <a:p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1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610D-B882-4811-8DB1-D4EC9CBA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00" y="44624"/>
            <a:ext cx="7162800" cy="593725"/>
          </a:xfrm>
        </p:spPr>
        <p:txBody>
          <a:bodyPr/>
          <a:lstStyle/>
          <a:p>
            <a:r>
              <a:rPr lang="zh-CN" altLang="en-US" dirty="0"/>
              <a:t>自定义泛型类</a:t>
            </a:r>
            <a:r>
              <a:rPr lang="en-US" altLang="zh-CN" dirty="0" err="1"/>
              <a:t>Quene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C1A-8A60-4BB6-94F6-95B204CC9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610D-B882-4811-8DB1-D4EC9CBA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00" y="44624"/>
            <a:ext cx="7162800" cy="593725"/>
          </a:xfrm>
        </p:spPr>
        <p:txBody>
          <a:bodyPr/>
          <a:lstStyle/>
          <a:p>
            <a:r>
              <a:rPr lang="zh-CN" altLang="en-US" dirty="0"/>
              <a:t>自定义泛型类</a:t>
            </a:r>
            <a:r>
              <a:rPr lang="en-US" altLang="zh-CN" dirty="0" err="1"/>
              <a:t>Quene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C1A-8A60-4BB6-94F6-95B204CC9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DB59E0-5E9D-44F4-8B10-AC3154E82AB8}"/>
              </a:ext>
            </a:extLst>
          </p:cNvPr>
          <p:cNvSpPr/>
          <p:nvPr/>
        </p:nvSpPr>
        <p:spPr>
          <a:xfrm>
            <a:off x="107504" y="660284"/>
            <a:ext cx="4032448" cy="6297108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Quene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s;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zh-CN" altLang="en-US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Quene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size)</a:t>
            </a:r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 =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[size];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zh-CN" altLang="en-US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fr-FR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fr-FR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fr-FR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fr-FR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Enqueue(</a:t>
            </a:r>
            <a:r>
              <a:rPr lang="fr-FR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fr-FR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val)</a:t>
            </a:r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s[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] =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zh-CN" altLang="en-US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Dequeue()</a:t>
            </a:r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r = s[0];</a:t>
            </a:r>
          </a:p>
          <a:p>
            <a:pPr>
              <a:lnSpc>
                <a:spcPct val="80000"/>
              </a:lnSpc>
            </a:pPr>
            <a:r>
              <a:rPr lang="nn-NO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nn-NO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</a:t>
            </a:r>
            <a:r>
              <a:rPr lang="nn-NO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nn-NO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nn-NO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i = 0; i &lt; s.Length-1; ++i) </a:t>
            </a:r>
          </a:p>
          <a:p>
            <a:pPr>
              <a:lnSpc>
                <a:spcPct val="80000"/>
              </a:lnSpc>
            </a:pPr>
            <a:r>
              <a:rPr lang="nn-NO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 s[i] = s[i + 1];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--;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r;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zh-CN" altLang="en-US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Display()</a:t>
            </a:r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"Queue:"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=0; </a:t>
            </a:r>
            <a:r>
              <a:rPr lang="en-US" altLang="zh-CN" sz="1600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6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++</a:t>
            </a:r>
            <a:r>
              <a:rPr lang="en-US" altLang="zh-CN" sz="1600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6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(s[</a:t>
            </a:r>
            <a:r>
              <a:rPr lang="en-US" altLang="zh-CN" sz="16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en-US" altLang="zh-CN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49C8B7-A423-4ABD-894D-3FE18C86B397}"/>
              </a:ext>
            </a:extLst>
          </p:cNvPr>
          <p:cNvSpPr/>
          <p:nvPr/>
        </p:nvSpPr>
        <p:spPr>
          <a:xfrm>
            <a:off x="4250515" y="1046341"/>
            <a:ext cx="4824536" cy="5262979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Quene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 s1 =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Quene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&gt;(2);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s1.Enqueue(1);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s1.Enqueue(2);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s1.Display();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"Queue Dequeue:"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(s1.Dequeue());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(s1.Dequeue());</a:t>
            </a:r>
          </a:p>
          <a:p>
            <a:endParaRPr lang="zh-CN" altLang="en-US" sz="16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Quene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 s2 = 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Quene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&gt;(2);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s2.Enqueue(</a:t>
            </a:r>
            <a:r>
              <a:rPr lang="en-US" altLang="zh-CN" sz="1600" b="1" dirty="0">
                <a:solidFill>
                  <a:srgbClr val="8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@"One"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s2.Enqueue(</a:t>
            </a:r>
            <a:r>
              <a:rPr lang="en-US" altLang="zh-CN" sz="1600" b="1" dirty="0">
                <a:solidFill>
                  <a:srgbClr val="8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@"Two"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s2.Display();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"Queue Dequeue:"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(s2.Dequeue());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6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(s2.Dequeue());</a:t>
            </a:r>
          </a:p>
          <a:p>
            <a:r>
              <a:rPr lang="zh-CN" altLang="en-US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6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1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610D-B882-4811-8DB1-D4EC9CBA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00" y="109538"/>
            <a:ext cx="7162800" cy="593725"/>
          </a:xfrm>
        </p:spPr>
        <p:txBody>
          <a:bodyPr/>
          <a:lstStyle/>
          <a:p>
            <a:r>
              <a:rPr lang="zh-CN" altLang="en-US" dirty="0"/>
              <a:t>自定义泛型方法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C1A-8A60-4BB6-94F6-95B204CC9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378532" y="727295"/>
            <a:ext cx="8424936" cy="5847755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7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Find&lt;</a:t>
            </a:r>
            <a:r>
              <a:rPr lang="en-US" altLang="zh-CN" sz="17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 (</a:t>
            </a:r>
            <a:r>
              <a:rPr lang="en-US" altLang="zh-CN" sz="17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valus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7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  {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0;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&lt;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valus.Length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++)  {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valus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].Equals(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))  {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-1;</a:t>
            </a:r>
          </a:p>
          <a:p>
            <a:r>
              <a:rPr lang="zh-CN" altLang="en-US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endParaRPr lang="zh-CN" altLang="en-US" sz="17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  {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4;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Find&lt;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{ 1, 2, 3, 4, 5 },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.Format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700" b="1" dirty="0" err="1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:{0}"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));</a:t>
            </a:r>
          </a:p>
          <a:p>
            <a:endParaRPr lang="zh-CN" altLang="en-US" sz="17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val1 = 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"4"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Find&lt;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{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"1"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"2"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"3"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"4"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"5"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}, val1);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.WriteLine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700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.Format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"float </a:t>
            </a:r>
            <a:r>
              <a:rPr lang="en-US" altLang="zh-CN" sz="1700" b="1" dirty="0" err="1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7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:{0}"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pos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));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7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</a:t>
            </a:r>
            <a:r>
              <a:rPr lang="en-US" altLang="zh-CN" sz="17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.ReadLine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zh-CN" altLang="en-US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7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17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C05A30E1-C704-4F68-808B-023712608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246149-19BA-4584-BACC-F62B49C39367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76ACC70-6AFC-455C-8538-7CA761F4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3532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的本质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445C1E6-3CB8-41BF-9713-AC39D6320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268983"/>
            <a:ext cx="8641084" cy="1079897"/>
          </a:xfr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foreach(</a:t>
            </a:r>
            <a:r>
              <a:rPr lang="en-US" altLang="zh-CN" sz="2400" noProof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ElementType</a:t>
            </a:r>
            <a:r>
              <a:rPr lang="en-US" altLang="zh-CN" sz="24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element in </a:t>
            </a:r>
            <a:r>
              <a:rPr lang="en-US" altLang="zh-CN" sz="2400" dirty="0">
                <a:solidFill>
                  <a:srgbClr val="2410B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US" altLang="zh-CN" sz="2400" noProof="1">
                <a:solidFill>
                  <a:srgbClr val="2410B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ollection</a:t>
            </a:r>
            <a:r>
              <a:rPr lang="en-US" altLang="zh-CN" sz="24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{...}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A83DCF-685F-42AE-9499-26A0194EA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207414"/>
            <a:ext cx="8641084" cy="3173914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IEnumerator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enumerator=((</a:t>
            </a:r>
            <a:r>
              <a:rPr lang="en-US" altLang="zh-CN" sz="2000" kern="0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IEnumerable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)(</a:t>
            </a:r>
            <a:r>
              <a:rPr lang="en-US" altLang="zh-CN" sz="2000" kern="0" noProof="1">
                <a:solidFill>
                  <a:srgbClr val="2410B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collection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)).GetEnumerator();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ry</a:t>
            </a:r>
            <a:endParaRPr lang="en-US" altLang="zh-CN" sz="2000" kern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while(enumerator.MoveNext())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kern="0" noProof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ElementType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element = (</a:t>
            </a:r>
            <a:r>
              <a:rPr lang="en-US" altLang="zh-CN" sz="2000" kern="0" noProof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ElementType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)enumerator.Current;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{...}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2000" kern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AF8B783A-16D9-454D-B287-AA1EFD52D77A}"/>
              </a:ext>
            </a:extLst>
          </p:cNvPr>
          <p:cNvSpPr/>
          <p:nvPr/>
        </p:nvSpPr>
        <p:spPr bwMode="auto">
          <a:xfrm>
            <a:off x="4283968" y="2454341"/>
            <a:ext cx="288032" cy="643229"/>
          </a:xfrm>
          <a:prstGeom prst="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2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610D-B882-4811-8DB1-D4EC9CBA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44624"/>
            <a:ext cx="5434608" cy="593725"/>
          </a:xfrm>
        </p:spPr>
        <p:txBody>
          <a:bodyPr/>
          <a:lstStyle/>
          <a:p>
            <a:r>
              <a:rPr lang="zh-CN" altLang="en-US" sz="3600" dirty="0" smtClean="0"/>
              <a:t>泛</a:t>
            </a:r>
            <a:r>
              <a:rPr lang="zh-CN" altLang="en-US" sz="3600" dirty="0"/>
              <a:t>型</a:t>
            </a:r>
            <a:r>
              <a:rPr lang="zh-CN" altLang="en-US" sz="3600" dirty="0" smtClean="0"/>
              <a:t>方法应用：中英翻译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323528" y="980728"/>
            <a:ext cx="3473388" cy="646331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启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251520" y="980728"/>
            <a:ext cx="3473388" cy="646331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启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0104" y="188640"/>
            <a:ext cx="3606788" cy="203132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用户禁用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0,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用户启用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1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UserEnableEnglish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0,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411591"/>
            <a:ext cx="8712968" cy="418576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UserEnableToEnglish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para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para_enum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(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Enum.Parse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typeof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), para);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para_enum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用户启用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result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User_Enabled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result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static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sz="1400" b="1" dirty="0" smtClean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ch2eng = </a:t>
            </a:r>
            <a:r>
              <a:rPr lang="en-US" altLang="zh-CN" sz="1400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Program.UserEnableToEnglish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(ch2eng);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251520" y="980728"/>
            <a:ext cx="3473388" cy="646331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启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0104" y="188640"/>
            <a:ext cx="3606788" cy="203132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用户禁用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0,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用户启用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1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UserEnableEnglish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0,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411591"/>
            <a:ext cx="8712968" cy="418576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UserEnableToEnglish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para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para_enum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(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Enum.Parse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typeof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), para);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para_enum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用户启用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result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User_Enabled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result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static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sz="1400" b="1" dirty="0" smtClean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ch2eng = </a:t>
            </a:r>
            <a:r>
              <a:rPr lang="en-US" altLang="zh-CN" sz="1400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Program.UserEnableToEnglish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(ch2eng);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3902956" y="4293096"/>
            <a:ext cx="4752528" cy="646331"/>
          </a:xfrm>
          <a:prstGeom prst="rect">
            <a:avLst/>
          </a:prstGeom>
          <a:ln w="2857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用户普通权限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用户高级权限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323528" y="638349"/>
            <a:ext cx="3473388" cy="646331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启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309424" y="1524970"/>
            <a:ext cx="4752528" cy="646331"/>
          </a:xfrm>
          <a:prstGeom prst="rect">
            <a:avLst/>
          </a:prstGeom>
          <a:ln w="2222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用户普通权限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用户高级权限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矩形 3"/>
          <p:cNvSpPr/>
          <p:nvPr/>
        </p:nvSpPr>
        <p:spPr>
          <a:xfrm>
            <a:off x="5292080" y="532998"/>
            <a:ext cx="3600400" cy="181588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用户普通权限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0,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用户高级权限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1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UserAuthorityEnglish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0,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2532960"/>
            <a:ext cx="8784976" cy="3600986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 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zh-CN" altLang="en-US" sz="12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UserAuthorityToEnglish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para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para_enum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(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Enum.Parse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typeof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), para);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 = </a:t>
            </a:r>
            <a:r>
              <a:rPr lang="en-US" altLang="zh-CN" sz="12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""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para_enum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用户普通权限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result = </a:t>
            </a:r>
            <a:r>
              <a:rPr lang="en-US" altLang="zh-CN" sz="12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2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sz="12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break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用户高级权限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result = </a:t>
            </a:r>
            <a:r>
              <a:rPr lang="en-US" altLang="zh-CN" sz="12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2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sz="12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break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result;</a:t>
            </a:r>
          </a:p>
          <a:p>
            <a:r>
              <a:rPr lang="zh-CN" altLang="en-US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endParaRPr lang="en-US" altLang="zh-CN" sz="1200" b="1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static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Main()</a:t>
            </a:r>
            <a:r>
              <a:rPr lang="zh-CN" altLang="en-US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200" b="1" dirty="0" smtClean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2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用户普通权限</a:t>
            </a:r>
            <a:r>
              <a:rPr lang="en-US" altLang="zh-CN" sz="1200" b="1" dirty="0" smtClean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  <a:endParaRPr lang="zh-CN" altLang="en-US" sz="12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ch2eng = Program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UserAuthorityToEnglish</a:t>
            </a:r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200" b="1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(ch2eng);</a:t>
            </a:r>
          </a:p>
          <a:p>
            <a:r>
              <a:rPr lang="zh-CN" altLang="en-US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200" b="1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2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610D-B882-4811-8DB1-D4EC9CBA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44624"/>
            <a:ext cx="5434608" cy="593725"/>
          </a:xfrm>
        </p:spPr>
        <p:txBody>
          <a:bodyPr/>
          <a:lstStyle/>
          <a:p>
            <a:r>
              <a:rPr lang="zh-CN" altLang="en-US" sz="3600" dirty="0" smtClean="0"/>
              <a:t>泛</a:t>
            </a:r>
            <a:r>
              <a:rPr lang="zh-CN" altLang="en-US" sz="3600" dirty="0"/>
              <a:t>型</a:t>
            </a:r>
            <a:r>
              <a:rPr lang="zh-CN" altLang="en-US" sz="3600" dirty="0" smtClean="0"/>
              <a:t>方法应用：中英翻译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323528" y="638349"/>
            <a:ext cx="3473388" cy="646331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启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309424" y="1524970"/>
            <a:ext cx="4752528" cy="646331"/>
          </a:xfrm>
          <a:prstGeom prst="rect">
            <a:avLst/>
          </a:prstGeom>
          <a:ln w="2222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用户普通权限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用户高级权限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矩形 3"/>
          <p:cNvSpPr/>
          <p:nvPr/>
        </p:nvSpPr>
        <p:spPr>
          <a:xfrm>
            <a:off x="4860032" y="2600963"/>
            <a:ext cx="3600400" cy="181588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用户普通权限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0,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用户高级权限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1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UserAuthorityEnglish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0,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00963"/>
            <a:ext cx="3606788" cy="181588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用户禁用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0,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用户启用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1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UserEnableEnglish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0,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700" y="5157192"/>
            <a:ext cx="8064896" cy="540000"/>
          </a:xfrm>
          <a:prstGeom prst="rect">
            <a:avLst/>
          </a:prstGeom>
          <a:ln w="2222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ChineseToEnglish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2400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T1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T2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para)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450540" y="105956"/>
            <a:ext cx="3473388" cy="646331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启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1080D5-288C-4B6B-A396-BB604B5E28BE}"/>
              </a:ext>
            </a:extLst>
          </p:cNvPr>
          <p:cNvSpPr/>
          <p:nvPr/>
        </p:nvSpPr>
        <p:spPr>
          <a:xfrm>
            <a:off x="4167863" y="105956"/>
            <a:ext cx="4752528" cy="646331"/>
          </a:xfrm>
          <a:prstGeom prst="rect">
            <a:avLst/>
          </a:prstGeom>
          <a:ln w="2222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用户普通权限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endParaRPr lang="en-US" altLang="zh-CN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用户高级权限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“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矩形 3"/>
          <p:cNvSpPr/>
          <p:nvPr/>
        </p:nvSpPr>
        <p:spPr>
          <a:xfrm>
            <a:off x="4523148" y="898044"/>
            <a:ext cx="3600400" cy="181588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用户普通权限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0,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用户高级权限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1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UserAuthorityEnglish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User_NormalAuthority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0,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User_SuperAuthority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242" y="898044"/>
            <a:ext cx="3606788" cy="181588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用户禁用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0,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用户启用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 1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UserEnableEnglish</a:t>
            </a:r>
            <a:r>
              <a:rPr lang="en-US" altLang="zh-CN" sz="1400" b="1" dirty="0" smtClean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User_Disable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0,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User_Enabled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280" y="2826802"/>
            <a:ext cx="8188514" cy="1754326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ChineseToEnglish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T1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T2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para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 = </a:t>
            </a:r>
            <a:r>
              <a:rPr lang="en-US" altLang="zh-CN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fr-FR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enumChValue = </a:t>
            </a:r>
            <a:r>
              <a:rPr lang="fr-FR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(int)((</a:t>
            </a:r>
            <a:r>
              <a:rPr lang="fr-FR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T1)Enum.Parse(</a:t>
            </a:r>
            <a:r>
              <a:rPr lang="fr-FR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typeof</a:t>
            </a:r>
            <a:r>
              <a:rPr lang="fr-FR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(T1), para));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result = 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Enum.GetName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typeof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(T2), 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enumChValue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result;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280" y="4725144"/>
            <a:ext cx="8188514" cy="203132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</a:t>
            </a:r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用户禁用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value =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ChineseToEnglish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UserEnableChinese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UserEnableEnglish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(value);</a:t>
            </a:r>
          </a:p>
          <a:p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用户普通权限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value =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ChineseToEnglish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UserAuthorityChinese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UserAuthorityEnglish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(value);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610D-B882-4811-8DB1-D4EC9CBA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09538"/>
            <a:ext cx="2592288" cy="593725"/>
          </a:xfrm>
        </p:spPr>
        <p:txBody>
          <a:bodyPr/>
          <a:lstStyle/>
          <a:p>
            <a:r>
              <a:rPr lang="zh-CN" altLang="en-US" dirty="0" smtClean="0"/>
              <a:t>泛型</a:t>
            </a:r>
            <a:r>
              <a:rPr lang="zh-CN" altLang="en-US" dirty="0"/>
              <a:t>委托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C1A-8A60-4BB6-94F6-95B204CC9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01D-D5B1-4B23-A7C5-9765FF836AB9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43463" y="109538"/>
            <a:ext cx="3928937" cy="3637919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TestDelegate</a:t>
            </a:r>
            <a:endParaRPr lang="en-US" altLang="zh-CN" sz="1600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delegate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T </a:t>
            </a:r>
            <a:r>
              <a:rPr lang="en-US" altLang="zh-CN" sz="1600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ValueChange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&gt;(T n);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AddNum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p)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10;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+= p;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600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MultNum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mystr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600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"A string: "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mystr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+=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mystr</a:t>
            </a:r>
            <a:r>
              <a:rPr lang="en-US" altLang="zh-CN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3858768"/>
            <a:ext cx="7488832" cy="255454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6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zh-CN" altLang="en-US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创建委托实例</a:t>
            </a:r>
            <a:endParaRPr lang="zh-CN" altLang="en-US" sz="16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ValueChange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 vc1 = </a:t>
            </a:r>
            <a:r>
              <a:rPr lang="en-US" altLang="zh-CN" sz="16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ValueChange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AddNum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ValueChange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 vc2 = </a:t>
            </a:r>
            <a:r>
              <a:rPr lang="en-US" altLang="zh-CN" sz="16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ValueChange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MultNum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endParaRPr lang="zh-CN" altLang="en-US" sz="16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(vc1(25));</a:t>
            </a:r>
          </a:p>
          <a:p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(vc2(</a:t>
            </a:r>
            <a:r>
              <a:rPr lang="en-US" altLang="zh-CN" sz="1600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"hello world"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6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9992" y="548712"/>
            <a:ext cx="3240360" cy="28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endParaRPr lang="zh-CN" altLang="en-US" sz="2400" dirty="0" smtClean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86E005FD-E6C3-48E4-AA24-E6EBA3AB6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5F279A-02CE-49CA-9D54-3E2E2589DE85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A4E685BD-B790-469F-8B3D-657EA23C8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19338"/>
            <a:ext cx="85489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需继承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IEnumerable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接口，可以循环遍历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9941" name="Text Box 7">
            <a:extLst>
              <a:ext uri="{FF2B5EF4-FFF2-40B4-BE49-F238E27FC236}">
                <a16:creationId xmlns:a16="http://schemas.microsoft.com/office/drawing/2014/main" id="{6C2DF361-BA20-447E-9650-4EE0051B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00184"/>
            <a:ext cx="66973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可使用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foreach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的自定义类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3CE5A-A56F-45FD-B7D6-A3E728663DE0}"/>
              </a:ext>
            </a:extLst>
          </p:cNvPr>
          <p:cNvSpPr/>
          <p:nvPr/>
        </p:nvSpPr>
        <p:spPr>
          <a:xfrm>
            <a:off x="701824" y="1656742"/>
            <a:ext cx="7686600" cy="1323439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public interface </a:t>
            </a:r>
            <a:r>
              <a:rPr lang="en-US" altLang="zh-CN" sz="2000" b="1" dirty="0" err="1">
                <a:solidFill>
                  <a:srgbClr val="000000"/>
                </a:solidFill>
                <a:ea typeface="黑体" panose="02010609060101010101" pitchFamily="49" charset="-122"/>
              </a:rPr>
              <a:t>IEnumerable</a:t>
            </a:r>
            <a:endParaRPr lang="en-US" altLang="zh-CN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ea typeface="黑体" panose="02010609060101010101" pitchFamily="49" charset="-122"/>
              </a:rPr>
              <a:t>IEnumerator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黑体" panose="02010609060101010101" pitchFamily="49" charset="-122"/>
              </a:rPr>
              <a:t>GetEnumerator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();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75DC719-EC20-4D69-BF85-17CC4706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25" y="3429000"/>
            <a:ext cx="7686600" cy="2585323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interface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IEnumerator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object Current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get();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bool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MoveNext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void Reset();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9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86E005FD-E6C3-48E4-AA24-E6EBA3AB6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5F279A-02CE-49CA-9D54-3E2E2589DE85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A4E685BD-B790-469F-8B3D-657EA23C8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19338"/>
            <a:ext cx="85489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需继承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IEnumerable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接口，可以循环遍历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9941" name="Text Box 7">
            <a:extLst>
              <a:ext uri="{FF2B5EF4-FFF2-40B4-BE49-F238E27FC236}">
                <a16:creationId xmlns:a16="http://schemas.microsoft.com/office/drawing/2014/main" id="{6C2DF361-BA20-447E-9650-4EE0051B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00184"/>
            <a:ext cx="66973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可使用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foreach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的自定义类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3CE5A-A56F-45FD-B7D6-A3E728663DE0}"/>
              </a:ext>
            </a:extLst>
          </p:cNvPr>
          <p:cNvSpPr/>
          <p:nvPr/>
        </p:nvSpPr>
        <p:spPr>
          <a:xfrm>
            <a:off x="701824" y="1656742"/>
            <a:ext cx="7686600" cy="1323439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public interface </a:t>
            </a:r>
            <a:r>
              <a:rPr lang="en-US" altLang="zh-CN" sz="2000" b="1" dirty="0" err="1">
                <a:solidFill>
                  <a:srgbClr val="000000"/>
                </a:solidFill>
                <a:ea typeface="黑体" panose="02010609060101010101" pitchFamily="49" charset="-122"/>
              </a:rPr>
              <a:t>IEnumerable</a:t>
            </a:r>
            <a:endParaRPr lang="en-US" altLang="zh-CN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ea typeface="黑体" panose="02010609060101010101" pitchFamily="49" charset="-122"/>
              </a:rPr>
              <a:t>IEnumerator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黑体" panose="02010609060101010101" pitchFamily="49" charset="-122"/>
              </a:rPr>
              <a:t>GetEnumerator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();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75DC719-EC20-4D69-BF85-17CC4706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25" y="3429000"/>
            <a:ext cx="7686600" cy="2585323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interface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IEnumerator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object Current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get();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bool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MoveNext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void Reset();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33896" name="Text Box 8">
            <a:extLst>
              <a:ext uri="{FF2B5EF4-FFF2-40B4-BE49-F238E27FC236}">
                <a16:creationId xmlns:a16="http://schemas.microsoft.com/office/drawing/2014/main" id="{192C4F76-EEFF-4AAC-8632-5A6FDB76F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77072"/>
            <a:ext cx="5832475" cy="120032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最初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Current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指向的是首元素的前一个位置。一定要先用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MoveNext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将迭代器指向最开始元素。</a:t>
            </a:r>
          </a:p>
        </p:txBody>
      </p:sp>
    </p:spTree>
    <p:extLst>
      <p:ext uri="{BB962C8B-B14F-4D97-AF65-F5344CB8AC3E}">
        <p14:creationId xmlns:p14="http://schemas.microsoft.com/office/powerpoint/2010/main" val="9699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2">
  <a:themeElements>
    <a:clrScheme name="s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2">
      <a:majorFont>
        <a:latin typeface="Arial"/>
        <a:ea typeface="方正粗倩简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026TGp">
  <a:themeElements>
    <a:clrScheme name="F026TGp 1">
      <a:dk1>
        <a:srgbClr val="000066"/>
      </a:dk1>
      <a:lt1>
        <a:srgbClr val="FFFFFF"/>
      </a:lt1>
      <a:dk2>
        <a:srgbClr val="175B5B"/>
      </a:dk2>
      <a:lt2>
        <a:srgbClr val="DDDDDD"/>
      </a:lt2>
      <a:accent1>
        <a:srgbClr val="CBB61D"/>
      </a:accent1>
      <a:accent2>
        <a:srgbClr val="6CA5D8"/>
      </a:accent2>
      <a:accent3>
        <a:srgbClr val="FFFFFF"/>
      </a:accent3>
      <a:accent4>
        <a:srgbClr val="000056"/>
      </a:accent4>
      <a:accent5>
        <a:srgbClr val="E2D7AB"/>
      </a:accent5>
      <a:accent6>
        <a:srgbClr val="6195C4"/>
      </a:accent6>
      <a:hlink>
        <a:srgbClr val="5D4BC7"/>
      </a:hlink>
      <a:folHlink>
        <a:srgbClr val="878FA5"/>
      </a:folHlink>
    </a:clrScheme>
    <a:fontScheme name="F026TGp">
      <a:majorFont>
        <a:latin typeface="Verdana"/>
        <a:ea typeface="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90000"/>
          </a:lnSpc>
          <a:defRPr sz="1500" b="1" dirty="0">
            <a:solidFill>
              <a:srgbClr val="0000FF"/>
            </a:solidFill>
            <a:ea typeface="黑体" panose="02010609060101010101" pitchFamily="49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noFill/>
        <a:ln w="25400">
          <a:solidFill>
            <a:schemeClr val="accent1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 algn="l">
          <a:defRPr sz="2400" dirty="0" smtClean="0">
            <a:solidFill>
              <a:srgbClr val="FF0000"/>
            </a:solidFill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F026TGp 1">
        <a:dk1>
          <a:srgbClr val="000066"/>
        </a:dk1>
        <a:lt1>
          <a:srgbClr val="FFFFFF"/>
        </a:lt1>
        <a:dk2>
          <a:srgbClr val="175B5B"/>
        </a:dk2>
        <a:lt2>
          <a:srgbClr val="DDDDDD"/>
        </a:lt2>
        <a:accent1>
          <a:srgbClr val="CBB61D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E2D7AB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26TGp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26TGp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1075624</TotalTime>
  <Words>5942</Words>
  <Application>Microsoft Office PowerPoint</Application>
  <PresentationFormat>全屏显示(4:3)</PresentationFormat>
  <Paragraphs>1380</Paragraphs>
  <Slides>76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92" baseType="lpstr">
      <vt:lpstr>Mangal</vt:lpstr>
      <vt:lpstr>方正粗倩简体</vt:lpstr>
      <vt:lpstr>黑体</vt:lpstr>
      <vt:lpstr>楷体_GB2312</vt:lpstr>
      <vt:lpstr>宋体</vt:lpstr>
      <vt:lpstr>新宋体</vt:lpstr>
      <vt:lpstr>Arial</vt:lpstr>
      <vt:lpstr>Courier New</vt:lpstr>
      <vt:lpstr>Times New Roman</vt:lpstr>
      <vt:lpstr>Verdana</vt:lpstr>
      <vt:lpstr>Wingdings</vt:lpstr>
      <vt:lpstr>s2</vt:lpstr>
      <vt:lpstr>F026TGp</vt:lpstr>
      <vt:lpstr>默认设计模板</vt:lpstr>
      <vt:lpstr>Image</vt:lpstr>
      <vt:lpstr>Visio</vt:lpstr>
      <vt:lpstr>第5章</vt:lpstr>
      <vt:lpstr>System.Array 简介</vt:lpstr>
      <vt:lpstr>PowerPoint 演示文稿</vt:lpstr>
      <vt:lpstr>System.Array的属性和方法 </vt:lpstr>
      <vt:lpstr>示例</vt:lpstr>
      <vt:lpstr>PowerPoint 演示文稿</vt:lpstr>
      <vt:lpstr>foreach的本质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System.Array的属性和方法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集合类：列表、队列、栈和哈希表</vt:lpstr>
      <vt:lpstr>System.Collections接口图</vt:lpstr>
      <vt:lpstr>PowerPoint 演示文稿</vt:lpstr>
      <vt:lpstr>ArrayList 类</vt:lpstr>
      <vt:lpstr>PowerPoint 演示文稿</vt:lpstr>
      <vt:lpstr>Queue 类</vt:lpstr>
      <vt:lpstr>PowerPoint 演示文稿</vt:lpstr>
      <vt:lpstr>PowerPoint 演示文稿</vt:lpstr>
      <vt:lpstr>Stack 类</vt:lpstr>
      <vt:lpstr>PowerPoint 演示文稿</vt:lpstr>
      <vt:lpstr>PowerPoint 演示文稿</vt:lpstr>
      <vt:lpstr>HashTable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数组和集合的比较</vt:lpstr>
      <vt:lpstr>类型安全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泛型集合</vt:lpstr>
      <vt:lpstr>泛型集合</vt:lpstr>
      <vt:lpstr>List&lt;T&gt;</vt:lpstr>
      <vt:lpstr>PowerPoint 演示文稿</vt:lpstr>
      <vt:lpstr>PowerPoint 演示文稿</vt:lpstr>
      <vt:lpstr>PowerPoint 演示文稿</vt:lpstr>
      <vt:lpstr>PowerPoint 演示文稿</vt:lpstr>
      <vt:lpstr> List&lt;T&gt; 与 ArrayList</vt:lpstr>
      <vt:lpstr>Dictionary&lt;K,V&gt;概述</vt:lpstr>
      <vt:lpstr>PowerPoint 演示文稿</vt:lpstr>
      <vt:lpstr>Dictionary&lt;K,V&gt;与哈希表</vt:lpstr>
      <vt:lpstr>泛型的重要性</vt:lpstr>
      <vt:lpstr>自定义泛型类Stack</vt:lpstr>
      <vt:lpstr>自定义泛型类Quene </vt:lpstr>
      <vt:lpstr>自定义泛型类Quene </vt:lpstr>
      <vt:lpstr>自定义泛型方法</vt:lpstr>
      <vt:lpstr>泛型方法应用：中英翻译</vt:lpstr>
      <vt:lpstr>PowerPoint 演示文稿</vt:lpstr>
      <vt:lpstr>PowerPoint 演示文稿</vt:lpstr>
      <vt:lpstr>PowerPoint 演示文稿</vt:lpstr>
      <vt:lpstr>泛型方法应用：中英翻译</vt:lpstr>
      <vt:lpstr>PowerPoint 演示文稿</vt:lpstr>
      <vt:lpstr>泛型委托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ming</cp:lastModifiedBy>
  <cp:revision>6968</cp:revision>
  <cp:lastPrinted>2017-10-09T01:20:33Z</cp:lastPrinted>
  <dcterms:created xsi:type="dcterms:W3CDTF">2005-06-22T06:00:03Z</dcterms:created>
  <dcterms:modified xsi:type="dcterms:W3CDTF">2020-10-19T08:38:15Z</dcterms:modified>
</cp:coreProperties>
</file>