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21"/>
  </p:notesMasterIdLst>
  <p:sldIdLst>
    <p:sldId id="261" r:id="rId2"/>
    <p:sldId id="262" r:id="rId3"/>
    <p:sldId id="264" r:id="rId4"/>
    <p:sldId id="265" r:id="rId5"/>
    <p:sldId id="438" r:id="rId6"/>
    <p:sldId id="266" r:id="rId7"/>
    <p:sldId id="267" r:id="rId8"/>
    <p:sldId id="408" r:id="rId9"/>
    <p:sldId id="270" r:id="rId10"/>
    <p:sldId id="271" r:id="rId11"/>
    <p:sldId id="272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273" r:id="rId21"/>
    <p:sldId id="453" r:id="rId22"/>
    <p:sldId id="416" r:id="rId23"/>
    <p:sldId id="417" r:id="rId24"/>
    <p:sldId id="288" r:id="rId25"/>
    <p:sldId id="289" r:id="rId26"/>
    <p:sldId id="397" r:id="rId27"/>
    <p:sldId id="398" r:id="rId28"/>
    <p:sldId id="399" r:id="rId29"/>
    <p:sldId id="426" r:id="rId30"/>
    <p:sldId id="425" r:id="rId31"/>
    <p:sldId id="428" r:id="rId32"/>
    <p:sldId id="429" r:id="rId33"/>
    <p:sldId id="430" r:id="rId34"/>
    <p:sldId id="433" r:id="rId35"/>
    <p:sldId id="434" r:id="rId36"/>
    <p:sldId id="435" r:id="rId37"/>
    <p:sldId id="436" r:id="rId38"/>
    <p:sldId id="437" r:id="rId39"/>
    <p:sldId id="516" r:id="rId40"/>
    <p:sldId id="515" r:id="rId41"/>
    <p:sldId id="432" r:id="rId42"/>
    <p:sldId id="292" r:id="rId43"/>
    <p:sldId id="293" r:id="rId44"/>
    <p:sldId id="439" r:id="rId45"/>
    <p:sldId id="440" r:id="rId46"/>
    <p:sldId id="410" r:id="rId47"/>
    <p:sldId id="444" r:id="rId48"/>
    <p:sldId id="443" r:id="rId49"/>
    <p:sldId id="445" r:id="rId50"/>
    <p:sldId id="455" r:id="rId51"/>
    <p:sldId id="456" r:id="rId52"/>
    <p:sldId id="460" r:id="rId53"/>
    <p:sldId id="461" r:id="rId54"/>
    <p:sldId id="458" r:id="rId55"/>
    <p:sldId id="494" r:id="rId56"/>
    <p:sldId id="465" r:id="rId57"/>
    <p:sldId id="496" r:id="rId58"/>
    <p:sldId id="495" r:id="rId59"/>
    <p:sldId id="462" r:id="rId60"/>
    <p:sldId id="374" r:id="rId61"/>
    <p:sldId id="450" r:id="rId62"/>
    <p:sldId id="451" r:id="rId63"/>
    <p:sldId id="449" r:id="rId64"/>
    <p:sldId id="454" r:id="rId65"/>
    <p:sldId id="376" r:id="rId66"/>
    <p:sldId id="470" r:id="rId67"/>
    <p:sldId id="396" r:id="rId68"/>
    <p:sldId id="469" r:id="rId69"/>
    <p:sldId id="471" r:id="rId70"/>
    <p:sldId id="472" r:id="rId71"/>
    <p:sldId id="391" r:id="rId72"/>
    <p:sldId id="497" r:id="rId73"/>
    <p:sldId id="474" r:id="rId74"/>
    <p:sldId id="476" r:id="rId75"/>
    <p:sldId id="477" r:id="rId76"/>
    <p:sldId id="478" r:id="rId77"/>
    <p:sldId id="482" r:id="rId78"/>
    <p:sldId id="481" r:id="rId79"/>
    <p:sldId id="483" r:id="rId80"/>
    <p:sldId id="514" r:id="rId81"/>
    <p:sldId id="311" r:id="rId82"/>
    <p:sldId id="499" r:id="rId83"/>
    <p:sldId id="500" r:id="rId84"/>
    <p:sldId id="501" r:id="rId85"/>
    <p:sldId id="502" r:id="rId86"/>
    <p:sldId id="503" r:id="rId87"/>
    <p:sldId id="498" r:id="rId88"/>
    <p:sldId id="312" r:id="rId89"/>
    <p:sldId id="402" r:id="rId90"/>
    <p:sldId id="403" r:id="rId91"/>
    <p:sldId id="404" r:id="rId92"/>
    <p:sldId id="405" r:id="rId93"/>
    <p:sldId id="406" r:id="rId94"/>
    <p:sldId id="313" r:id="rId95"/>
    <p:sldId id="325" r:id="rId96"/>
    <p:sldId id="326" r:id="rId97"/>
    <p:sldId id="327" r:id="rId98"/>
    <p:sldId id="314" r:id="rId99"/>
    <p:sldId id="328" r:id="rId100"/>
    <p:sldId id="315" r:id="rId101"/>
    <p:sldId id="331" r:id="rId102"/>
    <p:sldId id="322" r:id="rId103"/>
    <p:sldId id="332" r:id="rId104"/>
    <p:sldId id="333" r:id="rId105"/>
    <p:sldId id="334" r:id="rId106"/>
    <p:sldId id="341" r:id="rId107"/>
    <p:sldId id="368" r:id="rId108"/>
    <p:sldId id="369" r:id="rId109"/>
    <p:sldId id="370" r:id="rId110"/>
    <p:sldId id="350" r:id="rId111"/>
    <p:sldId id="353" r:id="rId112"/>
    <p:sldId id="356" r:id="rId113"/>
    <p:sldId id="357" r:id="rId114"/>
    <p:sldId id="358" r:id="rId115"/>
    <p:sldId id="365" r:id="rId116"/>
    <p:sldId id="366" r:id="rId117"/>
    <p:sldId id="367" r:id="rId118"/>
    <p:sldId id="513" r:id="rId119"/>
    <p:sldId id="414" r:id="rId120"/>
  </p:sldIdLst>
  <p:sldSz cx="9144000" cy="6858000" type="screen4x3"/>
  <p:notesSz cx="6400800" cy="86868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orient="horz" pos="2024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838">
          <p15:clr>
            <a:srgbClr val="A4A3A4"/>
          </p15:clr>
        </p15:guide>
        <p15:guide id="7" pos="431">
          <p15:clr>
            <a:srgbClr val="A4A3A4"/>
          </p15:clr>
        </p15:guide>
        <p15:guide id="8" pos="2880">
          <p15:clr>
            <a:srgbClr val="A4A3A4"/>
          </p15:clr>
        </p15:guide>
        <p15:guide id="9" pos="884">
          <p15:clr>
            <a:srgbClr val="A4A3A4"/>
          </p15:clr>
        </p15:guide>
        <p15:guide id="10" pos="1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3300"/>
    <a:srgbClr val="00FFFF"/>
    <a:srgbClr val="FF0000"/>
    <a:srgbClr val="339966"/>
    <a:srgbClr val="CCFF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0" autoAdjust="0"/>
    <p:restoredTop sz="94152" autoAdjust="0"/>
  </p:normalViewPr>
  <p:slideViewPr>
    <p:cSldViewPr>
      <p:cViewPr varScale="1">
        <p:scale>
          <a:sx n="119" d="100"/>
          <a:sy n="119" d="100"/>
        </p:scale>
        <p:origin x="1901" y="115"/>
      </p:cViewPr>
      <p:guideLst>
        <p:guide orient="horz" pos="799"/>
        <p:guide orient="horz" pos="2523"/>
        <p:guide orient="horz" pos="2024"/>
        <p:guide orient="horz" pos="572"/>
        <p:guide orient="horz" pos="2160"/>
        <p:guide orient="horz" pos="3838"/>
        <p:guide pos="431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426" y="-72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0A8CC77-B417-4CCA-BC67-EB34F0ED00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196" tIns="43097" rIns="86196" bIns="4309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626B693-80CB-4380-A593-14D1CC2D31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625639" y="1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196" tIns="43097" rIns="86196" bIns="430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73F8A76-974B-43BB-AACE-DDE19D23B50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DB5E217-B485-4CC5-BDB5-530B866E47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196" tIns="43097" rIns="86196" bIns="43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DD8B889E-56D8-45C5-B953-CD982EF2D6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952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196" tIns="43097" rIns="86196" bIns="4309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F07761AA-0050-450D-ACE6-61CB4C113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639" y="8250952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196" tIns="43097" rIns="86196" bIns="4309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07B7DA2-F8BB-4705-934D-EEF7D6B6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931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3112E58-A53E-41FA-A561-63A553C44F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6BA2D6-B74D-45EB-B2E7-248CB58FF471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498A00A-DEAE-45BC-8185-6F0B3EBB4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3BCF884-FF5B-4CA9-A126-5E75F135C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2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6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49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05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00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AA878D1-87A4-4034-A0F7-C3338B95A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0931D9-4F9F-46A4-A113-464106A55F56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EA93F0A-FC5B-4C0B-95A5-158ED8678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97C39E6-AEC8-4BB8-A566-5FC455B17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DB23722-A6FE-427E-86C5-D0EB904F3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FD3841-CBCC-4B5B-8239-0A84FE0EAF36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A253B40-90B0-4C7D-AE2D-A4431597D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249DFFD-99D4-410F-BAA9-F9E6867FB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6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DB23722-A6FE-427E-86C5-D0EB904F3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FD3841-CBCC-4B5B-8239-0A84FE0EAF36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A253B40-90B0-4C7D-AE2D-A4431597D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249DFFD-99D4-410F-BAA9-F9E6867FB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6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0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5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7B7DA2-F8BB-4705-934D-EEF7D6B6C12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85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9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57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4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77CEE8E-8437-40E7-B8E4-1C4498CA2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BBFE1B-E870-4851-91C5-9795823977AC}" type="slidenum">
              <a:rPr lang="en-US" altLang="zh-CN" smtClean="0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8A816E2-8ED5-45D4-B1D8-83027FBAC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D47D374-746D-4D29-BBF1-91AFE5A2E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83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E46E73D-E04B-435C-863F-ADCB2FAA5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110F2B-8A74-4FC8-BA5D-DD94F4307EA8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467EA35-48FA-4861-9A69-AF619EE95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DB038A1-5132-475F-9D9B-B75676ED2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91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E69FF7D-333B-4C6B-B249-3238AA302F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1AF153-C7AC-476A-8AE1-74175E3F950D}" type="slidenum">
              <a:rPr lang="en-US" altLang="zh-CN" smtClean="0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CBBF99F-F72E-49E3-9801-2BAE4FBB62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B3B2D1F-75C8-4E16-852D-4D92A3224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88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E46E73D-E04B-435C-863F-ADCB2FAA5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110F2B-8A74-4FC8-BA5D-DD94F4307EA8}" type="slidenum">
              <a:rPr lang="en-US" altLang="zh-CN" smtClean="0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467EA35-48FA-4861-9A69-AF619EE95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DB038A1-5132-475F-9D9B-B75676ED2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12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E46E73D-E04B-435C-863F-ADCB2FAA5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110F2B-8A74-4FC8-BA5D-DD94F4307EA8}" type="slidenum">
              <a:rPr lang="en-US" altLang="zh-CN" smtClean="0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467EA35-48FA-4861-9A69-AF619EE95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DB038A1-5132-475F-9D9B-B75676ED2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1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64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1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DD9FD0C-97E4-4BB8-82BC-F9E433745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E3CDDC-2106-4BCA-A77C-B1CB50AE50D1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D3FD6EA-56FB-4823-8A2F-F7BE7E38F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740212E-3ACA-4042-9FAA-3166E7CB7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72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4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4F4781-28F8-4E15-AF02-406CF2882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2644-5F1F-4846-827C-59DFF8CCFDD1}" type="slidenum">
              <a:rPr lang="en-US" altLang="zh-CN" smtClean="0"/>
              <a:pPr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EBA14F-8FCC-441B-89AD-C676D0C5E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03780C4-C561-4EBF-BE64-39CF2FD5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97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E506E67-6454-4C30-9B0B-2BA0BA2EB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97B963-602A-48E7-827F-B896DBB59653}" type="slidenum">
              <a:rPr lang="en-US" altLang="zh-CN" smtClean="0"/>
              <a:pPr>
                <a:spcBef>
                  <a:spcPct val="0"/>
                </a:spcBef>
              </a:pPr>
              <a:t>72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73A2FD3-8909-48DE-B55E-169B5AB8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214C4EC-2A5B-4531-AF96-1D7DF29D4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24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E506E67-6454-4C30-9B0B-2BA0BA2EB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97B963-602A-48E7-827F-B896DBB59653}" type="slidenum">
              <a:rPr lang="en-US" altLang="zh-CN" smtClean="0"/>
              <a:pPr>
                <a:spcBef>
                  <a:spcPct val="0"/>
                </a:spcBef>
              </a:pPr>
              <a:t>73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73A2FD3-8909-48DE-B55E-169B5AB8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214C4EC-2A5B-4531-AF96-1D7DF29D4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89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8EEA9451-39C5-4C8C-862F-CF7F2870C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BECA460D-4260-40BB-BA89-FB3D9E27B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1CBBD731-C741-4BD9-A38D-58B93D073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3FEBFF-22B7-468D-A8BC-5041046D49F0}" type="slidenum">
              <a:rPr lang="en-US" altLang="zh-CN" sz="1100"/>
              <a:pPr/>
              <a:t>118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674286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8EEA9451-39C5-4C8C-862F-CF7F2870C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BECA460D-4260-40BB-BA89-FB3D9E27B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1CBBD731-C741-4BD9-A38D-58B93D073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3FEBFF-22B7-468D-A8BC-5041046D49F0}" type="slidenum">
              <a:rPr lang="en-US" altLang="zh-CN" sz="1100"/>
              <a:pPr/>
              <a:t>119</a:t>
            </a:fld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13497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0E4671E-3100-49E9-A6FF-E186158D5F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D650BB-8029-4235-A89C-AB00280DE212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B2ED090-D809-4FFD-90CB-17CD7BBC7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29D8B4E-0593-4C96-B281-D64C06545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6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E4E4464-25B2-4530-A7FF-37DC5F433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860353-BC6E-41CF-8C82-8AA23A123C18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35825B2-FFF3-476E-A634-DD5E52302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3B7CBA2-642A-4369-93DA-0DFA03E5D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2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2C25C53-9D6F-4607-A862-5DFD135F0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33" indent="-269359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438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415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389" indent="-215488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36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340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315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291" indent="-215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67F0-3E92-4439-B5CD-B8B3C70A4CDE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45370E-1EC5-4263-AB92-C78D2171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DE4FBE-7F76-476E-8811-F20FB2AB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42" y="4126230"/>
            <a:ext cx="4693920" cy="3909060"/>
          </a:xfrm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4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1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558"/>
            <a:ext cx="8229600" cy="792162"/>
          </a:xfrm>
        </p:spPr>
        <p:txBody>
          <a:bodyPr/>
          <a:lstStyle>
            <a:lvl1pPr algn="ctr">
              <a:defRPr sz="400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296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1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8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38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80AB9F29-196F-457F-8F89-55A7DFA89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1655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673CF529-5A2B-4A5E-9C2D-8AFD4F83F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19675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72" r:id="rId2"/>
    <p:sldLayoutId id="2147484811" r:id="rId3"/>
    <p:sldLayoutId id="2147484812" r:id="rId4"/>
    <p:sldLayoutId id="2147484813" r:id="rId5"/>
    <p:sldLayoutId id="2147484814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方正粗倩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sz="28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20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emf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id="{D29056D7-23DB-4DB4-A32C-BFADA201606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206084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4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21507" name="Rectangle 9">
            <a:extLst>
              <a:ext uri="{FF2B5EF4-FFF2-40B4-BE49-F238E27FC236}">
                <a16:creationId xmlns:a16="http://schemas.microsoft.com/office/drawing/2014/main" id="{0D3719B5-71AA-4062-88E8-7E49A282BA5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763688" y="3530873"/>
            <a:ext cx="5364162" cy="6477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sz="4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4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文本处理和文件</a:t>
            </a:r>
            <a:r>
              <a:rPr lang="en-US" altLang="zh-CN" sz="4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41DDF84-D6C2-4CF2-9780-295876709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字符串修改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666B31C-E83F-4408-80ED-2D4C7F707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52736"/>
            <a:ext cx="8569325" cy="517525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b="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Insert(int, string)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str = "and he stoppeth three";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verse = str.Insert(str.IndexOf(" three"), " one of");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PadRight, PadLeft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rem = "and so on";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rem = rem.PadRight(rem.Length + 3, '.');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Remove(</a:t>
            </a: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n)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 = "123abc456";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s.Remove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(3, 3));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Replace(A, B)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str = "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nap ace sap path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verse = str.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Replace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‘a’, ‘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’);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verse = str.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Replace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“a”, “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”);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6BCCF62-8B13-406F-B6F9-2DE889CE69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BufferedStream </a:t>
            </a: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endParaRPr lang="en-US" altLang="zh-CN" b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0694BA7-4956-41D6-B8E3-38E87598B71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84313"/>
            <a:ext cx="8437563" cy="4681537"/>
          </a:xfrm>
        </p:spPr>
        <p:txBody>
          <a:bodyPr/>
          <a:lstStyle/>
          <a:p>
            <a:pPr eaLnBrk="1" fontAlgn="b" hangingPunct="1">
              <a:buFontTx/>
              <a:buChar char="•"/>
            </a:pPr>
            <a:r>
              <a:rPr kumimoji="1"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用于在缓冲区中读取和写入</a:t>
            </a:r>
          </a:p>
          <a:p>
            <a:pPr eaLnBrk="1" fontAlgn="b" hangingPunct="1">
              <a:buFontTx/>
              <a:buChar char="•"/>
            </a:pPr>
            <a:r>
              <a:rPr kumimoji="1"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当缓冲区满</a:t>
            </a:r>
            <a:r>
              <a:rPr kumimoji="1"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默认缓冲区大小：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4096 </a:t>
            </a: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字节</a:t>
            </a:r>
            <a:r>
              <a:rPr kumimoji="1"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或关闭时，内容将自动刷新输出到</a:t>
            </a:r>
            <a:r>
              <a:rPr kumimoji="1"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底层流</a:t>
            </a:r>
          </a:p>
          <a:p>
            <a:pPr eaLnBrk="1" hangingPunct="1"/>
            <a:r>
              <a:rPr kumimoji="1"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它有两个重载的构造函数</a:t>
            </a:r>
          </a:p>
        </p:txBody>
      </p:sp>
      <p:pic>
        <p:nvPicPr>
          <p:cNvPr id="102404" name="Picture 4" descr="Csharp_chapter9_TP_P10">
            <a:extLst>
              <a:ext uri="{FF2B5EF4-FFF2-40B4-BE49-F238E27FC236}">
                <a16:creationId xmlns:a16="http://schemas.microsoft.com/office/drawing/2014/main" id="{1982E7DB-36B4-4CB4-B1BE-5726B093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3213100"/>
            <a:ext cx="882015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FF3C023-361C-4284-8205-2E35A945F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856662" cy="64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public class MyApp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{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static void Main()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{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1800" b="1" noProof="1"/>
              <a:t>         </a:t>
            </a:r>
            <a:r>
              <a:rPr lang="en-US" altLang="zh-CN" sz="1400" b="1" noProof="1"/>
              <a:t>Stream fsOut1 = new FileStream(@"captured.txt", FileMode.OpenOrCreate, FileAccess.Write);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</a:t>
            </a:r>
            <a:r>
              <a:rPr lang="en-US" altLang="zh-CN" sz="2000" b="1" noProof="1">
                <a:solidFill>
                  <a:srgbClr val="FF0000"/>
                </a:solidFill>
              </a:rPr>
              <a:t>BufferedStream fileBuffer = new BufferedStream(fsOut1);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Random rand = new Random();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while (true)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{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    Byte b = (Byte)rand.Next();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    fileBuffer.WriteByte(b); // store bytes in buffer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    if(b &lt; 16) break; // indicates no more data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}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</a:t>
            </a:r>
            <a:r>
              <a:rPr lang="en-US" altLang="zh-CN" sz="2000" b="1" noProof="1">
                <a:solidFill>
                  <a:srgbClr val="FF0000"/>
                </a:solidFill>
              </a:rPr>
              <a:t>fileBuffer.Close();  </a:t>
            </a:r>
            <a:r>
              <a:rPr lang="en-US" altLang="zh-CN" sz="2000" b="1" noProof="1"/>
              <a:t>// flushes all remaining buffer content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   fsOut1.Close();      // Must close after bufferedstream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     }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CN" sz="2000" b="1" noProof="1"/>
              <a:t>}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783EDC9-4F1C-4830-B254-4E048C369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14325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CryptoStream</a:t>
            </a:r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0A320E2-A02E-423D-8DE2-4C78428A16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196975"/>
            <a:ext cx="8207375" cy="517525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对数据流中的数据进行加密、解密</a:t>
            </a:r>
            <a:endParaRPr kumimoji="1" lang="en-US" altLang="zh-CN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</a:t>
            </a:r>
            <a:r>
              <a:rPr kumimoji="1"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System.Security.Cryptography</a:t>
            </a:r>
            <a:r>
              <a:rPr kumimoji="1"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  <a:endParaRPr kumimoji="1"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F142B8C-B164-4A52-BB60-F6E555421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7338"/>
            <a:ext cx="8794750" cy="631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using System;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using System.IO;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using System.Security.Cryptography;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// CryptoStream example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public class MyApp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{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    </a:t>
            </a:r>
            <a:r>
              <a:rPr lang="en-US" altLang="zh-CN" sz="1800" b="1" noProof="1"/>
              <a:t>// Encrypt FileStream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private static void WriteEncrypt(FileStream fs, string msg)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//Create Data Encryption Standard (DES) object.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</a:t>
            </a:r>
            <a:r>
              <a:rPr lang="en-US" altLang="zh-CN" sz="1800" b="1" noProof="1">
                <a:solidFill>
                  <a:srgbClr val="FF0000"/>
                </a:solidFill>
              </a:rPr>
              <a:t>DESCryptoServiceProvider crypt = new DESCryptoServiceProvider();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//Create a key and Initialization Vector - requires 8 bytes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</a:t>
            </a:r>
            <a:r>
              <a:rPr lang="en-US" altLang="zh-CN" sz="1800" b="1" noProof="1">
                <a:solidFill>
                  <a:srgbClr val="FF0000"/>
                </a:solidFill>
              </a:rPr>
              <a:t>crypt.Key = new byte[] { 71, 72, 83, 84, 85, 96, 97, 78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FF0000"/>
                </a:solidFill>
              </a:rPr>
              <a:t>        crypt.IV = new byte[] { 71, 72, 83, 84, 85, 96, 97, 78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//Create CryptoStream stream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</a:t>
            </a:r>
            <a:r>
              <a:rPr lang="en-US" altLang="zh-CN" sz="1800" b="1" noProof="1">
                <a:solidFill>
                  <a:srgbClr val="FF0000"/>
                </a:solidFill>
              </a:rPr>
              <a:t>CryptoStream cs = new CryptoStream(fs, crypt.CreateEncryptor(),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FF0000"/>
                </a:solidFill>
              </a:rPr>
              <a:t>                                                                          CryptoStreamMode.Write);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//Create StreamWriter using CryptoStream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</a:t>
            </a:r>
            <a:r>
              <a:rPr lang="en-US" altLang="zh-CN" sz="1800" b="1" noProof="1">
                <a:solidFill>
                  <a:srgbClr val="FF0000"/>
                </a:solidFill>
              </a:rPr>
              <a:t>StreamWriter sw = new StreamWriter(cs);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sw.Write(msg);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sw.Close();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    cs.Close();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/>
              <a:t>    }</a:t>
            </a:r>
            <a:endParaRPr lang="en-US" altLang="zh-CN" sz="1800" b="1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>
            <a:extLst>
              <a:ext uri="{FF2B5EF4-FFF2-40B4-BE49-F238E27FC236}">
                <a16:creationId xmlns:a16="http://schemas.microsoft.com/office/drawing/2014/main" id="{71E0D84A-EF8F-4E6B-8558-FF7BA9AB7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300038"/>
            <a:ext cx="8642350" cy="5937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noProof="1"/>
              <a:t>// Read and Decrypt a file stream.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private static string ReadEncrypt(FileStream fs)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//Create Data Encryption Standard (DES) object.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</a:t>
            </a:r>
            <a:r>
              <a:rPr lang="en-US" altLang="zh-CN" sz="1800" b="1" noProof="1">
                <a:solidFill>
                  <a:srgbClr val="FF0000"/>
                </a:solidFill>
              </a:rPr>
              <a:t>DESCryptoServiceProvider crypt = new DESCryptoServiceProvider();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//Create a key and Initialization Vector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</a:t>
            </a:r>
            <a:r>
              <a:rPr lang="en-US" altLang="zh-CN" sz="1800" b="1" noProof="1">
                <a:solidFill>
                  <a:srgbClr val="FF0000"/>
                </a:solidFill>
              </a:rPr>
              <a:t>crypt.Key = new byte[] { 71, 72, 83, 84, 85, 96, 97, 78 };</a:t>
            </a:r>
          </a:p>
          <a:p>
            <a:pPr eaLnBrk="1" hangingPunct="1">
              <a:buFontTx/>
              <a:buNone/>
            </a:pPr>
            <a:r>
              <a:rPr lang="en-US" altLang="zh-CN" sz="1800" b="1" noProof="1">
                <a:solidFill>
                  <a:srgbClr val="FF0000"/>
                </a:solidFill>
              </a:rPr>
              <a:t>        crypt.IV = new byte[] { 71, 72, 83, 84, 85, 96, 97, 78 };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//Create CryptoStream stream object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</a:t>
            </a:r>
            <a:r>
              <a:rPr lang="en-US" altLang="zh-CN" sz="1800" b="1" noProof="1">
                <a:solidFill>
                  <a:srgbClr val="FF0000"/>
                </a:solidFill>
              </a:rPr>
              <a:t>CryptoStream cs = new CryptoStream(fs, crypt.CreateDecryptor(),</a:t>
            </a:r>
          </a:p>
          <a:p>
            <a:pPr eaLnBrk="1" hangingPunct="1">
              <a:buFontTx/>
              <a:buNone/>
            </a:pPr>
            <a:r>
              <a:rPr lang="en-US" altLang="zh-CN" sz="1800" b="1" noProof="1">
                <a:solidFill>
                  <a:srgbClr val="FF0000"/>
                </a:solidFill>
              </a:rPr>
              <a:t>                                                                            CryptoStreamMode.Read);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//Create StreamReader using CryptoStream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</a:t>
            </a:r>
            <a:r>
              <a:rPr lang="en-US" altLang="zh-CN" sz="1800" b="1" noProof="1">
                <a:solidFill>
                  <a:srgbClr val="FF0000"/>
                </a:solidFill>
              </a:rPr>
              <a:t>StreamReader sr = new StreamReader(cs);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string msg = sr.ReadToEnd();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sr.Close();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cs.Close();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    return msg;</a:t>
            </a:r>
          </a:p>
          <a:p>
            <a:pPr eaLnBrk="1" hangingPunct="1">
              <a:buFontTx/>
              <a:buNone/>
            </a:pPr>
            <a:r>
              <a:rPr lang="en-US" altLang="zh-CN" sz="1800" b="1" noProof="1"/>
              <a:t>    }</a:t>
            </a:r>
            <a:endParaRPr lang="en-US" altLang="zh-CN" sz="1800" b="1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>
            <a:extLst>
              <a:ext uri="{FF2B5EF4-FFF2-40B4-BE49-F238E27FC236}">
                <a16:creationId xmlns:a16="http://schemas.microsoft.com/office/drawing/2014/main" id="{072469BF-13FC-4FF9-8A0C-4CC3907B4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549275"/>
            <a:ext cx="8893175" cy="5903913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static void Main()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// Open file to which encrypted string is written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string toEncrypt = "Selected site is in Italy.";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FileStream fs = null;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try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    </a:t>
            </a:r>
            <a:r>
              <a:rPr lang="en-US" altLang="zh-CN" sz="1400" b="1" noProof="1"/>
              <a:t>fs = new FileStream(@"\corecsharp\data\testcrypt.txt", FileMode.Create, FileAccess.Write);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    MyApp.WriteEncrypt(fs, toEncrypt);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400" b="1" noProof="1"/>
              <a:t>              fs = new FileStream(@"\corecsharp\data\testcrypt.txt", FileMode.Open, FileAccess.Read);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    string msg = MyApp.ReadEncrypt(fs);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    Console.WriteLine(msg);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catch (Exception ex)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{ Console.WriteLine(ex.Message); 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        fs.Close();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1600" b="1" noProof="1"/>
              <a:t>}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F394AEC-FB31-4747-8CE9-38BC2EDB9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171450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目录和文件（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System.IO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</p:txBody>
      </p:sp>
      <p:graphicFrame>
        <p:nvGraphicFramePr>
          <p:cNvPr id="108547" name="Object 4">
            <a:extLst>
              <a:ext uri="{FF2B5EF4-FFF2-40B4-BE49-F238E27FC236}">
                <a16:creationId xmlns:a16="http://schemas.microsoft.com/office/drawing/2014/main" id="{9F3D03D5-9EA8-40E9-B7BF-B8632B0B6D9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71763" y="1538288"/>
          <a:ext cx="4256087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6" name="Visio" r:id="rId3" imgW="4255770" imgH="4273868" progId="Visio.Drawing.11">
                  <p:embed/>
                </p:oleObj>
              </mc:Choice>
              <mc:Fallback>
                <p:oleObj name="Visio" r:id="rId3" imgW="4255770" imgH="42738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538288"/>
                        <a:ext cx="4256087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AB54C-91E0-4A9B-B31A-28D55E9F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DF07180-9E21-45B6-83A1-0CE702EC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5A35EA7D-AFF0-4620-8840-DED4AD30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5929A5ED-30AA-430D-B1F2-58E4AFBF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765E1C3E-0CAA-4F63-9B18-C0F54DC4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7AE73DB2-6B0C-413E-90CC-0B82D77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98A8AC5F-3EBC-4713-94D7-60EB8DB3A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5FE69E71-2410-44D7-A488-EAF6AED9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F569A709-6C1F-452C-889C-6927DD2B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9" name="Rectangle 11">
            <a:extLst>
              <a:ext uri="{FF2B5EF4-FFF2-40B4-BE49-F238E27FC236}">
                <a16:creationId xmlns:a16="http://schemas.microsoft.com/office/drawing/2014/main" id="{FC3A60FD-DF2F-40A3-B07E-A55FB0CA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46C077D6-8084-411C-B88C-A319EFD5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1" name="Rectangle 13">
            <a:extLst>
              <a:ext uri="{FF2B5EF4-FFF2-40B4-BE49-F238E27FC236}">
                <a16:creationId xmlns:a16="http://schemas.microsoft.com/office/drawing/2014/main" id="{057DE935-BCEE-4135-89AF-58AF7F2A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2" name="Rectangle 14">
            <a:extLst>
              <a:ext uri="{FF2B5EF4-FFF2-40B4-BE49-F238E27FC236}">
                <a16:creationId xmlns:a16="http://schemas.microsoft.com/office/drawing/2014/main" id="{3930FC2C-5242-4783-9CA0-B32A5568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3" name="Rectangle 15">
            <a:extLst>
              <a:ext uri="{FF2B5EF4-FFF2-40B4-BE49-F238E27FC236}">
                <a16:creationId xmlns:a16="http://schemas.microsoft.com/office/drawing/2014/main" id="{F9983DEB-F3F9-4F6B-937D-E413C727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06CA28AE-2CA3-4691-966C-1EC9A533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5" name="Rectangle 17">
            <a:extLst>
              <a:ext uri="{FF2B5EF4-FFF2-40B4-BE49-F238E27FC236}">
                <a16:creationId xmlns:a16="http://schemas.microsoft.com/office/drawing/2014/main" id="{68B82C0F-779C-46FC-94EB-9E60E0EFA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6" name="Rectangle 18">
            <a:extLst>
              <a:ext uri="{FF2B5EF4-FFF2-40B4-BE49-F238E27FC236}">
                <a16:creationId xmlns:a16="http://schemas.microsoft.com/office/drawing/2014/main" id="{3BDEBC1A-A734-4313-9B2D-A4182078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7" name="Rectangle 19">
            <a:extLst>
              <a:ext uri="{FF2B5EF4-FFF2-40B4-BE49-F238E27FC236}">
                <a16:creationId xmlns:a16="http://schemas.microsoft.com/office/drawing/2014/main" id="{DA6CDCAF-F0C5-4273-A2F4-144EAF0B6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54C1B9FB-E3D9-417C-A207-46F051F2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89" name="Rectangle 21">
            <a:extLst>
              <a:ext uri="{FF2B5EF4-FFF2-40B4-BE49-F238E27FC236}">
                <a16:creationId xmlns:a16="http://schemas.microsoft.com/office/drawing/2014/main" id="{112B7B7F-6F7F-4BFC-9E62-F13C7583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0" name="Rectangle 22">
            <a:extLst>
              <a:ext uri="{FF2B5EF4-FFF2-40B4-BE49-F238E27FC236}">
                <a16:creationId xmlns:a16="http://schemas.microsoft.com/office/drawing/2014/main" id="{DACAF6EC-2446-4529-B3A1-12C4153A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1" name="Rectangle 23">
            <a:extLst>
              <a:ext uri="{FF2B5EF4-FFF2-40B4-BE49-F238E27FC236}">
                <a16:creationId xmlns:a16="http://schemas.microsoft.com/office/drawing/2014/main" id="{17AB169E-AAE4-41E7-A19F-2A8409B9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2" name="Rectangle 24">
            <a:extLst>
              <a:ext uri="{FF2B5EF4-FFF2-40B4-BE49-F238E27FC236}">
                <a16:creationId xmlns:a16="http://schemas.microsoft.com/office/drawing/2014/main" id="{2648E34B-ED7B-4465-9891-17C559763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3" name="Rectangle 25">
            <a:extLst>
              <a:ext uri="{FF2B5EF4-FFF2-40B4-BE49-F238E27FC236}">
                <a16:creationId xmlns:a16="http://schemas.microsoft.com/office/drawing/2014/main" id="{A85B8035-14F0-4F7A-9619-4E66A41B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4" name="Rectangle 26">
            <a:extLst>
              <a:ext uri="{FF2B5EF4-FFF2-40B4-BE49-F238E27FC236}">
                <a16:creationId xmlns:a16="http://schemas.microsoft.com/office/drawing/2014/main" id="{C6240F71-9D78-4503-A081-7CC90B2D5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5" name="Rectangle 27">
            <a:extLst>
              <a:ext uri="{FF2B5EF4-FFF2-40B4-BE49-F238E27FC236}">
                <a16:creationId xmlns:a16="http://schemas.microsoft.com/office/drawing/2014/main" id="{76727C60-6D78-4D97-92BE-27FECEF5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6" name="Rectangle 28">
            <a:extLst>
              <a:ext uri="{FF2B5EF4-FFF2-40B4-BE49-F238E27FC236}">
                <a16:creationId xmlns:a16="http://schemas.microsoft.com/office/drawing/2014/main" id="{5C70E2C8-C0FC-4DDF-95EB-AF111A9D8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7" name="Rectangle 29">
            <a:extLst>
              <a:ext uri="{FF2B5EF4-FFF2-40B4-BE49-F238E27FC236}">
                <a16:creationId xmlns:a16="http://schemas.microsoft.com/office/drawing/2014/main" id="{D72FFAC4-D151-4C4F-82C6-33D8B136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8" name="Rectangle 30">
            <a:extLst>
              <a:ext uri="{FF2B5EF4-FFF2-40B4-BE49-F238E27FC236}">
                <a16:creationId xmlns:a16="http://schemas.microsoft.com/office/drawing/2014/main" id="{480DD9C8-242B-40E5-9A74-B2C10438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99" name="Rectangle 31">
            <a:extLst>
              <a:ext uri="{FF2B5EF4-FFF2-40B4-BE49-F238E27FC236}">
                <a16:creationId xmlns:a16="http://schemas.microsoft.com/office/drawing/2014/main" id="{59C28D6A-130E-4359-8B93-AB5E3AC5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0" name="Rectangle 32">
            <a:extLst>
              <a:ext uri="{FF2B5EF4-FFF2-40B4-BE49-F238E27FC236}">
                <a16:creationId xmlns:a16="http://schemas.microsoft.com/office/drawing/2014/main" id="{90CB066C-39C0-4285-AE05-AB5DCF28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1" name="Rectangle 33">
            <a:extLst>
              <a:ext uri="{FF2B5EF4-FFF2-40B4-BE49-F238E27FC236}">
                <a16:creationId xmlns:a16="http://schemas.microsoft.com/office/drawing/2014/main" id="{0D29A013-E8F8-45B5-9F52-34643483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2" name="Rectangle 34">
            <a:extLst>
              <a:ext uri="{FF2B5EF4-FFF2-40B4-BE49-F238E27FC236}">
                <a16:creationId xmlns:a16="http://schemas.microsoft.com/office/drawing/2014/main" id="{9819434F-203C-4F3A-8698-B7AA025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3" name="Rectangle 35">
            <a:extLst>
              <a:ext uri="{FF2B5EF4-FFF2-40B4-BE49-F238E27FC236}">
                <a16:creationId xmlns:a16="http://schemas.microsoft.com/office/drawing/2014/main" id="{795B3468-2EC2-45CD-912F-27C1EC2E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4" name="Rectangle 36">
            <a:extLst>
              <a:ext uri="{FF2B5EF4-FFF2-40B4-BE49-F238E27FC236}">
                <a16:creationId xmlns:a16="http://schemas.microsoft.com/office/drawing/2014/main" id="{2DB30B03-1D03-42B6-A74C-FB8C76DC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5" name="Rectangle 37">
            <a:extLst>
              <a:ext uri="{FF2B5EF4-FFF2-40B4-BE49-F238E27FC236}">
                <a16:creationId xmlns:a16="http://schemas.microsoft.com/office/drawing/2014/main" id="{1B3A41E8-9CD8-4839-9345-30308381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6" name="Rectangle 38">
            <a:extLst>
              <a:ext uri="{FF2B5EF4-FFF2-40B4-BE49-F238E27FC236}">
                <a16:creationId xmlns:a16="http://schemas.microsoft.com/office/drawing/2014/main" id="{6439E819-45F6-4224-9F54-65FF1876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63893354-3B99-4517-A9D3-F6F90594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8" name="Rectangle 40">
            <a:extLst>
              <a:ext uri="{FF2B5EF4-FFF2-40B4-BE49-F238E27FC236}">
                <a16:creationId xmlns:a16="http://schemas.microsoft.com/office/drawing/2014/main" id="{CBEE0643-E14A-4B99-BF6E-45000703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09" name="Rectangle 41">
            <a:extLst>
              <a:ext uri="{FF2B5EF4-FFF2-40B4-BE49-F238E27FC236}">
                <a16:creationId xmlns:a16="http://schemas.microsoft.com/office/drawing/2014/main" id="{CA218657-2B4E-4219-A6A6-77040550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0" name="Rectangle 42">
            <a:extLst>
              <a:ext uri="{FF2B5EF4-FFF2-40B4-BE49-F238E27FC236}">
                <a16:creationId xmlns:a16="http://schemas.microsoft.com/office/drawing/2014/main" id="{A8B47FD7-BDA6-46C2-9B1D-F8D85DFD4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1" name="Rectangle 43">
            <a:extLst>
              <a:ext uri="{FF2B5EF4-FFF2-40B4-BE49-F238E27FC236}">
                <a16:creationId xmlns:a16="http://schemas.microsoft.com/office/drawing/2014/main" id="{60CFF9CB-80E0-4949-A911-E6C47679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2" name="Rectangle 44">
            <a:extLst>
              <a:ext uri="{FF2B5EF4-FFF2-40B4-BE49-F238E27FC236}">
                <a16:creationId xmlns:a16="http://schemas.microsoft.com/office/drawing/2014/main" id="{3BAD6A7F-6168-4E40-B64D-2DABED05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3" name="Rectangle 45">
            <a:extLst>
              <a:ext uri="{FF2B5EF4-FFF2-40B4-BE49-F238E27FC236}">
                <a16:creationId xmlns:a16="http://schemas.microsoft.com/office/drawing/2014/main" id="{504B4D51-78D9-45DC-854F-779048E17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4" name="Rectangle 46">
            <a:extLst>
              <a:ext uri="{FF2B5EF4-FFF2-40B4-BE49-F238E27FC236}">
                <a16:creationId xmlns:a16="http://schemas.microsoft.com/office/drawing/2014/main" id="{1815EC47-1D12-4D52-9AA8-687B8E64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5" name="Rectangle 47">
            <a:extLst>
              <a:ext uri="{FF2B5EF4-FFF2-40B4-BE49-F238E27FC236}">
                <a16:creationId xmlns:a16="http://schemas.microsoft.com/office/drawing/2014/main" id="{73846DE2-C2A2-4E70-8B66-9FA44470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6" name="Rectangle 48">
            <a:extLst>
              <a:ext uri="{FF2B5EF4-FFF2-40B4-BE49-F238E27FC236}">
                <a16:creationId xmlns:a16="http://schemas.microsoft.com/office/drawing/2014/main" id="{20BB5681-53A3-4112-9786-9ECF0AAD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7" name="Rectangle 49">
            <a:extLst>
              <a:ext uri="{FF2B5EF4-FFF2-40B4-BE49-F238E27FC236}">
                <a16:creationId xmlns:a16="http://schemas.microsoft.com/office/drawing/2014/main" id="{A0B32F89-1396-450C-AA89-442AF2DC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8" name="Rectangle 50">
            <a:extLst>
              <a:ext uri="{FF2B5EF4-FFF2-40B4-BE49-F238E27FC236}">
                <a16:creationId xmlns:a16="http://schemas.microsoft.com/office/drawing/2014/main" id="{440B3DA4-A80B-48A8-AB20-99C5A53B3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19" name="Rectangle 51">
            <a:extLst>
              <a:ext uri="{FF2B5EF4-FFF2-40B4-BE49-F238E27FC236}">
                <a16:creationId xmlns:a16="http://schemas.microsoft.com/office/drawing/2014/main" id="{1A70D52C-D7D2-4107-A4B3-7AC240DB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0" name="Rectangle 52">
            <a:extLst>
              <a:ext uri="{FF2B5EF4-FFF2-40B4-BE49-F238E27FC236}">
                <a16:creationId xmlns:a16="http://schemas.microsoft.com/office/drawing/2014/main" id="{26CF1DC6-7A21-44DC-A0B1-55C18E0C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1" name="Rectangle 53">
            <a:extLst>
              <a:ext uri="{FF2B5EF4-FFF2-40B4-BE49-F238E27FC236}">
                <a16:creationId xmlns:a16="http://schemas.microsoft.com/office/drawing/2014/main" id="{C8362451-6BA1-404F-A551-82B4BF60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62200" y="1189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2" name="Rectangle 54">
            <a:extLst>
              <a:ext uri="{FF2B5EF4-FFF2-40B4-BE49-F238E27FC236}">
                <a16:creationId xmlns:a16="http://schemas.microsoft.com/office/drawing/2014/main" id="{FDA04851-A5FF-483C-A92D-22438E7F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3" name="Rectangle 55">
            <a:extLst>
              <a:ext uri="{FF2B5EF4-FFF2-40B4-BE49-F238E27FC236}">
                <a16:creationId xmlns:a16="http://schemas.microsoft.com/office/drawing/2014/main" id="{F0DDC964-285E-421A-8D72-33D108A5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4" name="Rectangle 56">
            <a:extLst>
              <a:ext uri="{FF2B5EF4-FFF2-40B4-BE49-F238E27FC236}">
                <a16:creationId xmlns:a16="http://schemas.microsoft.com/office/drawing/2014/main" id="{4C96AB04-F694-4164-85CB-69E2E2B5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5" name="Rectangle 57">
            <a:extLst>
              <a:ext uri="{FF2B5EF4-FFF2-40B4-BE49-F238E27FC236}">
                <a16:creationId xmlns:a16="http://schemas.microsoft.com/office/drawing/2014/main" id="{90E5983C-FDC3-4699-80D6-123CC7462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6" name="Rectangle 58">
            <a:extLst>
              <a:ext uri="{FF2B5EF4-FFF2-40B4-BE49-F238E27FC236}">
                <a16:creationId xmlns:a16="http://schemas.microsoft.com/office/drawing/2014/main" id="{9513BBC5-015C-4879-94A4-CC704B36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7" name="Rectangle 59">
            <a:extLst>
              <a:ext uri="{FF2B5EF4-FFF2-40B4-BE49-F238E27FC236}">
                <a16:creationId xmlns:a16="http://schemas.microsoft.com/office/drawing/2014/main" id="{48927A9F-8B35-4671-AB10-E86B9E01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8" name="Rectangle 60">
            <a:extLst>
              <a:ext uri="{FF2B5EF4-FFF2-40B4-BE49-F238E27FC236}">
                <a16:creationId xmlns:a16="http://schemas.microsoft.com/office/drawing/2014/main" id="{71595443-F5B6-4BB7-8D0C-BB6EF707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29" name="Rectangle 61">
            <a:extLst>
              <a:ext uri="{FF2B5EF4-FFF2-40B4-BE49-F238E27FC236}">
                <a16:creationId xmlns:a16="http://schemas.microsoft.com/office/drawing/2014/main" id="{722CE63B-7BFB-47A2-8257-E18E975A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0" name="Rectangle 62">
            <a:extLst>
              <a:ext uri="{FF2B5EF4-FFF2-40B4-BE49-F238E27FC236}">
                <a16:creationId xmlns:a16="http://schemas.microsoft.com/office/drawing/2014/main" id="{F783A66F-E374-448F-BD41-A3C2EA7B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1" name="Rectangle 63">
            <a:extLst>
              <a:ext uri="{FF2B5EF4-FFF2-40B4-BE49-F238E27FC236}">
                <a16:creationId xmlns:a16="http://schemas.microsoft.com/office/drawing/2014/main" id="{A2F2EEFC-B5C1-44C9-843E-28C3543A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2" name="Rectangle 64">
            <a:extLst>
              <a:ext uri="{FF2B5EF4-FFF2-40B4-BE49-F238E27FC236}">
                <a16:creationId xmlns:a16="http://schemas.microsoft.com/office/drawing/2014/main" id="{92D7E08A-AAA4-47B5-8EDC-D0408218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3" name="Rectangle 65">
            <a:extLst>
              <a:ext uri="{FF2B5EF4-FFF2-40B4-BE49-F238E27FC236}">
                <a16:creationId xmlns:a16="http://schemas.microsoft.com/office/drawing/2014/main" id="{71FED7D8-79CA-486A-92BC-A1101E39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4" name="Rectangle 66">
            <a:extLst>
              <a:ext uri="{FF2B5EF4-FFF2-40B4-BE49-F238E27FC236}">
                <a16:creationId xmlns:a16="http://schemas.microsoft.com/office/drawing/2014/main" id="{F0A2259C-B24A-464B-9706-13E284014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5" name="Rectangle 67">
            <a:extLst>
              <a:ext uri="{FF2B5EF4-FFF2-40B4-BE49-F238E27FC236}">
                <a16:creationId xmlns:a16="http://schemas.microsoft.com/office/drawing/2014/main" id="{4647E1EE-BCFA-4F51-B4E5-95A999321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6" name="Rectangle 68">
            <a:extLst>
              <a:ext uri="{FF2B5EF4-FFF2-40B4-BE49-F238E27FC236}">
                <a16:creationId xmlns:a16="http://schemas.microsoft.com/office/drawing/2014/main" id="{EF25F5FD-A55C-443A-8662-418760A5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7" name="Rectangle 69">
            <a:extLst>
              <a:ext uri="{FF2B5EF4-FFF2-40B4-BE49-F238E27FC236}">
                <a16:creationId xmlns:a16="http://schemas.microsoft.com/office/drawing/2014/main" id="{A4383E98-CAD7-48CF-9F71-21CAE4E75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8" name="Rectangle 70">
            <a:extLst>
              <a:ext uri="{FF2B5EF4-FFF2-40B4-BE49-F238E27FC236}">
                <a16:creationId xmlns:a16="http://schemas.microsoft.com/office/drawing/2014/main" id="{8440EA62-008E-441E-B9AD-09BA196D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39" name="Rectangle 71">
            <a:extLst>
              <a:ext uri="{FF2B5EF4-FFF2-40B4-BE49-F238E27FC236}">
                <a16:creationId xmlns:a16="http://schemas.microsoft.com/office/drawing/2014/main" id="{93A3372C-4E26-491A-9090-532496DE8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0" name="Rectangle 72">
            <a:extLst>
              <a:ext uri="{FF2B5EF4-FFF2-40B4-BE49-F238E27FC236}">
                <a16:creationId xmlns:a16="http://schemas.microsoft.com/office/drawing/2014/main" id="{4CC0D22C-BDEB-4A24-9220-D269FD54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1" name="Rectangle 73">
            <a:extLst>
              <a:ext uri="{FF2B5EF4-FFF2-40B4-BE49-F238E27FC236}">
                <a16:creationId xmlns:a16="http://schemas.microsoft.com/office/drawing/2014/main" id="{6B5A7784-E49E-404C-A270-440C22303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2" name="Rectangle 74">
            <a:extLst>
              <a:ext uri="{FF2B5EF4-FFF2-40B4-BE49-F238E27FC236}">
                <a16:creationId xmlns:a16="http://schemas.microsoft.com/office/drawing/2014/main" id="{EC5C65E3-2A34-4D3C-8732-DF9F5CCD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3" name="Rectangle 75">
            <a:extLst>
              <a:ext uri="{FF2B5EF4-FFF2-40B4-BE49-F238E27FC236}">
                <a16:creationId xmlns:a16="http://schemas.microsoft.com/office/drawing/2014/main" id="{960ADEC7-8536-4A4C-927B-0E5E256D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4" name="Rectangle 76">
            <a:extLst>
              <a:ext uri="{FF2B5EF4-FFF2-40B4-BE49-F238E27FC236}">
                <a16:creationId xmlns:a16="http://schemas.microsoft.com/office/drawing/2014/main" id="{9261715B-5C0D-4849-ABBA-26A79110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5" name="Rectangle 77">
            <a:extLst>
              <a:ext uri="{FF2B5EF4-FFF2-40B4-BE49-F238E27FC236}">
                <a16:creationId xmlns:a16="http://schemas.microsoft.com/office/drawing/2014/main" id="{65284370-742B-4C39-B063-94AE0A045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6" name="Rectangle 78">
            <a:extLst>
              <a:ext uri="{FF2B5EF4-FFF2-40B4-BE49-F238E27FC236}">
                <a16:creationId xmlns:a16="http://schemas.microsoft.com/office/drawing/2014/main" id="{27C4324F-6988-487D-B258-E6D7A473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7" name="Rectangle 79">
            <a:extLst>
              <a:ext uri="{FF2B5EF4-FFF2-40B4-BE49-F238E27FC236}">
                <a16:creationId xmlns:a16="http://schemas.microsoft.com/office/drawing/2014/main" id="{CD76F380-66AA-42A0-96EA-CD25E83F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8" name="Rectangle 80">
            <a:extLst>
              <a:ext uri="{FF2B5EF4-FFF2-40B4-BE49-F238E27FC236}">
                <a16:creationId xmlns:a16="http://schemas.microsoft.com/office/drawing/2014/main" id="{CB99F978-0678-471E-BCFE-E51262AFC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49" name="Rectangle 81">
            <a:extLst>
              <a:ext uri="{FF2B5EF4-FFF2-40B4-BE49-F238E27FC236}">
                <a16:creationId xmlns:a16="http://schemas.microsoft.com/office/drawing/2014/main" id="{1614F686-67CE-45EC-A6BB-E1A5392E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0" name="Rectangle 82">
            <a:extLst>
              <a:ext uri="{FF2B5EF4-FFF2-40B4-BE49-F238E27FC236}">
                <a16:creationId xmlns:a16="http://schemas.microsoft.com/office/drawing/2014/main" id="{6F503D44-5E2C-4162-91B0-1D682303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1" name="Rectangle 83">
            <a:extLst>
              <a:ext uri="{FF2B5EF4-FFF2-40B4-BE49-F238E27FC236}">
                <a16:creationId xmlns:a16="http://schemas.microsoft.com/office/drawing/2014/main" id="{81118631-B9A6-439D-A29F-FCC614995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2" name="Rectangle 84">
            <a:extLst>
              <a:ext uri="{FF2B5EF4-FFF2-40B4-BE49-F238E27FC236}">
                <a16:creationId xmlns:a16="http://schemas.microsoft.com/office/drawing/2014/main" id="{2E1C857D-23A8-43AD-9129-B1FBCE3D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3" name="Rectangle 85">
            <a:extLst>
              <a:ext uri="{FF2B5EF4-FFF2-40B4-BE49-F238E27FC236}">
                <a16:creationId xmlns:a16="http://schemas.microsoft.com/office/drawing/2014/main" id="{924DF008-2A84-422A-A900-7DE67C94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4" name="Rectangle 86">
            <a:extLst>
              <a:ext uri="{FF2B5EF4-FFF2-40B4-BE49-F238E27FC236}">
                <a16:creationId xmlns:a16="http://schemas.microsoft.com/office/drawing/2014/main" id="{6C657D9E-91FC-4DDF-A471-5F28E243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5" name="Rectangle 87">
            <a:extLst>
              <a:ext uri="{FF2B5EF4-FFF2-40B4-BE49-F238E27FC236}">
                <a16:creationId xmlns:a16="http://schemas.microsoft.com/office/drawing/2014/main" id="{B7DF7AA0-76E7-4E9A-B326-9DAAECCC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6" name="Rectangle 88">
            <a:extLst>
              <a:ext uri="{FF2B5EF4-FFF2-40B4-BE49-F238E27FC236}">
                <a16:creationId xmlns:a16="http://schemas.microsoft.com/office/drawing/2014/main" id="{271C8EEE-CBD4-46D9-947A-373009C0C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7" name="Rectangle 89">
            <a:extLst>
              <a:ext uri="{FF2B5EF4-FFF2-40B4-BE49-F238E27FC236}">
                <a16:creationId xmlns:a16="http://schemas.microsoft.com/office/drawing/2014/main" id="{B44984ED-7905-4A1F-ABA3-E3D48541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8" name="Rectangle 90">
            <a:extLst>
              <a:ext uri="{FF2B5EF4-FFF2-40B4-BE49-F238E27FC236}">
                <a16:creationId xmlns:a16="http://schemas.microsoft.com/office/drawing/2014/main" id="{83586E32-BF6A-4982-8307-9119DC976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59" name="Rectangle 91">
            <a:extLst>
              <a:ext uri="{FF2B5EF4-FFF2-40B4-BE49-F238E27FC236}">
                <a16:creationId xmlns:a16="http://schemas.microsoft.com/office/drawing/2014/main" id="{69056E2E-FB9B-4389-B368-B38C0621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0" name="Rectangle 92">
            <a:extLst>
              <a:ext uri="{FF2B5EF4-FFF2-40B4-BE49-F238E27FC236}">
                <a16:creationId xmlns:a16="http://schemas.microsoft.com/office/drawing/2014/main" id="{2E29C02E-6C7E-4B21-9D58-8DB77A95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1" name="Rectangle 93">
            <a:extLst>
              <a:ext uri="{FF2B5EF4-FFF2-40B4-BE49-F238E27FC236}">
                <a16:creationId xmlns:a16="http://schemas.microsoft.com/office/drawing/2014/main" id="{F95E8CEB-55C2-434A-B654-9DBF6743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2" name="Rectangle 94">
            <a:extLst>
              <a:ext uri="{FF2B5EF4-FFF2-40B4-BE49-F238E27FC236}">
                <a16:creationId xmlns:a16="http://schemas.microsoft.com/office/drawing/2014/main" id="{5D8C6062-0F9A-43B7-87E2-6EDE9E04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3" name="Rectangle 95">
            <a:extLst>
              <a:ext uri="{FF2B5EF4-FFF2-40B4-BE49-F238E27FC236}">
                <a16:creationId xmlns:a16="http://schemas.microsoft.com/office/drawing/2014/main" id="{53288433-534C-45BD-99FD-F5FA5A097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4" name="Rectangle 96">
            <a:extLst>
              <a:ext uri="{FF2B5EF4-FFF2-40B4-BE49-F238E27FC236}">
                <a16:creationId xmlns:a16="http://schemas.microsoft.com/office/drawing/2014/main" id="{292D7E9C-9291-486A-BB0A-16671BFD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5" name="Rectangle 97">
            <a:extLst>
              <a:ext uri="{FF2B5EF4-FFF2-40B4-BE49-F238E27FC236}">
                <a16:creationId xmlns:a16="http://schemas.microsoft.com/office/drawing/2014/main" id="{EB19CB5C-AD5D-47E4-9C53-F2C491A4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6" name="Rectangle 98">
            <a:extLst>
              <a:ext uri="{FF2B5EF4-FFF2-40B4-BE49-F238E27FC236}">
                <a16:creationId xmlns:a16="http://schemas.microsoft.com/office/drawing/2014/main" id="{0225D854-016A-4A88-A1E0-70B55FB67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7" name="Rectangle 99">
            <a:extLst>
              <a:ext uri="{FF2B5EF4-FFF2-40B4-BE49-F238E27FC236}">
                <a16:creationId xmlns:a16="http://schemas.microsoft.com/office/drawing/2014/main" id="{4BC773C1-9BED-48D1-BB58-C7F73A9D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8" name="Rectangle 100">
            <a:extLst>
              <a:ext uri="{FF2B5EF4-FFF2-40B4-BE49-F238E27FC236}">
                <a16:creationId xmlns:a16="http://schemas.microsoft.com/office/drawing/2014/main" id="{1E10D4FD-892B-475A-A197-091B64C6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69" name="Rectangle 101">
            <a:extLst>
              <a:ext uri="{FF2B5EF4-FFF2-40B4-BE49-F238E27FC236}">
                <a16:creationId xmlns:a16="http://schemas.microsoft.com/office/drawing/2014/main" id="{9BD98D1E-F56A-4AE0-97FD-7C5DB68EE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0" name="Rectangle 102">
            <a:extLst>
              <a:ext uri="{FF2B5EF4-FFF2-40B4-BE49-F238E27FC236}">
                <a16:creationId xmlns:a16="http://schemas.microsoft.com/office/drawing/2014/main" id="{296B1B00-71A1-4094-80AF-5B948273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1" name="Rectangle 103">
            <a:extLst>
              <a:ext uri="{FF2B5EF4-FFF2-40B4-BE49-F238E27FC236}">
                <a16:creationId xmlns:a16="http://schemas.microsoft.com/office/drawing/2014/main" id="{E5DC66A5-13E5-4A7A-86B0-7D919508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2" name="Rectangle 104">
            <a:extLst>
              <a:ext uri="{FF2B5EF4-FFF2-40B4-BE49-F238E27FC236}">
                <a16:creationId xmlns:a16="http://schemas.microsoft.com/office/drawing/2014/main" id="{36D34492-5829-4D5D-8302-F9543925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3" name="Rectangle 105">
            <a:extLst>
              <a:ext uri="{FF2B5EF4-FFF2-40B4-BE49-F238E27FC236}">
                <a16:creationId xmlns:a16="http://schemas.microsoft.com/office/drawing/2014/main" id="{D493924C-5241-49A5-BE77-46276F7D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4" name="Rectangle 106">
            <a:extLst>
              <a:ext uri="{FF2B5EF4-FFF2-40B4-BE49-F238E27FC236}">
                <a16:creationId xmlns:a16="http://schemas.microsoft.com/office/drawing/2014/main" id="{63B1338A-F8DF-4833-9481-F93B89DF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5" name="Rectangle 107">
            <a:extLst>
              <a:ext uri="{FF2B5EF4-FFF2-40B4-BE49-F238E27FC236}">
                <a16:creationId xmlns:a16="http://schemas.microsoft.com/office/drawing/2014/main" id="{DFD37CFF-D584-48A0-8376-D03989F6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6" name="Rectangle 108">
            <a:extLst>
              <a:ext uri="{FF2B5EF4-FFF2-40B4-BE49-F238E27FC236}">
                <a16:creationId xmlns:a16="http://schemas.microsoft.com/office/drawing/2014/main" id="{949993B6-7070-41A0-A656-C2C09564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7" name="Rectangle 109">
            <a:extLst>
              <a:ext uri="{FF2B5EF4-FFF2-40B4-BE49-F238E27FC236}">
                <a16:creationId xmlns:a16="http://schemas.microsoft.com/office/drawing/2014/main" id="{A7BED1BF-AB99-401B-95FF-7831A22B1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8" name="Rectangle 110">
            <a:extLst>
              <a:ext uri="{FF2B5EF4-FFF2-40B4-BE49-F238E27FC236}">
                <a16:creationId xmlns:a16="http://schemas.microsoft.com/office/drawing/2014/main" id="{C3ECDB7D-E3CC-4D87-8F4F-52B6A0D9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79" name="Rectangle 111">
            <a:extLst>
              <a:ext uri="{FF2B5EF4-FFF2-40B4-BE49-F238E27FC236}">
                <a16:creationId xmlns:a16="http://schemas.microsoft.com/office/drawing/2014/main" id="{D15DAD14-6B94-4CDE-9971-1C3F692E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0" name="Rectangle 112">
            <a:extLst>
              <a:ext uri="{FF2B5EF4-FFF2-40B4-BE49-F238E27FC236}">
                <a16:creationId xmlns:a16="http://schemas.microsoft.com/office/drawing/2014/main" id="{98306ACF-29A7-4BD1-95BA-D40B0C13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1" name="Rectangle 113">
            <a:extLst>
              <a:ext uri="{FF2B5EF4-FFF2-40B4-BE49-F238E27FC236}">
                <a16:creationId xmlns:a16="http://schemas.microsoft.com/office/drawing/2014/main" id="{F1CFF210-B0EF-490C-8A51-37A3197B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2" name="Rectangle 114">
            <a:extLst>
              <a:ext uri="{FF2B5EF4-FFF2-40B4-BE49-F238E27FC236}">
                <a16:creationId xmlns:a16="http://schemas.microsoft.com/office/drawing/2014/main" id="{49255BDE-2FD0-4671-9A7F-FC904615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3" name="Rectangle 115">
            <a:extLst>
              <a:ext uri="{FF2B5EF4-FFF2-40B4-BE49-F238E27FC236}">
                <a16:creationId xmlns:a16="http://schemas.microsoft.com/office/drawing/2014/main" id="{F0D34B04-1B63-4AFD-8031-3E8869DC6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4" name="Rectangle 116">
            <a:extLst>
              <a:ext uri="{FF2B5EF4-FFF2-40B4-BE49-F238E27FC236}">
                <a16:creationId xmlns:a16="http://schemas.microsoft.com/office/drawing/2014/main" id="{D1E97FE2-886D-469A-A00C-BB07183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5" name="Rectangle 117">
            <a:extLst>
              <a:ext uri="{FF2B5EF4-FFF2-40B4-BE49-F238E27FC236}">
                <a16:creationId xmlns:a16="http://schemas.microsoft.com/office/drawing/2014/main" id="{E8F515AC-FBD5-4365-B20D-CCC07136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6" name="Rectangle 118">
            <a:extLst>
              <a:ext uri="{FF2B5EF4-FFF2-40B4-BE49-F238E27FC236}">
                <a16:creationId xmlns:a16="http://schemas.microsoft.com/office/drawing/2014/main" id="{1302043C-3A55-4F66-8D55-B7AF7A08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7" name="Rectangle 119">
            <a:extLst>
              <a:ext uri="{FF2B5EF4-FFF2-40B4-BE49-F238E27FC236}">
                <a16:creationId xmlns:a16="http://schemas.microsoft.com/office/drawing/2014/main" id="{B394290C-1D53-41AA-8B25-BA33D5C76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8" name="Rectangle 120">
            <a:extLst>
              <a:ext uri="{FF2B5EF4-FFF2-40B4-BE49-F238E27FC236}">
                <a16:creationId xmlns:a16="http://schemas.microsoft.com/office/drawing/2014/main" id="{D240B2FC-C465-4FED-8179-94B2284C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89" name="Rectangle 121">
            <a:extLst>
              <a:ext uri="{FF2B5EF4-FFF2-40B4-BE49-F238E27FC236}">
                <a16:creationId xmlns:a16="http://schemas.microsoft.com/office/drawing/2014/main" id="{F45C5E8A-A832-419E-A4ED-32690D8E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0" name="Rectangle 122">
            <a:extLst>
              <a:ext uri="{FF2B5EF4-FFF2-40B4-BE49-F238E27FC236}">
                <a16:creationId xmlns:a16="http://schemas.microsoft.com/office/drawing/2014/main" id="{009334D8-C112-4ED2-930D-5ED0B801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1" name="Rectangle 123">
            <a:extLst>
              <a:ext uri="{FF2B5EF4-FFF2-40B4-BE49-F238E27FC236}">
                <a16:creationId xmlns:a16="http://schemas.microsoft.com/office/drawing/2014/main" id="{DFADB649-0C0C-489C-8955-9C78985D2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2" name="Rectangle 124">
            <a:extLst>
              <a:ext uri="{FF2B5EF4-FFF2-40B4-BE49-F238E27FC236}">
                <a16:creationId xmlns:a16="http://schemas.microsoft.com/office/drawing/2014/main" id="{61DC5928-D939-4217-AADB-6E630FE7E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3" name="Rectangle 125">
            <a:extLst>
              <a:ext uri="{FF2B5EF4-FFF2-40B4-BE49-F238E27FC236}">
                <a16:creationId xmlns:a16="http://schemas.microsoft.com/office/drawing/2014/main" id="{7FEA97FB-E48F-4570-B5A4-25AB66AEA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4" name="Rectangle 126">
            <a:extLst>
              <a:ext uri="{FF2B5EF4-FFF2-40B4-BE49-F238E27FC236}">
                <a16:creationId xmlns:a16="http://schemas.microsoft.com/office/drawing/2014/main" id="{8911D938-035A-44F4-9C1F-D2A1B087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5" name="Rectangle 127">
            <a:extLst>
              <a:ext uri="{FF2B5EF4-FFF2-40B4-BE49-F238E27FC236}">
                <a16:creationId xmlns:a16="http://schemas.microsoft.com/office/drawing/2014/main" id="{4E9B1C5E-632E-4049-8AB1-611D8CCF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6" name="Rectangle 128">
            <a:extLst>
              <a:ext uri="{FF2B5EF4-FFF2-40B4-BE49-F238E27FC236}">
                <a16:creationId xmlns:a16="http://schemas.microsoft.com/office/drawing/2014/main" id="{84AFA6EA-9A45-4143-B05D-B46A827F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7" name="Rectangle 129">
            <a:extLst>
              <a:ext uri="{FF2B5EF4-FFF2-40B4-BE49-F238E27FC236}">
                <a16:creationId xmlns:a16="http://schemas.microsoft.com/office/drawing/2014/main" id="{CE816492-2902-471A-8677-EF0371C4B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8" name="Rectangle 130">
            <a:extLst>
              <a:ext uri="{FF2B5EF4-FFF2-40B4-BE49-F238E27FC236}">
                <a16:creationId xmlns:a16="http://schemas.microsoft.com/office/drawing/2014/main" id="{EDDF7951-C88A-4C95-8D8A-0A9D8015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699" name="Rectangle 131">
            <a:extLst>
              <a:ext uri="{FF2B5EF4-FFF2-40B4-BE49-F238E27FC236}">
                <a16:creationId xmlns:a16="http://schemas.microsoft.com/office/drawing/2014/main" id="{AEB6867E-D8CA-4071-8C22-0DC207B8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700" name="Rectangle 132">
            <a:extLst>
              <a:ext uri="{FF2B5EF4-FFF2-40B4-BE49-F238E27FC236}">
                <a16:creationId xmlns:a16="http://schemas.microsoft.com/office/drawing/2014/main" id="{887AD868-9287-4D5E-93E1-63741B84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701" name="Rectangle 133">
            <a:extLst>
              <a:ext uri="{FF2B5EF4-FFF2-40B4-BE49-F238E27FC236}">
                <a16:creationId xmlns:a16="http://schemas.microsoft.com/office/drawing/2014/main" id="{916988E1-9E89-447D-AE13-7D0C1E587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23" y="188640"/>
            <a:ext cx="69645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0" dirty="0">
                <a:solidFill>
                  <a:srgbClr val="0000FF"/>
                </a:solidFill>
                <a:latin typeface="+mn-lt"/>
                <a:ea typeface="+mn-ea"/>
              </a:rPr>
              <a:t>Directory</a:t>
            </a:r>
            <a:r>
              <a:rPr lang="zh-CN" altLang="en-US" sz="4000" b="0" dirty="0">
                <a:solidFill>
                  <a:srgbClr val="0000FF"/>
                </a:solidFill>
                <a:latin typeface="+mn-lt"/>
                <a:ea typeface="+mn-ea"/>
              </a:rPr>
              <a:t>类和</a:t>
            </a:r>
            <a:r>
              <a:rPr lang="en-US" altLang="zh-CN" sz="4000" b="0" dirty="0" err="1">
                <a:solidFill>
                  <a:srgbClr val="0000FF"/>
                </a:solidFill>
                <a:latin typeface="+mn-lt"/>
                <a:ea typeface="+mn-ea"/>
              </a:rPr>
              <a:t>DirectoryInfo</a:t>
            </a:r>
            <a:r>
              <a:rPr lang="zh-CN" altLang="en-US" sz="4000" b="0" dirty="0">
                <a:solidFill>
                  <a:srgbClr val="0000FF"/>
                </a:solidFill>
                <a:latin typeface="+mn-lt"/>
                <a:ea typeface="+mn-ea"/>
              </a:rPr>
              <a:t>类</a:t>
            </a:r>
          </a:p>
        </p:txBody>
      </p:sp>
      <p:grpSp>
        <p:nvGrpSpPr>
          <p:cNvPr id="109702" name="Group 134">
            <a:extLst>
              <a:ext uri="{FF2B5EF4-FFF2-40B4-BE49-F238E27FC236}">
                <a16:creationId xmlns:a16="http://schemas.microsoft.com/office/drawing/2014/main" id="{4BD65CDC-0FD1-48D8-9399-EE0684D7154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57400"/>
            <a:ext cx="8153400" cy="2667000"/>
            <a:chOff x="527" y="1252"/>
            <a:chExt cx="2257" cy="2411"/>
          </a:xfrm>
        </p:grpSpPr>
        <p:sp>
          <p:nvSpPr>
            <p:cNvPr id="109703" name="Rectangle 135">
              <a:extLst>
                <a:ext uri="{FF2B5EF4-FFF2-40B4-BE49-F238E27FC236}">
                  <a16:creationId xmlns:a16="http://schemas.microsoft.com/office/drawing/2014/main" id="{265A8465-6871-411C-86C8-89FEA3825F8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19177">
              <a:off x="527" y="1252"/>
              <a:ext cx="2144" cy="2411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704" name="Rectangle 136">
              <a:extLst>
                <a:ext uri="{FF2B5EF4-FFF2-40B4-BE49-F238E27FC236}">
                  <a16:creationId xmlns:a16="http://schemas.microsoft.com/office/drawing/2014/main" id="{3C5E7071-355C-43C5-8DBF-37D685D25C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8" y="1344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BD3A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705" name="Text Box 137">
              <a:extLst>
                <a:ext uri="{FF2B5EF4-FFF2-40B4-BE49-F238E27FC236}">
                  <a16:creationId xmlns:a16="http://schemas.microsoft.com/office/drawing/2014/main" id="{2345EC05-E6E4-4656-BD2F-EC61BE550F9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59" y="1441"/>
              <a:ext cx="1980" cy="1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r>
                <a:rPr lang="zh-CN" altLang="en-US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．</a:t>
              </a:r>
              <a:r>
                <a:rPr lang="en-US" altLang="zh-CN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Directory</a:t>
              </a:r>
              <a:r>
                <a:rPr lang="zh-CN" altLang="en-US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类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目录使用 </a:t>
              </a:r>
              <a:r>
                <a:rPr lang="en-US" altLang="zh-CN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Directory</a:t>
              </a:r>
              <a:r>
                <a:rPr lang="zh-CN" altLang="en-US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类，可以用目录类创建、移动目录，并可列举目录及子目录的内容。</a:t>
              </a:r>
              <a:r>
                <a:rPr lang="en-US" altLang="zh-CN" b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Directory</a:t>
              </a:r>
              <a:r>
                <a:rPr lang="zh-CN" altLang="en-US" b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类全部是静态方法</a:t>
              </a:r>
              <a:r>
                <a:rPr lang="zh-CN" altLang="en-US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。</a:t>
              </a:r>
              <a:endParaRPr lang="zh-CN" altLang="en-US" sz="32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01C2C1CD-A6A3-4C00-9DE7-F8070CE8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0690EA9-365C-45DB-A6E6-34EB117A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0A4AA5F8-7032-4DB2-9847-8EF17A65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D23D2716-D6CD-4D25-9B56-BF6A575D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933DC00B-BE4D-467F-A688-74B8F2068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D4FC4CA3-C157-439E-BB34-915CD9D63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C1E27A80-6BCE-43A0-ADA8-44013F98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B9BB24A9-3071-49B7-A804-D558007A3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0B231EEF-F874-4400-80D7-AB9409C2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CD03C0C8-05F5-4481-A8B6-E328AAF7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350B9F23-0A3A-4CD3-B06E-AC9C036B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5" name="Rectangle 13">
            <a:extLst>
              <a:ext uri="{FF2B5EF4-FFF2-40B4-BE49-F238E27FC236}">
                <a16:creationId xmlns:a16="http://schemas.microsoft.com/office/drawing/2014/main" id="{F8B45453-8426-4EFE-81C6-B0F042A3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6" name="Rectangle 14">
            <a:extLst>
              <a:ext uri="{FF2B5EF4-FFF2-40B4-BE49-F238E27FC236}">
                <a16:creationId xmlns:a16="http://schemas.microsoft.com/office/drawing/2014/main" id="{B0A0700B-FCB7-4E2E-B800-2A6A4E39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7" name="Rectangle 15">
            <a:extLst>
              <a:ext uri="{FF2B5EF4-FFF2-40B4-BE49-F238E27FC236}">
                <a16:creationId xmlns:a16="http://schemas.microsoft.com/office/drawing/2014/main" id="{01D61B98-7C65-4705-AF5E-E7591EA7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8" name="Rectangle 16">
            <a:extLst>
              <a:ext uri="{FF2B5EF4-FFF2-40B4-BE49-F238E27FC236}">
                <a16:creationId xmlns:a16="http://schemas.microsoft.com/office/drawing/2014/main" id="{C60C8EC3-D311-42D3-8CE4-C1BFB1E3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9" name="Rectangle 17">
            <a:extLst>
              <a:ext uri="{FF2B5EF4-FFF2-40B4-BE49-F238E27FC236}">
                <a16:creationId xmlns:a16="http://schemas.microsoft.com/office/drawing/2014/main" id="{21A90ED4-BAD5-4C00-A865-732358679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0" name="Rectangle 18">
            <a:extLst>
              <a:ext uri="{FF2B5EF4-FFF2-40B4-BE49-F238E27FC236}">
                <a16:creationId xmlns:a16="http://schemas.microsoft.com/office/drawing/2014/main" id="{3103A1E6-7976-46B1-B403-65CC1EE8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C04AB791-0C91-488E-9BFB-66679753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2" name="Rectangle 20">
            <a:extLst>
              <a:ext uri="{FF2B5EF4-FFF2-40B4-BE49-F238E27FC236}">
                <a16:creationId xmlns:a16="http://schemas.microsoft.com/office/drawing/2014/main" id="{F343564B-FD62-48C9-8DF5-3008A8C6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3" name="Rectangle 21">
            <a:extLst>
              <a:ext uri="{FF2B5EF4-FFF2-40B4-BE49-F238E27FC236}">
                <a16:creationId xmlns:a16="http://schemas.microsoft.com/office/drawing/2014/main" id="{A13AE7C9-BA2A-4198-BCAF-E97F1FBD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4" name="Rectangle 22">
            <a:extLst>
              <a:ext uri="{FF2B5EF4-FFF2-40B4-BE49-F238E27FC236}">
                <a16:creationId xmlns:a16="http://schemas.microsoft.com/office/drawing/2014/main" id="{9115CB37-1DAA-435D-941A-38CBAFA9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5" name="Rectangle 23">
            <a:extLst>
              <a:ext uri="{FF2B5EF4-FFF2-40B4-BE49-F238E27FC236}">
                <a16:creationId xmlns:a16="http://schemas.microsoft.com/office/drawing/2014/main" id="{C6DAC829-4CF0-4E26-BFEC-36DACD1EC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6" name="Rectangle 24">
            <a:extLst>
              <a:ext uri="{FF2B5EF4-FFF2-40B4-BE49-F238E27FC236}">
                <a16:creationId xmlns:a16="http://schemas.microsoft.com/office/drawing/2014/main" id="{9E1CEDF2-2F67-4D46-B4E8-E8E5CFCA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7" name="Rectangle 25">
            <a:extLst>
              <a:ext uri="{FF2B5EF4-FFF2-40B4-BE49-F238E27FC236}">
                <a16:creationId xmlns:a16="http://schemas.microsoft.com/office/drawing/2014/main" id="{22165BDF-CEE0-488A-99DF-7A882969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8" name="Rectangle 26">
            <a:extLst>
              <a:ext uri="{FF2B5EF4-FFF2-40B4-BE49-F238E27FC236}">
                <a16:creationId xmlns:a16="http://schemas.microsoft.com/office/drawing/2014/main" id="{72A1D9F4-6658-426B-9B89-C6DE2AC6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19" name="Rectangle 27">
            <a:extLst>
              <a:ext uri="{FF2B5EF4-FFF2-40B4-BE49-F238E27FC236}">
                <a16:creationId xmlns:a16="http://schemas.microsoft.com/office/drawing/2014/main" id="{58B6160A-E8D5-4542-996A-6C141EC2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0" name="Rectangle 28">
            <a:extLst>
              <a:ext uri="{FF2B5EF4-FFF2-40B4-BE49-F238E27FC236}">
                <a16:creationId xmlns:a16="http://schemas.microsoft.com/office/drawing/2014/main" id="{D0D0C018-5647-4EE4-8E7E-BB6561AD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1" name="Rectangle 29">
            <a:extLst>
              <a:ext uri="{FF2B5EF4-FFF2-40B4-BE49-F238E27FC236}">
                <a16:creationId xmlns:a16="http://schemas.microsoft.com/office/drawing/2014/main" id="{CAE51576-B567-46A1-8089-C5AAFF47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2" name="Rectangle 30">
            <a:extLst>
              <a:ext uri="{FF2B5EF4-FFF2-40B4-BE49-F238E27FC236}">
                <a16:creationId xmlns:a16="http://schemas.microsoft.com/office/drawing/2014/main" id="{9BFDB445-1864-42D3-9AFB-F4E91ADA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3" name="Rectangle 31">
            <a:extLst>
              <a:ext uri="{FF2B5EF4-FFF2-40B4-BE49-F238E27FC236}">
                <a16:creationId xmlns:a16="http://schemas.microsoft.com/office/drawing/2014/main" id="{98BBC094-3ABC-4473-91AB-23AD4DEA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4" name="Rectangle 32">
            <a:extLst>
              <a:ext uri="{FF2B5EF4-FFF2-40B4-BE49-F238E27FC236}">
                <a16:creationId xmlns:a16="http://schemas.microsoft.com/office/drawing/2014/main" id="{D7C56E89-90B7-4803-8C36-9F689EAF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5" name="Rectangle 33">
            <a:extLst>
              <a:ext uri="{FF2B5EF4-FFF2-40B4-BE49-F238E27FC236}">
                <a16:creationId xmlns:a16="http://schemas.microsoft.com/office/drawing/2014/main" id="{0FC096A9-12A5-4EC9-9C64-3521D475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6" name="Rectangle 34">
            <a:extLst>
              <a:ext uri="{FF2B5EF4-FFF2-40B4-BE49-F238E27FC236}">
                <a16:creationId xmlns:a16="http://schemas.microsoft.com/office/drawing/2014/main" id="{2075A43B-208F-41BB-99C7-5F07B499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7" name="Rectangle 35">
            <a:extLst>
              <a:ext uri="{FF2B5EF4-FFF2-40B4-BE49-F238E27FC236}">
                <a16:creationId xmlns:a16="http://schemas.microsoft.com/office/drawing/2014/main" id="{81AA76DE-F1BC-4711-BD81-671D27510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8" name="Rectangle 36">
            <a:extLst>
              <a:ext uri="{FF2B5EF4-FFF2-40B4-BE49-F238E27FC236}">
                <a16:creationId xmlns:a16="http://schemas.microsoft.com/office/drawing/2014/main" id="{CFAC0A93-2BBC-425C-8E7E-C4168501E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29" name="Rectangle 37">
            <a:extLst>
              <a:ext uri="{FF2B5EF4-FFF2-40B4-BE49-F238E27FC236}">
                <a16:creationId xmlns:a16="http://schemas.microsoft.com/office/drawing/2014/main" id="{AE4F96F3-0634-4E01-8ED2-03538EDC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0" name="Rectangle 38">
            <a:extLst>
              <a:ext uri="{FF2B5EF4-FFF2-40B4-BE49-F238E27FC236}">
                <a16:creationId xmlns:a16="http://schemas.microsoft.com/office/drawing/2014/main" id="{6B86BFA7-5CA7-47EC-A913-44D2CDED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1" name="Rectangle 39">
            <a:extLst>
              <a:ext uri="{FF2B5EF4-FFF2-40B4-BE49-F238E27FC236}">
                <a16:creationId xmlns:a16="http://schemas.microsoft.com/office/drawing/2014/main" id="{93845CB6-DA29-4BDC-8C6E-B9CB2F9BE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2" name="Rectangle 40">
            <a:extLst>
              <a:ext uri="{FF2B5EF4-FFF2-40B4-BE49-F238E27FC236}">
                <a16:creationId xmlns:a16="http://schemas.microsoft.com/office/drawing/2014/main" id="{CCDC83B4-99A9-47BD-8223-6C686CA5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3" name="Rectangle 41">
            <a:extLst>
              <a:ext uri="{FF2B5EF4-FFF2-40B4-BE49-F238E27FC236}">
                <a16:creationId xmlns:a16="http://schemas.microsoft.com/office/drawing/2014/main" id="{AADBB5FF-96EC-42DC-95EE-1D74533B8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4" name="Rectangle 42">
            <a:extLst>
              <a:ext uri="{FF2B5EF4-FFF2-40B4-BE49-F238E27FC236}">
                <a16:creationId xmlns:a16="http://schemas.microsoft.com/office/drawing/2014/main" id="{F2504B7D-DAF0-44CC-99BA-4B470ADE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5" name="Rectangle 43">
            <a:extLst>
              <a:ext uri="{FF2B5EF4-FFF2-40B4-BE49-F238E27FC236}">
                <a16:creationId xmlns:a16="http://schemas.microsoft.com/office/drawing/2014/main" id="{E4985B21-A4F8-49D7-B441-66A4E17A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6" name="Rectangle 44">
            <a:extLst>
              <a:ext uri="{FF2B5EF4-FFF2-40B4-BE49-F238E27FC236}">
                <a16:creationId xmlns:a16="http://schemas.microsoft.com/office/drawing/2014/main" id="{2ECDD5DA-9E01-416B-8FAB-D64A13A5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7" name="Rectangle 45">
            <a:extLst>
              <a:ext uri="{FF2B5EF4-FFF2-40B4-BE49-F238E27FC236}">
                <a16:creationId xmlns:a16="http://schemas.microsoft.com/office/drawing/2014/main" id="{C55E1D8F-7006-4FD7-844A-C401C34E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8" name="Rectangle 46">
            <a:extLst>
              <a:ext uri="{FF2B5EF4-FFF2-40B4-BE49-F238E27FC236}">
                <a16:creationId xmlns:a16="http://schemas.microsoft.com/office/drawing/2014/main" id="{97338355-92A0-480B-8FB4-0D8FA2D4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39" name="Rectangle 47">
            <a:extLst>
              <a:ext uri="{FF2B5EF4-FFF2-40B4-BE49-F238E27FC236}">
                <a16:creationId xmlns:a16="http://schemas.microsoft.com/office/drawing/2014/main" id="{209A316E-FC5D-47D7-ADF6-A8C52C8C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0" name="Rectangle 48">
            <a:extLst>
              <a:ext uri="{FF2B5EF4-FFF2-40B4-BE49-F238E27FC236}">
                <a16:creationId xmlns:a16="http://schemas.microsoft.com/office/drawing/2014/main" id="{0EC9955E-C392-479A-AB8E-88883B8E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1" name="Rectangle 49">
            <a:extLst>
              <a:ext uri="{FF2B5EF4-FFF2-40B4-BE49-F238E27FC236}">
                <a16:creationId xmlns:a16="http://schemas.microsoft.com/office/drawing/2014/main" id="{9E0A7FDD-12F8-463D-B603-B0811E25D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2" name="Rectangle 50">
            <a:extLst>
              <a:ext uri="{FF2B5EF4-FFF2-40B4-BE49-F238E27FC236}">
                <a16:creationId xmlns:a16="http://schemas.microsoft.com/office/drawing/2014/main" id="{977BF23E-B1A5-4671-9735-9442CF53D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3" name="Rectangle 51">
            <a:extLst>
              <a:ext uri="{FF2B5EF4-FFF2-40B4-BE49-F238E27FC236}">
                <a16:creationId xmlns:a16="http://schemas.microsoft.com/office/drawing/2014/main" id="{ECBA1768-62B4-4172-8DB3-32598540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4" name="Rectangle 52">
            <a:extLst>
              <a:ext uri="{FF2B5EF4-FFF2-40B4-BE49-F238E27FC236}">
                <a16:creationId xmlns:a16="http://schemas.microsoft.com/office/drawing/2014/main" id="{1F2E4855-7FE9-49F3-90C7-623B7BD7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5" name="Rectangle 53">
            <a:extLst>
              <a:ext uri="{FF2B5EF4-FFF2-40B4-BE49-F238E27FC236}">
                <a16:creationId xmlns:a16="http://schemas.microsoft.com/office/drawing/2014/main" id="{58D2D8C5-D8C8-46F7-BDE4-D9989F7F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62200" y="1189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6" name="Rectangle 54">
            <a:extLst>
              <a:ext uri="{FF2B5EF4-FFF2-40B4-BE49-F238E27FC236}">
                <a16:creationId xmlns:a16="http://schemas.microsoft.com/office/drawing/2014/main" id="{AA42CFFB-E7CD-4AAA-AA01-D2051429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7" name="Rectangle 55">
            <a:extLst>
              <a:ext uri="{FF2B5EF4-FFF2-40B4-BE49-F238E27FC236}">
                <a16:creationId xmlns:a16="http://schemas.microsoft.com/office/drawing/2014/main" id="{8BDCDEA4-6B70-4BE6-980F-F7A97A1C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8" name="Rectangle 56">
            <a:extLst>
              <a:ext uri="{FF2B5EF4-FFF2-40B4-BE49-F238E27FC236}">
                <a16:creationId xmlns:a16="http://schemas.microsoft.com/office/drawing/2014/main" id="{470F1E5E-FD79-411A-A515-B76C3D26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49" name="Rectangle 57">
            <a:extLst>
              <a:ext uri="{FF2B5EF4-FFF2-40B4-BE49-F238E27FC236}">
                <a16:creationId xmlns:a16="http://schemas.microsoft.com/office/drawing/2014/main" id="{94E75EEA-F11F-4944-8624-7C652B65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0" name="Rectangle 58">
            <a:extLst>
              <a:ext uri="{FF2B5EF4-FFF2-40B4-BE49-F238E27FC236}">
                <a16:creationId xmlns:a16="http://schemas.microsoft.com/office/drawing/2014/main" id="{55C94EAE-924F-4DE0-A588-395F4EDD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1" name="Rectangle 59">
            <a:extLst>
              <a:ext uri="{FF2B5EF4-FFF2-40B4-BE49-F238E27FC236}">
                <a16:creationId xmlns:a16="http://schemas.microsoft.com/office/drawing/2014/main" id="{228CED79-D325-4317-9271-48294C1C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2" name="Rectangle 60">
            <a:extLst>
              <a:ext uri="{FF2B5EF4-FFF2-40B4-BE49-F238E27FC236}">
                <a16:creationId xmlns:a16="http://schemas.microsoft.com/office/drawing/2014/main" id="{5AF058A8-A902-4AF7-8AC8-7ED2E818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3" name="Rectangle 61">
            <a:extLst>
              <a:ext uri="{FF2B5EF4-FFF2-40B4-BE49-F238E27FC236}">
                <a16:creationId xmlns:a16="http://schemas.microsoft.com/office/drawing/2014/main" id="{8CF1DA17-7798-4E0C-BC4F-E11E574A2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4" name="Rectangle 62">
            <a:extLst>
              <a:ext uri="{FF2B5EF4-FFF2-40B4-BE49-F238E27FC236}">
                <a16:creationId xmlns:a16="http://schemas.microsoft.com/office/drawing/2014/main" id="{5E17A203-08D4-4B2B-A68A-313B12C7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5" name="Rectangle 63">
            <a:extLst>
              <a:ext uri="{FF2B5EF4-FFF2-40B4-BE49-F238E27FC236}">
                <a16:creationId xmlns:a16="http://schemas.microsoft.com/office/drawing/2014/main" id="{1F74E41B-C995-49F6-813F-BA955DBB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6" name="Rectangle 64">
            <a:extLst>
              <a:ext uri="{FF2B5EF4-FFF2-40B4-BE49-F238E27FC236}">
                <a16:creationId xmlns:a16="http://schemas.microsoft.com/office/drawing/2014/main" id="{7338E7C9-3B3E-494A-8857-90A228D6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7" name="Rectangle 65">
            <a:extLst>
              <a:ext uri="{FF2B5EF4-FFF2-40B4-BE49-F238E27FC236}">
                <a16:creationId xmlns:a16="http://schemas.microsoft.com/office/drawing/2014/main" id="{052ED21A-0196-43E3-A9A7-F1C9021C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8" name="Rectangle 66">
            <a:extLst>
              <a:ext uri="{FF2B5EF4-FFF2-40B4-BE49-F238E27FC236}">
                <a16:creationId xmlns:a16="http://schemas.microsoft.com/office/drawing/2014/main" id="{6741A57B-5CFB-4C98-8C76-46DF6A2A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59" name="Rectangle 67">
            <a:extLst>
              <a:ext uri="{FF2B5EF4-FFF2-40B4-BE49-F238E27FC236}">
                <a16:creationId xmlns:a16="http://schemas.microsoft.com/office/drawing/2014/main" id="{1F645ED0-53A8-4C0E-BBC1-1615C20D6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0" name="Rectangle 68">
            <a:extLst>
              <a:ext uri="{FF2B5EF4-FFF2-40B4-BE49-F238E27FC236}">
                <a16:creationId xmlns:a16="http://schemas.microsoft.com/office/drawing/2014/main" id="{3AC865A3-FB42-4821-8020-F98B24012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1" name="Rectangle 69">
            <a:extLst>
              <a:ext uri="{FF2B5EF4-FFF2-40B4-BE49-F238E27FC236}">
                <a16:creationId xmlns:a16="http://schemas.microsoft.com/office/drawing/2014/main" id="{F64E468D-3C4E-45F3-BE74-BFBEFEB9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2" name="Rectangle 70">
            <a:extLst>
              <a:ext uri="{FF2B5EF4-FFF2-40B4-BE49-F238E27FC236}">
                <a16:creationId xmlns:a16="http://schemas.microsoft.com/office/drawing/2014/main" id="{4B3B5CFC-D344-4F69-9492-F82F80E5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3" name="Rectangle 71">
            <a:extLst>
              <a:ext uri="{FF2B5EF4-FFF2-40B4-BE49-F238E27FC236}">
                <a16:creationId xmlns:a16="http://schemas.microsoft.com/office/drawing/2014/main" id="{2C0DC6C1-B010-4963-BE46-7EB46C67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4" name="Rectangle 72">
            <a:extLst>
              <a:ext uri="{FF2B5EF4-FFF2-40B4-BE49-F238E27FC236}">
                <a16:creationId xmlns:a16="http://schemas.microsoft.com/office/drawing/2014/main" id="{6FEA0359-608E-4EC2-AE70-4395FACB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5" name="Rectangle 73">
            <a:extLst>
              <a:ext uri="{FF2B5EF4-FFF2-40B4-BE49-F238E27FC236}">
                <a16:creationId xmlns:a16="http://schemas.microsoft.com/office/drawing/2014/main" id="{6F37EAA2-A597-4C3B-B3ED-F1A0962B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6" name="Rectangle 74">
            <a:extLst>
              <a:ext uri="{FF2B5EF4-FFF2-40B4-BE49-F238E27FC236}">
                <a16:creationId xmlns:a16="http://schemas.microsoft.com/office/drawing/2014/main" id="{DE7D0911-DA27-4B6B-A8EA-0C013B6B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7" name="Rectangle 75">
            <a:extLst>
              <a:ext uri="{FF2B5EF4-FFF2-40B4-BE49-F238E27FC236}">
                <a16:creationId xmlns:a16="http://schemas.microsoft.com/office/drawing/2014/main" id="{BCF9E0A0-A9C5-4FAE-B2AB-96278E91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8" name="Rectangle 76">
            <a:extLst>
              <a:ext uri="{FF2B5EF4-FFF2-40B4-BE49-F238E27FC236}">
                <a16:creationId xmlns:a16="http://schemas.microsoft.com/office/drawing/2014/main" id="{DDB677E5-5E3F-4049-92E5-762A3AF4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69" name="Rectangle 77">
            <a:extLst>
              <a:ext uri="{FF2B5EF4-FFF2-40B4-BE49-F238E27FC236}">
                <a16:creationId xmlns:a16="http://schemas.microsoft.com/office/drawing/2014/main" id="{EB4F2A76-F84F-402D-9B5D-9E8EBC799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0" name="Rectangle 78">
            <a:extLst>
              <a:ext uri="{FF2B5EF4-FFF2-40B4-BE49-F238E27FC236}">
                <a16:creationId xmlns:a16="http://schemas.microsoft.com/office/drawing/2014/main" id="{ACD3FD85-D542-4452-8B90-72EDFC9A5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1" name="Rectangle 79">
            <a:extLst>
              <a:ext uri="{FF2B5EF4-FFF2-40B4-BE49-F238E27FC236}">
                <a16:creationId xmlns:a16="http://schemas.microsoft.com/office/drawing/2014/main" id="{EB3F74B9-B053-43BA-85C5-1A0CED08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2" name="Rectangle 80">
            <a:extLst>
              <a:ext uri="{FF2B5EF4-FFF2-40B4-BE49-F238E27FC236}">
                <a16:creationId xmlns:a16="http://schemas.microsoft.com/office/drawing/2014/main" id="{C6E5579E-BD60-4D93-957E-299DBED0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3" name="Rectangle 81">
            <a:extLst>
              <a:ext uri="{FF2B5EF4-FFF2-40B4-BE49-F238E27FC236}">
                <a16:creationId xmlns:a16="http://schemas.microsoft.com/office/drawing/2014/main" id="{1B381573-0125-41F1-B4D7-4A956989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4" name="Rectangle 82">
            <a:extLst>
              <a:ext uri="{FF2B5EF4-FFF2-40B4-BE49-F238E27FC236}">
                <a16:creationId xmlns:a16="http://schemas.microsoft.com/office/drawing/2014/main" id="{19AA05E6-3DAE-485F-AB50-7A4EDE4E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5" name="Rectangle 83">
            <a:extLst>
              <a:ext uri="{FF2B5EF4-FFF2-40B4-BE49-F238E27FC236}">
                <a16:creationId xmlns:a16="http://schemas.microsoft.com/office/drawing/2014/main" id="{D73C215F-168C-4F1C-9B8D-5EADA1DA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6" name="Rectangle 84">
            <a:extLst>
              <a:ext uri="{FF2B5EF4-FFF2-40B4-BE49-F238E27FC236}">
                <a16:creationId xmlns:a16="http://schemas.microsoft.com/office/drawing/2014/main" id="{D5199FAC-3C88-4EA3-8496-3F58BF61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7" name="Rectangle 85">
            <a:extLst>
              <a:ext uri="{FF2B5EF4-FFF2-40B4-BE49-F238E27FC236}">
                <a16:creationId xmlns:a16="http://schemas.microsoft.com/office/drawing/2014/main" id="{928F11EB-2342-4DA3-87C8-0373A2D7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8" name="Rectangle 86">
            <a:extLst>
              <a:ext uri="{FF2B5EF4-FFF2-40B4-BE49-F238E27FC236}">
                <a16:creationId xmlns:a16="http://schemas.microsoft.com/office/drawing/2014/main" id="{453701CE-7B28-4CC0-81E6-82090C58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79" name="Rectangle 87">
            <a:extLst>
              <a:ext uri="{FF2B5EF4-FFF2-40B4-BE49-F238E27FC236}">
                <a16:creationId xmlns:a16="http://schemas.microsoft.com/office/drawing/2014/main" id="{36BDBEB3-FA27-4414-9236-4CE8AA25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0" name="Rectangle 88">
            <a:extLst>
              <a:ext uri="{FF2B5EF4-FFF2-40B4-BE49-F238E27FC236}">
                <a16:creationId xmlns:a16="http://schemas.microsoft.com/office/drawing/2014/main" id="{B70D8495-7A3B-4BB5-AC95-72A2B0B9A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1" name="Rectangle 89">
            <a:extLst>
              <a:ext uri="{FF2B5EF4-FFF2-40B4-BE49-F238E27FC236}">
                <a16:creationId xmlns:a16="http://schemas.microsoft.com/office/drawing/2014/main" id="{2BAB11CA-D782-4A0B-B1C5-00BFCABC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2" name="Rectangle 90">
            <a:extLst>
              <a:ext uri="{FF2B5EF4-FFF2-40B4-BE49-F238E27FC236}">
                <a16:creationId xmlns:a16="http://schemas.microsoft.com/office/drawing/2014/main" id="{C3A22194-6CE4-4041-B9F9-607CFEF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3" name="Rectangle 91">
            <a:extLst>
              <a:ext uri="{FF2B5EF4-FFF2-40B4-BE49-F238E27FC236}">
                <a16:creationId xmlns:a16="http://schemas.microsoft.com/office/drawing/2014/main" id="{73381E38-8522-4569-9D35-D3222EDD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4" name="Rectangle 92">
            <a:extLst>
              <a:ext uri="{FF2B5EF4-FFF2-40B4-BE49-F238E27FC236}">
                <a16:creationId xmlns:a16="http://schemas.microsoft.com/office/drawing/2014/main" id="{6C800125-73C5-40CB-9D0A-6D88A8D7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5" name="Rectangle 93">
            <a:extLst>
              <a:ext uri="{FF2B5EF4-FFF2-40B4-BE49-F238E27FC236}">
                <a16:creationId xmlns:a16="http://schemas.microsoft.com/office/drawing/2014/main" id="{65D09A35-5D5E-445D-8063-BABE37D5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6" name="Rectangle 94">
            <a:extLst>
              <a:ext uri="{FF2B5EF4-FFF2-40B4-BE49-F238E27FC236}">
                <a16:creationId xmlns:a16="http://schemas.microsoft.com/office/drawing/2014/main" id="{2BFAE718-E0A7-46A3-A22B-B1105FE05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7" name="Rectangle 95">
            <a:extLst>
              <a:ext uri="{FF2B5EF4-FFF2-40B4-BE49-F238E27FC236}">
                <a16:creationId xmlns:a16="http://schemas.microsoft.com/office/drawing/2014/main" id="{3CF15CD5-8F77-4339-847B-C38E314F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8" name="Rectangle 96">
            <a:extLst>
              <a:ext uri="{FF2B5EF4-FFF2-40B4-BE49-F238E27FC236}">
                <a16:creationId xmlns:a16="http://schemas.microsoft.com/office/drawing/2014/main" id="{CE628CCF-04BF-413A-9041-71E77DD8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89" name="Rectangle 97">
            <a:extLst>
              <a:ext uri="{FF2B5EF4-FFF2-40B4-BE49-F238E27FC236}">
                <a16:creationId xmlns:a16="http://schemas.microsoft.com/office/drawing/2014/main" id="{69EF7C0B-8492-49D3-A91C-CAF87EAE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0" name="Rectangle 98">
            <a:extLst>
              <a:ext uri="{FF2B5EF4-FFF2-40B4-BE49-F238E27FC236}">
                <a16:creationId xmlns:a16="http://schemas.microsoft.com/office/drawing/2014/main" id="{DAAB8636-ADCC-4EC3-98F9-12B5455B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1" name="Rectangle 99">
            <a:extLst>
              <a:ext uri="{FF2B5EF4-FFF2-40B4-BE49-F238E27FC236}">
                <a16:creationId xmlns:a16="http://schemas.microsoft.com/office/drawing/2014/main" id="{E93B50E5-515E-4766-AA02-0729A747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2" name="Rectangle 100">
            <a:extLst>
              <a:ext uri="{FF2B5EF4-FFF2-40B4-BE49-F238E27FC236}">
                <a16:creationId xmlns:a16="http://schemas.microsoft.com/office/drawing/2014/main" id="{EBB72131-DDA9-4D66-BF25-54049F516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3" name="Rectangle 101">
            <a:extLst>
              <a:ext uri="{FF2B5EF4-FFF2-40B4-BE49-F238E27FC236}">
                <a16:creationId xmlns:a16="http://schemas.microsoft.com/office/drawing/2014/main" id="{002A14BB-FEEF-44A1-B153-AD1AD32D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4" name="Rectangle 102">
            <a:extLst>
              <a:ext uri="{FF2B5EF4-FFF2-40B4-BE49-F238E27FC236}">
                <a16:creationId xmlns:a16="http://schemas.microsoft.com/office/drawing/2014/main" id="{50F0E339-CF52-4708-8EAF-ED048342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5" name="Rectangle 103">
            <a:extLst>
              <a:ext uri="{FF2B5EF4-FFF2-40B4-BE49-F238E27FC236}">
                <a16:creationId xmlns:a16="http://schemas.microsoft.com/office/drawing/2014/main" id="{E72ED31D-0A2D-4BC9-8FFC-2D7E94BB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6" name="Rectangle 104">
            <a:extLst>
              <a:ext uri="{FF2B5EF4-FFF2-40B4-BE49-F238E27FC236}">
                <a16:creationId xmlns:a16="http://schemas.microsoft.com/office/drawing/2014/main" id="{40386E5C-73D5-483E-87B3-FC1BAB2D5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7" name="Rectangle 105">
            <a:extLst>
              <a:ext uri="{FF2B5EF4-FFF2-40B4-BE49-F238E27FC236}">
                <a16:creationId xmlns:a16="http://schemas.microsoft.com/office/drawing/2014/main" id="{97773520-3C49-4D9F-AB5D-D4F3E3A2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8" name="Rectangle 106">
            <a:extLst>
              <a:ext uri="{FF2B5EF4-FFF2-40B4-BE49-F238E27FC236}">
                <a16:creationId xmlns:a16="http://schemas.microsoft.com/office/drawing/2014/main" id="{07B15B5D-7CAB-4DE7-AF40-CAF148308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99" name="Rectangle 107">
            <a:extLst>
              <a:ext uri="{FF2B5EF4-FFF2-40B4-BE49-F238E27FC236}">
                <a16:creationId xmlns:a16="http://schemas.microsoft.com/office/drawing/2014/main" id="{A89EB78B-003D-415C-A459-7051B26D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0" name="Rectangle 108">
            <a:extLst>
              <a:ext uri="{FF2B5EF4-FFF2-40B4-BE49-F238E27FC236}">
                <a16:creationId xmlns:a16="http://schemas.microsoft.com/office/drawing/2014/main" id="{DC3A5024-3C9A-44FE-9AA9-C9924C5A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1" name="Rectangle 109">
            <a:extLst>
              <a:ext uri="{FF2B5EF4-FFF2-40B4-BE49-F238E27FC236}">
                <a16:creationId xmlns:a16="http://schemas.microsoft.com/office/drawing/2014/main" id="{7473D3C1-1246-4F18-8914-496B0D27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2" name="Rectangle 110">
            <a:extLst>
              <a:ext uri="{FF2B5EF4-FFF2-40B4-BE49-F238E27FC236}">
                <a16:creationId xmlns:a16="http://schemas.microsoft.com/office/drawing/2014/main" id="{99A81612-1C11-4666-8C6B-FB38DCD9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3" name="Rectangle 111">
            <a:extLst>
              <a:ext uri="{FF2B5EF4-FFF2-40B4-BE49-F238E27FC236}">
                <a16:creationId xmlns:a16="http://schemas.microsoft.com/office/drawing/2014/main" id="{D474EAA7-7309-48BD-98F2-81360986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4" name="Rectangle 112">
            <a:extLst>
              <a:ext uri="{FF2B5EF4-FFF2-40B4-BE49-F238E27FC236}">
                <a16:creationId xmlns:a16="http://schemas.microsoft.com/office/drawing/2014/main" id="{8CD79EFF-2295-4901-B0F4-00B781BA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5" name="Rectangle 113">
            <a:extLst>
              <a:ext uri="{FF2B5EF4-FFF2-40B4-BE49-F238E27FC236}">
                <a16:creationId xmlns:a16="http://schemas.microsoft.com/office/drawing/2014/main" id="{55712D04-C70B-4484-9234-7EC1B7F18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6" name="Rectangle 114">
            <a:extLst>
              <a:ext uri="{FF2B5EF4-FFF2-40B4-BE49-F238E27FC236}">
                <a16:creationId xmlns:a16="http://schemas.microsoft.com/office/drawing/2014/main" id="{4C208581-1D16-491A-9638-629C0DC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7" name="Rectangle 115">
            <a:extLst>
              <a:ext uri="{FF2B5EF4-FFF2-40B4-BE49-F238E27FC236}">
                <a16:creationId xmlns:a16="http://schemas.microsoft.com/office/drawing/2014/main" id="{FCBD3D12-E159-4B6D-8F63-4D9C1F50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8" name="Rectangle 116">
            <a:extLst>
              <a:ext uri="{FF2B5EF4-FFF2-40B4-BE49-F238E27FC236}">
                <a16:creationId xmlns:a16="http://schemas.microsoft.com/office/drawing/2014/main" id="{43066E8F-B72B-4D4C-8D01-9F544FC3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09" name="Rectangle 117">
            <a:extLst>
              <a:ext uri="{FF2B5EF4-FFF2-40B4-BE49-F238E27FC236}">
                <a16:creationId xmlns:a16="http://schemas.microsoft.com/office/drawing/2014/main" id="{A6B47B07-8F5C-4A3D-9D3A-0934BFBF7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0" name="Rectangle 118">
            <a:extLst>
              <a:ext uri="{FF2B5EF4-FFF2-40B4-BE49-F238E27FC236}">
                <a16:creationId xmlns:a16="http://schemas.microsoft.com/office/drawing/2014/main" id="{48FAC47E-27BD-4E08-BBDD-CBD54A97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1" name="Rectangle 119">
            <a:extLst>
              <a:ext uri="{FF2B5EF4-FFF2-40B4-BE49-F238E27FC236}">
                <a16:creationId xmlns:a16="http://schemas.microsoft.com/office/drawing/2014/main" id="{C2E7E064-A91A-4C32-BEFA-8B0175BA3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2" name="Rectangle 120">
            <a:extLst>
              <a:ext uri="{FF2B5EF4-FFF2-40B4-BE49-F238E27FC236}">
                <a16:creationId xmlns:a16="http://schemas.microsoft.com/office/drawing/2014/main" id="{F74B0F5E-E9A3-48B7-BD50-51C5F4A8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3" name="Rectangle 121">
            <a:extLst>
              <a:ext uri="{FF2B5EF4-FFF2-40B4-BE49-F238E27FC236}">
                <a16:creationId xmlns:a16="http://schemas.microsoft.com/office/drawing/2014/main" id="{0F161E39-CAD0-4992-B887-C7F5FDED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4" name="Rectangle 122">
            <a:extLst>
              <a:ext uri="{FF2B5EF4-FFF2-40B4-BE49-F238E27FC236}">
                <a16:creationId xmlns:a16="http://schemas.microsoft.com/office/drawing/2014/main" id="{E0EA5CCF-6D5D-492E-A23F-25C8C151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5" name="Rectangle 123">
            <a:extLst>
              <a:ext uri="{FF2B5EF4-FFF2-40B4-BE49-F238E27FC236}">
                <a16:creationId xmlns:a16="http://schemas.microsoft.com/office/drawing/2014/main" id="{2FA50E84-8C1B-4CBE-A191-26B95930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6" name="Rectangle 124">
            <a:extLst>
              <a:ext uri="{FF2B5EF4-FFF2-40B4-BE49-F238E27FC236}">
                <a16:creationId xmlns:a16="http://schemas.microsoft.com/office/drawing/2014/main" id="{86A71B03-A0FF-424A-8097-FC54030F5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7" name="Rectangle 125">
            <a:extLst>
              <a:ext uri="{FF2B5EF4-FFF2-40B4-BE49-F238E27FC236}">
                <a16:creationId xmlns:a16="http://schemas.microsoft.com/office/drawing/2014/main" id="{4C739A3C-AFB4-412A-BF79-FDA93225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8" name="Rectangle 126">
            <a:extLst>
              <a:ext uri="{FF2B5EF4-FFF2-40B4-BE49-F238E27FC236}">
                <a16:creationId xmlns:a16="http://schemas.microsoft.com/office/drawing/2014/main" id="{6FC4328E-2D11-4429-8D00-800E1E93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19" name="Rectangle 127">
            <a:extLst>
              <a:ext uri="{FF2B5EF4-FFF2-40B4-BE49-F238E27FC236}">
                <a16:creationId xmlns:a16="http://schemas.microsoft.com/office/drawing/2014/main" id="{079B34EF-5AC3-456C-B0CE-8C108D1E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0" name="Rectangle 128">
            <a:extLst>
              <a:ext uri="{FF2B5EF4-FFF2-40B4-BE49-F238E27FC236}">
                <a16:creationId xmlns:a16="http://schemas.microsoft.com/office/drawing/2014/main" id="{6D6B3C93-D568-4536-91CB-F471BECB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1" name="Rectangle 129">
            <a:extLst>
              <a:ext uri="{FF2B5EF4-FFF2-40B4-BE49-F238E27FC236}">
                <a16:creationId xmlns:a16="http://schemas.microsoft.com/office/drawing/2014/main" id="{08FDC190-64E4-466B-BB3C-8BE4B46F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2" name="Rectangle 130">
            <a:extLst>
              <a:ext uri="{FF2B5EF4-FFF2-40B4-BE49-F238E27FC236}">
                <a16:creationId xmlns:a16="http://schemas.microsoft.com/office/drawing/2014/main" id="{6170BEC2-D40A-4FC2-A6CC-77808EEF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3" name="Rectangle 131">
            <a:extLst>
              <a:ext uri="{FF2B5EF4-FFF2-40B4-BE49-F238E27FC236}">
                <a16:creationId xmlns:a16="http://schemas.microsoft.com/office/drawing/2014/main" id="{57822372-3F26-4F3E-A2F3-CB9747DD4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4" name="Rectangle 132">
            <a:extLst>
              <a:ext uri="{FF2B5EF4-FFF2-40B4-BE49-F238E27FC236}">
                <a16:creationId xmlns:a16="http://schemas.microsoft.com/office/drawing/2014/main" id="{65956E54-85F5-43D2-B4A0-ACDA90F2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5" name="Rectangle 133">
            <a:extLst>
              <a:ext uri="{FF2B5EF4-FFF2-40B4-BE49-F238E27FC236}">
                <a16:creationId xmlns:a16="http://schemas.microsoft.com/office/drawing/2014/main" id="{30854ED7-7660-4D90-A648-C6C32AA7C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6" name="Rectangle 134">
            <a:extLst>
              <a:ext uri="{FF2B5EF4-FFF2-40B4-BE49-F238E27FC236}">
                <a16:creationId xmlns:a16="http://schemas.microsoft.com/office/drawing/2014/main" id="{B13ED722-F931-45EF-963F-891E217D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90381"/>
            <a:ext cx="59531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Directory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类的常用方法</a:t>
            </a:r>
          </a:p>
        </p:txBody>
      </p:sp>
      <p:sp>
        <p:nvSpPr>
          <p:cNvPr id="110727" name="Rectangle 135">
            <a:extLst>
              <a:ext uri="{FF2B5EF4-FFF2-40B4-BE49-F238E27FC236}">
                <a16:creationId xmlns:a16="http://schemas.microsoft.com/office/drawing/2014/main" id="{67BB085A-E54C-4053-87F5-2A1FC4242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8" name="Rectangle 136">
            <a:extLst>
              <a:ext uri="{FF2B5EF4-FFF2-40B4-BE49-F238E27FC236}">
                <a16:creationId xmlns:a16="http://schemas.microsoft.com/office/drawing/2014/main" id="{761589CD-E527-4BB5-B770-DD1DAAB8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1787525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29" name="Rectangle 137">
            <a:extLst>
              <a:ext uri="{FF2B5EF4-FFF2-40B4-BE49-F238E27FC236}">
                <a16:creationId xmlns:a16="http://schemas.microsoft.com/office/drawing/2014/main" id="{C5DD9037-D2D0-4EB9-B362-4D8CC140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2778125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0" name="Rectangle 138">
            <a:extLst>
              <a:ext uri="{FF2B5EF4-FFF2-40B4-BE49-F238E27FC236}">
                <a16:creationId xmlns:a16="http://schemas.microsoft.com/office/drawing/2014/main" id="{87A8C5EB-441B-421F-89A6-4654FA91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1" name="Rectangle 139">
            <a:extLst>
              <a:ext uri="{FF2B5EF4-FFF2-40B4-BE49-F238E27FC236}">
                <a16:creationId xmlns:a16="http://schemas.microsoft.com/office/drawing/2014/main" id="{FE09AFF4-80EC-4B90-A38D-43B0DDEC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1787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2" name="Rectangle 140">
            <a:extLst>
              <a:ext uri="{FF2B5EF4-FFF2-40B4-BE49-F238E27FC236}">
                <a16:creationId xmlns:a16="http://schemas.microsoft.com/office/drawing/2014/main" id="{1BCA1903-E616-441D-B322-8F81410C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2778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3" name="Rectangle 141">
            <a:extLst>
              <a:ext uri="{FF2B5EF4-FFF2-40B4-BE49-F238E27FC236}">
                <a16:creationId xmlns:a16="http://schemas.microsoft.com/office/drawing/2014/main" id="{0FA5F212-B35B-427C-9EF9-F200743B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2778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7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4" name="Rectangle 142">
            <a:extLst>
              <a:ext uri="{FF2B5EF4-FFF2-40B4-BE49-F238E27FC236}">
                <a16:creationId xmlns:a16="http://schemas.microsoft.com/office/drawing/2014/main" id="{283BA852-3579-4225-80E3-6933A13C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5" name="Rectangle 143">
            <a:extLst>
              <a:ext uri="{FF2B5EF4-FFF2-40B4-BE49-F238E27FC236}">
                <a16:creationId xmlns:a16="http://schemas.microsoft.com/office/drawing/2014/main" id="{28D4D05E-462C-4C5C-8AA3-22F51202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1787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6" name="Rectangle 144">
            <a:extLst>
              <a:ext uri="{FF2B5EF4-FFF2-40B4-BE49-F238E27FC236}">
                <a16:creationId xmlns:a16="http://schemas.microsoft.com/office/drawing/2014/main" id="{525922E1-2339-42B9-8778-2EC34FA0D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2778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7" name="Rectangle 145">
            <a:extLst>
              <a:ext uri="{FF2B5EF4-FFF2-40B4-BE49-F238E27FC236}">
                <a16:creationId xmlns:a16="http://schemas.microsoft.com/office/drawing/2014/main" id="{495627BA-01DD-4797-9203-25B8A566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8" name="Rectangle 146">
            <a:extLst>
              <a:ext uri="{FF2B5EF4-FFF2-40B4-BE49-F238E27FC236}">
                <a16:creationId xmlns:a16="http://schemas.microsoft.com/office/drawing/2014/main" id="{3E14BA12-9131-4C93-AC0A-AEC4ACF8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1787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39" name="Rectangle 147">
            <a:extLst>
              <a:ext uri="{FF2B5EF4-FFF2-40B4-BE49-F238E27FC236}">
                <a16:creationId xmlns:a16="http://schemas.microsoft.com/office/drawing/2014/main" id="{6DA13D7C-B41F-447B-A9A4-0E33FF652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2778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0" name="Rectangle 148">
            <a:extLst>
              <a:ext uri="{FF2B5EF4-FFF2-40B4-BE49-F238E27FC236}">
                <a16:creationId xmlns:a16="http://schemas.microsoft.com/office/drawing/2014/main" id="{D007CF82-1E21-4D68-B513-6833B1D4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2778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7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1" name="Rectangle 149">
            <a:extLst>
              <a:ext uri="{FF2B5EF4-FFF2-40B4-BE49-F238E27FC236}">
                <a16:creationId xmlns:a16="http://schemas.microsoft.com/office/drawing/2014/main" id="{8CB34D00-B090-4370-9A0C-576936A5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2" name="Rectangle 150">
            <a:extLst>
              <a:ext uri="{FF2B5EF4-FFF2-40B4-BE49-F238E27FC236}">
                <a16:creationId xmlns:a16="http://schemas.microsoft.com/office/drawing/2014/main" id="{3752B768-038A-47E6-BE82-E89100978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1787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3" name="Rectangle 151">
            <a:extLst>
              <a:ext uri="{FF2B5EF4-FFF2-40B4-BE49-F238E27FC236}">
                <a16:creationId xmlns:a16="http://schemas.microsoft.com/office/drawing/2014/main" id="{EC70B71D-622F-4408-ACB8-B56D352F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2778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4" name="Rectangle 152">
            <a:extLst>
              <a:ext uri="{FF2B5EF4-FFF2-40B4-BE49-F238E27FC236}">
                <a16:creationId xmlns:a16="http://schemas.microsoft.com/office/drawing/2014/main" id="{5B31656D-0061-486C-AE49-C84566B0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5" name="Rectangle 153">
            <a:extLst>
              <a:ext uri="{FF2B5EF4-FFF2-40B4-BE49-F238E27FC236}">
                <a16:creationId xmlns:a16="http://schemas.microsoft.com/office/drawing/2014/main" id="{0CDB63A1-0DCF-4767-8065-94E82105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1787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6" name="Rectangle 154">
            <a:extLst>
              <a:ext uri="{FF2B5EF4-FFF2-40B4-BE49-F238E27FC236}">
                <a16:creationId xmlns:a16="http://schemas.microsoft.com/office/drawing/2014/main" id="{FCD1E462-D76C-49FE-8D8A-48EE53373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2778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7" name="Rectangle 155">
            <a:extLst>
              <a:ext uri="{FF2B5EF4-FFF2-40B4-BE49-F238E27FC236}">
                <a16:creationId xmlns:a16="http://schemas.microsoft.com/office/drawing/2014/main" id="{85E50B61-52B4-4EFD-96EF-3D7C2A1A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8" name="Rectangle 156">
            <a:extLst>
              <a:ext uri="{FF2B5EF4-FFF2-40B4-BE49-F238E27FC236}">
                <a16:creationId xmlns:a16="http://schemas.microsoft.com/office/drawing/2014/main" id="{F8F742B2-2698-4511-83DE-61C7A274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1787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49" name="Rectangle 157">
            <a:extLst>
              <a:ext uri="{FF2B5EF4-FFF2-40B4-BE49-F238E27FC236}">
                <a16:creationId xmlns:a16="http://schemas.microsoft.com/office/drawing/2014/main" id="{9901DEA3-8BD8-4A66-BEF0-9051884A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0" name="Rectangle 158">
            <a:extLst>
              <a:ext uri="{FF2B5EF4-FFF2-40B4-BE49-F238E27FC236}">
                <a16:creationId xmlns:a16="http://schemas.microsoft.com/office/drawing/2014/main" id="{6BA11109-DF85-47F9-B50E-023F991B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1" name="Rectangle 159">
            <a:extLst>
              <a:ext uri="{FF2B5EF4-FFF2-40B4-BE49-F238E27FC236}">
                <a16:creationId xmlns:a16="http://schemas.microsoft.com/office/drawing/2014/main" id="{BD4F4F9E-1079-4F13-B3EE-40F91E07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2163"/>
            <a:ext cx="693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2" name="Rectangle 160">
            <a:extLst>
              <a:ext uri="{FF2B5EF4-FFF2-40B4-BE49-F238E27FC236}">
                <a16:creationId xmlns:a16="http://schemas.microsoft.com/office/drawing/2014/main" id="{607AF598-9BA5-4C85-96DE-29A0767E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3" name="Rectangle 161">
            <a:extLst>
              <a:ext uri="{FF2B5EF4-FFF2-40B4-BE49-F238E27FC236}">
                <a16:creationId xmlns:a16="http://schemas.microsoft.com/office/drawing/2014/main" id="{020FB07E-DD3C-43F4-A5A2-7E44074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4" name="Rectangle 162">
            <a:extLst>
              <a:ext uri="{FF2B5EF4-FFF2-40B4-BE49-F238E27FC236}">
                <a16:creationId xmlns:a16="http://schemas.microsoft.com/office/drawing/2014/main" id="{7E7EF402-4DA9-43FC-B2D1-673BBE8E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5" name="Rectangle 163">
            <a:extLst>
              <a:ext uri="{FF2B5EF4-FFF2-40B4-BE49-F238E27FC236}">
                <a16:creationId xmlns:a16="http://schemas.microsoft.com/office/drawing/2014/main" id="{B6525B79-9308-41A2-A28B-2E4DB0F8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6" name="Rectangle 164">
            <a:extLst>
              <a:ext uri="{FF2B5EF4-FFF2-40B4-BE49-F238E27FC236}">
                <a16:creationId xmlns:a16="http://schemas.microsoft.com/office/drawing/2014/main" id="{3CD7E89B-CE5C-4C56-A896-D850BD5B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7" name="Rectangle 165">
            <a:extLst>
              <a:ext uri="{FF2B5EF4-FFF2-40B4-BE49-F238E27FC236}">
                <a16:creationId xmlns:a16="http://schemas.microsoft.com/office/drawing/2014/main" id="{96986E62-7398-422B-94DE-3FE92F13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8" name="Rectangle 166">
            <a:extLst>
              <a:ext uri="{FF2B5EF4-FFF2-40B4-BE49-F238E27FC236}">
                <a16:creationId xmlns:a16="http://schemas.microsoft.com/office/drawing/2014/main" id="{4E5237BA-6A16-41CF-9959-2316716F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59" name="Rectangle 167">
            <a:extLst>
              <a:ext uri="{FF2B5EF4-FFF2-40B4-BE49-F238E27FC236}">
                <a16:creationId xmlns:a16="http://schemas.microsoft.com/office/drawing/2014/main" id="{466AB205-DB20-4803-B08C-A2CA342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0" name="Rectangle 168">
            <a:extLst>
              <a:ext uri="{FF2B5EF4-FFF2-40B4-BE49-F238E27FC236}">
                <a16:creationId xmlns:a16="http://schemas.microsoft.com/office/drawing/2014/main" id="{FDCACFF9-C8C5-4276-B9A4-85526FF8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1" name="Rectangle 169">
            <a:extLst>
              <a:ext uri="{FF2B5EF4-FFF2-40B4-BE49-F238E27FC236}">
                <a16:creationId xmlns:a16="http://schemas.microsoft.com/office/drawing/2014/main" id="{D9E9F814-0913-45AB-9E2C-85764367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2" name="Rectangle 170">
            <a:extLst>
              <a:ext uri="{FF2B5EF4-FFF2-40B4-BE49-F238E27FC236}">
                <a16:creationId xmlns:a16="http://schemas.microsoft.com/office/drawing/2014/main" id="{58C385B4-EF78-4D5F-9B59-C7E0AF9A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3" name="Rectangle 171">
            <a:extLst>
              <a:ext uri="{FF2B5EF4-FFF2-40B4-BE49-F238E27FC236}">
                <a16:creationId xmlns:a16="http://schemas.microsoft.com/office/drawing/2014/main" id="{F439B935-ED5E-421C-91CB-4D93C4BE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4" name="Rectangle 172">
            <a:extLst>
              <a:ext uri="{FF2B5EF4-FFF2-40B4-BE49-F238E27FC236}">
                <a16:creationId xmlns:a16="http://schemas.microsoft.com/office/drawing/2014/main" id="{C8765075-6E38-4988-B58E-9D02A921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5" name="Rectangle 173">
            <a:extLst>
              <a:ext uri="{FF2B5EF4-FFF2-40B4-BE49-F238E27FC236}">
                <a16:creationId xmlns:a16="http://schemas.microsoft.com/office/drawing/2014/main" id="{C52ABABF-58B3-44D1-B92B-D0518650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6" name="Rectangle 174">
            <a:extLst>
              <a:ext uri="{FF2B5EF4-FFF2-40B4-BE49-F238E27FC236}">
                <a16:creationId xmlns:a16="http://schemas.microsoft.com/office/drawing/2014/main" id="{3488C479-D6CE-4220-9CD1-47CFBEC8C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7" name="Rectangle 175">
            <a:extLst>
              <a:ext uri="{FF2B5EF4-FFF2-40B4-BE49-F238E27FC236}">
                <a16:creationId xmlns:a16="http://schemas.microsoft.com/office/drawing/2014/main" id="{6613F0DA-D37E-4B5B-B9C9-CF6716B9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8" name="Rectangle 176">
            <a:extLst>
              <a:ext uri="{FF2B5EF4-FFF2-40B4-BE49-F238E27FC236}">
                <a16:creationId xmlns:a16="http://schemas.microsoft.com/office/drawing/2014/main" id="{BABDBD1B-D18A-40C7-B0C1-9C8A3469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69" name="Rectangle 177">
            <a:extLst>
              <a:ext uri="{FF2B5EF4-FFF2-40B4-BE49-F238E27FC236}">
                <a16:creationId xmlns:a16="http://schemas.microsoft.com/office/drawing/2014/main" id="{B14EC743-8690-4D53-8EB4-0397E30C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0" name="Rectangle 178">
            <a:extLst>
              <a:ext uri="{FF2B5EF4-FFF2-40B4-BE49-F238E27FC236}">
                <a16:creationId xmlns:a16="http://schemas.microsoft.com/office/drawing/2014/main" id="{E7C3E880-A92B-4F2D-9151-6211215E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1" name="Rectangle 179">
            <a:extLst>
              <a:ext uri="{FF2B5EF4-FFF2-40B4-BE49-F238E27FC236}">
                <a16:creationId xmlns:a16="http://schemas.microsoft.com/office/drawing/2014/main" id="{07799E1C-12D7-4C7F-A77F-A4310A55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2" name="Rectangle 180">
            <a:extLst>
              <a:ext uri="{FF2B5EF4-FFF2-40B4-BE49-F238E27FC236}">
                <a16:creationId xmlns:a16="http://schemas.microsoft.com/office/drawing/2014/main" id="{79AFC336-8616-4A7D-BD4E-ABDD6CF9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3" name="Rectangle 181">
            <a:extLst>
              <a:ext uri="{FF2B5EF4-FFF2-40B4-BE49-F238E27FC236}">
                <a16:creationId xmlns:a16="http://schemas.microsoft.com/office/drawing/2014/main" id="{DAEF7B40-ADCE-4933-925E-D7D3C002A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4" name="Rectangle 182">
            <a:extLst>
              <a:ext uri="{FF2B5EF4-FFF2-40B4-BE49-F238E27FC236}">
                <a16:creationId xmlns:a16="http://schemas.microsoft.com/office/drawing/2014/main" id="{C175A6B5-10B0-45D7-A240-ECCE39A0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5" name="Rectangle 183">
            <a:extLst>
              <a:ext uri="{FF2B5EF4-FFF2-40B4-BE49-F238E27FC236}">
                <a16:creationId xmlns:a16="http://schemas.microsoft.com/office/drawing/2014/main" id="{7D87F621-6FBB-4383-A2FE-C91B58BA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6" name="Rectangle 184">
            <a:extLst>
              <a:ext uri="{FF2B5EF4-FFF2-40B4-BE49-F238E27FC236}">
                <a16:creationId xmlns:a16="http://schemas.microsoft.com/office/drawing/2014/main" id="{EB8ADA80-3F2D-49C6-9C2A-1CBB242C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7" name="Rectangle 185">
            <a:extLst>
              <a:ext uri="{FF2B5EF4-FFF2-40B4-BE49-F238E27FC236}">
                <a16:creationId xmlns:a16="http://schemas.microsoft.com/office/drawing/2014/main" id="{91906AF3-CD5E-4738-932C-A0CCED47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8" name="Rectangle 186">
            <a:extLst>
              <a:ext uri="{FF2B5EF4-FFF2-40B4-BE49-F238E27FC236}">
                <a16:creationId xmlns:a16="http://schemas.microsoft.com/office/drawing/2014/main" id="{F3837CB0-A398-44B5-B7CA-52B473A4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79" name="Rectangle 187">
            <a:extLst>
              <a:ext uri="{FF2B5EF4-FFF2-40B4-BE49-F238E27FC236}">
                <a16:creationId xmlns:a16="http://schemas.microsoft.com/office/drawing/2014/main" id="{ED7674AC-8146-48A4-AB22-764C3B7B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008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80" name="Rectangle 188">
            <a:extLst>
              <a:ext uri="{FF2B5EF4-FFF2-40B4-BE49-F238E27FC236}">
                <a16:creationId xmlns:a16="http://schemas.microsoft.com/office/drawing/2014/main" id="{F5604A74-3BD4-409F-8B23-EB3AA4F9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1279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781" name="Rectangle 189">
            <a:extLst>
              <a:ext uri="{FF2B5EF4-FFF2-40B4-BE49-F238E27FC236}">
                <a16:creationId xmlns:a16="http://schemas.microsoft.com/office/drawing/2014/main" id="{D86F3305-A06A-4E57-9C37-AD3A73DAD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119313"/>
            <a:ext cx="2994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15373" name="Group 237">
            <a:extLst>
              <a:ext uri="{FF2B5EF4-FFF2-40B4-BE49-F238E27FC236}">
                <a16:creationId xmlns:a16="http://schemas.microsoft.com/office/drawing/2014/main" id="{2882AEAF-2957-412D-A7F0-2DA73D66398C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1219200"/>
          <a:ext cx="8839200" cy="4778374"/>
        </p:xfrm>
        <a:graphic>
          <a:graphicData uri="http://schemas.openxmlformats.org/drawingml/2006/table">
            <a:tbl>
              <a:tblPr/>
              <a:tblGrid>
                <a:gridCol w="16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方    法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含    义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示    例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CreateDirectory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创建目录和子目录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DirectoryInfo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di=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Directory.CreateDirectory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(''c:\\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mydir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'');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删除目录及其内容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Directory.Delete(''c:\\mydir'');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Move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移动文件和目录内容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Directory.Move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(''c:\\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mydir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'', ''c:\\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mynewdir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'');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Exists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确定给定的目录字符串是否存在物理上对应的目录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Directory.Exists(''c:\\mydir'');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GetCurrentDirectory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获取应用程序的当前工作目录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string s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Directory.GetCurrentDirectory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();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SetCurrentDirectory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将应用程序的当前工作目录设置为指定目录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Directory.SetCurrentDirectory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(''c:\\ '');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GetCreationTime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获取目录创建的日期和时间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DateTime dt = Directory.GetCreationTime (Environment.CurrentDirectory);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GetDirectories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获取指定目录中子目录的名称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string [] subdirectoryEntries = Directory.GetDirectories(''c:\\mydir'');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GetFiles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获取指定目录中文件的名称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string [] files=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Directory.GetFiles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(''c:\\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mydir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'');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36">
            <a:extLst>
              <a:ext uri="{FF2B5EF4-FFF2-40B4-BE49-F238E27FC236}">
                <a16:creationId xmlns:a16="http://schemas.microsoft.com/office/drawing/2014/main" id="{15612239-1231-478E-92D7-D456715D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72" y="56818"/>
            <a:ext cx="480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DirectoryInfo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endParaRPr lang="zh-CN" altLang="en-US" sz="72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11619" name="Group 137">
            <a:extLst>
              <a:ext uri="{FF2B5EF4-FFF2-40B4-BE49-F238E27FC236}">
                <a16:creationId xmlns:a16="http://schemas.microsoft.com/office/drawing/2014/main" id="{66258F2D-6F03-49D1-9C72-0528A1CEE4E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8610600" cy="1752600"/>
            <a:chOff x="527" y="1252"/>
            <a:chExt cx="2257" cy="2411"/>
          </a:xfrm>
        </p:grpSpPr>
        <p:sp>
          <p:nvSpPr>
            <p:cNvPr id="111655" name="Rectangle 138">
              <a:extLst>
                <a:ext uri="{FF2B5EF4-FFF2-40B4-BE49-F238E27FC236}">
                  <a16:creationId xmlns:a16="http://schemas.microsoft.com/office/drawing/2014/main" id="{0CE0DBC5-3C7F-4253-8F79-85F04A9D13D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19177">
              <a:off x="527" y="1252"/>
              <a:ext cx="2144" cy="2411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1656" name="Rectangle 139">
              <a:extLst>
                <a:ext uri="{FF2B5EF4-FFF2-40B4-BE49-F238E27FC236}">
                  <a16:creationId xmlns:a16="http://schemas.microsoft.com/office/drawing/2014/main" id="{984F7F1B-74B4-4F7B-9E47-DF1DFC354A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8" y="1344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BD3A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1657" name="Text Box 140">
              <a:extLst>
                <a:ext uri="{FF2B5EF4-FFF2-40B4-BE49-F238E27FC236}">
                  <a16:creationId xmlns:a16="http://schemas.microsoft.com/office/drawing/2014/main" id="{C06445F4-C8B0-4B02-A940-7B3B012F08E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59" y="1442"/>
              <a:ext cx="1980" cy="1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在使用</a:t>
              </a: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DirectoryInfo</a:t>
              </a: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类的属性和方法前必须先创建它的对象实例，在创建时需要指定该实例所对应的目录。例如：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DirectoryInfo di=new DirectoryInfo(''c:\\mydir'');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DirectoryInfo</a:t>
              </a: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类的常用方法见表。</a:t>
              </a:r>
            </a:p>
          </p:txBody>
        </p:sp>
      </p:grpSp>
      <p:sp>
        <p:nvSpPr>
          <p:cNvPr id="111620" name="Rectangle 141">
            <a:extLst>
              <a:ext uri="{FF2B5EF4-FFF2-40B4-BE49-F238E27FC236}">
                <a16:creationId xmlns:a16="http://schemas.microsoft.com/office/drawing/2014/main" id="{3D857409-61C4-4F30-B15C-2DC4C3F9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706688"/>
            <a:ext cx="4062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DirectoryInfo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类的常用方法</a:t>
            </a:r>
          </a:p>
        </p:txBody>
      </p:sp>
      <p:graphicFrame>
        <p:nvGraphicFramePr>
          <p:cNvPr id="1116358" name="Group 198">
            <a:extLst>
              <a:ext uri="{FF2B5EF4-FFF2-40B4-BE49-F238E27FC236}">
                <a16:creationId xmlns:a16="http://schemas.microsoft.com/office/drawing/2014/main" id="{4C559FFF-97BF-4754-AD75-2D1D3BFAD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09810"/>
              </p:ext>
            </p:extLst>
          </p:nvPr>
        </p:nvGraphicFramePr>
        <p:xfrm>
          <a:off x="251519" y="3141663"/>
          <a:ext cx="8641656" cy="3365500"/>
        </p:xfrm>
        <a:graphic>
          <a:graphicData uri="http://schemas.openxmlformats.org/drawingml/2006/table">
            <a:tbl>
              <a:tblPr/>
              <a:tblGrid>
                <a:gridCol w="165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方    法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含    义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示    例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Create 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创建目录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di.Create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();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DirectoryInfo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实例所引用的目录及其内容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di.Delete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();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MoveTo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DirectoryInfo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实例及其内容移到新的路径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di.MoveTo(''c:\\Program files'');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3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CreateSubDirectory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创建子目录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DirectoryInfo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 di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di.CreateSubdirectory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("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SubDir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");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3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GetDirectories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返回当前目录的子目录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DirectoryInfo[]  subdirs=di. GetDirectories();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GetFiles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返回当前目录的文件列表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FileInfo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[] files=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di.GetFiles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();</a:t>
                      </a:r>
                    </a:p>
                  </a:txBody>
                  <a:tcPr marL="91444" marR="91444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824F1D5A-3775-4479-AD8F-4100C96C9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640"/>
            <a:ext cx="8569325" cy="648072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Split(char [])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str = “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red,blue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orange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tring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[] split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str.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Split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new char[] {‘ ’, ‘,’});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split[2]=?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ToUpper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ToLower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Trim(), Trim(char [])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str = “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some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";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str.Trim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str.Trim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(‘ ’, ‘s’);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TrimEnd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(char []), </a:t>
            </a: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TrimStart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(char [])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str = “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some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";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str.TrimEnd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(‘e’);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SubString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(index), </a:t>
            </a: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SubString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(index, n)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ToCharArray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(), </a:t>
            </a: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ToCharArray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index,n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str = “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some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";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char[]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chs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str.ToCharArray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9384856-DC8F-4386-A0EB-0D44357B7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文件夹操作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0EAE853-DA7C-4DEE-A50F-E1CA81C5F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692150"/>
            <a:ext cx="7848600" cy="59769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显示所有子文件夹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DirectoryInfo dInfo=new DirectoryInfo(“c:\\WinNT”);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DirectoryInfo[] dirs =  dInfo.GetDirectories();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foreach(DirectoryInfo dir in dirs)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Console.WriteLine(dir.Name);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显示文件夹中的文件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DirectoryInfo dInfo=new DirectoryInfo(“c:\\WinNT”);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FileInfo[] fs =  dInfo.GetFiles();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foreach(FileInfo f in dirs)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Console.WriteLine(f.Name);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显示文件夹中的文件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指定扩展名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DirectoryInfo dInfo=new DirectoryInfo(“c:\\WinNT”);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FileInfo[] fs =  dInfo.GetFiles(“*.exe”);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foreach(FileInfo f in dirs)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Console.WriteLine(f.Name);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BCC0625-F91E-41C0-8284-6B14C4267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文件管理（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类与</a:t>
            </a:r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FileInfo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类）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E41F7F2-0FFB-425C-9DB9-FF84AF51D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351837" cy="5832475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复制文件</a:t>
            </a:r>
          </a:p>
          <a:p>
            <a:pPr marL="457200" lvl="1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File.Copy(“C:\\temp.txt”, “D:\\temp.txt”, true);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删除文件</a:t>
            </a:r>
          </a:p>
          <a:p>
            <a:pPr marL="457200" lvl="1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File.Delete(“C:\\temp.txt”);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确定文件是否存在</a:t>
            </a:r>
          </a:p>
          <a:p>
            <a:pPr marL="457200" lvl="1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bool b=File.Exists(“C:\\temp.txt”);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获取文件大小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FileInfo f=new FileInfo(“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文件名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”)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long leng=f.Length;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获取文件的扩展名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FileInfo f=new FileInfo(“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文件名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”);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ext=f.Extension;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获取路径中的文件名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FileInfo f=new FileInfo(“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文件名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”);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name=f.name;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36">
            <a:extLst>
              <a:ext uri="{FF2B5EF4-FFF2-40B4-BE49-F238E27FC236}">
                <a16:creationId xmlns:a16="http://schemas.microsoft.com/office/drawing/2014/main" id="{AC7AF94E-F451-4810-A2C4-1B0F30DC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 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计算目录的大小。</a:t>
            </a:r>
          </a:p>
        </p:txBody>
      </p:sp>
      <p:sp>
        <p:nvSpPr>
          <p:cNvPr id="121859" name="Text Box 140">
            <a:extLst>
              <a:ext uri="{FF2B5EF4-FFF2-40B4-BE49-F238E27FC236}">
                <a16:creationId xmlns:a16="http://schemas.microsoft.com/office/drawing/2014/main" id="{78877268-84B8-4F73-BA4D-7F2D2A9A9D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9750" y="723900"/>
            <a:ext cx="7553325" cy="590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using System.IO;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 class ShowDirSize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public static long DirSize(DirectoryInfo 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long size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// </a:t>
            </a:r>
            <a:r>
              <a:rPr lang="zh-CN" altLang="en-US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累加当前目录下的文件大小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FileInfo[] fis = d.GetFiles();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foreach (FileInfo fi in fis)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size += fi.Length;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anose="02010609060101010101" pitchFamily="49" charset="-122"/>
                <a:cs typeface="Arial" panose="020B0604020202020204" pitchFamily="34" charset="0"/>
              </a:rPr>
              <a:t>        //</a:t>
            </a:r>
            <a:r>
              <a:rPr lang="zh-CN" altLang="en-US" sz="1800" b="1">
                <a:ea typeface="黑体" panose="02010609060101010101" pitchFamily="49" charset="-122"/>
                <a:cs typeface="Arial" panose="020B0604020202020204" pitchFamily="34" charset="0"/>
              </a:rPr>
              <a:t>累加当前目录下的子目录大小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 b="1">
                <a:ea typeface="黑体" panose="02010609060101010101" pitchFamily="49" charset="-122"/>
                <a:cs typeface="Arial" panose="020B0604020202020204" pitchFamily="34" charset="0"/>
              </a:rPr>
              <a:t>DirectoryInfo[] dis = d.GetDirectories();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anose="02010609060101010101" pitchFamily="49" charset="-122"/>
                <a:cs typeface="Arial" panose="020B0604020202020204" pitchFamily="34" charset="0"/>
              </a:rPr>
              <a:t>        foreach (DirectoryInfo di in dis)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anose="02010609060101010101" pitchFamily="49" charset="-122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anose="02010609060101010101" pitchFamily="49" charset="-122"/>
                <a:cs typeface="Arial" panose="020B0604020202020204" pitchFamily="34" charset="0"/>
              </a:rPr>
              <a:t>            size += DirSize(di);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anose="02010609060101010101" pitchFamily="49" charset="-122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anose="02010609060101010101" pitchFamily="49" charset="-122"/>
                <a:cs typeface="Arial" panose="020B0604020202020204" pitchFamily="34" charset="0"/>
              </a:rPr>
              <a:t>        return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anose="02010609060101010101" pitchFamily="49" charset="-122"/>
                <a:cs typeface="Arial" panose="020B0604020202020204" pitchFamily="34" charset="0"/>
              </a:rPr>
              <a:t>     }</a:t>
            </a:r>
            <a:endParaRPr lang="en-US" altLang="zh-CN" sz="18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6">
            <a:extLst>
              <a:ext uri="{FF2B5EF4-FFF2-40B4-BE49-F238E27FC236}">
                <a16:creationId xmlns:a16="http://schemas.microsoft.com/office/drawing/2014/main" id="{B253F3AB-ABFE-4577-913F-FEA9310B3D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3850" y="1052513"/>
            <a:ext cx="849788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public static void Main(string[] </a:t>
            </a:r>
            <a:r>
              <a:rPr lang="en-US" altLang="zh-CN" sz="1800" b="1" dirty="0" err="1"/>
              <a:t>args</a:t>
            </a:r>
            <a:r>
              <a:rPr lang="en-US" altLang="zh-CN" sz="1800" b="1" dirty="0"/>
              <a:t>)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{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if (</a:t>
            </a:r>
            <a:r>
              <a:rPr lang="en-US" altLang="zh-CN" sz="1800" b="1" dirty="0" err="1"/>
              <a:t>args.Length</a:t>
            </a:r>
            <a:r>
              <a:rPr lang="en-US" altLang="zh-CN" sz="1800" b="1" dirty="0"/>
              <a:t> != 1)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{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    </a:t>
            </a:r>
            <a:r>
              <a:rPr lang="en-US" altLang="zh-CN" sz="1800" b="1" dirty="0" err="1"/>
              <a:t>Console.WriteLine</a:t>
            </a:r>
            <a:r>
              <a:rPr lang="en-US" altLang="zh-CN" sz="1800" b="1" dirty="0"/>
              <a:t>("You must provide a directory argument at the 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                                        command line.");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}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else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{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    </a:t>
            </a:r>
            <a:r>
              <a:rPr lang="en-US" altLang="zh-CN" sz="1800" b="1" dirty="0" err="1"/>
              <a:t>DirectoryInfo</a:t>
            </a:r>
            <a:r>
              <a:rPr lang="en-US" altLang="zh-CN" sz="1800" b="1" dirty="0"/>
              <a:t> d = new </a:t>
            </a:r>
            <a:r>
              <a:rPr lang="en-US" altLang="zh-CN" sz="1800" b="1" dirty="0" err="1"/>
              <a:t>DirectoryInfo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args</a:t>
            </a:r>
            <a:r>
              <a:rPr lang="en-US" altLang="zh-CN" sz="1800" b="1" dirty="0"/>
              <a:t>[0]);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    </a:t>
            </a:r>
            <a:r>
              <a:rPr lang="en-US" altLang="zh-CN" sz="1800" b="1" dirty="0" err="1"/>
              <a:t>Console.WriteLine</a:t>
            </a:r>
            <a:r>
              <a:rPr lang="en-US" altLang="zh-CN" sz="1800" b="1" dirty="0"/>
              <a:t>("The size of \n{0} and its subdirectories \</a:t>
            </a:r>
            <a:r>
              <a:rPr lang="en-US" altLang="zh-CN" sz="1800" b="1" dirty="0" err="1"/>
              <a:t>nis</a:t>
            </a:r>
            <a:r>
              <a:rPr lang="en-US" altLang="zh-CN" sz="1800" b="1" dirty="0"/>
              <a:t> {1}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                                       bytes.",  </a:t>
            </a:r>
            <a:r>
              <a:rPr lang="en-US" altLang="zh-CN" sz="1800" b="1" dirty="0" err="1"/>
              <a:t>d.DirSize</a:t>
            </a:r>
            <a:r>
              <a:rPr lang="en-US" altLang="zh-CN" sz="1800" b="1" dirty="0"/>
              <a:t>(d));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       }</a:t>
            </a:r>
          </a:p>
          <a:p>
            <a:pPr marL="1800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/>
              <a:t>}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6">
            <a:extLst>
              <a:ext uri="{FF2B5EF4-FFF2-40B4-BE49-F238E27FC236}">
                <a16:creationId xmlns:a16="http://schemas.microsoft.com/office/drawing/2014/main" id="{ED7C9EF7-E468-44A6-A19F-F891B05120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0625" y="2166938"/>
            <a:ext cx="7553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7763" name="Picture 7">
            <a:extLst>
              <a:ext uri="{FF2B5EF4-FFF2-40B4-BE49-F238E27FC236}">
                <a16:creationId xmlns:a16="http://schemas.microsoft.com/office/drawing/2014/main" id="{25CA5C58-E7AB-4F59-B3EC-64F57C69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60960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Rectangle 8">
            <a:extLst>
              <a:ext uri="{FF2B5EF4-FFF2-40B4-BE49-F238E27FC236}">
                <a16:creationId xmlns:a16="http://schemas.microsoft.com/office/drawing/2014/main" id="{5C5247D8-EE46-4E45-A450-AB76DB59F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7765" name="Rectangle 9">
            <a:extLst>
              <a:ext uri="{FF2B5EF4-FFF2-40B4-BE49-F238E27FC236}">
                <a16:creationId xmlns:a16="http://schemas.microsoft.com/office/drawing/2014/main" id="{3B1E2A1C-889F-4AAF-9884-815F3FFE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76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7766" name="Rectangle 10">
            <a:extLst>
              <a:ext uri="{FF2B5EF4-FFF2-40B4-BE49-F238E27FC236}">
                <a16:creationId xmlns:a16="http://schemas.microsoft.com/office/drawing/2014/main" id="{8ADBB7FA-CD07-4A7F-84BF-3AE2328C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09675"/>
            <a:ext cx="7581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设置程序启动参数为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C:\Inetpub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，程序运行结果如下：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id="{AB679324-6BCF-4683-92F1-408C7142E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87" name="Rectangle 4">
            <a:extLst>
              <a:ext uri="{FF2B5EF4-FFF2-40B4-BE49-F238E27FC236}">
                <a16:creationId xmlns:a16="http://schemas.microsoft.com/office/drawing/2014/main" id="{2427FD40-A195-40FD-911D-092A9E348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76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88" name="Rectangle 5">
            <a:extLst>
              <a:ext uri="{FF2B5EF4-FFF2-40B4-BE49-F238E27FC236}">
                <a16:creationId xmlns:a16="http://schemas.microsoft.com/office/drawing/2014/main" id="{6A8C7F4D-1254-463B-A62B-C6AE38AF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33375"/>
            <a:ext cx="782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类用来处理路径字符串，方法成员全部是</a:t>
            </a:r>
            <a:r>
              <a: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静态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的。</a:t>
            </a:r>
          </a:p>
        </p:txBody>
      </p:sp>
      <p:sp>
        <p:nvSpPr>
          <p:cNvPr id="118789" name="Rectangle 6">
            <a:extLst>
              <a:ext uri="{FF2B5EF4-FFF2-40B4-BE49-F238E27FC236}">
                <a16:creationId xmlns:a16="http://schemas.microsoft.com/office/drawing/2014/main" id="{F26FA78A-BA76-4A89-AD6B-7B4CA8C47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0" name="Rectangle 7">
            <a:extLst>
              <a:ext uri="{FF2B5EF4-FFF2-40B4-BE49-F238E27FC236}">
                <a16:creationId xmlns:a16="http://schemas.microsoft.com/office/drawing/2014/main" id="{B300A4C9-9B67-48DB-92CD-6E9BBD7E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1" name="Rectangle 8">
            <a:extLst>
              <a:ext uri="{FF2B5EF4-FFF2-40B4-BE49-F238E27FC236}">
                <a16:creationId xmlns:a16="http://schemas.microsoft.com/office/drawing/2014/main" id="{B0745E43-1279-4209-A1A2-14D810BF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2" name="Rectangle 9">
            <a:extLst>
              <a:ext uri="{FF2B5EF4-FFF2-40B4-BE49-F238E27FC236}">
                <a16:creationId xmlns:a16="http://schemas.microsoft.com/office/drawing/2014/main" id="{7689B243-5492-4714-84C3-96A35251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3" name="Rectangle 10">
            <a:extLst>
              <a:ext uri="{FF2B5EF4-FFF2-40B4-BE49-F238E27FC236}">
                <a16:creationId xmlns:a16="http://schemas.microsoft.com/office/drawing/2014/main" id="{C116502C-C445-48A3-B9D0-E9047BC9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4" name="Rectangle 11">
            <a:extLst>
              <a:ext uri="{FF2B5EF4-FFF2-40B4-BE49-F238E27FC236}">
                <a16:creationId xmlns:a16="http://schemas.microsoft.com/office/drawing/2014/main" id="{518F462E-ACAD-47F8-BCB1-F568BBBEF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5" name="Rectangle 12">
            <a:extLst>
              <a:ext uri="{FF2B5EF4-FFF2-40B4-BE49-F238E27FC236}">
                <a16:creationId xmlns:a16="http://schemas.microsoft.com/office/drawing/2014/main" id="{2EDF9CCE-DF27-47CF-8EDE-C2BDA66F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6" name="Rectangle 13">
            <a:extLst>
              <a:ext uri="{FF2B5EF4-FFF2-40B4-BE49-F238E27FC236}">
                <a16:creationId xmlns:a16="http://schemas.microsoft.com/office/drawing/2014/main" id="{3C3A7B35-B476-4690-98A5-910ED108A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7" name="Rectangle 14">
            <a:extLst>
              <a:ext uri="{FF2B5EF4-FFF2-40B4-BE49-F238E27FC236}">
                <a16:creationId xmlns:a16="http://schemas.microsoft.com/office/drawing/2014/main" id="{62424EDE-EF30-4FEE-BE4D-1FCCD48F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8" name="Rectangle 15">
            <a:extLst>
              <a:ext uri="{FF2B5EF4-FFF2-40B4-BE49-F238E27FC236}">
                <a16:creationId xmlns:a16="http://schemas.microsoft.com/office/drawing/2014/main" id="{586E8972-FDFC-43A6-8D7F-F5AB411A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9" name="Rectangle 16">
            <a:extLst>
              <a:ext uri="{FF2B5EF4-FFF2-40B4-BE49-F238E27FC236}">
                <a16:creationId xmlns:a16="http://schemas.microsoft.com/office/drawing/2014/main" id="{F9B48B68-4E72-4E45-AC89-646B5D9C7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0" name="Rectangle 17">
            <a:extLst>
              <a:ext uri="{FF2B5EF4-FFF2-40B4-BE49-F238E27FC236}">
                <a16:creationId xmlns:a16="http://schemas.microsoft.com/office/drawing/2014/main" id="{059A15C6-B456-407E-B56D-A32C4722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1" name="Rectangle 18">
            <a:extLst>
              <a:ext uri="{FF2B5EF4-FFF2-40B4-BE49-F238E27FC236}">
                <a16:creationId xmlns:a16="http://schemas.microsoft.com/office/drawing/2014/main" id="{1F300287-AE73-4646-A509-51FEDB63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2" name="Rectangle 19">
            <a:extLst>
              <a:ext uri="{FF2B5EF4-FFF2-40B4-BE49-F238E27FC236}">
                <a16:creationId xmlns:a16="http://schemas.microsoft.com/office/drawing/2014/main" id="{FD1EB319-004F-4D67-85D7-E694EAE4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3" name="Rectangle 20">
            <a:extLst>
              <a:ext uri="{FF2B5EF4-FFF2-40B4-BE49-F238E27FC236}">
                <a16:creationId xmlns:a16="http://schemas.microsoft.com/office/drawing/2014/main" id="{5BC48212-44EC-4350-8BB9-04CA467D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4" name="Rectangle 21">
            <a:extLst>
              <a:ext uri="{FF2B5EF4-FFF2-40B4-BE49-F238E27FC236}">
                <a16:creationId xmlns:a16="http://schemas.microsoft.com/office/drawing/2014/main" id="{EDB7E643-5807-4502-8895-32ADEADB9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5" name="Rectangle 22">
            <a:extLst>
              <a:ext uri="{FF2B5EF4-FFF2-40B4-BE49-F238E27FC236}">
                <a16:creationId xmlns:a16="http://schemas.microsoft.com/office/drawing/2014/main" id="{B20970AA-FE72-495B-89A9-AFF88716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6" name="Rectangle 23">
            <a:extLst>
              <a:ext uri="{FF2B5EF4-FFF2-40B4-BE49-F238E27FC236}">
                <a16:creationId xmlns:a16="http://schemas.microsoft.com/office/drawing/2014/main" id="{9638E257-EFBB-49AF-8EC6-61D3D8158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7" name="Rectangle 24">
            <a:extLst>
              <a:ext uri="{FF2B5EF4-FFF2-40B4-BE49-F238E27FC236}">
                <a16:creationId xmlns:a16="http://schemas.microsoft.com/office/drawing/2014/main" id="{57AEC6AC-523E-4CB1-8FB9-F2E5FF324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8" name="Rectangle 25">
            <a:extLst>
              <a:ext uri="{FF2B5EF4-FFF2-40B4-BE49-F238E27FC236}">
                <a16:creationId xmlns:a16="http://schemas.microsoft.com/office/drawing/2014/main" id="{284B8815-C59E-4EFE-8531-D35F7083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09" name="Rectangle 26">
            <a:extLst>
              <a:ext uri="{FF2B5EF4-FFF2-40B4-BE49-F238E27FC236}">
                <a16:creationId xmlns:a16="http://schemas.microsoft.com/office/drawing/2014/main" id="{188EBCAD-5422-465E-9FDE-4EC74B459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0" name="Rectangle 27">
            <a:extLst>
              <a:ext uri="{FF2B5EF4-FFF2-40B4-BE49-F238E27FC236}">
                <a16:creationId xmlns:a16="http://schemas.microsoft.com/office/drawing/2014/main" id="{10F3BDB5-DD35-44D5-B3EF-4CB048F8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1" name="Rectangle 28">
            <a:extLst>
              <a:ext uri="{FF2B5EF4-FFF2-40B4-BE49-F238E27FC236}">
                <a16:creationId xmlns:a16="http://schemas.microsoft.com/office/drawing/2014/main" id="{68D1D2B7-251E-49ED-ACCD-8101AA44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2" name="Rectangle 29">
            <a:extLst>
              <a:ext uri="{FF2B5EF4-FFF2-40B4-BE49-F238E27FC236}">
                <a16:creationId xmlns:a16="http://schemas.microsoft.com/office/drawing/2014/main" id="{298112B6-08F2-4F6A-A135-10871A3D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3" name="Rectangle 30">
            <a:extLst>
              <a:ext uri="{FF2B5EF4-FFF2-40B4-BE49-F238E27FC236}">
                <a16:creationId xmlns:a16="http://schemas.microsoft.com/office/drawing/2014/main" id="{70E60012-7530-42C3-AAD3-A676B545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4" name="Rectangle 31">
            <a:extLst>
              <a:ext uri="{FF2B5EF4-FFF2-40B4-BE49-F238E27FC236}">
                <a16:creationId xmlns:a16="http://schemas.microsoft.com/office/drawing/2014/main" id="{E0730B38-B7A3-4135-9933-17908DA5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5" name="Rectangle 32">
            <a:extLst>
              <a:ext uri="{FF2B5EF4-FFF2-40B4-BE49-F238E27FC236}">
                <a16:creationId xmlns:a16="http://schemas.microsoft.com/office/drawing/2014/main" id="{F147A53F-3EF4-418C-B4D9-BBD3CCF8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2570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6" name="Rectangle 33">
            <a:extLst>
              <a:ext uri="{FF2B5EF4-FFF2-40B4-BE49-F238E27FC236}">
                <a16:creationId xmlns:a16="http://schemas.microsoft.com/office/drawing/2014/main" id="{46237C2E-3BB7-4836-9CA2-44A126973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31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7" name="Rectangle 34">
            <a:extLst>
              <a:ext uri="{FF2B5EF4-FFF2-40B4-BE49-F238E27FC236}">
                <a16:creationId xmlns:a16="http://schemas.microsoft.com/office/drawing/2014/main" id="{D0BB7237-E174-4D4A-97A4-8F809935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70100"/>
            <a:ext cx="1377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818" name="Rectangle 35">
            <a:extLst>
              <a:ext uri="{FF2B5EF4-FFF2-40B4-BE49-F238E27FC236}">
                <a16:creationId xmlns:a16="http://schemas.microsoft.com/office/drawing/2014/main" id="{640E53D4-E5C1-4C3A-9BAD-F5FC8A574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2057400"/>
            <a:ext cx="2570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11129" name="Group 89">
            <a:extLst>
              <a:ext uri="{FF2B5EF4-FFF2-40B4-BE49-F238E27FC236}">
                <a16:creationId xmlns:a16="http://schemas.microsoft.com/office/drawing/2014/main" id="{B63F2FD0-B82A-4C19-BAE6-6F39E5E07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14639"/>
              </p:ext>
            </p:extLst>
          </p:nvPr>
        </p:nvGraphicFramePr>
        <p:xfrm>
          <a:off x="250825" y="692150"/>
          <a:ext cx="8569325" cy="5791200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方    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含    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示    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ChangExtension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更改路径字符串的扩展名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newPath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Path.ChangExtension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(''c:\\test.txt'', ''html'');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Combine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合并两个路径的字符串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newPath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Path.Combine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(''c:\\'', ''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mydir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'')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GetDirectoryName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返回指定路径字符串的目录信息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dir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Path.GetDirectoryName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(''c:\\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mydir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\\test.txt'');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返回指定路径字符串的扩展名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ext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Path.GetExtension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(''c:\\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mydir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\\test.txt'');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GetFileName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返回指定路径字符串的文件名和扩展名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name=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Path.GetFileName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(''c:\\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mydir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\\test.txt'');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GetFileNameWithoutExtension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返回不带扩展名的指定路径字符串的文件名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name=Path.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GetFileNameWithoutExtension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(''c:\\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mydir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\\test.txt'');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GetFullPath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返回指定路径字符串的绝对路径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fullpath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Path.GetFullPath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(''test.txt'');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GetTempPath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返回当前系统临时文件夹的路径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tempPath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Path.GetTempPath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HasExtension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确定路径是否包括文件扩展名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bool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hasExt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Path.HasExtension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(''c:\\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mydir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\\test.txt'');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8865" name="Rectangle 82">
            <a:extLst>
              <a:ext uri="{FF2B5EF4-FFF2-40B4-BE49-F238E27FC236}">
                <a16:creationId xmlns:a16="http://schemas.microsoft.com/office/drawing/2014/main" id="{BB4F8538-73A4-4418-9A75-7D9189B2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162800" cy="40481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+mn-lt"/>
              </a:rPr>
              <a:t>Path</a:t>
            </a:r>
            <a:r>
              <a:rPr lang="zh-CN" altLang="en-US" sz="3200" dirty="0">
                <a:latin typeface="+mn-lt"/>
              </a:rPr>
              <a:t>类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40">
            <a:extLst>
              <a:ext uri="{FF2B5EF4-FFF2-40B4-BE49-F238E27FC236}">
                <a16:creationId xmlns:a16="http://schemas.microsoft.com/office/drawing/2014/main" id="{00E4BC91-E60A-4DB2-BCD7-77A47B4924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288" y="188913"/>
            <a:ext cx="8416925" cy="639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using System;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using System.IO;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class Test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public static void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string path1 = @"c:\temp\MyTest.txt";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string path2 = @"c:\temp\MyTest";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string path3 = @"temp";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if (Path.HasExtension(path1))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    Console.WriteLine("{0} has an extension.", path1);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if (!Path.HasExtension(path2))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    Console.WriteLine("{0} has no extension.", path2);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if (!Path.IsPathRooted(path3))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    Console.WriteLine("The string {0} contains no root information.", path3);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Console.WriteLine("{0} is the location for temporary files.", </a:t>
            </a:r>
            <a:r>
              <a:rPr lang="en-US" altLang="zh-CN" sz="1700" b="1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>
                <a:solidFill>
                  <a:srgbClr val="000000"/>
                </a:solidFill>
              </a:rPr>
              <a:t>                                                  </a:t>
            </a:r>
            <a:r>
              <a:rPr lang="en-US" altLang="zh-CN" sz="1700" b="1" noProof="1">
                <a:solidFill>
                  <a:srgbClr val="000000"/>
                </a:solidFill>
              </a:rPr>
              <a:t>Path.GetTempPath());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    Console.WriteLine("{0} is a file available for use.", </a:t>
            </a:r>
            <a:endParaRPr lang="en-US" altLang="zh-CN" sz="17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>
                <a:solidFill>
                  <a:srgbClr val="000000"/>
                </a:solidFill>
              </a:rPr>
              <a:t>                                                  </a:t>
            </a:r>
            <a:r>
              <a:rPr lang="en-US" altLang="zh-CN" sz="1700" b="1" noProof="1">
                <a:solidFill>
                  <a:srgbClr val="000000"/>
                </a:solidFill>
              </a:rPr>
              <a:t>Path.GetTempFileName());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700" b="1" noProof="1">
                <a:solidFill>
                  <a:srgbClr val="000000"/>
                </a:solidFill>
              </a:rPr>
              <a:t>}</a:t>
            </a:r>
            <a:endParaRPr lang="en-US" altLang="zh-CN" sz="1700" b="1">
              <a:solidFill>
                <a:srgbClr val="000000"/>
              </a:solidFill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824A408-C732-47D3-8D03-6592411B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F440638-8BCA-4BAC-80C0-D8639C66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13" name="Rectangle 4">
            <a:extLst>
              <a:ext uri="{FF2B5EF4-FFF2-40B4-BE49-F238E27FC236}">
                <a16:creationId xmlns:a16="http://schemas.microsoft.com/office/drawing/2014/main" id="{F796EFFC-DD12-48B8-8C81-B9AFF71D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14" name="Rectangle 5">
            <a:extLst>
              <a:ext uri="{FF2B5EF4-FFF2-40B4-BE49-F238E27FC236}">
                <a16:creationId xmlns:a16="http://schemas.microsoft.com/office/drawing/2014/main" id="{54D54DAC-5032-4BCF-9E99-EE00FE9A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15" name="Rectangle 6">
            <a:extLst>
              <a:ext uri="{FF2B5EF4-FFF2-40B4-BE49-F238E27FC236}">
                <a16:creationId xmlns:a16="http://schemas.microsoft.com/office/drawing/2014/main" id="{A9C92391-C6F9-46BC-B20D-24DBE929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16" name="Rectangle 7">
            <a:extLst>
              <a:ext uri="{FF2B5EF4-FFF2-40B4-BE49-F238E27FC236}">
                <a16:creationId xmlns:a16="http://schemas.microsoft.com/office/drawing/2014/main" id="{DE44A60E-A375-4C69-ADD6-1056B18B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17" name="Rectangle 8">
            <a:extLst>
              <a:ext uri="{FF2B5EF4-FFF2-40B4-BE49-F238E27FC236}">
                <a16:creationId xmlns:a16="http://schemas.microsoft.com/office/drawing/2014/main" id="{706E69CE-1B7C-43D3-8A41-B0164322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18" name="Rectangle 9">
            <a:extLst>
              <a:ext uri="{FF2B5EF4-FFF2-40B4-BE49-F238E27FC236}">
                <a16:creationId xmlns:a16="http://schemas.microsoft.com/office/drawing/2014/main" id="{FEEDCFEB-5044-404D-8AB6-BD5C31107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19" name="Rectangle 10">
            <a:extLst>
              <a:ext uri="{FF2B5EF4-FFF2-40B4-BE49-F238E27FC236}">
                <a16:creationId xmlns:a16="http://schemas.microsoft.com/office/drawing/2014/main" id="{D6489D41-15AD-48E0-8059-C38731B4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0" name="Rectangle 11">
            <a:extLst>
              <a:ext uri="{FF2B5EF4-FFF2-40B4-BE49-F238E27FC236}">
                <a16:creationId xmlns:a16="http://schemas.microsoft.com/office/drawing/2014/main" id="{46A134FF-1F2A-4FF2-AD17-363D42DB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1" name="Rectangle 12">
            <a:extLst>
              <a:ext uri="{FF2B5EF4-FFF2-40B4-BE49-F238E27FC236}">
                <a16:creationId xmlns:a16="http://schemas.microsoft.com/office/drawing/2014/main" id="{6ED8446E-03E6-46DD-9997-A4577295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2" name="Rectangle 13">
            <a:extLst>
              <a:ext uri="{FF2B5EF4-FFF2-40B4-BE49-F238E27FC236}">
                <a16:creationId xmlns:a16="http://schemas.microsoft.com/office/drawing/2014/main" id="{ABE1D95C-ABCA-451D-A5C3-50B69696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3" name="Rectangle 14">
            <a:extLst>
              <a:ext uri="{FF2B5EF4-FFF2-40B4-BE49-F238E27FC236}">
                <a16:creationId xmlns:a16="http://schemas.microsoft.com/office/drawing/2014/main" id="{4856A872-DF8F-4528-A94E-104D70AC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4" name="Rectangle 15">
            <a:extLst>
              <a:ext uri="{FF2B5EF4-FFF2-40B4-BE49-F238E27FC236}">
                <a16:creationId xmlns:a16="http://schemas.microsoft.com/office/drawing/2014/main" id="{DC1BA230-EA15-4E28-8F29-820AA1AE9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5" name="Rectangle 16">
            <a:extLst>
              <a:ext uri="{FF2B5EF4-FFF2-40B4-BE49-F238E27FC236}">
                <a16:creationId xmlns:a16="http://schemas.microsoft.com/office/drawing/2014/main" id="{DF75911F-10E7-4BD8-B630-C96EDC8A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6" name="Rectangle 17">
            <a:extLst>
              <a:ext uri="{FF2B5EF4-FFF2-40B4-BE49-F238E27FC236}">
                <a16:creationId xmlns:a16="http://schemas.microsoft.com/office/drawing/2014/main" id="{61896CFD-FDB0-417A-AD5D-C1E1F47C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7" name="Rectangle 18">
            <a:extLst>
              <a:ext uri="{FF2B5EF4-FFF2-40B4-BE49-F238E27FC236}">
                <a16:creationId xmlns:a16="http://schemas.microsoft.com/office/drawing/2014/main" id="{5D2E1C49-2E5C-47F1-90F0-B6036EED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8" name="Rectangle 19">
            <a:extLst>
              <a:ext uri="{FF2B5EF4-FFF2-40B4-BE49-F238E27FC236}">
                <a16:creationId xmlns:a16="http://schemas.microsoft.com/office/drawing/2014/main" id="{791A4712-DA5F-4226-A3CC-FC11C75B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29" name="Rectangle 20">
            <a:extLst>
              <a:ext uri="{FF2B5EF4-FFF2-40B4-BE49-F238E27FC236}">
                <a16:creationId xmlns:a16="http://schemas.microsoft.com/office/drawing/2014/main" id="{D863A0F9-4CA6-494E-B472-03612BE0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0" name="Rectangle 21">
            <a:extLst>
              <a:ext uri="{FF2B5EF4-FFF2-40B4-BE49-F238E27FC236}">
                <a16:creationId xmlns:a16="http://schemas.microsoft.com/office/drawing/2014/main" id="{C3B74D21-C082-4780-AAA3-C6E673A0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1" name="Rectangle 22">
            <a:extLst>
              <a:ext uri="{FF2B5EF4-FFF2-40B4-BE49-F238E27FC236}">
                <a16:creationId xmlns:a16="http://schemas.microsoft.com/office/drawing/2014/main" id="{FA8F261D-0F20-45C4-A294-70C38506C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2" name="Rectangle 23">
            <a:extLst>
              <a:ext uri="{FF2B5EF4-FFF2-40B4-BE49-F238E27FC236}">
                <a16:creationId xmlns:a16="http://schemas.microsoft.com/office/drawing/2014/main" id="{2A434F49-E611-4C8B-8A0D-E62E9766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3" name="Rectangle 24">
            <a:extLst>
              <a:ext uri="{FF2B5EF4-FFF2-40B4-BE49-F238E27FC236}">
                <a16:creationId xmlns:a16="http://schemas.microsoft.com/office/drawing/2014/main" id="{FE31D260-FD09-4978-83E5-26DC42DAA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4" name="Rectangle 25">
            <a:extLst>
              <a:ext uri="{FF2B5EF4-FFF2-40B4-BE49-F238E27FC236}">
                <a16:creationId xmlns:a16="http://schemas.microsoft.com/office/drawing/2014/main" id="{E090EA9A-AEBB-4349-B33C-98DEA16DA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5" name="Rectangle 26">
            <a:extLst>
              <a:ext uri="{FF2B5EF4-FFF2-40B4-BE49-F238E27FC236}">
                <a16:creationId xmlns:a16="http://schemas.microsoft.com/office/drawing/2014/main" id="{716EDACD-F1B2-4058-B9DA-ABB6C105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6" name="Rectangle 27">
            <a:extLst>
              <a:ext uri="{FF2B5EF4-FFF2-40B4-BE49-F238E27FC236}">
                <a16:creationId xmlns:a16="http://schemas.microsoft.com/office/drawing/2014/main" id="{91191B61-D994-4AEF-91FF-0F40851E3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7" name="Rectangle 28">
            <a:extLst>
              <a:ext uri="{FF2B5EF4-FFF2-40B4-BE49-F238E27FC236}">
                <a16:creationId xmlns:a16="http://schemas.microsoft.com/office/drawing/2014/main" id="{E834F2D6-BD7B-441B-8107-D1630FC5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8" name="Rectangle 29">
            <a:extLst>
              <a:ext uri="{FF2B5EF4-FFF2-40B4-BE49-F238E27FC236}">
                <a16:creationId xmlns:a16="http://schemas.microsoft.com/office/drawing/2014/main" id="{6F3F1515-4210-4F0D-BD15-F2BAC6CA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39" name="Rectangle 30">
            <a:extLst>
              <a:ext uri="{FF2B5EF4-FFF2-40B4-BE49-F238E27FC236}">
                <a16:creationId xmlns:a16="http://schemas.microsoft.com/office/drawing/2014/main" id="{5E65EE3A-EE59-4F52-90ED-5B04317F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0" name="Rectangle 31">
            <a:extLst>
              <a:ext uri="{FF2B5EF4-FFF2-40B4-BE49-F238E27FC236}">
                <a16:creationId xmlns:a16="http://schemas.microsoft.com/office/drawing/2014/main" id="{F57B136F-4C4A-4497-BD3D-0A53DDDE9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1" name="Rectangle 32">
            <a:extLst>
              <a:ext uri="{FF2B5EF4-FFF2-40B4-BE49-F238E27FC236}">
                <a16:creationId xmlns:a16="http://schemas.microsoft.com/office/drawing/2014/main" id="{13BDB66B-8E93-4126-92E8-CEAB4E610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2" name="Rectangle 33">
            <a:extLst>
              <a:ext uri="{FF2B5EF4-FFF2-40B4-BE49-F238E27FC236}">
                <a16:creationId xmlns:a16="http://schemas.microsoft.com/office/drawing/2014/main" id="{DE8F4550-C3C5-45D4-ACE0-C8159AB4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3" name="Rectangle 34">
            <a:extLst>
              <a:ext uri="{FF2B5EF4-FFF2-40B4-BE49-F238E27FC236}">
                <a16:creationId xmlns:a16="http://schemas.microsoft.com/office/drawing/2014/main" id="{E4775A85-8DEC-4650-A054-13B5D7F4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4" name="Rectangle 35">
            <a:extLst>
              <a:ext uri="{FF2B5EF4-FFF2-40B4-BE49-F238E27FC236}">
                <a16:creationId xmlns:a16="http://schemas.microsoft.com/office/drawing/2014/main" id="{995918C9-D2BF-4451-A90F-B4EB9FF7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5" name="Rectangle 36">
            <a:extLst>
              <a:ext uri="{FF2B5EF4-FFF2-40B4-BE49-F238E27FC236}">
                <a16:creationId xmlns:a16="http://schemas.microsoft.com/office/drawing/2014/main" id="{4E7D88FF-EA81-4722-B7EA-D5E872AC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6" name="Rectangle 37">
            <a:extLst>
              <a:ext uri="{FF2B5EF4-FFF2-40B4-BE49-F238E27FC236}">
                <a16:creationId xmlns:a16="http://schemas.microsoft.com/office/drawing/2014/main" id="{EE460336-AFE3-4F6E-A0B6-959A393F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7" name="Rectangle 38">
            <a:extLst>
              <a:ext uri="{FF2B5EF4-FFF2-40B4-BE49-F238E27FC236}">
                <a16:creationId xmlns:a16="http://schemas.microsoft.com/office/drawing/2014/main" id="{49A8CF60-F6BA-4F49-9A41-16974FB5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8" name="Rectangle 39">
            <a:extLst>
              <a:ext uri="{FF2B5EF4-FFF2-40B4-BE49-F238E27FC236}">
                <a16:creationId xmlns:a16="http://schemas.microsoft.com/office/drawing/2014/main" id="{9F6ACF8A-4EC5-487C-95B6-5681B75B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49" name="Rectangle 40">
            <a:extLst>
              <a:ext uri="{FF2B5EF4-FFF2-40B4-BE49-F238E27FC236}">
                <a16:creationId xmlns:a16="http://schemas.microsoft.com/office/drawing/2014/main" id="{62CB6509-0035-4755-B979-B34775FE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0" name="Rectangle 41">
            <a:extLst>
              <a:ext uri="{FF2B5EF4-FFF2-40B4-BE49-F238E27FC236}">
                <a16:creationId xmlns:a16="http://schemas.microsoft.com/office/drawing/2014/main" id="{BEEF20FF-BFED-40FC-B7D3-C1C03EF5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1" name="Rectangle 42">
            <a:extLst>
              <a:ext uri="{FF2B5EF4-FFF2-40B4-BE49-F238E27FC236}">
                <a16:creationId xmlns:a16="http://schemas.microsoft.com/office/drawing/2014/main" id="{EE7185B0-10D1-4353-9D84-2B971720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2" name="Rectangle 43">
            <a:extLst>
              <a:ext uri="{FF2B5EF4-FFF2-40B4-BE49-F238E27FC236}">
                <a16:creationId xmlns:a16="http://schemas.microsoft.com/office/drawing/2014/main" id="{6C40BE4C-030C-4B86-B779-4C3A0B77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3" name="Rectangle 44">
            <a:extLst>
              <a:ext uri="{FF2B5EF4-FFF2-40B4-BE49-F238E27FC236}">
                <a16:creationId xmlns:a16="http://schemas.microsoft.com/office/drawing/2014/main" id="{B430471F-E004-49D2-8BCD-A1044360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4" name="Rectangle 45">
            <a:extLst>
              <a:ext uri="{FF2B5EF4-FFF2-40B4-BE49-F238E27FC236}">
                <a16:creationId xmlns:a16="http://schemas.microsoft.com/office/drawing/2014/main" id="{E4C0E7C7-249A-477D-BD87-57159614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5" name="Rectangle 46">
            <a:extLst>
              <a:ext uri="{FF2B5EF4-FFF2-40B4-BE49-F238E27FC236}">
                <a16:creationId xmlns:a16="http://schemas.microsoft.com/office/drawing/2014/main" id="{C9D2A512-B2BB-4D03-87C7-1A1BB806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6" name="Rectangle 47">
            <a:extLst>
              <a:ext uri="{FF2B5EF4-FFF2-40B4-BE49-F238E27FC236}">
                <a16:creationId xmlns:a16="http://schemas.microsoft.com/office/drawing/2014/main" id="{932FDFDD-14E4-4B7F-9D1F-C32E85E1D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7" name="Rectangle 48">
            <a:extLst>
              <a:ext uri="{FF2B5EF4-FFF2-40B4-BE49-F238E27FC236}">
                <a16:creationId xmlns:a16="http://schemas.microsoft.com/office/drawing/2014/main" id="{559FD3D4-D08C-4532-899D-C75CA7CF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8" name="Rectangle 49">
            <a:extLst>
              <a:ext uri="{FF2B5EF4-FFF2-40B4-BE49-F238E27FC236}">
                <a16:creationId xmlns:a16="http://schemas.microsoft.com/office/drawing/2014/main" id="{0FF2520E-6CEF-4086-85AB-DDACA962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59" name="Rectangle 50">
            <a:extLst>
              <a:ext uri="{FF2B5EF4-FFF2-40B4-BE49-F238E27FC236}">
                <a16:creationId xmlns:a16="http://schemas.microsoft.com/office/drawing/2014/main" id="{3A70700E-55E2-43E1-94C6-AF806D91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0" name="Rectangle 51">
            <a:extLst>
              <a:ext uri="{FF2B5EF4-FFF2-40B4-BE49-F238E27FC236}">
                <a16:creationId xmlns:a16="http://schemas.microsoft.com/office/drawing/2014/main" id="{EA53A3BF-D880-4F3F-9DBF-8803E69A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1" name="Rectangle 52">
            <a:extLst>
              <a:ext uri="{FF2B5EF4-FFF2-40B4-BE49-F238E27FC236}">
                <a16:creationId xmlns:a16="http://schemas.microsoft.com/office/drawing/2014/main" id="{77B7AE7F-5C51-44E3-9CBE-89AE287AA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2" name="Rectangle 53">
            <a:extLst>
              <a:ext uri="{FF2B5EF4-FFF2-40B4-BE49-F238E27FC236}">
                <a16:creationId xmlns:a16="http://schemas.microsoft.com/office/drawing/2014/main" id="{F8B30CB5-8DBD-4533-89FB-01D53312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62200" y="1189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19863" name="Rectangle 54">
            <a:extLst>
              <a:ext uri="{FF2B5EF4-FFF2-40B4-BE49-F238E27FC236}">
                <a16:creationId xmlns:a16="http://schemas.microsoft.com/office/drawing/2014/main" id="{D494FCE9-35D4-4C58-B336-E086FB91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4" name="Rectangle 55">
            <a:extLst>
              <a:ext uri="{FF2B5EF4-FFF2-40B4-BE49-F238E27FC236}">
                <a16:creationId xmlns:a16="http://schemas.microsoft.com/office/drawing/2014/main" id="{4A063F70-B362-4F3F-B3F2-7AC0FE5A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5" name="Rectangle 56">
            <a:extLst>
              <a:ext uri="{FF2B5EF4-FFF2-40B4-BE49-F238E27FC236}">
                <a16:creationId xmlns:a16="http://schemas.microsoft.com/office/drawing/2014/main" id="{3DA5A52F-E7C8-4CBF-B837-38D9A799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6" name="Rectangle 57">
            <a:extLst>
              <a:ext uri="{FF2B5EF4-FFF2-40B4-BE49-F238E27FC236}">
                <a16:creationId xmlns:a16="http://schemas.microsoft.com/office/drawing/2014/main" id="{3EF19D5A-F927-4105-98AB-87E86674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7" name="Rectangle 58">
            <a:extLst>
              <a:ext uri="{FF2B5EF4-FFF2-40B4-BE49-F238E27FC236}">
                <a16:creationId xmlns:a16="http://schemas.microsoft.com/office/drawing/2014/main" id="{3986E2D0-0307-4157-9EF9-F986ABF8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8" name="Rectangle 59">
            <a:extLst>
              <a:ext uri="{FF2B5EF4-FFF2-40B4-BE49-F238E27FC236}">
                <a16:creationId xmlns:a16="http://schemas.microsoft.com/office/drawing/2014/main" id="{BEF1D2C1-3A30-4CBC-8AEF-84022B704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69" name="Rectangle 60">
            <a:extLst>
              <a:ext uri="{FF2B5EF4-FFF2-40B4-BE49-F238E27FC236}">
                <a16:creationId xmlns:a16="http://schemas.microsoft.com/office/drawing/2014/main" id="{BF04CF5A-FE89-410D-9A57-7758AE2F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0" name="Rectangle 61">
            <a:extLst>
              <a:ext uri="{FF2B5EF4-FFF2-40B4-BE49-F238E27FC236}">
                <a16:creationId xmlns:a16="http://schemas.microsoft.com/office/drawing/2014/main" id="{48B757C2-AFE8-4C6C-A95D-A04AD61BC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1" name="Rectangle 62">
            <a:extLst>
              <a:ext uri="{FF2B5EF4-FFF2-40B4-BE49-F238E27FC236}">
                <a16:creationId xmlns:a16="http://schemas.microsoft.com/office/drawing/2014/main" id="{C8AF6942-0C87-4ABC-BD29-F55D82EA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2" name="Rectangle 63">
            <a:extLst>
              <a:ext uri="{FF2B5EF4-FFF2-40B4-BE49-F238E27FC236}">
                <a16:creationId xmlns:a16="http://schemas.microsoft.com/office/drawing/2014/main" id="{C20E3AE5-0735-4270-A581-78BDEED76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3" name="Rectangle 64">
            <a:extLst>
              <a:ext uri="{FF2B5EF4-FFF2-40B4-BE49-F238E27FC236}">
                <a16:creationId xmlns:a16="http://schemas.microsoft.com/office/drawing/2014/main" id="{B84A2269-6A69-477C-8708-5B8A404AF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4" name="Rectangle 65">
            <a:extLst>
              <a:ext uri="{FF2B5EF4-FFF2-40B4-BE49-F238E27FC236}">
                <a16:creationId xmlns:a16="http://schemas.microsoft.com/office/drawing/2014/main" id="{51564A23-DDD9-46FF-BD6C-AE07E70A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5" name="Rectangle 66">
            <a:extLst>
              <a:ext uri="{FF2B5EF4-FFF2-40B4-BE49-F238E27FC236}">
                <a16:creationId xmlns:a16="http://schemas.microsoft.com/office/drawing/2014/main" id="{BCFBBF56-77BC-4691-898F-C7EE104B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6" name="Rectangle 67">
            <a:extLst>
              <a:ext uri="{FF2B5EF4-FFF2-40B4-BE49-F238E27FC236}">
                <a16:creationId xmlns:a16="http://schemas.microsoft.com/office/drawing/2014/main" id="{7F650F0C-E0F0-4265-9A33-EF230D35A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7" name="Rectangle 68">
            <a:extLst>
              <a:ext uri="{FF2B5EF4-FFF2-40B4-BE49-F238E27FC236}">
                <a16:creationId xmlns:a16="http://schemas.microsoft.com/office/drawing/2014/main" id="{58BA233E-EC3C-4541-8403-0D3579A7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8" name="Rectangle 69">
            <a:extLst>
              <a:ext uri="{FF2B5EF4-FFF2-40B4-BE49-F238E27FC236}">
                <a16:creationId xmlns:a16="http://schemas.microsoft.com/office/drawing/2014/main" id="{7D1F0428-6C79-4268-A4FC-E528F5CE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79" name="Rectangle 70">
            <a:extLst>
              <a:ext uri="{FF2B5EF4-FFF2-40B4-BE49-F238E27FC236}">
                <a16:creationId xmlns:a16="http://schemas.microsoft.com/office/drawing/2014/main" id="{74F20A7B-694F-4202-82C3-D5A72D2A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0" name="Rectangle 71">
            <a:extLst>
              <a:ext uri="{FF2B5EF4-FFF2-40B4-BE49-F238E27FC236}">
                <a16:creationId xmlns:a16="http://schemas.microsoft.com/office/drawing/2014/main" id="{11879E5E-E71A-4866-8370-F9C9C22E7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1" name="Rectangle 72">
            <a:extLst>
              <a:ext uri="{FF2B5EF4-FFF2-40B4-BE49-F238E27FC236}">
                <a16:creationId xmlns:a16="http://schemas.microsoft.com/office/drawing/2014/main" id="{BE787D3C-BE40-4F02-A3BE-91893157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2" name="Rectangle 73">
            <a:extLst>
              <a:ext uri="{FF2B5EF4-FFF2-40B4-BE49-F238E27FC236}">
                <a16:creationId xmlns:a16="http://schemas.microsoft.com/office/drawing/2014/main" id="{D4E12F65-0E83-4A75-8DBD-94C885CCA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3" name="Rectangle 74">
            <a:extLst>
              <a:ext uri="{FF2B5EF4-FFF2-40B4-BE49-F238E27FC236}">
                <a16:creationId xmlns:a16="http://schemas.microsoft.com/office/drawing/2014/main" id="{5BF23AF3-9F4F-4727-8D6C-2785A999B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4" name="Rectangle 75">
            <a:extLst>
              <a:ext uri="{FF2B5EF4-FFF2-40B4-BE49-F238E27FC236}">
                <a16:creationId xmlns:a16="http://schemas.microsoft.com/office/drawing/2014/main" id="{2D172806-77B2-4DD9-9A47-7E16F76C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5" name="Rectangle 76">
            <a:extLst>
              <a:ext uri="{FF2B5EF4-FFF2-40B4-BE49-F238E27FC236}">
                <a16:creationId xmlns:a16="http://schemas.microsoft.com/office/drawing/2014/main" id="{E428C848-5E4A-4AA5-BFE6-6ABE9CCDC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6" name="Rectangle 77">
            <a:extLst>
              <a:ext uri="{FF2B5EF4-FFF2-40B4-BE49-F238E27FC236}">
                <a16:creationId xmlns:a16="http://schemas.microsoft.com/office/drawing/2014/main" id="{B7426A17-9058-4C88-B2CA-8F6435CC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7" name="Rectangle 78">
            <a:extLst>
              <a:ext uri="{FF2B5EF4-FFF2-40B4-BE49-F238E27FC236}">
                <a16:creationId xmlns:a16="http://schemas.microsoft.com/office/drawing/2014/main" id="{08E88D0F-E49C-4CE9-B996-E11B77479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8" name="Rectangle 79">
            <a:extLst>
              <a:ext uri="{FF2B5EF4-FFF2-40B4-BE49-F238E27FC236}">
                <a16:creationId xmlns:a16="http://schemas.microsoft.com/office/drawing/2014/main" id="{F2E6E958-E2EC-4556-8979-EF3C9C25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89" name="Rectangle 80">
            <a:extLst>
              <a:ext uri="{FF2B5EF4-FFF2-40B4-BE49-F238E27FC236}">
                <a16:creationId xmlns:a16="http://schemas.microsoft.com/office/drawing/2014/main" id="{CB5E9301-CBF4-468D-8C7C-45D02AA5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0" name="Rectangle 81">
            <a:extLst>
              <a:ext uri="{FF2B5EF4-FFF2-40B4-BE49-F238E27FC236}">
                <a16:creationId xmlns:a16="http://schemas.microsoft.com/office/drawing/2014/main" id="{8345047A-8E18-4205-AE63-34CDFAB1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1" name="Rectangle 82">
            <a:extLst>
              <a:ext uri="{FF2B5EF4-FFF2-40B4-BE49-F238E27FC236}">
                <a16:creationId xmlns:a16="http://schemas.microsoft.com/office/drawing/2014/main" id="{F0CDC23D-728B-4B1C-9576-46F00A1BD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2" name="Rectangle 83">
            <a:extLst>
              <a:ext uri="{FF2B5EF4-FFF2-40B4-BE49-F238E27FC236}">
                <a16:creationId xmlns:a16="http://schemas.microsoft.com/office/drawing/2014/main" id="{C2A44D72-FBB5-44D8-B55B-B409493D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3" name="Rectangle 84">
            <a:extLst>
              <a:ext uri="{FF2B5EF4-FFF2-40B4-BE49-F238E27FC236}">
                <a16:creationId xmlns:a16="http://schemas.microsoft.com/office/drawing/2014/main" id="{DDAC0FA0-B02F-493B-9A45-5D504F89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4" name="Rectangle 85">
            <a:extLst>
              <a:ext uri="{FF2B5EF4-FFF2-40B4-BE49-F238E27FC236}">
                <a16:creationId xmlns:a16="http://schemas.microsoft.com/office/drawing/2014/main" id="{BCAB0E91-8CEB-4802-AD63-275BD7CA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5" name="Rectangle 86">
            <a:extLst>
              <a:ext uri="{FF2B5EF4-FFF2-40B4-BE49-F238E27FC236}">
                <a16:creationId xmlns:a16="http://schemas.microsoft.com/office/drawing/2014/main" id="{640A649C-24F8-4436-BC4F-5A0952F4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6" name="Rectangle 87">
            <a:extLst>
              <a:ext uri="{FF2B5EF4-FFF2-40B4-BE49-F238E27FC236}">
                <a16:creationId xmlns:a16="http://schemas.microsoft.com/office/drawing/2014/main" id="{E49DEBC9-4158-4E5E-8562-12757BD5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7" name="Rectangle 88">
            <a:extLst>
              <a:ext uri="{FF2B5EF4-FFF2-40B4-BE49-F238E27FC236}">
                <a16:creationId xmlns:a16="http://schemas.microsoft.com/office/drawing/2014/main" id="{C8D1E24E-0335-4E0B-A70E-56C7804F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8" name="Rectangle 89">
            <a:extLst>
              <a:ext uri="{FF2B5EF4-FFF2-40B4-BE49-F238E27FC236}">
                <a16:creationId xmlns:a16="http://schemas.microsoft.com/office/drawing/2014/main" id="{955F458A-3A04-4C1E-BAA9-8E9362C5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899" name="Rectangle 90">
            <a:extLst>
              <a:ext uri="{FF2B5EF4-FFF2-40B4-BE49-F238E27FC236}">
                <a16:creationId xmlns:a16="http://schemas.microsoft.com/office/drawing/2014/main" id="{5754E879-3FE8-49A5-8480-5C41F02A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0" name="Rectangle 91">
            <a:extLst>
              <a:ext uri="{FF2B5EF4-FFF2-40B4-BE49-F238E27FC236}">
                <a16:creationId xmlns:a16="http://schemas.microsoft.com/office/drawing/2014/main" id="{93E3FA92-6055-4669-957B-8010BEB1B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1" name="Rectangle 92">
            <a:extLst>
              <a:ext uri="{FF2B5EF4-FFF2-40B4-BE49-F238E27FC236}">
                <a16:creationId xmlns:a16="http://schemas.microsoft.com/office/drawing/2014/main" id="{C2106414-F436-48C0-8E3E-D389E4FCE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2" name="Rectangle 93">
            <a:extLst>
              <a:ext uri="{FF2B5EF4-FFF2-40B4-BE49-F238E27FC236}">
                <a16:creationId xmlns:a16="http://schemas.microsoft.com/office/drawing/2014/main" id="{08F60D19-BD19-4983-AEDD-211210DA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3" name="Rectangle 94">
            <a:extLst>
              <a:ext uri="{FF2B5EF4-FFF2-40B4-BE49-F238E27FC236}">
                <a16:creationId xmlns:a16="http://schemas.microsoft.com/office/drawing/2014/main" id="{EA5A8AD8-90BD-4AAF-924E-2970306D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4" name="Rectangle 95">
            <a:extLst>
              <a:ext uri="{FF2B5EF4-FFF2-40B4-BE49-F238E27FC236}">
                <a16:creationId xmlns:a16="http://schemas.microsoft.com/office/drawing/2014/main" id="{0CD83A48-834F-487D-A391-C3C11688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5" name="Rectangle 96">
            <a:extLst>
              <a:ext uri="{FF2B5EF4-FFF2-40B4-BE49-F238E27FC236}">
                <a16:creationId xmlns:a16="http://schemas.microsoft.com/office/drawing/2014/main" id="{D50A98D6-B3AA-4584-A4F4-D498479F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6" name="Rectangle 97">
            <a:extLst>
              <a:ext uri="{FF2B5EF4-FFF2-40B4-BE49-F238E27FC236}">
                <a16:creationId xmlns:a16="http://schemas.microsoft.com/office/drawing/2014/main" id="{F617FF6C-EE95-408A-9A2F-1ECF7E74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7" name="Rectangle 98">
            <a:extLst>
              <a:ext uri="{FF2B5EF4-FFF2-40B4-BE49-F238E27FC236}">
                <a16:creationId xmlns:a16="http://schemas.microsoft.com/office/drawing/2014/main" id="{97EF6CA8-04B0-4B75-8978-51720597B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8" name="Rectangle 99">
            <a:extLst>
              <a:ext uri="{FF2B5EF4-FFF2-40B4-BE49-F238E27FC236}">
                <a16:creationId xmlns:a16="http://schemas.microsoft.com/office/drawing/2014/main" id="{2F52E634-8A8B-4CD6-A688-1F90522B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09" name="Rectangle 100">
            <a:extLst>
              <a:ext uri="{FF2B5EF4-FFF2-40B4-BE49-F238E27FC236}">
                <a16:creationId xmlns:a16="http://schemas.microsoft.com/office/drawing/2014/main" id="{D186822F-00C8-4A50-AC75-708A8D3F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0" name="Rectangle 101">
            <a:extLst>
              <a:ext uri="{FF2B5EF4-FFF2-40B4-BE49-F238E27FC236}">
                <a16:creationId xmlns:a16="http://schemas.microsoft.com/office/drawing/2014/main" id="{C6D187D7-EDDA-4F9D-A176-3005C136D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1" name="Rectangle 102">
            <a:extLst>
              <a:ext uri="{FF2B5EF4-FFF2-40B4-BE49-F238E27FC236}">
                <a16:creationId xmlns:a16="http://schemas.microsoft.com/office/drawing/2014/main" id="{B5E689B5-DB23-46D4-94D9-522A4AD4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2" name="Rectangle 103">
            <a:extLst>
              <a:ext uri="{FF2B5EF4-FFF2-40B4-BE49-F238E27FC236}">
                <a16:creationId xmlns:a16="http://schemas.microsoft.com/office/drawing/2014/main" id="{5DAAB082-8258-4E18-8259-187D48EE2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3" name="Rectangle 104">
            <a:extLst>
              <a:ext uri="{FF2B5EF4-FFF2-40B4-BE49-F238E27FC236}">
                <a16:creationId xmlns:a16="http://schemas.microsoft.com/office/drawing/2014/main" id="{CCEFA215-132F-4180-8561-82552E64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4" name="Rectangle 105">
            <a:extLst>
              <a:ext uri="{FF2B5EF4-FFF2-40B4-BE49-F238E27FC236}">
                <a16:creationId xmlns:a16="http://schemas.microsoft.com/office/drawing/2014/main" id="{F43FC291-8CAA-4938-8FB5-28887141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5" name="Rectangle 106">
            <a:extLst>
              <a:ext uri="{FF2B5EF4-FFF2-40B4-BE49-F238E27FC236}">
                <a16:creationId xmlns:a16="http://schemas.microsoft.com/office/drawing/2014/main" id="{B070EC91-D8A4-4D84-9095-DCA01E91A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6" name="Rectangle 107">
            <a:extLst>
              <a:ext uri="{FF2B5EF4-FFF2-40B4-BE49-F238E27FC236}">
                <a16:creationId xmlns:a16="http://schemas.microsoft.com/office/drawing/2014/main" id="{FD476B65-A263-476B-BD62-1955E5BF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7" name="Rectangle 108">
            <a:extLst>
              <a:ext uri="{FF2B5EF4-FFF2-40B4-BE49-F238E27FC236}">
                <a16:creationId xmlns:a16="http://schemas.microsoft.com/office/drawing/2014/main" id="{B2E91C1A-6D3C-481F-8702-8C7F43C1D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8" name="Rectangle 109">
            <a:extLst>
              <a:ext uri="{FF2B5EF4-FFF2-40B4-BE49-F238E27FC236}">
                <a16:creationId xmlns:a16="http://schemas.microsoft.com/office/drawing/2014/main" id="{3E189998-F727-4880-AF9B-8EE65D31B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19" name="Rectangle 110">
            <a:extLst>
              <a:ext uri="{FF2B5EF4-FFF2-40B4-BE49-F238E27FC236}">
                <a16:creationId xmlns:a16="http://schemas.microsoft.com/office/drawing/2014/main" id="{0AF706E4-52FF-4742-9F15-BDE8B95F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0" name="Rectangle 111">
            <a:extLst>
              <a:ext uri="{FF2B5EF4-FFF2-40B4-BE49-F238E27FC236}">
                <a16:creationId xmlns:a16="http://schemas.microsoft.com/office/drawing/2014/main" id="{4A439DC1-67B7-4E16-9734-2A92FDA8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1" name="Rectangle 112">
            <a:extLst>
              <a:ext uri="{FF2B5EF4-FFF2-40B4-BE49-F238E27FC236}">
                <a16:creationId xmlns:a16="http://schemas.microsoft.com/office/drawing/2014/main" id="{4D3C9C23-BD29-459E-A9FA-5EA2EC97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2" name="Rectangle 113">
            <a:extLst>
              <a:ext uri="{FF2B5EF4-FFF2-40B4-BE49-F238E27FC236}">
                <a16:creationId xmlns:a16="http://schemas.microsoft.com/office/drawing/2014/main" id="{306041CA-D794-4D8A-9810-0962BAD7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3" name="Rectangle 114">
            <a:extLst>
              <a:ext uri="{FF2B5EF4-FFF2-40B4-BE49-F238E27FC236}">
                <a16:creationId xmlns:a16="http://schemas.microsoft.com/office/drawing/2014/main" id="{0CB27E27-2D00-4075-92EF-0D2AC248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4" name="Rectangle 115">
            <a:extLst>
              <a:ext uri="{FF2B5EF4-FFF2-40B4-BE49-F238E27FC236}">
                <a16:creationId xmlns:a16="http://schemas.microsoft.com/office/drawing/2014/main" id="{D5A24526-BE08-47D7-8B77-4CDED3A02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5" name="Rectangle 116">
            <a:extLst>
              <a:ext uri="{FF2B5EF4-FFF2-40B4-BE49-F238E27FC236}">
                <a16:creationId xmlns:a16="http://schemas.microsoft.com/office/drawing/2014/main" id="{12191B8A-4899-4BB1-835A-2BA3B591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6" name="Rectangle 117">
            <a:extLst>
              <a:ext uri="{FF2B5EF4-FFF2-40B4-BE49-F238E27FC236}">
                <a16:creationId xmlns:a16="http://schemas.microsoft.com/office/drawing/2014/main" id="{3FDE5BFE-1B80-4952-8CA2-8A8C9853C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7" name="Rectangle 118">
            <a:extLst>
              <a:ext uri="{FF2B5EF4-FFF2-40B4-BE49-F238E27FC236}">
                <a16:creationId xmlns:a16="http://schemas.microsoft.com/office/drawing/2014/main" id="{FA6BEDAC-6089-43D8-9B1A-6FDE1029F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8" name="Rectangle 119">
            <a:extLst>
              <a:ext uri="{FF2B5EF4-FFF2-40B4-BE49-F238E27FC236}">
                <a16:creationId xmlns:a16="http://schemas.microsoft.com/office/drawing/2014/main" id="{3834E126-F4D4-47B8-9416-6AF26972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29" name="Rectangle 120">
            <a:extLst>
              <a:ext uri="{FF2B5EF4-FFF2-40B4-BE49-F238E27FC236}">
                <a16:creationId xmlns:a16="http://schemas.microsoft.com/office/drawing/2014/main" id="{80C3D2FC-4D9F-495F-ADA0-A0682FC6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0" name="Rectangle 121">
            <a:extLst>
              <a:ext uri="{FF2B5EF4-FFF2-40B4-BE49-F238E27FC236}">
                <a16:creationId xmlns:a16="http://schemas.microsoft.com/office/drawing/2014/main" id="{877F4E53-6FD1-4714-9014-BFD986B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1" name="Rectangle 122">
            <a:extLst>
              <a:ext uri="{FF2B5EF4-FFF2-40B4-BE49-F238E27FC236}">
                <a16:creationId xmlns:a16="http://schemas.microsoft.com/office/drawing/2014/main" id="{3F2F9EC4-180E-4FC3-ADEB-38872A3FC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2" name="Rectangle 123">
            <a:extLst>
              <a:ext uri="{FF2B5EF4-FFF2-40B4-BE49-F238E27FC236}">
                <a16:creationId xmlns:a16="http://schemas.microsoft.com/office/drawing/2014/main" id="{6A267071-2814-46EE-8791-9BCF67DD5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3" name="Rectangle 124">
            <a:extLst>
              <a:ext uri="{FF2B5EF4-FFF2-40B4-BE49-F238E27FC236}">
                <a16:creationId xmlns:a16="http://schemas.microsoft.com/office/drawing/2014/main" id="{4343B2EA-CC57-464B-BA51-9A9A8362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4" name="Rectangle 125">
            <a:extLst>
              <a:ext uri="{FF2B5EF4-FFF2-40B4-BE49-F238E27FC236}">
                <a16:creationId xmlns:a16="http://schemas.microsoft.com/office/drawing/2014/main" id="{589A6727-A801-4EB1-A6B0-B702B32E0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5" name="Rectangle 126">
            <a:extLst>
              <a:ext uri="{FF2B5EF4-FFF2-40B4-BE49-F238E27FC236}">
                <a16:creationId xmlns:a16="http://schemas.microsoft.com/office/drawing/2014/main" id="{F99A8F83-2E0D-445F-B38D-9D144C99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6" name="Rectangle 127">
            <a:extLst>
              <a:ext uri="{FF2B5EF4-FFF2-40B4-BE49-F238E27FC236}">
                <a16:creationId xmlns:a16="http://schemas.microsoft.com/office/drawing/2014/main" id="{DD137995-7329-4346-A55F-537C351EE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7" name="Rectangle 128">
            <a:extLst>
              <a:ext uri="{FF2B5EF4-FFF2-40B4-BE49-F238E27FC236}">
                <a16:creationId xmlns:a16="http://schemas.microsoft.com/office/drawing/2014/main" id="{B8C01289-DD40-4A08-A118-A77B15CC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8" name="Rectangle 129">
            <a:extLst>
              <a:ext uri="{FF2B5EF4-FFF2-40B4-BE49-F238E27FC236}">
                <a16:creationId xmlns:a16="http://schemas.microsoft.com/office/drawing/2014/main" id="{3A3EC24E-C004-46CC-9B43-8FD60F1C9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39" name="Rectangle 130">
            <a:extLst>
              <a:ext uri="{FF2B5EF4-FFF2-40B4-BE49-F238E27FC236}">
                <a16:creationId xmlns:a16="http://schemas.microsoft.com/office/drawing/2014/main" id="{8314796F-5ADA-4F55-AB66-DBDFCA061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40" name="Rectangle 131">
            <a:extLst>
              <a:ext uri="{FF2B5EF4-FFF2-40B4-BE49-F238E27FC236}">
                <a16:creationId xmlns:a16="http://schemas.microsoft.com/office/drawing/2014/main" id="{DBBF3F62-5941-4E44-8B2F-4D3DA6DC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41" name="Rectangle 132">
            <a:extLst>
              <a:ext uri="{FF2B5EF4-FFF2-40B4-BE49-F238E27FC236}">
                <a16:creationId xmlns:a16="http://schemas.microsoft.com/office/drawing/2014/main" id="{448675CB-F654-41B8-9A50-AD71A890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42" name="Rectangle 133">
            <a:extLst>
              <a:ext uri="{FF2B5EF4-FFF2-40B4-BE49-F238E27FC236}">
                <a16:creationId xmlns:a16="http://schemas.microsoft.com/office/drawing/2014/main" id="{EBEAF239-1706-4093-97B6-11E96CAD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43" name="Rectangle 134">
            <a:extLst>
              <a:ext uri="{FF2B5EF4-FFF2-40B4-BE49-F238E27FC236}">
                <a16:creationId xmlns:a16="http://schemas.microsoft.com/office/drawing/2014/main" id="{F440631B-FBFF-436C-A547-F0F97FDF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44" name="Rectangle 135">
            <a:extLst>
              <a:ext uri="{FF2B5EF4-FFF2-40B4-BE49-F238E27FC236}">
                <a16:creationId xmlns:a16="http://schemas.microsoft.com/office/drawing/2014/main" id="{C851FC94-AFAB-45D7-BF9F-14B3502F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19945" name="Rectangle 136">
            <a:extLst>
              <a:ext uri="{FF2B5EF4-FFF2-40B4-BE49-F238E27FC236}">
                <a16:creationId xmlns:a16="http://schemas.microsoft.com/office/drawing/2014/main" id="{F02190E6-D604-41FD-BBE2-19E24451A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57175"/>
            <a:ext cx="4800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例：演示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Path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类的主要成员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>
            <a:extLst>
              <a:ext uri="{FF2B5EF4-FFF2-40B4-BE49-F238E27FC236}">
                <a16:creationId xmlns:a16="http://schemas.microsoft.com/office/drawing/2014/main" id="{62FB32E3-B19B-4550-9EB4-8F73BF804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2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0835" name="Rectangle 9">
            <a:extLst>
              <a:ext uri="{FF2B5EF4-FFF2-40B4-BE49-F238E27FC236}">
                <a16:creationId xmlns:a16="http://schemas.microsoft.com/office/drawing/2014/main" id="{1B7E5F75-7961-4CD1-A4C9-004211CC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24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0836" name="Text Box 12">
            <a:extLst>
              <a:ext uri="{FF2B5EF4-FFF2-40B4-BE49-F238E27FC236}">
                <a16:creationId xmlns:a16="http://schemas.microsoft.com/office/drawing/2014/main" id="{5C49D08E-BD3F-4CEA-B537-375A1EC6B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79216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运行结果如下：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c:\temp\MyTest.txt has an extension.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c:\temp\MyTest has no extension.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string temp contains no root information.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C:\Documents and Settings\yangming\Local Settings\Temp\ is the location for temporary files.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C:\Documents and Settings\yangming\Local Settings\Temp\tmp55.tmp is a file available for use.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8">
            <a:extLst>
              <a:ext uri="{FF2B5EF4-FFF2-40B4-BE49-F238E27FC236}">
                <a16:creationId xmlns:a16="http://schemas.microsoft.com/office/drawing/2014/main" id="{89F191C7-5449-4DA0-BCEA-48DD7936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2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Rectangle 9">
            <a:extLst>
              <a:ext uri="{FF2B5EF4-FFF2-40B4-BE49-F238E27FC236}">
                <a16:creationId xmlns:a16="http://schemas.microsoft.com/office/drawing/2014/main" id="{0C365A12-48BF-419A-A3C4-20482A85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24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61" name="文本框 1">
            <a:extLst>
              <a:ext uri="{FF2B5EF4-FFF2-40B4-BE49-F238E27FC236}">
                <a16:creationId xmlns:a16="http://schemas.microsoft.com/office/drawing/2014/main" id="{B584E70B-E9BC-4A93-B667-503156B2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88913"/>
            <a:ext cx="889362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1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搜索</a:t>
            </a:r>
            <a:r>
              <a:rPr lang="en-US" altLang="zh-CN" sz="1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F:\workdir</a:t>
            </a:r>
            <a:r>
              <a:rPr lang="zh-CN" altLang="en-US" sz="1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文件夹</a:t>
            </a:r>
            <a:r>
              <a:rPr lang="zh-CN" altLang="en-US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下的特定文件（文件名包含“项目</a:t>
            </a:r>
            <a:r>
              <a:rPr lang="en-US" altLang="zh-CN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字符串的文件）。</a:t>
            </a:r>
          </a:p>
        </p:txBody>
      </p:sp>
    </p:spTree>
    <p:extLst>
      <p:ext uri="{BB962C8B-B14F-4D97-AF65-F5344CB8AC3E}">
        <p14:creationId xmlns:p14="http://schemas.microsoft.com/office/powerpoint/2010/main" val="13986509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8">
            <a:extLst>
              <a:ext uri="{FF2B5EF4-FFF2-40B4-BE49-F238E27FC236}">
                <a16:creationId xmlns:a16="http://schemas.microsoft.com/office/drawing/2014/main" id="{89F191C7-5449-4DA0-BCEA-48DD7936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2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Rectangle 9">
            <a:extLst>
              <a:ext uri="{FF2B5EF4-FFF2-40B4-BE49-F238E27FC236}">
                <a16:creationId xmlns:a16="http://schemas.microsoft.com/office/drawing/2014/main" id="{0C365A12-48BF-419A-A3C4-20482A85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24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4" name="Text Box 12">
            <a:extLst>
              <a:ext uri="{FF2B5EF4-FFF2-40B4-BE49-F238E27FC236}">
                <a16:creationId xmlns:a16="http://schemas.microsoft.com/office/drawing/2014/main" id="{D997E54D-6194-4557-9B0B-165DFFA2F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692150"/>
            <a:ext cx="87122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class Program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static void Main(string[]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string path = (@"F:\workdir");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要找的目录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@“.*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项目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.*"; 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string[] filename =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Directory.GetFiles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(path);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for (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&lt;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filename.Length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++)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string temp =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Path.GetFileName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(filename[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]); 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Match m =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Regex.Match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(temp,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正则表达式进行匹配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if(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m.Success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{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(filename[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]);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打印结果，完整路径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t.Value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打印结果，文件名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扩展名 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}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1861" name="文本框 1">
            <a:extLst>
              <a:ext uri="{FF2B5EF4-FFF2-40B4-BE49-F238E27FC236}">
                <a16:creationId xmlns:a16="http://schemas.microsoft.com/office/drawing/2014/main" id="{B584E70B-E9BC-4A93-B667-503156B2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88913"/>
            <a:ext cx="889362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1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搜索</a:t>
            </a:r>
            <a:r>
              <a:rPr lang="en-US" altLang="zh-CN" sz="1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F:\workdir</a:t>
            </a:r>
            <a:r>
              <a:rPr lang="zh-CN" altLang="en-US" sz="1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文件夹</a:t>
            </a:r>
            <a:r>
              <a:rPr lang="zh-CN" altLang="en-US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下的特定文件（文件名包含“项目</a:t>
            </a:r>
            <a:r>
              <a:rPr lang="en-US" altLang="zh-CN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字符串的文件）。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B36641C-B0DD-4096-A002-2BBE49AFB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</a:rPr>
              <a:t>格式化数据</a:t>
            </a:r>
            <a:r>
              <a:rPr lang="en-US" altLang="zh-CN" dirty="0" err="1">
                <a:latin typeface="+mn-lt"/>
              </a:rPr>
              <a:t>String.Format</a:t>
            </a:r>
            <a:endParaRPr lang="en-US" altLang="zh-CN" dirty="0">
              <a:latin typeface="+mn-lt"/>
            </a:endParaRP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F9C02D1F-ED4F-448C-97CA-33716926C47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7950" y="1776413"/>
          <a:ext cx="8785225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3" name="Visio" r:id="rId3" imgW="7264718" imgH="2364581" progId="Visio.Drawing.11">
                  <p:embed/>
                </p:oleObj>
              </mc:Choice>
              <mc:Fallback>
                <p:oleObj name="Visio" r:id="rId3" imgW="7264718" imgH="23645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776413"/>
                        <a:ext cx="8785225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8949" name="Text Box 5">
            <a:extLst>
              <a:ext uri="{FF2B5EF4-FFF2-40B4-BE49-F238E27FC236}">
                <a16:creationId xmlns:a16="http://schemas.microsoft.com/office/drawing/2014/main" id="{12C837AD-37AF-4369-BFFE-614FB6E2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229225"/>
            <a:ext cx="669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8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There are 20 students with 75.00% passing</a:t>
            </a:r>
          </a:p>
        </p:txBody>
      </p:sp>
      <p:sp>
        <p:nvSpPr>
          <p:cNvPr id="36869" name="Text Box 6">
            <a:extLst>
              <a:ext uri="{FF2B5EF4-FFF2-40B4-BE49-F238E27FC236}">
                <a16:creationId xmlns:a16="http://schemas.microsoft.com/office/drawing/2014/main" id="{FC1876C4-2ED1-458A-9E47-795FAC67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26841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8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格式</a:t>
            </a:r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03B6CEAF-1E84-4265-AD8D-06FE6163E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1316038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8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141510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8350B84D-D19A-40D0-80EB-0E17809D2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72462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整数数据格式</a:t>
            </a: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(D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d)</a:t>
            </a:r>
            <a:r>
              <a:rPr lang="en-US" altLang="zh-CN" sz="32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sz="32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字符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（或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）用来将数据转换为十进制数整数格式。紧跟在字符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后面的数字则规定了数字将表示的位数。如果这个数字小于整数数据的实际位数，则显示所有的整数位，若这个数字大于整数数据的实际位数，则在整数数据的前面用数字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补足所有的位数。如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 CurValue=12345678;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Console.WriteLine("{0:D5}",CurValue);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 ("{0:D9}",CurValue);</a:t>
            </a:r>
            <a:endParaRPr lang="en-US" altLang="zh-CN" b="1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结果：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12345678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012345678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6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>
            <a:extLst>
              <a:ext uri="{FF2B5EF4-FFF2-40B4-BE49-F238E27FC236}">
                <a16:creationId xmlns:a16="http://schemas.microsoft.com/office/drawing/2014/main" id="{64926865-7A87-43AA-81A4-FD581A42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72462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十六进制数格式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(X</a:t>
            </a: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</a:t>
            </a:r>
            <a:r>
              <a:rPr lang="en-US" altLang="ja-JP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（或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）用来表示十六进制数格式。这种数据格式是将整数转换成“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xxxxxx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形式的十六进制整数，字符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后面的数字规定了格化数据的数字个数。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CurValue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=123456;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(“0:x}”,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CurValue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(“{0:X6}”,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CurValue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结果：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1e240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01E240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>
            <a:extLst>
              <a:ext uri="{FF2B5EF4-FFF2-40B4-BE49-F238E27FC236}">
                <a16:creationId xmlns:a16="http://schemas.microsoft.com/office/drawing/2014/main" id="{B404EAFE-4E3F-4E64-AABF-A537C7FA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272462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自然数据格式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(N</a:t>
            </a: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 )</a:t>
            </a:r>
            <a:r>
              <a:rPr lang="en-US" altLang="zh-CN" sz="32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3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xxx,xxx,xx</a:t>
            </a:r>
            <a:endParaRPr lang="en-US" altLang="zh-CN" sz="32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</a:t>
            </a:r>
            <a:r>
              <a:rPr lang="en-US" altLang="ja-JP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（或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）用来表示自然数据格式。这种数据格式是将数据表示成“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xxx,xxx,xx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后面的数字规定了数据格式中小数点后面的数字个数。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 CurValue=12345678;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double fCurValue=12345678.125;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Console.WriteLine("{0:N}",CurValue);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Console.WriteLine("{0:N2}",fCurValue);</a:t>
            </a:r>
            <a:endParaRPr lang="en-US" altLang="zh-CN" sz="18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结果：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12,345,678.00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12,345,678.13</a:t>
            </a:r>
          </a:p>
        </p:txBody>
      </p:sp>
    </p:spTree>
    <p:extLst>
      <p:ext uri="{BB962C8B-B14F-4D97-AF65-F5344CB8AC3E}">
        <p14:creationId xmlns:p14="http://schemas.microsoft.com/office/powerpoint/2010/main" val="195862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EC36DD09-073E-44F7-8EF8-D407AFC8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72462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货币金额格式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</a:t>
            </a: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（或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）用来将数据转换为货币金额格式。紧跟在字符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后面的数字定义货币金额数据小数点后应保留的位数。如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 CurValue=12345678;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double fCurValue=12345678.125; Console.WriteLine("{0:C2}",CurValue);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Console.WriteLine("{0:C2}",fCurValue);</a:t>
            </a:r>
            <a:endParaRPr lang="en-US" altLang="zh-CN" sz="18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结果：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￥12,345,678.00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￥12,345,678.13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3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>
            <a:extLst>
              <a:ext uri="{FF2B5EF4-FFF2-40B4-BE49-F238E27FC236}">
                <a16:creationId xmlns:a16="http://schemas.microsoft.com/office/drawing/2014/main" id="{685CCD35-B268-44A3-919E-346A4148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272462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定点数据格式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(F</a:t>
            </a: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f)</a:t>
            </a:r>
            <a:r>
              <a:rPr lang="zh-CN" altLang="en-US" sz="32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3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xxxxxx.xx</a:t>
            </a:r>
            <a:endParaRPr lang="en-US" altLang="zh-CN" sz="32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（或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）用来将浮点数据转换为定点数据格式。紧跟在字符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后面的数字规定小数点后面应保留的位数，如果指定的数字大于数据小数部分的位数，则在小数点的最后用数字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补足，如果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后面没有数字，则默认为两位小数。如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 CurValue=12345678;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double fCurValue=12345678.125;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 ("{0:F2}",CurValue);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 ("{0:F4}",fCurValue);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结果：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12345678.00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12345678.1250</a:t>
            </a:r>
          </a:p>
        </p:txBody>
      </p:sp>
    </p:spTree>
    <p:extLst>
      <p:ext uri="{BB962C8B-B14F-4D97-AF65-F5344CB8AC3E}">
        <p14:creationId xmlns:p14="http://schemas.microsoft.com/office/powerpoint/2010/main" val="317788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>
            <a:extLst>
              <a:ext uri="{FF2B5EF4-FFF2-40B4-BE49-F238E27FC236}">
                <a16:creationId xmlns:a16="http://schemas.microsoft.com/office/drawing/2014/main" id="{78074A53-2887-4A8A-B168-07DFA06A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272462" cy="61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科学计数法格式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(E</a:t>
            </a: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e)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x.xxxxE+xxx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x.xxxxE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-xxx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xxxxe+xxx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x.xxxxe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-xxx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浮点数常数可以使用科学计数法表示（也叫指数形式）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（或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）用来将数据转换为科学计数法形式。紧跟在字符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后面的数字规定小数点后应保留的位数，如果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后面没有数字，则小数点后保留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有效位数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。如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double fCurValue=12345678.125;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 ("{0:E3}",fCurValue);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Console.WriteLine("{0:E}",fCurValue);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结果：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1.235E+007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1.234568E+007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3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>
            <a:extLst>
              <a:ext uri="{FF2B5EF4-FFF2-40B4-BE49-F238E27FC236}">
                <a16:creationId xmlns:a16="http://schemas.microsoft.com/office/drawing/2014/main" id="{62DF0C8B-38E0-4226-A2DE-F1A3DEC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272462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通用数据格式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(G</a:t>
            </a:r>
            <a:r>
              <a:rPr lang="zh-CN" altLang="en-US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3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（或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）用来表示通用数据格式。这个数据可能使用科学计数法来表示，也可能使用定点数据格式表示。在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C#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中，若字符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后面没有数字，即没有规定浮点数的精度，则用定点数据格式；如果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后面有指定数字（精度），则用科学计数法表示。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double fCurValue=12345678.125;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 ("{0:G}",fCurValue);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 ("{0:G4}",fCurValue);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结果： 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12345678.125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1.235E+07</a:t>
            </a:r>
          </a:p>
        </p:txBody>
      </p:sp>
    </p:spTree>
    <p:extLst>
      <p:ext uri="{BB962C8B-B14F-4D97-AF65-F5344CB8AC3E}">
        <p14:creationId xmlns:p14="http://schemas.microsoft.com/office/powerpoint/2010/main" val="105034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A4DDA84-7C23-4892-B289-83B02F2D1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F973CC1-8EDA-4FC7-B25E-DC8324256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229600" cy="5544616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.NET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默认使用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编码的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类型赋值</a:t>
            </a:r>
          </a:p>
          <a:p>
            <a:pPr lvl="1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 k = ‘k’; char k1 = (char)75;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值转换为数值</a:t>
            </a:r>
          </a:p>
          <a:p>
            <a:pPr lvl="1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 k=‘7’;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n=(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)k; </a:t>
            </a:r>
          </a:p>
          <a:p>
            <a:pPr lvl="1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 = (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char.GetNumericValue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(k);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字符及本地化</a:t>
            </a: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System.Globalization</a:t>
            </a:r>
            <a:endParaRPr lang="en-US" altLang="zh-CN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‘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’; 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CultureInfo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myCI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=new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CultureInfo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az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”, false);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char.ToUpper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i,myCI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1106383-5F38-40FF-8E7C-0483E8F40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 b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StringBuilder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8A2D9CA-58E0-49C0-BF4C-8E5869414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337" y="764704"/>
            <a:ext cx="8569325" cy="2016224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字符串的主要缺点是：每次字符串变量的内容发生改变时，都必须重新分配内存。假设创建一个迭代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100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次的循环，每次迭代将一个字符连接到字符串，内存中将有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100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个字符串。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StringBuilder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类通过分配一个工作区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</a:t>
            </a: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解决这个问题。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</a:t>
            </a:r>
            <a:r>
              <a:rPr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System.Text</a:t>
            </a:r>
            <a:r>
              <a: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734756"/>
            <a:ext cx="8408118" cy="3862596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 i = 4;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char[] ch = { 'w', 'h', 'i', 't', 'e' };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 myColor = " orange";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StringBuilder sb = new StringBuilder("red blue green");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sb.Insert(0, ch);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sb.Insert(5, " ");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sb.Remove(0, 6);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sb.Append(myColor);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sb.Replace("blue", "violet");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 colors = sb.ToString();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Console.WriteLine(sb);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34565EE-EB90-404D-9420-800F4F149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A6C3A851-FCF0-4A11-84EF-CE00F9EA2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548977"/>
            <a:ext cx="7848600" cy="612038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System.Text;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class MyApp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int start, end;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string str = "a";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start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for (int i = 0; i &lt; 50000;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{ str += "a";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end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Console.WriteLine(end - start);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noProof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start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StringBuilder sb = new StringBuilder();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for (int i = 0; i &lt; 50000;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{ sb.Append("a");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end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Console.WriteLine(end - start);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5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34565EE-EB90-404D-9420-800F4F149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A6C3A851-FCF0-4A11-84EF-CE00F9EA2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548977"/>
            <a:ext cx="7848600" cy="612038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System.Text;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class MyApp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int start, end;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string str = "a";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start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for (int i = 0; i &lt; 50000;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{ str += "a";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end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Console.WriteLine(end - start);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noProof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start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StringBuilder sb = new StringBuilder();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for (int i = 0; i &lt; 50000;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{ sb.Append("a");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end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Console.WriteLine(end - start);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899006-F1A4-47C8-B6E7-FAA4B9A8B102}"/>
              </a:ext>
            </a:extLst>
          </p:cNvPr>
          <p:cNvSpPr/>
          <p:nvPr/>
        </p:nvSpPr>
        <p:spPr>
          <a:xfrm>
            <a:off x="5868144" y="2564904"/>
            <a:ext cx="1656184" cy="1338828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输出：</a:t>
            </a:r>
            <a:endParaRPr lang="en-US" altLang="zh-CN" sz="2800" b="1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9359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16 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8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34565EE-EB90-404D-9420-800F4F149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A6C3A851-FCF0-4A11-84EF-CE00F9EA2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548977"/>
            <a:ext cx="7848600" cy="61923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System.Text;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class MyApp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int start, end;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string str = "a";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start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for (int i = 0; i &lt; 50000;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{ str += "a";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end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Console.WriteLine(end - start);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noProof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start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StringBuilder sb = new StringBuilder();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for (int i = 0; i &lt; 50000;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{ sb.Append("a");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end = Environment.TickCount;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Console.WriteLine(end - start);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899006-F1A4-47C8-B6E7-FAA4B9A8B102}"/>
              </a:ext>
            </a:extLst>
          </p:cNvPr>
          <p:cNvSpPr/>
          <p:nvPr/>
        </p:nvSpPr>
        <p:spPr>
          <a:xfrm>
            <a:off x="5868144" y="2564904"/>
            <a:ext cx="1656184" cy="1338828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输出：</a:t>
            </a:r>
            <a:endParaRPr lang="en-US" altLang="zh-CN" sz="2800" b="1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9359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16 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98542C2-D43F-4C20-A895-A08E7EF1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52297"/>
            <a:ext cx="8064896" cy="1126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除非应用大量文本处理，否则</a:t>
            </a:r>
            <a:r>
              <a:rPr lang="en-US" altLang="zh-CN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StringBuilder</a:t>
            </a: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的优势并不明显，此时应使用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842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43C6E75-D867-4653-A93B-830CA6E5D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077200" cy="762000"/>
          </a:xfrm>
        </p:spPr>
        <p:txBody>
          <a:bodyPr/>
          <a:lstStyle/>
          <a:p>
            <a:pPr eaLnBrk="1" hangingPunct="1"/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1616648-BC1C-4B0C-A2D2-44D10F1CD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308975" cy="48958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将以下的字符串分隔成若干个单词：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0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"I am  a    boy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正则表达式提供了功能强大、灵活而又高效的方法来处理文本。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对于处理字符串的许多应用程序而言，正则表达式是不可缺少的工具。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0624C86-2646-44B8-BC21-BBE7E1DBA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正则表达式简介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A463BC9A-876F-4508-BDA6-A29F6F7CB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82804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正则表达式：用某种模式去匹配指定字符串的一种</a:t>
            </a: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字符串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表示方式。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正则表达式由普通字符和元字符组成。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altLang="zh-CN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“Hi:\d+\s*Lo:\d+”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普通字符：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Hi  :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元字符：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匹配字符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\d  \s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重复字符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+  *  \d{3}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位置字符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^  ^\d{3}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转义字符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\{</a:t>
            </a:r>
            <a:endParaRPr lang="en-US" altLang="zh-CN" sz="28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CAB8D78-CAF5-4182-A9D2-0FD730073C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0473" name="Group 41">
            <a:extLst>
              <a:ext uri="{FF2B5EF4-FFF2-40B4-BE49-F238E27FC236}">
                <a16:creationId xmlns:a16="http://schemas.microsoft.com/office/drawing/2014/main" id="{998A36E3-BB4B-4440-ACED-C89164142CE4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49629261"/>
              </p:ext>
            </p:extLst>
          </p:nvPr>
        </p:nvGraphicFramePr>
        <p:xfrm>
          <a:off x="179512" y="908720"/>
          <a:ext cx="8820150" cy="5053024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字符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描述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*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匹配前一元素的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次或多次出现，例如，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to*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to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tooo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  <a:cs typeface="Arial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+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匹配前一元素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次或多次出现，例如，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to+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→too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tooo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，不能匹配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?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匹配前一元素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次或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次出现，例如，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te?n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→ten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，不能匹配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teen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{n}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匹配前一字符的恰好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次出现，例如，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te{2}n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→teen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{n,}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匹配前一字符的至少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次出现，例如，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te{1,}n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→ten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teen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，不能匹配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tn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{n,m}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匹配前一字符的至少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次且不多于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m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次出现，例如，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te{1,2}n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→ten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teen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，不能匹配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teeen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.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匹配除“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\n”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之外的任何单个字符，例如，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a.c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→abc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aac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，不能匹配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abcc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</a:t>
                      </a: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转义字符，例如，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A\+B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→A+B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10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\n \r \t</a:t>
                      </a:r>
                    </a:p>
                  </a:txBody>
                  <a:tcPr marT="45710" marB="4571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匹配换行、回车、水平制表符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  <a:cs typeface="Arial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2482" name="Group 2">
            <a:extLst>
              <a:ext uri="{FF2B5EF4-FFF2-40B4-BE49-F238E27FC236}">
                <a16:creationId xmlns:a16="http://schemas.microsoft.com/office/drawing/2014/main" id="{BAAC728F-6EF0-47B1-887D-96BB29346B1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6896059"/>
              </p:ext>
            </p:extLst>
          </p:nvPr>
        </p:nvGraphicFramePr>
        <p:xfrm>
          <a:off x="179512" y="764704"/>
          <a:ext cx="8785225" cy="531971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字符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描述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 ]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匹配括号内的任意单个字符，可以使用连字符来指示范围，例如，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[aeiou]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→u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[a-z]→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'a'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'z'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范围内的任意小写字母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[^ ]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除匹配括号内的任意单个字符，匹配所有其他字符，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例如，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[^a-z]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匹配不是‘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a’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到‘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z’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范围内的任意字符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\d   \D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匹配一个数字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(\d)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或非数字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(\D)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，等价于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[0-9]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[^0-9]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，例如，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\d\d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→55; \D\D→xx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\w  \W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匹配包括下划线的任何单词字符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(\w)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或非单词字符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(\W)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。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\w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等价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于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[A-Za-z0-9_]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，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\W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等价于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[^A-Za-z0-9_]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，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\w\w\w\w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→A_19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\s   \S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匹配任意空白符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(\s)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或非空白符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(\S)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，空白符指空格或制表符，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例如，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\w\s\w\s\w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→A B 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|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逻辑或，例如，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z|food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Arial" charset="0"/>
                        </a:rPr>
                        <a:t>→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food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；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z|f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ood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→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zood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3530" name="Group 26">
            <a:extLst>
              <a:ext uri="{FF2B5EF4-FFF2-40B4-BE49-F238E27FC236}">
                <a16:creationId xmlns:a16="http://schemas.microsoft.com/office/drawing/2014/main" id="{0235308C-53E7-4DE0-8B61-9DBBA115704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83705853"/>
              </p:ext>
            </p:extLst>
          </p:nvPr>
        </p:nvGraphicFramePr>
        <p:xfrm>
          <a:off x="179388" y="1034702"/>
          <a:ext cx="8785225" cy="455453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字符</a:t>
                      </a:r>
                      <a:endParaRPr kumimoji="0" lang="zh-CN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描述</a:t>
                      </a:r>
                      <a:endParaRPr kumimoji="0" lang="zh-CN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^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后面的模式必须在字符串或行的开头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前面的模式必须在字符串或行的结尾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\A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前面的模式必须在字符串的开头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黑体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\b  \B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一个单词边界，指单词和空格间的位置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(\b)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；或非单词边界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\z  \Z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模式必须在字符串结尾处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(\z)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；或在字符串换行前的结尾处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(\Z)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249" name="Rectangle 25">
            <a:extLst>
              <a:ext uri="{FF2B5EF4-FFF2-40B4-BE49-F238E27FC236}">
                <a16:creationId xmlns:a16="http://schemas.microsoft.com/office/drawing/2014/main" id="{8E629EE2-B415-4F69-BC31-0B31C5B0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5888"/>
            <a:ext cx="7162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500">
                <a:solidFill>
                  <a:srgbClr val="0000FF"/>
                </a:solidFill>
                <a:ea typeface="黑体" panose="02010609060101010101" pitchFamily="49" charset="-122"/>
              </a:rPr>
              <a:t>匹配发生位置的字符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07DDEE6-BD27-4C11-80DF-19D707D4E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正则表达式模式匹配示例</a:t>
            </a:r>
          </a:p>
        </p:txBody>
      </p:sp>
      <p:sp>
        <p:nvSpPr>
          <p:cNvPr id="1176579" name="Rectangle 3">
            <a:extLst>
              <a:ext uri="{FF2B5EF4-FFF2-40B4-BE49-F238E27FC236}">
                <a16:creationId xmlns:a16="http://schemas.microsoft.com/office/drawing/2014/main" id="{E00A222A-B405-4BFC-B13F-9448D643D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35975" cy="522922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美国社会保险号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(SSN)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123-09-6575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创建一个能匹配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SSN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的正则表达式：</a:t>
            </a: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A2864DE-F2C2-4AAD-A9E2-636F57ECB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b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4481036-A2AC-4C3E-A683-C31E0C0F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765175"/>
            <a:ext cx="8785225" cy="54006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IsControl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指示指定的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字符是否属于控制字符类别。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IsDigit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指示某个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字符是否属于十进制数字类别。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IsLetter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指示某个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字符是否属于字母类别。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IsLetterOrDigit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指示某个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字符是属于字母类别还是属于十进制数字类别。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IsLower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指示某个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字符是否属于小写字母类别。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IsNumber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指示某个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字符是否属于数字类别。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IsPunctuation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指示某个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字符是否属于标点符号类别。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IsSymbol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指示某个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字符是否属于符号字符类别。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IsUpper</a:t>
            </a:r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指示某个 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 </a:t>
            </a:r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字符是否属于大写字母类别。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endParaRPr lang="zh-CN" altLang="en-US" sz="20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800" b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8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800" b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char.IsDigit</a:t>
            </a:r>
            <a:r>
              <a:rPr lang="en-US" altLang="zh-CN" sz="18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('a')); 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800" b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8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800" b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Char.IsSymbol</a:t>
            </a:r>
            <a:r>
              <a:rPr lang="en-US" altLang="zh-CN" sz="18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('+')); // Output: "True"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800" b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8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800" b="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Char.IsSymbol</a:t>
            </a:r>
            <a:r>
              <a:rPr lang="en-US" altLang="zh-CN" sz="18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('8')); // Output: "False"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07DDEE6-BD27-4C11-80DF-19D707D4E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正则表达式模式匹配示例</a:t>
            </a:r>
          </a:p>
        </p:txBody>
      </p:sp>
      <p:sp>
        <p:nvSpPr>
          <p:cNvPr id="1176579" name="Rectangle 3">
            <a:extLst>
              <a:ext uri="{FF2B5EF4-FFF2-40B4-BE49-F238E27FC236}">
                <a16:creationId xmlns:a16="http://schemas.microsoft.com/office/drawing/2014/main" id="{E00A222A-B405-4BFC-B13F-9448D643D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35975" cy="12240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美国社会保险号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(SSN)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123-09-6575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创建一个能匹配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SSN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的正则表达式：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492096-FA58-4E1D-B938-2FE186356583}"/>
              </a:ext>
            </a:extLst>
          </p:cNvPr>
          <p:cNvSpPr/>
          <p:nvPr/>
        </p:nvSpPr>
        <p:spPr>
          <a:xfrm>
            <a:off x="2627784" y="2687601"/>
            <a:ext cx="3942105" cy="52322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@"\d\d\d\-\d\d\-\d\d\d\d"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9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07DDEE6-BD27-4C11-80DF-19D707D4E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正则表达式模式匹配示例</a:t>
            </a:r>
          </a:p>
        </p:txBody>
      </p:sp>
      <p:sp>
        <p:nvSpPr>
          <p:cNvPr id="1176579" name="Rectangle 3">
            <a:extLst>
              <a:ext uri="{FF2B5EF4-FFF2-40B4-BE49-F238E27FC236}">
                <a16:creationId xmlns:a16="http://schemas.microsoft.com/office/drawing/2014/main" id="{E00A222A-B405-4BFC-B13F-9448D643D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35975" cy="12240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美国社会保险号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(SSN)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123-09-6575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创建一个能匹配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SSN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的正则表达式：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492096-FA58-4E1D-B938-2FE186356583}"/>
              </a:ext>
            </a:extLst>
          </p:cNvPr>
          <p:cNvSpPr/>
          <p:nvPr/>
        </p:nvSpPr>
        <p:spPr>
          <a:xfrm>
            <a:off x="2627784" y="2687601"/>
            <a:ext cx="3942105" cy="52322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@"\d\d\d\-\d\d\-\d\d\d\d"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7DDAAA-6D56-406F-8EBF-5C2DD1B69341}"/>
              </a:ext>
            </a:extLst>
          </p:cNvPr>
          <p:cNvSpPr/>
          <p:nvPr/>
        </p:nvSpPr>
        <p:spPr>
          <a:xfrm>
            <a:off x="323849" y="3609076"/>
            <a:ext cx="8435975" cy="7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Blip>
                <a:blip r:embed="rId2"/>
              </a:buBlip>
            </a:pPr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SSN</a:t>
            </a:r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格式变为：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1234567-1234-12345678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2E1E56-CC64-4A9D-AEB8-772B5BDF9012}"/>
              </a:ext>
            </a:extLst>
          </p:cNvPr>
          <p:cNvSpPr/>
          <p:nvPr/>
        </p:nvSpPr>
        <p:spPr>
          <a:xfrm>
            <a:off x="1063016" y="4293096"/>
            <a:ext cx="6965368" cy="52322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</a:pP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@"\d\d\d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\d</a:t>
            </a: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\d\d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\d\</a:t>
            </a: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-\d\d\d\d\-\d\d\d\d\d\d\d\d"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7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07DDEE6-BD27-4C11-80DF-19D707D4E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正则表达式模式匹配示例</a:t>
            </a:r>
          </a:p>
        </p:txBody>
      </p:sp>
      <p:sp>
        <p:nvSpPr>
          <p:cNvPr id="1176579" name="Rectangle 3">
            <a:extLst>
              <a:ext uri="{FF2B5EF4-FFF2-40B4-BE49-F238E27FC236}">
                <a16:creationId xmlns:a16="http://schemas.microsoft.com/office/drawing/2014/main" id="{E00A222A-B405-4BFC-B13F-9448D643D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35975" cy="12240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美国社会保险号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(SSN)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123-09-6575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创建一个能匹配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SSN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的正则表达式：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492096-FA58-4E1D-B938-2FE186356583}"/>
              </a:ext>
            </a:extLst>
          </p:cNvPr>
          <p:cNvSpPr/>
          <p:nvPr/>
        </p:nvSpPr>
        <p:spPr>
          <a:xfrm>
            <a:off x="2627784" y="2687601"/>
            <a:ext cx="3942105" cy="52322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@"\d\d\d\-\d\d\-\d\d\d\d"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7DDAAA-6D56-406F-8EBF-5C2DD1B69341}"/>
              </a:ext>
            </a:extLst>
          </p:cNvPr>
          <p:cNvSpPr/>
          <p:nvPr/>
        </p:nvSpPr>
        <p:spPr>
          <a:xfrm>
            <a:off x="323849" y="3609076"/>
            <a:ext cx="8435975" cy="7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Blip>
                <a:blip r:embed="rId2"/>
              </a:buBlip>
            </a:pPr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SSN</a:t>
            </a:r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格式变为：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1234567-1234-12345678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2E1E56-CC64-4A9D-AEB8-772B5BDF9012}"/>
              </a:ext>
            </a:extLst>
          </p:cNvPr>
          <p:cNvSpPr/>
          <p:nvPr/>
        </p:nvSpPr>
        <p:spPr>
          <a:xfrm>
            <a:off x="1063016" y="4293096"/>
            <a:ext cx="6965368" cy="52322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</a:pP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@"\d\d\d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\d</a:t>
            </a: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\d\d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\d\</a:t>
            </a: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-\d\d\d\d\-\d\d\d\d\d\d\d\d"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11CBFD-CFB7-4942-84E5-D49E334188BE}"/>
              </a:ext>
            </a:extLst>
          </p:cNvPr>
          <p:cNvSpPr/>
          <p:nvPr/>
        </p:nvSpPr>
        <p:spPr>
          <a:xfrm>
            <a:off x="2865829" y="5661248"/>
            <a:ext cx="3466013" cy="52322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</a:pP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@"\d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{7}\</a:t>
            </a: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-\d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{4}\</a:t>
            </a: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-\d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{8}</a:t>
            </a:r>
            <a:r>
              <a:rPr lang="en-US" altLang="zh-CN" sz="28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75241EB4-BB04-480F-AD49-A0DEBF4E0085}"/>
              </a:ext>
            </a:extLst>
          </p:cNvPr>
          <p:cNvSpPr/>
          <p:nvPr/>
        </p:nvSpPr>
        <p:spPr bwMode="auto">
          <a:xfrm>
            <a:off x="4355976" y="4888324"/>
            <a:ext cx="288032" cy="628908"/>
          </a:xfrm>
          <a:prstGeom prst="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89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51117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>
                <a:solidFill>
                  <a:srgbClr val="FF0000"/>
                </a:solidFill>
              </a:rPr>
              <a:t>"[</a:t>
            </a:r>
            <a:r>
              <a:rPr lang="en-US" altLang="zh-CN" sz="2400" b="0" dirty="0">
                <a:solidFill>
                  <a:srgbClr val="FF0000"/>
                </a:solidFill>
              </a:rPr>
              <a:t>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</p:txBody>
      </p:sp>
    </p:spTree>
    <p:extLst>
      <p:ext uri="{BB962C8B-B14F-4D97-AF65-F5344CB8AC3E}">
        <p14:creationId xmlns:p14="http://schemas.microsoft.com/office/powerpoint/2010/main" val="33638770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43204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由数字、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个英文字母或者下划线组成的字符串：</a:t>
            </a:r>
            <a:endParaRPr lang="en-US" altLang="zh-CN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835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43204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由数字、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个英文字母或者下划线组成的字符串：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"\w+"</a:t>
            </a:r>
          </a:p>
        </p:txBody>
      </p:sp>
    </p:spTree>
    <p:extLst>
      <p:ext uri="{BB962C8B-B14F-4D97-AF65-F5344CB8AC3E}">
        <p14:creationId xmlns:p14="http://schemas.microsoft.com/office/powerpoint/2010/main" val="405023463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43204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由数字、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个英文字母或者下划线组成的字符串：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"\w+"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固定电话号码：</a:t>
            </a:r>
            <a:endParaRPr lang="en-US" altLang="zh-CN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506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43204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由数字、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个英文字母或者下划线组成的字符串：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"\w+"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固定电话号码：</a:t>
            </a:r>
            <a:r>
              <a:rPr lang="en-US" altLang="zh-CN" sz="2400" b="0" dirty="0">
                <a:solidFill>
                  <a:srgbClr val="FF0000"/>
                </a:solidFill>
              </a:rPr>
              <a:t>"(\d{3,4}\-?)?\d{7,8}"</a:t>
            </a:r>
          </a:p>
        </p:txBody>
      </p:sp>
    </p:spTree>
    <p:extLst>
      <p:ext uri="{BB962C8B-B14F-4D97-AF65-F5344CB8AC3E}">
        <p14:creationId xmlns:p14="http://schemas.microsoft.com/office/powerpoint/2010/main" val="4200529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43204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由数字、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个英文字母或者下划线组成的字符串：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"\w+"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固定电话号码：</a:t>
            </a:r>
            <a:r>
              <a:rPr lang="en-US" altLang="zh-CN" sz="2400" b="0" dirty="0">
                <a:solidFill>
                  <a:srgbClr val="FF0000"/>
                </a:solidFill>
              </a:rPr>
              <a:t>"(\d{3,4}\-?)?\d{7,8}"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一年的</a:t>
            </a:r>
            <a:r>
              <a:rPr lang="en-US" altLang="zh-CN" sz="2400" b="0" dirty="0"/>
              <a:t>12</a:t>
            </a:r>
            <a:r>
              <a:rPr lang="zh-CN" altLang="en-US" sz="2400" b="0" dirty="0"/>
              <a:t>个月：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1273232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43204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由数字、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个英文字母或者下划线组成的字符串：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"\w+"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固定电话号码：</a:t>
            </a:r>
            <a:r>
              <a:rPr lang="en-US" altLang="zh-CN" sz="2400" b="0" dirty="0">
                <a:solidFill>
                  <a:srgbClr val="FF0000"/>
                </a:solidFill>
              </a:rPr>
              <a:t>"(\d{3,4}\-?)?\d{7,8}"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一年的</a:t>
            </a:r>
            <a:r>
              <a:rPr lang="en-US" altLang="zh-CN" sz="2400" b="0" dirty="0"/>
              <a:t>12</a:t>
            </a:r>
            <a:r>
              <a:rPr lang="zh-CN" altLang="en-US" sz="2400" b="0" dirty="0"/>
              <a:t>个月：</a:t>
            </a:r>
            <a:r>
              <a:rPr lang="en-US" altLang="zh-CN" sz="2400" b="0" dirty="0">
                <a:solidFill>
                  <a:srgbClr val="FF0000"/>
                </a:solidFill>
              </a:rPr>
              <a:t>"(1[0-2])|(0?[1-9])"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1331858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053F181-35B6-4BE1-A8CF-717D7E11E2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82B6FC-A2FA-449C-9A61-2DE86812743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2204" y="692696"/>
            <a:ext cx="7776220" cy="2509837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创建字符串：拘留池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散列表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，存储编译期间的所有字符串直接量。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poem1=“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Kubla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Khan”;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poem2=“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Kubla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Khan”;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poem3=</a:t>
            </a:r>
            <a:r>
              <a:rPr lang="en-US" altLang="zh-CN" sz="20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String.Copy</a:t>
            </a: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(poem2);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poem4=“Christabel”;</a:t>
            </a:r>
          </a:p>
        </p:txBody>
      </p:sp>
      <p:graphicFrame>
        <p:nvGraphicFramePr>
          <p:cNvPr id="26628" name="Object 7">
            <a:extLst>
              <a:ext uri="{FF2B5EF4-FFF2-40B4-BE49-F238E27FC236}">
                <a16:creationId xmlns:a16="http://schemas.microsoft.com/office/drawing/2014/main" id="{EF34399F-C58C-4EBD-A824-B101DFBCEB4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42988" y="3070225"/>
          <a:ext cx="61214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Visio" r:id="rId3" imgW="5999321" imgH="3512820" progId="Visio.Drawing.11">
                  <p:embed/>
                </p:oleObj>
              </mc:Choice>
              <mc:Fallback>
                <p:oleObj name="Visio" r:id="rId3" imgW="5999321" imgH="351282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70225"/>
                        <a:ext cx="6121400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43204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由数字、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个英文字母或者下划线组成的字符串：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"\w+"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固定电话号码：</a:t>
            </a:r>
            <a:r>
              <a:rPr lang="en-US" altLang="zh-CN" sz="2400" b="0" dirty="0">
                <a:solidFill>
                  <a:srgbClr val="FF0000"/>
                </a:solidFill>
              </a:rPr>
              <a:t>"(\d{3,4}\-?)?\d{7,8}"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一年的</a:t>
            </a:r>
            <a:r>
              <a:rPr lang="en-US" altLang="zh-CN" sz="2400" b="0" dirty="0"/>
              <a:t>12</a:t>
            </a:r>
            <a:r>
              <a:rPr lang="zh-CN" altLang="en-US" sz="2400" b="0" dirty="0"/>
              <a:t>个月：</a:t>
            </a:r>
            <a:r>
              <a:rPr lang="en-US" altLang="zh-CN" sz="2400" b="0" dirty="0">
                <a:solidFill>
                  <a:srgbClr val="FF0000"/>
                </a:solidFill>
              </a:rPr>
              <a:t>"(1[0-2])|(0?[1-9])"</a:t>
            </a:r>
            <a:endParaRPr lang="en-US" altLang="zh-CN" sz="2400" b="0" dirty="0"/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一个月的</a:t>
            </a:r>
            <a:r>
              <a:rPr lang="en-US" altLang="zh-CN" sz="2400" b="0" dirty="0"/>
              <a:t>31</a:t>
            </a:r>
            <a:r>
              <a:rPr lang="zh-CN" altLang="en-US" sz="2400" b="0" dirty="0"/>
              <a:t>天：</a:t>
            </a:r>
            <a:endParaRPr lang="en-US" altLang="zh-CN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740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1BD3E6-9C05-483E-ABC4-9965F8E4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正则表达式模式举例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30217A-DD5D-4941-859C-A71ED0A51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712646" cy="43204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个大写英文字母组成的字符串：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个小写英文字母组成的字符串：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"[A-</a:t>
            </a:r>
            <a:r>
              <a:rPr lang="en-US" altLang="zh-CN" sz="2400" b="0" dirty="0" err="1">
                <a:solidFill>
                  <a:srgbClr val="FF0000"/>
                </a:solidFill>
              </a:rPr>
              <a:t>Za</a:t>
            </a:r>
            <a:r>
              <a:rPr lang="en-US" altLang="zh-CN" sz="2400" b="0" dirty="0">
                <a:solidFill>
                  <a:srgbClr val="FF0000"/>
                </a:solidFill>
              </a:rPr>
              <a:t>-z]+"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由数字、</a:t>
            </a:r>
            <a:r>
              <a:rPr lang="en-US" altLang="zh-CN" sz="2400" b="0" dirty="0"/>
              <a:t>26</a:t>
            </a:r>
            <a:r>
              <a:rPr lang="zh-CN" altLang="en-US" sz="2400" b="0" dirty="0"/>
              <a:t>个英文字母或者下划线组成的字符串：</a:t>
            </a:r>
            <a:r>
              <a:rPr lang="en-US" altLang="zh-CN" sz="2400" b="0" dirty="0">
                <a:solidFill>
                  <a:srgbClr val="FF0000"/>
                </a:solidFill>
              </a:rPr>
              <a:t>"\w+"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固定电话号码：</a:t>
            </a:r>
            <a:r>
              <a:rPr lang="en-US" altLang="zh-CN" sz="2400" b="0" dirty="0">
                <a:solidFill>
                  <a:srgbClr val="FF0000"/>
                </a:solidFill>
              </a:rPr>
              <a:t>"(\d{3,4}\-?)?\d{7,8}"</a:t>
            </a:r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一年的</a:t>
            </a:r>
            <a:r>
              <a:rPr lang="en-US" altLang="zh-CN" sz="2400" b="0" dirty="0"/>
              <a:t>12</a:t>
            </a:r>
            <a:r>
              <a:rPr lang="zh-CN" altLang="en-US" sz="2400" b="0" dirty="0"/>
              <a:t>个月：</a:t>
            </a:r>
            <a:r>
              <a:rPr lang="en-US" altLang="zh-CN" sz="2400" b="0" dirty="0">
                <a:solidFill>
                  <a:srgbClr val="FF0000"/>
                </a:solidFill>
              </a:rPr>
              <a:t>"(1[0-2])|(0?[1-9])"</a:t>
            </a:r>
            <a:endParaRPr lang="en-US" altLang="zh-CN" sz="2400" b="0" dirty="0"/>
          </a:p>
          <a:p>
            <a:pPr>
              <a:spcAft>
                <a:spcPts val="600"/>
              </a:spcAft>
            </a:pPr>
            <a:r>
              <a:rPr lang="zh-CN" altLang="en-US" sz="2400" b="0" dirty="0"/>
              <a:t>一个月的</a:t>
            </a:r>
            <a:r>
              <a:rPr lang="en-US" altLang="zh-CN" sz="2400" b="0" dirty="0"/>
              <a:t>31</a:t>
            </a:r>
            <a:r>
              <a:rPr lang="zh-CN" altLang="en-US" sz="2400" b="0" dirty="0"/>
              <a:t>天：</a:t>
            </a:r>
            <a:r>
              <a:rPr lang="en-US" altLang="zh-CN" sz="2400" b="0" dirty="0">
                <a:solidFill>
                  <a:srgbClr val="FF0000"/>
                </a:solidFill>
              </a:rPr>
              <a:t>"(30|31|((1|2)[0-9]))|(0?[1-9])"</a:t>
            </a:r>
          </a:p>
        </p:txBody>
      </p:sp>
    </p:spTree>
    <p:extLst>
      <p:ext uri="{BB962C8B-B14F-4D97-AF65-F5344CB8AC3E}">
        <p14:creationId xmlns:p14="http://schemas.microsoft.com/office/powerpoint/2010/main" val="1577981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3B8C3DE-0DD9-4A2B-BD53-7F01538F9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Regex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186982B5-1160-46FB-9D2E-7451B1262D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9825" y="1196752"/>
            <a:ext cx="8642350" cy="3455913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Regex 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类在</a:t>
            </a:r>
            <a:r>
              <a:rPr lang="en-US" altLang="zh-CN" sz="24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System.Text.RegularExpressions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命名空间下。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Regex()</a:t>
            </a:r>
            <a:r>
              <a:rPr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2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初始化 </a:t>
            </a:r>
            <a:r>
              <a:rPr lang="en-US" altLang="zh-CN" sz="22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Regex </a:t>
            </a:r>
            <a:r>
              <a:rPr lang="zh-CN" altLang="en-US" sz="22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类的新实例。 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Regex(String)</a:t>
            </a:r>
            <a:r>
              <a:rPr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2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正则表达式新实例。 </a:t>
            </a:r>
          </a:p>
          <a:p>
            <a:pPr marL="533400" indent="-5334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Regex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r>
              <a:rPr lang="zh-CN" altLang="en-US" sz="2400" b="0" dirty="0"/>
              <a:t>：实例和静态形式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933450" lvl="1" indent="-5334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2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IsMatch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：是否有匹配项</a:t>
            </a:r>
            <a:endParaRPr lang="en-US" altLang="zh-CN" sz="22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933450" lvl="1" indent="-5334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200" b="0" dirty="0">
                <a:solidFill>
                  <a:srgbClr val="000000"/>
                </a:solidFill>
                <a:ea typeface="黑体" panose="02010609060101010101" pitchFamily="49" charset="-122"/>
              </a:rPr>
              <a:t>Match</a:t>
            </a:r>
            <a:r>
              <a:rPr lang="zh-CN" altLang="en-US" sz="2200" b="0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200" b="0" dirty="0">
                <a:solidFill>
                  <a:srgbClr val="000000"/>
                </a:solidFill>
                <a:ea typeface="黑体" panose="02010609060101010101" pitchFamily="49" charset="-122"/>
              </a:rPr>
              <a:t>Matches</a:t>
            </a:r>
            <a:r>
              <a:rPr lang="zh-CN" altLang="en-US" sz="2200" b="0" dirty="0">
                <a:solidFill>
                  <a:srgbClr val="000000"/>
                </a:solidFill>
                <a:ea typeface="黑体" panose="02010609060101010101" pitchFamily="49" charset="-122"/>
              </a:rPr>
              <a:t>：返回找到的匹配项</a:t>
            </a:r>
          </a:p>
          <a:p>
            <a:pPr marL="933450" lvl="1" indent="-5334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200" b="0" dirty="0">
                <a:solidFill>
                  <a:srgbClr val="000000"/>
                </a:solidFill>
                <a:ea typeface="黑体" panose="02010609060101010101" pitchFamily="49" charset="-122"/>
              </a:rPr>
              <a:t>Replace</a:t>
            </a:r>
            <a:r>
              <a:rPr lang="zh-CN" altLang="en-US" sz="2200" b="0" dirty="0">
                <a:solidFill>
                  <a:srgbClr val="000000"/>
                </a:solidFill>
                <a:ea typeface="黑体" panose="02010609060101010101" pitchFamily="49" charset="-122"/>
              </a:rPr>
              <a:t>：替换匹配项</a:t>
            </a:r>
            <a:endParaRPr lang="en-US" altLang="zh-CN" sz="2200" b="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933450" lvl="1" indent="-5334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Split</a:t>
            </a:r>
            <a:r>
              <a:rPr lang="zh-CN" altLang="en-US" sz="22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：用匹配项分割</a:t>
            </a:r>
            <a:endParaRPr lang="en-US" altLang="zh-CN" sz="22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8522088-43C4-45A3-9433-957DA38E8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IsMatch</a:t>
            </a: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71ACD0C-368D-4674-A1AE-2761E1A5E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73728" cy="1800200"/>
          </a:xfrm>
        </p:spPr>
        <p:txBody>
          <a:bodyPr/>
          <a:lstStyle/>
          <a:p>
            <a:pPr marL="457200" lvl="1" indent="-457200" eaLnBrk="1" hangingPunct="1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bool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IsMatch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(string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 </a:t>
            </a:r>
          </a:p>
          <a:p>
            <a:pPr marL="457200" lvl="1" indent="-457200" eaLnBrk="1" hangingPunct="1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public bool </a:t>
            </a:r>
            <a:r>
              <a:rPr lang="en-US" altLang="zh-CN" sz="2000" dirty="0" err="1"/>
              <a:t>IsMatch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start);</a:t>
            </a:r>
            <a:endParaRPr lang="zh-CN" altLang="en-US" sz="2000" dirty="0"/>
          </a:p>
          <a:p>
            <a:pPr marL="457200" lvl="1" indent="-457200" eaLnBrk="1" hangingPunct="1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public static bool </a:t>
            </a:r>
            <a:r>
              <a:rPr lang="en-US" altLang="zh-CN" sz="2000" dirty="0" err="1"/>
              <a:t>IsMatch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string pattern);</a:t>
            </a:r>
          </a:p>
          <a:p>
            <a:pPr marL="457200" lvl="1" indent="-457200" eaLnBrk="1" hangingPunct="1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public static bool </a:t>
            </a:r>
            <a:r>
              <a:rPr lang="en-US" altLang="zh-CN" sz="2000" dirty="0" err="1"/>
              <a:t>IsMatch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string pattern, </a:t>
            </a:r>
            <a:r>
              <a:rPr lang="en-US" altLang="zh-CN" sz="2000" dirty="0" err="1"/>
              <a:t>RegexOptions</a:t>
            </a:r>
            <a:r>
              <a:rPr lang="en-US" altLang="zh-CN" sz="2000" dirty="0"/>
              <a:t> options);</a:t>
            </a:r>
          </a:p>
          <a:p>
            <a:pPr marL="0" lvl="1" indent="0" eaLnBrk="1" hangingPunct="1">
              <a:buNone/>
            </a:pPr>
            <a:r>
              <a:rPr lang="en-US" altLang="zh-CN" sz="2000" dirty="0"/>
              <a:t>    </a:t>
            </a:r>
            <a:endParaRPr lang="zh-CN" altLang="en-US" sz="2000" dirty="0"/>
          </a:p>
          <a:p>
            <a:pPr eaLnBrk="1" hangingPunct="1"/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8522088-43C4-45A3-9433-957DA38E8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IsMatch</a:t>
            </a:r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71ACD0C-368D-4674-A1AE-2761E1A5E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73728" cy="1800200"/>
          </a:xfrm>
        </p:spPr>
        <p:txBody>
          <a:bodyPr/>
          <a:lstStyle/>
          <a:p>
            <a:pPr marL="457200" lvl="1" indent="-457200" eaLnBrk="1" hangingPunct="1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bool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IsMatch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(string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 </a:t>
            </a:r>
          </a:p>
          <a:p>
            <a:pPr marL="457200" lvl="1" indent="-457200" eaLnBrk="1" hangingPunct="1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public bool </a:t>
            </a:r>
            <a:r>
              <a:rPr lang="en-US" altLang="zh-CN" sz="2000" dirty="0" err="1"/>
              <a:t>IsMatch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start);</a:t>
            </a:r>
            <a:endParaRPr lang="zh-CN" altLang="en-US" sz="2000" dirty="0"/>
          </a:p>
          <a:p>
            <a:pPr marL="457200" lvl="1" indent="-457200" eaLnBrk="1" hangingPunct="1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public static bool </a:t>
            </a:r>
            <a:r>
              <a:rPr lang="en-US" altLang="zh-CN" sz="2000" dirty="0" err="1"/>
              <a:t>IsMatch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string pattern);</a:t>
            </a:r>
          </a:p>
          <a:p>
            <a:pPr marL="457200" lvl="1" indent="-457200" eaLnBrk="1" hangingPunct="1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public static bool </a:t>
            </a:r>
            <a:r>
              <a:rPr lang="en-US" altLang="zh-CN" sz="2000" dirty="0" err="1"/>
              <a:t>IsMatch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string pattern, </a:t>
            </a:r>
            <a:r>
              <a:rPr lang="en-US" altLang="zh-CN" sz="2000" dirty="0" err="1"/>
              <a:t>RegexOptions</a:t>
            </a:r>
            <a:r>
              <a:rPr lang="en-US" altLang="zh-CN" sz="2000" dirty="0"/>
              <a:t> options);</a:t>
            </a:r>
          </a:p>
          <a:p>
            <a:pPr marL="0" lvl="1" indent="0" eaLnBrk="1" hangingPunct="1">
              <a:buNone/>
            </a:pPr>
            <a:r>
              <a:rPr lang="en-US" altLang="zh-CN" sz="2000" dirty="0"/>
              <a:t>    </a:t>
            </a:r>
            <a:endParaRPr lang="zh-CN" altLang="en-US" sz="2000" dirty="0"/>
          </a:p>
          <a:p>
            <a:pPr eaLnBrk="1" hangingPunct="1"/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D54EE-83D1-4049-97B3-B94084B2B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996953"/>
            <a:ext cx="8801720" cy="2808312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zh-CN" sz="1800" kern="0" dirty="0"/>
              <a:t>string searchStr = "He went that a way";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zh-CN" sz="1800" kern="0" dirty="0"/>
              <a:t>Regex myRegex = new Regex("at");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zh-CN" sz="1800" kern="0" dirty="0">
                <a:solidFill>
                  <a:srgbClr val="FF0000"/>
                </a:solidFill>
              </a:rPr>
              <a:t>//true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zh-CN" sz="1800" kern="0" dirty="0"/>
              <a:t>bool match = myRegex.IsMatch(searchStr);</a:t>
            </a:r>
            <a:r>
              <a:rPr lang="en-US" altLang="zh-CN" sz="1800" kern="0" dirty="0"/>
              <a:t>  //</a:t>
            </a:r>
            <a:r>
              <a:rPr lang="zh-CN" altLang="en-US" sz="1800" kern="0" dirty="0"/>
              <a:t>实例方法</a:t>
            </a:r>
            <a:endParaRPr lang="zh-CN" altLang="zh-CN" sz="1800" kern="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zh-CN" sz="1800" kern="0" dirty="0">
                <a:solidFill>
                  <a:srgbClr val="FF0000"/>
                </a:solidFill>
              </a:rPr>
              <a:t>//false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zh-CN" sz="1800" kern="0" dirty="0"/>
              <a:t>match = myRegex.IsMatch(searchStr, 12);</a:t>
            </a:r>
            <a:r>
              <a:rPr lang="en-US" altLang="zh-CN" sz="1800" kern="0" dirty="0"/>
              <a:t> //</a:t>
            </a:r>
            <a:r>
              <a:rPr lang="zh-CN" altLang="en-US" sz="1800" kern="0" dirty="0"/>
              <a:t>实例方法</a:t>
            </a:r>
            <a:endParaRPr lang="zh-CN" altLang="zh-CN" sz="1800" kern="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zh-CN" sz="1800" kern="0" dirty="0"/>
              <a:t>match = Regex.IsMatch(searchStr, </a:t>
            </a:r>
            <a:r>
              <a:rPr lang="zh-CN" altLang="en-US" sz="1800" kern="0" dirty="0"/>
              <a:t>“</a:t>
            </a:r>
            <a:r>
              <a:rPr lang="zh-CN" altLang="zh-CN" sz="1800" kern="0" dirty="0"/>
              <a:t>at</a:t>
            </a:r>
            <a:r>
              <a:rPr lang="zh-CN" altLang="en-US" sz="1800" kern="0" dirty="0"/>
              <a:t>”</a:t>
            </a:r>
            <a:r>
              <a:rPr lang="zh-CN" altLang="zh-CN" sz="1800" kern="0" dirty="0"/>
              <a:t>);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 </a:t>
            </a:r>
            <a:r>
              <a:rPr lang="en-US" altLang="zh-CN" sz="1800" kern="0" dirty="0"/>
              <a:t>//</a:t>
            </a:r>
            <a:r>
              <a:rPr lang="zh-CN" altLang="en-US" sz="1800" kern="0" dirty="0"/>
              <a:t>静态方法</a:t>
            </a:r>
            <a:endParaRPr lang="zh-CN" altLang="zh-CN" sz="1800" kern="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zh-CN" sz="1800" kern="0" dirty="0"/>
              <a:t>match = Regex.IsMatch(searchStr, "AT", RegexOptions.IgnoreCase);</a:t>
            </a:r>
            <a:r>
              <a:rPr lang="en-US" altLang="zh-CN" sz="1800" kern="0" dirty="0"/>
              <a:t> //</a:t>
            </a:r>
            <a:r>
              <a:rPr lang="zh-CN" altLang="en-US" sz="1800" kern="0" dirty="0"/>
              <a:t>静态方法</a:t>
            </a:r>
            <a:endParaRPr lang="en-US" altLang="zh-CN" sz="1800" kern="0" dirty="0"/>
          </a:p>
        </p:txBody>
      </p:sp>
    </p:spTree>
    <p:extLst>
      <p:ext uri="{BB962C8B-B14F-4D97-AF65-F5344CB8AC3E}">
        <p14:creationId xmlns:p14="http://schemas.microsoft.com/office/powerpoint/2010/main" val="30456341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7" name="Rectangle 3">
            <a:extLst>
              <a:ext uri="{FF2B5EF4-FFF2-40B4-BE49-F238E27FC236}">
                <a16:creationId xmlns:a16="http://schemas.microsoft.com/office/drawing/2014/main" id="{05619454-5418-4183-B646-F787AA39B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2100" y="188640"/>
            <a:ext cx="8528050" cy="1079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判断字符串</a:t>
            </a:r>
            <a:r>
              <a:rPr lang="en-US" altLang="zh-CN" sz="2800" b="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zh-CN" altLang="en-US" sz="28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中是否包含数值（包含整数和小数）？</a:t>
            </a:r>
            <a:endParaRPr lang="en-US" altLang="zh-CN" sz="2800" b="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124abc</a:t>
            </a:r>
            <a:r>
              <a:rPr lang="zh-CN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-124.456abc</a:t>
            </a:r>
            <a:r>
              <a:rPr lang="zh-CN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endParaRPr lang="zh-CN" altLang="zh-CN" b="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zh-CN" altLang="zh-CN" b="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7109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7" name="Rectangle 3">
            <a:extLst>
              <a:ext uri="{FF2B5EF4-FFF2-40B4-BE49-F238E27FC236}">
                <a16:creationId xmlns:a16="http://schemas.microsoft.com/office/drawing/2014/main" id="{05619454-5418-4183-B646-F787AA39B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2100" y="188640"/>
            <a:ext cx="8528050" cy="1079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判断字符串</a:t>
            </a:r>
            <a:r>
              <a:rPr lang="en-US" altLang="zh-CN" sz="2800" b="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zh-CN" altLang="en-US" sz="28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中是否包含数值（包含整数和小数）？</a:t>
            </a:r>
            <a:endParaRPr lang="en-US" altLang="zh-CN" sz="2800" b="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124abc</a:t>
            </a:r>
            <a:r>
              <a:rPr lang="zh-CN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-124.456abc</a:t>
            </a:r>
            <a:r>
              <a:rPr lang="zh-CN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endParaRPr lang="zh-CN" altLang="zh-CN" b="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zh-CN" altLang="zh-CN" b="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A6A7F1-5E8D-4682-8EFE-3A398B89B91B}"/>
              </a:ext>
            </a:extLst>
          </p:cNvPr>
          <p:cNvSpPr/>
          <p:nvPr/>
        </p:nvSpPr>
        <p:spPr>
          <a:xfrm>
            <a:off x="395536" y="1426116"/>
            <a:ext cx="8280920" cy="180049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“124.abc”;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@“\-?\d+\.?\d*”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myRegex.IsMatch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b1 =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Regex.IsMatch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(“124.abc”, @“\-?\d+\.?\d*"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F790476-AB3A-4034-8E9E-82611C9A9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16633"/>
            <a:ext cx="85280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验证字符串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是否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包含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yyyy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-mm-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dd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字符串？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FC08E5-2898-4374-8D52-1457B80597F2}"/>
              </a:ext>
            </a:extLst>
          </p:cNvPr>
          <p:cNvSpPr/>
          <p:nvPr/>
        </p:nvSpPr>
        <p:spPr>
          <a:xfrm>
            <a:off x="395536" y="850647"/>
            <a:ext cx="8280920" cy="135421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“2014-01-06”;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/>
              <a:t>@“\d{4}\-\d{2}\-\d{2}"); 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myRegex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IsMatch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930777-A5F4-46ED-A3E7-945620856DFB}"/>
              </a:ext>
            </a:extLst>
          </p:cNvPr>
          <p:cNvSpPr/>
          <p:nvPr/>
        </p:nvSpPr>
        <p:spPr>
          <a:xfrm>
            <a:off x="395536" y="2492896"/>
            <a:ext cx="8280920" cy="135421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“132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2014-01-06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215”;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/>
              <a:t>@“\d{4}\-\d{2}\-\d{2}"); 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myRegex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IsMatch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A56CF7-D128-41EE-B050-FA9CF7EA0F68}"/>
              </a:ext>
            </a:extLst>
          </p:cNvPr>
          <p:cNvSpPr/>
          <p:nvPr/>
        </p:nvSpPr>
        <p:spPr>
          <a:xfrm>
            <a:off x="395536" y="4149080"/>
            <a:ext cx="8280920" cy="135421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“1322014-001-06215”;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/>
              <a:t>@“\d{4}\-\d{2}\-\d{2}"); 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myRegex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IsMatch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9717220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F790476-AB3A-4034-8E9E-82611C9A9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16633"/>
            <a:ext cx="85280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验证字符串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是否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包含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yyyy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-mm-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dd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字符串？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FC08E5-2898-4374-8D52-1457B80597F2}"/>
              </a:ext>
            </a:extLst>
          </p:cNvPr>
          <p:cNvSpPr/>
          <p:nvPr/>
        </p:nvSpPr>
        <p:spPr>
          <a:xfrm>
            <a:off x="395536" y="850647"/>
            <a:ext cx="8280920" cy="135421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“2014-01-06”;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/>
              <a:t>@“\d{4}\-\d{2}\-\d{2}"); 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myRegex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IsMatch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930777-A5F4-46ED-A3E7-945620856DFB}"/>
              </a:ext>
            </a:extLst>
          </p:cNvPr>
          <p:cNvSpPr/>
          <p:nvPr/>
        </p:nvSpPr>
        <p:spPr>
          <a:xfrm>
            <a:off x="395536" y="2492896"/>
            <a:ext cx="8280920" cy="135421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“132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2014-01-06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215”;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/>
              <a:t>@“\d{4}\-\d{2}\-\d{2}"); 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myRegex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IsMatch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A56CF7-D128-41EE-B050-FA9CF7EA0F68}"/>
              </a:ext>
            </a:extLst>
          </p:cNvPr>
          <p:cNvSpPr/>
          <p:nvPr/>
        </p:nvSpPr>
        <p:spPr>
          <a:xfrm>
            <a:off x="395536" y="4149080"/>
            <a:ext cx="8280920" cy="135421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“1322014-001-06215”;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/>
              <a:t>@“\d{4}\-\d{2}\-\d{2}"); 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myRegex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IsMatch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B7D34CB-7728-4242-B5F6-395A60E3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5793557"/>
            <a:ext cx="85280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验证字符串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是否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yyyy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-mm-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dd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字符串？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87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2FC08E5-2898-4374-8D52-1457B80597F2}"/>
              </a:ext>
            </a:extLst>
          </p:cNvPr>
          <p:cNvSpPr/>
          <p:nvPr/>
        </p:nvSpPr>
        <p:spPr>
          <a:xfrm>
            <a:off x="395536" y="850647"/>
            <a:ext cx="8280920" cy="135421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“2014-01-06”;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>
                <a:solidFill>
                  <a:srgbClr val="FF3300"/>
                </a:solidFill>
              </a:rPr>
              <a:t>@“^\d{4}\-\d{2}\-\d{2}$"</a:t>
            </a:r>
            <a:r>
              <a:rPr lang="en-US" altLang="zh-CN" sz="2400" dirty="0"/>
              <a:t>); 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myRegex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IsMatch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930777-A5F4-46ED-A3E7-945620856DFB}"/>
              </a:ext>
            </a:extLst>
          </p:cNvPr>
          <p:cNvSpPr/>
          <p:nvPr/>
        </p:nvSpPr>
        <p:spPr>
          <a:xfrm>
            <a:off x="395536" y="2492896"/>
            <a:ext cx="8280920" cy="135421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“132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2014-01-06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215”;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>
                <a:solidFill>
                  <a:srgbClr val="FF3300"/>
                </a:solidFill>
              </a:rPr>
              <a:t>@“^\d{4}\-\d{2}\-\d{2}$"</a:t>
            </a:r>
            <a:r>
              <a:rPr lang="en-US" altLang="zh-CN" sz="2400" dirty="0"/>
              <a:t>); </a:t>
            </a:r>
            <a:endParaRPr lang="en-US" altLang="zh-CN" sz="240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bool  b = 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myRegex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IsMatch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B7D34CB-7728-4242-B5F6-395A60E3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71" y="123600"/>
            <a:ext cx="85280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验证字符串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是否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yyyy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-mm-</a:t>
            </a:r>
            <a:r>
              <a:rPr lang="en-US" altLang="zh-CN" sz="2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dd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字符串？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22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7329DD79-AD1F-4ED5-9CFE-09719BF87B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2E8106D-67CB-4381-B333-E7AA53AABDA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476250"/>
            <a:ext cx="7704138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Console.WriteLine(poem1 == poem2);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Console.WriteLine(poem1 == poem3); 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Console.WriteLine(ReferenceEquals(poem1, poem3));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Console.WriteLine(ReferenceEquals(poem1, poem2));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Console.WriteLine(ReferenceEquals(poem1, "Kubla Khan"));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90FC74BE-3B95-41C4-A516-09B1576000C2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42988" y="2133600"/>
          <a:ext cx="7345362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9" name="Visio" r:id="rId4" imgW="5999321" imgH="3512820" progId="Visio.Drawing.11">
                  <p:embed/>
                </p:oleObj>
              </mc:Choice>
              <mc:Fallback>
                <p:oleObj name="Visio" r:id="rId4" imgW="5999321" imgH="3512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7345362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346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F697EC4-BACD-4544-A531-920465E70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Match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8F9900A-9DD9-4E18-A3A6-3528887AA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764159"/>
            <a:ext cx="8640960" cy="583319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Match</a:t>
            </a:r>
            <a:r>
              <a:rPr lang="zh-CN" altLang="en-US" b="0" dirty="0">
                <a:ea typeface="黑体" panose="02010609060101010101" pitchFamily="49" charset="-122"/>
                <a:cs typeface="Arial" panose="020B0604020202020204" pitchFamily="34" charset="0"/>
              </a:rPr>
              <a:t>方法返回：正则表达式的匹配项</a:t>
            </a:r>
            <a:endParaRPr lang="zh-CN" altLang="en-US" b="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Match Match(string input)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Match Match(string input, </a:t>
            </a:r>
            <a:r>
              <a:rPr lang="en-US" altLang="zh-CN" sz="2400" b="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startat</a:t>
            </a:r>
            <a:r>
              <a:rPr lang="en-US" altLang="zh-CN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 Match Match(string input, string pattern)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zh-CN" sz="2000" b="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Match</a:t>
            </a:r>
            <a:r>
              <a:rPr lang="zh-CN" altLang="en-US" b="0" dirty="0">
                <a:ea typeface="黑体" panose="02010609060101010101" pitchFamily="49" charset="-122"/>
                <a:cs typeface="Arial" panose="020B0604020202020204" pitchFamily="34" charset="0"/>
              </a:rPr>
              <a:t>类主要成员：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</a:rPr>
              <a:t>Success</a:t>
            </a:r>
            <a:r>
              <a:rPr lang="en-US" altLang="zh-CN" sz="2400" b="0" dirty="0">
                <a:ea typeface="黑体" panose="02010609060101010101" pitchFamily="49" charset="-122"/>
              </a:rPr>
              <a:t>:  </a:t>
            </a:r>
            <a:r>
              <a:rPr lang="zh-CN" altLang="en-US" sz="2400" b="0" dirty="0">
                <a:ea typeface="黑体" panose="02010609060101010101" pitchFamily="49" charset="-122"/>
              </a:rPr>
              <a:t>该布尔值指示匹配是否成功。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Index</a:t>
            </a:r>
            <a:r>
              <a:rPr lang="en-US" altLang="zh-CN" sz="2400" b="0" dirty="0"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sz="2400" b="0" dirty="0">
                <a:ea typeface="黑体" panose="02010609060101010101" pitchFamily="49" charset="-122"/>
              </a:rPr>
              <a:t>匹配项</a:t>
            </a:r>
            <a:r>
              <a:rPr lang="zh-CN" altLang="en-US" sz="2400" b="0" dirty="0">
                <a:ea typeface="黑体" panose="02010609060101010101" pitchFamily="49" charset="-122"/>
                <a:cs typeface="Arial" panose="020B0604020202020204" pitchFamily="34" charset="0"/>
              </a:rPr>
              <a:t>的第一个</a:t>
            </a:r>
            <a:r>
              <a:rPr lang="zh-CN" altLang="en-US" sz="2400" b="0" dirty="0">
                <a:ea typeface="黑体" panose="02010609060101010101" pitchFamily="49" charset="-122"/>
              </a:rPr>
              <a:t>字符在原始字符串中的索引</a:t>
            </a:r>
            <a:r>
              <a:rPr lang="zh-CN" altLang="en-US" sz="2400" b="0" dirty="0">
                <a:ea typeface="黑体" panose="02010609060101010101" pitchFamily="49" charset="-122"/>
                <a:cs typeface="Arial" panose="020B0604020202020204" pitchFamily="34" charset="0"/>
              </a:rPr>
              <a:t>位置。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en-US" altLang="zh-CN" sz="2400" b="0" dirty="0"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sz="2400" b="0" dirty="0">
                <a:ea typeface="黑体" panose="02010609060101010101" pitchFamily="49" charset="-122"/>
                <a:cs typeface="Arial" panose="020B0604020202020204" pitchFamily="34" charset="0"/>
              </a:rPr>
              <a:t>从输入字符串中获取捕获的子字符串。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NextMatch</a:t>
            </a: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en-US" altLang="zh-CN" sz="2400" b="0" dirty="0"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sz="2400" b="0" dirty="0">
                <a:ea typeface="黑体" panose="02010609060101010101" pitchFamily="49" charset="-122"/>
                <a:cs typeface="Arial" panose="020B0604020202020204" pitchFamily="34" charset="0"/>
              </a:rPr>
              <a:t>从上一个匹配结束的位置开始进行新的匹配。</a:t>
            </a:r>
            <a:endParaRPr lang="zh-CN" altLang="en-US" b="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20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>
            <a:extLst>
              <a:ext uri="{FF2B5EF4-FFF2-40B4-BE49-F238E27FC236}">
                <a16:creationId xmlns:a16="http://schemas.microsoft.com/office/drawing/2014/main" id="{F42CEB65-CF3C-4650-9095-4B40CFBE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9275"/>
            <a:ext cx="8353425" cy="3070071"/>
          </a:xfrm>
          <a:prstGeom prst="rect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zh-CN" sz="2200" noProof="1"/>
              <a:t>string verse = "In Xanadu did Kubla Khan";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zh-CN" sz="2200" noProof="1"/>
              <a:t>string patt = "K..";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zh-CN" sz="2200" noProof="1"/>
              <a:t>Match verseMatch = Regex.Match(verse, patt);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zh-CN" sz="2200" noProof="1"/>
              <a:t>while (verseMatch.Success)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zh-CN" sz="2200" noProof="1"/>
              <a:t>{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zh-CN" sz="2200" noProof="1"/>
              <a:t>    Console.WriteLine(verseMatch.Index+" "+verseMatch.Value);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zh-CN" sz="2200" noProof="1"/>
              <a:t>    verseMatch = verseMatch.NextMatch();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zh-CN" sz="2200" noProof="1"/>
              <a:t>}</a:t>
            </a:r>
            <a:endParaRPr lang="en-US" altLang="zh-CN" sz="2200" dirty="0"/>
          </a:p>
        </p:txBody>
      </p:sp>
      <p:sp>
        <p:nvSpPr>
          <p:cNvPr id="2" name="矩形 1"/>
          <p:cNvSpPr/>
          <p:nvPr/>
        </p:nvSpPr>
        <p:spPr>
          <a:xfrm>
            <a:off x="395288" y="4365104"/>
            <a:ext cx="2952328" cy="1384995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结果：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14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+mn-ea"/>
              </a:rPr>
              <a:t>Kub</a:t>
            </a:r>
            <a:endParaRPr lang="en-US" altLang="zh-CN" sz="280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20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+mn-ea"/>
              </a:rPr>
              <a:t>Kha</a:t>
            </a:r>
            <a:endParaRPr lang="en-US" altLang="zh-CN" sz="2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251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294FBF8-695A-482C-B289-3FAF40BA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2454"/>
            <a:ext cx="8435975" cy="159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检查用户名是否合法（由数字字母组成），并获取合法的用户名。</a:t>
            </a:r>
            <a:endParaRPr lang="en-US" altLang="zh-CN" b="0" kern="0" noProof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b="0" kern="0" noProof="1">
                <a:solidFill>
                  <a:srgbClr val="000000"/>
                </a:solidFill>
                <a:ea typeface="黑体" panose="02010609060101010101" pitchFamily="49" charset="-122"/>
              </a:rPr>
              <a:t>“yang123”     </a:t>
            </a:r>
            <a:r>
              <a:rPr lang="en-US" altLang="zh-CN" b="0" noProof="1">
                <a:solidFill>
                  <a:srgbClr val="000000"/>
                </a:solidFill>
                <a:ea typeface="黑体" panose="02010609060101010101" pitchFamily="49" charset="-122"/>
              </a:rPr>
              <a:t>“yang123!&amp;”</a:t>
            </a:r>
            <a:endParaRPr lang="zh-CN" altLang="zh-CN" b="0" kern="0" noProof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b="0" kern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3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1" name="Rectangle 3">
            <a:extLst>
              <a:ext uri="{FF2B5EF4-FFF2-40B4-BE49-F238E27FC236}">
                <a16:creationId xmlns:a16="http://schemas.microsoft.com/office/drawing/2014/main" id="{9294FBF8-695A-482C-B289-3FAF40BA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5" y="2276872"/>
            <a:ext cx="8435975" cy="3672408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Regex r = new Regex(@“^[0-9a-zA-Z]+$”);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string username;</a:t>
            </a:r>
          </a:p>
          <a:p>
            <a:pPr marL="0" indent="0" eaLnBrk="1" hangingPunct="1">
              <a:buFontTx/>
              <a:buNone/>
            </a:pPr>
            <a:endParaRPr lang="en-US" altLang="zh-CN" sz="2400" b="0" noProof="1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Match m = r.Match(“yang123”);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2400" b="0" noProof="1">
                <a:ea typeface="黑体" panose="02010609060101010101" pitchFamily="49" charset="-122"/>
              </a:rPr>
              <a:t>(m.</a:t>
            </a: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Success) username = m.Value;</a:t>
            </a:r>
            <a:endParaRPr lang="en-US" altLang="zh-CN" sz="2400" b="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zh-CN" sz="2400" b="0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Match m = r.Match(“yang123!&amp;”);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2400" b="0" noProof="1">
                <a:ea typeface="黑体" panose="02010609060101010101" pitchFamily="49" charset="-122"/>
              </a:rPr>
              <a:t>(m.</a:t>
            </a: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Success) username = m.Value;</a:t>
            </a:r>
            <a:endParaRPr lang="en-US" altLang="zh-CN" sz="2400" b="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94FBF8-695A-482C-B289-3FAF40BA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2454"/>
            <a:ext cx="8435975" cy="159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检查用户名是否合法（由数字字母组成），并获取合法的用户名。</a:t>
            </a:r>
            <a:endParaRPr lang="en-US" altLang="zh-CN" b="0" kern="0" noProof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b="0" kern="0" noProof="1">
                <a:solidFill>
                  <a:srgbClr val="000000"/>
                </a:solidFill>
                <a:ea typeface="黑体" panose="02010609060101010101" pitchFamily="49" charset="-122"/>
              </a:rPr>
              <a:t>“yang123”     </a:t>
            </a:r>
            <a:r>
              <a:rPr lang="en-US" altLang="zh-CN" b="0" noProof="1">
                <a:solidFill>
                  <a:srgbClr val="000000"/>
                </a:solidFill>
                <a:ea typeface="黑体" panose="02010609060101010101" pitchFamily="49" charset="-122"/>
              </a:rPr>
              <a:t>“yang123!&amp;”</a:t>
            </a:r>
            <a:endParaRPr lang="zh-CN" altLang="zh-CN" b="0" kern="0" noProof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b="0" kern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7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3446FBA-0683-4A49-BD1F-1C2988888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80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Matches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D537838-C31C-4F45-A112-7130923DF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765175"/>
            <a:ext cx="8642350" cy="381595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6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Matches</a:t>
            </a:r>
            <a:r>
              <a:rPr lang="zh-CN" altLang="en-US" sz="26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方法返回：</a:t>
            </a:r>
            <a:r>
              <a:rPr lang="zh-CN" altLang="en-US" sz="2600" b="0" dirty="0">
                <a:ea typeface="黑体" panose="02010609060101010101" pitchFamily="49" charset="-122"/>
                <a:cs typeface="Arial" panose="020B0604020202020204" pitchFamily="34" charset="0"/>
              </a:rPr>
              <a:t>返回所有成功的匹配，就像多次调用 </a:t>
            </a:r>
            <a:r>
              <a:rPr lang="en-US" altLang="zh-CN" sz="2600" b="0" dirty="0">
                <a:ea typeface="黑体" panose="02010609060101010101" pitchFamily="49" charset="-122"/>
                <a:cs typeface="Arial" panose="020B0604020202020204" pitchFamily="34" charset="0"/>
              </a:rPr>
              <a:t>Match </a:t>
            </a:r>
            <a:r>
              <a:rPr lang="zh-CN" altLang="en-US" sz="2600" b="0" dirty="0">
                <a:ea typeface="黑体" panose="02010609060101010101" pitchFamily="49" charset="-122"/>
                <a:cs typeface="Arial" panose="020B0604020202020204" pitchFamily="34" charset="0"/>
              </a:rPr>
              <a:t>一样。</a:t>
            </a:r>
            <a:endParaRPr lang="zh-CN" altLang="en-US" sz="2000" b="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b="0" noProof="1">
                <a:ea typeface="黑体" panose="02010609060101010101" pitchFamily="49" charset="-122"/>
                <a:cs typeface="Arial" panose="020B0604020202020204" pitchFamily="34" charset="0"/>
              </a:rPr>
              <a:t>MatchCollection</a:t>
            </a:r>
            <a:r>
              <a:rPr lang="en-US" altLang="zh-CN" sz="2400" b="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Matches(String)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b="0" noProof="1">
                <a:ea typeface="黑体" panose="02010609060101010101" pitchFamily="49" charset="-122"/>
                <a:cs typeface="Arial" panose="020B0604020202020204" pitchFamily="34" charset="0"/>
              </a:rPr>
              <a:t>MatchCollection</a:t>
            </a:r>
            <a:r>
              <a:rPr lang="en-US" altLang="zh-CN" sz="2400" b="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Matches(String, Int32) </a:t>
            </a:r>
            <a:endParaRPr lang="zh-CN" altLang="en-US" sz="2400" b="0" noProof="1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ea typeface="黑体" panose="02010609060101010101" pitchFamily="49" charset="-122"/>
                <a:cs typeface="Arial" panose="020B0604020202020204" pitchFamily="34" charset="0"/>
              </a:rPr>
              <a:t>static </a:t>
            </a: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MatchCollection</a:t>
            </a:r>
            <a:r>
              <a:rPr lang="en-US" altLang="zh-CN" sz="2400" b="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noProof="1">
                <a:ea typeface="黑体" panose="02010609060101010101" pitchFamily="49" charset="-122"/>
                <a:cs typeface="Arial" panose="020B0604020202020204" pitchFamily="34" charset="0"/>
              </a:rPr>
              <a:t>Matches(String, String)</a:t>
            </a:r>
            <a:endParaRPr lang="zh-CN" altLang="en-US" b="0" dirty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b="0" noProof="1">
                <a:ea typeface="黑体" panose="02010609060101010101" pitchFamily="49" charset="-122"/>
                <a:cs typeface="Arial" panose="020B0604020202020204" pitchFamily="34" charset="0"/>
              </a:rPr>
              <a:t>MatchCollection</a:t>
            </a:r>
            <a:r>
              <a:rPr lang="zh-CN" altLang="en-US" b="0" dirty="0">
                <a:ea typeface="黑体" panose="02010609060101010101" pitchFamily="49" charset="-122"/>
                <a:cs typeface="Arial" panose="020B0604020202020204" pitchFamily="34" charset="0"/>
              </a:rPr>
              <a:t>类主要成员：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b="0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Coun</a:t>
            </a:r>
            <a:r>
              <a:rPr lang="en-US" altLang="en-US" sz="2400" b="0" noProof="1">
                <a:solidFill>
                  <a:srgbClr val="0000FF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400" b="0" noProof="1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400" b="0" noProof="1">
                <a:ea typeface="黑体" panose="02010609060101010101" pitchFamily="49" charset="-122"/>
                <a:cs typeface="Arial" panose="020B0604020202020204" pitchFamily="34" charset="0"/>
              </a:rPr>
              <a:t>捕获数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[item]</a:t>
            </a:r>
            <a:r>
              <a:rPr lang="zh-CN" altLang="en-US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b="0" noProof="1">
                <a:ea typeface="黑体" panose="02010609060101010101" pitchFamily="49" charset="-122"/>
                <a:cs typeface="Arial" panose="020B0604020202020204" pitchFamily="34" charset="0"/>
              </a:rPr>
              <a:t>该集合中某个</a:t>
            </a:r>
            <a:r>
              <a:rPr lang="en-US" altLang="zh-CN" sz="2400" b="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Match</a:t>
            </a:r>
            <a:r>
              <a:rPr lang="zh-CN" altLang="en-US" sz="2400" b="0" noProof="1">
                <a:ea typeface="黑体" panose="02010609060101010101" pitchFamily="49" charset="-122"/>
                <a:cs typeface="Arial" panose="020B0604020202020204" pitchFamily="34" charset="0"/>
              </a:rPr>
              <a:t>成员</a:t>
            </a:r>
            <a:endParaRPr lang="zh-CN" altLang="en-US" sz="2400" b="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3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42CEB65-CF3C-4650-9095-4B40CFBE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996952"/>
            <a:ext cx="8353425" cy="2462213"/>
          </a:xfrm>
          <a:prstGeom prst="rect">
            <a:avLst/>
          </a:prstGeom>
          <a:noFill/>
          <a:ln w="25400" algn="ctr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string verse = "In Xanadu did Kubla Khan";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string patt2 = "K..";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MatchCollection mc = Regex.Matches(verse, patt2);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for (int i = 0; i &lt; mc.Count; ++i)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{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    Console.WriteLine(mc[i].Index+" "+mc[i].Value);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}</a:t>
            </a:r>
          </a:p>
        </p:txBody>
      </p:sp>
      <p:sp>
        <p:nvSpPr>
          <p:cNvPr id="74754" name="Text Box 4">
            <a:extLst>
              <a:ext uri="{FF2B5EF4-FFF2-40B4-BE49-F238E27FC236}">
                <a16:creationId xmlns:a16="http://schemas.microsoft.com/office/drawing/2014/main" id="{F42CEB65-CF3C-4650-9095-4B40CFBE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8180"/>
            <a:ext cx="8353425" cy="2800767"/>
          </a:xfrm>
          <a:prstGeom prst="rect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string verse = "In Xanadu did Kubla Khan";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string patt = "K..";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Match verseMatch = Regex.Match(verse, patt);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while (verseMatch.Success)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{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    Console.WriteLine(verseMatch.Index+" "+verseMatch.Value);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    verseMatch = verseMatch.NextMatch();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}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79667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42CEB65-CF3C-4650-9095-4B40CFBE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996952"/>
            <a:ext cx="8353425" cy="2462213"/>
          </a:xfrm>
          <a:prstGeom prst="rect">
            <a:avLst/>
          </a:prstGeom>
          <a:noFill/>
          <a:ln w="25400" algn="ctr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string verse = "In Xanadu did Kubla Khan";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string patt2 = "K..";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MatchCollection mc = Regex.Matches(verse, patt2);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for (int i = 0; i &lt; mc.Count; ++i)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{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    Console.WriteLine(mc[i].Index+" "+mc[i].Value);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}</a:t>
            </a:r>
          </a:p>
        </p:txBody>
      </p:sp>
      <p:sp>
        <p:nvSpPr>
          <p:cNvPr id="74754" name="Text Box 4">
            <a:extLst>
              <a:ext uri="{FF2B5EF4-FFF2-40B4-BE49-F238E27FC236}">
                <a16:creationId xmlns:a16="http://schemas.microsoft.com/office/drawing/2014/main" id="{F42CEB65-CF3C-4650-9095-4B40CFBE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8180"/>
            <a:ext cx="8353425" cy="2800767"/>
          </a:xfrm>
          <a:prstGeom prst="rect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string verse = "In Xanadu did Kubla Khan";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string patt = "K..";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Match verseMatch = Regex.Match(verse, patt);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while (verseMatch.Success)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{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    Console.WriteLine(verseMatch.Index+" "+verseMatch.Value);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    verseMatch = verseMatch.NextMatch();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200" noProof="1"/>
              <a:t>}</a:t>
            </a:r>
            <a:endParaRPr lang="en-US" altLang="zh-CN" sz="2200" dirty="0"/>
          </a:p>
        </p:txBody>
      </p:sp>
      <p:sp>
        <p:nvSpPr>
          <p:cNvPr id="2" name="矩形 1"/>
          <p:cNvSpPr/>
          <p:nvPr/>
        </p:nvSpPr>
        <p:spPr>
          <a:xfrm>
            <a:off x="5796136" y="5541039"/>
            <a:ext cx="2952328" cy="1200329"/>
          </a:xfrm>
          <a:prstGeom prst="rect">
            <a:avLst/>
          </a:prstGeom>
          <a:noFill/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结果：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14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+mn-ea"/>
              </a:rPr>
              <a:t>Kub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20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+mn-ea"/>
              </a:rPr>
              <a:t>Kha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21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294FBF8-695A-482C-B289-3FAF40BA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2454"/>
            <a:ext cx="8435975" cy="209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查找以“</a:t>
            </a:r>
            <a:r>
              <a:rPr lang="en-US" altLang="zh-CN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m”</a:t>
            </a:r>
            <a:r>
              <a:rPr lang="zh-CN" altLang="en-US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开头，“</a:t>
            </a:r>
            <a:r>
              <a:rPr lang="en-US" altLang="zh-CN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c”</a:t>
            </a:r>
            <a:r>
              <a:rPr lang="zh-CN" altLang="en-US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结尾的单词。</a:t>
            </a:r>
            <a:endParaRPr lang="en-US" altLang="zh-CN" b="0" kern="0" noProof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b="0" dirty="0"/>
              <a:t>"My name is </a:t>
            </a:r>
            <a:r>
              <a:rPr lang="en-US" altLang="zh-CN" b="0" dirty="0" err="1"/>
              <a:t>Magci</a:t>
            </a:r>
            <a:r>
              <a:rPr lang="en-US" altLang="zh-CN" b="0" dirty="0"/>
              <a:t>, for short </a:t>
            </a:r>
            <a:r>
              <a:rPr lang="en-US" altLang="zh-CN" b="0" dirty="0" err="1"/>
              <a:t>mgc</a:t>
            </a:r>
            <a:r>
              <a:rPr lang="en-US" altLang="zh-CN" b="0" dirty="0"/>
              <a:t>. I like c sharp!";</a:t>
            </a:r>
            <a:endParaRPr lang="en-US" altLang="zh-CN" b="0" kern="0" noProof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b="0" dirty="0">
                <a:solidFill>
                  <a:srgbClr val="FF3300"/>
                </a:solidFill>
              </a:rPr>
              <a:t>"</a:t>
            </a:r>
            <a:r>
              <a:rPr lang="en-US" altLang="zh-CN" b="0" dirty="0" err="1">
                <a:solidFill>
                  <a:srgbClr val="FF3300"/>
                </a:solidFill>
              </a:rPr>
              <a:t>mgc</a:t>
            </a:r>
            <a:r>
              <a:rPr lang="en-US" altLang="zh-CN" b="0" dirty="0">
                <a:solidFill>
                  <a:srgbClr val="FF3300"/>
                </a:solidFill>
              </a:rPr>
              <a:t>"</a:t>
            </a:r>
            <a:endParaRPr lang="en-US" altLang="zh-CN" b="0" kern="0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2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294FBF8-695A-482C-B289-3FAF40BA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2454"/>
            <a:ext cx="8435975" cy="209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查找以“</a:t>
            </a:r>
            <a:r>
              <a:rPr lang="en-US" altLang="zh-CN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m”</a:t>
            </a:r>
            <a:r>
              <a:rPr lang="zh-CN" altLang="en-US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开头，“</a:t>
            </a:r>
            <a:r>
              <a:rPr lang="en-US" altLang="zh-CN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c”</a:t>
            </a:r>
            <a:r>
              <a:rPr lang="zh-CN" altLang="en-US" b="0" kern="0" noProof="1">
                <a:solidFill>
                  <a:srgbClr val="0000FF"/>
                </a:solidFill>
                <a:ea typeface="黑体" panose="02010609060101010101" pitchFamily="49" charset="-122"/>
              </a:rPr>
              <a:t>结尾的单词。</a:t>
            </a:r>
            <a:endParaRPr lang="en-US" altLang="zh-CN" b="0" kern="0" noProof="1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b="0" dirty="0"/>
              <a:t>"My name is </a:t>
            </a:r>
            <a:r>
              <a:rPr lang="en-US" altLang="zh-CN" b="0" dirty="0" err="1" smtClean="0"/>
              <a:t>Magci</a:t>
            </a:r>
            <a:r>
              <a:rPr lang="en-US" altLang="zh-CN" b="0" dirty="0"/>
              <a:t>, for short </a:t>
            </a:r>
            <a:r>
              <a:rPr lang="en-US" altLang="zh-CN" b="0" dirty="0" err="1"/>
              <a:t>mgc</a:t>
            </a:r>
            <a:r>
              <a:rPr lang="en-US" altLang="zh-CN" b="0" dirty="0"/>
              <a:t>. I like c sharp!";</a:t>
            </a:r>
            <a:endParaRPr lang="en-US" altLang="zh-CN" b="0" kern="0" noProof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b="0" dirty="0">
                <a:solidFill>
                  <a:srgbClr val="FF3300"/>
                </a:solidFill>
              </a:rPr>
              <a:t>"</a:t>
            </a:r>
            <a:r>
              <a:rPr lang="en-US" altLang="zh-CN" b="0" dirty="0" err="1">
                <a:solidFill>
                  <a:srgbClr val="FF3300"/>
                </a:solidFill>
              </a:rPr>
              <a:t>mgc</a:t>
            </a:r>
            <a:r>
              <a:rPr lang="en-US" altLang="zh-CN" b="0" dirty="0">
                <a:solidFill>
                  <a:srgbClr val="FF3300"/>
                </a:solidFill>
              </a:rPr>
              <a:t>"</a:t>
            </a:r>
            <a:endParaRPr lang="en-US" altLang="zh-CN" b="0" kern="0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94FBF8-695A-482C-B289-3FAF40BA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2060848"/>
            <a:ext cx="8712967" cy="2520280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 = @"My name is </a:t>
            </a:r>
            <a:r>
              <a:rPr lang="en-US" altLang="zh-CN" sz="1800" dirty="0" err="1"/>
              <a:t>Magci</a:t>
            </a:r>
            <a:r>
              <a:rPr lang="en-US" altLang="zh-CN" sz="1800" dirty="0"/>
              <a:t>, for short </a:t>
            </a:r>
            <a:r>
              <a:rPr lang="en-US" altLang="zh-CN" sz="1800" dirty="0" err="1"/>
              <a:t>mgc</a:t>
            </a:r>
            <a:r>
              <a:rPr lang="en-US" altLang="zh-CN" sz="1800" dirty="0"/>
              <a:t>. I like c sharp!";</a:t>
            </a:r>
          </a:p>
          <a:p>
            <a:pPr marL="0" indent="0">
              <a:buNone/>
            </a:pPr>
            <a:r>
              <a:rPr lang="en-US" altLang="zh-CN" sz="1800" dirty="0"/>
              <a:t>string pattern = @"\</a:t>
            </a:r>
            <a:r>
              <a:rPr lang="en-US" altLang="zh-CN" sz="1800" dirty="0" err="1"/>
              <a:t>bm</a:t>
            </a:r>
            <a:r>
              <a:rPr lang="en-US" altLang="zh-CN" sz="1800" dirty="0"/>
              <a:t>\S*c\b";</a:t>
            </a:r>
          </a:p>
          <a:p>
            <a:pPr marL="0" indent="0">
              <a:buNone/>
            </a:pPr>
            <a:r>
              <a:rPr lang="en-US" altLang="zh-CN" sz="1800" dirty="0" err="1"/>
              <a:t>MatchCollection</a:t>
            </a:r>
            <a:r>
              <a:rPr lang="en-US" altLang="zh-CN" sz="1800" dirty="0"/>
              <a:t> mc = </a:t>
            </a:r>
            <a:r>
              <a:rPr lang="en-US" altLang="zh-CN" sz="1800" dirty="0" err="1"/>
              <a:t>Regex.Matches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, pattern, </a:t>
            </a:r>
            <a:r>
              <a:rPr lang="en-US" altLang="zh-CN" sz="1800" dirty="0" err="1"/>
              <a:t>RegexOptions.IgnoreCase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mc.Count</a:t>
            </a:r>
            <a:r>
              <a:rPr lang="en-US" altLang="zh-CN" sz="1800" dirty="0"/>
              <a:t>; ++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(mc[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].Value);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4941168"/>
            <a:ext cx="2952328" cy="830997"/>
          </a:xfrm>
          <a:prstGeom prst="rect">
            <a:avLst/>
          </a:prstGeom>
          <a:noFill/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结果：</a:t>
            </a:r>
          </a:p>
          <a:p>
            <a:pPr eaLnBrk="1" hangingPunct="1"/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+mn-ea"/>
              </a:rPr>
              <a:t>mgc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761CF2C-73CB-431F-A04A-0D3F5CA6D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64854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ea typeface="黑体" panose="02010609060101010101" pitchFamily="49" charset="-122"/>
              </a:rPr>
              <a:t>Replace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68BE23C-9321-4F3F-87E4-7BE5B7A21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712968" cy="348835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300"/>
              </a:spcAft>
            </a:pP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static Replace(string input, string pattern, string replacement [,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RegexOptions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])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</a:pP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Replace(string input, string replacement)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</a:pP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Replace(string input, string replacement, 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 count)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</a:pP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Replace(string input, string replacement, 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 count, 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startat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ea typeface="黑体" panose="02010609060101010101" pitchFamily="49" charset="-122"/>
              </a:rPr>
              <a:t>Input</a:t>
            </a:r>
            <a:r>
              <a:rPr lang="zh-CN" altLang="en-US" sz="2200" b="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200" b="0" dirty="0">
                <a:ea typeface="黑体" panose="02010609060101010101" pitchFamily="49" charset="-122"/>
              </a:rPr>
              <a:t>要搜索匹配项的字符串。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ea typeface="黑体" panose="02010609060101010101" pitchFamily="49" charset="-122"/>
              </a:rPr>
              <a:t>Replacement</a:t>
            </a:r>
            <a:r>
              <a:rPr lang="zh-CN" altLang="en-US" sz="2200" b="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200" b="0" dirty="0">
                <a:ea typeface="黑体" panose="02010609060101010101" pitchFamily="49" charset="-122"/>
              </a:rPr>
              <a:t>替换字符串。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ea typeface="黑体" panose="02010609060101010101" pitchFamily="49" charset="-122"/>
              </a:rPr>
              <a:t>Count</a:t>
            </a:r>
            <a:r>
              <a:rPr lang="zh-CN" altLang="en-US" sz="2200" b="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200" b="0" dirty="0">
                <a:ea typeface="黑体" panose="02010609060101010101" pitchFamily="49" charset="-122"/>
              </a:rPr>
              <a:t>可进行替换的最大次数。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200" b="0" dirty="0" err="1">
                <a:solidFill>
                  <a:srgbClr val="0000FF"/>
                </a:solidFill>
                <a:ea typeface="黑体" panose="02010609060101010101" pitchFamily="49" charset="-122"/>
              </a:rPr>
              <a:t>Startat</a:t>
            </a:r>
            <a:r>
              <a:rPr lang="zh-CN" altLang="en-US" sz="2200" b="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200" b="0" dirty="0">
                <a:ea typeface="黑体" panose="02010609060101010101" pitchFamily="49" charset="-122"/>
              </a:rPr>
              <a:t>输入字符串中开始执行搜索的字符位置。</a:t>
            </a:r>
          </a:p>
        </p:txBody>
      </p:sp>
    </p:spTree>
    <p:extLst>
      <p:ext uri="{BB962C8B-B14F-4D97-AF65-F5344CB8AC3E}">
        <p14:creationId xmlns:p14="http://schemas.microsoft.com/office/powerpoint/2010/main" val="6020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7329DD79-AD1F-4ED5-9CFE-09719BF87B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2E8106D-67CB-4381-B333-E7AA53AABDA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476250"/>
            <a:ext cx="7704138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Console.WriteLine(poem1 == poem2);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Console.WriteLine(poem1 == poem3); 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Console.WriteLine(ReferenceEquals(poem1, poem3));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Console.WriteLine(ReferenceEquals(poem1, poem2));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Console.WriteLine(ReferenceEquals(poem1, "Kubla Khan"));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90FC74BE-3B95-41C4-A516-09B1576000C2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42988" y="2133600"/>
          <a:ext cx="7345362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" name="Visio" r:id="rId3" imgW="5999321" imgH="3512820" progId="Visio.Drawing.11">
                  <p:embed/>
                </p:oleObj>
              </mc:Choice>
              <mc:Fallback>
                <p:oleObj name="Visio" r:id="rId3" imgW="5999321" imgH="35128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7345362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9" name="Text Box 7">
            <a:extLst>
              <a:ext uri="{FF2B5EF4-FFF2-40B4-BE49-F238E27FC236}">
                <a16:creationId xmlns:a16="http://schemas.microsoft.com/office/drawing/2014/main" id="{1EED270C-BFA5-479D-9640-3B366D118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420938"/>
            <a:ext cx="2808287" cy="218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8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9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761CF2C-73CB-431F-A04A-0D3F5CA6D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64854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ea typeface="黑体" panose="02010609060101010101" pitchFamily="49" charset="-122"/>
              </a:rPr>
              <a:t>Replace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68BE23C-9321-4F3F-87E4-7BE5B7A21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712968" cy="348835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300"/>
              </a:spcAft>
            </a:pP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static Replace(string input, string pattern, string replacement [,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RegexOptions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])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</a:pP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Replace(string input, string replacement)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</a:pP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Replace(string input, string replacement, 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 count)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</a:pP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Replace(string input, string replacement, 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 count, 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b="0" dirty="0" err="1">
                <a:ea typeface="黑体" panose="02010609060101010101" pitchFamily="49" charset="-122"/>
                <a:cs typeface="Arial" panose="020B0604020202020204" pitchFamily="34" charset="0"/>
              </a:rPr>
              <a:t>startat</a:t>
            </a:r>
            <a:r>
              <a:rPr lang="en-US" altLang="zh-CN" sz="2200" b="0" dirty="0"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Input</a:t>
            </a:r>
            <a:r>
              <a:rPr lang="zh-CN" altLang="en-US" sz="22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200" b="0" dirty="0">
                <a:ea typeface="黑体" panose="02010609060101010101" pitchFamily="49" charset="-122"/>
                <a:cs typeface="Arial" panose="020B0604020202020204" pitchFamily="34" charset="0"/>
              </a:rPr>
              <a:t>要搜索匹配项的字符串。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Replacement</a:t>
            </a:r>
            <a:r>
              <a:rPr lang="zh-CN" altLang="en-US" sz="22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200" b="0" dirty="0">
                <a:ea typeface="黑体" panose="02010609060101010101" pitchFamily="49" charset="-122"/>
                <a:cs typeface="Arial" panose="020B0604020202020204" pitchFamily="34" charset="0"/>
              </a:rPr>
              <a:t>替换字符串。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Count</a:t>
            </a:r>
            <a:r>
              <a:rPr lang="zh-CN" altLang="en-US" sz="22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200" b="0" dirty="0">
                <a:ea typeface="黑体" panose="02010609060101010101" pitchFamily="49" charset="-122"/>
                <a:cs typeface="Arial" panose="020B0604020202020204" pitchFamily="34" charset="0"/>
              </a:rPr>
              <a:t>可进行替换的最大次数。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200" b="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Startat</a:t>
            </a:r>
            <a:r>
              <a:rPr lang="zh-CN" altLang="en-US" sz="22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200" b="0" dirty="0">
                <a:ea typeface="黑体" panose="02010609060101010101" pitchFamily="49" charset="-122"/>
                <a:cs typeface="Arial" panose="020B0604020202020204" pitchFamily="34" charset="0"/>
              </a:rPr>
              <a:t>输入字符串中开始执行搜索的字符位置。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FAF55-E5BE-4B05-BB63-98A8A9DA7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97" y="4509120"/>
            <a:ext cx="8518525" cy="1944216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0" kern="0" noProof="1">
                <a:solidFill>
                  <a:srgbClr val="FF0000"/>
                </a:solidFill>
              </a:rPr>
              <a:t>//sift rise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0" kern="0" noProof="1"/>
              <a:t>string newStr = Regex.Replace("soft rose", "o", "i");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0" kern="0" noProof="1"/>
              <a:t>Regex myRegex = new Regex("o");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0" kern="0" noProof="1">
                <a:solidFill>
                  <a:srgbClr val="FF0000"/>
                </a:solidFill>
              </a:rPr>
              <a:t>//sift rose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0" kern="0" noProof="1"/>
              <a:t>newStr = myRegex.Replace("soft rose", "i", 1);</a:t>
            </a:r>
            <a:endParaRPr lang="en-US" altLang="zh-CN" sz="200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535F2A-57AC-41F3-BBC7-CECE10A4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852805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改变目录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2800" dirty="0"/>
              <a:t>"C:\Documents and Settings\</a:t>
            </a:r>
            <a:r>
              <a:rPr lang="en-US" altLang="zh-CN" sz="2800" dirty="0">
                <a:solidFill>
                  <a:srgbClr val="FF3300"/>
                </a:solidFill>
              </a:rPr>
              <a:t>user1</a:t>
            </a:r>
            <a:r>
              <a:rPr lang="en-US" altLang="zh-CN" sz="2800" dirty="0"/>
              <a:t>\Desktop\"</a:t>
            </a:r>
          </a:p>
          <a:p>
            <a:pPr eaLnBrk="1" hangingPunct="1">
              <a:buNone/>
            </a:pPr>
            <a:r>
              <a:rPr lang="en-US" altLang="zh-CN" sz="2800" dirty="0"/>
              <a:t>"C:\Documents and Settings\</a:t>
            </a:r>
            <a:r>
              <a:rPr lang="en-US" altLang="zh-CN" sz="2800" dirty="0">
                <a:solidFill>
                  <a:srgbClr val="FF3300"/>
                </a:solidFill>
              </a:rPr>
              <a:t>user2</a:t>
            </a:r>
            <a:r>
              <a:rPr lang="en-US" altLang="zh-CN" sz="2800" dirty="0"/>
              <a:t>\Desktop\"</a:t>
            </a:r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535F2A-57AC-41F3-BBC7-CECE10A4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852805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改变目录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2800" dirty="0"/>
              <a:t>"C:\Documents and Settings\</a:t>
            </a:r>
            <a:r>
              <a:rPr lang="en-US" altLang="zh-CN" sz="2800" dirty="0">
                <a:solidFill>
                  <a:srgbClr val="FF3300"/>
                </a:solidFill>
              </a:rPr>
              <a:t>user1</a:t>
            </a:r>
            <a:r>
              <a:rPr lang="en-US" altLang="zh-CN" sz="2800" dirty="0"/>
              <a:t>\Desktop\"</a:t>
            </a:r>
          </a:p>
          <a:p>
            <a:pPr eaLnBrk="1" hangingPunct="1">
              <a:buNone/>
            </a:pPr>
            <a:r>
              <a:rPr lang="en-US" altLang="zh-CN" sz="2800" dirty="0"/>
              <a:t>"C:\Documents and Settings\</a:t>
            </a:r>
            <a:r>
              <a:rPr lang="en-US" altLang="zh-CN" sz="2800" dirty="0">
                <a:solidFill>
                  <a:srgbClr val="FF3300"/>
                </a:solidFill>
              </a:rPr>
              <a:t>user2</a:t>
            </a:r>
            <a:r>
              <a:rPr lang="en-US" altLang="zh-CN" sz="2800" dirty="0"/>
              <a:t>\Desktop\"</a:t>
            </a:r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81D1CF-62AB-44A8-8411-CF9D9E3C8AD7}"/>
              </a:ext>
            </a:extLst>
          </p:cNvPr>
          <p:cNvSpPr/>
          <p:nvPr/>
        </p:nvSpPr>
        <p:spPr>
          <a:xfrm>
            <a:off x="359477" y="1926357"/>
            <a:ext cx="8296527" cy="83099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@"C:\Documents and Settings\user1\Desktop\";</a:t>
            </a:r>
          </a:p>
          <a:p>
            <a:pPr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str1 =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Regex.Replace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,@"\\user1\\", @"\user2\");</a:t>
            </a:r>
          </a:p>
        </p:txBody>
      </p:sp>
    </p:spTree>
    <p:extLst>
      <p:ext uri="{BB962C8B-B14F-4D97-AF65-F5344CB8AC3E}">
        <p14:creationId xmlns:p14="http://schemas.microsoft.com/office/powerpoint/2010/main" val="3983384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B7D34CB-7728-4242-B5F6-395A60E3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681029"/>
            <a:ext cx="8528050" cy="10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找出路径信息中的文件名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2800" dirty="0"/>
              <a:t>“</a:t>
            </a:r>
            <a:r>
              <a:rPr lang="en-US" altLang="zh-CN" sz="2800" dirty="0">
                <a:ea typeface="黑体" panose="02010609060101010101" pitchFamily="49" charset="-122"/>
                <a:cs typeface="Arial" panose="020B0604020202020204" pitchFamily="34" charset="0"/>
              </a:rPr>
              <a:t>C:\user1\file.txt</a:t>
            </a:r>
            <a:r>
              <a:rPr lang="en-US" altLang="zh-CN" sz="2800" dirty="0"/>
              <a:t>"    </a:t>
            </a:r>
            <a:r>
              <a:rPr lang="en-US" altLang="zh-CN" sz="2800" dirty="0"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800" dirty="0"/>
              <a:t>"</a:t>
            </a:r>
            <a:r>
              <a:rPr lang="en-US" altLang="zh-CN" sz="2800" dirty="0">
                <a:ea typeface="黑体" panose="02010609060101010101" pitchFamily="49" charset="-122"/>
                <a:cs typeface="Arial" panose="020B0604020202020204" pitchFamily="34" charset="0"/>
              </a:rPr>
              <a:t>file.txt</a:t>
            </a:r>
            <a:r>
              <a:rPr lang="en-US" altLang="zh-CN" sz="2800" dirty="0"/>
              <a:t>"</a:t>
            </a:r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535F2A-57AC-41F3-BBC7-CECE10A4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852805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改变目录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2800" dirty="0"/>
              <a:t>"C:\Documents and Settings\</a:t>
            </a:r>
            <a:r>
              <a:rPr lang="en-US" altLang="zh-CN" sz="2800" dirty="0">
                <a:solidFill>
                  <a:srgbClr val="FF3300"/>
                </a:solidFill>
              </a:rPr>
              <a:t>user1</a:t>
            </a:r>
            <a:r>
              <a:rPr lang="en-US" altLang="zh-CN" sz="2800" dirty="0"/>
              <a:t>\Desktop\"</a:t>
            </a:r>
          </a:p>
          <a:p>
            <a:pPr eaLnBrk="1" hangingPunct="1">
              <a:buNone/>
            </a:pPr>
            <a:r>
              <a:rPr lang="en-US" altLang="zh-CN" sz="2800" dirty="0"/>
              <a:t>"C:\Documents and Settings\</a:t>
            </a:r>
            <a:r>
              <a:rPr lang="en-US" altLang="zh-CN" sz="2800" dirty="0">
                <a:solidFill>
                  <a:srgbClr val="FF3300"/>
                </a:solidFill>
              </a:rPr>
              <a:t>user2</a:t>
            </a:r>
            <a:r>
              <a:rPr lang="en-US" altLang="zh-CN" sz="2800" dirty="0"/>
              <a:t>\Desktop\"</a:t>
            </a:r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81D1CF-62AB-44A8-8411-CF9D9E3C8AD7}"/>
              </a:ext>
            </a:extLst>
          </p:cNvPr>
          <p:cNvSpPr/>
          <p:nvPr/>
        </p:nvSpPr>
        <p:spPr>
          <a:xfrm>
            <a:off x="359477" y="1926357"/>
            <a:ext cx="8296527" cy="83099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@"C:\Documents and Settings\user1\Desktop\";</a:t>
            </a:r>
          </a:p>
          <a:p>
            <a:pPr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str1 =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Regex.Replace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,@"\\user1\\", @"\user2\");</a:t>
            </a:r>
          </a:p>
        </p:txBody>
      </p:sp>
    </p:spTree>
    <p:extLst>
      <p:ext uri="{BB962C8B-B14F-4D97-AF65-F5344CB8AC3E}">
        <p14:creationId xmlns:p14="http://schemas.microsoft.com/office/powerpoint/2010/main" val="319281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2FC08E5-2898-4374-8D52-1457B80597F2}"/>
              </a:ext>
            </a:extLst>
          </p:cNvPr>
          <p:cNvSpPr/>
          <p:nvPr/>
        </p:nvSpPr>
        <p:spPr>
          <a:xfrm>
            <a:off x="375085" y="4974267"/>
            <a:ext cx="8280920" cy="83099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Regex myRegex = new Regex(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@“.*\\”</a:t>
            </a:r>
            <a:r>
              <a:rPr lang="zh-CN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fileName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=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myRegex.Replace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(@“C:\user1\file.txt”, “”);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B7D34CB-7728-4242-B5F6-395A60E3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681029"/>
            <a:ext cx="8528050" cy="10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找出路径信息中的文件名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2800" dirty="0"/>
              <a:t>“</a:t>
            </a:r>
            <a:r>
              <a:rPr lang="en-US" altLang="zh-CN" sz="2800" dirty="0">
                <a:ea typeface="黑体" panose="02010609060101010101" pitchFamily="49" charset="-122"/>
                <a:cs typeface="Arial" panose="020B0604020202020204" pitchFamily="34" charset="0"/>
              </a:rPr>
              <a:t>C:\user1\file.txt</a:t>
            </a:r>
            <a:r>
              <a:rPr lang="en-US" altLang="zh-CN" sz="2800" dirty="0"/>
              <a:t>"    </a:t>
            </a:r>
            <a:r>
              <a:rPr lang="en-US" altLang="zh-CN" sz="2800" dirty="0"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800" dirty="0"/>
              <a:t>"</a:t>
            </a:r>
            <a:r>
              <a:rPr lang="en-US" altLang="zh-CN" sz="2800" dirty="0">
                <a:ea typeface="黑体" panose="02010609060101010101" pitchFamily="49" charset="-122"/>
                <a:cs typeface="Arial" panose="020B0604020202020204" pitchFamily="34" charset="0"/>
              </a:rPr>
              <a:t>file.txt</a:t>
            </a:r>
            <a:r>
              <a:rPr lang="en-US" altLang="zh-CN" sz="2800" dirty="0"/>
              <a:t>"</a:t>
            </a:r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535F2A-57AC-41F3-BBC7-CECE10A4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852805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改变目录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2800" dirty="0"/>
              <a:t>"C:\Documents and Settings\</a:t>
            </a:r>
            <a:r>
              <a:rPr lang="en-US" altLang="zh-CN" sz="2800" dirty="0">
                <a:solidFill>
                  <a:srgbClr val="FF3300"/>
                </a:solidFill>
              </a:rPr>
              <a:t>user1</a:t>
            </a:r>
            <a:r>
              <a:rPr lang="en-US" altLang="zh-CN" sz="2800" dirty="0"/>
              <a:t>\Desktop\"</a:t>
            </a:r>
          </a:p>
          <a:p>
            <a:pPr eaLnBrk="1" hangingPunct="1">
              <a:buNone/>
            </a:pPr>
            <a:r>
              <a:rPr lang="en-US" altLang="zh-CN" sz="2800" dirty="0"/>
              <a:t>"C:\Documents and Settings\</a:t>
            </a:r>
            <a:r>
              <a:rPr lang="en-US" altLang="zh-CN" sz="2800" dirty="0">
                <a:solidFill>
                  <a:srgbClr val="FF3300"/>
                </a:solidFill>
              </a:rPr>
              <a:t>user2</a:t>
            </a:r>
            <a:r>
              <a:rPr lang="en-US" altLang="zh-CN" sz="2800" dirty="0"/>
              <a:t>\Desktop\"</a:t>
            </a:r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81D1CF-62AB-44A8-8411-CF9D9E3C8AD7}"/>
              </a:ext>
            </a:extLst>
          </p:cNvPr>
          <p:cNvSpPr/>
          <p:nvPr/>
        </p:nvSpPr>
        <p:spPr>
          <a:xfrm>
            <a:off x="359477" y="1926357"/>
            <a:ext cx="8296527" cy="83099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@"C:\Documents and Settings\user1\Desktop\";</a:t>
            </a:r>
          </a:p>
          <a:p>
            <a:pPr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str1 =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Regex.Replace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,@"\\user1\\", @"\user2\");</a:t>
            </a:r>
          </a:p>
        </p:txBody>
      </p:sp>
    </p:spTree>
    <p:extLst>
      <p:ext uri="{BB962C8B-B14F-4D97-AF65-F5344CB8AC3E}">
        <p14:creationId xmlns:p14="http://schemas.microsoft.com/office/powerpoint/2010/main" val="367871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0FAE101-A9D5-4F50-996A-CEBDB5157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0000FF"/>
                </a:solidFill>
                <a:ea typeface="黑体" panose="02010609060101010101" pitchFamily="49" charset="-122"/>
              </a:rPr>
              <a:t>Split</a:t>
            </a:r>
            <a:r>
              <a:rPr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5175D77-9BC3-4DF0-88DD-AA18CB9ED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640762" cy="5329237"/>
          </a:xfrm>
        </p:spPr>
        <p:txBody>
          <a:bodyPr/>
          <a:lstStyle/>
          <a:p>
            <a:pPr eaLnBrk="1" hangingPunct="1"/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string[] Split(</a:t>
            </a:r>
            <a:r>
              <a:rPr lang="en-US" altLang="zh-CN" b="0" dirty="0" err="1">
                <a:ea typeface="黑体" panose="02010609060101010101" pitchFamily="49" charset="-122"/>
                <a:cs typeface="Arial" panose="020B0604020202020204" pitchFamily="34" charset="0"/>
              </a:rPr>
              <a:t>stirng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 input)</a:t>
            </a:r>
          </a:p>
          <a:p>
            <a:pPr eaLnBrk="1" hangingPunct="1"/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string[] Split(string input, in count)</a:t>
            </a:r>
          </a:p>
          <a:p>
            <a:pPr eaLnBrk="1" hangingPunct="1"/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string[] Split(string input, in count, </a:t>
            </a:r>
            <a:r>
              <a:rPr lang="en-US" altLang="zh-CN" b="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0" dirty="0" err="1">
                <a:ea typeface="黑体" panose="02010609060101010101" pitchFamily="49" charset="-122"/>
                <a:cs typeface="Arial" panose="020B0604020202020204" pitchFamily="34" charset="0"/>
              </a:rPr>
              <a:t>startat</a:t>
            </a:r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zh-CN" b="0" dirty="0">
                <a:ea typeface="黑体" panose="02010609060101010101" pitchFamily="49" charset="-122"/>
                <a:cs typeface="Arial" panose="020B0604020202020204" pitchFamily="34" charset="0"/>
              </a:rPr>
              <a:t>static string[] Split(string input, string pattern)</a:t>
            </a:r>
          </a:p>
          <a:p>
            <a:pPr eaLnBrk="1" hangingPunct="1">
              <a:buFontTx/>
              <a:buNone/>
            </a:pPr>
            <a:endParaRPr lang="en-US" altLang="zh-CN" sz="2400" b="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input: </a:t>
            </a:r>
            <a:r>
              <a:rPr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要拆分的字符串。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count: </a:t>
            </a:r>
            <a:r>
              <a:rPr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返回数组元素的最大个数。</a:t>
            </a:r>
            <a:r>
              <a:rPr lang="en-US" altLang="zh-CN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表示有多少匹配就有多少个数组元素。如果匹配数大于</a:t>
            </a:r>
            <a:r>
              <a:rPr lang="en-US" altLang="zh-CN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count</a:t>
            </a:r>
            <a:r>
              <a:rPr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，最后一个匹配则包括字符串的剩余部分。</a:t>
            </a:r>
          </a:p>
          <a:p>
            <a:pPr eaLnBrk="1" hangingPunct="1">
              <a:buFontTx/>
              <a:buNone/>
            </a:pPr>
            <a:r>
              <a:rPr lang="en-US" altLang="zh-CN" sz="2400" b="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startat</a:t>
            </a: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input</a:t>
            </a:r>
            <a:r>
              <a:rPr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中开始搜索的起始位置。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pattern: </a:t>
            </a:r>
            <a:r>
              <a:rPr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进行匹配的正则表达式模式。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>
            <a:extLst>
              <a:ext uri="{FF2B5EF4-FFF2-40B4-BE49-F238E27FC236}">
                <a16:creationId xmlns:a16="http://schemas.microsoft.com/office/drawing/2014/main" id="{EBE3A263-412F-4611-9B28-60D8A0A7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48" y="332656"/>
            <a:ext cx="8569325" cy="3139321"/>
          </a:xfrm>
          <a:prstGeom prst="rect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 str = "Manet,Monet,Degas, Pissarro,  Sisley";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 patt1 = @", *";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string[] strs = Regex.Split(str, patt1);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foreach (string s in strs)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     Console.WriteLine(s);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}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2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>
            <a:extLst>
              <a:ext uri="{FF2B5EF4-FFF2-40B4-BE49-F238E27FC236}">
                <a16:creationId xmlns:a16="http://schemas.microsoft.com/office/drawing/2014/main" id="{EBE3A263-412F-4611-9B28-60D8A0A7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48" y="332656"/>
            <a:ext cx="8569325" cy="3139321"/>
          </a:xfrm>
          <a:prstGeom prst="rect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 str = "Manet,Monet,Degas, Pissarro,  Sisley";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 patt1 = @", *";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string[] strs = Regex.Split(str, patt1);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foreach (string s in strs)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     Console.WriteLine(s);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}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496D233-148C-4C50-B12E-BD823502B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2" y="4077072"/>
            <a:ext cx="5400675" cy="193899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Manet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Monet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Degas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Pissarro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Sisley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D496D233-148C-4C50-B12E-BD823502B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653136"/>
            <a:ext cx="5400675" cy="15696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Manet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Monet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Degas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Pissarro,  Sisley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A4B3086-CFDD-4504-9BA5-FFD5D9E58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8569325" cy="3585597"/>
          </a:xfrm>
          <a:prstGeom prst="rect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 str = "Manet,Monet,Degas, Pissarro,  Sisley";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 patt1 = @", *";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Regex myRegex = new Regex(patt1);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string[] strs = </a:t>
            </a:r>
            <a:r>
              <a:rPr lang="en-US" altLang="zh-CN" sz="2400" noProof="1">
                <a:solidFill>
                  <a:srgbClr val="FF3300"/>
                </a:solidFill>
                <a:ea typeface="黑体" panose="02010609060101010101" pitchFamily="49" charset="-122"/>
              </a:rPr>
              <a:t>myRegex.Split(str, 4)</a:t>
            </a:r>
            <a:r>
              <a:rPr lang="en-US" altLang="zh-CN" sz="2400" noProof="1"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foreach (string s in strs)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     Console.WriteLine(s);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 noProof="1">
                <a:ea typeface="黑体" panose="02010609060101010101" pitchFamily="49" charset="-122"/>
              </a:rPr>
              <a:t>}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6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C03EB0BA-E09A-47E3-9AF6-046F5E92D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260648"/>
            <a:ext cx="9001000" cy="10081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6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统计字符串</a:t>
            </a:r>
            <a:r>
              <a:rPr lang="en-US" altLang="zh-CN" sz="26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6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数字和字母组成</a:t>
            </a:r>
            <a:r>
              <a:rPr lang="en-US" altLang="zh-CN" sz="26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600" b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中由连续字母组成的子串的个数</a:t>
            </a:r>
            <a:endParaRPr lang="en-US" altLang="zh-CN" sz="2600" b="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600" b="0" dirty="0">
                <a:ea typeface="黑体" panose="02010609060101010101" pitchFamily="49" charset="-122"/>
                <a:cs typeface="Arial" panose="020B0604020202020204" pitchFamily="34" charset="0"/>
              </a:rPr>
              <a:t>"123</a:t>
            </a: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ABCDE</a:t>
            </a:r>
            <a:r>
              <a:rPr lang="en-US" altLang="zh-CN" sz="2600" b="0" dirty="0">
                <a:ea typeface="黑体" panose="02010609060101010101" pitchFamily="49" charset="-122"/>
                <a:cs typeface="Arial" panose="020B0604020202020204" pitchFamily="34" charset="0"/>
              </a:rPr>
              <a:t>456</a:t>
            </a: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FGHIJKL</a:t>
            </a:r>
            <a:r>
              <a:rPr lang="en-US" altLang="zh-CN" sz="2600" b="0" dirty="0">
                <a:ea typeface="黑体" panose="02010609060101010101" pitchFamily="49" charset="-122"/>
                <a:cs typeface="Arial" panose="020B0604020202020204" pitchFamily="34" charset="0"/>
              </a:rPr>
              <a:t>789</a:t>
            </a: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MNOPQ</a:t>
            </a:r>
            <a:r>
              <a:rPr lang="en-US" altLang="zh-CN" sz="2600" b="0" dirty="0">
                <a:ea typeface="黑体" panose="02010609060101010101" pitchFamily="49" charset="-122"/>
                <a:cs typeface="Arial" panose="020B0604020202020204" pitchFamily="34" charset="0"/>
              </a:rPr>
              <a:t>012"</a:t>
            </a:r>
          </a:p>
        </p:txBody>
      </p:sp>
    </p:spTree>
    <p:extLst>
      <p:ext uri="{BB962C8B-B14F-4D97-AF65-F5344CB8AC3E}">
        <p14:creationId xmlns:p14="http://schemas.microsoft.com/office/powerpoint/2010/main" val="2617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A910164-61E8-406D-9F79-BD9D0D459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比较字符串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F6EE0F7-622E-4FF5-9874-AEAC41A22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063625"/>
            <a:ext cx="8785225" cy="35175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String.Compare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返回一个整数，指示二者在排序顺序中的相对位置。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Compare(string str1, string str2);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Compare(string str1, string str2, bool </a:t>
            </a: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IgnoreCase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Compare(string str1, string str2, bool </a:t>
            </a: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IgnoreCase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CultureInfo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ci);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Compare(string str1, </a:t>
            </a: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index1, string str2, </a:t>
            </a: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index2, </a:t>
            </a: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9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len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str1==str2</a:t>
            </a:r>
            <a:r>
              <a:rPr lang="zh-CN" altLang="en-US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，返回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sz="19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str1&gt;str2</a:t>
            </a:r>
            <a:r>
              <a:rPr lang="zh-CN" altLang="en-US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，返回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&gt;0</a:t>
            </a:r>
            <a:endParaRPr lang="zh-CN" altLang="en-US" sz="19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str1&lt;str2</a:t>
            </a:r>
            <a:r>
              <a:rPr lang="zh-CN" altLang="en-US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，返回</a:t>
            </a:r>
            <a:r>
              <a:rPr lang="en-US" altLang="zh-CN" sz="19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9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5EC5BD-42C9-4D24-ACBD-414332E93DD0}"/>
              </a:ext>
            </a:extLst>
          </p:cNvPr>
          <p:cNvSpPr/>
          <p:nvPr/>
        </p:nvSpPr>
        <p:spPr>
          <a:xfrm>
            <a:off x="439488" y="4437112"/>
            <a:ext cx="8257656" cy="1554272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 s1 = "circle";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 s2 = "chair";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捷克语言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-1</a:t>
            </a:r>
            <a:endParaRPr lang="en-US" altLang="zh-CN" noProof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 result = String.Compare(s1, s2, true, new CultureInfo("cs-CZ"));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700808"/>
            <a:ext cx="8424936" cy="341632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pattern = @"\d+";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 input = "123ABCDE456FGHIJKL789MNOPQ012";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string[] result =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Regex.Split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(input, pattern);</a:t>
            </a:r>
          </a:p>
          <a:p>
            <a:pPr eaLnBrk="1" hangingPunct="1">
              <a:buFontTx/>
              <a:buNone/>
            </a:pP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count = 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for (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= 0;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&lt;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result.Length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++)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    if (result[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].Length &gt; 0) ++count;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ea typeface="黑体" panose="02010609060101010101" pitchFamily="49" charset="-122"/>
                <a:cs typeface="Arial" panose="020B0604020202020204" pitchFamily="34" charset="0"/>
              </a:rPr>
              <a:t>count.ToString</a:t>
            </a:r>
            <a:r>
              <a:rPr lang="en-US" altLang="zh-CN" sz="2400" dirty="0">
                <a:ea typeface="黑体" panose="02010609060101010101" pitchFamily="49" charset="-122"/>
                <a:cs typeface="Arial" panose="020B0604020202020204" pitchFamily="34" charset="0"/>
              </a:rPr>
              <a:t>());</a:t>
            </a:r>
            <a:endParaRPr lang="en-US" altLang="zh-CN" sz="2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5445224"/>
            <a:ext cx="1107996" cy="830997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latin typeface="+mn-lt"/>
                <a:ea typeface="+mn-ea"/>
              </a:rPr>
              <a:t>结果：</a:t>
            </a:r>
            <a:endParaRPr lang="en-US" altLang="zh-CN" sz="2400" dirty="0">
              <a:solidFill>
                <a:srgbClr val="FF3300"/>
              </a:solidFill>
              <a:latin typeface="+mn-lt"/>
              <a:ea typeface="+mn-ea"/>
            </a:endParaRPr>
          </a:p>
          <a:p>
            <a:r>
              <a:rPr lang="en-US" altLang="zh-CN" sz="2400" dirty="0">
                <a:latin typeface="+mn-lt"/>
                <a:ea typeface="+mn-ea"/>
              </a:rPr>
              <a:t>3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08FCC9-154F-4217-9DA2-1AAFC1C9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60648"/>
            <a:ext cx="9001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600" b="0" kern="0">
                <a:solidFill>
                  <a:srgbClr val="0000FF"/>
                </a:solidFill>
                <a:ea typeface="黑体" panose="02010609060101010101" pitchFamily="49" charset="-122"/>
              </a:rPr>
              <a:t>统计字符串</a:t>
            </a:r>
            <a:r>
              <a:rPr lang="en-US" altLang="zh-CN" sz="2600" b="0" kern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600" b="0" kern="0">
                <a:solidFill>
                  <a:srgbClr val="0000FF"/>
                </a:solidFill>
                <a:ea typeface="黑体" panose="02010609060101010101" pitchFamily="49" charset="-122"/>
              </a:rPr>
              <a:t>数字和字母组成</a:t>
            </a:r>
            <a:r>
              <a:rPr lang="en-US" altLang="zh-CN" sz="2600" b="0" kern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600" b="0" kern="0">
                <a:solidFill>
                  <a:srgbClr val="0000FF"/>
                </a:solidFill>
                <a:ea typeface="黑体" panose="02010609060101010101" pitchFamily="49" charset="-122"/>
              </a:rPr>
              <a:t>中由连续字母组成的子串的个数</a:t>
            </a:r>
            <a:endParaRPr lang="en-US" altLang="zh-CN" sz="2600" b="0" ker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600" b="0" kern="0">
                <a:ea typeface="黑体" panose="02010609060101010101" pitchFamily="49" charset="-122"/>
              </a:rPr>
              <a:t>"123</a:t>
            </a:r>
            <a:r>
              <a:rPr lang="en-US" altLang="zh-CN" sz="2600" b="0" kern="0">
                <a:solidFill>
                  <a:srgbClr val="FF3300"/>
                </a:solidFill>
                <a:ea typeface="黑体" panose="02010609060101010101" pitchFamily="49" charset="-122"/>
              </a:rPr>
              <a:t>ABCDE</a:t>
            </a:r>
            <a:r>
              <a:rPr lang="en-US" altLang="zh-CN" sz="2600" b="0" kern="0">
                <a:ea typeface="黑体" panose="02010609060101010101" pitchFamily="49" charset="-122"/>
              </a:rPr>
              <a:t>456</a:t>
            </a:r>
            <a:r>
              <a:rPr lang="en-US" altLang="zh-CN" sz="2600" b="0" kern="0">
                <a:solidFill>
                  <a:srgbClr val="FF3300"/>
                </a:solidFill>
                <a:ea typeface="黑体" panose="02010609060101010101" pitchFamily="49" charset="-122"/>
              </a:rPr>
              <a:t>FGHIJKL</a:t>
            </a:r>
            <a:r>
              <a:rPr lang="en-US" altLang="zh-CN" sz="2600" b="0" kern="0">
                <a:ea typeface="黑体" panose="02010609060101010101" pitchFamily="49" charset="-122"/>
              </a:rPr>
              <a:t>789</a:t>
            </a:r>
            <a:r>
              <a:rPr lang="en-US" altLang="zh-CN" sz="2600" b="0" kern="0">
                <a:solidFill>
                  <a:srgbClr val="FF3300"/>
                </a:solidFill>
                <a:ea typeface="黑体" panose="02010609060101010101" pitchFamily="49" charset="-122"/>
              </a:rPr>
              <a:t>MNOPQ</a:t>
            </a:r>
            <a:r>
              <a:rPr lang="en-US" altLang="zh-CN" sz="2600" b="0" kern="0">
                <a:ea typeface="黑体" panose="02010609060101010101" pitchFamily="49" charset="-122"/>
              </a:rPr>
              <a:t>012"</a:t>
            </a:r>
            <a:endParaRPr lang="en-US" altLang="zh-CN" sz="2600" b="0" kern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7CF21E1-EEA4-40F5-B1EF-3FE8F1E625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使用组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FFB63C-4B58-4329-956B-CE0796E3D31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847725"/>
            <a:ext cx="8147050" cy="4525963"/>
          </a:xfrm>
        </p:spPr>
        <p:txBody>
          <a:bodyPr/>
          <a:lstStyle/>
          <a:p>
            <a:pPr eaLnBrk="1" hangingPunct="1"/>
            <a:r>
              <a:rPr lang="en-US" altLang="zh-CN" sz="2800" b="0" dirty="0">
                <a:solidFill>
                  <a:srgbClr val="000000"/>
                </a:solidFill>
              </a:rPr>
              <a:t>123-09-6575    </a:t>
            </a:r>
            <a:r>
              <a:rPr lang="zh-CN" altLang="en-US" sz="2800" b="0" dirty="0">
                <a:solidFill>
                  <a:srgbClr val="000000"/>
                </a:solidFill>
              </a:rPr>
              <a:t>州号</a:t>
            </a:r>
            <a:r>
              <a:rPr lang="en-US" altLang="zh-CN" sz="2800" b="0" dirty="0">
                <a:solidFill>
                  <a:srgbClr val="000000"/>
                </a:solidFill>
              </a:rPr>
              <a:t>-</a:t>
            </a:r>
            <a:r>
              <a:rPr lang="zh-CN" altLang="en-US" sz="2800" b="0" dirty="0">
                <a:solidFill>
                  <a:srgbClr val="000000"/>
                </a:solidFill>
              </a:rPr>
              <a:t>区号</a:t>
            </a:r>
            <a:r>
              <a:rPr lang="en-US" altLang="zh-CN" sz="2800" b="0" dirty="0">
                <a:solidFill>
                  <a:srgbClr val="000000"/>
                </a:solidFill>
              </a:rPr>
              <a:t>-</a:t>
            </a:r>
            <a:r>
              <a:rPr lang="zh-CN" altLang="en-US" sz="2800" b="0" dirty="0">
                <a:solidFill>
                  <a:srgbClr val="000000"/>
                </a:solidFill>
              </a:rPr>
              <a:t>证号</a:t>
            </a:r>
          </a:p>
          <a:p>
            <a:pPr eaLnBrk="1" hangingPunct="1"/>
            <a:r>
              <a:rPr lang="zh-CN" altLang="zh-CN" sz="2800" b="0" noProof="1">
                <a:solidFill>
                  <a:srgbClr val="000000"/>
                </a:solidFill>
              </a:rPr>
              <a:t>@</a:t>
            </a:r>
            <a:r>
              <a:rPr lang="en-US" altLang="zh-CN" b="0" noProof="1">
                <a:solidFill>
                  <a:srgbClr val="000000"/>
                </a:solidFill>
              </a:rPr>
              <a:t>"</a:t>
            </a:r>
            <a:r>
              <a:rPr lang="en-US" altLang="zh-CN" sz="2800" b="0" dirty="0">
                <a:solidFill>
                  <a:srgbClr val="FF0000"/>
                </a:solidFill>
              </a:rPr>
              <a:t>(</a:t>
            </a:r>
            <a:r>
              <a:rPr lang="en-US" altLang="zh-CN" sz="2800" b="0" noProof="1">
                <a:solidFill>
                  <a:srgbClr val="000000"/>
                </a:solidFill>
              </a:rPr>
              <a:t>\d</a:t>
            </a:r>
            <a:r>
              <a:rPr lang="en-US" altLang="zh-CN" sz="2800" b="0" dirty="0">
                <a:solidFill>
                  <a:srgbClr val="000000"/>
                </a:solidFill>
              </a:rPr>
              <a:t>{3}</a:t>
            </a:r>
            <a:r>
              <a:rPr lang="en-US" altLang="zh-CN" sz="2800" b="0" dirty="0">
                <a:solidFill>
                  <a:srgbClr val="FF0000"/>
                </a:solidFill>
              </a:rPr>
              <a:t>)</a:t>
            </a:r>
            <a:r>
              <a:rPr lang="en-US" altLang="zh-CN" b="0" dirty="0"/>
              <a:t>\</a:t>
            </a:r>
            <a:r>
              <a:rPr lang="en-US" altLang="zh-CN" sz="2800" b="0" noProof="1">
                <a:solidFill>
                  <a:srgbClr val="000000"/>
                </a:solidFill>
              </a:rPr>
              <a:t>-</a:t>
            </a:r>
            <a:r>
              <a:rPr lang="en-US" altLang="zh-CN" sz="2800" b="0" dirty="0">
                <a:solidFill>
                  <a:srgbClr val="FF0000"/>
                </a:solidFill>
              </a:rPr>
              <a:t>(</a:t>
            </a:r>
            <a:r>
              <a:rPr lang="en-US" altLang="zh-CN" sz="2800" b="0" noProof="1">
                <a:solidFill>
                  <a:srgbClr val="000000"/>
                </a:solidFill>
              </a:rPr>
              <a:t>\d</a:t>
            </a:r>
            <a:r>
              <a:rPr lang="en-US" altLang="zh-CN" sz="2800" b="0" dirty="0">
                <a:solidFill>
                  <a:srgbClr val="000000"/>
                </a:solidFill>
              </a:rPr>
              <a:t>{2}</a:t>
            </a:r>
            <a:r>
              <a:rPr lang="en-US" altLang="zh-CN" sz="2800" b="0" dirty="0">
                <a:solidFill>
                  <a:srgbClr val="FF0000"/>
                </a:solidFill>
              </a:rPr>
              <a:t>)</a:t>
            </a:r>
            <a:r>
              <a:rPr lang="en-US" altLang="zh-CN" b="0" dirty="0"/>
              <a:t>\</a:t>
            </a:r>
            <a:r>
              <a:rPr lang="en-US" altLang="zh-CN" sz="2800" b="0" noProof="1">
                <a:solidFill>
                  <a:srgbClr val="000000"/>
                </a:solidFill>
              </a:rPr>
              <a:t>-</a:t>
            </a:r>
            <a:r>
              <a:rPr lang="en-US" altLang="zh-CN" sz="2800" b="0" dirty="0">
                <a:solidFill>
                  <a:srgbClr val="FF0000"/>
                </a:solidFill>
              </a:rPr>
              <a:t>(</a:t>
            </a:r>
            <a:r>
              <a:rPr lang="en-US" altLang="zh-CN" sz="2800" b="0" noProof="1">
                <a:solidFill>
                  <a:srgbClr val="000000"/>
                </a:solidFill>
              </a:rPr>
              <a:t>\d</a:t>
            </a:r>
            <a:r>
              <a:rPr lang="en-US" altLang="zh-CN" sz="2800" b="0" dirty="0">
                <a:solidFill>
                  <a:srgbClr val="000000"/>
                </a:solidFill>
              </a:rPr>
              <a:t>{4}</a:t>
            </a:r>
            <a:r>
              <a:rPr lang="en-US" altLang="zh-CN" sz="2800" b="0" dirty="0">
                <a:solidFill>
                  <a:srgbClr val="FF0000"/>
                </a:solidFill>
              </a:rPr>
              <a:t>)</a:t>
            </a:r>
            <a:r>
              <a:rPr lang="en-US" altLang="zh-CN" sz="2800" b="0" noProof="1">
                <a:solidFill>
                  <a:srgbClr val="000000"/>
                </a:solidFill>
              </a:rPr>
              <a:t>"</a:t>
            </a:r>
            <a:endParaRPr lang="en-US" altLang="zh-CN" sz="2800" b="0" dirty="0">
              <a:solidFill>
                <a:srgbClr val="000000"/>
              </a:solidFill>
            </a:endParaRP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154E421E-6BBF-41D7-A204-0696F01D82C5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79595613"/>
              </p:ext>
            </p:extLst>
          </p:nvPr>
        </p:nvGraphicFramePr>
        <p:xfrm>
          <a:off x="539750" y="1936750"/>
          <a:ext cx="7704138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3" name="Visio" r:id="rId3" imgW="7513270" imgH="4211297" progId="Visio.Drawing.11">
                  <p:embed/>
                </p:oleObj>
              </mc:Choice>
              <mc:Fallback>
                <p:oleObj name="Visio" r:id="rId3" imgW="7513270" imgH="421129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36750"/>
                        <a:ext cx="7704138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26141A5-4751-427B-954C-DD6912A04B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620713"/>
          </a:xfrm>
        </p:spPr>
        <p:txBody>
          <a:bodyPr/>
          <a:lstStyle/>
          <a:p>
            <a:pPr eaLnBrk="1" hangingPunct="1"/>
            <a:r>
              <a:rPr lang="en-US" altLang="zh-CN" sz="4000" dirty="0" err="1">
                <a:solidFill>
                  <a:srgbClr val="0000FF"/>
                </a:solidFill>
                <a:ea typeface="黑体" panose="02010609060101010101" pitchFamily="49" charset="-122"/>
              </a:rPr>
              <a:t>GroupCollection</a:t>
            </a:r>
            <a:r>
              <a:rPr lang="zh-CN" altLang="en-US" sz="4000" dirty="0">
                <a:solidFill>
                  <a:srgbClr val="0000FF"/>
                </a:solidFill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328BE77-4ED9-4AB3-84ED-FC1CC8E6185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" y="622049"/>
            <a:ext cx="8785225" cy="108012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</a:rPr>
              <a:t>捕获组的结果。当与正则表达式匹配的子字符串有多组时，可以使用该类得到某一组的结果。</a:t>
            </a:r>
            <a:endParaRPr lang="en-US" altLang="zh-CN" sz="2200" b="0" noProof="1">
              <a:solidFill>
                <a:srgbClr val="000000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F9900A-9DD9-4E18-A3A6-3528887AA208}"/>
              </a:ext>
            </a:extLst>
          </p:cNvPr>
          <p:cNvSpPr txBox="1">
            <a:spLocks noChangeArrowheads="1"/>
          </p:cNvSpPr>
          <p:nvPr/>
        </p:nvSpPr>
        <p:spPr>
          <a:xfrm>
            <a:off x="190499" y="1772816"/>
            <a:ext cx="8785225" cy="2448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kern="0" dirty="0">
                <a:ea typeface="黑体" panose="02010609060101010101" pitchFamily="49" charset="-122"/>
              </a:rPr>
              <a:t>Match</a:t>
            </a:r>
            <a:r>
              <a:rPr lang="zh-CN" altLang="en-US" sz="2400" b="0" kern="0" dirty="0">
                <a:ea typeface="黑体" panose="02010609060101010101" pitchFamily="49" charset="-122"/>
              </a:rPr>
              <a:t>类主要成员：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b="0" kern="0" dirty="0">
                <a:solidFill>
                  <a:srgbClr val="0000FF"/>
                </a:solidFill>
                <a:ea typeface="黑体" panose="02010609060101010101" pitchFamily="49" charset="-122"/>
              </a:rPr>
              <a:t>Success</a:t>
            </a:r>
            <a:r>
              <a:rPr lang="zh-CN" altLang="en-US" b="0" kern="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b="0" kern="0" dirty="0">
                <a:ea typeface="黑体" panose="02010609060101010101" pitchFamily="49" charset="-122"/>
              </a:rPr>
              <a:t>该布尔值指示匹配是否成功。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b="0" kern="0" dirty="0">
                <a:solidFill>
                  <a:srgbClr val="0000FF"/>
                </a:solidFill>
                <a:ea typeface="黑体" panose="02010609060101010101" pitchFamily="49" charset="-122"/>
              </a:rPr>
              <a:t>Index</a:t>
            </a:r>
            <a:r>
              <a:rPr lang="zh-CN" altLang="en-US" b="0" kern="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b="0" kern="0" dirty="0">
                <a:ea typeface="黑体" panose="02010609060101010101" pitchFamily="49" charset="-122"/>
              </a:rPr>
              <a:t>匹配项的第一个字符在原始字符串中的索引位置。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b="0" kern="0" dirty="0">
                <a:solidFill>
                  <a:srgbClr val="0000FF"/>
                </a:solidFill>
                <a:ea typeface="黑体" panose="02010609060101010101" pitchFamily="49" charset="-122"/>
              </a:rPr>
              <a:t>Value</a:t>
            </a:r>
            <a:r>
              <a:rPr lang="zh-CN" altLang="en-US" b="0" kern="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b="0" kern="0" dirty="0">
                <a:ea typeface="黑体" panose="02010609060101010101" pitchFamily="49" charset="-122"/>
              </a:rPr>
              <a:t>从输入字符串中获取捕获的子字符串。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b="0" kern="0" dirty="0" err="1">
                <a:solidFill>
                  <a:srgbClr val="0000FF"/>
                </a:solidFill>
                <a:ea typeface="黑体" panose="02010609060101010101" pitchFamily="49" charset="-122"/>
              </a:rPr>
              <a:t>NextMatch</a:t>
            </a:r>
            <a:r>
              <a:rPr lang="en-US" altLang="zh-CN" b="0" kern="0" dirty="0">
                <a:solidFill>
                  <a:srgbClr val="0000FF"/>
                </a:solidFill>
                <a:ea typeface="黑体" panose="02010609060101010101" pitchFamily="49" charset="-122"/>
              </a:rPr>
              <a:t>()</a:t>
            </a:r>
            <a:r>
              <a:rPr lang="zh-CN" altLang="en-US" b="0" kern="0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b="0" kern="0" dirty="0">
                <a:ea typeface="黑体" panose="02010609060101010101" pitchFamily="49" charset="-122"/>
              </a:rPr>
              <a:t>从上一个匹配结束的位置开始进行新的匹配。</a:t>
            </a:r>
            <a:endParaRPr lang="en-US" altLang="zh-CN" b="0" kern="0" dirty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Groups</a:t>
            </a:r>
            <a:r>
              <a:rPr lang="zh-CN" altLang="en-US" kern="0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en-US" altLang="zh-CN" kern="0" dirty="0" err="1">
                <a:solidFill>
                  <a:srgbClr val="0000FF"/>
                </a:solidFill>
                <a:ea typeface="黑体" panose="02010609060101010101" pitchFamily="49" charset="-122"/>
              </a:rPr>
              <a:t>GroupCollection</a:t>
            </a:r>
            <a:r>
              <a:rPr lang="zh-CN" altLang="en-US" kern="0" dirty="0">
                <a:solidFill>
                  <a:srgbClr val="0000FF"/>
                </a:solidFill>
                <a:ea typeface="黑体" panose="02010609060101010101" pitchFamily="49" charset="-122"/>
              </a:rPr>
              <a:t>类型，</a:t>
            </a:r>
            <a:r>
              <a:rPr lang="zh-CN" altLang="en-US" b="0" kern="0" dirty="0">
                <a:solidFill>
                  <a:srgbClr val="000000"/>
                </a:solidFill>
                <a:ea typeface="黑体" panose="02010609060101010101" pitchFamily="49" charset="-122"/>
              </a:rPr>
              <a:t>获取由正则表达式匹配的组的集合。</a:t>
            </a:r>
          </a:p>
        </p:txBody>
      </p:sp>
      <p:sp>
        <p:nvSpPr>
          <p:cNvPr id="3" name="矩形 2"/>
          <p:cNvSpPr/>
          <p:nvPr/>
        </p:nvSpPr>
        <p:spPr>
          <a:xfrm>
            <a:off x="204678" y="4365104"/>
            <a:ext cx="5447441" cy="1231106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400" kern="0" dirty="0" err="1">
                <a:ea typeface="黑体" panose="02010609060101010101" pitchFamily="49" charset="-122"/>
                <a:cs typeface="Arial" panose="020B0604020202020204" pitchFamily="34" charset="0"/>
              </a:rPr>
              <a:t>GroupCollection</a:t>
            </a:r>
            <a:r>
              <a:rPr lang="zh-CN" altLang="en-US" sz="2400" kern="0" dirty="0">
                <a:ea typeface="黑体" panose="02010609060101010101" pitchFamily="49" charset="-122"/>
                <a:cs typeface="Arial" panose="020B0604020202020204" pitchFamily="34" charset="0"/>
              </a:rPr>
              <a:t>类主要成员：</a:t>
            </a:r>
          </a:p>
          <a:p>
            <a:pPr marL="742950" lvl="1" indent="-285750" eaLnBrk="1" hangingPunct="1">
              <a:spcAft>
                <a:spcPts val="600"/>
              </a:spcAft>
              <a:buBlip>
                <a:blip r:embed="rId4"/>
              </a:buBlip>
            </a:pPr>
            <a:r>
              <a:rPr lang="en-US" altLang="en-US" kern="0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Count</a:t>
            </a:r>
            <a:r>
              <a:rPr lang="zh-CN" altLang="en-US" kern="0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kern="0" noProof="1">
                <a:ea typeface="黑体" panose="02010609060101010101" pitchFamily="49" charset="-122"/>
                <a:cs typeface="Arial" panose="020B0604020202020204" pitchFamily="34" charset="0"/>
              </a:rPr>
              <a:t>组数</a:t>
            </a:r>
          </a:p>
          <a:p>
            <a:pPr marL="742950" lvl="1" indent="-285750" eaLnBrk="1" hangingPunct="1">
              <a:spcAft>
                <a:spcPts val="600"/>
              </a:spcAft>
              <a:buBlip>
                <a:blip r:embed="rId4"/>
              </a:buBlip>
            </a:pPr>
            <a:r>
              <a:rPr lang="en-US" altLang="zh-CN" kern="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[item]</a:t>
            </a:r>
            <a:r>
              <a:rPr lang="zh-CN" altLang="en-US" kern="0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kern="0" noProof="1">
                <a:ea typeface="黑体" panose="02010609060101010101" pitchFamily="49" charset="-122"/>
                <a:cs typeface="Arial" panose="020B0604020202020204" pitchFamily="34" charset="0"/>
              </a:rPr>
              <a:t>索引某组的结果（</a:t>
            </a:r>
            <a:r>
              <a:rPr lang="en-US" altLang="zh-CN" kern="0" noProof="1">
                <a:ea typeface="黑体" panose="02010609060101010101" pitchFamily="49" charset="-122"/>
                <a:cs typeface="Arial" panose="020B0604020202020204" pitchFamily="34" charset="0"/>
              </a:rPr>
              <a:t>Group</a:t>
            </a:r>
            <a:r>
              <a:rPr lang="zh-CN" altLang="en-US" kern="0" noProof="1">
                <a:ea typeface="黑体" panose="02010609060101010101" pitchFamily="49" charset="-122"/>
                <a:cs typeface="Arial" panose="020B0604020202020204" pitchFamily="34" charset="0"/>
              </a:rPr>
              <a:t>类）</a:t>
            </a:r>
            <a:endParaRPr lang="en-US" altLang="zh-CN" kern="0" noProof="1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1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352928" cy="6286336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string ssn = "245-09-8444";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string ssnPatt = @"^</a:t>
            </a:r>
            <a:r>
              <a:rPr lang="en-US" altLang="zh-CN" b="1" dirty="0">
                <a:ea typeface="黑体" panose="02010609060101010101" pitchFamily="49" charset="-122"/>
              </a:rPr>
              <a:t>(</a:t>
            </a:r>
            <a:r>
              <a:rPr lang="en-US" altLang="zh-CN" b="1" noProof="1">
                <a:ea typeface="黑体" panose="02010609060101010101" pitchFamily="49" charset="-122"/>
              </a:rPr>
              <a:t>\d{3}</a:t>
            </a:r>
            <a:r>
              <a:rPr lang="en-US" altLang="zh-CN" b="1" dirty="0">
                <a:ea typeface="黑体" panose="02010609060101010101" pitchFamily="49" charset="-122"/>
              </a:rPr>
              <a:t>)\</a:t>
            </a:r>
            <a:r>
              <a:rPr lang="en-US" altLang="zh-CN" b="1" noProof="1">
                <a:ea typeface="黑体" panose="02010609060101010101" pitchFamily="49" charset="-122"/>
              </a:rPr>
              <a:t>-</a:t>
            </a:r>
            <a:r>
              <a:rPr lang="en-US" altLang="zh-CN" b="1" dirty="0">
                <a:ea typeface="黑体" panose="02010609060101010101" pitchFamily="49" charset="-122"/>
              </a:rPr>
              <a:t>(</a:t>
            </a:r>
            <a:r>
              <a:rPr lang="en-US" altLang="zh-CN" b="1" noProof="1">
                <a:ea typeface="黑体" panose="02010609060101010101" pitchFamily="49" charset="-122"/>
              </a:rPr>
              <a:t>\d{2}</a:t>
            </a:r>
            <a:r>
              <a:rPr lang="en-US" altLang="zh-CN" b="1" dirty="0">
                <a:ea typeface="黑体" panose="02010609060101010101" pitchFamily="49" charset="-122"/>
              </a:rPr>
              <a:t>)\</a:t>
            </a:r>
            <a:r>
              <a:rPr lang="en-US" altLang="zh-CN" b="1" noProof="1">
                <a:ea typeface="黑体" panose="02010609060101010101" pitchFamily="49" charset="-122"/>
              </a:rPr>
              <a:t>-</a:t>
            </a:r>
            <a:r>
              <a:rPr lang="en-US" altLang="zh-CN" b="1" dirty="0">
                <a:ea typeface="黑体" panose="02010609060101010101" pitchFamily="49" charset="-122"/>
              </a:rPr>
              <a:t>(</a:t>
            </a:r>
            <a:r>
              <a:rPr lang="en-US" altLang="zh-CN" b="1" noProof="1">
                <a:ea typeface="黑体" panose="02010609060101010101" pitchFamily="49" charset="-122"/>
              </a:rPr>
              <a:t>\d{4}</a:t>
            </a:r>
            <a:r>
              <a:rPr lang="en-US" altLang="zh-CN" b="1" dirty="0">
                <a:ea typeface="黑体" panose="02010609060101010101" pitchFamily="49" charset="-122"/>
              </a:rPr>
              <a:t>)</a:t>
            </a:r>
            <a:r>
              <a:rPr lang="en-US" altLang="zh-CN" b="1" noProof="1">
                <a:ea typeface="黑体" panose="02010609060101010101" pitchFamily="49" charset="-122"/>
              </a:rPr>
              <a:t>$";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Match ssnMatch = Regex.Match(ssn, ssnPatt);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if (ssnMatch.Success)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{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    </a:t>
            </a:r>
            <a:r>
              <a:rPr lang="en-US" altLang="zh-CN" b="1" noProof="1">
                <a:solidFill>
                  <a:srgbClr val="FF0000"/>
                </a:solidFill>
                <a:ea typeface="黑体" panose="02010609060101010101" pitchFamily="49" charset="-122"/>
              </a:rPr>
              <a:t>//245-09-8444</a:t>
            </a:r>
            <a:endParaRPr lang="en-US" altLang="zh-CN" b="1" noProof="1"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    Console.WriteLine(ssnMatch.Value);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solidFill>
                  <a:srgbClr val="FF0000"/>
                </a:solidFill>
                <a:ea typeface="黑体" panose="02010609060101010101" pitchFamily="49" charset="-122"/>
              </a:rPr>
              <a:t>    //4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    Console.WriteLine(ssnMatch.Groups.Count);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    </a:t>
            </a:r>
            <a:r>
              <a:rPr lang="en-US" altLang="zh-CN" b="1" noProof="1">
                <a:solidFill>
                  <a:srgbClr val="FF0000"/>
                </a:solidFill>
                <a:ea typeface="黑体" panose="02010609060101010101" pitchFamily="49" charset="-122"/>
              </a:rPr>
              <a:t>//245-09-8444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    Console.WriteLine(ssnMatch.Groups[0]);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solidFill>
                  <a:srgbClr val="FF0000"/>
                </a:solidFill>
                <a:ea typeface="黑体" panose="02010609060101010101" pitchFamily="49" charset="-122"/>
              </a:rPr>
              <a:t>    //245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    Console.WriteLine(ssnMatch.Groups[1]);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solidFill>
                  <a:srgbClr val="FF0000"/>
                </a:solidFill>
                <a:ea typeface="黑体" panose="02010609060101010101" pitchFamily="49" charset="-122"/>
              </a:rPr>
              <a:t>    //09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    Console.WriteLine(ssnMatch.Groups[2]);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    </a:t>
            </a:r>
            <a:r>
              <a:rPr lang="en-US" altLang="zh-CN" b="1" noProof="1">
                <a:solidFill>
                  <a:srgbClr val="FF0000"/>
                </a:solidFill>
                <a:ea typeface="黑体" panose="02010609060101010101" pitchFamily="49" charset="-122"/>
              </a:rPr>
              <a:t>//8444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    Console.WriteLine(ssnMatch.Groups[3]);</a:t>
            </a:r>
          </a:p>
          <a:p>
            <a:pPr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US" altLang="zh-CN" b="1" noProof="1">
                <a:ea typeface="黑体" panose="02010609060101010101" pitchFamily="49" charset="-122"/>
              </a:rPr>
              <a:t>}</a:t>
            </a:r>
            <a:endParaRPr lang="en-US" altLang="zh-CN" sz="2400" b="1" noProof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10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3" name="Rectangle 3">
            <a:extLst>
              <a:ext uri="{FF2B5EF4-FFF2-40B4-BE49-F238E27FC236}">
                <a16:creationId xmlns:a16="http://schemas.microsoft.com/office/drawing/2014/main" id="{DE1AA044-2EF1-4160-9185-459A5AD00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719361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组命名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?&lt;name&gt;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1AA044-2EF1-4160-9185-459A5AD00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229600" cy="2736304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noProof="1"/>
              <a:t>string txt = "Monday</a:t>
            </a:r>
            <a:r>
              <a:rPr lang="en-US" altLang="zh-CN" sz="2000" kern="0" dirty="0"/>
              <a:t> </a:t>
            </a:r>
            <a:r>
              <a:rPr lang="en-US" altLang="zh-CN" sz="2000" kern="0" noProof="1"/>
              <a:t>Hi:88 Lo:56 Tuesday Hi:91 Lo:61";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string rgPatt = @"(?&lt;day&gt;[a-zA-Z]+)\s+(?&lt;temps&gt;Hi:\d+\s*Lo:\d+)";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MatchCollection mc = Regex.Matches(txt, rgPatt);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foreach (Match m in mc)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{</a:t>
            </a:r>
          </a:p>
          <a:p>
            <a:pPr eaLnBrk="1" hangingPunct="1">
              <a:buFontTx/>
              <a:buNone/>
            </a:pPr>
            <a:r>
              <a:rPr lang="en-US" altLang="zh-CN" sz="1800" kern="0" noProof="1"/>
              <a:t>    Console.WriteLine("{0} {1}", m.Groups["day"], m.Groups["temps"]);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}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3" name="Rectangle 3">
            <a:extLst>
              <a:ext uri="{FF2B5EF4-FFF2-40B4-BE49-F238E27FC236}">
                <a16:creationId xmlns:a16="http://schemas.microsoft.com/office/drawing/2014/main" id="{DE1AA044-2EF1-4160-9185-459A5AD00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719361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组命名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?&lt;name&gt;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1AA044-2EF1-4160-9185-459A5AD00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229600" cy="2736304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noProof="1"/>
              <a:t>string txt = "Monday</a:t>
            </a:r>
            <a:r>
              <a:rPr lang="en-US" altLang="zh-CN" sz="2000" kern="0" dirty="0"/>
              <a:t> </a:t>
            </a:r>
            <a:r>
              <a:rPr lang="en-US" altLang="zh-CN" sz="2000" kern="0" noProof="1"/>
              <a:t>Hi:88 Lo:56 Tuesday Hi:91 Lo:61";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string rgPatt = @"(?&lt;day&gt;[a-zA-Z]+)\s+(?&lt;temps&gt;Hi:\d+\s*Lo:\d+)";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MatchCollection mc = Regex.Matches(txt, rgPatt);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foreach (Match m in mc)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{</a:t>
            </a:r>
          </a:p>
          <a:p>
            <a:pPr eaLnBrk="1" hangingPunct="1">
              <a:buFontTx/>
              <a:buNone/>
            </a:pPr>
            <a:r>
              <a:rPr lang="en-US" altLang="zh-CN" sz="1800" kern="0" noProof="1"/>
              <a:t>    Console.WriteLine("{0} {1}", m.Groups["day"], m.Groups["temps"]);</a:t>
            </a:r>
          </a:p>
          <a:p>
            <a:pPr eaLnBrk="1" hangingPunct="1">
              <a:buFontTx/>
              <a:buNone/>
            </a:pPr>
            <a:r>
              <a:rPr lang="en-US" altLang="zh-CN" sz="2000" kern="0" noProof="1"/>
              <a:t>}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4149080"/>
            <a:ext cx="4572000" cy="1354217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en-US" sz="2400" noProof="1">
                <a:solidFill>
                  <a:srgbClr val="FF0000"/>
                </a:solidFill>
                <a:latin typeface="+mn-lt"/>
                <a:ea typeface="+mn-ea"/>
              </a:rPr>
              <a:t>结果：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+mn-lt"/>
                <a:ea typeface="+mn-ea"/>
              </a:rPr>
              <a:t>Monday Hi:88 Lo:56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+mn-lt"/>
                <a:ea typeface="+mn-ea"/>
              </a:rPr>
              <a:t>Tuesday Hi:91 Lo:61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4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DC819906-869B-41E5-995B-CB39C8537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5888"/>
            <a:ext cx="8229600" cy="1440904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</a:pP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反向引用组</a:t>
            </a:r>
            <a:endParaRPr lang="en-US" altLang="zh-CN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\</a:t>
            </a:r>
            <a:r>
              <a:rPr lang="zh-CN" altLang="en-US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数字 </a:t>
            </a: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\k&lt;</a:t>
            </a:r>
            <a:r>
              <a:rPr lang="zh-CN" altLang="en-US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组名</a:t>
            </a: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&gt;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8990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DC819906-869B-41E5-995B-CB39C8537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5888"/>
            <a:ext cx="8229600" cy="1440904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</a:pP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反向引用组</a:t>
            </a:r>
            <a:endParaRPr lang="en-US" altLang="zh-CN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\</a:t>
            </a:r>
            <a:r>
              <a:rPr lang="zh-CN" altLang="en-US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数字 </a:t>
            </a: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\k&lt;</a:t>
            </a:r>
            <a:r>
              <a:rPr lang="zh-CN" altLang="en-US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组名</a:t>
            </a: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&gt;</a:t>
            </a:r>
            <a:endParaRPr lang="en-US" altLang="zh-CN" b="0" dirty="0"/>
          </a:p>
        </p:txBody>
      </p:sp>
      <p:sp>
        <p:nvSpPr>
          <p:cNvPr id="2" name="矩形 1"/>
          <p:cNvSpPr/>
          <p:nvPr/>
        </p:nvSpPr>
        <p:spPr>
          <a:xfrm>
            <a:off x="1721700" y="1556792"/>
            <a:ext cx="5700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CN" sz="2800" noProof="1"/>
              <a:t>"Four score </a:t>
            </a:r>
            <a:r>
              <a:rPr lang="en-US" altLang="zh-CN" sz="2800" noProof="1">
                <a:solidFill>
                  <a:srgbClr val="FF0000"/>
                </a:solidFill>
              </a:rPr>
              <a:t>and and</a:t>
            </a:r>
            <a:r>
              <a:rPr lang="en-US" altLang="zh-CN" sz="2800" noProof="1"/>
              <a:t> seven years"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2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DC819906-869B-41E5-995B-CB39C8537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5888"/>
            <a:ext cx="8229600" cy="1440904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</a:pP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反向引用组</a:t>
            </a:r>
            <a:endParaRPr lang="en-US" altLang="zh-CN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\</a:t>
            </a:r>
            <a:r>
              <a:rPr lang="zh-CN" altLang="en-US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数字 </a:t>
            </a: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\k&lt;</a:t>
            </a:r>
            <a:r>
              <a:rPr lang="zh-CN" altLang="en-US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组名</a:t>
            </a:r>
            <a:r>
              <a:rPr lang="en-US" altLang="zh-CN" sz="2600" b="0" dirty="0">
                <a:solidFill>
                  <a:srgbClr val="FF3300"/>
                </a:solidFill>
                <a:ea typeface="黑体" panose="02010609060101010101" pitchFamily="49" charset="-122"/>
              </a:rPr>
              <a:t>&gt;</a:t>
            </a:r>
            <a:endParaRPr lang="en-US" altLang="zh-CN" b="0" dirty="0"/>
          </a:p>
        </p:txBody>
      </p:sp>
      <p:sp>
        <p:nvSpPr>
          <p:cNvPr id="2" name="矩形 1"/>
          <p:cNvSpPr/>
          <p:nvPr/>
        </p:nvSpPr>
        <p:spPr>
          <a:xfrm>
            <a:off x="1721700" y="1556792"/>
            <a:ext cx="5700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CN" sz="2800" noProof="1"/>
              <a:t>"Four score </a:t>
            </a:r>
            <a:r>
              <a:rPr lang="en-US" altLang="zh-CN" sz="2800" noProof="1">
                <a:solidFill>
                  <a:srgbClr val="FF0000"/>
                </a:solidFill>
              </a:rPr>
              <a:t>and and</a:t>
            </a:r>
            <a:r>
              <a:rPr lang="en-US" altLang="zh-CN" sz="2800" noProof="1"/>
              <a:t> seven years"</a:t>
            </a:r>
            <a:r>
              <a:rPr lang="en-US" altLang="zh-CN" sz="28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2224028"/>
            <a:ext cx="8291264" cy="3070071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Aft>
                <a:spcPts val="300"/>
              </a:spcAft>
              <a:buFontTx/>
              <a:buNone/>
            </a:pPr>
            <a:r>
              <a:rPr lang="en-US" altLang="zh-CN" sz="2200" noProof="1">
                <a:ea typeface="黑体" panose="02010609060101010101" pitchFamily="49" charset="-122"/>
                <a:cs typeface="Arial" panose="020B0604020202020204" pitchFamily="34" charset="0"/>
              </a:rPr>
              <a:t>string speech = "Four score and and seven years";</a:t>
            </a:r>
          </a:p>
          <a:p>
            <a:pPr marL="457200" indent="-457200" eaLnBrk="1" hangingPunct="1">
              <a:spcAft>
                <a:spcPts val="300"/>
              </a:spcAft>
              <a:buFontTx/>
              <a:buNone/>
            </a:pPr>
            <a:r>
              <a:rPr lang="en-US" altLang="zh-CN" sz="2200" noProof="1">
                <a:ea typeface="黑体" panose="02010609060101010101" pitchFamily="49" charset="-122"/>
                <a:cs typeface="Arial" panose="020B0604020202020204" pitchFamily="34" charset="0"/>
              </a:rPr>
              <a:t>string patt = @"(?&lt;word&gt;\b[a-zA-Z]+\b)\s\k&lt;word&gt;";</a:t>
            </a:r>
          </a:p>
          <a:p>
            <a:pPr marL="457200" indent="-457200" eaLnBrk="1" hangingPunct="1">
              <a:spcAft>
                <a:spcPts val="300"/>
              </a:spcAft>
              <a:buFontTx/>
              <a:buNone/>
            </a:pPr>
            <a:r>
              <a:rPr lang="en-US" altLang="zh-CN" sz="2200" noProof="1">
                <a:ea typeface="黑体" panose="02010609060101010101" pitchFamily="49" charset="-122"/>
                <a:cs typeface="Arial" panose="020B0604020202020204" pitchFamily="34" charset="0"/>
              </a:rPr>
              <a:t>MatchCollection mc1 = Regex.Matches(speech, patt);</a:t>
            </a:r>
          </a:p>
          <a:p>
            <a:pPr marL="457200" indent="-457200" eaLnBrk="1" hangingPunct="1">
              <a:spcAft>
                <a:spcPts val="300"/>
              </a:spcAft>
              <a:buFontTx/>
              <a:buNone/>
            </a:pPr>
            <a:r>
              <a:rPr lang="en-US" altLang="zh-CN" sz="2200" noProof="1">
                <a:ea typeface="黑体" panose="02010609060101010101" pitchFamily="49" charset="-122"/>
                <a:cs typeface="Arial" panose="020B0604020202020204" pitchFamily="34" charset="0"/>
              </a:rPr>
              <a:t>foreach (Match m in mc1)</a:t>
            </a:r>
          </a:p>
          <a:p>
            <a:pPr marL="457200" indent="-457200" eaLnBrk="1" hangingPunct="1">
              <a:spcAft>
                <a:spcPts val="300"/>
              </a:spcAft>
              <a:buFontTx/>
              <a:buNone/>
            </a:pPr>
            <a:r>
              <a:rPr lang="en-US" altLang="zh-CN" sz="2200" noProof="1"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marL="457200" indent="-457200" eaLnBrk="1" hangingPunct="1">
              <a:spcAft>
                <a:spcPts val="300"/>
              </a:spcAft>
              <a:buFontTx/>
              <a:buNone/>
            </a:pPr>
            <a:r>
              <a:rPr lang="en-US" altLang="zh-CN" sz="2200" noProof="1">
                <a:ea typeface="黑体" panose="02010609060101010101" pitchFamily="49" charset="-122"/>
                <a:cs typeface="Arial" panose="020B0604020202020204" pitchFamily="34" charset="0"/>
              </a:rPr>
              <a:t>    Console.WriteLine(m.Groups.Count);</a:t>
            </a:r>
          </a:p>
          <a:p>
            <a:pPr marL="457200" indent="-457200" eaLnBrk="1" hangingPunct="1">
              <a:spcAft>
                <a:spcPts val="300"/>
              </a:spcAft>
              <a:buFontTx/>
              <a:buNone/>
            </a:pPr>
            <a:r>
              <a:rPr lang="en-US" altLang="zh-CN" sz="2200" noProof="1">
                <a:ea typeface="黑体" panose="02010609060101010101" pitchFamily="49" charset="-122"/>
                <a:cs typeface="Arial" panose="020B0604020202020204" pitchFamily="34" charset="0"/>
              </a:rPr>
              <a:t>    Console.WriteLine(m.Groups[0]);</a:t>
            </a:r>
          </a:p>
          <a:p>
            <a:pPr marL="457200" indent="-457200" eaLnBrk="1" hangingPunct="1">
              <a:spcAft>
                <a:spcPts val="300"/>
              </a:spcAft>
              <a:buFontTx/>
              <a:buNone/>
            </a:pPr>
            <a:r>
              <a:rPr lang="en-US" altLang="zh-CN" sz="2200" noProof="1"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5517232"/>
            <a:ext cx="1872208" cy="1089529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zh-CN" altLang="en-US" sz="2400" noProof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结果：</a:t>
            </a:r>
            <a:endParaRPr lang="en-US" altLang="zh-CN" sz="2400" noProof="1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zh-CN" sz="2400" noProof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and and</a:t>
            </a:r>
            <a:endParaRPr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1" name="Rectangle 3">
            <a:extLst>
              <a:ext uri="{FF2B5EF4-FFF2-40B4-BE49-F238E27FC236}">
                <a16:creationId xmlns:a16="http://schemas.microsoft.com/office/drawing/2014/main" id="{D9568934-19FE-44D3-A2AA-FACE16EA9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利用组逆置单词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2924944"/>
            <a:ext cx="2574032" cy="907941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结果：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</a:rPr>
              <a:t>Camille Claudel</a:t>
            </a:r>
            <a:endParaRPr lang="zh-CN" altLang="en-US" sz="2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908720"/>
            <a:ext cx="8640960" cy="1261884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200" noProof="1"/>
              <a:t>string userName = "Claudel, Camille";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200" noProof="1"/>
              <a:t>userName = Regex.Replace(userName, @"(\w+),\s*(\w+)", "$2 $1");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200" noProof="1"/>
              <a:t>Console.WriteLine(userName);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4520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71DB11-246A-4FD6-95DC-E1CD7042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34D92C-3885-4B02-BE88-62C97531C9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848" y="1412875"/>
            <a:ext cx="8517632" cy="4525963"/>
          </a:xfrm>
        </p:spPr>
        <p:txBody>
          <a:bodyPr/>
          <a:lstStyle/>
          <a:p>
            <a:pPr eaLnBrk="1" hangingPunct="1"/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String.CompareOrdinal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</a:t>
            </a:r>
            <a:r>
              <a:rPr lang="zh-CN" altLang="en-US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码值为判断大小标准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s1 = "AUTUMN";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s2 = "autumn";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 result = string.Compare(s1, s2);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//1</a:t>
            </a:r>
            <a:endParaRPr lang="en-US" altLang="zh-CN" sz="2400" b="0" noProof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result = string.CompareOrdinal(s1, s2);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//-32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8C28D82-2B33-4421-8085-BBC2E53CCA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FF"/>
                </a:solidFill>
                <a:ea typeface="黑体" panose="02010609060101010101" pitchFamily="49" charset="-122"/>
              </a:rPr>
              <a:t>Match,GroupCollection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solidFill>
                  <a:srgbClr val="0000FF"/>
                </a:solidFill>
                <a:ea typeface="黑体" panose="02010609060101010101" pitchFamily="49" charset="-122"/>
              </a:rPr>
              <a:t>CaptureCollection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的关系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68E734C-AFAA-4A2C-A2DA-B38DDC916E1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3608" y="1268761"/>
            <a:ext cx="6840884" cy="504055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600" b="0" noProof="1">
                <a:solidFill>
                  <a:srgbClr val="000000"/>
                </a:solidFill>
              </a:rPr>
              <a:t>string hexPatt = </a:t>
            </a:r>
            <a:r>
              <a:rPr lang="en-US" altLang="zh-CN" sz="2600" b="0" noProof="1" smtClean="0">
                <a:solidFill>
                  <a:srgbClr val="000000"/>
                </a:solidFill>
              </a:rPr>
              <a:t>@"(?&lt;</a:t>
            </a:r>
            <a:r>
              <a:rPr lang="en-US" altLang="zh-CN" sz="2600" b="0" noProof="1">
                <a:solidFill>
                  <a:srgbClr val="000000"/>
                </a:solidFill>
              </a:rPr>
              <a:t>hex4&gt;[a-fA-F\d]{4})*";</a:t>
            </a:r>
            <a:endParaRPr lang="en-US" altLang="zh-CN" sz="2600" b="0" dirty="0">
              <a:solidFill>
                <a:srgbClr val="000000"/>
              </a:solidFill>
            </a:endParaRP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963AE319-92B5-4448-8FFE-ED0070710282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23728" y="1826203"/>
          <a:ext cx="4824536" cy="369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3" name="Visio" r:id="rId3" imgW="4137660" imgH="3165158" progId="Visio.Drawing.11">
                  <p:embed/>
                </p:oleObj>
              </mc:Choice>
              <mc:Fallback>
                <p:oleObj name="Visio" r:id="rId3" imgW="4137660" imgH="3165158" progId="Visio.Drawing.11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963AE319-92B5-4448-8FFE-ED0070710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826203"/>
                        <a:ext cx="4824536" cy="3691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8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8C28D82-2B33-4421-8085-BBC2E53CCA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Match,GroupCollection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CaptureCollection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的关系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68E734C-AFAA-4A2C-A2DA-B38DDC916E1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3608" y="1268761"/>
            <a:ext cx="6840884" cy="504055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600" b="0" noProof="1">
                <a:solidFill>
                  <a:srgbClr val="000000"/>
                </a:solidFill>
              </a:rPr>
              <a:t>string hexPatt = </a:t>
            </a:r>
            <a:r>
              <a:rPr lang="en-US" altLang="zh-CN" sz="2600" b="0" noProof="1" smtClean="0">
                <a:solidFill>
                  <a:srgbClr val="000000"/>
                </a:solidFill>
              </a:rPr>
              <a:t>@"(?&lt;</a:t>
            </a:r>
            <a:r>
              <a:rPr lang="en-US" altLang="zh-CN" sz="2600" b="0" noProof="1">
                <a:solidFill>
                  <a:srgbClr val="000000"/>
                </a:solidFill>
              </a:rPr>
              <a:t>hex4&gt;[a-fA-F\d]{4})*";</a:t>
            </a:r>
            <a:endParaRPr lang="en-US" altLang="zh-CN" sz="2600" b="0" dirty="0">
              <a:solidFill>
                <a:srgbClr val="000000"/>
              </a:solidFill>
            </a:endParaRP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963AE319-92B5-4448-8FFE-ED0070710282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45031185"/>
              </p:ext>
            </p:extLst>
          </p:nvPr>
        </p:nvGraphicFramePr>
        <p:xfrm>
          <a:off x="2123728" y="1826203"/>
          <a:ext cx="4824536" cy="369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7" name="Visio" r:id="rId3" imgW="4137660" imgH="3165158" progId="Visio.Drawing.11">
                  <p:embed/>
                </p:oleObj>
              </mc:Choice>
              <mc:Fallback>
                <p:oleObj name="Visio" r:id="rId3" imgW="4137660" imgH="316515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826203"/>
                        <a:ext cx="4824536" cy="3691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9C13990-6749-49A3-93FA-70C2ED1FF28D}"/>
              </a:ext>
            </a:extLst>
          </p:cNvPr>
          <p:cNvSpPr/>
          <p:nvPr/>
        </p:nvSpPr>
        <p:spPr>
          <a:xfrm>
            <a:off x="251520" y="5544127"/>
            <a:ext cx="4248472" cy="95410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noProof="1">
                <a:ea typeface="黑体" panose="02010609060101010101" pitchFamily="49" charset="-122"/>
                <a:cs typeface="Arial" panose="020B0604020202020204" pitchFamily="34" charset="0"/>
              </a:rPr>
              <a:t>Capture</a:t>
            </a:r>
            <a:r>
              <a:rPr lang="en-US" altLang="en-US" sz="1800" noProof="1">
                <a:ea typeface="黑体" panose="02010609060101010101" pitchFamily="49" charset="-122"/>
                <a:cs typeface="Arial" panose="020B0604020202020204" pitchFamily="34" charset="0"/>
              </a:rPr>
              <a:t>Collection</a:t>
            </a:r>
            <a:r>
              <a:rPr lang="zh-CN" altLang="en-US" sz="1800" dirty="0">
                <a:ea typeface="黑体" panose="02010609060101010101" pitchFamily="49" charset="-122"/>
                <a:cs typeface="Arial" panose="020B0604020202020204" pitchFamily="34" charset="0"/>
              </a:rPr>
              <a:t>类主要成员：</a:t>
            </a:r>
          </a:p>
          <a:p>
            <a:pPr marL="576000" lvl="1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Coun</a:t>
            </a:r>
            <a:r>
              <a:rPr lang="en-US" altLang="en-US" sz="1800" noProof="1">
                <a:solidFill>
                  <a:srgbClr val="0000FF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1800" noProof="1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1800" noProof="1">
                <a:ea typeface="黑体" panose="02010609060101010101" pitchFamily="49" charset="-122"/>
                <a:cs typeface="Arial" panose="020B0604020202020204" pitchFamily="34" charset="0"/>
              </a:rPr>
              <a:t>捕获数</a:t>
            </a:r>
          </a:p>
          <a:p>
            <a:pPr marL="576000" lvl="1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[item]</a:t>
            </a:r>
            <a:r>
              <a:rPr lang="zh-CN" altLang="en-US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1800" noProof="1">
                <a:ea typeface="黑体" panose="02010609060101010101" pitchFamily="49" charset="-122"/>
                <a:cs typeface="Arial" panose="020B0604020202020204" pitchFamily="34" charset="0"/>
              </a:rPr>
              <a:t>该集合中某个</a:t>
            </a:r>
            <a:r>
              <a:rPr lang="en-US" altLang="zh-CN" sz="1800" noProof="1">
                <a:ea typeface="黑体" panose="02010609060101010101" pitchFamily="49" charset="-122"/>
                <a:cs typeface="Arial" panose="020B0604020202020204" pitchFamily="34" charset="0"/>
              </a:rPr>
              <a:t>Capture</a:t>
            </a:r>
            <a:r>
              <a:rPr lang="zh-CN" altLang="en-US" sz="1800" noProof="1">
                <a:ea typeface="黑体" panose="02010609060101010101" pitchFamily="49" charset="-122"/>
                <a:cs typeface="Arial" panose="020B0604020202020204" pitchFamily="34" charset="0"/>
              </a:rPr>
              <a:t>成员</a:t>
            </a:r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2495A-FE77-49D1-BC8B-336231F0E42C}"/>
              </a:ext>
            </a:extLst>
          </p:cNvPr>
          <p:cNvSpPr/>
          <p:nvPr/>
        </p:nvSpPr>
        <p:spPr>
          <a:xfrm>
            <a:off x="4788024" y="5540841"/>
            <a:ext cx="4104456" cy="954107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noProof="1">
                <a:ea typeface="黑体" panose="02010609060101010101" pitchFamily="49" charset="-122"/>
                <a:cs typeface="Arial" panose="020B0604020202020204" pitchFamily="34" charset="0"/>
              </a:rPr>
              <a:t>Capture</a:t>
            </a:r>
            <a:r>
              <a:rPr lang="zh-CN" altLang="en-US" sz="1800" dirty="0">
                <a:ea typeface="黑体" panose="02010609060101010101" pitchFamily="49" charset="-122"/>
                <a:cs typeface="Arial" panose="020B0604020202020204" pitchFamily="34" charset="0"/>
              </a:rPr>
              <a:t>类主要成员：</a:t>
            </a:r>
          </a:p>
          <a:p>
            <a:pPr marL="576000" lvl="1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noProof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Index</a:t>
            </a:r>
            <a:r>
              <a:rPr lang="zh-CN" altLang="en-US" sz="1800" noProof="1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1800" noProof="1">
                <a:ea typeface="黑体" panose="02010609060101010101" pitchFamily="49" charset="-122"/>
                <a:cs typeface="Arial" panose="020B0604020202020204" pitchFamily="34" charset="0"/>
              </a:rPr>
              <a:t>在原字符串中的匹配位置</a:t>
            </a:r>
          </a:p>
          <a:p>
            <a:pPr marL="576000" lvl="1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zh-CN" altLang="en-US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1800" noProof="1">
                <a:ea typeface="黑体" panose="02010609060101010101" pitchFamily="49" charset="-122"/>
                <a:cs typeface="Arial" panose="020B0604020202020204" pitchFamily="34" charset="0"/>
              </a:rPr>
              <a:t>匹配的值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5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16632"/>
            <a:ext cx="6336704" cy="1584176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/>
              <a:t>s</a:t>
            </a:r>
            <a:r>
              <a:rPr lang="en-US" altLang="zh-CN" sz="2400" b="0" noProof="1"/>
              <a:t>tring hex = "00AA001CFF0C";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/>
              <a:t>string hexPatt = </a:t>
            </a:r>
            <a:r>
              <a:rPr lang="en-US" altLang="zh-CN" sz="2400" b="0" noProof="1" smtClean="0"/>
              <a:t>@"(?&lt;</a:t>
            </a:r>
            <a:r>
              <a:rPr lang="en-US" altLang="zh-CN" sz="2400" b="0" noProof="1"/>
              <a:t>hex4&gt;[a-fA-F\d]{4})*";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>
                <a:solidFill>
                  <a:srgbClr val="FF3300"/>
                </a:solidFill>
              </a:rPr>
              <a:t>Match m = Regex.Match(hex, hexPatt);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 err="1"/>
              <a:t>Console.WriteLine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m.Value</a:t>
            </a:r>
            <a:r>
              <a:rPr lang="en-US" altLang="zh-CN" sz="2400" b="0" dirty="0"/>
              <a:t>);</a:t>
            </a:r>
            <a:endParaRPr lang="en-US" altLang="zh-CN" sz="2400" noProof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5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16632"/>
            <a:ext cx="6336704" cy="1584176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/>
              <a:t>s</a:t>
            </a:r>
            <a:r>
              <a:rPr lang="en-US" altLang="zh-CN" sz="2400" b="0" noProof="1"/>
              <a:t>tring hex = "00AA001CFF0C";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/>
              <a:t>string hexPatt = </a:t>
            </a:r>
            <a:r>
              <a:rPr lang="en-US" altLang="zh-CN" sz="2400" b="0" noProof="1" smtClean="0"/>
              <a:t>@"(?&lt;</a:t>
            </a:r>
            <a:r>
              <a:rPr lang="en-US" altLang="zh-CN" sz="2400" b="0" noProof="1"/>
              <a:t>hex4&gt;[a-fA-F\d]{4})*";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>
                <a:solidFill>
                  <a:srgbClr val="FF3300"/>
                </a:solidFill>
              </a:rPr>
              <a:t>Match m = Regex.Match(hex, hexPatt);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 err="1"/>
              <a:t>Console.WriteLine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m.Value</a:t>
            </a:r>
            <a:r>
              <a:rPr lang="en-US" altLang="zh-CN" sz="2400" b="0" dirty="0"/>
              <a:t>);</a:t>
            </a:r>
            <a:endParaRPr lang="en-US" altLang="zh-CN" sz="2400" noProof="1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97210" y="677887"/>
            <a:ext cx="2439286" cy="461665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/>
              <a:t>00AA001CFF0C</a:t>
            </a:r>
            <a:endParaRPr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5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16632"/>
            <a:ext cx="6336704" cy="1584176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/>
              <a:t>s</a:t>
            </a:r>
            <a:r>
              <a:rPr lang="en-US" altLang="zh-CN" sz="2400" b="0" noProof="1"/>
              <a:t>tring hex = "00AA001CFF0C";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/>
              <a:t>string hexPatt = </a:t>
            </a:r>
            <a:r>
              <a:rPr lang="en-US" altLang="zh-CN" sz="2400" b="0" noProof="1" smtClean="0"/>
              <a:t>@"(?&lt;</a:t>
            </a:r>
            <a:r>
              <a:rPr lang="en-US" altLang="zh-CN" sz="2400" b="0" noProof="1"/>
              <a:t>hex4&gt;[a-fA-F\d]{4})*";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>
                <a:solidFill>
                  <a:srgbClr val="FF3300"/>
                </a:solidFill>
              </a:rPr>
              <a:t>Match m = Regex.Match(hex, hexPatt);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 err="1"/>
              <a:t>Console.WriteLine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m.Value</a:t>
            </a:r>
            <a:r>
              <a:rPr lang="en-US" altLang="zh-CN" sz="2400" b="0" dirty="0"/>
              <a:t>);</a:t>
            </a:r>
            <a:endParaRPr lang="en-US" altLang="zh-CN" sz="2400" noProof="1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97210" y="677887"/>
            <a:ext cx="2439286" cy="461665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/>
              <a:t>00AA001CFF0C</a:t>
            </a:r>
            <a:endParaRPr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165955"/>
            <a:ext cx="6336704" cy="822377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/>
              <a:t>Console.WriteLine(m.</a:t>
            </a:r>
            <a:r>
              <a:rPr lang="en-US" altLang="zh-CN" sz="2400" b="0" kern="0" noProof="1">
                <a:solidFill>
                  <a:srgbClr val="FF3300"/>
                </a:solidFill>
              </a:rPr>
              <a:t>Groups</a:t>
            </a:r>
            <a:r>
              <a:rPr lang="en-US" altLang="zh-CN" sz="2400" b="0" kern="0" noProof="1"/>
              <a:t>.Count);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/>
              <a:t>Console.WriteLine(m.</a:t>
            </a:r>
            <a:r>
              <a:rPr lang="en-US" altLang="zh-CN" sz="2400" b="0" kern="0" noProof="1">
                <a:solidFill>
                  <a:srgbClr val="FF3300"/>
                </a:solidFill>
              </a:rPr>
              <a:t>Groups</a:t>
            </a:r>
            <a:r>
              <a:rPr lang="en-US" altLang="zh-CN" sz="2400" b="0" kern="0" noProof="1"/>
              <a:t>["hex4"]);</a:t>
            </a:r>
            <a:endParaRPr lang="en-US" altLang="zh-CN" sz="3200" b="0" kern="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2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5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16632"/>
            <a:ext cx="6336704" cy="1584176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/>
              <a:t>s</a:t>
            </a:r>
            <a:r>
              <a:rPr lang="en-US" altLang="zh-CN" sz="2400" b="0" noProof="1"/>
              <a:t>tring hex = "00AA001CFF0C";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/>
              <a:t>string hexPatt = </a:t>
            </a:r>
            <a:r>
              <a:rPr lang="en-US" altLang="zh-CN" sz="2400" b="0" noProof="1" smtClean="0"/>
              <a:t>@"(?&lt;</a:t>
            </a:r>
            <a:r>
              <a:rPr lang="en-US" altLang="zh-CN" sz="2400" b="0" noProof="1"/>
              <a:t>hex4&gt;[a-fA-F\d]{4})*";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>
                <a:solidFill>
                  <a:srgbClr val="FF3300"/>
                </a:solidFill>
              </a:rPr>
              <a:t>Match m = Regex.Match(hex, hexPatt);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 err="1"/>
              <a:t>Console.WriteLine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m.Value</a:t>
            </a:r>
            <a:r>
              <a:rPr lang="en-US" altLang="zh-CN" sz="2400" b="0" dirty="0"/>
              <a:t>);</a:t>
            </a:r>
            <a:endParaRPr lang="en-US" altLang="zh-CN" sz="2400" noProof="1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97210" y="677887"/>
            <a:ext cx="2439286" cy="461665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/>
              <a:t>00AA001CFF0C</a:t>
            </a:r>
            <a:endParaRPr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165955"/>
            <a:ext cx="6336704" cy="822377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/>
              <a:t>Console.WriteLine(m.</a:t>
            </a:r>
            <a:r>
              <a:rPr lang="en-US" altLang="zh-CN" sz="2400" b="0" kern="0" noProof="1">
                <a:solidFill>
                  <a:srgbClr val="FF3300"/>
                </a:solidFill>
              </a:rPr>
              <a:t>Groups</a:t>
            </a:r>
            <a:r>
              <a:rPr lang="en-US" altLang="zh-CN" sz="2400" b="0" kern="0" noProof="1"/>
              <a:t>.Count);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/>
              <a:t>Console.WriteLine(m.</a:t>
            </a:r>
            <a:r>
              <a:rPr lang="en-US" altLang="zh-CN" sz="2400" b="0" kern="0" noProof="1">
                <a:solidFill>
                  <a:srgbClr val="FF3300"/>
                </a:solidFill>
              </a:rPr>
              <a:t>Groups</a:t>
            </a:r>
            <a:r>
              <a:rPr lang="en-US" altLang="zh-CN" sz="2400" b="0" kern="0" noProof="1"/>
              <a:t>["hex4"]);</a:t>
            </a:r>
            <a:endParaRPr lang="en-US" altLang="zh-CN" sz="3200" b="0" kern="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29960" y="2165955"/>
            <a:ext cx="1038384" cy="830997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FF0C</a:t>
            </a:r>
          </a:p>
        </p:txBody>
      </p:sp>
    </p:spTree>
    <p:extLst>
      <p:ext uri="{BB962C8B-B14F-4D97-AF65-F5344CB8AC3E}">
        <p14:creationId xmlns:p14="http://schemas.microsoft.com/office/powerpoint/2010/main" val="25620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5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16632"/>
            <a:ext cx="6336704" cy="1584176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/>
              <a:t>s</a:t>
            </a:r>
            <a:r>
              <a:rPr lang="en-US" altLang="zh-CN" sz="2400" b="0" noProof="1"/>
              <a:t>tring hex = "00AA001CFF0C";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/>
              <a:t>string hexPatt = </a:t>
            </a:r>
            <a:r>
              <a:rPr lang="en-US" altLang="zh-CN" sz="2400" b="0" noProof="1" smtClean="0"/>
              <a:t>@"(?&lt;</a:t>
            </a:r>
            <a:r>
              <a:rPr lang="en-US" altLang="zh-CN" sz="2400" b="0" noProof="1"/>
              <a:t>hex4&gt;[a-fA-F\d]{4})*";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>
                <a:solidFill>
                  <a:srgbClr val="FF3300"/>
                </a:solidFill>
              </a:rPr>
              <a:t>Match m = Regex.Match(hex, hexPatt);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 err="1"/>
              <a:t>Console.WriteLine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m.Value</a:t>
            </a:r>
            <a:r>
              <a:rPr lang="en-US" altLang="zh-CN" sz="2400" b="0" dirty="0"/>
              <a:t>);</a:t>
            </a:r>
            <a:endParaRPr lang="en-US" altLang="zh-CN" sz="2400" noProof="1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97210" y="677887"/>
            <a:ext cx="2439286" cy="461665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/>
              <a:t>00AA001CFF0C</a:t>
            </a:r>
            <a:endParaRPr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165955"/>
            <a:ext cx="6336704" cy="822377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/>
              <a:t>Console.WriteLine(m.</a:t>
            </a:r>
            <a:r>
              <a:rPr lang="en-US" altLang="zh-CN" sz="2400" b="0" kern="0" noProof="1">
                <a:solidFill>
                  <a:srgbClr val="FF3300"/>
                </a:solidFill>
              </a:rPr>
              <a:t>Groups</a:t>
            </a:r>
            <a:r>
              <a:rPr lang="en-US" altLang="zh-CN" sz="2400" b="0" kern="0" noProof="1"/>
              <a:t>.Count);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/>
              <a:t>Console.WriteLine(m.</a:t>
            </a:r>
            <a:r>
              <a:rPr lang="en-US" altLang="zh-CN" sz="2400" b="0" kern="0" noProof="1">
                <a:solidFill>
                  <a:srgbClr val="FF3300"/>
                </a:solidFill>
              </a:rPr>
              <a:t>Groups</a:t>
            </a:r>
            <a:r>
              <a:rPr lang="en-US" altLang="zh-CN" sz="2400" b="0" kern="0" noProof="1"/>
              <a:t>["hex4"]);</a:t>
            </a:r>
            <a:endParaRPr lang="en-US" altLang="zh-CN" sz="3200" b="0" kern="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29960" y="2165955"/>
            <a:ext cx="1038384" cy="830997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FF0C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92" y="3437620"/>
            <a:ext cx="8507288" cy="1935596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>
                <a:solidFill>
                  <a:srgbClr val="FF3300"/>
                </a:solidFill>
              </a:rPr>
              <a:t>CaptureCollection cc = m.Groups["hex4"].Captures;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altLang="zh-CN" sz="2400" b="0" kern="0" dirty="0"/>
              <a:t>for(int i=0; i&lt;cc.Count; ++i)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kern="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kern="0" dirty="0"/>
              <a:t>    </a:t>
            </a:r>
            <a:r>
              <a:rPr lang="en-US" altLang="zh-CN" sz="2400" b="0" kern="0" dirty="0" err="1"/>
              <a:t>Console.WriteLine</a:t>
            </a:r>
            <a:r>
              <a:rPr lang="en-US" altLang="zh-CN" sz="2400" b="0" kern="0" dirty="0"/>
              <a:t>(cc[</a:t>
            </a:r>
            <a:r>
              <a:rPr lang="en-US" altLang="zh-CN" sz="2400" b="0" kern="0" dirty="0" err="1"/>
              <a:t>i</a:t>
            </a:r>
            <a:r>
              <a:rPr lang="en-US" altLang="zh-CN" sz="2400" b="0" kern="0" dirty="0"/>
              <a:t>].Value);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8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5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16632"/>
            <a:ext cx="6336704" cy="1584176"/>
          </a:xfrm>
          <a:ln w="25400">
            <a:solidFill>
              <a:srgbClr val="FFC00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/>
              <a:t>s</a:t>
            </a:r>
            <a:r>
              <a:rPr lang="en-US" altLang="zh-CN" sz="2400" b="0" noProof="1"/>
              <a:t>tring hex = "00AA001CFF0C";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/>
              <a:t>string hexPatt = </a:t>
            </a:r>
            <a:r>
              <a:rPr lang="en-US" altLang="zh-CN" sz="2400" b="0" noProof="1" smtClean="0"/>
              <a:t>@"(?&lt;</a:t>
            </a:r>
            <a:r>
              <a:rPr lang="en-US" altLang="zh-CN" sz="2400" b="0" noProof="1"/>
              <a:t>hex4&gt;[a-fA-F\d]{4})*";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noProof="1">
                <a:solidFill>
                  <a:srgbClr val="FF3300"/>
                </a:solidFill>
              </a:rPr>
              <a:t>Match m = Regex.Match(hex, hexPatt);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 err="1"/>
              <a:t>Console.WriteLine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m.Value</a:t>
            </a:r>
            <a:r>
              <a:rPr lang="en-US" altLang="zh-CN" sz="2400" b="0" dirty="0"/>
              <a:t>);</a:t>
            </a:r>
            <a:endParaRPr lang="en-US" altLang="zh-CN" sz="2400" noProof="1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97210" y="677887"/>
            <a:ext cx="2439286" cy="461665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/>
              <a:t>00AA001CFF0C</a:t>
            </a:r>
            <a:endParaRPr lang="en-US" altLang="zh-CN" sz="24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8AD6E-735B-4D2D-98CA-14C955BD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165955"/>
            <a:ext cx="6336704" cy="822377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/>
              <a:t>Console.WriteLine(m.</a:t>
            </a:r>
            <a:r>
              <a:rPr lang="en-US" altLang="zh-CN" sz="2400" b="0" kern="0" noProof="1">
                <a:solidFill>
                  <a:srgbClr val="FF3300"/>
                </a:solidFill>
              </a:rPr>
              <a:t>Groups</a:t>
            </a:r>
            <a:r>
              <a:rPr lang="en-US" altLang="zh-CN" sz="2400" b="0" kern="0" noProof="1"/>
              <a:t>.Count);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/>
              <a:t>Console.WriteLine(m.</a:t>
            </a:r>
            <a:r>
              <a:rPr lang="en-US" altLang="zh-CN" sz="2400" b="0" kern="0" noProof="1">
                <a:solidFill>
                  <a:srgbClr val="FF3300"/>
                </a:solidFill>
              </a:rPr>
              <a:t>Groups</a:t>
            </a:r>
            <a:r>
              <a:rPr lang="en-US" altLang="zh-CN" sz="2400" b="0" kern="0" noProof="1"/>
              <a:t>["hex4"]);</a:t>
            </a:r>
            <a:endParaRPr lang="en-US" altLang="zh-CN" sz="3200" b="0" kern="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29960" y="2165955"/>
            <a:ext cx="1038384" cy="830997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FF0C</a:t>
            </a:r>
          </a:p>
        </p:txBody>
      </p:sp>
      <p:sp>
        <p:nvSpPr>
          <p:cNvPr id="7" name="矩形 6"/>
          <p:cNvSpPr/>
          <p:nvPr/>
        </p:nvSpPr>
        <p:spPr>
          <a:xfrm>
            <a:off x="6629960" y="5469031"/>
            <a:ext cx="1038384" cy="1200329"/>
          </a:xfrm>
          <a:prstGeom prst="rect">
            <a:avLst/>
          </a:prstGeom>
          <a:ln w="25400">
            <a:solidFill>
              <a:srgbClr val="00FF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00AA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001C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FF0C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611DA6-3701-4BFE-8871-E0A850CB1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92" y="3437620"/>
            <a:ext cx="8507288" cy="1935596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kern="0" noProof="1">
                <a:solidFill>
                  <a:srgbClr val="FF3300"/>
                </a:solidFill>
              </a:rPr>
              <a:t>CaptureCollection cc = m.Groups["hex4"].Captures;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altLang="zh-CN" sz="2400" b="0" kern="0" dirty="0"/>
              <a:t>for(int i=0; i&lt;cc.Count; ++i)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kern="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kern="0" dirty="0"/>
              <a:t>    </a:t>
            </a:r>
            <a:r>
              <a:rPr lang="en-US" altLang="zh-CN" sz="2400" b="0" kern="0" dirty="0" err="1"/>
              <a:t>Console.WriteLine</a:t>
            </a:r>
            <a:r>
              <a:rPr lang="en-US" altLang="zh-CN" sz="2400" b="0" kern="0" dirty="0"/>
              <a:t>(cc[</a:t>
            </a:r>
            <a:r>
              <a:rPr lang="en-US" altLang="zh-CN" sz="2400" b="0" kern="0" dirty="0" err="1"/>
              <a:t>i</a:t>
            </a:r>
            <a:r>
              <a:rPr lang="en-US" altLang="zh-CN" sz="2400" b="0" kern="0" dirty="0"/>
              <a:t>].Value);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07B9870-2833-4FFB-9F6F-1AF329FAA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BD577ED-48F4-4E86-82FF-F097934A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B3540F0D-DB97-4816-9832-5BFE4A45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6B0D0F98-45BC-49AC-BF1C-E29FF324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00E88F9D-B98B-4A73-B517-F288CE84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7529E138-BC2F-48BD-A0F5-9DCC00A0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C6133226-25C3-4810-B638-7BCC71072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1" name="Rectangle 9">
            <a:extLst>
              <a:ext uri="{FF2B5EF4-FFF2-40B4-BE49-F238E27FC236}">
                <a16:creationId xmlns:a16="http://schemas.microsoft.com/office/drawing/2014/main" id="{B7F1188E-80C9-4B82-A6E3-448DF015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2" name="Rectangle 10">
            <a:extLst>
              <a:ext uri="{FF2B5EF4-FFF2-40B4-BE49-F238E27FC236}">
                <a16:creationId xmlns:a16="http://schemas.microsoft.com/office/drawing/2014/main" id="{D4711F4C-9000-4794-A3CC-326086EE4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3" name="Rectangle 11">
            <a:extLst>
              <a:ext uri="{FF2B5EF4-FFF2-40B4-BE49-F238E27FC236}">
                <a16:creationId xmlns:a16="http://schemas.microsoft.com/office/drawing/2014/main" id="{CEB108F5-6EA0-44BB-A2FA-B340F848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A70B786B-C780-494D-844A-F9502019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AEF2972F-A5DA-41E7-8543-38CDBE42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F19C9027-FFB5-46A7-98DD-DB7407A1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7630B9B2-0787-4E9F-AD7C-B7345D75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2A860DE1-48E3-4851-A1B6-BD44AB58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2EA4ACAC-232F-486E-80E5-412B15F1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5361BA63-1EFE-474E-A68F-2EA9753C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34EE5022-D624-4B2B-8A24-C6B0130A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A1D83816-01D8-48B6-B91C-FBE9BC4F6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3" name="Rectangle 21">
            <a:extLst>
              <a:ext uri="{FF2B5EF4-FFF2-40B4-BE49-F238E27FC236}">
                <a16:creationId xmlns:a16="http://schemas.microsoft.com/office/drawing/2014/main" id="{B86C600C-8CE7-4FEA-A2AC-E076981B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31879DDA-A67E-4243-811D-345ED4FE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5" name="Rectangle 23">
            <a:extLst>
              <a:ext uri="{FF2B5EF4-FFF2-40B4-BE49-F238E27FC236}">
                <a16:creationId xmlns:a16="http://schemas.microsoft.com/office/drawing/2014/main" id="{E97CEC78-9BB9-4566-8EC9-0035CD7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6" name="Rectangle 24">
            <a:extLst>
              <a:ext uri="{FF2B5EF4-FFF2-40B4-BE49-F238E27FC236}">
                <a16:creationId xmlns:a16="http://schemas.microsoft.com/office/drawing/2014/main" id="{CDC01519-4D96-4514-B399-456E352DA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7" name="Rectangle 25">
            <a:extLst>
              <a:ext uri="{FF2B5EF4-FFF2-40B4-BE49-F238E27FC236}">
                <a16:creationId xmlns:a16="http://schemas.microsoft.com/office/drawing/2014/main" id="{538DE803-2DD5-47C5-A21B-6C72A198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8" name="Rectangle 26">
            <a:extLst>
              <a:ext uri="{FF2B5EF4-FFF2-40B4-BE49-F238E27FC236}">
                <a16:creationId xmlns:a16="http://schemas.microsoft.com/office/drawing/2014/main" id="{53BEE572-444B-4D0E-8FE1-DA633FF9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1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39" name="Rectangle 27">
            <a:extLst>
              <a:ext uri="{FF2B5EF4-FFF2-40B4-BE49-F238E27FC236}">
                <a16:creationId xmlns:a16="http://schemas.microsoft.com/office/drawing/2014/main" id="{8846A467-A732-455F-88F2-12F1526B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51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0" name="Rectangle 28">
            <a:extLst>
              <a:ext uri="{FF2B5EF4-FFF2-40B4-BE49-F238E27FC236}">
                <a16:creationId xmlns:a16="http://schemas.microsoft.com/office/drawing/2014/main" id="{C6BCB229-02CC-4BD2-97AF-13D66711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43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1" name="Rectangle 29">
            <a:extLst>
              <a:ext uri="{FF2B5EF4-FFF2-40B4-BE49-F238E27FC236}">
                <a16:creationId xmlns:a16="http://schemas.microsoft.com/office/drawing/2014/main" id="{2FF422D6-476E-4BF5-974B-489D19E3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2" name="Rectangle 30">
            <a:extLst>
              <a:ext uri="{FF2B5EF4-FFF2-40B4-BE49-F238E27FC236}">
                <a16:creationId xmlns:a16="http://schemas.microsoft.com/office/drawing/2014/main" id="{2E6F0770-B069-440F-9AA7-B8F60B2E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69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3" name="Rectangle 31">
            <a:extLst>
              <a:ext uri="{FF2B5EF4-FFF2-40B4-BE49-F238E27FC236}">
                <a16:creationId xmlns:a16="http://schemas.microsoft.com/office/drawing/2014/main" id="{EF56EB95-50FA-4CFC-A6D7-DD2C0689C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720975"/>
            <a:ext cx="1323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4" name="Rectangle 32">
            <a:extLst>
              <a:ext uri="{FF2B5EF4-FFF2-40B4-BE49-F238E27FC236}">
                <a16:creationId xmlns:a16="http://schemas.microsoft.com/office/drawing/2014/main" id="{6C08C04B-9971-4A82-B31B-F89E7634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5" name="Rectangle 33">
            <a:extLst>
              <a:ext uri="{FF2B5EF4-FFF2-40B4-BE49-F238E27FC236}">
                <a16:creationId xmlns:a16="http://schemas.microsoft.com/office/drawing/2014/main" id="{E1224FC5-93BB-4280-A73C-570A1EA2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6" name="Rectangle 34">
            <a:extLst>
              <a:ext uri="{FF2B5EF4-FFF2-40B4-BE49-F238E27FC236}">
                <a16:creationId xmlns:a16="http://schemas.microsoft.com/office/drawing/2014/main" id="{1552A5E8-5CEF-454D-95F3-37537927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7" name="Rectangle 35">
            <a:extLst>
              <a:ext uri="{FF2B5EF4-FFF2-40B4-BE49-F238E27FC236}">
                <a16:creationId xmlns:a16="http://schemas.microsoft.com/office/drawing/2014/main" id="{48E7AC2E-1AF0-4630-995C-2202A06E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8" name="Rectangle 36">
            <a:extLst>
              <a:ext uri="{FF2B5EF4-FFF2-40B4-BE49-F238E27FC236}">
                <a16:creationId xmlns:a16="http://schemas.microsoft.com/office/drawing/2014/main" id="{75DDDC5A-B1D4-4AD3-B4F5-326005FBC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49" name="Rectangle 37">
            <a:extLst>
              <a:ext uri="{FF2B5EF4-FFF2-40B4-BE49-F238E27FC236}">
                <a16:creationId xmlns:a16="http://schemas.microsoft.com/office/drawing/2014/main" id="{F18C3664-8E6F-485C-A2C8-18A273279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0" name="Rectangle 38">
            <a:extLst>
              <a:ext uri="{FF2B5EF4-FFF2-40B4-BE49-F238E27FC236}">
                <a16:creationId xmlns:a16="http://schemas.microsoft.com/office/drawing/2014/main" id="{418CEC80-E5D5-45B8-BF0D-541A152E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1" name="Rectangle 39">
            <a:extLst>
              <a:ext uri="{FF2B5EF4-FFF2-40B4-BE49-F238E27FC236}">
                <a16:creationId xmlns:a16="http://schemas.microsoft.com/office/drawing/2014/main" id="{0E67129B-E6FD-4856-AD73-A8C4E455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2" name="Rectangle 40">
            <a:extLst>
              <a:ext uri="{FF2B5EF4-FFF2-40B4-BE49-F238E27FC236}">
                <a16:creationId xmlns:a16="http://schemas.microsoft.com/office/drawing/2014/main" id="{4EEA39E4-8035-4E54-88F8-D859DCBC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3" name="Rectangle 41">
            <a:extLst>
              <a:ext uri="{FF2B5EF4-FFF2-40B4-BE49-F238E27FC236}">
                <a16:creationId xmlns:a16="http://schemas.microsoft.com/office/drawing/2014/main" id="{7F3C920A-235B-4764-95D4-B3CF9D1B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4" name="Rectangle 42">
            <a:extLst>
              <a:ext uri="{FF2B5EF4-FFF2-40B4-BE49-F238E27FC236}">
                <a16:creationId xmlns:a16="http://schemas.microsoft.com/office/drawing/2014/main" id="{EA6F01EF-BA6A-4ABE-86AC-2C51BB1D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5" name="Rectangle 43">
            <a:extLst>
              <a:ext uri="{FF2B5EF4-FFF2-40B4-BE49-F238E27FC236}">
                <a16:creationId xmlns:a16="http://schemas.microsoft.com/office/drawing/2014/main" id="{CB2B1A4E-3035-480B-BAA9-3E3FAD2B4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6" name="Rectangle 44">
            <a:extLst>
              <a:ext uri="{FF2B5EF4-FFF2-40B4-BE49-F238E27FC236}">
                <a16:creationId xmlns:a16="http://schemas.microsoft.com/office/drawing/2014/main" id="{B1AC3A50-56E6-40EE-B065-AFA69F69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7" name="Rectangle 45">
            <a:extLst>
              <a:ext uri="{FF2B5EF4-FFF2-40B4-BE49-F238E27FC236}">
                <a16:creationId xmlns:a16="http://schemas.microsoft.com/office/drawing/2014/main" id="{912CF6C7-8700-44FD-9686-67989A59D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8" name="Rectangle 46">
            <a:extLst>
              <a:ext uri="{FF2B5EF4-FFF2-40B4-BE49-F238E27FC236}">
                <a16:creationId xmlns:a16="http://schemas.microsoft.com/office/drawing/2014/main" id="{FEA29545-2A10-4117-B290-5B253487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59" name="Rectangle 47">
            <a:extLst>
              <a:ext uri="{FF2B5EF4-FFF2-40B4-BE49-F238E27FC236}">
                <a16:creationId xmlns:a16="http://schemas.microsoft.com/office/drawing/2014/main" id="{6F936FEB-1BA5-4E46-A04C-8BE2F198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0" name="Rectangle 48">
            <a:extLst>
              <a:ext uri="{FF2B5EF4-FFF2-40B4-BE49-F238E27FC236}">
                <a16:creationId xmlns:a16="http://schemas.microsoft.com/office/drawing/2014/main" id="{77E11D8F-08A4-440B-A7D5-AD6D01E77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1" name="Rectangle 49">
            <a:extLst>
              <a:ext uri="{FF2B5EF4-FFF2-40B4-BE49-F238E27FC236}">
                <a16:creationId xmlns:a16="http://schemas.microsoft.com/office/drawing/2014/main" id="{0D0B848B-7378-4C0E-A3D6-9112A94BA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2" name="Rectangle 50">
            <a:extLst>
              <a:ext uri="{FF2B5EF4-FFF2-40B4-BE49-F238E27FC236}">
                <a16:creationId xmlns:a16="http://schemas.microsoft.com/office/drawing/2014/main" id="{B21ACD48-F205-4C1C-9191-28EDE9E2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3" name="Rectangle 51">
            <a:extLst>
              <a:ext uri="{FF2B5EF4-FFF2-40B4-BE49-F238E27FC236}">
                <a16:creationId xmlns:a16="http://schemas.microsoft.com/office/drawing/2014/main" id="{6A31924C-91A3-4736-A6DA-64775120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4" name="Rectangle 52">
            <a:extLst>
              <a:ext uri="{FF2B5EF4-FFF2-40B4-BE49-F238E27FC236}">
                <a16:creationId xmlns:a16="http://schemas.microsoft.com/office/drawing/2014/main" id="{6E4DA045-3B85-49EC-8B51-4D77C5F8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735263"/>
            <a:ext cx="2519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5" name="Rectangle 53">
            <a:extLst>
              <a:ext uri="{FF2B5EF4-FFF2-40B4-BE49-F238E27FC236}">
                <a16:creationId xmlns:a16="http://schemas.microsoft.com/office/drawing/2014/main" id="{B6322D32-2DA6-4AAF-AA3B-C7F63876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62200" y="1189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6" name="Rectangle 54">
            <a:extLst>
              <a:ext uri="{FF2B5EF4-FFF2-40B4-BE49-F238E27FC236}">
                <a16:creationId xmlns:a16="http://schemas.microsoft.com/office/drawing/2014/main" id="{F3B3C622-8754-4303-B2C5-27A749EB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7" name="Rectangle 55">
            <a:extLst>
              <a:ext uri="{FF2B5EF4-FFF2-40B4-BE49-F238E27FC236}">
                <a16:creationId xmlns:a16="http://schemas.microsoft.com/office/drawing/2014/main" id="{E054F95E-74DC-4026-9ECA-8F64DB2B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8" name="Rectangle 56">
            <a:extLst>
              <a:ext uri="{FF2B5EF4-FFF2-40B4-BE49-F238E27FC236}">
                <a16:creationId xmlns:a16="http://schemas.microsoft.com/office/drawing/2014/main" id="{9B8CEE24-6EE9-4EFE-A294-D0D1F02B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69" name="Rectangle 57">
            <a:extLst>
              <a:ext uri="{FF2B5EF4-FFF2-40B4-BE49-F238E27FC236}">
                <a16:creationId xmlns:a16="http://schemas.microsoft.com/office/drawing/2014/main" id="{C2680CE5-FE61-452B-AC78-756109D2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0" name="Rectangle 58">
            <a:extLst>
              <a:ext uri="{FF2B5EF4-FFF2-40B4-BE49-F238E27FC236}">
                <a16:creationId xmlns:a16="http://schemas.microsoft.com/office/drawing/2014/main" id="{40297FB3-F971-4BF3-8F64-9332C175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1" name="Rectangle 59">
            <a:extLst>
              <a:ext uri="{FF2B5EF4-FFF2-40B4-BE49-F238E27FC236}">
                <a16:creationId xmlns:a16="http://schemas.microsoft.com/office/drawing/2014/main" id="{88A8CC31-2E44-48B5-BEF9-DC94C14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2" name="Rectangle 60">
            <a:extLst>
              <a:ext uri="{FF2B5EF4-FFF2-40B4-BE49-F238E27FC236}">
                <a16:creationId xmlns:a16="http://schemas.microsoft.com/office/drawing/2014/main" id="{5A23CAF2-ABEC-48B8-AD0C-F2B291E8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3" name="Rectangle 61">
            <a:extLst>
              <a:ext uri="{FF2B5EF4-FFF2-40B4-BE49-F238E27FC236}">
                <a16:creationId xmlns:a16="http://schemas.microsoft.com/office/drawing/2014/main" id="{CCB560B7-E978-4DB0-9C36-6E502280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4" name="Rectangle 62">
            <a:extLst>
              <a:ext uri="{FF2B5EF4-FFF2-40B4-BE49-F238E27FC236}">
                <a16:creationId xmlns:a16="http://schemas.microsoft.com/office/drawing/2014/main" id="{07024BE7-E729-4674-B40E-7EF7DAEC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5" name="Rectangle 63">
            <a:extLst>
              <a:ext uri="{FF2B5EF4-FFF2-40B4-BE49-F238E27FC236}">
                <a16:creationId xmlns:a16="http://schemas.microsoft.com/office/drawing/2014/main" id="{A685714A-906E-4587-8289-B8597B53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6" name="Rectangle 64">
            <a:extLst>
              <a:ext uri="{FF2B5EF4-FFF2-40B4-BE49-F238E27FC236}">
                <a16:creationId xmlns:a16="http://schemas.microsoft.com/office/drawing/2014/main" id="{0AE3D419-72F6-4100-AB8B-9B0F32D86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7" name="Rectangle 65">
            <a:extLst>
              <a:ext uri="{FF2B5EF4-FFF2-40B4-BE49-F238E27FC236}">
                <a16:creationId xmlns:a16="http://schemas.microsoft.com/office/drawing/2014/main" id="{15D2D5A3-B3DA-4E5E-B1E2-0A7473F4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8" name="Rectangle 66">
            <a:extLst>
              <a:ext uri="{FF2B5EF4-FFF2-40B4-BE49-F238E27FC236}">
                <a16:creationId xmlns:a16="http://schemas.microsoft.com/office/drawing/2014/main" id="{2C724025-B23D-47EB-B5AC-C5432B11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79" name="Rectangle 67">
            <a:extLst>
              <a:ext uri="{FF2B5EF4-FFF2-40B4-BE49-F238E27FC236}">
                <a16:creationId xmlns:a16="http://schemas.microsoft.com/office/drawing/2014/main" id="{F836360B-35D5-4709-9971-195D8BB9F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0" name="Rectangle 68">
            <a:extLst>
              <a:ext uri="{FF2B5EF4-FFF2-40B4-BE49-F238E27FC236}">
                <a16:creationId xmlns:a16="http://schemas.microsoft.com/office/drawing/2014/main" id="{4602C3C4-F7BA-48A5-A383-AFBC3F53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1" name="Rectangle 69">
            <a:extLst>
              <a:ext uri="{FF2B5EF4-FFF2-40B4-BE49-F238E27FC236}">
                <a16:creationId xmlns:a16="http://schemas.microsoft.com/office/drawing/2014/main" id="{A5CDEFF2-F32F-48D8-A981-DBD19655F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2" name="Rectangle 70">
            <a:extLst>
              <a:ext uri="{FF2B5EF4-FFF2-40B4-BE49-F238E27FC236}">
                <a16:creationId xmlns:a16="http://schemas.microsoft.com/office/drawing/2014/main" id="{6BDC0CB7-D2B0-423E-A7C3-C55EF426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3" name="Rectangle 71">
            <a:extLst>
              <a:ext uri="{FF2B5EF4-FFF2-40B4-BE49-F238E27FC236}">
                <a16:creationId xmlns:a16="http://schemas.microsoft.com/office/drawing/2014/main" id="{66185696-6D57-4179-B870-DE75A59D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4" name="Rectangle 72">
            <a:extLst>
              <a:ext uri="{FF2B5EF4-FFF2-40B4-BE49-F238E27FC236}">
                <a16:creationId xmlns:a16="http://schemas.microsoft.com/office/drawing/2014/main" id="{F79A7A56-4C46-46C0-9804-954BBD6F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5" name="Rectangle 73">
            <a:extLst>
              <a:ext uri="{FF2B5EF4-FFF2-40B4-BE49-F238E27FC236}">
                <a16:creationId xmlns:a16="http://schemas.microsoft.com/office/drawing/2014/main" id="{51825294-3CF7-4CA1-9D83-34D70C22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6" name="Rectangle 74">
            <a:extLst>
              <a:ext uri="{FF2B5EF4-FFF2-40B4-BE49-F238E27FC236}">
                <a16:creationId xmlns:a16="http://schemas.microsoft.com/office/drawing/2014/main" id="{ABF5A199-B9FE-4C0B-8136-D8DFF3180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7" name="Rectangle 75">
            <a:extLst>
              <a:ext uri="{FF2B5EF4-FFF2-40B4-BE49-F238E27FC236}">
                <a16:creationId xmlns:a16="http://schemas.microsoft.com/office/drawing/2014/main" id="{1B504A83-941A-4DE4-BAD7-5632DA2B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8" name="Rectangle 76">
            <a:extLst>
              <a:ext uri="{FF2B5EF4-FFF2-40B4-BE49-F238E27FC236}">
                <a16:creationId xmlns:a16="http://schemas.microsoft.com/office/drawing/2014/main" id="{9468B6DE-A063-4A39-91EE-52DA45BF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89" name="Rectangle 77">
            <a:extLst>
              <a:ext uri="{FF2B5EF4-FFF2-40B4-BE49-F238E27FC236}">
                <a16:creationId xmlns:a16="http://schemas.microsoft.com/office/drawing/2014/main" id="{A7406FD1-8160-4F43-A3DE-88289768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0" name="Rectangle 78">
            <a:extLst>
              <a:ext uri="{FF2B5EF4-FFF2-40B4-BE49-F238E27FC236}">
                <a16:creationId xmlns:a16="http://schemas.microsoft.com/office/drawing/2014/main" id="{B01CB330-A3A5-48E2-AD94-4CC3A6A0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1" name="Rectangle 79">
            <a:extLst>
              <a:ext uri="{FF2B5EF4-FFF2-40B4-BE49-F238E27FC236}">
                <a16:creationId xmlns:a16="http://schemas.microsoft.com/office/drawing/2014/main" id="{3C15EA4A-D1EF-4A6C-B9BF-0530A4B6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331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2" name="Rectangle 80">
            <a:extLst>
              <a:ext uri="{FF2B5EF4-FFF2-40B4-BE49-F238E27FC236}">
                <a16:creationId xmlns:a16="http://schemas.microsoft.com/office/drawing/2014/main" id="{469BEC0F-E3EC-4AE7-A467-4271C185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3" name="Rectangle 81">
            <a:extLst>
              <a:ext uri="{FF2B5EF4-FFF2-40B4-BE49-F238E27FC236}">
                <a16:creationId xmlns:a16="http://schemas.microsoft.com/office/drawing/2014/main" id="{16433D2E-017B-4E57-959B-17EC54668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4" name="Rectangle 82">
            <a:extLst>
              <a:ext uri="{FF2B5EF4-FFF2-40B4-BE49-F238E27FC236}">
                <a16:creationId xmlns:a16="http://schemas.microsoft.com/office/drawing/2014/main" id="{CE340FD0-85F2-4054-BFE7-CD0B125B2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5" name="Rectangle 83">
            <a:extLst>
              <a:ext uri="{FF2B5EF4-FFF2-40B4-BE49-F238E27FC236}">
                <a16:creationId xmlns:a16="http://schemas.microsoft.com/office/drawing/2014/main" id="{EB206844-AB2D-40BC-975B-AA3FF292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6" name="Rectangle 84">
            <a:extLst>
              <a:ext uri="{FF2B5EF4-FFF2-40B4-BE49-F238E27FC236}">
                <a16:creationId xmlns:a16="http://schemas.microsoft.com/office/drawing/2014/main" id="{8C099B0C-04E9-4DBA-B08A-33699989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538"/>
            <a:ext cx="1114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7" name="Rectangle 85">
            <a:extLst>
              <a:ext uri="{FF2B5EF4-FFF2-40B4-BE49-F238E27FC236}">
                <a16:creationId xmlns:a16="http://schemas.microsoft.com/office/drawing/2014/main" id="{3BBE66D2-44CF-4D95-ACF8-305FA733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8" name="Rectangle 86">
            <a:extLst>
              <a:ext uri="{FF2B5EF4-FFF2-40B4-BE49-F238E27FC236}">
                <a16:creationId xmlns:a16="http://schemas.microsoft.com/office/drawing/2014/main" id="{B63699D1-3C92-41BC-99A3-5DE80D89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99" name="Rectangle 87">
            <a:extLst>
              <a:ext uri="{FF2B5EF4-FFF2-40B4-BE49-F238E27FC236}">
                <a16:creationId xmlns:a16="http://schemas.microsoft.com/office/drawing/2014/main" id="{EF9AF6B5-AA28-489F-84AF-B0628EF8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0" name="Rectangle 88">
            <a:extLst>
              <a:ext uri="{FF2B5EF4-FFF2-40B4-BE49-F238E27FC236}">
                <a16:creationId xmlns:a16="http://schemas.microsoft.com/office/drawing/2014/main" id="{1B1BE70A-5259-43B3-8352-7165736D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1" name="Rectangle 89">
            <a:extLst>
              <a:ext uri="{FF2B5EF4-FFF2-40B4-BE49-F238E27FC236}">
                <a16:creationId xmlns:a16="http://schemas.microsoft.com/office/drawing/2014/main" id="{25F0B573-ED4E-4D00-92E1-6A2616D8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2" name="Rectangle 90">
            <a:extLst>
              <a:ext uri="{FF2B5EF4-FFF2-40B4-BE49-F238E27FC236}">
                <a16:creationId xmlns:a16="http://schemas.microsoft.com/office/drawing/2014/main" id="{C72010C8-EECA-4211-BAE4-50233EF0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3" name="Rectangle 91">
            <a:extLst>
              <a:ext uri="{FF2B5EF4-FFF2-40B4-BE49-F238E27FC236}">
                <a16:creationId xmlns:a16="http://schemas.microsoft.com/office/drawing/2014/main" id="{C0FCFA3E-FE0F-47AC-AB05-297914F5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4" name="Rectangle 92">
            <a:extLst>
              <a:ext uri="{FF2B5EF4-FFF2-40B4-BE49-F238E27FC236}">
                <a16:creationId xmlns:a16="http://schemas.microsoft.com/office/drawing/2014/main" id="{DC55FBE3-8BD8-4A0E-B30C-A23BB47F2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5" name="Rectangle 93">
            <a:extLst>
              <a:ext uri="{FF2B5EF4-FFF2-40B4-BE49-F238E27FC236}">
                <a16:creationId xmlns:a16="http://schemas.microsoft.com/office/drawing/2014/main" id="{BD942312-13F8-4556-B218-45CFDDB0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6" name="Rectangle 94">
            <a:extLst>
              <a:ext uri="{FF2B5EF4-FFF2-40B4-BE49-F238E27FC236}">
                <a16:creationId xmlns:a16="http://schemas.microsoft.com/office/drawing/2014/main" id="{FA8F1C36-757E-4178-9026-D1DC7713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7" name="Rectangle 95">
            <a:extLst>
              <a:ext uri="{FF2B5EF4-FFF2-40B4-BE49-F238E27FC236}">
                <a16:creationId xmlns:a16="http://schemas.microsoft.com/office/drawing/2014/main" id="{28010839-4BAC-47C1-B12C-CFFDE0E8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8" name="Rectangle 96">
            <a:extLst>
              <a:ext uri="{FF2B5EF4-FFF2-40B4-BE49-F238E27FC236}">
                <a16:creationId xmlns:a16="http://schemas.microsoft.com/office/drawing/2014/main" id="{7D70AD9E-EA8A-4C1B-A826-BC4CBD76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09" name="Rectangle 97">
            <a:extLst>
              <a:ext uri="{FF2B5EF4-FFF2-40B4-BE49-F238E27FC236}">
                <a16:creationId xmlns:a16="http://schemas.microsoft.com/office/drawing/2014/main" id="{7955FBDC-5E1C-47AC-8A60-A40A95DFA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0" name="Rectangle 98">
            <a:extLst>
              <a:ext uri="{FF2B5EF4-FFF2-40B4-BE49-F238E27FC236}">
                <a16:creationId xmlns:a16="http://schemas.microsoft.com/office/drawing/2014/main" id="{A313970B-DE96-41B2-97D8-18A00517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1" name="Rectangle 99">
            <a:extLst>
              <a:ext uri="{FF2B5EF4-FFF2-40B4-BE49-F238E27FC236}">
                <a16:creationId xmlns:a16="http://schemas.microsoft.com/office/drawing/2014/main" id="{5788DDC2-B0D5-4F79-92EA-DF20AB84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2" name="Rectangle 100">
            <a:extLst>
              <a:ext uri="{FF2B5EF4-FFF2-40B4-BE49-F238E27FC236}">
                <a16:creationId xmlns:a16="http://schemas.microsoft.com/office/drawing/2014/main" id="{45B59C18-8B56-46DD-867C-46230C4D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3" name="Rectangle 101">
            <a:extLst>
              <a:ext uri="{FF2B5EF4-FFF2-40B4-BE49-F238E27FC236}">
                <a16:creationId xmlns:a16="http://schemas.microsoft.com/office/drawing/2014/main" id="{8BAACDB4-C08B-420C-B30C-4EC1F1D5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4" name="Rectangle 102">
            <a:extLst>
              <a:ext uri="{FF2B5EF4-FFF2-40B4-BE49-F238E27FC236}">
                <a16:creationId xmlns:a16="http://schemas.microsoft.com/office/drawing/2014/main" id="{FE9DFCA1-B582-439A-A179-D245EF97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5" name="Rectangle 103">
            <a:extLst>
              <a:ext uri="{FF2B5EF4-FFF2-40B4-BE49-F238E27FC236}">
                <a16:creationId xmlns:a16="http://schemas.microsoft.com/office/drawing/2014/main" id="{2C243FD7-6C26-41FD-890A-038B3A70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6" name="Rectangle 104">
            <a:extLst>
              <a:ext uri="{FF2B5EF4-FFF2-40B4-BE49-F238E27FC236}">
                <a16:creationId xmlns:a16="http://schemas.microsoft.com/office/drawing/2014/main" id="{79E4B211-5B84-465F-805B-B253CCFD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7" name="Rectangle 105">
            <a:extLst>
              <a:ext uri="{FF2B5EF4-FFF2-40B4-BE49-F238E27FC236}">
                <a16:creationId xmlns:a16="http://schemas.microsoft.com/office/drawing/2014/main" id="{AE76B3AD-4F7C-4A74-8F8C-F2F56D1C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8" name="Rectangle 106">
            <a:extLst>
              <a:ext uri="{FF2B5EF4-FFF2-40B4-BE49-F238E27FC236}">
                <a16:creationId xmlns:a16="http://schemas.microsoft.com/office/drawing/2014/main" id="{53291D2C-2DE5-4702-A6EF-341C68B13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19" name="Rectangle 107">
            <a:extLst>
              <a:ext uri="{FF2B5EF4-FFF2-40B4-BE49-F238E27FC236}">
                <a16:creationId xmlns:a16="http://schemas.microsoft.com/office/drawing/2014/main" id="{2EBA26A3-D0CC-41EF-8425-05228F80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0" name="Rectangle 108">
            <a:extLst>
              <a:ext uri="{FF2B5EF4-FFF2-40B4-BE49-F238E27FC236}">
                <a16:creationId xmlns:a16="http://schemas.microsoft.com/office/drawing/2014/main" id="{38A47DD2-428A-487A-8670-2B916978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1" name="Rectangle 109">
            <a:extLst>
              <a:ext uri="{FF2B5EF4-FFF2-40B4-BE49-F238E27FC236}">
                <a16:creationId xmlns:a16="http://schemas.microsoft.com/office/drawing/2014/main" id="{E81EC0ED-0B0E-4754-BFF4-757C83D3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2" name="Rectangle 110">
            <a:extLst>
              <a:ext uri="{FF2B5EF4-FFF2-40B4-BE49-F238E27FC236}">
                <a16:creationId xmlns:a16="http://schemas.microsoft.com/office/drawing/2014/main" id="{2B2FF125-2052-4F04-A8C8-3599CD9A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735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3" name="Rectangle 111">
            <a:extLst>
              <a:ext uri="{FF2B5EF4-FFF2-40B4-BE49-F238E27FC236}">
                <a16:creationId xmlns:a16="http://schemas.microsoft.com/office/drawing/2014/main" id="{9451A210-804E-4602-BBD7-B2B8DF9A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330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4" name="Rectangle 112">
            <a:extLst>
              <a:ext uri="{FF2B5EF4-FFF2-40B4-BE49-F238E27FC236}">
                <a16:creationId xmlns:a16="http://schemas.microsoft.com/office/drawing/2014/main" id="{E7C26E72-6196-4EB5-839F-41BF4988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151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5" name="Rectangle 113">
            <a:extLst>
              <a:ext uri="{FF2B5EF4-FFF2-40B4-BE49-F238E27FC236}">
                <a16:creationId xmlns:a16="http://schemas.microsoft.com/office/drawing/2014/main" id="{5EB7E7C6-8DFC-4B47-96D0-18BC427E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5263"/>
            <a:ext cx="4559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6" name="Rectangle 114">
            <a:extLst>
              <a:ext uri="{FF2B5EF4-FFF2-40B4-BE49-F238E27FC236}">
                <a16:creationId xmlns:a16="http://schemas.microsoft.com/office/drawing/2014/main" id="{FE9CFDE7-7812-4B20-834D-5084401A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7" name="Rectangle 115">
            <a:extLst>
              <a:ext uri="{FF2B5EF4-FFF2-40B4-BE49-F238E27FC236}">
                <a16:creationId xmlns:a16="http://schemas.microsoft.com/office/drawing/2014/main" id="{E4AF1660-37CE-4255-B6FF-D5172AA9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8" name="Rectangle 116">
            <a:extLst>
              <a:ext uri="{FF2B5EF4-FFF2-40B4-BE49-F238E27FC236}">
                <a16:creationId xmlns:a16="http://schemas.microsoft.com/office/drawing/2014/main" id="{4BF64D44-41E2-4DEB-B4FB-3B0DA547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29" name="Rectangle 117">
            <a:extLst>
              <a:ext uri="{FF2B5EF4-FFF2-40B4-BE49-F238E27FC236}">
                <a16:creationId xmlns:a16="http://schemas.microsoft.com/office/drawing/2014/main" id="{15CE33E1-CC35-487E-B2F3-3E6D2AF55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0" name="Rectangle 118">
            <a:extLst>
              <a:ext uri="{FF2B5EF4-FFF2-40B4-BE49-F238E27FC236}">
                <a16:creationId xmlns:a16="http://schemas.microsoft.com/office/drawing/2014/main" id="{E80C129B-B3C2-4AAB-994F-FCD13AC43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1" name="Rectangle 119">
            <a:extLst>
              <a:ext uri="{FF2B5EF4-FFF2-40B4-BE49-F238E27FC236}">
                <a16:creationId xmlns:a16="http://schemas.microsoft.com/office/drawing/2014/main" id="{7316C7F1-B828-48E9-9C1F-6BABF637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2" name="Rectangle 120">
            <a:extLst>
              <a:ext uri="{FF2B5EF4-FFF2-40B4-BE49-F238E27FC236}">
                <a16:creationId xmlns:a16="http://schemas.microsoft.com/office/drawing/2014/main" id="{97ABAEE1-26B7-4B74-ACB4-5D0ACBB4C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3" name="Rectangle 121">
            <a:extLst>
              <a:ext uri="{FF2B5EF4-FFF2-40B4-BE49-F238E27FC236}">
                <a16:creationId xmlns:a16="http://schemas.microsoft.com/office/drawing/2014/main" id="{E2358B96-10C2-4BBF-AD8E-4C4F5C50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4" name="Rectangle 122">
            <a:extLst>
              <a:ext uri="{FF2B5EF4-FFF2-40B4-BE49-F238E27FC236}">
                <a16:creationId xmlns:a16="http://schemas.microsoft.com/office/drawing/2014/main" id="{4418BB1E-23AC-4502-9843-A61FBE37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5" name="Rectangle 123">
            <a:extLst>
              <a:ext uri="{FF2B5EF4-FFF2-40B4-BE49-F238E27FC236}">
                <a16:creationId xmlns:a16="http://schemas.microsoft.com/office/drawing/2014/main" id="{B578C552-ECD9-482B-9ED8-ECCA1324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6" name="Rectangle 124">
            <a:extLst>
              <a:ext uri="{FF2B5EF4-FFF2-40B4-BE49-F238E27FC236}">
                <a16:creationId xmlns:a16="http://schemas.microsoft.com/office/drawing/2014/main" id="{D31D3876-7859-496B-ACA5-E07CFD30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7" name="Rectangle 125">
            <a:extLst>
              <a:ext uri="{FF2B5EF4-FFF2-40B4-BE49-F238E27FC236}">
                <a16:creationId xmlns:a16="http://schemas.microsoft.com/office/drawing/2014/main" id="{15936234-4164-46CE-A63E-3B1BC1AD9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8" name="Rectangle 126">
            <a:extLst>
              <a:ext uri="{FF2B5EF4-FFF2-40B4-BE49-F238E27FC236}">
                <a16:creationId xmlns:a16="http://schemas.microsoft.com/office/drawing/2014/main" id="{3DB79A43-2FAA-4A9B-88B1-AAC01804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39" name="Rectangle 127">
            <a:extLst>
              <a:ext uri="{FF2B5EF4-FFF2-40B4-BE49-F238E27FC236}">
                <a16:creationId xmlns:a16="http://schemas.microsoft.com/office/drawing/2014/main" id="{0CA3E24F-8D82-4E4B-BCB7-F068D6B6A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0" name="Rectangle 128">
            <a:extLst>
              <a:ext uri="{FF2B5EF4-FFF2-40B4-BE49-F238E27FC236}">
                <a16:creationId xmlns:a16="http://schemas.microsoft.com/office/drawing/2014/main" id="{3AD2A639-EC49-4DAC-8F39-8772BE1D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1" name="Rectangle 129">
            <a:extLst>
              <a:ext uri="{FF2B5EF4-FFF2-40B4-BE49-F238E27FC236}">
                <a16:creationId xmlns:a16="http://schemas.microsoft.com/office/drawing/2014/main" id="{441C60AD-22EA-43D0-97BA-55E49FFC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2" name="Rectangle 130">
            <a:extLst>
              <a:ext uri="{FF2B5EF4-FFF2-40B4-BE49-F238E27FC236}">
                <a16:creationId xmlns:a16="http://schemas.microsoft.com/office/drawing/2014/main" id="{5FE1D5BD-875D-44E4-B7E5-CAA534F5D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3" name="Rectangle 131">
            <a:extLst>
              <a:ext uri="{FF2B5EF4-FFF2-40B4-BE49-F238E27FC236}">
                <a16:creationId xmlns:a16="http://schemas.microsoft.com/office/drawing/2014/main" id="{2224D3C4-38A2-4F07-A273-AD3A2E50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4" name="Rectangle 132">
            <a:extLst>
              <a:ext uri="{FF2B5EF4-FFF2-40B4-BE49-F238E27FC236}">
                <a16:creationId xmlns:a16="http://schemas.microsoft.com/office/drawing/2014/main" id="{FC9F92B3-3828-4020-8662-F70D8DB5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5" name="Rectangle 133">
            <a:extLst>
              <a:ext uri="{FF2B5EF4-FFF2-40B4-BE49-F238E27FC236}">
                <a16:creationId xmlns:a16="http://schemas.microsoft.com/office/drawing/2014/main" id="{FAA41308-33CE-497C-A622-D40A769F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6" name="Rectangle 134">
            <a:extLst>
              <a:ext uri="{FF2B5EF4-FFF2-40B4-BE49-F238E27FC236}">
                <a16:creationId xmlns:a16="http://schemas.microsoft.com/office/drawing/2014/main" id="{63C9B6B8-21F5-4A9C-A588-72A30C447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3144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7" name="Rectangle 135">
            <a:extLst>
              <a:ext uri="{FF2B5EF4-FFF2-40B4-BE49-F238E27FC236}">
                <a16:creationId xmlns:a16="http://schemas.microsoft.com/office/drawing/2014/main" id="{78A168F8-F639-4DEF-9F88-C723BB77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313"/>
            <a:ext cx="5999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248" name="Rectangle 136">
            <a:extLst>
              <a:ext uri="{FF2B5EF4-FFF2-40B4-BE49-F238E27FC236}">
                <a16:creationId xmlns:a16="http://schemas.microsoft.com/office/drawing/2014/main" id="{4A78011F-3173-45A8-A6DD-C940F8DE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8913"/>
            <a:ext cx="66976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读写数据流的类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System.IO</a:t>
            </a:r>
            <a:endParaRPr lang="zh-CN" altLang="en-US" sz="40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0249" name="Object 138">
            <a:extLst>
              <a:ext uri="{FF2B5EF4-FFF2-40B4-BE49-F238E27FC236}">
                <a16:creationId xmlns:a16="http://schemas.microsoft.com/office/drawing/2014/main" id="{8FF8C829-1BF9-4A1F-8B5E-9BC7E9FA473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827088" y="1196975"/>
          <a:ext cx="7848600" cy="501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78" name="Visio" r:id="rId8" imgW="8233886" imgH="5263991" progId="Visio.Drawing.11">
                  <p:embed/>
                </p:oleObj>
              </mc:Choice>
              <mc:Fallback>
                <p:oleObj name="Visio" r:id="rId8" imgW="8233886" imgH="5263991" progId="Visio.Drawing.11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7848600" cy="501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A33B7B2-B8F6-41FA-96F0-D2B7E2AC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读写文本文件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D322F84-C836-449D-A63A-E2D986AEE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06500"/>
            <a:ext cx="7848600" cy="39512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可以用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fileStream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来读写文本文件，但是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FileStream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是通过字节形式来读写数据的，要把字节数据转换为文本，要自己处理编码转换。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对于文本文件的读写，通常用 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StreamReader 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类和 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StreamWriter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类更方便。</a:t>
            </a:r>
            <a:r>
              <a:rPr lang="zh-CN" altLang="en-US" b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其底层是通过</a:t>
            </a:r>
            <a:r>
              <a:rPr lang="en-US" altLang="zh-CN" b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FileStream</a:t>
            </a:r>
            <a:r>
              <a:rPr lang="zh-CN" altLang="en-US" b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实现读写文本文件的。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D3376F4-4C63-469C-8BE8-4D2C172C8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搜索字符串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01F1758-A541-430D-9980-68BD35FE3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5040461"/>
          </a:xfrm>
        </p:spPr>
        <p:txBody>
          <a:bodyPr/>
          <a:lstStyle/>
          <a:p>
            <a:pPr eaLnBrk="1" hangingPunct="1"/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[n]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poem = “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Kubla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Khan”;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poem[0];</a:t>
            </a:r>
          </a:p>
          <a:p>
            <a:pPr eaLnBrk="1" hangingPunct="1"/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如果没找到，返回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-1</a:t>
            </a: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IndexOf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LastIndexOf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(string, [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start], [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count])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n=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poem.IndexOf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(“la”);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n=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poem.IndexOf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(‘K’,4);</a:t>
            </a:r>
          </a:p>
          <a:p>
            <a:pPr eaLnBrk="1" hangingPunct="1"/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IndexOfAny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LastIndexOfAny</a:t>
            </a: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char[]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chs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{‘a’, ‘e’, ‘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’, ‘o’, ‘u’};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N=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poem.IndexOfAny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chs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N=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poem.LastIndexOfAny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(chs,2);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42A2B5D-BD1D-42DC-AEC8-D8FB2B175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读取文本文件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548D74A-082A-4EF0-ACC4-65989CAE5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构造函数</a:t>
            </a:r>
          </a:p>
          <a:p>
            <a:pPr lvl="1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StreamReader(string path, Encoding encoding);</a:t>
            </a:r>
          </a:p>
          <a:p>
            <a:pPr eaLnBrk="1" hangingPunct="1"/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其中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path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指定要读取的完整文件路径，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encoding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指定要使用的字节编码。例如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GB2312,UTF8</a:t>
            </a:r>
            <a:r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等编码形式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80A609F-1686-44A8-8451-503CAC1F6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512175" cy="640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using System;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using System.IO;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using </a:t>
            </a:r>
            <a:r>
              <a:rPr lang="en-US" altLang="zh-CN" sz="2000" dirty="0" err="1">
                <a:solidFill>
                  <a:srgbClr val="000000"/>
                </a:solidFill>
              </a:rPr>
              <a:t>System.Text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namespace ConsoleApplication2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class Class1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{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//</a:t>
            </a:r>
            <a:r>
              <a:rPr lang="zh-CN" altLang="en-US" sz="2000" dirty="0">
                <a:solidFill>
                  <a:srgbClr val="000000"/>
                </a:solidFill>
              </a:rPr>
              <a:t>多线程</a:t>
            </a:r>
            <a:r>
              <a:rPr lang="en-US" altLang="zh-CN" sz="2000" dirty="0">
                <a:solidFill>
                  <a:srgbClr val="000000"/>
                </a:solidFill>
              </a:rPr>
              <a:t>COM</a:t>
            </a:r>
            <a:r>
              <a:rPr lang="zh-CN" altLang="en-US" sz="2000" dirty="0">
                <a:solidFill>
                  <a:srgbClr val="000000"/>
                </a:solidFill>
              </a:rPr>
              <a:t>时使用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MTAThread</a:t>
            </a:r>
            <a:r>
              <a:rPr lang="en-US" altLang="zh-CN" sz="2000" dirty="0">
                <a:solidFill>
                  <a:srgbClr val="000000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      [</a:t>
            </a:r>
            <a:r>
              <a:rPr lang="en-US" altLang="zh-CN" sz="2000" dirty="0" err="1">
                <a:solidFill>
                  <a:srgbClr val="000000"/>
                </a:solidFill>
              </a:rPr>
              <a:t>STAThread</a:t>
            </a:r>
            <a:r>
              <a:rPr lang="en-US" altLang="zh-CN" sz="2000" dirty="0">
                <a:solidFill>
                  <a:srgbClr val="000000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      static void Main(string[] </a:t>
            </a:r>
            <a:r>
              <a:rPr lang="en-US" altLang="zh-CN" sz="2000" dirty="0" err="1">
                <a:solidFill>
                  <a:srgbClr val="000000"/>
                </a:solidFill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StreamReader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sr</a:t>
            </a:r>
            <a:r>
              <a:rPr lang="en-US" altLang="zh-CN" sz="2000" dirty="0">
                <a:solidFill>
                  <a:srgbClr val="FF0000"/>
                </a:solidFill>
              </a:rPr>
              <a:t> = new </a:t>
            </a:r>
            <a:r>
              <a:rPr lang="en-US" altLang="zh-CN" sz="2000" dirty="0" err="1">
                <a:solidFill>
                  <a:srgbClr val="FF0000"/>
                </a:solidFill>
              </a:rPr>
              <a:t>StreamReader</a:t>
            </a:r>
            <a:r>
              <a:rPr lang="en-US" altLang="zh-CN" sz="2000" dirty="0">
                <a:solidFill>
                  <a:srgbClr val="FF0000"/>
                </a:solidFill>
              </a:rPr>
              <a:t>("c:\\temp.txt",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Encoding.GetEncoding</a:t>
            </a:r>
            <a:r>
              <a:rPr lang="en-US" altLang="zh-CN" sz="2000" dirty="0">
                <a:solidFill>
                  <a:srgbClr val="FF0000"/>
                </a:solidFill>
              </a:rPr>
              <a:t>("gb2312"));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		      </a:t>
            </a:r>
            <a:r>
              <a:rPr lang="en-US" altLang="zh-CN" sz="2000" dirty="0">
                <a:solidFill>
                  <a:srgbClr val="000000"/>
                </a:solidFill>
              </a:rPr>
              <a:t>string line;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		      </a:t>
            </a:r>
            <a:r>
              <a:rPr lang="en-US" altLang="zh-CN" sz="2000" dirty="0">
                <a:solidFill>
                  <a:srgbClr val="000000"/>
                </a:solidFill>
              </a:rPr>
              <a:t>while((line =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sr.ReadLine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en-US" altLang="zh-CN" sz="2000" dirty="0">
                <a:solidFill>
                  <a:srgbClr val="000000"/>
                </a:solidFill>
              </a:rPr>
              <a:t>) != null)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/>
              <a:t>	      </a:t>
            </a:r>
            <a:r>
              <a:rPr lang="en-US" altLang="zh-CN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		</a:t>
            </a:r>
            <a:r>
              <a:rPr lang="en-US" altLang="zh-CN" sz="2000" dirty="0" err="1">
                <a:solidFill>
                  <a:srgbClr val="000000"/>
                </a:solidFill>
              </a:rPr>
              <a:t>Console.WriteLine</a:t>
            </a:r>
            <a:r>
              <a:rPr lang="en-US" altLang="zh-CN" sz="2000" dirty="0">
                <a:solidFill>
                  <a:srgbClr val="000000"/>
                </a:solidFill>
              </a:rPr>
              <a:t>(line);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	     </a:t>
            </a:r>
            <a:r>
              <a:rPr lang="en-US" altLang="zh-CN" sz="2000" dirty="0" err="1">
                <a:solidFill>
                  <a:srgbClr val="000000"/>
                </a:solidFill>
              </a:rPr>
              <a:t>sr.Close</a:t>
            </a:r>
            <a:r>
              <a:rPr lang="en-US" altLang="zh-CN" sz="2000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CF0A08D-28C9-451E-ADFC-E8881F1DF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写入文本文件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F019014-B25F-4323-98AC-8FEDA16C4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0100" y="981075"/>
            <a:ext cx="7848600" cy="5175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StreamReader</a:t>
            </a: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类对应的类是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StreamWriter</a:t>
            </a: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类，它专门用于写入文本文件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StreamWriter(string path,bool append, Encoding encoding);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其中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path</a:t>
            </a: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指定要写入的完整文件路径，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append</a:t>
            </a: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false</a:t>
            </a: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则该文件被改写，如果该文件存在，并且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append</a:t>
            </a: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true</a:t>
            </a: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，则数据被追加到该文件中。否则将创建新文件。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Encoding</a:t>
            </a:r>
            <a:r>
              <a:rPr lang="zh-CN" altLang="en-US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指定要使用的字节编码。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23A94A9-F1E4-42CC-AD2B-6974A9F3C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381000"/>
            <a:ext cx="8740775" cy="6000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using System.IO;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using System.Text;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namespace ConsoleApplication2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class Class1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	[STAThread]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	static void main(string[]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		</a:t>
            </a:r>
            <a:r>
              <a:rPr lang="en-US" altLang="zh-CN" sz="2000">
                <a:solidFill>
                  <a:srgbClr val="FF0000"/>
                </a:solidFill>
              </a:rPr>
              <a:t>StreamWriter sw = new StreamWriter("c:\\temp2.txt",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                        true, Encoding.GetEncoding("gb2312"));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		string data = "hello world, how are you";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		</a:t>
            </a:r>
            <a:r>
              <a:rPr lang="en-US" altLang="zh-CN" sz="2000">
                <a:solidFill>
                  <a:srgbClr val="FF0000"/>
                </a:solidFill>
              </a:rPr>
              <a:t>sw.WriteLine(data);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		sw.Close();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ED5C5C8-7C45-4002-88E9-B4917956EF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Stream </a:t>
            </a:r>
            <a:r>
              <a:rPr lang="zh-CN" altLang="en-US" dirty="0">
                <a:latin typeface="+mn-lt"/>
              </a:rPr>
              <a:t>类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FB32B2E-6ECC-461C-A55C-03E08A59DA7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836613"/>
            <a:ext cx="7718425" cy="5175250"/>
          </a:xfrm>
        </p:spPr>
        <p:txBody>
          <a:bodyPr/>
          <a:lstStyle/>
          <a:p>
            <a:pPr eaLnBrk="1" hangingPunct="1"/>
            <a:r>
              <a:rPr kumimoji="1"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是派生出各种类的抽象类，处理</a:t>
            </a:r>
            <a:r>
              <a:rPr kumimoji="1"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字节流</a:t>
            </a:r>
          </a:p>
          <a:p>
            <a:pPr eaLnBrk="1" hangingPunct="1"/>
            <a:r>
              <a:rPr kumimoji="1"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其中的一些派生类包括</a:t>
            </a:r>
          </a:p>
          <a:p>
            <a:pPr lvl="1" eaLnBrk="1" fontAlgn="b" hangingPunct="1">
              <a:buFontTx/>
              <a:buChar char="–"/>
            </a:pPr>
            <a:r>
              <a:rPr kumimoji="1"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FileStream</a:t>
            </a:r>
            <a:endParaRPr kumimoji="1" lang="en-US" altLang="zh-CN" sz="22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fontAlgn="b" hangingPunct="1">
              <a:buFontTx/>
              <a:buChar char="–"/>
            </a:pPr>
            <a:r>
              <a:rPr kumimoji="1"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MemoryStream</a:t>
            </a:r>
            <a:endParaRPr kumimoji="1" lang="en-US" altLang="zh-CN" sz="22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fontAlgn="b" hangingPunct="1">
              <a:buFontTx/>
              <a:buChar char="–"/>
            </a:pPr>
            <a:r>
              <a:rPr kumimoji="1"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BufferedStream</a:t>
            </a:r>
            <a:endParaRPr kumimoji="1" lang="en-US" altLang="zh-CN" sz="22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fontAlgn="b" hangingPunct="1">
              <a:buFontTx/>
              <a:buChar char="–"/>
            </a:pPr>
            <a:r>
              <a:rPr kumimoji="1" lang="en-US" altLang="zh-CN" sz="22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CryptoStream</a:t>
            </a:r>
            <a:endParaRPr kumimoji="1" lang="en-US" altLang="zh-CN" sz="22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0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6260" name="Group 6">
            <a:extLst>
              <a:ext uri="{FF2B5EF4-FFF2-40B4-BE49-F238E27FC236}">
                <a16:creationId xmlns:a16="http://schemas.microsoft.com/office/drawing/2014/main" id="{DBE73F5C-B306-4DB4-A215-7D23C532D08C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3432175"/>
            <a:ext cx="5813425" cy="466725"/>
            <a:chOff x="0" y="0"/>
            <a:chExt cx="1857" cy="394"/>
          </a:xfrm>
        </p:grpSpPr>
        <p:sp>
          <p:nvSpPr>
            <p:cNvPr id="96274" name="Rectangle 7">
              <a:extLst>
                <a:ext uri="{FF2B5EF4-FFF2-40B4-BE49-F238E27FC236}">
                  <a16:creationId xmlns:a16="http://schemas.microsoft.com/office/drawing/2014/main" id="{06829046-37AA-4085-B586-812F3F1E6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方法</a:t>
              </a:r>
              <a:endPara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6275" name="Rectangle 8">
              <a:extLst>
                <a:ext uri="{FF2B5EF4-FFF2-40B4-BE49-F238E27FC236}">
                  <a16:creationId xmlns:a16="http://schemas.microsoft.com/office/drawing/2014/main" id="{39F11BE8-01AB-4298-A048-DCEDE651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6261" name="Group 9">
            <a:extLst>
              <a:ext uri="{FF2B5EF4-FFF2-40B4-BE49-F238E27FC236}">
                <a16:creationId xmlns:a16="http://schemas.microsoft.com/office/drawing/2014/main" id="{6063A239-A114-49EA-B2DD-3ABF2BF55358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3898900"/>
            <a:ext cx="5813425" cy="466725"/>
            <a:chOff x="0" y="394"/>
            <a:chExt cx="1857" cy="394"/>
          </a:xfrm>
        </p:grpSpPr>
        <p:sp>
          <p:nvSpPr>
            <p:cNvPr id="96272" name="Rectangle 10">
              <a:extLst>
                <a:ext uri="{FF2B5EF4-FFF2-40B4-BE49-F238E27FC236}">
                  <a16:creationId xmlns:a16="http://schemas.microsoft.com/office/drawing/2014/main" id="{DE014880-CD4A-4497-AD33-7CD7109F5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394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Read(byte[] array, offset, count)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6273" name="Rectangle 11">
              <a:extLst>
                <a:ext uri="{FF2B5EF4-FFF2-40B4-BE49-F238E27FC236}">
                  <a16:creationId xmlns:a16="http://schemas.microsoft.com/office/drawing/2014/main" id="{ED896A76-EB88-4622-8EB2-A9C4C23F8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6262" name="Group 12">
            <a:extLst>
              <a:ext uri="{FF2B5EF4-FFF2-40B4-BE49-F238E27FC236}">
                <a16:creationId xmlns:a16="http://schemas.microsoft.com/office/drawing/2014/main" id="{B515C322-BCD7-4EBD-A477-E77D10F4CE14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4365625"/>
            <a:ext cx="5813425" cy="468313"/>
            <a:chOff x="0" y="788"/>
            <a:chExt cx="1857" cy="394"/>
          </a:xfrm>
        </p:grpSpPr>
        <p:sp>
          <p:nvSpPr>
            <p:cNvPr id="96270" name="Rectangle 13">
              <a:extLst>
                <a:ext uri="{FF2B5EF4-FFF2-40B4-BE49-F238E27FC236}">
                  <a16:creationId xmlns:a16="http://schemas.microsoft.com/office/drawing/2014/main" id="{D43088AC-5645-4A7E-9DC9-932C5AC58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788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Arial Narrow" panose="020B0606020202030204" pitchFamily="34" charset="0"/>
                </a:rPr>
                <a:t>int ReadByte( 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4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71" name="Rectangle 14">
              <a:extLst>
                <a:ext uri="{FF2B5EF4-FFF2-40B4-BE49-F238E27FC236}">
                  <a16:creationId xmlns:a16="http://schemas.microsoft.com/office/drawing/2014/main" id="{B238C0B9-068B-4EDF-B709-2DB08DCBF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88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6263" name="Group 15">
            <a:extLst>
              <a:ext uri="{FF2B5EF4-FFF2-40B4-BE49-F238E27FC236}">
                <a16:creationId xmlns:a16="http://schemas.microsoft.com/office/drawing/2014/main" id="{490611C0-983B-4BE8-8E4D-C0D01FA37F82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4833938"/>
            <a:ext cx="5813425" cy="466725"/>
            <a:chOff x="0" y="1182"/>
            <a:chExt cx="1857" cy="394"/>
          </a:xfrm>
        </p:grpSpPr>
        <p:sp>
          <p:nvSpPr>
            <p:cNvPr id="96268" name="Rectangle 16">
              <a:extLst>
                <a:ext uri="{FF2B5EF4-FFF2-40B4-BE49-F238E27FC236}">
                  <a16:creationId xmlns:a16="http://schemas.microsoft.com/office/drawing/2014/main" id="{84A26F88-507D-48CB-BF17-A001791D3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182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void Write(byte[] array, offset, count)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6269" name="Rectangle 17">
              <a:extLst>
                <a:ext uri="{FF2B5EF4-FFF2-40B4-BE49-F238E27FC236}">
                  <a16:creationId xmlns:a16="http://schemas.microsoft.com/office/drawing/2014/main" id="{F310E184-6587-4E35-A754-45FF91FE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82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6264" name="Group 18">
            <a:extLst>
              <a:ext uri="{FF2B5EF4-FFF2-40B4-BE49-F238E27FC236}">
                <a16:creationId xmlns:a16="http://schemas.microsoft.com/office/drawing/2014/main" id="{5000E0DD-1645-43B6-BED9-195E5D9A9FC8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5300663"/>
            <a:ext cx="5813425" cy="466725"/>
            <a:chOff x="0" y="1576"/>
            <a:chExt cx="1857" cy="394"/>
          </a:xfrm>
        </p:grpSpPr>
        <p:sp>
          <p:nvSpPr>
            <p:cNvPr id="96266" name="Rectangle 19">
              <a:extLst>
                <a:ext uri="{FF2B5EF4-FFF2-40B4-BE49-F238E27FC236}">
                  <a16:creationId xmlns:a16="http://schemas.microsoft.com/office/drawing/2014/main" id="{67D26A75-DFED-45B0-8269-1813FC45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576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2000" b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  <a:latin typeface="Arial Narrow" panose="020B0606020202030204" pitchFamily="34" charset="0"/>
                </a:rPr>
                <a:t>WriteByte(byte value)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4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267" name="Rectangle 20">
              <a:extLst>
                <a:ext uri="{FF2B5EF4-FFF2-40B4-BE49-F238E27FC236}">
                  <a16:creationId xmlns:a16="http://schemas.microsoft.com/office/drawing/2014/main" id="{99BC3EFB-5417-4687-B6F1-FD6D291B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76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6265" name="Rectangle 24">
            <a:extLst>
              <a:ext uri="{FF2B5EF4-FFF2-40B4-BE49-F238E27FC236}">
                <a16:creationId xmlns:a16="http://schemas.microsoft.com/office/drawing/2014/main" id="{C1859D53-EF94-4281-B8AB-3C5BFE57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429000"/>
            <a:ext cx="5832475" cy="2808288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0637533-79A3-4AB7-99F8-6B1289EF59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+mn-lt"/>
              </a:rPr>
              <a:t>FileStream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类构造函数</a:t>
            </a:r>
          </a:p>
        </p:txBody>
      </p:sp>
      <p:grpSp>
        <p:nvGrpSpPr>
          <p:cNvPr id="97283" name="Group 3">
            <a:extLst>
              <a:ext uri="{FF2B5EF4-FFF2-40B4-BE49-F238E27FC236}">
                <a16:creationId xmlns:a16="http://schemas.microsoft.com/office/drawing/2014/main" id="{98CF38B8-F793-49A4-87DB-17CF659A21B8}"/>
              </a:ext>
            </a:extLst>
          </p:cNvPr>
          <p:cNvGrpSpPr>
            <a:grpSpLocks/>
          </p:cNvGrpSpPr>
          <p:nvPr/>
        </p:nvGrpSpPr>
        <p:grpSpPr bwMode="auto">
          <a:xfrm>
            <a:off x="323404" y="1125538"/>
            <a:ext cx="8497068" cy="2303462"/>
            <a:chOff x="-3" y="-3"/>
            <a:chExt cx="1863" cy="1784"/>
          </a:xfrm>
        </p:grpSpPr>
        <p:grpSp>
          <p:nvGrpSpPr>
            <p:cNvPr id="97300" name="Group 4">
              <a:extLst>
                <a:ext uri="{FF2B5EF4-FFF2-40B4-BE49-F238E27FC236}">
                  <a16:creationId xmlns:a16="http://schemas.microsoft.com/office/drawing/2014/main" id="{8CBFF8B4-DEF4-434C-B8E7-430CF6818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57" cy="1778"/>
              <a:chOff x="0" y="0"/>
              <a:chExt cx="1857" cy="1778"/>
            </a:xfrm>
          </p:grpSpPr>
          <p:grpSp>
            <p:nvGrpSpPr>
              <p:cNvPr id="97302" name="Group 5">
                <a:extLst>
                  <a:ext uri="{FF2B5EF4-FFF2-40B4-BE49-F238E27FC236}">
                    <a16:creationId xmlns:a16="http://schemas.microsoft.com/office/drawing/2014/main" id="{37D3EE13-D05F-484B-9B09-85A074E68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857" cy="384"/>
                <a:chOff x="0" y="0"/>
                <a:chExt cx="1857" cy="384"/>
              </a:xfrm>
            </p:grpSpPr>
            <p:sp>
              <p:nvSpPr>
                <p:cNvPr id="97312" name="Rectangle 6">
                  <a:extLst>
                    <a:ext uri="{FF2B5EF4-FFF2-40B4-BE49-F238E27FC236}">
                      <a16:creationId xmlns:a16="http://schemas.microsoft.com/office/drawing/2014/main" id="{CBFA7DF5-86E8-488B-BF1B-0FC5EEADBB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3"/>
                    </a:buBlip>
                    <a:defRPr sz="26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sz="25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5"/>
                    </a:buBlip>
                    <a:defRPr sz="24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" hangingPunct="1">
                    <a:lnSpc>
                      <a:spcPct val="13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楷体_GB2312" pitchFamily="49" charset="-122"/>
                    </a:rPr>
                    <a:t>构造函数</a:t>
                  </a:r>
                </a:p>
                <a:p>
                  <a:pPr algn="ctr" fontAlgn="b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 b="0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97313" name="Rectangle 7">
                  <a:extLst>
                    <a:ext uri="{FF2B5EF4-FFF2-40B4-BE49-F238E27FC236}">
                      <a16:creationId xmlns:a16="http://schemas.microsoft.com/office/drawing/2014/main" id="{33D1A50A-97BC-4E50-8C60-A11D27664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3"/>
                    </a:buBlip>
                    <a:defRPr sz="26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sz="25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5"/>
                    </a:buBlip>
                    <a:defRPr sz="24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7303" name="Group 8">
                <a:extLst>
                  <a:ext uri="{FF2B5EF4-FFF2-40B4-BE49-F238E27FC236}">
                    <a16:creationId xmlns:a16="http://schemas.microsoft.com/office/drawing/2014/main" id="{32781420-96C2-4C5A-A5BB-64079EB1E7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84"/>
                <a:ext cx="1857" cy="394"/>
                <a:chOff x="0" y="384"/>
                <a:chExt cx="1857" cy="394"/>
              </a:xfrm>
            </p:grpSpPr>
            <p:sp>
              <p:nvSpPr>
                <p:cNvPr id="97310" name="Rectangle 9">
                  <a:extLst>
                    <a:ext uri="{FF2B5EF4-FFF2-40B4-BE49-F238E27FC236}">
                      <a16:creationId xmlns:a16="http://schemas.microsoft.com/office/drawing/2014/main" id="{C06AE282-3054-421E-AC5F-23CA60FA3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77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3"/>
                    </a:buBlip>
                    <a:defRPr sz="26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sz="25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5"/>
                    </a:buBlip>
                    <a:defRPr sz="24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fontAlgn="b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FileStream(string FilePath, FileMode)</a:t>
                  </a:r>
                </a:p>
                <a:p>
                  <a:pPr algn="just" fontAlgn="b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000" b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311" name="Rectangle 10">
                  <a:extLst>
                    <a:ext uri="{FF2B5EF4-FFF2-40B4-BE49-F238E27FC236}">
                      <a16:creationId xmlns:a16="http://schemas.microsoft.com/office/drawing/2014/main" id="{E0F7A787-2042-486A-A635-5C238B240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85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3"/>
                    </a:buBlip>
                    <a:defRPr sz="26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sz="25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5"/>
                    </a:buBlip>
                    <a:defRPr sz="24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7304" name="Group 11">
                <a:extLst>
                  <a:ext uri="{FF2B5EF4-FFF2-40B4-BE49-F238E27FC236}">
                    <a16:creationId xmlns:a16="http://schemas.microsoft.com/office/drawing/2014/main" id="{EC9FF735-A29F-4459-A865-BA631C11F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78"/>
                <a:ext cx="1857" cy="500"/>
                <a:chOff x="0" y="778"/>
                <a:chExt cx="1857" cy="500"/>
              </a:xfrm>
            </p:grpSpPr>
            <p:sp>
              <p:nvSpPr>
                <p:cNvPr id="97308" name="Rectangle 12">
                  <a:extLst>
                    <a:ext uri="{FF2B5EF4-FFF2-40B4-BE49-F238E27FC236}">
                      <a16:creationId xmlns:a16="http://schemas.microsoft.com/office/drawing/2014/main" id="{7AAA1125-BC51-4A5C-B810-08E5D332B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778"/>
                  <a:ext cx="1771" cy="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3"/>
                    </a:buBlip>
                    <a:defRPr sz="26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sz="25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5"/>
                    </a:buBlip>
                    <a:defRPr sz="24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FileStream(string FilePath, FileMode, FileAccess)</a:t>
                  </a:r>
                </a:p>
                <a:p>
                  <a:pPr fontAlgn="b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309" name="Rectangle 13">
                  <a:extLst>
                    <a:ext uri="{FF2B5EF4-FFF2-40B4-BE49-F238E27FC236}">
                      <a16:creationId xmlns:a16="http://schemas.microsoft.com/office/drawing/2014/main" id="{DE4CC463-D006-4910-8CFE-B55B4B7D5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78"/>
                  <a:ext cx="1857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3"/>
                    </a:buBlip>
                    <a:defRPr sz="26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sz="25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5"/>
                    </a:buBlip>
                    <a:defRPr sz="24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7305" name="Group 14">
                <a:extLst>
                  <a:ext uri="{FF2B5EF4-FFF2-40B4-BE49-F238E27FC236}">
                    <a16:creationId xmlns:a16="http://schemas.microsoft.com/office/drawing/2014/main" id="{46AB603E-36EC-48A6-9637-5579009072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78"/>
                <a:ext cx="1857" cy="500"/>
                <a:chOff x="0" y="1278"/>
                <a:chExt cx="1857" cy="500"/>
              </a:xfrm>
            </p:grpSpPr>
            <p:sp>
              <p:nvSpPr>
                <p:cNvPr id="97306" name="Rectangle 15">
                  <a:extLst>
                    <a:ext uri="{FF2B5EF4-FFF2-40B4-BE49-F238E27FC236}">
                      <a16:creationId xmlns:a16="http://schemas.microsoft.com/office/drawing/2014/main" id="{34AFF4DD-AE25-4033-B361-09A12D4F0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78"/>
                  <a:ext cx="1771" cy="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3"/>
                    </a:buBlip>
                    <a:defRPr sz="26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sz="25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5"/>
                    </a:buBlip>
                    <a:defRPr sz="24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FileStream(string FilePath, FileMode, FileAccess, FileShare)</a:t>
                  </a:r>
                </a:p>
                <a:p>
                  <a:pPr fontAlgn="b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307" name="Rectangle 16">
                  <a:extLst>
                    <a:ext uri="{FF2B5EF4-FFF2-40B4-BE49-F238E27FC236}">
                      <a16:creationId xmlns:a16="http://schemas.microsoft.com/office/drawing/2014/main" id="{1F24D282-E06A-494D-9F58-3A990D947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78"/>
                  <a:ext cx="1857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3"/>
                    </a:buBlip>
                    <a:defRPr sz="26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Blip>
                      <a:blip r:embed="rId4"/>
                    </a:buBlip>
                    <a:defRPr sz="25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Blip>
                      <a:blip r:embed="rId5"/>
                    </a:buBlip>
                    <a:defRPr sz="24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Blip>
                      <a:blip r:embed="rId6"/>
                    </a:buBlip>
                    <a:defRPr sz="2300" b="1">
                      <a:solidFill>
                        <a:schemeClr val="tx2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7301" name="Rectangle 17">
              <a:extLst>
                <a:ext uri="{FF2B5EF4-FFF2-40B4-BE49-F238E27FC236}">
                  <a16:creationId xmlns:a16="http://schemas.microsoft.com/office/drawing/2014/main" id="{DF9D4D54-BBAB-4170-8457-92921C6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863" cy="178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7284" name="Group 20">
            <a:extLst>
              <a:ext uri="{FF2B5EF4-FFF2-40B4-BE49-F238E27FC236}">
                <a16:creationId xmlns:a16="http://schemas.microsoft.com/office/drawing/2014/main" id="{B3996E7B-EECA-4D28-861A-49727FDD4163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3648075"/>
            <a:ext cx="5813425" cy="466725"/>
            <a:chOff x="0" y="0"/>
            <a:chExt cx="1857" cy="394"/>
          </a:xfrm>
        </p:grpSpPr>
        <p:sp>
          <p:nvSpPr>
            <p:cNvPr id="97298" name="Rectangle 21">
              <a:extLst>
                <a:ext uri="{FF2B5EF4-FFF2-40B4-BE49-F238E27FC236}">
                  <a16:creationId xmlns:a16="http://schemas.microsoft.com/office/drawing/2014/main" id="{98D935A9-A770-47D3-923D-284E172F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方法</a:t>
              </a:r>
              <a:endPara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7299" name="Rectangle 22">
              <a:extLst>
                <a:ext uri="{FF2B5EF4-FFF2-40B4-BE49-F238E27FC236}">
                  <a16:creationId xmlns:a16="http://schemas.microsoft.com/office/drawing/2014/main" id="{EFA11F38-CFC6-48A5-A3B8-84EF517A2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7285" name="Group 23">
            <a:extLst>
              <a:ext uri="{FF2B5EF4-FFF2-40B4-BE49-F238E27FC236}">
                <a16:creationId xmlns:a16="http://schemas.microsoft.com/office/drawing/2014/main" id="{17B6740C-1AE0-49E1-83F9-CC7A6D74B88C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4114800"/>
            <a:ext cx="5813425" cy="466725"/>
            <a:chOff x="0" y="394"/>
            <a:chExt cx="1857" cy="394"/>
          </a:xfrm>
        </p:grpSpPr>
        <p:sp>
          <p:nvSpPr>
            <p:cNvPr id="97296" name="Rectangle 24">
              <a:extLst>
                <a:ext uri="{FF2B5EF4-FFF2-40B4-BE49-F238E27FC236}">
                  <a16:creationId xmlns:a16="http://schemas.microsoft.com/office/drawing/2014/main" id="{4D21B0B7-E77F-41DB-9F6E-5F09AF2E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394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Read(byte[] array, offset, count)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7297" name="Rectangle 25">
              <a:extLst>
                <a:ext uri="{FF2B5EF4-FFF2-40B4-BE49-F238E27FC236}">
                  <a16:creationId xmlns:a16="http://schemas.microsoft.com/office/drawing/2014/main" id="{9020A329-5DDB-4D1F-94C3-2A809F17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7286" name="Group 26">
            <a:extLst>
              <a:ext uri="{FF2B5EF4-FFF2-40B4-BE49-F238E27FC236}">
                <a16:creationId xmlns:a16="http://schemas.microsoft.com/office/drawing/2014/main" id="{0DA6E35F-A429-4157-B689-7F12E987F99D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4581525"/>
            <a:ext cx="5813425" cy="468313"/>
            <a:chOff x="0" y="788"/>
            <a:chExt cx="1857" cy="394"/>
          </a:xfrm>
        </p:grpSpPr>
        <p:sp>
          <p:nvSpPr>
            <p:cNvPr id="97294" name="Rectangle 27">
              <a:extLst>
                <a:ext uri="{FF2B5EF4-FFF2-40B4-BE49-F238E27FC236}">
                  <a16:creationId xmlns:a16="http://schemas.microsoft.com/office/drawing/2014/main" id="{84A55623-6231-4316-B912-B3F4D431B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788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Arial Narrow" panose="020B0606020202030204" pitchFamily="34" charset="0"/>
                </a:rPr>
                <a:t>int ReadByte( 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4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7295" name="Rectangle 28">
              <a:extLst>
                <a:ext uri="{FF2B5EF4-FFF2-40B4-BE49-F238E27FC236}">
                  <a16:creationId xmlns:a16="http://schemas.microsoft.com/office/drawing/2014/main" id="{D140B5AC-BF87-4EE5-9D5D-D4A195E25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88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7287" name="Group 29">
            <a:extLst>
              <a:ext uri="{FF2B5EF4-FFF2-40B4-BE49-F238E27FC236}">
                <a16:creationId xmlns:a16="http://schemas.microsoft.com/office/drawing/2014/main" id="{FDA860F4-FE70-477D-BC26-86D03B176136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5049838"/>
            <a:ext cx="5813425" cy="466725"/>
            <a:chOff x="0" y="1182"/>
            <a:chExt cx="1857" cy="394"/>
          </a:xfrm>
        </p:grpSpPr>
        <p:sp>
          <p:nvSpPr>
            <p:cNvPr id="97292" name="Rectangle 30">
              <a:extLst>
                <a:ext uri="{FF2B5EF4-FFF2-40B4-BE49-F238E27FC236}">
                  <a16:creationId xmlns:a16="http://schemas.microsoft.com/office/drawing/2014/main" id="{8D8ED9D4-6700-4379-889B-F444369C3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182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void Write(byte[] array, offset, count)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7293" name="Rectangle 31">
              <a:extLst>
                <a:ext uri="{FF2B5EF4-FFF2-40B4-BE49-F238E27FC236}">
                  <a16:creationId xmlns:a16="http://schemas.microsoft.com/office/drawing/2014/main" id="{4CBE6AA4-2F51-46B9-8386-EEEB1F49B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82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7288" name="Group 32">
            <a:extLst>
              <a:ext uri="{FF2B5EF4-FFF2-40B4-BE49-F238E27FC236}">
                <a16:creationId xmlns:a16="http://schemas.microsoft.com/office/drawing/2014/main" id="{9F144117-0D1A-4542-B8FF-EF4034EF089B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5516563"/>
            <a:ext cx="5813425" cy="466725"/>
            <a:chOff x="0" y="1576"/>
            <a:chExt cx="1857" cy="394"/>
          </a:xfrm>
        </p:grpSpPr>
        <p:sp>
          <p:nvSpPr>
            <p:cNvPr id="97290" name="Rectangle 33">
              <a:extLst>
                <a:ext uri="{FF2B5EF4-FFF2-40B4-BE49-F238E27FC236}">
                  <a16:creationId xmlns:a16="http://schemas.microsoft.com/office/drawing/2014/main" id="{40C768E9-6797-4430-B1B9-2C9BA9715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576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2000" b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  <a:latin typeface="Arial Narrow" panose="020B0606020202030204" pitchFamily="34" charset="0"/>
                </a:rPr>
                <a:t>WriteByte(byte value)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4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7291" name="Rectangle 34">
              <a:extLst>
                <a:ext uri="{FF2B5EF4-FFF2-40B4-BE49-F238E27FC236}">
                  <a16:creationId xmlns:a16="http://schemas.microsoft.com/office/drawing/2014/main" id="{85451601-1736-4A8E-9351-EA45B0848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76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7289" name="Rectangle 38">
            <a:extLst>
              <a:ext uri="{FF2B5EF4-FFF2-40B4-BE49-F238E27FC236}">
                <a16:creationId xmlns:a16="http://schemas.microsoft.com/office/drawing/2014/main" id="{406232D0-7C0E-46BC-82D8-A4F0F867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644900"/>
            <a:ext cx="5832475" cy="2808288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7749DB2-B6AC-4F11-95F3-65BB095D79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915400" cy="863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FileStream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类一起使用的枚举数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6D2B065-D089-45F8-A26E-83073AE08A6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5275" y="1895475"/>
            <a:ext cx="4348163" cy="3600450"/>
          </a:xfrm>
          <a:ln w="127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Tx/>
              <a:buFontTx/>
              <a:buChar char="•"/>
              <a:defRPr/>
            </a:pPr>
            <a:r>
              <a:rPr lang="en-US" altLang="zh-CN" sz="2400" kern="12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FileMode</a:t>
            </a:r>
            <a:r>
              <a:rPr lang="en-US" altLang="zh-CN" sz="24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枚举数</a:t>
            </a: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Append</a:t>
            </a: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Create</a:t>
            </a:r>
          </a:p>
          <a:p>
            <a:pPr marL="457200" lvl="1" indent="0" eaLnBrk="1" hangingPunct="1">
              <a:buClrTx/>
              <a:buSzTx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若文件已存在，则引发</a:t>
            </a: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IO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异常</a:t>
            </a: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kern="12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CreateNew</a:t>
            </a:r>
            <a:endParaRPr lang="en-US" altLang="zh-CN" sz="2000" kern="12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</a:t>
            </a: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kern="12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OpenOrCreate</a:t>
            </a:r>
            <a:endParaRPr lang="en-US" altLang="zh-CN" sz="2000" kern="12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Truncate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00972ABF-70B8-42E2-B6A8-572E072F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1897063"/>
            <a:ext cx="3448050" cy="1912937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Char char="•"/>
              <a:defRPr/>
            </a:pP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FileAccess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枚举数</a:t>
            </a: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Read</a:t>
            </a: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Write</a:t>
            </a:r>
          </a:p>
          <a:p>
            <a:pPr lvl="1" eaLnBrk="1" hangingPunct="1">
              <a:buClrTx/>
              <a:buSzTx/>
              <a:buFontTx/>
              <a:buChar char="–"/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ReadWrite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57588F6E-5738-4591-AEEE-DDDB5AB1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005263"/>
            <a:ext cx="3448050" cy="2427287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ClrTx/>
              <a:buFontTx/>
              <a:buChar char="•"/>
              <a:defRPr/>
            </a:pP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FileShare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枚举数</a:t>
            </a:r>
          </a:p>
          <a:p>
            <a:pPr lvl="1" eaLnBrk="1" fontAlgn="b" hangingPunct="1">
              <a:buClrTx/>
              <a:buSzTx/>
              <a:buFontTx/>
              <a:buChar char="–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None</a:t>
            </a:r>
          </a:p>
          <a:p>
            <a:pPr lvl="1" eaLnBrk="1" fontAlgn="b" hangingPunct="1">
              <a:buClrTx/>
              <a:buSzTx/>
              <a:buFontTx/>
              <a:buChar char="–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Read</a:t>
            </a:r>
          </a:p>
          <a:p>
            <a:pPr lvl="1" eaLnBrk="1" fontAlgn="b" hangingPunct="1">
              <a:buClrTx/>
              <a:buSzTx/>
              <a:buFontTx/>
              <a:buChar char="–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Write</a:t>
            </a:r>
          </a:p>
          <a:p>
            <a:pPr lvl="1" eaLnBrk="1" fontAlgn="b" hangingPunct="1">
              <a:buClrTx/>
              <a:buSzTx/>
              <a:buFontTx/>
              <a:buChar char="–"/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ReadWrite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fontAlgn="b" hangingPunct="1">
              <a:buClrTx/>
              <a:buFontTx/>
              <a:buChar char="•"/>
              <a:defRPr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545B8492-C6F7-44C9-91C2-141FB8F1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849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FileStream(string FilePath, FileMode, FileAccess, FileShare)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>
            <a:extLst>
              <a:ext uri="{FF2B5EF4-FFF2-40B4-BE49-F238E27FC236}">
                <a16:creationId xmlns:a16="http://schemas.microsoft.com/office/drawing/2014/main" id="{9B6113AE-FB26-40F7-83C6-0195847B506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115888"/>
            <a:ext cx="8856663" cy="6524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using System;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using System.IO;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public class MyApp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static 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1" noProof="1">
                <a:solidFill>
                  <a:srgbClr val="000000"/>
                </a:solidFill>
              </a:rPr>
              <a:t>               </a:t>
            </a:r>
            <a:r>
              <a:rPr lang="en-US" altLang="zh-CN" sz="1300" b="1" noProof="1">
                <a:solidFill>
                  <a:srgbClr val="FF0000"/>
                </a:solidFill>
              </a:rPr>
              <a:t>FileStream fs = new FileStream(@"C:\artists\log.txt", FileMode.OpenOrCreate, FileAccess.ReadWrite);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byte[</a:t>
            </a:r>
            <a:r>
              <a:rPr lang="en-US" altLang="zh-CN" sz="1600" b="1">
                <a:solidFill>
                  <a:srgbClr val="000000"/>
                </a:solidFill>
              </a:rPr>
              <a:t> </a:t>
            </a:r>
            <a:r>
              <a:rPr lang="en-US" altLang="zh-CN" sz="1600" b="1" noProof="1">
                <a:solidFill>
                  <a:srgbClr val="000000"/>
                </a:solidFill>
              </a:rPr>
              <a:t>] alpha = new byte[6] { 65, 66, 67, 68, 69, 70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foreach (byte b in alpha)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    </a:t>
            </a:r>
            <a:r>
              <a:rPr lang="en-US" altLang="zh-CN" sz="1600" b="1" noProof="1">
                <a:solidFill>
                  <a:srgbClr val="FF0000"/>
                </a:solidFill>
              </a:rPr>
              <a:t>fs.WriteByte(b);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</a:t>
            </a:r>
            <a:r>
              <a:rPr lang="en-US" altLang="zh-CN" sz="1600" b="1" noProof="1">
                <a:solidFill>
                  <a:srgbClr val="FF0000"/>
                </a:solidFill>
              </a:rPr>
              <a:t>fs.Position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for (int i = 0; i &lt; fs.Length;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    Console.Write((char)</a:t>
            </a:r>
            <a:r>
              <a:rPr lang="en-US" altLang="zh-CN" sz="1600" b="1" noProof="1">
                <a:solidFill>
                  <a:srgbClr val="FF0000"/>
                </a:solidFill>
              </a:rPr>
              <a:t>fs.ReadByte()</a:t>
            </a:r>
            <a:r>
              <a:rPr lang="en-US" altLang="zh-CN" sz="1600" b="1" noProof="1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</a:t>
            </a:r>
            <a:r>
              <a:rPr lang="en-US" altLang="zh-CN" sz="1600" b="1" noProof="1">
                <a:solidFill>
                  <a:srgbClr val="FF0000"/>
                </a:solidFill>
              </a:rPr>
              <a:t>fs.Close();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catch (Exception ex)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    Console.Write(ex.Message);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>
                <a:solidFill>
                  <a:srgbClr val="000000"/>
                </a:solidFill>
              </a:rPr>
              <a:t>}</a:t>
            </a:r>
            <a:endParaRPr lang="en-US" altLang="zh-CN"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795373D-823E-4157-9A32-0DF3309D4F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+mn-lt"/>
              </a:rPr>
              <a:t>MemoryStream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类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628CA63-0023-4F4F-943A-DA0FA922EF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196975"/>
            <a:ext cx="8221662" cy="4968875"/>
          </a:xfrm>
        </p:spPr>
        <p:txBody>
          <a:bodyPr/>
          <a:lstStyle/>
          <a:p>
            <a:pPr eaLnBrk="1" hangingPunct="1"/>
            <a:r>
              <a:rPr kumimoji="1"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用于从内存中读取数据和将数据写入内存中</a:t>
            </a:r>
          </a:p>
          <a:p>
            <a:pPr eaLnBrk="1" hangingPunct="1"/>
            <a:r>
              <a:rPr kumimoji="1"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以下是 </a:t>
            </a:r>
            <a:r>
              <a:rPr kumimoji="1"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MemoryStream</a:t>
            </a:r>
            <a:r>
              <a:rPr kumimoji="1"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的一些方法</a:t>
            </a:r>
          </a:p>
        </p:txBody>
      </p:sp>
      <p:grpSp>
        <p:nvGrpSpPr>
          <p:cNvPr id="100356" name="Group 6">
            <a:extLst>
              <a:ext uri="{FF2B5EF4-FFF2-40B4-BE49-F238E27FC236}">
                <a16:creationId xmlns:a16="http://schemas.microsoft.com/office/drawing/2014/main" id="{121EBC06-4630-45C2-9433-B0CA735EFB9F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2495550"/>
            <a:ext cx="8328025" cy="466725"/>
            <a:chOff x="0" y="0"/>
            <a:chExt cx="1857" cy="394"/>
          </a:xfrm>
        </p:grpSpPr>
        <p:sp>
          <p:nvSpPr>
            <p:cNvPr id="100373" name="Rectangle 7">
              <a:extLst>
                <a:ext uri="{FF2B5EF4-FFF2-40B4-BE49-F238E27FC236}">
                  <a16:creationId xmlns:a16="http://schemas.microsoft.com/office/drawing/2014/main" id="{F2A4ABB2-DEBF-4665-BCB6-8FE05AF6C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方法</a:t>
              </a:r>
              <a:endPara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0374" name="Rectangle 8">
              <a:extLst>
                <a:ext uri="{FF2B5EF4-FFF2-40B4-BE49-F238E27FC236}">
                  <a16:creationId xmlns:a16="http://schemas.microsoft.com/office/drawing/2014/main" id="{B41AB1B7-3D5F-45FF-A865-3116705C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0357" name="Group 9">
            <a:extLst>
              <a:ext uri="{FF2B5EF4-FFF2-40B4-BE49-F238E27FC236}">
                <a16:creationId xmlns:a16="http://schemas.microsoft.com/office/drawing/2014/main" id="{BB111C2B-0402-4562-BFA4-49503503A51C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2962275"/>
            <a:ext cx="8328025" cy="466725"/>
            <a:chOff x="0" y="394"/>
            <a:chExt cx="1857" cy="394"/>
          </a:xfrm>
        </p:grpSpPr>
        <p:sp>
          <p:nvSpPr>
            <p:cNvPr id="100371" name="Rectangle 10">
              <a:extLst>
                <a:ext uri="{FF2B5EF4-FFF2-40B4-BE49-F238E27FC236}">
                  <a16:creationId xmlns:a16="http://schemas.microsoft.com/office/drawing/2014/main" id="{526C353D-C5E4-4AC2-B1C5-4D4818B9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394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Read(byte[] array, offset, count)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0372" name="Rectangle 11">
              <a:extLst>
                <a:ext uri="{FF2B5EF4-FFF2-40B4-BE49-F238E27FC236}">
                  <a16:creationId xmlns:a16="http://schemas.microsoft.com/office/drawing/2014/main" id="{4F6680A1-446F-469A-8EEA-D9DE7DF67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0358" name="Group 12">
            <a:extLst>
              <a:ext uri="{FF2B5EF4-FFF2-40B4-BE49-F238E27FC236}">
                <a16:creationId xmlns:a16="http://schemas.microsoft.com/office/drawing/2014/main" id="{F8D98FD9-70AE-4F88-9BB7-0F530E336E0D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3429000"/>
            <a:ext cx="8328025" cy="468313"/>
            <a:chOff x="0" y="788"/>
            <a:chExt cx="1857" cy="394"/>
          </a:xfrm>
        </p:grpSpPr>
        <p:sp>
          <p:nvSpPr>
            <p:cNvPr id="100369" name="Rectangle 13">
              <a:extLst>
                <a:ext uri="{FF2B5EF4-FFF2-40B4-BE49-F238E27FC236}">
                  <a16:creationId xmlns:a16="http://schemas.microsoft.com/office/drawing/2014/main" id="{35EBAB23-85A3-4D88-9398-85012D9DB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788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Arial Narrow" panose="020B0606020202030204" pitchFamily="34" charset="0"/>
                </a:rPr>
                <a:t>int ReadByte( 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4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370" name="Rectangle 14">
              <a:extLst>
                <a:ext uri="{FF2B5EF4-FFF2-40B4-BE49-F238E27FC236}">
                  <a16:creationId xmlns:a16="http://schemas.microsoft.com/office/drawing/2014/main" id="{D5F40C46-D7C6-466F-8366-15F4A1ED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88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0359" name="Group 15">
            <a:extLst>
              <a:ext uri="{FF2B5EF4-FFF2-40B4-BE49-F238E27FC236}">
                <a16:creationId xmlns:a16="http://schemas.microsoft.com/office/drawing/2014/main" id="{0B6AB1D5-AB0F-4891-A2DB-5395532D58EE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3897313"/>
            <a:ext cx="8328025" cy="466725"/>
            <a:chOff x="0" y="1182"/>
            <a:chExt cx="1857" cy="394"/>
          </a:xfrm>
        </p:grpSpPr>
        <p:sp>
          <p:nvSpPr>
            <p:cNvPr id="100367" name="Rectangle 16">
              <a:extLst>
                <a:ext uri="{FF2B5EF4-FFF2-40B4-BE49-F238E27FC236}">
                  <a16:creationId xmlns:a16="http://schemas.microsoft.com/office/drawing/2014/main" id="{01DFC586-F1FE-432F-97D1-73262041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182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void Write(byte[] array, offset, count)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0368" name="Rectangle 17">
              <a:extLst>
                <a:ext uri="{FF2B5EF4-FFF2-40B4-BE49-F238E27FC236}">
                  <a16:creationId xmlns:a16="http://schemas.microsoft.com/office/drawing/2014/main" id="{6C07D458-D0F3-4840-A419-4873070D1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82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0360" name="Group 18">
            <a:extLst>
              <a:ext uri="{FF2B5EF4-FFF2-40B4-BE49-F238E27FC236}">
                <a16:creationId xmlns:a16="http://schemas.microsoft.com/office/drawing/2014/main" id="{06D5FD8B-8E92-40CF-80B7-0B3A1EE49EDB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4364038"/>
            <a:ext cx="8328025" cy="466725"/>
            <a:chOff x="0" y="1576"/>
            <a:chExt cx="1857" cy="394"/>
          </a:xfrm>
        </p:grpSpPr>
        <p:sp>
          <p:nvSpPr>
            <p:cNvPr id="100365" name="Rectangle 19">
              <a:extLst>
                <a:ext uri="{FF2B5EF4-FFF2-40B4-BE49-F238E27FC236}">
                  <a16:creationId xmlns:a16="http://schemas.microsoft.com/office/drawing/2014/main" id="{92F812A1-F147-4978-8278-3D7E148A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576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2000" b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  <a:latin typeface="Arial Narrow" panose="020B0606020202030204" pitchFamily="34" charset="0"/>
                </a:rPr>
                <a:t>WriteByte(byte value)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4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366" name="Rectangle 20">
              <a:extLst>
                <a:ext uri="{FF2B5EF4-FFF2-40B4-BE49-F238E27FC236}">
                  <a16:creationId xmlns:a16="http://schemas.microsoft.com/office/drawing/2014/main" id="{1D11BA9D-AE8A-4F43-BBA6-C6A2BAB65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76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0361" name="Group 21">
            <a:extLst>
              <a:ext uri="{FF2B5EF4-FFF2-40B4-BE49-F238E27FC236}">
                <a16:creationId xmlns:a16="http://schemas.microsoft.com/office/drawing/2014/main" id="{111A462C-20D3-41C3-A8A7-7F406A259F08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4830763"/>
            <a:ext cx="8328025" cy="466725"/>
            <a:chOff x="0" y="1970"/>
            <a:chExt cx="1857" cy="394"/>
          </a:xfrm>
        </p:grpSpPr>
        <p:sp>
          <p:nvSpPr>
            <p:cNvPr id="100363" name="Rectangle 22">
              <a:extLst>
                <a:ext uri="{FF2B5EF4-FFF2-40B4-BE49-F238E27FC236}">
                  <a16:creationId xmlns:a16="http://schemas.microsoft.com/office/drawing/2014/main" id="{70575DF4-6B69-4AF5-956F-9933EBEE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970"/>
              <a:ext cx="177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20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 Narrow" panose="020B0606020202030204" pitchFamily="34" charset="0"/>
                </a:rPr>
                <a:t>WriteTo</a:t>
              </a:r>
              <a:r>
                <a:rPr lang="en-US" altLang="zh-CN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(Stream stream)</a:t>
              </a:r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lang="en-US" altLang="zh-CN" sz="4800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364" name="Rectangle 23">
              <a:extLst>
                <a:ext uri="{FF2B5EF4-FFF2-40B4-BE49-F238E27FC236}">
                  <a16:creationId xmlns:a16="http://schemas.microsoft.com/office/drawing/2014/main" id="{F064BC55-6ADD-4981-AD1C-49E32988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0"/>
              <a:ext cx="185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0362" name="Rectangle 24">
            <a:extLst>
              <a:ext uri="{FF2B5EF4-FFF2-40B4-BE49-F238E27FC236}">
                <a16:creationId xmlns:a16="http://schemas.microsoft.com/office/drawing/2014/main" id="{EB19FFA9-EB6F-4673-ADB4-C9A456B7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67" y="2489200"/>
            <a:ext cx="8353425" cy="2808288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B16ABBA-3194-45A5-8D9C-922C96B62F4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115888"/>
            <a:ext cx="9036050" cy="6524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using System;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using System.IO;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public class MyApp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static 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</a:t>
            </a:r>
            <a:r>
              <a:rPr lang="en-US" altLang="zh-CN" sz="1500" b="1" noProof="1"/>
              <a:t>FileStream fsIn = new FileStream(@"C:\manet.bmp", FileMode.Open, FileAccess.Read);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 b="1" noProof="1"/>
              <a:t>               FileStream fsOut = new FileStream(@"C:\manetcopy.bmp", FileMode.OpenOrCreate, FileAccess.Write);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</a:t>
            </a:r>
            <a:r>
              <a:rPr lang="en-US" altLang="zh-CN" sz="1600" b="1" noProof="1">
                <a:solidFill>
                  <a:srgbClr val="FF0000"/>
                </a:solidFill>
              </a:rPr>
              <a:t>MemoryStream ms = new MemoryStream();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int imgByte;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while ((imgByte = fsIn.ReadByte()) != -1) </a:t>
            </a:r>
            <a:r>
              <a:rPr lang="en-US" altLang="zh-CN" sz="1600" b="1" noProof="1">
                <a:solidFill>
                  <a:srgbClr val="FF0000"/>
                </a:solidFill>
              </a:rPr>
              <a:t>ms.WriteByte((byte)imgByte);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</a:t>
            </a:r>
            <a:r>
              <a:rPr lang="en-US" altLang="zh-CN" sz="1600" b="1" noProof="1">
                <a:solidFill>
                  <a:srgbClr val="FF0000"/>
                </a:solidFill>
              </a:rPr>
              <a:t>ms.WriteTo(fsOut);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</a:t>
            </a:r>
            <a:r>
              <a:rPr lang="en-US" altLang="zh-CN" sz="1600" b="1" noProof="1">
                <a:solidFill>
                  <a:srgbClr val="FF0000"/>
                </a:solidFill>
              </a:rPr>
              <a:t>byte[</a:t>
            </a:r>
            <a:r>
              <a:rPr lang="en-US" altLang="zh-CN" sz="1600" b="1">
                <a:solidFill>
                  <a:srgbClr val="FF0000"/>
                </a:solidFill>
              </a:rPr>
              <a:t> </a:t>
            </a:r>
            <a:r>
              <a:rPr lang="en-US" altLang="zh-CN" sz="1600" b="1" noProof="1">
                <a:solidFill>
                  <a:srgbClr val="FF0000"/>
                </a:solidFill>
              </a:rPr>
              <a:t>] imgArray = ms.ToArray();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fsIn.Close();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fsOut.Close();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ms.Close();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catch (Exception ex)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    Console.Write(ex.Message);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noProof="1"/>
              <a:t>}</a:t>
            </a:r>
            <a:endParaRPr lang="en-US" altLang="zh-CN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2">
  <a:themeElements>
    <a:clrScheme name="s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2">
      <a:majorFont>
        <a:latin typeface="Arial"/>
        <a:ea typeface="方正粗倩简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eaLnBrk="1" hangingPunct="1">
          <a:defRPr b="1" dirty="0">
            <a:solidFill>
              <a:srgbClr val="FF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1078448</TotalTime>
  <Words>8117</Words>
  <Application>Microsoft Office PowerPoint</Application>
  <PresentationFormat>全屏显示(4:3)</PresentationFormat>
  <Paragraphs>1311</Paragraphs>
  <Slides>119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0" baseType="lpstr">
      <vt:lpstr>方正粗倩简体</vt:lpstr>
      <vt:lpstr>黑体</vt:lpstr>
      <vt:lpstr>楷体_GB2312</vt:lpstr>
      <vt:lpstr>宋体</vt:lpstr>
      <vt:lpstr>Arial</vt:lpstr>
      <vt:lpstr>Arial Narrow</vt:lpstr>
      <vt:lpstr>Times New Roman</vt:lpstr>
      <vt:lpstr>Verdana</vt:lpstr>
      <vt:lpstr>Wingdings</vt:lpstr>
      <vt:lpstr>s2</vt:lpstr>
      <vt:lpstr>Visio</vt:lpstr>
      <vt:lpstr>第6章</vt:lpstr>
      <vt:lpstr>Unicode</vt:lpstr>
      <vt:lpstr>PowerPoint 演示文稿</vt:lpstr>
      <vt:lpstr>String类</vt:lpstr>
      <vt:lpstr>PowerPoint 演示文稿</vt:lpstr>
      <vt:lpstr>PowerPoint 演示文稿</vt:lpstr>
      <vt:lpstr>比较字符串</vt:lpstr>
      <vt:lpstr>PowerPoint 演示文稿</vt:lpstr>
      <vt:lpstr>搜索字符串</vt:lpstr>
      <vt:lpstr>字符串修改</vt:lpstr>
      <vt:lpstr>PowerPoint 演示文稿</vt:lpstr>
      <vt:lpstr>格式化数据String.Format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StringBuilder类</vt:lpstr>
      <vt:lpstr>PowerPoint 演示文稿</vt:lpstr>
      <vt:lpstr>PowerPoint 演示文稿</vt:lpstr>
      <vt:lpstr>PowerPoint 演示文稿</vt:lpstr>
      <vt:lpstr>正则表达式</vt:lpstr>
      <vt:lpstr>正则表达式简介</vt:lpstr>
      <vt:lpstr>PowerPoint 演示文稿</vt:lpstr>
      <vt:lpstr>PowerPoint 演示文稿</vt:lpstr>
      <vt:lpstr>PowerPoint 演示文稿</vt:lpstr>
      <vt:lpstr>正则表达式模式匹配示例</vt:lpstr>
      <vt:lpstr>正则表达式模式匹配示例</vt:lpstr>
      <vt:lpstr>正则表达式模式匹配示例</vt:lpstr>
      <vt:lpstr>正则表达式模式匹配示例</vt:lpstr>
      <vt:lpstr>正则表达式模式举例</vt:lpstr>
      <vt:lpstr>正则表达式模式举例</vt:lpstr>
      <vt:lpstr>正则表达式模式举例</vt:lpstr>
      <vt:lpstr>正则表达式模式举例</vt:lpstr>
      <vt:lpstr>正则表达式模式举例</vt:lpstr>
      <vt:lpstr>正则表达式模式举例</vt:lpstr>
      <vt:lpstr>正则表达式模式举例</vt:lpstr>
      <vt:lpstr>正则表达式模式举例</vt:lpstr>
      <vt:lpstr>正则表达式模式举例</vt:lpstr>
      <vt:lpstr>Regex类</vt:lpstr>
      <vt:lpstr>IsMatch方法</vt:lpstr>
      <vt:lpstr>IsMatch方法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Match方法</vt:lpstr>
      <vt:lpstr>PowerPoint 演示文稿</vt:lpstr>
      <vt:lpstr>PowerPoint 演示文稿</vt:lpstr>
      <vt:lpstr>PowerPoint 演示文稿</vt:lpstr>
      <vt:lpstr>Matches方法</vt:lpstr>
      <vt:lpstr>PowerPoint 演示文稿</vt:lpstr>
      <vt:lpstr>PowerPoint 演示文稿</vt:lpstr>
      <vt:lpstr>PowerPoint 演示文稿</vt:lpstr>
      <vt:lpstr>PowerPoint 演示文稿</vt:lpstr>
      <vt:lpstr>Replace方法</vt:lpstr>
      <vt:lpstr>Replace方法</vt:lpstr>
      <vt:lpstr>PowerPoint 演示文稿</vt:lpstr>
      <vt:lpstr>PowerPoint 演示文稿</vt:lpstr>
      <vt:lpstr>PowerPoint 演示文稿</vt:lpstr>
      <vt:lpstr>PowerPoint 演示文稿</vt:lpstr>
      <vt:lpstr>Split方法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使用组</vt:lpstr>
      <vt:lpstr>GroupCollection类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Match,GroupCollection和CaptureCollection的关系</vt:lpstr>
      <vt:lpstr>Match,GroupCollection和CaptureCollection的关系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读写文本文件</vt:lpstr>
      <vt:lpstr>读取文本文件</vt:lpstr>
      <vt:lpstr>PowerPoint 演示文稿</vt:lpstr>
      <vt:lpstr>写入文本文件</vt:lpstr>
      <vt:lpstr>PowerPoint 演示文稿</vt:lpstr>
      <vt:lpstr>Stream 类</vt:lpstr>
      <vt:lpstr>FileStream 类构造函数</vt:lpstr>
      <vt:lpstr>与 FileStream 类一起使用的枚举数</vt:lpstr>
      <vt:lpstr>PowerPoint 演示文稿</vt:lpstr>
      <vt:lpstr>MemoryStream 类</vt:lpstr>
      <vt:lpstr>PowerPoint 演示文稿</vt:lpstr>
      <vt:lpstr>BufferedStream 类</vt:lpstr>
      <vt:lpstr>PowerPoint 演示文稿</vt:lpstr>
      <vt:lpstr>CryptoStream </vt:lpstr>
      <vt:lpstr>PowerPoint 演示文稿</vt:lpstr>
      <vt:lpstr>PowerPoint 演示文稿</vt:lpstr>
      <vt:lpstr>PowerPoint 演示文稿</vt:lpstr>
      <vt:lpstr>目录和文件（System.IO）</vt:lpstr>
      <vt:lpstr>PowerPoint 演示文稿</vt:lpstr>
      <vt:lpstr>PowerPoint 演示文稿</vt:lpstr>
      <vt:lpstr>PowerPoint 演示文稿</vt:lpstr>
      <vt:lpstr>文件夹操作</vt:lpstr>
      <vt:lpstr>文件管理（File类与FileInfo类）</vt:lpstr>
      <vt:lpstr>PowerPoint 演示文稿</vt:lpstr>
      <vt:lpstr>PowerPoint 演示文稿</vt:lpstr>
      <vt:lpstr>PowerPoint 演示文稿</vt:lpstr>
      <vt:lpstr>Path类</vt:lpstr>
      <vt:lpstr>PowerPoint 演示文稿</vt:lpstr>
      <vt:lpstr>PowerPoint 演示文稿</vt:lpstr>
      <vt:lpstr>PowerPoint 演示文稿</vt:lpstr>
      <vt:lpstr>PowerPoint 演示文稿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ming</cp:lastModifiedBy>
  <cp:revision>7348</cp:revision>
  <cp:lastPrinted>2017-10-18T08:05:20Z</cp:lastPrinted>
  <dcterms:created xsi:type="dcterms:W3CDTF">2005-06-22T06:00:03Z</dcterms:created>
  <dcterms:modified xsi:type="dcterms:W3CDTF">2020-10-19T08:36:56Z</dcterms:modified>
</cp:coreProperties>
</file>