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994" r:id="rId2"/>
    <p:sldMasterId id="2147483995" r:id="rId3"/>
    <p:sldMasterId id="2147483996" r:id="rId4"/>
  </p:sldMasterIdLst>
  <p:notesMasterIdLst>
    <p:notesMasterId r:id="rId38"/>
  </p:notesMasterIdLst>
  <p:sldIdLst>
    <p:sldId id="256" r:id="rId5"/>
    <p:sldId id="260" r:id="rId6"/>
    <p:sldId id="271" r:id="rId7"/>
    <p:sldId id="272" r:id="rId8"/>
    <p:sldId id="273" r:id="rId9"/>
    <p:sldId id="274" r:id="rId10"/>
    <p:sldId id="277" r:id="rId11"/>
    <p:sldId id="276" r:id="rId12"/>
    <p:sldId id="301" r:id="rId13"/>
    <p:sldId id="300" r:id="rId14"/>
    <p:sldId id="302" r:id="rId15"/>
    <p:sldId id="304" r:id="rId16"/>
    <p:sldId id="306" r:id="rId17"/>
    <p:sldId id="303" r:id="rId18"/>
    <p:sldId id="305" r:id="rId19"/>
    <p:sldId id="308" r:id="rId20"/>
    <p:sldId id="309" r:id="rId21"/>
    <p:sldId id="291" r:id="rId22"/>
    <p:sldId id="311" r:id="rId23"/>
    <p:sldId id="312" r:id="rId24"/>
    <p:sldId id="313" r:id="rId25"/>
    <p:sldId id="314" r:id="rId26"/>
    <p:sldId id="315" r:id="rId27"/>
    <p:sldId id="295" r:id="rId28"/>
    <p:sldId id="316" r:id="rId29"/>
    <p:sldId id="317" r:id="rId30"/>
    <p:sldId id="318" r:id="rId31"/>
    <p:sldId id="319" r:id="rId32"/>
    <p:sldId id="321" r:id="rId33"/>
    <p:sldId id="322" r:id="rId34"/>
    <p:sldId id="287" r:id="rId35"/>
    <p:sldId id="288" r:id="rId36"/>
    <p:sldId id="323" r:id="rId3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747FF"/>
    <a:srgbClr val="BD5303"/>
    <a:srgbClr val="0000FF"/>
    <a:srgbClr val="F8B610"/>
    <a:srgbClr val="96D2DA"/>
    <a:srgbClr val="9EA2F8"/>
    <a:srgbClr val="6B71F3"/>
    <a:srgbClr val="FC79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393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D4B1D93-6E75-49CD-9226-E452BCA080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D974522-F8AB-4758-8FEF-C5D3573FB66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5349395C-3BE2-4C22-8EF0-3D3CC6603A41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D0336890-B52A-48A0-893B-3BDD9FE6363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DDFDA5CB-223D-4CCB-84CE-54A5843192A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3B0EDE9A-94EC-457D-9D09-6868A4E665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0338AB4-5202-4E93-890F-74875EA17E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36296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23D1B1B3-B692-4AE9-9320-B25290880C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E6F8CD16-8F98-48C5-A3CC-91B20B55B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5CB8488F-FFEE-4F48-A7D1-D1D49CE286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B01416-E68D-4099-8C0F-68568202C3D3}" type="slidenum">
              <a:rPr lang="zh-CN" altLang="en-US" sz="1200" smtClean="0"/>
              <a:pPr/>
              <a:t>29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562160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77CF06A5-9B1D-4DE5-9042-F385F59ECD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4EE02371-1734-4E2C-A1F4-3E38FF11A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0ED5635E-9735-4A1A-9D9E-319E8FEEEB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75378C-4E90-451F-830C-8D9CF9D911EA}" type="slidenum">
              <a:rPr lang="zh-CN" altLang="en-US" sz="1200" smtClean="0"/>
              <a:pPr/>
              <a:t>30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23111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99D5AB-D741-478F-A0B3-4BB6869D44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E2999-A116-4176-A1A6-503A4AB89401}" type="datetimeFigureOut">
              <a:rPr lang="zh-CN" altLang="en-US"/>
              <a:pPr>
                <a:defRPr/>
              </a:pPr>
              <a:t>2019/10/25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3A712A-73E8-498B-9BC1-DDE2F3077F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94CAEE-349E-4DFE-833B-DCE611D93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D3491-88DC-46DC-9838-C8849A6B09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004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3A9D9B5-DEBC-46CB-8E14-8E2B279CB9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E34C2-C0F4-4E3F-87AF-2C215C6EC499}" type="datetimeFigureOut">
              <a:rPr lang="zh-CN" altLang="en-US"/>
              <a:pPr>
                <a:defRPr/>
              </a:pPr>
              <a:t>2019/10/25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EFEAFF-419F-4A24-89B1-B68E076C49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2D82F7-805C-4531-9A06-861D08E2C9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195BF-EA67-4319-9E53-1AEABB1531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410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6750" y="188913"/>
            <a:ext cx="1943100" cy="5915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87450" y="188913"/>
            <a:ext cx="5676900" cy="5915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935573-794C-4331-871D-70015842C0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F3411-BF5C-44C7-89F0-4B31FBBCE0EA}" type="datetimeFigureOut">
              <a:rPr lang="zh-CN" altLang="en-US"/>
              <a:pPr>
                <a:defRPr/>
              </a:pPr>
              <a:t>2019/10/25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27E3AB-EDD8-4CF7-B50A-2980C4CC3A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736CA3-8DFF-4FF7-942F-04B8533E9F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44919-9EAD-446A-94EE-70D0FCFBE4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6874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F54C0-4678-4F43-AAA0-14ABA2F692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FAB5C-2072-4665-8B83-F5492F961A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988013-4A87-4A0B-B31B-4C07852AC8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42ACC-530A-4CDF-847D-1D83D63DB7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0163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4EA9CE-A702-4ADD-947D-1EE5F38373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A8673-3E02-4F9E-9907-F53E8912BC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E2610-506D-4545-A377-D2D5369479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FB266-B27C-463C-B135-3B8436D76B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4148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AC0B9-A9FB-4E02-B338-23ED2DAE84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DB2CCF-FB19-498F-B250-F7C52703FD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6742E8-5CE1-4A19-AEC6-B038ED4AA5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EE483-12A4-4A92-B04D-212CBC04C1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2622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7450" y="19891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9850" y="19891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9C91200-9EA1-45F4-BEBA-60CB7666DB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D6E7298-68B1-4BE7-835C-58D6EFFD43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FB0C951-6559-4363-9B5A-F05B4DA195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CFADB-2739-49CC-B3BD-5D26E949A4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5664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1719E338-CFB8-400D-B94D-D59566AA68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E243B41-C995-404F-A583-ABB0FFDF91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4859BC87-7E4B-467D-9D20-12DFFC723E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60AF5-72EE-4C53-BABD-987860D36C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0775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E553E92E-BA53-4D0B-B69E-EA204F56F1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F8D1DC33-C5EA-44A3-A714-CAC7EC9661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C941C4E-1BF9-484B-9407-C2FF409181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D72B9-6181-48B2-8DD0-C64571D935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6141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408B2CAA-3BD8-4311-A695-208B57D224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9A9CD08-C0A7-477D-9D40-C57097C36C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94A6D4EC-A103-4C48-87A4-00BBBD03B3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AC262-DADA-4B5A-BB29-BD4A684937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307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3EB5449-3120-4548-AC2C-7853EF711D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92389EE-4F0C-4E66-B992-E5A56A15A3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59BE458-98A9-470F-82E5-CEC8904824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C563-303C-4E2F-8696-6B9DBAE060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139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2726F4F-E9EA-4284-8A45-D7618F24DD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E0544-8FFF-4ADF-87E3-0CF5EEE247F3}" type="datetimeFigureOut">
              <a:rPr lang="zh-CN" altLang="en-US"/>
              <a:pPr>
                <a:defRPr/>
              </a:pPr>
              <a:t>2019/10/25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E3655A-605C-4A5D-B355-578453997A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269AC2-7907-41FA-B0AB-CB9558BC16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1A480-5855-42CC-8B85-5C00457CEE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5771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E955668-3F84-4CA1-B6F6-3701980E24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F866A7D-AE5B-4DB3-8EE4-B7C1F4160A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A5AD054-49B9-46E4-BF42-2FB5FCDAFC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E26C7-57D9-49FB-BA8B-0CC0D3C1AB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53387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9F2D92-75BD-4CF6-A4FC-3C6DA37A5D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F0D7E7-C119-4321-B998-00142F1C65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37A9B0-DBE2-40B5-A204-D3B82B1B96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9C296-7F68-43EC-9F08-0F60217685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35754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6750" y="188913"/>
            <a:ext cx="1943100" cy="5915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87450" y="188913"/>
            <a:ext cx="5676900" cy="5915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2C4D5-8656-468F-8E8B-67E9DF9DCF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0FAD5-BD82-4391-BF90-D575761CAD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DC85C-2D5D-402D-BC15-25BD03B063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BDCC0-E3BA-439A-9C1F-892B73BA89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9474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5">
            <a:extLst>
              <a:ext uri="{FF2B5EF4-FFF2-40B4-BE49-F238E27FC236}">
                <a16:creationId xmlns:a16="http://schemas.microsoft.com/office/drawing/2014/main" id="{7097B66A-182F-4435-948C-DF52EC988A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6">
            <a:extLst>
              <a:ext uri="{FF2B5EF4-FFF2-40B4-BE49-F238E27FC236}">
                <a16:creationId xmlns:a16="http://schemas.microsoft.com/office/drawing/2014/main" id="{E439992A-6F58-46E2-9CFF-936A0AA665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7">
            <a:extLst>
              <a:ext uri="{FF2B5EF4-FFF2-40B4-BE49-F238E27FC236}">
                <a16:creationId xmlns:a16="http://schemas.microsoft.com/office/drawing/2014/main" id="{7B8267DA-1EDF-4D73-8D0F-2FD57E2786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C1643-23F4-4519-8B52-C95A7E4EA5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4413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5">
            <a:extLst>
              <a:ext uri="{FF2B5EF4-FFF2-40B4-BE49-F238E27FC236}">
                <a16:creationId xmlns:a16="http://schemas.microsoft.com/office/drawing/2014/main" id="{878C9BCD-EE46-4E64-AEC6-950F2EBF09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6">
            <a:extLst>
              <a:ext uri="{FF2B5EF4-FFF2-40B4-BE49-F238E27FC236}">
                <a16:creationId xmlns:a16="http://schemas.microsoft.com/office/drawing/2014/main" id="{890CCFAC-273D-4855-9D34-B8650FA509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7">
            <a:extLst>
              <a:ext uri="{FF2B5EF4-FFF2-40B4-BE49-F238E27FC236}">
                <a16:creationId xmlns:a16="http://schemas.microsoft.com/office/drawing/2014/main" id="{D5E760DF-5E0E-4166-86CD-BE1839AE2F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7EBF6-01E0-4DE5-B6D3-1590BAE25C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98625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5">
            <a:extLst>
              <a:ext uri="{FF2B5EF4-FFF2-40B4-BE49-F238E27FC236}">
                <a16:creationId xmlns:a16="http://schemas.microsoft.com/office/drawing/2014/main" id="{39151AD8-0298-4EA2-B042-D79F718161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6">
            <a:extLst>
              <a:ext uri="{FF2B5EF4-FFF2-40B4-BE49-F238E27FC236}">
                <a16:creationId xmlns:a16="http://schemas.microsoft.com/office/drawing/2014/main" id="{02B64282-7165-4C4C-B3DB-6F7F6D58AF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7">
            <a:extLst>
              <a:ext uri="{FF2B5EF4-FFF2-40B4-BE49-F238E27FC236}">
                <a16:creationId xmlns:a16="http://schemas.microsoft.com/office/drawing/2014/main" id="{00E52421-7C78-45E7-86B4-C1597ED7C4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42C78-E2DC-4946-BDDA-392D8B96BE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6191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7450" y="19891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9850" y="19891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5">
            <a:extLst>
              <a:ext uri="{FF2B5EF4-FFF2-40B4-BE49-F238E27FC236}">
                <a16:creationId xmlns:a16="http://schemas.microsoft.com/office/drawing/2014/main" id="{B9923CDC-E6BA-469D-AE8D-CC5DFFEBF6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6">
            <a:extLst>
              <a:ext uri="{FF2B5EF4-FFF2-40B4-BE49-F238E27FC236}">
                <a16:creationId xmlns:a16="http://schemas.microsoft.com/office/drawing/2014/main" id="{33627C03-5848-4515-ADBB-13FD2AC21B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F7C6B735-A553-4C74-AA63-8D8440C4A1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FED39-851B-481A-90A4-C4545F86E6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09681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5">
            <a:extLst>
              <a:ext uri="{FF2B5EF4-FFF2-40B4-BE49-F238E27FC236}">
                <a16:creationId xmlns:a16="http://schemas.microsoft.com/office/drawing/2014/main" id="{7419FD99-8A10-4ECF-90C3-20314051B2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6">
            <a:extLst>
              <a:ext uri="{FF2B5EF4-FFF2-40B4-BE49-F238E27FC236}">
                <a16:creationId xmlns:a16="http://schemas.microsoft.com/office/drawing/2014/main" id="{43D6F25D-F307-4CC2-919A-D944CDA67C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7">
            <a:extLst>
              <a:ext uri="{FF2B5EF4-FFF2-40B4-BE49-F238E27FC236}">
                <a16:creationId xmlns:a16="http://schemas.microsoft.com/office/drawing/2014/main" id="{16EB0D78-3A8C-4A1F-A4F4-33539BE0A0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D60C1-09A8-4368-B874-FB972010E5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55230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5">
            <a:extLst>
              <a:ext uri="{FF2B5EF4-FFF2-40B4-BE49-F238E27FC236}">
                <a16:creationId xmlns:a16="http://schemas.microsoft.com/office/drawing/2014/main" id="{AF7091FA-AA9A-43E0-A28F-39438DC5C6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6">
            <a:extLst>
              <a:ext uri="{FF2B5EF4-FFF2-40B4-BE49-F238E27FC236}">
                <a16:creationId xmlns:a16="http://schemas.microsoft.com/office/drawing/2014/main" id="{D181F3D3-87A5-4B10-8AF6-4040324D72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7">
            <a:extLst>
              <a:ext uri="{FF2B5EF4-FFF2-40B4-BE49-F238E27FC236}">
                <a16:creationId xmlns:a16="http://schemas.microsoft.com/office/drawing/2014/main" id="{BC735FFC-3AF2-4C71-AD5D-96A95C946B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7958C-6F33-44DD-A8B1-2C3B7F7340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96137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5">
            <a:extLst>
              <a:ext uri="{FF2B5EF4-FFF2-40B4-BE49-F238E27FC236}">
                <a16:creationId xmlns:a16="http://schemas.microsoft.com/office/drawing/2014/main" id="{1C1B6BE2-EA86-403B-91B1-3E92D100DA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页脚占位符 6">
            <a:extLst>
              <a:ext uri="{FF2B5EF4-FFF2-40B4-BE49-F238E27FC236}">
                <a16:creationId xmlns:a16="http://schemas.microsoft.com/office/drawing/2014/main" id="{E995121F-2492-4135-A221-8EA5A5182A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7">
            <a:extLst>
              <a:ext uri="{FF2B5EF4-FFF2-40B4-BE49-F238E27FC236}">
                <a16:creationId xmlns:a16="http://schemas.microsoft.com/office/drawing/2014/main" id="{9753203F-CD18-497D-B735-9116DA68F9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7D181-13A3-4238-AC32-663E3A7AEC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337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54B25-BB7E-45AE-A52F-735A8A9CE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D1F82-7BB8-4241-859E-612F27D22980}" type="datetimeFigureOut">
              <a:rPr lang="zh-CN" altLang="en-US"/>
              <a:pPr>
                <a:defRPr/>
              </a:pPr>
              <a:t>2019/10/25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DC939C-D8A7-49F5-A730-7FB205380D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47466C4-BA0B-42D6-8C89-6F9E3A714E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234AC-6649-4142-925E-BCB762AE79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24762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5">
            <a:extLst>
              <a:ext uri="{FF2B5EF4-FFF2-40B4-BE49-F238E27FC236}">
                <a16:creationId xmlns:a16="http://schemas.microsoft.com/office/drawing/2014/main" id="{AB9EDE20-466F-4B0F-8E38-11133C6335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6">
            <a:extLst>
              <a:ext uri="{FF2B5EF4-FFF2-40B4-BE49-F238E27FC236}">
                <a16:creationId xmlns:a16="http://schemas.microsoft.com/office/drawing/2014/main" id="{D3BA0780-1AEE-4927-9243-BB80A699CC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914572D8-309E-4B4B-A87B-92964F34AE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5C498-A387-4DB6-8BFD-53ACB0ADFF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83782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5">
            <a:extLst>
              <a:ext uri="{FF2B5EF4-FFF2-40B4-BE49-F238E27FC236}">
                <a16:creationId xmlns:a16="http://schemas.microsoft.com/office/drawing/2014/main" id="{F342DE50-8D10-46E2-A2A0-9F1475FABC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6">
            <a:extLst>
              <a:ext uri="{FF2B5EF4-FFF2-40B4-BE49-F238E27FC236}">
                <a16:creationId xmlns:a16="http://schemas.microsoft.com/office/drawing/2014/main" id="{0F7678D5-6C77-48A6-BFEC-F8E74E380A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4107993E-59F0-43EB-A318-209C738F7D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D21AD-6983-4674-BF52-589BBBBC5E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92562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5">
            <a:extLst>
              <a:ext uri="{FF2B5EF4-FFF2-40B4-BE49-F238E27FC236}">
                <a16:creationId xmlns:a16="http://schemas.microsoft.com/office/drawing/2014/main" id="{9AE7B073-6E09-4D23-BEDF-8A858C7517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6">
            <a:extLst>
              <a:ext uri="{FF2B5EF4-FFF2-40B4-BE49-F238E27FC236}">
                <a16:creationId xmlns:a16="http://schemas.microsoft.com/office/drawing/2014/main" id="{6AD8F291-D39D-429C-893F-38F6927E89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7">
            <a:extLst>
              <a:ext uri="{FF2B5EF4-FFF2-40B4-BE49-F238E27FC236}">
                <a16:creationId xmlns:a16="http://schemas.microsoft.com/office/drawing/2014/main" id="{82107192-F4A3-4F72-8882-A73C833E8D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3B1DA-0BDE-4564-ABD0-DE746B1683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3271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6750" y="188913"/>
            <a:ext cx="1943100" cy="5915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87450" y="188913"/>
            <a:ext cx="5676900" cy="5915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5">
            <a:extLst>
              <a:ext uri="{FF2B5EF4-FFF2-40B4-BE49-F238E27FC236}">
                <a16:creationId xmlns:a16="http://schemas.microsoft.com/office/drawing/2014/main" id="{C2C55260-4A65-4E31-B02D-92B8D572F9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6">
            <a:extLst>
              <a:ext uri="{FF2B5EF4-FFF2-40B4-BE49-F238E27FC236}">
                <a16:creationId xmlns:a16="http://schemas.microsoft.com/office/drawing/2014/main" id="{BBA0F408-BBA3-4E60-80F2-A365484F6E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7">
            <a:extLst>
              <a:ext uri="{FF2B5EF4-FFF2-40B4-BE49-F238E27FC236}">
                <a16:creationId xmlns:a16="http://schemas.microsoft.com/office/drawing/2014/main" id="{F255FEDA-73F0-4BF4-A102-57DA2C90E6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797A4-A793-454B-BF14-794CCCA4FD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59740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1B37F485-1436-42B4-B0F8-029BBA2307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23D0A26E-69C0-42F8-A7B3-FB9922F7D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DE58AE83-9C71-4D81-88A5-A00A6FE720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CDD4C-17F2-4E96-8673-A68ED34F68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4810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E1C7E6D9-1042-44E4-BADC-BFE823C865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000D4A7F-4C3E-4B93-8B06-9CD2D2674B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33FE32F0-4C70-4667-8371-11B1215562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5A5FC-ADCB-409E-B113-23A84CC7EF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37603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B8CAF7F2-BE9F-45A3-8F04-831165298B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DB30C0B7-BD65-45DA-971A-987DAFF75A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C65FFB12-F2CB-496C-B7DF-4779743D99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D1A92-5E70-4E20-9274-AA556F4210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7937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7450" y="19891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9850" y="19891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6CA2C8-23B9-4485-B9C0-C2992BF169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189986-F4BE-4B3B-BAE1-E5BFDBBCC2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0C4AD8-CF35-4DE4-8AC7-0F6A67A848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78A08-1E87-4ABB-BADA-122AAFB7D0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55020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>
            <a:extLst>
              <a:ext uri="{FF2B5EF4-FFF2-40B4-BE49-F238E27FC236}">
                <a16:creationId xmlns:a16="http://schemas.microsoft.com/office/drawing/2014/main" id="{467849EF-6081-49EA-B684-633A35E308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F659D21B-99B9-4EA2-9D23-1D2448E287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1618FF51-5709-49C9-AF45-485E6CC84C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C979B-4585-46CA-B065-FC7D88AF8B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>
            <a:extLst>
              <a:ext uri="{FF2B5EF4-FFF2-40B4-BE49-F238E27FC236}">
                <a16:creationId xmlns:a16="http://schemas.microsoft.com/office/drawing/2014/main" id="{9F710496-80DF-4D41-9EE1-A7EC51059C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5">
            <a:extLst>
              <a:ext uri="{FF2B5EF4-FFF2-40B4-BE49-F238E27FC236}">
                <a16:creationId xmlns:a16="http://schemas.microsoft.com/office/drawing/2014/main" id="{916248C9-5E71-426C-A027-D3A9668258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6">
            <a:extLst>
              <a:ext uri="{FF2B5EF4-FFF2-40B4-BE49-F238E27FC236}">
                <a16:creationId xmlns:a16="http://schemas.microsoft.com/office/drawing/2014/main" id="{5A45E2E8-5A6A-45D8-B149-68883A4B3C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2440C-449D-4F0C-B788-442EBF72E5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254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7450" y="19891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9850" y="19891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924719-8377-4D9F-903E-8AB59B2E55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AB1E7-3ACF-425D-8CC2-33D4258BD5B6}" type="datetimeFigureOut">
              <a:rPr lang="zh-CN" altLang="en-US"/>
              <a:pPr>
                <a:defRPr/>
              </a:pPr>
              <a:t>2019/10/25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F667C8-D030-4431-97ED-8B970BE72D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CBD738-2DBA-4D31-8442-83D9E1867D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94B62-BBF1-4B1F-8EC6-9483AF7BB3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25901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>
            <a:extLst>
              <a:ext uri="{FF2B5EF4-FFF2-40B4-BE49-F238E27FC236}">
                <a16:creationId xmlns:a16="http://schemas.microsoft.com/office/drawing/2014/main" id="{713890CA-D28F-4B0E-8080-B4D0AC64EB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页脚占位符 5">
            <a:extLst>
              <a:ext uri="{FF2B5EF4-FFF2-40B4-BE49-F238E27FC236}">
                <a16:creationId xmlns:a16="http://schemas.microsoft.com/office/drawing/2014/main" id="{29F7C001-229E-4652-87AC-8B0A559EEE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id="{691559CB-25C9-483E-9677-B40C2A9814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BB0C5-1BE0-4F6D-8C08-2B04213681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90163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7B9CB4-035D-438B-967E-FDB7C773C1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C9CE68-9A85-4B5E-AC88-0D58A927D0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FA979A-EF49-4F4D-B626-9EE076EBCE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EC8EA-D0C8-4039-A75C-2059227AEA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2768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2C31FE-FB81-4F4D-A1C8-2977EC341E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A33E6D-7A3A-4C0D-98DC-6C3A15816A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099DCB-2712-46A6-8AB9-206CC8E635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3DA65-8E44-495C-98AC-ACD8C44F8D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03815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9255EBCF-27FD-413F-8D73-516F6FF22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5A89DE66-84E0-40F2-99C4-5BDDB97AB9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1B234E0A-328D-4214-9C29-0E91BFE0AB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96D68-31A0-47D7-A629-D11E67EC7D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25943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6750" y="188913"/>
            <a:ext cx="1943100" cy="5915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87450" y="188913"/>
            <a:ext cx="5676900" cy="5915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366BA477-DF97-4C0D-9E43-A4DB37AB72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206E990E-0A81-4983-9530-1F3446076B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51E05A9E-59B3-40FF-8929-91EE70E766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0E981-17F3-4D17-948A-F8B799677F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72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EC08B75-5BC2-459D-ADAD-2B9BF51192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3072A-4577-4EDE-A273-35E8B43C6CE2}" type="datetimeFigureOut">
              <a:rPr lang="zh-CN" altLang="en-US"/>
              <a:pPr>
                <a:defRPr/>
              </a:pPr>
              <a:t>2019/10/25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C619348-E9CC-4CBF-8992-75F81939DD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FB6F44F-4EEC-4D31-AC7A-A00862523E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F9BD9-BF97-4DAB-A257-A92F2F1DA8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050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6DFC65-7EA2-4595-97FA-9C177D45AE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3FC06-4711-4F9B-A52A-9EC642436A3E}" type="datetimeFigureOut">
              <a:rPr lang="zh-CN" altLang="en-US"/>
              <a:pPr>
                <a:defRPr/>
              </a:pPr>
              <a:t>2019/10/25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F48E398-DE10-4035-83B6-8A95430BE6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C192B17-0EAC-4AF0-BE38-12832CD3AC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A58A3-5555-400F-8644-6527FED0D8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58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2EE6BB3-8CF4-47C6-8BAA-EAEFE634E0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82241-E7CA-4B33-9FBD-C6CA476944AF}" type="datetimeFigureOut">
              <a:rPr lang="zh-CN" altLang="en-US"/>
              <a:pPr>
                <a:defRPr/>
              </a:pPr>
              <a:t>2019/10/25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7AEE343-1A21-4415-BC67-8520CA8261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16F9CD4-A276-4B7E-990B-AB0070D985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152E3-9E07-4A69-8A06-A63CB59282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12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AD534C-C44E-4097-A85B-60956611F5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70D88-40E4-4EA7-8B4A-6D6A3F0A6393}" type="datetimeFigureOut">
              <a:rPr lang="zh-CN" altLang="en-US"/>
              <a:pPr>
                <a:defRPr/>
              </a:pPr>
              <a:t>2019/10/25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D29822-ADF6-4CAD-958C-D99A92B1F1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C2B0E6-E324-4E7E-AFF3-86EF57F94F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120DF-78D7-4BE1-B1AE-661897A563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780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FC2EC7-0850-464B-B512-D352A7805C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55E58-B607-45F8-BEEE-C1CF77CE87AB}" type="datetimeFigureOut">
              <a:rPr lang="zh-CN" altLang="en-US"/>
              <a:pPr>
                <a:defRPr/>
              </a:pPr>
              <a:t>2019/10/25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DA70DA-1FE6-4CFF-8A42-31CD8CE4EB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43C36A-18BB-4DC1-B7A1-F3BC596CAA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E5AFB-15C0-496B-B71C-CFFFDD9352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729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CE42012-A9C2-43DE-BFA9-1B1785C796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76375" y="188913"/>
            <a:ext cx="71993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AD5F46F-E0F5-4D5A-B77C-6D209DE40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1989138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A3EF4A4-46B8-44F0-A990-7E05B0A3082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8AC1A81-10B5-44AA-8BEE-B0C596D67AE7}" type="datetimeFigureOut">
              <a:rPr lang="zh-CN" altLang="en-US"/>
              <a:pPr>
                <a:defRPr/>
              </a:pPr>
              <a:t>2019/10/25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2A1B7ED-103D-4B3F-80C8-1D1D69A123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082C03-0C83-4E5B-8982-82AFBFECDE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2C55812-4F7C-4172-B719-548F331969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71193C80-6FA7-469D-AC85-B560D2931E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908050"/>
            <a:ext cx="7239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2" name="Picture 8" descr="gdby">
            <a:extLst>
              <a:ext uri="{FF2B5EF4-FFF2-40B4-BE49-F238E27FC236}">
                <a16:creationId xmlns:a16="http://schemas.microsoft.com/office/drawing/2014/main" id="{06B90ACE-4639-4B4C-8119-79BFC7F20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219075"/>
            <a:ext cx="1778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16" r:id="rId1"/>
    <p:sldLayoutId id="2147484717" r:id="rId2"/>
    <p:sldLayoutId id="2147484718" r:id="rId3"/>
    <p:sldLayoutId id="2147484719" r:id="rId4"/>
    <p:sldLayoutId id="2147484720" r:id="rId5"/>
    <p:sldLayoutId id="2147484721" r:id="rId6"/>
    <p:sldLayoutId id="2147484755" r:id="rId7"/>
    <p:sldLayoutId id="2147484756" r:id="rId8"/>
    <p:sldLayoutId id="2147484757" r:id="rId9"/>
    <p:sldLayoutId id="2147484758" r:id="rId10"/>
    <p:sldLayoutId id="21474847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" pitchFamily="34" charset="0"/>
          <a:ea typeface="黑体" panose="02010609060101010101" pitchFamily="49" charset="-122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" pitchFamily="34" charset="0"/>
          <a:ea typeface="黑体" panose="02010609060101010101" pitchFamily="49" charset="-122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" pitchFamily="34" charset="0"/>
          <a:ea typeface="黑体" panose="02010609060101010101" pitchFamily="49" charset="-122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" pitchFamily="34" charset="0"/>
          <a:ea typeface="黑体" panose="02010609060101010101" pitchFamily="49" charset="-122"/>
          <a:cs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5pPr>
      <a:lvl6pPr marL="19192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6pPr>
      <a:lvl7pPr marL="23764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7pPr>
      <a:lvl8pPr marL="28336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8pPr>
      <a:lvl9pPr marL="32908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7">
            <a:extLst>
              <a:ext uri="{FF2B5EF4-FFF2-40B4-BE49-F238E27FC236}">
                <a16:creationId xmlns:a16="http://schemas.microsoft.com/office/drawing/2014/main" id="{563556E0-DE79-4513-A8DC-258876C4A1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908050"/>
            <a:ext cx="7239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051" name="Picture 8" descr="gdby">
            <a:extLst>
              <a:ext uri="{FF2B5EF4-FFF2-40B4-BE49-F238E27FC236}">
                <a16:creationId xmlns:a16="http://schemas.microsoft.com/office/drawing/2014/main" id="{DBE825FF-CC8A-46F7-86F5-C08E22113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219075"/>
            <a:ext cx="1778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2">
            <a:extLst>
              <a:ext uri="{FF2B5EF4-FFF2-40B4-BE49-F238E27FC236}">
                <a16:creationId xmlns:a16="http://schemas.microsoft.com/office/drawing/2014/main" id="{F0076DF2-E732-4AAC-A9FA-E68D843B1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76375" y="188913"/>
            <a:ext cx="71993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3" name="Rectangle 3">
            <a:extLst>
              <a:ext uri="{FF2B5EF4-FFF2-40B4-BE49-F238E27FC236}">
                <a16:creationId xmlns:a16="http://schemas.microsoft.com/office/drawing/2014/main" id="{AF3723B0-0E52-49AE-8D61-15CCE6A582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1989138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日期占位符 3">
            <a:extLst>
              <a:ext uri="{FF2B5EF4-FFF2-40B4-BE49-F238E27FC236}">
                <a16:creationId xmlns:a16="http://schemas.microsoft.com/office/drawing/2014/main" id="{24FBD623-4FDB-4A27-A01E-AAC797CBAFA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页脚占位符 4">
            <a:extLst>
              <a:ext uri="{FF2B5EF4-FFF2-40B4-BE49-F238E27FC236}">
                <a16:creationId xmlns:a16="http://schemas.microsoft.com/office/drawing/2014/main" id="{97C8BE46-8FB9-45EB-90E7-DBDDA4C4A5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6" name="灯片编号占位符 5">
            <a:extLst>
              <a:ext uri="{FF2B5EF4-FFF2-40B4-BE49-F238E27FC236}">
                <a16:creationId xmlns:a16="http://schemas.microsoft.com/office/drawing/2014/main" id="{74B8C510-1F8A-4330-9623-3294DFF26BC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0B13E79-0D1F-457F-BF96-41EB6A3659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2" r:id="rId1"/>
    <p:sldLayoutId id="2147484723" r:id="rId2"/>
    <p:sldLayoutId id="2147484724" r:id="rId3"/>
    <p:sldLayoutId id="2147484725" r:id="rId4"/>
    <p:sldLayoutId id="2147484726" r:id="rId5"/>
    <p:sldLayoutId id="2147484727" r:id="rId6"/>
    <p:sldLayoutId id="2147484728" r:id="rId7"/>
    <p:sldLayoutId id="2147484729" r:id="rId8"/>
    <p:sldLayoutId id="2147484730" r:id="rId9"/>
    <p:sldLayoutId id="2147484731" r:id="rId10"/>
    <p:sldLayoutId id="214748473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" pitchFamily="34" charset="0"/>
          <a:ea typeface="黑体" panose="02010609060101010101" pitchFamily="49" charset="-122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" pitchFamily="34" charset="0"/>
          <a:ea typeface="黑体" panose="02010609060101010101" pitchFamily="49" charset="-122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" pitchFamily="34" charset="0"/>
          <a:ea typeface="黑体" panose="02010609060101010101" pitchFamily="49" charset="-122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" pitchFamily="34" charset="0"/>
          <a:ea typeface="黑体" panose="02010609060101010101" pitchFamily="49" charset="-122"/>
          <a:cs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5pPr>
      <a:lvl6pPr marL="19192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6pPr>
      <a:lvl7pPr marL="23764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7pPr>
      <a:lvl8pPr marL="28336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8pPr>
      <a:lvl9pPr marL="32908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7">
            <a:extLst>
              <a:ext uri="{FF2B5EF4-FFF2-40B4-BE49-F238E27FC236}">
                <a16:creationId xmlns:a16="http://schemas.microsoft.com/office/drawing/2014/main" id="{724E05A7-2EC7-480A-96D9-1DF208FC2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908050"/>
            <a:ext cx="7239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75" name="Picture 8" descr="gdby">
            <a:extLst>
              <a:ext uri="{FF2B5EF4-FFF2-40B4-BE49-F238E27FC236}">
                <a16:creationId xmlns:a16="http://schemas.microsoft.com/office/drawing/2014/main" id="{5BD957EE-C25B-431B-9BB4-CA5DDAECF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219075"/>
            <a:ext cx="1778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2">
            <a:extLst>
              <a:ext uri="{FF2B5EF4-FFF2-40B4-BE49-F238E27FC236}">
                <a16:creationId xmlns:a16="http://schemas.microsoft.com/office/drawing/2014/main" id="{1D56DC65-80FB-42FF-8064-88D7CD17F8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76375" y="188913"/>
            <a:ext cx="71993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A0DC47D1-678F-46F5-B9CC-92DE46718F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1989138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日期占位符 5">
            <a:extLst>
              <a:ext uri="{FF2B5EF4-FFF2-40B4-BE49-F238E27FC236}">
                <a16:creationId xmlns:a16="http://schemas.microsoft.com/office/drawing/2014/main" id="{C3C790A6-E569-435E-A7D4-0AD9FF92FD7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页脚占位符 6">
            <a:extLst>
              <a:ext uri="{FF2B5EF4-FFF2-40B4-BE49-F238E27FC236}">
                <a16:creationId xmlns:a16="http://schemas.microsoft.com/office/drawing/2014/main" id="{99C39833-3DF8-4AC9-A293-AC54EF5D60D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0" name="灯片编号占位符 7">
            <a:extLst>
              <a:ext uri="{FF2B5EF4-FFF2-40B4-BE49-F238E27FC236}">
                <a16:creationId xmlns:a16="http://schemas.microsoft.com/office/drawing/2014/main" id="{80EB435E-A607-464F-8145-B25D5DE4F98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D9AB69B-4812-4014-98A7-0221503625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3" r:id="rId1"/>
    <p:sldLayoutId id="2147484734" r:id="rId2"/>
    <p:sldLayoutId id="2147484735" r:id="rId3"/>
    <p:sldLayoutId id="2147484736" r:id="rId4"/>
    <p:sldLayoutId id="2147484737" r:id="rId5"/>
    <p:sldLayoutId id="2147484738" r:id="rId6"/>
    <p:sldLayoutId id="2147484739" r:id="rId7"/>
    <p:sldLayoutId id="2147484740" r:id="rId8"/>
    <p:sldLayoutId id="2147484741" r:id="rId9"/>
    <p:sldLayoutId id="2147484742" r:id="rId10"/>
    <p:sldLayoutId id="214748474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" pitchFamily="34" charset="0"/>
          <a:ea typeface="黑体" panose="02010609060101010101" pitchFamily="49" charset="-122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" pitchFamily="34" charset="0"/>
          <a:ea typeface="黑体" panose="02010609060101010101" pitchFamily="49" charset="-122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" pitchFamily="34" charset="0"/>
          <a:ea typeface="黑体" panose="02010609060101010101" pitchFamily="49" charset="-122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" pitchFamily="34" charset="0"/>
          <a:ea typeface="黑体" panose="02010609060101010101" pitchFamily="49" charset="-122"/>
          <a:cs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5pPr>
      <a:lvl6pPr marL="19192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6pPr>
      <a:lvl7pPr marL="23764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7pPr>
      <a:lvl8pPr marL="28336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8pPr>
      <a:lvl9pPr marL="32908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7">
            <a:extLst>
              <a:ext uri="{FF2B5EF4-FFF2-40B4-BE49-F238E27FC236}">
                <a16:creationId xmlns:a16="http://schemas.microsoft.com/office/drawing/2014/main" id="{108154C2-CFE8-4CE7-828A-8349E01648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908050"/>
            <a:ext cx="7239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099" name="Picture 8" descr="gdby">
            <a:extLst>
              <a:ext uri="{FF2B5EF4-FFF2-40B4-BE49-F238E27FC236}">
                <a16:creationId xmlns:a16="http://schemas.microsoft.com/office/drawing/2014/main" id="{DA526EFC-D0B6-4979-9A13-2FAF2AE99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219075"/>
            <a:ext cx="1778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2">
            <a:extLst>
              <a:ext uri="{FF2B5EF4-FFF2-40B4-BE49-F238E27FC236}">
                <a16:creationId xmlns:a16="http://schemas.microsoft.com/office/drawing/2014/main" id="{5DDF6EE3-1A03-4A97-84B3-EABCFAA0DB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76375" y="188913"/>
            <a:ext cx="71993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D23F9BBA-EE46-48AE-9369-2D1280E7DE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1989138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日期占位符 4">
            <a:extLst>
              <a:ext uri="{FF2B5EF4-FFF2-40B4-BE49-F238E27FC236}">
                <a16:creationId xmlns:a16="http://schemas.microsoft.com/office/drawing/2014/main" id="{9118C8EF-9468-4AEF-ABB7-362DE9F18DE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页脚占位符 5">
            <a:extLst>
              <a:ext uri="{FF2B5EF4-FFF2-40B4-BE49-F238E27FC236}">
                <a16:creationId xmlns:a16="http://schemas.microsoft.com/office/drawing/2014/main" id="{4F108717-BD13-47A5-9384-AAA352A33FF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灯片编号占位符 6">
            <a:extLst>
              <a:ext uri="{FF2B5EF4-FFF2-40B4-BE49-F238E27FC236}">
                <a16:creationId xmlns:a16="http://schemas.microsoft.com/office/drawing/2014/main" id="{7D04AADD-2942-43EB-995E-98EE32C05AA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621E08-D2C1-43F2-B07D-7F0F32623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4" r:id="rId1"/>
    <p:sldLayoutId id="2147484745" r:id="rId2"/>
    <p:sldLayoutId id="2147484746" r:id="rId3"/>
    <p:sldLayoutId id="2147484747" r:id="rId4"/>
    <p:sldLayoutId id="2147484748" r:id="rId5"/>
    <p:sldLayoutId id="2147484749" r:id="rId6"/>
    <p:sldLayoutId id="2147484750" r:id="rId7"/>
    <p:sldLayoutId id="2147484751" r:id="rId8"/>
    <p:sldLayoutId id="2147484752" r:id="rId9"/>
    <p:sldLayoutId id="2147484753" r:id="rId10"/>
    <p:sldLayoutId id="21474847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" pitchFamily="34" charset="0"/>
          <a:ea typeface="黑体" panose="02010609060101010101" pitchFamily="49" charset="-122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" pitchFamily="34" charset="0"/>
          <a:ea typeface="黑体" panose="02010609060101010101" pitchFamily="49" charset="-122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" pitchFamily="34" charset="0"/>
          <a:ea typeface="黑体" panose="02010609060101010101" pitchFamily="49" charset="-122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" pitchFamily="34" charset="0"/>
          <a:ea typeface="黑体" panose="02010609060101010101" pitchFamily="49" charset="-122"/>
          <a:cs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5pPr>
      <a:lvl6pPr marL="19192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6pPr>
      <a:lvl7pPr marL="23764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7pPr>
      <a:lvl8pPr marL="28336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8pPr>
      <a:lvl9pPr marL="32908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65915889-394E-4BFA-B907-71F9F51ABFD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4213" y="2492375"/>
            <a:ext cx="7772400" cy="1038225"/>
          </a:xfrm>
        </p:spPr>
        <p:txBody>
          <a:bodyPr/>
          <a:lstStyle/>
          <a:p>
            <a:pPr algn="ctr"/>
            <a:r>
              <a:rPr lang="zh-CN" altLang="en-US" sz="4400" dirty="0">
                <a:solidFill>
                  <a:srgbClr val="4747FF"/>
                </a:solidFill>
              </a:rPr>
              <a:t>第</a:t>
            </a:r>
            <a:r>
              <a:rPr lang="en-US" altLang="zh-CN" sz="4400" dirty="0">
                <a:solidFill>
                  <a:srgbClr val="4747FF"/>
                </a:solidFill>
              </a:rPr>
              <a:t>7</a:t>
            </a:r>
            <a:r>
              <a:rPr lang="zh-CN" altLang="en-US" sz="4400" dirty="0">
                <a:solidFill>
                  <a:srgbClr val="4747FF"/>
                </a:solidFill>
              </a:rPr>
              <a:t>章  </a:t>
            </a:r>
            <a:r>
              <a:rPr lang="en-US" altLang="zh-CN" sz="4400" dirty="0">
                <a:solidFill>
                  <a:srgbClr val="4747FF"/>
                </a:solidFill>
              </a:rPr>
              <a:t> WPF</a:t>
            </a:r>
            <a:r>
              <a:rPr lang="zh-CN" altLang="en-US" sz="4400" dirty="0">
                <a:solidFill>
                  <a:srgbClr val="4747FF"/>
                </a:solidFill>
              </a:rPr>
              <a:t>入门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内容占位符 4">
            <a:extLst>
              <a:ext uri="{FF2B5EF4-FFF2-40B4-BE49-F238E27FC236}">
                <a16:creationId xmlns:a16="http://schemas.microsoft.com/office/drawing/2014/main" id="{A17166D6-A092-4F76-85EB-D7D44A13520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3850" y="404813"/>
            <a:ext cx="8491538" cy="5903912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zh-CN" altLang="en-US" sz="2400" b="1" dirty="0">
                <a:solidFill>
                  <a:srgbClr val="4747FF"/>
                </a:solidFill>
              </a:rPr>
              <a:t>属性元素</a:t>
            </a:r>
            <a:r>
              <a:rPr lang="en-US" altLang="zh-CN" sz="2400" b="1" dirty="0">
                <a:solidFill>
                  <a:srgbClr val="4747FF"/>
                </a:solidFill>
              </a:rPr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 </a:t>
            </a:r>
            <a:r>
              <a:rPr lang="zh-CN" altLang="en-US" sz="2400" dirty="0"/>
              <a:t>赋给属性的特性值为</a:t>
            </a:r>
            <a:r>
              <a:rPr lang="zh-CN" altLang="en-US" sz="2400" dirty="0">
                <a:solidFill>
                  <a:srgbClr val="FF0000"/>
                </a:solidFill>
              </a:rPr>
              <a:t>对象元素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360000" indent="0">
              <a:spcBef>
                <a:spcPts val="120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sz="2000" dirty="0"/>
              <a:t>&lt;Rectangle Width="200" Height="120"&gt;</a:t>
            </a:r>
          </a:p>
          <a:p>
            <a:pPr marL="360000" indent="0">
              <a:spcBef>
                <a:spcPts val="120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sz="2000" dirty="0"/>
              <a:t>   &lt;</a:t>
            </a:r>
            <a:r>
              <a:rPr lang="en-US" altLang="zh-CN" sz="2000" dirty="0" err="1"/>
              <a:t>Rectangle.Fill</a:t>
            </a:r>
            <a:r>
              <a:rPr lang="en-US" altLang="zh-CN" sz="2000" dirty="0"/>
              <a:t>&gt;</a:t>
            </a:r>
          </a:p>
          <a:p>
            <a:pPr marL="360000" indent="0">
              <a:spcBef>
                <a:spcPts val="120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       &lt;</a:t>
            </a:r>
            <a:r>
              <a:rPr lang="en-US" altLang="zh-CN" sz="2000" dirty="0" err="1">
                <a:solidFill>
                  <a:srgbClr val="FF0000"/>
                </a:solidFill>
              </a:rPr>
              <a:t>SolidColorBrush</a:t>
            </a:r>
            <a:r>
              <a:rPr lang="en-US" altLang="zh-CN" sz="2000" dirty="0">
                <a:solidFill>
                  <a:srgbClr val="FF0000"/>
                </a:solidFill>
              </a:rPr>
              <a:t> Color="Blue"/&gt;</a:t>
            </a:r>
          </a:p>
          <a:p>
            <a:pPr marL="360000" indent="0">
              <a:spcBef>
                <a:spcPts val="120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sz="2000" dirty="0"/>
              <a:t>   &lt;/</a:t>
            </a:r>
            <a:r>
              <a:rPr lang="en-US" altLang="zh-CN" sz="2000" dirty="0" err="1"/>
              <a:t>Rectangle.Fill</a:t>
            </a:r>
            <a:r>
              <a:rPr lang="en-US" altLang="zh-CN" sz="2000" dirty="0"/>
              <a:t>&gt;</a:t>
            </a:r>
          </a:p>
          <a:p>
            <a:pPr marL="360000" indent="0">
              <a:spcBef>
                <a:spcPts val="120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sz="2000" dirty="0"/>
              <a:t>&lt;/Rectangle&gt;  </a:t>
            </a:r>
            <a:endParaRPr lang="zh-CN" altLang="en-US" sz="2000" dirty="0"/>
          </a:p>
          <a:p>
            <a:pPr>
              <a:spcBef>
                <a:spcPts val="1200"/>
              </a:spcBef>
              <a:buFont typeface="Wingdings 2" panose="05020102010507070707" pitchFamily="18" charset="2"/>
              <a:buNone/>
              <a:defRPr/>
            </a:pPr>
            <a:endParaRPr lang="zh-CN" altLang="en-US" sz="2400" b="1" dirty="0"/>
          </a:p>
          <a:p>
            <a:pPr>
              <a:spcBef>
                <a:spcPts val="1200"/>
              </a:spcBef>
              <a:defRPr/>
            </a:pPr>
            <a:endParaRPr lang="zh-CN" altLang="en-US" sz="2400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  <a:buFont typeface="Wingdings 2" panose="05020102010507070707" pitchFamily="18" charset="2"/>
              <a:buNone/>
              <a:defRPr/>
            </a:pPr>
            <a:endParaRPr lang="en-US" altLang="zh-CN" sz="2400" dirty="0"/>
          </a:p>
          <a:p>
            <a:pPr>
              <a:spcBef>
                <a:spcPts val="1200"/>
              </a:spcBef>
              <a:buFont typeface="Wingdings 2" panose="05020102010507070707" pitchFamily="18" charset="2"/>
              <a:buNone/>
              <a:defRPr/>
            </a:pPr>
            <a:endParaRPr lang="zh-CN" altLang="en-US" dirty="0"/>
          </a:p>
        </p:txBody>
      </p:sp>
      <p:pic>
        <p:nvPicPr>
          <p:cNvPr id="20483" name="图片 2">
            <a:extLst>
              <a:ext uri="{FF2B5EF4-FFF2-40B4-BE49-F238E27FC236}">
                <a16:creationId xmlns:a16="http://schemas.microsoft.com/office/drawing/2014/main" id="{0B18ACCA-1487-4E1C-9B48-23EB10D19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3527425"/>
            <a:ext cx="4176712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内容占位符 4">
            <a:extLst>
              <a:ext uri="{FF2B5EF4-FFF2-40B4-BE49-F238E27FC236}">
                <a16:creationId xmlns:a16="http://schemas.microsoft.com/office/drawing/2014/main" id="{C42143FA-D9B1-4FE3-BA14-B501EDBDFE5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3850" y="404813"/>
            <a:ext cx="8491538" cy="1655762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zh-CN" altLang="en-US" sz="2400" b="1" dirty="0"/>
              <a:t>将一个对象的属性值依赖在其它对象的某个属性上。</a:t>
            </a:r>
            <a:endParaRPr lang="en-US" altLang="zh-CN" sz="2400" b="1" dirty="0"/>
          </a:p>
          <a:p>
            <a:pPr>
              <a:spcBef>
                <a:spcPts val="1200"/>
              </a:spcBef>
              <a:defRPr/>
            </a:pPr>
            <a:r>
              <a:rPr lang="zh-CN" altLang="en-US" sz="2400" b="1" dirty="0">
                <a:solidFill>
                  <a:srgbClr val="0000FF"/>
                </a:solidFill>
              </a:rPr>
              <a:t>标记扩展：</a:t>
            </a:r>
            <a:r>
              <a:rPr lang="en-US" altLang="zh-CN" sz="2400" b="1" dirty="0">
                <a:solidFill>
                  <a:srgbClr val="FF0000"/>
                </a:solidFill>
              </a:rPr>
              <a:t>{  }</a:t>
            </a:r>
          </a:p>
          <a:p>
            <a:pPr marL="0" indent="0">
              <a:spcBef>
                <a:spcPts val="1200"/>
              </a:spcBef>
              <a:buFont typeface="Wingdings 2" panose="05020102010507070707" pitchFamily="18" charset="2"/>
              <a:buNone/>
              <a:defRPr/>
            </a:pPr>
            <a:r>
              <a:rPr lang="zh-CN" altLang="en-US" sz="2000" dirty="0"/>
              <a:t>注：</a:t>
            </a:r>
            <a:r>
              <a:rPr lang="en-US" altLang="zh-CN" sz="2000" dirty="0"/>
              <a:t>{ }</a:t>
            </a:r>
            <a:r>
              <a:rPr lang="zh-CN" altLang="en-US" sz="2000" dirty="0"/>
              <a:t>中的类型需从 </a:t>
            </a:r>
            <a:r>
              <a:rPr lang="en-US" altLang="zh-CN" sz="2000" dirty="0" err="1">
                <a:solidFill>
                  <a:srgbClr val="0000FF"/>
                </a:solidFill>
              </a:rPr>
              <a:t>MarkupExtension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zh-CN" altLang="en-US" sz="2000" dirty="0"/>
              <a:t>类派生。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zh-CN" sz="1050" dirty="0"/>
          </a:p>
        </p:txBody>
      </p:sp>
      <p:sp>
        <p:nvSpPr>
          <p:cNvPr id="21507" name="矩形 1">
            <a:extLst>
              <a:ext uri="{FF2B5EF4-FFF2-40B4-BE49-F238E27FC236}">
                <a16:creationId xmlns:a16="http://schemas.microsoft.com/office/drawing/2014/main" id="{891F64ED-C107-4F1D-AB1E-DC1A5916E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205038"/>
            <a:ext cx="3671888" cy="3170237"/>
          </a:xfrm>
          <a:prstGeom prst="rect">
            <a:avLst/>
          </a:prstGeom>
          <a:noFill/>
          <a:ln w="12700">
            <a:solidFill>
              <a:srgbClr val="BD530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lang="en-US" altLang="zh-CN"/>
              <a:t>public class CarClass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/>
              <a:t>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/>
              <a:t>   private string carName;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/>
              <a:t>               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/>
              <a:t>   public string CarName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/>
              <a:t>   {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/>
              <a:t>       set { carName = value; 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/>
              <a:t>       get { return carName; 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/>
              <a:t>   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/>
              <a:t>}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4">
            <a:extLst>
              <a:ext uri="{FF2B5EF4-FFF2-40B4-BE49-F238E27FC236}">
                <a16:creationId xmlns:a16="http://schemas.microsoft.com/office/drawing/2014/main" id="{AB78E0CF-A194-4028-8DBB-79FBF548F91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7950" y="260350"/>
            <a:ext cx="8891588" cy="5040313"/>
          </a:xfrm>
          <a:ln w="12700">
            <a:solidFill>
              <a:srgbClr val="BD5303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zh-CN" sz="1800" dirty="0"/>
              <a:t>&lt;Window x:Class="WpfApplication1.MainWindow"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xmlns</a:t>
            </a:r>
            <a:r>
              <a:rPr lang="en-US" altLang="zh-CN" sz="1800" dirty="0"/>
              <a:t>="http://schemas.microsoft.com/</a:t>
            </a:r>
            <a:r>
              <a:rPr lang="en-US" altLang="zh-CN" sz="1800" dirty="0" err="1"/>
              <a:t>winfx</a:t>
            </a:r>
            <a:r>
              <a:rPr lang="en-US" altLang="zh-CN" sz="1800" dirty="0"/>
              <a:t>/2006/</a:t>
            </a:r>
            <a:r>
              <a:rPr lang="en-US" altLang="zh-CN" sz="1800" dirty="0" err="1"/>
              <a:t>xaml</a:t>
            </a:r>
            <a:r>
              <a:rPr lang="en-US" altLang="zh-CN" sz="1800" dirty="0"/>
              <a:t>/presentation"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xmlns:x</a:t>
            </a:r>
            <a:r>
              <a:rPr lang="en-US" altLang="zh-CN" sz="1800" dirty="0"/>
              <a:t>="http://schemas.microsoft.com/</a:t>
            </a:r>
            <a:r>
              <a:rPr lang="en-US" altLang="zh-CN" sz="1800" dirty="0" err="1"/>
              <a:t>winfx</a:t>
            </a:r>
            <a:r>
              <a:rPr lang="en-US" altLang="zh-CN" sz="1800" dirty="0"/>
              <a:t>/2006/</a:t>
            </a:r>
            <a:r>
              <a:rPr lang="en-US" altLang="zh-CN" sz="1800" dirty="0" err="1"/>
              <a:t>xaml</a:t>
            </a:r>
            <a:r>
              <a:rPr lang="en-US" altLang="zh-CN" sz="1800" dirty="0"/>
              <a:t>"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xmlns:d</a:t>
            </a:r>
            <a:r>
              <a:rPr lang="en-US" altLang="zh-CN" sz="1800" dirty="0"/>
              <a:t>="http://schemas.microsoft.com/expression/blend/2008"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xmlns:mc</a:t>
            </a:r>
            <a:r>
              <a:rPr lang="en-US" altLang="zh-CN" sz="1800" dirty="0"/>
              <a:t>="http://schemas.openxmlformats.org/markup-compatibility/2006"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xmlns:local</a:t>
            </a:r>
            <a:r>
              <a:rPr lang="en-US" altLang="zh-CN" sz="1800" dirty="0"/>
              <a:t>="clr-namespace:WpfApplication1"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zh-CN" sz="1800" dirty="0"/>
              <a:t>        Title="</a:t>
            </a:r>
            <a:r>
              <a:rPr lang="en-US" altLang="zh-CN" sz="1800" dirty="0" err="1"/>
              <a:t>MainWindow</a:t>
            </a:r>
            <a:r>
              <a:rPr lang="en-US" altLang="zh-CN" sz="1800" dirty="0"/>
              <a:t>" Height="350" Width="525"&gt;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rgbClr val="FF0000"/>
                </a:solidFill>
              </a:rPr>
              <a:t>&lt;</a:t>
            </a:r>
            <a:r>
              <a:rPr lang="en-US" altLang="zh-CN" sz="1800" dirty="0" err="1">
                <a:solidFill>
                  <a:srgbClr val="FF0000"/>
                </a:solidFill>
              </a:rPr>
              <a:t>Window.Resources</a:t>
            </a:r>
            <a:r>
              <a:rPr lang="en-US" altLang="zh-CN" sz="18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&lt;</a:t>
            </a:r>
            <a:r>
              <a:rPr lang="en-US" altLang="zh-CN" sz="1800" dirty="0" err="1">
                <a:solidFill>
                  <a:srgbClr val="FF0000"/>
                </a:solidFill>
              </a:rPr>
              <a:t>local:CarClass</a:t>
            </a:r>
            <a:r>
              <a:rPr lang="en-US" altLang="zh-CN" sz="1800" dirty="0">
                <a:solidFill>
                  <a:srgbClr val="FF0000"/>
                </a:solidFill>
              </a:rPr>
              <a:t> x:Key="CarObj" </a:t>
            </a:r>
            <a:r>
              <a:rPr lang="en-US" altLang="zh-CN" sz="1800" dirty="0" err="1">
                <a:solidFill>
                  <a:srgbClr val="FF0000"/>
                </a:solidFill>
              </a:rPr>
              <a:t>CarName</a:t>
            </a:r>
            <a:r>
              <a:rPr lang="en-US" altLang="zh-CN" sz="1800" dirty="0">
                <a:solidFill>
                  <a:srgbClr val="FF0000"/>
                </a:solidFill>
              </a:rPr>
              <a:t>="</a:t>
            </a:r>
            <a:r>
              <a:rPr lang="zh-CN" altLang="en-US" sz="1800" dirty="0">
                <a:solidFill>
                  <a:srgbClr val="FF0000"/>
                </a:solidFill>
              </a:rPr>
              <a:t>奔驰</a:t>
            </a:r>
            <a:r>
              <a:rPr lang="en-US" altLang="zh-CN" sz="1800" dirty="0">
                <a:solidFill>
                  <a:srgbClr val="FF0000"/>
                </a:solidFill>
              </a:rPr>
              <a:t>"/&gt;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&lt;/</a:t>
            </a:r>
            <a:r>
              <a:rPr lang="en-US" altLang="zh-CN" sz="1800" dirty="0" err="1">
                <a:solidFill>
                  <a:srgbClr val="FF0000"/>
                </a:solidFill>
              </a:rPr>
              <a:t>Window.Resources</a:t>
            </a:r>
            <a:r>
              <a:rPr lang="en-US" altLang="zh-CN" sz="1800" dirty="0">
                <a:solidFill>
                  <a:srgbClr val="FF0000"/>
                </a:solidFill>
              </a:rPr>
              <a:t>&gt;    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zh-CN" sz="1800" dirty="0"/>
              <a:t>    &lt;Grid&gt;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zh-CN" sz="1800" dirty="0"/>
              <a:t>        </a:t>
            </a:r>
            <a:r>
              <a:rPr lang="en-US" altLang="zh-CN" sz="1600" dirty="0"/>
              <a:t>&lt;Button Width="100" Height="20" </a:t>
            </a:r>
            <a:r>
              <a:rPr lang="en-US" altLang="zh-CN" sz="1600" dirty="0">
                <a:solidFill>
                  <a:srgbClr val="FF0000"/>
                </a:solidFill>
              </a:rPr>
              <a:t>Content="{</a:t>
            </a:r>
            <a:r>
              <a:rPr lang="en-US" altLang="zh-CN" sz="1600" dirty="0" err="1">
                <a:solidFill>
                  <a:srgbClr val="FF0000"/>
                </a:solidFill>
              </a:rPr>
              <a:t>StaticResource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</a:rPr>
              <a:t>ResourceKey</a:t>
            </a:r>
            <a:r>
              <a:rPr lang="en-US" altLang="zh-CN" sz="1600" dirty="0">
                <a:solidFill>
                  <a:srgbClr val="FF0000"/>
                </a:solidFill>
              </a:rPr>
              <a:t>=</a:t>
            </a:r>
            <a:r>
              <a:rPr lang="en-US" altLang="zh-CN" sz="1600" dirty="0" err="1">
                <a:solidFill>
                  <a:srgbClr val="FF0000"/>
                </a:solidFill>
              </a:rPr>
              <a:t>CarObj</a:t>
            </a:r>
            <a:r>
              <a:rPr lang="en-US" altLang="zh-CN" sz="1600" dirty="0">
                <a:solidFill>
                  <a:srgbClr val="FF0000"/>
                </a:solidFill>
              </a:rPr>
              <a:t>}"</a:t>
            </a:r>
            <a:r>
              <a:rPr lang="en-US" altLang="zh-CN" sz="1600" dirty="0"/>
              <a:t>/&gt;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zh-CN" sz="1800" dirty="0"/>
              <a:t>    &lt;/Grid&gt;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zh-CN" sz="1800" dirty="0"/>
              <a:t>&lt;/Window&gt;</a:t>
            </a:r>
            <a:endParaRPr lang="zh-CN" altLang="en-US" sz="1800" dirty="0"/>
          </a:p>
        </p:txBody>
      </p:sp>
      <p:sp>
        <p:nvSpPr>
          <p:cNvPr id="22531" name="文本框 2">
            <a:extLst>
              <a:ext uri="{FF2B5EF4-FFF2-40B4-BE49-F238E27FC236}">
                <a16:creationId xmlns:a16="http://schemas.microsoft.com/office/drawing/2014/main" id="{8C12AE90-5B64-4CF2-86FB-0B228FFD5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589588"/>
            <a:ext cx="54721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程序的演示效果是否正确？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内容占位符 4">
            <a:extLst>
              <a:ext uri="{FF2B5EF4-FFF2-40B4-BE49-F238E27FC236}">
                <a16:creationId xmlns:a16="http://schemas.microsoft.com/office/drawing/2014/main" id="{8314D4A3-52B1-4D45-9F1E-544612D5557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55650" y="692150"/>
            <a:ext cx="4321175" cy="4968875"/>
          </a:xfrm>
          <a:ln w="12700">
            <a:solidFill>
              <a:srgbClr val="BD5303"/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zh-CN" sz="105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000" dirty="0"/>
              <a:t>public class </a:t>
            </a:r>
            <a:r>
              <a:rPr lang="en-US" altLang="zh-CN" sz="2000" dirty="0" err="1"/>
              <a:t>CarClass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000" dirty="0"/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000" dirty="0"/>
              <a:t>   private string </a:t>
            </a:r>
            <a:r>
              <a:rPr lang="en-US" altLang="zh-CN" sz="2000" dirty="0" err="1"/>
              <a:t>carName</a:t>
            </a:r>
            <a:r>
              <a:rPr lang="en-US" altLang="zh-CN" sz="2000" dirty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000" dirty="0"/>
              <a:t>           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000" dirty="0"/>
              <a:t>   public string </a:t>
            </a:r>
            <a:r>
              <a:rPr lang="en-US" altLang="zh-CN" sz="2000" dirty="0" err="1"/>
              <a:t>CarName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000" dirty="0"/>
              <a:t>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000" dirty="0"/>
              <a:t>       set { </a:t>
            </a:r>
            <a:r>
              <a:rPr lang="en-US" altLang="zh-CN" sz="2000" dirty="0" err="1"/>
              <a:t>carName</a:t>
            </a:r>
            <a:r>
              <a:rPr lang="en-US" altLang="zh-CN" sz="2000" dirty="0"/>
              <a:t> = value;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000" dirty="0"/>
              <a:t>       get { return </a:t>
            </a:r>
            <a:r>
              <a:rPr lang="en-US" altLang="zh-CN" sz="2000" dirty="0" err="1"/>
              <a:t>carName</a:t>
            </a:r>
            <a:r>
              <a:rPr lang="en-US" altLang="zh-CN" sz="2000" dirty="0"/>
              <a:t>;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000" dirty="0"/>
              <a:t>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zh-CN" sz="2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   public override string </a:t>
            </a:r>
            <a:r>
              <a:rPr lang="en-US" altLang="zh-CN" sz="2000" dirty="0" err="1">
                <a:solidFill>
                  <a:srgbClr val="FF0000"/>
                </a:solidFill>
              </a:rPr>
              <a:t>ToString</a:t>
            </a:r>
            <a:r>
              <a:rPr lang="en-US" altLang="zh-CN" sz="2000" dirty="0">
                <a:solidFill>
                  <a:srgbClr val="FF0000"/>
                </a:solidFill>
              </a:rPr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       return </a:t>
            </a:r>
            <a:r>
              <a:rPr lang="en-US" altLang="zh-CN" sz="2000" dirty="0" err="1">
                <a:solidFill>
                  <a:srgbClr val="FF0000"/>
                </a:solidFill>
              </a:rPr>
              <a:t>carName</a:t>
            </a:r>
            <a:r>
              <a:rPr lang="en-US" altLang="zh-CN" sz="2000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000" dirty="0"/>
              <a:t>}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内容占位符 4">
            <a:extLst>
              <a:ext uri="{FF2B5EF4-FFF2-40B4-BE49-F238E27FC236}">
                <a16:creationId xmlns:a16="http://schemas.microsoft.com/office/drawing/2014/main" id="{3135B4CA-8B56-44FA-AED7-979860B4A58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3850" y="188913"/>
            <a:ext cx="8491538" cy="12238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zh-CN" altLang="en-US" sz="2400" b="1" dirty="0">
                <a:solidFill>
                  <a:srgbClr val="0000FF"/>
                </a:solidFill>
              </a:rPr>
              <a:t>标记扩展：</a:t>
            </a:r>
            <a:r>
              <a:rPr lang="en-US" altLang="zh-CN" sz="2400" b="1" dirty="0">
                <a:solidFill>
                  <a:srgbClr val="FF0000"/>
                </a:solidFill>
              </a:rPr>
              <a:t>{  }  </a:t>
            </a:r>
            <a:r>
              <a:rPr lang="en-US" altLang="zh-CN" sz="2400" b="1" dirty="0"/>
              <a:t>//</a:t>
            </a:r>
            <a:r>
              <a:rPr lang="zh-CN" altLang="en-US" sz="2400" b="1" dirty="0"/>
              <a:t>引用程序中的数据</a:t>
            </a:r>
            <a:endParaRPr lang="en-US" altLang="zh-CN" sz="2400" b="1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/>
            </a:pPr>
            <a:r>
              <a:rPr lang="zh-CN" altLang="en-US" sz="2000" dirty="0"/>
              <a:t>注：</a:t>
            </a:r>
            <a:r>
              <a:rPr lang="en-US" altLang="zh-CN" sz="2000" dirty="0"/>
              <a:t>{ }</a:t>
            </a:r>
            <a:r>
              <a:rPr lang="zh-CN" altLang="en-US" sz="2000" dirty="0"/>
              <a:t>中的类型需从 </a:t>
            </a:r>
            <a:r>
              <a:rPr lang="en-US" altLang="zh-CN" sz="2000" dirty="0" err="1">
                <a:solidFill>
                  <a:srgbClr val="0000FF"/>
                </a:solidFill>
              </a:rPr>
              <a:t>MarkupExtension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zh-CN" altLang="en-US" sz="2000" dirty="0"/>
              <a:t>类派生。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000" dirty="0"/>
              <a:t>        using </a:t>
            </a:r>
            <a:r>
              <a:rPr lang="en-US" altLang="zh-CN" sz="2000" dirty="0" err="1"/>
              <a:t>System.Windows.Markup</a:t>
            </a:r>
            <a:r>
              <a:rPr lang="en-US" altLang="zh-CN" sz="2000" dirty="0"/>
              <a:t>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Font typeface="Wingdings 2" panose="05020102010507070707" pitchFamily="18" charset="2"/>
              <a:buNone/>
              <a:defRPr/>
            </a:pPr>
            <a:endParaRPr lang="en-US" altLang="zh-CN" sz="1400" dirty="0"/>
          </a:p>
        </p:txBody>
      </p:sp>
      <p:sp>
        <p:nvSpPr>
          <p:cNvPr id="24579" name="矩形 1">
            <a:extLst>
              <a:ext uri="{FF2B5EF4-FFF2-40B4-BE49-F238E27FC236}">
                <a16:creationId xmlns:a16="http://schemas.microsoft.com/office/drawing/2014/main" id="{7E5E0E3C-F0AE-417C-9F10-E0D945D57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1557338"/>
            <a:ext cx="8713788" cy="4967287"/>
          </a:xfrm>
          <a:prstGeom prst="rect">
            <a:avLst/>
          </a:prstGeom>
          <a:noFill/>
          <a:ln w="12700">
            <a:solidFill>
              <a:srgbClr val="BD530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1600" b="1" dirty="0"/>
              <a:t>namespace </a:t>
            </a:r>
            <a:r>
              <a:rPr lang="en-US" altLang="zh-CN" sz="1600" b="1" dirty="0" err="1"/>
              <a:t>CustomMarkupExtension</a:t>
            </a:r>
            <a:endParaRPr lang="en-US" altLang="zh-CN" sz="1600" b="1" dirty="0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1600" b="1" dirty="0"/>
              <a:t>{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1600" b="1" dirty="0"/>
              <a:t>    public class </a:t>
            </a:r>
            <a:r>
              <a:rPr lang="en-US" altLang="zh-CN" sz="1600" b="1" dirty="0" err="1"/>
              <a:t>RandomExtension</a:t>
            </a:r>
            <a:r>
              <a:rPr lang="en-US" altLang="zh-CN" sz="1600" b="1" dirty="0"/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: </a:t>
            </a:r>
            <a:r>
              <a:rPr lang="en-US" altLang="zh-CN" sz="1600" b="1" dirty="0" err="1">
                <a:solidFill>
                  <a:srgbClr val="FF0000"/>
                </a:solidFill>
              </a:rPr>
              <a:t>MarkupExtension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1600" b="1" dirty="0"/>
              <a:t>    {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 err="1"/>
              <a:t>readonly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_from, _to;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zh-CN" sz="1600" b="1" dirty="0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1600" b="1" dirty="0"/>
              <a:t>        public </a:t>
            </a:r>
            <a:r>
              <a:rPr lang="en-US" altLang="zh-CN" sz="1600" b="1" dirty="0" err="1"/>
              <a:t>RandomExtension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from,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to)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1600" b="1" dirty="0"/>
              <a:t>        {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1600" b="1" dirty="0"/>
              <a:t>            _from = from;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1600" b="1" dirty="0"/>
              <a:t>            _to = to;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1600" b="1" dirty="0"/>
              <a:t>        }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zh-CN" sz="1600" b="1" dirty="0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1600" b="1" dirty="0"/>
              <a:t>        public </a:t>
            </a:r>
            <a:r>
              <a:rPr lang="en-US" altLang="zh-CN" sz="1600" b="1" dirty="0" err="1"/>
              <a:t>RandomExtension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to) : this(0, to) { }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zh-CN" sz="1600" b="1" dirty="0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1600" b="1" dirty="0"/>
              <a:t>        static </a:t>
            </a:r>
            <a:r>
              <a:rPr lang="en-US" altLang="zh-CN" sz="1600" b="1" dirty="0" err="1"/>
              <a:t>readonly</a:t>
            </a:r>
            <a:r>
              <a:rPr lang="en-US" altLang="zh-CN" sz="1600" b="1" dirty="0"/>
              <a:t> Random _</a:t>
            </a:r>
            <a:r>
              <a:rPr lang="en-US" altLang="zh-CN" sz="1600" b="1" dirty="0" err="1"/>
              <a:t>rdn</a:t>
            </a:r>
            <a:r>
              <a:rPr lang="en-US" altLang="zh-CN" sz="1600" b="1" dirty="0"/>
              <a:t> = new Random();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zh-CN" sz="1600" b="1" dirty="0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>
                <a:solidFill>
                  <a:srgbClr val="FF0000"/>
                </a:solidFill>
              </a:rPr>
              <a:t>public override object </a:t>
            </a:r>
            <a:r>
              <a:rPr lang="en-US" altLang="zh-CN" sz="1600" b="1" dirty="0" err="1">
                <a:solidFill>
                  <a:srgbClr val="FF0000"/>
                </a:solidFill>
              </a:rPr>
              <a:t>ProvideValue</a:t>
            </a: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IServiceProvider</a:t>
            </a: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</a:rPr>
              <a:t>serviceProvider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        {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            return (double)_</a:t>
            </a:r>
            <a:r>
              <a:rPr lang="en-US" altLang="zh-CN" sz="1600" b="1" dirty="0" err="1">
                <a:solidFill>
                  <a:srgbClr val="FF0000"/>
                </a:solidFill>
              </a:rPr>
              <a:t>rdn.Next</a:t>
            </a:r>
            <a:r>
              <a:rPr lang="en-US" altLang="zh-CN" sz="1600" b="1" dirty="0">
                <a:solidFill>
                  <a:srgbClr val="FF0000"/>
                </a:solidFill>
              </a:rPr>
              <a:t>(_from, _to);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        }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1600" b="1" dirty="0"/>
              <a:t>    }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1600" b="1" dirty="0"/>
              <a:t>}</a:t>
            </a:r>
            <a:endParaRPr lang="zh-CN" altLang="en-US" sz="18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4">
            <a:extLst>
              <a:ext uri="{FF2B5EF4-FFF2-40B4-BE49-F238E27FC236}">
                <a16:creationId xmlns:a16="http://schemas.microsoft.com/office/drawing/2014/main" id="{2BB9D86F-8201-4DBA-9101-B98C168CAE9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7950" y="333375"/>
            <a:ext cx="8891588" cy="3887788"/>
          </a:xfrm>
          <a:ln w="12700">
            <a:solidFill>
              <a:srgbClr val="BD5303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zh-CN" sz="1600" b="1" dirty="0"/>
              <a:t>&lt;Window x:Class="WpfApplication1.MainWindow"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 err="1"/>
              <a:t>xmlns</a:t>
            </a:r>
            <a:r>
              <a:rPr lang="en-US" altLang="zh-CN" sz="1600" b="1" dirty="0"/>
              <a:t>="http://schemas.microsoft.com/</a:t>
            </a:r>
            <a:r>
              <a:rPr lang="en-US" altLang="zh-CN" sz="1600" b="1" dirty="0" err="1"/>
              <a:t>winfx</a:t>
            </a:r>
            <a:r>
              <a:rPr lang="en-US" altLang="zh-CN" sz="1600" b="1" dirty="0"/>
              <a:t>/2006/</a:t>
            </a:r>
            <a:r>
              <a:rPr lang="en-US" altLang="zh-CN" sz="1600" b="1" dirty="0" err="1"/>
              <a:t>xaml</a:t>
            </a:r>
            <a:r>
              <a:rPr lang="en-US" altLang="zh-CN" sz="1600" b="1" dirty="0"/>
              <a:t>/presentation"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 err="1"/>
              <a:t>xmlns:x</a:t>
            </a:r>
            <a:r>
              <a:rPr lang="en-US" altLang="zh-CN" sz="1600" b="1" dirty="0"/>
              <a:t>="http://schemas.microsoft.com/</a:t>
            </a:r>
            <a:r>
              <a:rPr lang="en-US" altLang="zh-CN" sz="1600" b="1" dirty="0" err="1"/>
              <a:t>winfx</a:t>
            </a:r>
            <a:r>
              <a:rPr lang="en-US" altLang="zh-CN" sz="1600" b="1" dirty="0"/>
              <a:t>/2006/</a:t>
            </a:r>
            <a:r>
              <a:rPr lang="en-US" altLang="zh-CN" sz="1600" b="1" dirty="0" err="1"/>
              <a:t>xaml</a:t>
            </a:r>
            <a:r>
              <a:rPr lang="en-US" altLang="zh-CN" sz="1600" b="1" dirty="0"/>
              <a:t>"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zh-CN" sz="1600" b="1" dirty="0"/>
              <a:t>        </a:t>
            </a:r>
            <a:r>
              <a:rPr lang="en-US" altLang="zh-CN" sz="1600" b="1" dirty="0" err="1"/>
              <a:t>xmlns:mext</a:t>
            </a:r>
            <a:r>
              <a:rPr lang="en-US" altLang="zh-CN" sz="1600" b="1" dirty="0"/>
              <a:t>="</a:t>
            </a:r>
            <a:r>
              <a:rPr lang="en-US" altLang="zh-CN" sz="1600" b="1" dirty="0" err="1"/>
              <a:t>clr-namespace:CustomMarkupExtension</a:t>
            </a:r>
            <a:r>
              <a:rPr lang="en-US" altLang="zh-CN" sz="1600" b="1" dirty="0"/>
              <a:t>"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zh-CN" sz="1600" b="1" dirty="0"/>
              <a:t>        Title="</a:t>
            </a:r>
            <a:r>
              <a:rPr lang="en-US" altLang="zh-CN" sz="1600" b="1" dirty="0" err="1"/>
              <a:t>MainWindow</a:t>
            </a:r>
            <a:r>
              <a:rPr lang="en-US" altLang="zh-CN" sz="1600" b="1" dirty="0"/>
              <a:t>" Height="350" Width="600"&gt;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zh-CN" sz="1600" b="1" dirty="0"/>
              <a:t>    &lt;</a:t>
            </a:r>
            <a:r>
              <a:rPr lang="en-US" altLang="zh-CN" sz="1600" b="1" dirty="0" err="1"/>
              <a:t>StackPanel</a:t>
            </a:r>
            <a:r>
              <a:rPr lang="en-US" altLang="zh-CN" sz="1600" b="1" dirty="0"/>
              <a:t>&gt;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zh-CN" sz="1400" b="1" dirty="0"/>
              <a:t>         &lt;</a:t>
            </a:r>
            <a:r>
              <a:rPr lang="en-US" altLang="zh-CN" sz="1400" b="1" dirty="0" err="1"/>
              <a:t>TextBlock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FontSize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"{</a:t>
            </a:r>
            <a:r>
              <a:rPr lang="en-US" altLang="zh-CN" sz="1400" b="1" dirty="0" err="1">
                <a:solidFill>
                  <a:srgbClr val="FF0000"/>
                </a:solidFill>
              </a:rPr>
              <a:t>mext:RandomExtension</a:t>
            </a:r>
            <a:r>
              <a:rPr lang="en-US" altLang="zh-CN" sz="1400" b="1" dirty="0">
                <a:solidFill>
                  <a:srgbClr val="FF0000"/>
                </a:solidFill>
              </a:rPr>
              <a:t> 10,100}" </a:t>
            </a:r>
            <a:r>
              <a:rPr lang="en-US" altLang="zh-CN" sz="1400" b="1" dirty="0"/>
              <a:t>Text="Hello World" x:Name="text1"/&gt;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zh-CN" sz="1600" b="1" dirty="0"/>
              <a:t>        &lt;</a:t>
            </a:r>
            <a:r>
              <a:rPr lang="en-US" altLang="zh-CN" sz="1600" b="1" dirty="0" err="1"/>
              <a:t>TextBlock</a:t>
            </a:r>
            <a:r>
              <a:rPr lang="en-US" altLang="zh-CN" sz="1600" b="1" dirty="0"/>
              <a:t> Text=</a:t>
            </a:r>
            <a:r>
              <a:rPr lang="en-US" altLang="zh-CN" sz="1600" b="1" dirty="0">
                <a:solidFill>
                  <a:srgbClr val="FF0000"/>
                </a:solidFill>
              </a:rPr>
              <a:t>"{Binding </a:t>
            </a:r>
            <a:r>
              <a:rPr lang="en-US" altLang="zh-CN" sz="1600" b="1" dirty="0" err="1">
                <a:solidFill>
                  <a:srgbClr val="FF0000"/>
                </a:solidFill>
              </a:rPr>
              <a:t>ElementName</a:t>
            </a:r>
            <a:r>
              <a:rPr lang="en-US" altLang="zh-CN" sz="1600" b="1" dirty="0">
                <a:solidFill>
                  <a:srgbClr val="FF0000"/>
                </a:solidFill>
              </a:rPr>
              <a:t>=text1, Path=</a:t>
            </a:r>
            <a:r>
              <a:rPr lang="en-US" altLang="zh-CN" sz="1600" b="1" dirty="0" err="1">
                <a:solidFill>
                  <a:srgbClr val="FF0000"/>
                </a:solidFill>
              </a:rPr>
              <a:t>FontSize</a:t>
            </a:r>
            <a:r>
              <a:rPr lang="en-US" altLang="zh-CN" sz="1600" b="1" dirty="0">
                <a:solidFill>
                  <a:srgbClr val="FF0000"/>
                </a:solidFill>
              </a:rPr>
              <a:t>}"</a:t>
            </a:r>
            <a:r>
              <a:rPr lang="en-US" altLang="zh-CN" sz="1600" b="1" dirty="0"/>
              <a:t>/&gt;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zh-CN" sz="1600" b="1" dirty="0"/>
              <a:t>    &lt;/</a:t>
            </a:r>
            <a:r>
              <a:rPr lang="en-US" altLang="zh-CN" sz="1600" b="1" dirty="0" err="1"/>
              <a:t>StackPanel</a:t>
            </a:r>
            <a:r>
              <a:rPr lang="en-US" altLang="zh-CN" sz="1600" b="1" dirty="0"/>
              <a:t>&gt;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zh-CN" sz="1600" b="1" dirty="0"/>
              <a:t>&lt;/Window&gt;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AC63FA3-59A3-44BD-8A0C-14FA021E8641}"/>
              </a:ext>
            </a:extLst>
          </p:cNvPr>
          <p:cNvSpPr/>
          <p:nvPr/>
        </p:nvSpPr>
        <p:spPr>
          <a:xfrm>
            <a:off x="323528" y="1124744"/>
            <a:ext cx="8496944" cy="1893339"/>
          </a:xfrm>
          <a:prstGeom prst="rect">
            <a:avLst/>
          </a:prstGeom>
          <a:ln w="12700">
            <a:solidFill>
              <a:srgbClr val="BD5303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Grid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 Background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="Green"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MouseUp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="MouseUp_1"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 Name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="grid1"&gt;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Grid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 Margin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="50"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 Background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="Red"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MouseUp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="MouseUp_1"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 Name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="grid2"&gt;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Grid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 Margin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="50"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 Background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="Blue"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MouseUp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="MouseUp_1"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 Name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="grid3"/&gt;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&lt;/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Grid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&gt;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&lt;/</a:t>
            </a:r>
            <a:r>
              <a:rPr lang="en-US" altLang="zh-CN" sz="1600" dirty="0">
                <a:solidFill>
                  <a:srgbClr val="A31515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Grid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&gt;</a:t>
            </a:r>
            <a:endParaRPr lang="zh-CN" altLang="en-US" sz="1600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82D6325-4DA7-45B2-ABE1-FD91CE87F820}"/>
              </a:ext>
            </a:extLst>
          </p:cNvPr>
          <p:cNvSpPr/>
          <p:nvPr/>
        </p:nvSpPr>
        <p:spPr>
          <a:xfrm>
            <a:off x="323528" y="3789040"/>
            <a:ext cx="8496944" cy="2118529"/>
          </a:xfrm>
          <a:prstGeom prst="rect">
            <a:avLst/>
          </a:prstGeom>
          <a:ln w="15875">
            <a:solidFill>
              <a:srgbClr val="BD5303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private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 MouseUp_1(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object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 sender, </a:t>
            </a:r>
            <a:r>
              <a:rPr lang="en-US" altLang="zh-CN" sz="1800" dirty="0" err="1">
                <a:solidFill>
                  <a:srgbClr val="2B91AF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MouseButtonEventArgs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 e)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rgbClr val="00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800" dirty="0">
                <a:solidFill>
                  <a:srgbClr val="2B91AF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Grid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 g = sender </a:t>
            </a:r>
            <a:r>
              <a:rPr lang="en-US" altLang="zh-CN" sz="1800" dirty="0">
                <a:solidFill>
                  <a:srgbClr val="0000FF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as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2B91AF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Grid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800" dirty="0" err="1">
                <a:solidFill>
                  <a:srgbClr val="2B91AF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MessageBox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.Show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g.Name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lang="zh-CN" altLang="en-US" sz="1800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6628" name="TextBox 1">
            <a:extLst>
              <a:ext uri="{FF2B5EF4-FFF2-40B4-BE49-F238E27FC236}">
                <a16:creationId xmlns:a16="http://schemas.microsoft.com/office/drawing/2014/main" id="{CCEC68A7-2840-4303-B242-DFC5D8C73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115888"/>
            <a:ext cx="5219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solidFill>
                  <a:srgbClr val="4747FF"/>
                </a:solidFill>
              </a:rPr>
              <a:t>RouteEvent</a:t>
            </a:r>
            <a:r>
              <a:rPr lang="zh-CN" altLang="en-US" sz="4000">
                <a:solidFill>
                  <a:srgbClr val="4747FF"/>
                </a:solidFill>
              </a:rPr>
              <a:t>路由事件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>
            <a:extLst>
              <a:ext uri="{FF2B5EF4-FFF2-40B4-BE49-F238E27FC236}">
                <a16:creationId xmlns:a16="http://schemas.microsoft.com/office/drawing/2014/main" id="{2E32AB1B-9710-4D30-89A5-5901082D8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115888"/>
            <a:ext cx="7621588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4">
            <a:extLst>
              <a:ext uri="{FF2B5EF4-FFF2-40B4-BE49-F238E27FC236}">
                <a16:creationId xmlns:a16="http://schemas.microsoft.com/office/drawing/2014/main" id="{B7CFC945-2A40-45B5-9637-4D1B824ED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4006850"/>
            <a:ext cx="355282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>
            <a:extLst>
              <a:ext uri="{FF2B5EF4-FFF2-40B4-BE49-F238E27FC236}">
                <a16:creationId xmlns:a16="http://schemas.microsoft.com/office/drawing/2014/main" id="{53ABE7DB-75FC-4BC7-AE07-5AB63C3C5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725488"/>
            <a:ext cx="8939212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5" name="TextBox 1">
            <a:extLst>
              <a:ext uri="{FF2B5EF4-FFF2-40B4-BE49-F238E27FC236}">
                <a16:creationId xmlns:a16="http://schemas.microsoft.com/office/drawing/2014/main" id="{E96EDCA6-45D6-4B65-878B-30CD15CE8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888" y="128588"/>
            <a:ext cx="66960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solidFill>
                  <a:srgbClr val="4747FF"/>
                </a:solidFill>
              </a:rPr>
              <a:t>Binding</a:t>
            </a:r>
            <a:r>
              <a:rPr lang="zh-CN" altLang="en-US" sz="4000">
                <a:solidFill>
                  <a:srgbClr val="4747FF"/>
                </a:solidFill>
              </a:rPr>
              <a:t>绑定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14AB50-437B-4805-A357-8E0B1CAA7F4D}"/>
              </a:ext>
            </a:extLst>
          </p:cNvPr>
          <p:cNvSpPr/>
          <p:nvPr/>
        </p:nvSpPr>
        <p:spPr>
          <a:xfrm>
            <a:off x="49560" y="3204059"/>
            <a:ext cx="9062459" cy="1298882"/>
          </a:xfrm>
          <a:prstGeom prst="rect">
            <a:avLst/>
          </a:prstGeom>
          <a:ln w="12700">
            <a:solidFill>
              <a:srgbClr val="BD5303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400" b="1" dirty="0" err="1">
                <a:solidFill>
                  <a:srgbClr val="A31515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StackPanel</a:t>
            </a:r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&gt;</a:t>
            </a:r>
            <a:endParaRPr lang="en-US" altLang="zh-CN" sz="1400" b="1" dirty="0">
              <a:solidFill>
                <a:srgbClr val="000000"/>
              </a:solidFill>
              <a:highlight>
                <a:srgbClr val="FFFFFF"/>
              </a:highlight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rgbClr val="00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       </a:t>
            </a:r>
            <a:r>
              <a:rPr lang="en-US" altLang="zh-CN" sz="1200" b="1" dirty="0">
                <a:solidFill>
                  <a:srgbClr val="0000FF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200" b="1" dirty="0" err="1">
                <a:solidFill>
                  <a:srgbClr val="A31515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TextBox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 x</a:t>
            </a:r>
            <a:r>
              <a:rPr lang="en-US" altLang="zh-CN" sz="1200" b="1" dirty="0">
                <a:solidFill>
                  <a:srgbClr val="0000FF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: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Name</a:t>
            </a:r>
            <a:r>
              <a:rPr lang="en-US" altLang="zh-CN" sz="1200" b="1" dirty="0">
                <a:solidFill>
                  <a:srgbClr val="0000FF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="textBox1"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 Text</a:t>
            </a:r>
            <a:r>
              <a:rPr lang="en-US" altLang="zh-CN" sz="1200" b="1" dirty="0">
                <a:solidFill>
                  <a:srgbClr val="0000FF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="{</a:t>
            </a:r>
            <a:r>
              <a:rPr lang="en-US" altLang="zh-CN" sz="1200" b="1" dirty="0">
                <a:solidFill>
                  <a:srgbClr val="A31515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Binding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 Path</a:t>
            </a:r>
            <a:r>
              <a:rPr lang="en-US" altLang="zh-CN" sz="1200" b="1" dirty="0">
                <a:solidFill>
                  <a:srgbClr val="0000FF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=Value,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solidFill>
                  <a:srgbClr val="FF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ElementName</a:t>
            </a:r>
            <a:r>
              <a:rPr lang="en-US" altLang="zh-CN" sz="1200" b="1" dirty="0">
                <a:solidFill>
                  <a:srgbClr val="0000FF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=slider1}"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solidFill>
                  <a:srgbClr val="FF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BorderBrush</a:t>
            </a:r>
            <a:r>
              <a:rPr lang="en-US" altLang="zh-CN" sz="1200" b="1" dirty="0">
                <a:solidFill>
                  <a:srgbClr val="0000FF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="Black"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 Margin</a:t>
            </a:r>
            <a:r>
              <a:rPr lang="en-US" altLang="zh-CN" sz="1200" b="1" dirty="0">
                <a:solidFill>
                  <a:srgbClr val="0000FF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="5"/&gt;</a:t>
            </a:r>
            <a:endParaRPr lang="en-US" altLang="zh-CN" sz="1200" b="1" dirty="0">
              <a:solidFill>
                <a:srgbClr val="000000"/>
              </a:solidFill>
              <a:highlight>
                <a:srgbClr val="FFFFFF"/>
              </a:highlight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     </a:t>
            </a:r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400" b="1" dirty="0">
                <a:solidFill>
                  <a:srgbClr val="A31515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Slider</a:t>
            </a:r>
            <a:r>
              <a:rPr lang="en-US" altLang="zh-CN" sz="1400" b="1" dirty="0">
                <a:solidFill>
                  <a:srgbClr val="FF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 x</a:t>
            </a:r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:</a:t>
            </a:r>
            <a:r>
              <a:rPr lang="en-US" altLang="zh-CN" sz="1400" b="1" dirty="0">
                <a:solidFill>
                  <a:srgbClr val="FF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Name</a:t>
            </a:r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="slider1"</a:t>
            </a:r>
            <a:r>
              <a:rPr lang="en-US" altLang="zh-CN" sz="1400" b="1" dirty="0">
                <a:solidFill>
                  <a:srgbClr val="FF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 Maximum</a:t>
            </a:r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="100"</a:t>
            </a:r>
            <a:r>
              <a:rPr lang="en-US" altLang="zh-CN" sz="1400" b="1" dirty="0">
                <a:solidFill>
                  <a:srgbClr val="FF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 Minimum</a:t>
            </a:r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="0"</a:t>
            </a:r>
            <a:r>
              <a:rPr lang="en-US" altLang="zh-CN" sz="1400" b="1" dirty="0">
                <a:solidFill>
                  <a:srgbClr val="FF0000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 Margin</a:t>
            </a:r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="5"/&gt;</a:t>
            </a:r>
            <a:endParaRPr lang="en-US" altLang="zh-CN" sz="1400" b="1" dirty="0">
              <a:solidFill>
                <a:srgbClr val="000000"/>
              </a:solidFill>
              <a:highlight>
                <a:srgbClr val="FFFFFF"/>
              </a:highlight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&lt;/</a:t>
            </a:r>
            <a:r>
              <a:rPr lang="en-US" altLang="zh-CN" sz="1400" b="1" dirty="0" err="1">
                <a:solidFill>
                  <a:srgbClr val="A31515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StackPanel</a:t>
            </a:r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  <a:ea typeface="黑体" panose="02010609060101010101" pitchFamily="49" charset="-122"/>
                <a:cs typeface="Arial" panose="020B0604020202020204" pitchFamily="34" charset="0"/>
              </a:rPr>
              <a:t>&gt;</a:t>
            </a:r>
            <a:endParaRPr lang="zh-CN" altLang="en-US" sz="1400" b="1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28677" name="图片 3">
            <a:extLst>
              <a:ext uri="{FF2B5EF4-FFF2-40B4-BE49-F238E27FC236}">
                <a16:creationId xmlns:a16="http://schemas.microsoft.com/office/drawing/2014/main" id="{49A767AB-2EDD-47C6-863E-D3063BDFC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641850"/>
            <a:ext cx="3362325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4">
            <a:extLst>
              <a:ext uri="{FF2B5EF4-FFF2-40B4-BE49-F238E27FC236}">
                <a16:creationId xmlns:a16="http://schemas.microsoft.com/office/drawing/2014/main" id="{FA6F8357-F63B-4738-9C45-9E13A767556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3850" y="188913"/>
            <a:ext cx="8491538" cy="633571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/>
              <a:t>Mode</a:t>
            </a:r>
            <a:r>
              <a:rPr lang="zh-CN" altLang="en-US" sz="2800" dirty="0"/>
              <a:t>属性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 err="1" smtClean="0">
                <a:solidFill>
                  <a:srgbClr val="FF0000"/>
                </a:solidFill>
              </a:rPr>
              <a:t>TwoWay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 err="1"/>
              <a:t>OneWay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 err="1"/>
              <a:t>OneWayToSource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Default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800" dirty="0" err="1"/>
              <a:t>UpdateSourceTrigger</a:t>
            </a:r>
            <a:r>
              <a:rPr lang="zh-CN" altLang="en-US" sz="2800" dirty="0"/>
              <a:t>属性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 err="1"/>
              <a:t>PropertyChanged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LostFocus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Default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00E5720A-6A1E-44E6-B0F0-91C9AFFD5B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8313" y="260350"/>
            <a:ext cx="8207375" cy="647700"/>
          </a:xfrm>
        </p:spPr>
        <p:txBody>
          <a:bodyPr/>
          <a:lstStyle/>
          <a:p>
            <a:pPr algn="ctr"/>
            <a:r>
              <a:rPr lang="en-US" altLang="zh-CN">
                <a:solidFill>
                  <a:srgbClr val="0000FF"/>
                </a:solidFill>
              </a:rPr>
              <a:t>WPF</a:t>
            </a:r>
            <a:r>
              <a:rPr lang="zh-CN" altLang="en-US">
                <a:solidFill>
                  <a:srgbClr val="0000FF"/>
                </a:solidFill>
              </a:rPr>
              <a:t>介绍</a:t>
            </a: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04E83525-B8ED-4B26-90F6-1DB834FA761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8313" y="1052513"/>
            <a:ext cx="8135937" cy="49688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/>
              <a:t>WPF(Windows Presentation Foundation)</a:t>
            </a:r>
            <a:r>
              <a:rPr lang="zh-CN" altLang="en-US"/>
              <a:t>是微软新一代的基于</a:t>
            </a:r>
            <a:r>
              <a:rPr lang="en-US" altLang="zh-CN"/>
              <a:t>DirectX</a:t>
            </a:r>
            <a:r>
              <a:rPr lang="zh-CN" altLang="en-US"/>
              <a:t>和</a:t>
            </a:r>
            <a:r>
              <a:rPr lang="en-US" altLang="zh-CN"/>
              <a:t>GPU</a:t>
            </a:r>
            <a:r>
              <a:rPr lang="zh-CN" altLang="en-US"/>
              <a:t>加速来实现的显示系统，用于生成能带给用户</a:t>
            </a:r>
            <a:r>
              <a:rPr lang="zh-CN" altLang="en-US">
                <a:solidFill>
                  <a:srgbClr val="0000FF"/>
                </a:solidFill>
              </a:rPr>
              <a:t>震撼视觉体验</a:t>
            </a:r>
            <a:r>
              <a:rPr lang="zh-CN" altLang="en-US"/>
              <a:t>的 </a:t>
            </a:r>
            <a:r>
              <a:rPr lang="en-US" altLang="zh-CN"/>
              <a:t>Windows </a:t>
            </a:r>
            <a:r>
              <a:rPr lang="zh-CN" altLang="en-US"/>
              <a:t>客户端应用程序。</a:t>
            </a:r>
            <a:endParaRPr lang="en-US" altLang="zh-CN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/>
              <a:t>WPF </a:t>
            </a:r>
            <a:r>
              <a:rPr lang="zh-CN" altLang="en-US"/>
              <a:t>的核心是一个与</a:t>
            </a:r>
            <a:r>
              <a:rPr lang="zh-CN" altLang="en-US">
                <a:solidFill>
                  <a:srgbClr val="0000FF"/>
                </a:solidFill>
              </a:rPr>
              <a:t>分辨率无关</a:t>
            </a:r>
            <a:r>
              <a:rPr lang="zh-CN" altLang="en-US"/>
              <a:t>、</a:t>
            </a:r>
            <a:r>
              <a:rPr lang="zh-CN" altLang="en-US">
                <a:solidFill>
                  <a:srgbClr val="0000FF"/>
                </a:solidFill>
              </a:rPr>
              <a:t>基于矢量</a:t>
            </a:r>
            <a:r>
              <a:rPr lang="zh-CN" altLang="en-US"/>
              <a:t>的呈现引擎，</a:t>
            </a:r>
            <a:r>
              <a:rPr lang="en-US" altLang="zh-CN"/>
              <a:t>WPF</a:t>
            </a:r>
            <a:r>
              <a:rPr lang="zh-CN" altLang="en-US"/>
              <a:t>使用</a:t>
            </a:r>
            <a:r>
              <a:rPr lang="en-US" altLang="zh-CN">
                <a:solidFill>
                  <a:srgbClr val="0000FF"/>
                </a:solidFill>
              </a:rPr>
              <a:t>XAML</a:t>
            </a:r>
            <a:r>
              <a:rPr lang="zh-CN" altLang="en-US"/>
              <a:t>来描述界面。</a:t>
            </a:r>
            <a:endParaRPr lang="en-US" altLang="zh-CN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/>
              <a:t>WPF</a:t>
            </a:r>
            <a:r>
              <a:rPr lang="zh-CN" altLang="en-US"/>
              <a:t>程序仍然从</a:t>
            </a:r>
            <a:r>
              <a:rPr lang="en-US" altLang="zh-CN"/>
              <a:t>Main</a:t>
            </a:r>
            <a:r>
              <a:rPr lang="zh-CN" altLang="en-US"/>
              <a:t>方法开始执行</a:t>
            </a:r>
            <a:endParaRPr lang="en-US" altLang="zh-CN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/>
              <a:t>App.xmal.cs</a:t>
            </a:r>
            <a:r>
              <a:rPr lang="zh-CN" altLang="en-US"/>
              <a:t>文件</a:t>
            </a:r>
            <a:endParaRPr lang="en-US" altLang="zh-CN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/>
              <a:t>App.xmal</a:t>
            </a:r>
            <a:r>
              <a:rPr lang="zh-CN" altLang="en-US"/>
              <a:t>中</a:t>
            </a:r>
            <a:r>
              <a:rPr lang="en-US" altLang="zh-CN"/>
              <a:t>StartupUri</a:t>
            </a:r>
            <a:r>
              <a:rPr lang="zh-CN" altLang="en-US"/>
              <a:t>属性指定显示的起始窗体</a:t>
            </a:r>
          </a:p>
        </p:txBody>
      </p:sp>
      <p:sp>
        <p:nvSpPr>
          <p:cNvPr id="12292" name="文本框 1">
            <a:extLst>
              <a:ext uri="{FF2B5EF4-FFF2-40B4-BE49-F238E27FC236}">
                <a16:creationId xmlns:a16="http://schemas.microsoft.com/office/drawing/2014/main" id="{21588C55-30B7-4CDE-BFB1-3F913F6AD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805488"/>
            <a:ext cx="6553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演示如何创建</a:t>
            </a:r>
            <a:r>
              <a:rPr lang="en-US" altLang="zh-CN" sz="32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WPF</a:t>
            </a:r>
            <a:r>
              <a:rPr lang="zh-CN" altLang="en-US" sz="32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4">
            <a:extLst>
              <a:ext uri="{FF2B5EF4-FFF2-40B4-BE49-F238E27FC236}">
                <a16:creationId xmlns:a16="http://schemas.microsoft.com/office/drawing/2014/main" id="{76D3A514-A93E-401C-A08E-A621CF4F7BB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7950" y="188913"/>
            <a:ext cx="8712200" cy="79216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800"/>
              <a:t>没有</a:t>
            </a:r>
            <a:r>
              <a:rPr lang="en-US" altLang="zh-CN" sz="2800"/>
              <a:t>Path</a:t>
            </a:r>
            <a:r>
              <a:rPr lang="zh-CN" altLang="en-US" sz="2800"/>
              <a:t>的</a:t>
            </a:r>
            <a:r>
              <a:rPr lang="en-US" altLang="zh-CN" sz="2800"/>
              <a:t>Binding</a:t>
            </a:r>
          </a:p>
        </p:txBody>
      </p:sp>
      <p:sp>
        <p:nvSpPr>
          <p:cNvPr id="30723" name="矩形 1">
            <a:extLst>
              <a:ext uri="{FF2B5EF4-FFF2-40B4-BE49-F238E27FC236}">
                <a16:creationId xmlns:a16="http://schemas.microsoft.com/office/drawing/2014/main" id="{FBA4CD0F-E093-4A59-BBAA-037176198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908050"/>
            <a:ext cx="8856663" cy="3170238"/>
          </a:xfrm>
          <a:prstGeom prst="rect">
            <a:avLst/>
          </a:prstGeom>
          <a:noFill/>
          <a:ln w="12700">
            <a:solidFill>
              <a:srgbClr val="BD530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StackPanel</a:t>
            </a: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&gt;</a:t>
            </a:r>
            <a:endParaRPr lang="en-US" altLang="zh-CN" sz="1800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StackPanel.Resources</a:t>
            </a: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&gt;</a:t>
            </a:r>
            <a:endParaRPr lang="en-US" altLang="zh-CN" sz="1800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sys</a:t>
            </a:r>
            <a:r>
              <a:rPr lang="en-US" altLang="zh-CN" sz="1800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:</a:t>
            </a:r>
            <a:r>
              <a:rPr lang="en-US" altLang="zh-CN" sz="1800" dirty="0" err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8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x</a:t>
            </a: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:</a:t>
            </a:r>
            <a:r>
              <a:rPr lang="en-US" altLang="zh-CN" sz="18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Key</a:t>
            </a: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="myString"&gt;</a:t>
            </a:r>
            <a:endParaRPr lang="en-US" altLang="zh-CN" sz="1800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18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    菩提本无物，明镜亦非台。</a:t>
            </a:r>
          </a:p>
          <a:p>
            <a:r>
              <a:rPr lang="zh-CN" altLang="en-US" sz="18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    本来无一物，何处惹尘埃。</a:t>
            </a:r>
          </a:p>
          <a:p>
            <a:r>
              <a:rPr lang="en-US" altLang="zh-CN" sz="18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&lt;/</a:t>
            </a:r>
            <a:r>
              <a:rPr lang="en-US" altLang="zh-CN" sz="1800" dirty="0" err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sys</a:t>
            </a:r>
            <a:r>
              <a:rPr lang="en-US" altLang="zh-CN" sz="1800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:</a:t>
            </a:r>
            <a:r>
              <a:rPr lang="en-US" altLang="zh-CN" sz="1800" dirty="0" err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&gt;</a:t>
            </a:r>
            <a:endParaRPr lang="en-US" altLang="zh-CN" sz="1800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&lt;/</a:t>
            </a:r>
            <a:r>
              <a:rPr lang="en-US" altLang="zh-CN" sz="1800" dirty="0" err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StackPanel.Resources</a:t>
            </a: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&gt;</a:t>
            </a:r>
            <a:endParaRPr lang="en-US" altLang="zh-CN" sz="1800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zh-CN" altLang="en-US" sz="1800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800" dirty="0" err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TextBlock</a:t>
            </a:r>
            <a:r>
              <a:rPr lang="en-US" altLang="zh-CN" sz="18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TextWrapping</a:t>
            </a: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="Wrap"</a:t>
            </a:r>
            <a:r>
              <a:rPr lang="en-US" altLang="zh-CN" sz="18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Text</a:t>
            </a: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="{</a:t>
            </a:r>
            <a:r>
              <a:rPr lang="en-US" altLang="zh-CN" sz="1800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Binding</a:t>
            </a:r>
            <a:r>
              <a:rPr lang="en-US" altLang="zh-CN" sz="18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Path</a:t>
            </a: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=.,</a:t>
            </a:r>
            <a:r>
              <a:rPr lang="en-US" altLang="zh-CN" sz="18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Source</a:t>
            </a: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={</a:t>
            </a:r>
            <a:r>
              <a:rPr lang="en-US" altLang="zh-CN" sz="1800" dirty="0" err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StaticResource</a:t>
            </a:r>
            <a:r>
              <a:rPr lang="en-US" altLang="zh-CN" sz="18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ResourceKey</a:t>
            </a: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myString</a:t>
            </a: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}}"</a:t>
            </a:r>
            <a:r>
              <a:rPr lang="en-US" altLang="zh-CN" sz="18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FontSize</a:t>
            </a: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="16"</a:t>
            </a:r>
            <a:r>
              <a:rPr lang="en-US" altLang="zh-CN" sz="1800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Margin</a:t>
            </a: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="5"/&gt;</a:t>
            </a:r>
            <a:endParaRPr lang="en-US" altLang="zh-CN" sz="1800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&lt;/</a:t>
            </a:r>
            <a:r>
              <a:rPr lang="en-US" altLang="zh-CN" sz="1800" dirty="0" err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StackPanel</a:t>
            </a:r>
            <a:r>
              <a:rPr lang="en-US" altLang="zh-CN" sz="1800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&gt;</a:t>
            </a:r>
            <a:endParaRPr lang="zh-CN" altLang="en-US" sz="1800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4">
            <a:extLst>
              <a:ext uri="{FF2B5EF4-FFF2-40B4-BE49-F238E27FC236}">
                <a16:creationId xmlns:a16="http://schemas.microsoft.com/office/drawing/2014/main" id="{25CDD186-73F2-40DA-863D-7925A7A9CF3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7950" y="188913"/>
            <a:ext cx="8712200" cy="863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800"/>
              <a:t>Binding</a:t>
            </a:r>
            <a:r>
              <a:rPr lang="zh-CN" altLang="en-US" sz="2800"/>
              <a:t>程序中的变量</a:t>
            </a:r>
            <a:endParaRPr lang="en-US" altLang="zh-CN" sz="2800"/>
          </a:p>
        </p:txBody>
      </p:sp>
      <p:sp>
        <p:nvSpPr>
          <p:cNvPr id="31747" name="矩形 3">
            <a:extLst>
              <a:ext uri="{FF2B5EF4-FFF2-40B4-BE49-F238E27FC236}">
                <a16:creationId xmlns:a16="http://schemas.microsoft.com/office/drawing/2014/main" id="{DD78AC8C-1EC8-4B21-BEDA-8C586E6FB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908050"/>
            <a:ext cx="7777163" cy="1939925"/>
          </a:xfrm>
          <a:prstGeom prst="rect">
            <a:avLst/>
          </a:prstGeom>
          <a:noFill/>
          <a:ln w="12700">
            <a:solidFill>
              <a:srgbClr val="BD530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Student</a:t>
            </a:r>
            <a:endParaRPr lang="en-US" altLang="zh-CN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private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id;</a:t>
            </a:r>
          </a:p>
          <a:p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private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name;</a:t>
            </a:r>
          </a:p>
          <a:p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private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age;</a:t>
            </a:r>
          </a:p>
          <a:p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</p:txBody>
      </p:sp>
      <p:pic>
        <p:nvPicPr>
          <p:cNvPr id="31748" name="图片 5">
            <a:extLst>
              <a:ext uri="{FF2B5EF4-FFF2-40B4-BE49-F238E27FC236}">
                <a16:creationId xmlns:a16="http://schemas.microsoft.com/office/drawing/2014/main" id="{0CB3C3B9-E9F3-41E5-8AFD-F35032E50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141663"/>
            <a:ext cx="4473575" cy="299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4">
            <a:extLst>
              <a:ext uri="{FF2B5EF4-FFF2-40B4-BE49-F238E27FC236}">
                <a16:creationId xmlns:a16="http://schemas.microsoft.com/office/drawing/2014/main" id="{EBE61063-7DEB-4EB0-A482-A22A8C33410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7950" y="188913"/>
            <a:ext cx="8712200" cy="9366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800" dirty="0"/>
              <a:t>Binding</a:t>
            </a:r>
            <a:r>
              <a:rPr lang="zh-CN" altLang="en-US" sz="2800" dirty="0"/>
              <a:t>程序中的数据</a:t>
            </a:r>
            <a:endParaRPr lang="en-US" altLang="zh-CN" sz="2800" dirty="0"/>
          </a:p>
          <a:p>
            <a:pPr marL="366713" lvl="1" indent="0">
              <a:spcBef>
                <a:spcPts val="300"/>
              </a:spcBef>
              <a:buFont typeface="Wingdings 2" panose="05020102010507070707" pitchFamily="18" charset="2"/>
              <a:buNone/>
            </a:pPr>
            <a:r>
              <a:rPr lang="en-US" altLang="zh-CN" dirty="0"/>
              <a:t>using </a:t>
            </a:r>
            <a:r>
              <a:rPr lang="en-US" altLang="zh-CN" dirty="0" err="1"/>
              <a:t>System.ComponentModel</a:t>
            </a:r>
            <a:r>
              <a:rPr lang="en-US" altLang="zh-CN" dirty="0"/>
              <a:t>;</a:t>
            </a:r>
            <a:endParaRPr lang="en-US" altLang="zh-CN" sz="2600" dirty="0"/>
          </a:p>
        </p:txBody>
      </p:sp>
      <p:sp>
        <p:nvSpPr>
          <p:cNvPr id="32771" name="矩形 1">
            <a:extLst>
              <a:ext uri="{FF2B5EF4-FFF2-40B4-BE49-F238E27FC236}">
                <a16:creationId xmlns:a16="http://schemas.microsoft.com/office/drawing/2014/main" id="{7D00B145-3918-4707-B7C2-4CAA541D5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1139825"/>
            <a:ext cx="8821737" cy="5673725"/>
          </a:xfrm>
          <a:prstGeom prst="rect">
            <a:avLst/>
          </a:prstGeom>
          <a:noFill/>
          <a:ln w="12700">
            <a:solidFill>
              <a:srgbClr val="BD530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3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3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class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300" b="1" dirty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Student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: </a:t>
            </a:r>
            <a:r>
              <a:rPr lang="en-US" altLang="zh-CN" sz="13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INotifyPropertyChanged</a:t>
            </a:r>
            <a:endParaRPr lang="en-US" altLang="zh-CN" sz="13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3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3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event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3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PropertyChangedEventHandler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3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PropertyChanged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altLang="zh-CN" sz="13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3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private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300" b="1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id;</a:t>
            </a:r>
          </a:p>
          <a:p>
            <a:pPr>
              <a:lnSpc>
                <a:spcPct val="90000"/>
              </a:lnSpc>
            </a:pP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3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private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3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name;</a:t>
            </a:r>
          </a:p>
          <a:p>
            <a:pPr>
              <a:lnSpc>
                <a:spcPct val="90000"/>
              </a:lnSpc>
            </a:pP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3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private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300" b="1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age;</a:t>
            </a:r>
          </a:p>
          <a:p>
            <a:pPr>
              <a:lnSpc>
                <a:spcPct val="90000"/>
              </a:lnSpc>
            </a:pP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endParaRPr lang="zh-CN" altLang="en-US" sz="13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3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300" b="1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Id</a:t>
            </a:r>
            <a:r>
              <a:rPr lang="zh-CN" altLang="en-US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3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get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{ </a:t>
            </a:r>
            <a:r>
              <a:rPr lang="en-US" altLang="zh-CN" sz="13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id; }</a:t>
            </a:r>
          </a:p>
          <a:p>
            <a:pPr>
              <a:lnSpc>
                <a:spcPct val="90000"/>
              </a:lnSpc>
            </a:pP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3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set</a:t>
            </a:r>
            <a:r>
              <a:rPr lang="zh-CN" altLang="en-US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    id = </a:t>
            </a:r>
            <a:r>
              <a:rPr lang="en-US" altLang="zh-CN" sz="13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value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    </a:t>
            </a:r>
            <a:r>
              <a:rPr lang="en-US" altLang="zh-CN" sz="13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if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3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PropertyChanged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!= </a:t>
            </a:r>
            <a:r>
              <a:rPr lang="en-US" altLang="zh-CN" sz="13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null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        </a:t>
            </a:r>
            <a:r>
              <a:rPr lang="en-US" altLang="zh-CN" sz="13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PropertyChanged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3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this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, </a:t>
            </a:r>
            <a:r>
              <a:rPr lang="en-US" altLang="zh-CN" sz="13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new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3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PropertyChangedEventArgs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3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"Id"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));</a:t>
            </a:r>
          </a:p>
          <a:p>
            <a:pPr>
              <a:lnSpc>
                <a:spcPct val="90000"/>
              </a:lnSpc>
            </a:pPr>
            <a:r>
              <a:rPr lang="zh-CN" altLang="en-US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    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zh-CN" altLang="en-US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zh-CN" altLang="en-US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3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3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string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Name</a:t>
            </a:r>
            <a:r>
              <a:rPr lang="zh-CN" altLang="en-US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3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get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{ </a:t>
            </a:r>
            <a:r>
              <a:rPr lang="en-US" altLang="zh-CN" sz="13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name; }</a:t>
            </a:r>
          </a:p>
          <a:p>
            <a:pPr>
              <a:lnSpc>
                <a:spcPct val="90000"/>
              </a:lnSpc>
            </a:pP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3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set</a:t>
            </a:r>
            <a:r>
              <a:rPr lang="zh-CN" altLang="en-US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    name = </a:t>
            </a:r>
            <a:r>
              <a:rPr lang="en-US" altLang="zh-CN" sz="13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value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    </a:t>
            </a:r>
            <a:r>
              <a:rPr lang="en-US" altLang="zh-CN" sz="13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if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sz="13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PropertyChanged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!= </a:t>
            </a:r>
            <a:r>
              <a:rPr lang="en-US" altLang="zh-CN" sz="13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null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        </a:t>
            </a:r>
            <a:r>
              <a:rPr lang="en-US" altLang="zh-CN" sz="13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PropertyChanged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3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this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, </a:t>
            </a:r>
            <a:r>
              <a:rPr lang="en-US" altLang="zh-CN" sz="13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new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3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PropertyChangedEventArgs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3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"Name"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));</a:t>
            </a:r>
          </a:p>
          <a:p>
            <a:pPr>
              <a:lnSpc>
                <a:spcPct val="90000"/>
              </a:lnSpc>
            </a:pPr>
            <a:r>
              <a:rPr lang="zh-CN" altLang="en-US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    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zh-CN" altLang="en-US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zh-CN" altLang="en-US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lang="zh-CN" altLang="en-US" sz="13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3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public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300" b="1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Age</a:t>
            </a:r>
            <a:r>
              <a:rPr lang="zh-CN" altLang="en-US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3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get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{ </a:t>
            </a:r>
            <a:r>
              <a:rPr lang="en-US" altLang="zh-CN" sz="13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return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age; }</a:t>
            </a:r>
          </a:p>
          <a:p>
            <a:pPr>
              <a:lnSpc>
                <a:spcPct val="90000"/>
              </a:lnSpc>
            </a:pP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3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set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{ age = </a:t>
            </a:r>
            <a:r>
              <a:rPr lang="en-US" altLang="zh-CN" sz="13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value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; }</a:t>
            </a:r>
          </a:p>
          <a:p>
            <a:pPr>
              <a:lnSpc>
                <a:spcPct val="90000"/>
              </a:lnSpc>
            </a:pPr>
            <a:r>
              <a:rPr lang="zh-CN" altLang="en-US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3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lang="zh-CN" altLang="en-US" sz="1300" b="1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1">
            <a:extLst>
              <a:ext uri="{FF2B5EF4-FFF2-40B4-BE49-F238E27FC236}">
                <a16:creationId xmlns:a16="http://schemas.microsoft.com/office/drawing/2014/main" id="{23D00723-8D38-4E42-8051-46C598FEC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5888"/>
            <a:ext cx="8713788" cy="2901950"/>
          </a:xfrm>
          <a:prstGeom prst="rect">
            <a:avLst/>
          </a:prstGeom>
          <a:noFill/>
          <a:ln w="12700">
            <a:solidFill>
              <a:srgbClr val="BD530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300"/>
              </a:spcAft>
            </a:pP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 b="1" dirty="0" err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StackPanel</a:t>
            </a:r>
            <a:r>
              <a:rPr lang="en-US" altLang="zh-CN" sz="1600" b="1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Name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="sp1"&gt;</a:t>
            </a:r>
            <a:endParaRPr lang="en-US" altLang="zh-CN" sz="16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 b="1" dirty="0" err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TextBlock</a:t>
            </a:r>
            <a:r>
              <a:rPr lang="en-US" altLang="zh-CN" sz="1600" b="1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Text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="Id"</a:t>
            </a:r>
            <a:r>
              <a:rPr lang="en-US" altLang="zh-CN" sz="1600" b="1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FontWeight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="Bold"</a:t>
            </a:r>
            <a:r>
              <a:rPr lang="en-US" altLang="zh-CN" sz="1600" b="1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Margin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="5"/&gt;</a:t>
            </a:r>
            <a:endParaRPr lang="en-US" altLang="zh-CN" sz="16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 b="1" dirty="0" err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TextBox</a:t>
            </a:r>
            <a:r>
              <a:rPr lang="en-US" altLang="zh-CN" sz="1600" b="1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Text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="{</a:t>
            </a:r>
            <a:r>
              <a:rPr lang="en-US" altLang="zh-CN" sz="16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Binding</a:t>
            </a:r>
            <a:r>
              <a:rPr lang="en-US" altLang="zh-CN" sz="1600" b="1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Path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=Id }"</a:t>
            </a:r>
            <a:r>
              <a:rPr lang="en-US" altLang="zh-CN" sz="1600" b="1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Margin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="5,0"/&gt;</a:t>
            </a:r>
            <a:endParaRPr lang="en-US" altLang="zh-CN" sz="16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 b="1" dirty="0" err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TextBlock</a:t>
            </a:r>
            <a:r>
              <a:rPr lang="en-US" altLang="zh-CN" sz="1600" b="1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Text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="Name"</a:t>
            </a:r>
            <a:r>
              <a:rPr lang="en-US" altLang="zh-CN" sz="1600" b="1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FontWeight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="Bold"</a:t>
            </a:r>
            <a:r>
              <a:rPr lang="en-US" altLang="zh-CN" sz="1600" b="1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Margin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="5"/&gt;</a:t>
            </a:r>
            <a:endParaRPr lang="en-US" altLang="zh-CN" sz="16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 b="1" dirty="0" err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TextBox</a:t>
            </a:r>
            <a:r>
              <a:rPr lang="en-US" altLang="zh-CN" sz="1600" b="1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Text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="{</a:t>
            </a:r>
            <a:r>
              <a:rPr lang="en-US" altLang="zh-CN" sz="16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Binding</a:t>
            </a:r>
            <a:r>
              <a:rPr lang="en-US" altLang="zh-CN" sz="1600" b="1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Path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=Name }"</a:t>
            </a:r>
            <a:r>
              <a:rPr lang="en-US" altLang="zh-CN" sz="1600" b="1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Margin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="5,0"/&gt;</a:t>
            </a:r>
            <a:endParaRPr lang="en-US" altLang="zh-CN" sz="16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 b="1" dirty="0" err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TextBlock</a:t>
            </a:r>
            <a:r>
              <a:rPr lang="en-US" altLang="zh-CN" sz="1600" b="1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Text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="Age"</a:t>
            </a:r>
            <a:r>
              <a:rPr lang="en-US" altLang="zh-CN" sz="1600" b="1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FontWeight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="Bold"</a:t>
            </a:r>
            <a:r>
              <a:rPr lang="en-US" altLang="zh-CN" sz="1600" b="1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Margin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="5"/&gt;</a:t>
            </a:r>
            <a:endParaRPr lang="en-US" altLang="zh-CN" sz="16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 b="1" dirty="0" err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TextBox</a:t>
            </a:r>
            <a:r>
              <a:rPr lang="en-US" altLang="zh-CN" sz="1600" b="1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Text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="{</a:t>
            </a:r>
            <a:r>
              <a:rPr lang="en-US" altLang="zh-CN" sz="16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Binding</a:t>
            </a:r>
            <a:r>
              <a:rPr lang="en-US" altLang="zh-CN" sz="1600" b="1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Path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=Age}"</a:t>
            </a:r>
            <a:r>
              <a:rPr lang="en-US" altLang="zh-CN" sz="1600" b="1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Margin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="5,0"/&gt;</a:t>
            </a:r>
            <a:endParaRPr lang="en-US" altLang="zh-CN" sz="16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Button</a:t>
            </a:r>
            <a:r>
              <a:rPr lang="en-US" altLang="zh-CN" sz="1600" b="1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Content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</a:t>
            </a:r>
            <a:r>
              <a:rPr lang="zh-CN" altLang="en-US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显示数据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zh-CN" altLang="en-US" sz="1600" b="1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Height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="25"</a:t>
            </a:r>
            <a:r>
              <a:rPr lang="en-US" altLang="zh-CN" sz="1600" b="1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Margin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="5"</a:t>
            </a:r>
            <a:r>
              <a:rPr lang="en-US" altLang="zh-CN" sz="1600" b="1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Click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</a:t>
            </a:r>
            <a:r>
              <a:rPr lang="en-US" altLang="zh-CN" sz="1600" b="1" dirty="0" err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Button_Click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"/&gt;</a:t>
            </a:r>
            <a:endParaRPr lang="en-US" altLang="zh-CN" sz="16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altLang="zh-CN" sz="16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Button</a:t>
            </a:r>
            <a:r>
              <a:rPr lang="en-US" altLang="zh-CN" sz="1600" b="1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Content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</a:t>
            </a:r>
            <a:r>
              <a:rPr lang="zh-CN" altLang="en-US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修改数据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zh-CN" altLang="en-US" sz="1600" b="1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Height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="25"</a:t>
            </a:r>
            <a:r>
              <a:rPr lang="en-US" altLang="zh-CN" sz="1600" b="1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Margin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="5"</a:t>
            </a:r>
            <a:r>
              <a:rPr lang="en-US" altLang="zh-CN" sz="1600" b="1" dirty="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Click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="Button1_Click"/&gt;</a:t>
            </a:r>
            <a:endParaRPr lang="en-US" altLang="zh-CN" sz="1600" b="1" dirty="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&lt;/</a:t>
            </a:r>
            <a:r>
              <a:rPr lang="en-US" altLang="zh-CN" sz="1600" b="1" dirty="0" err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StackPanel</a:t>
            </a:r>
            <a:r>
              <a:rPr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&gt;</a:t>
            </a:r>
            <a:endParaRPr lang="zh-CN" altLang="en-US" sz="1600" b="1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3795" name="矩形 2">
            <a:extLst>
              <a:ext uri="{FF2B5EF4-FFF2-40B4-BE49-F238E27FC236}">
                <a16:creationId xmlns:a16="http://schemas.microsoft.com/office/drawing/2014/main" id="{2D6B8042-39FD-4AF4-AC83-DFC3AA0D4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8" y="3141663"/>
            <a:ext cx="8712200" cy="1814512"/>
          </a:xfrm>
          <a:prstGeom prst="rect">
            <a:avLst/>
          </a:prstGeom>
          <a:noFill/>
          <a:ln w="12700">
            <a:solidFill>
              <a:srgbClr val="BD530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private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Button_Click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object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sender,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RoutedEventArgs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e)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stu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=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Student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();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stu.Id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= 1001;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stu.Name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= 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zh-CN" altLang="en-US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张三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;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stu.Age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= 20;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this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.sp1.DataContext =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stu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;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lang="zh-CN" altLang="en-US" sz="1400" b="1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3796" name="矩形 3">
            <a:extLst>
              <a:ext uri="{FF2B5EF4-FFF2-40B4-BE49-F238E27FC236}">
                <a16:creationId xmlns:a16="http://schemas.microsoft.com/office/drawing/2014/main" id="{A2BC73A7-50E9-4AB7-82E7-CEB136E30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157788"/>
            <a:ext cx="8713788" cy="1384300"/>
          </a:xfrm>
          <a:prstGeom prst="rect">
            <a:avLst/>
          </a:prstGeom>
          <a:noFill/>
          <a:ln w="12700">
            <a:solidFill>
              <a:srgbClr val="BD530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private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Button1_Click(</a:t>
            </a:r>
            <a:r>
              <a:rPr lang="en-US" altLang="zh-CN" sz="1400" b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object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sender, </a:t>
            </a:r>
            <a:r>
              <a:rPr lang="en-US" altLang="zh-CN" sz="1400" b="1" dirty="0" err="1">
                <a:solidFill>
                  <a:srgbClr val="2B91A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RoutedEventArgs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e)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{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stu.Id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= 2001;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stu.Name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= 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zh-CN" altLang="en-US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李四</a:t>
            </a:r>
            <a:r>
              <a:rPr lang="en-US" altLang="zh-CN" sz="1400" b="1" dirty="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;</a:t>
            </a:r>
          </a:p>
          <a:p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400" b="1" dirty="0" err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stu.Age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= 30;</a:t>
            </a:r>
          </a:p>
          <a:p>
            <a:r>
              <a:rPr lang="zh-CN" altLang="en-US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}</a:t>
            </a:r>
            <a:endParaRPr lang="zh-CN" altLang="en-US" sz="1400" b="1" dirty="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4EE70179-5C03-4EED-8804-DF16D1E011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6475" y="188913"/>
            <a:ext cx="6694488" cy="647700"/>
          </a:xfrm>
        </p:spPr>
        <p:txBody>
          <a:bodyPr/>
          <a:lstStyle/>
          <a:p>
            <a:pPr algn="ctr"/>
            <a:r>
              <a:rPr lang="en-US" altLang="zh-CN" sz="4000">
                <a:solidFill>
                  <a:srgbClr val="0000FF"/>
                </a:solidFill>
              </a:rPr>
              <a:t>Layout</a:t>
            </a:r>
            <a:r>
              <a:rPr lang="zh-CN" altLang="en-US" sz="4000">
                <a:solidFill>
                  <a:srgbClr val="0000FF"/>
                </a:solidFill>
              </a:rPr>
              <a:t>布局</a:t>
            </a:r>
          </a:p>
        </p:txBody>
      </p:sp>
      <p:pic>
        <p:nvPicPr>
          <p:cNvPr id="34819" name="图片 2">
            <a:extLst>
              <a:ext uri="{FF2B5EF4-FFF2-40B4-BE49-F238E27FC236}">
                <a16:creationId xmlns:a16="http://schemas.microsoft.com/office/drawing/2014/main" id="{E07B1439-919E-4078-A9E9-6DD138AFE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3" y="4365625"/>
            <a:ext cx="381635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矩形 3">
            <a:extLst>
              <a:ext uri="{FF2B5EF4-FFF2-40B4-BE49-F238E27FC236}">
                <a16:creationId xmlns:a16="http://schemas.microsoft.com/office/drawing/2014/main" id="{BC67146A-8B08-48AB-A991-00C55ADBE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3" y="1651000"/>
            <a:ext cx="8785225" cy="2354263"/>
          </a:xfrm>
          <a:prstGeom prst="rect">
            <a:avLst/>
          </a:prstGeom>
          <a:noFill/>
          <a:ln w="12700">
            <a:solidFill>
              <a:srgbClr val="BD530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4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Canvas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&gt;</a:t>
            </a:r>
            <a:endParaRPr lang="en-US" altLang="zh-CN" sz="14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 sz="14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4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TextBlock</a:t>
            </a:r>
            <a:r>
              <a:rPr lang="en-US" altLang="zh-CN" sz="14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Text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</a:t>
            </a:r>
            <a:r>
              <a:rPr lang="zh-CN" altLang="en-US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用户名：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zh-CN" altLang="en-US" sz="14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Canvas.Left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="12"</a:t>
            </a:r>
            <a:r>
              <a:rPr lang="en-US" altLang="zh-CN" sz="14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Canvas.Top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="12"/&gt;</a:t>
            </a:r>
            <a:endParaRPr lang="en-US" altLang="zh-CN" sz="14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 sz="14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4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TextBox</a:t>
            </a:r>
            <a:r>
              <a:rPr lang="en-US" altLang="zh-CN" sz="14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Height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="23"</a:t>
            </a:r>
            <a:r>
              <a:rPr lang="en-US" altLang="zh-CN" sz="14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Width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="200"</a:t>
            </a:r>
            <a:r>
              <a:rPr lang="en-US" altLang="zh-CN" sz="14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BorderBrush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="Black"</a:t>
            </a:r>
            <a:r>
              <a:rPr lang="en-US" altLang="zh-CN" sz="14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Canvas.Left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="66"</a:t>
            </a:r>
            <a:r>
              <a:rPr lang="en-US" altLang="zh-CN" sz="14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Canvas.Top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="9"/&gt;</a:t>
            </a:r>
            <a:endParaRPr lang="en-US" altLang="zh-CN" sz="14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 sz="14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4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TextBlock</a:t>
            </a:r>
            <a:r>
              <a:rPr lang="en-US" altLang="zh-CN" sz="14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Text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</a:t>
            </a:r>
            <a:r>
              <a:rPr lang="zh-CN" altLang="en-US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密码：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zh-CN" altLang="en-US" sz="14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Canvas.Left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="12"</a:t>
            </a:r>
            <a:r>
              <a:rPr lang="en-US" altLang="zh-CN" sz="14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Canvas.Top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="41"</a:t>
            </a:r>
            <a:r>
              <a:rPr lang="en-US" altLang="zh-CN" sz="14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Height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="16"</a:t>
            </a:r>
            <a:r>
              <a:rPr lang="en-US" altLang="zh-CN" sz="14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Width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="36"/&gt;</a:t>
            </a:r>
            <a:endParaRPr lang="en-US" altLang="zh-CN" sz="14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 sz="14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4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TextBox</a:t>
            </a:r>
            <a:r>
              <a:rPr lang="en-US" altLang="zh-CN" sz="14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Height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="23"</a:t>
            </a:r>
            <a:r>
              <a:rPr lang="en-US" altLang="zh-CN" sz="14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Width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="200"</a:t>
            </a:r>
            <a:r>
              <a:rPr lang="en-US" altLang="zh-CN" sz="14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BorderBrush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="Black"</a:t>
            </a:r>
            <a:r>
              <a:rPr lang="en-US" altLang="zh-CN" sz="14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Canvas.Left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="66"</a:t>
            </a:r>
            <a:r>
              <a:rPr lang="en-US" altLang="zh-CN" sz="14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Canvas.Top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="38"/&gt;</a:t>
            </a:r>
            <a:endParaRPr lang="en-US" altLang="zh-CN" sz="14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 sz="14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4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Button</a:t>
            </a:r>
            <a:r>
              <a:rPr lang="en-US" altLang="zh-CN" sz="14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Content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</a:t>
            </a:r>
            <a:r>
              <a:rPr lang="zh-CN" altLang="en-US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确定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zh-CN" altLang="en-US" sz="14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Width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="80"</a:t>
            </a:r>
            <a:r>
              <a:rPr lang="en-US" altLang="zh-CN" sz="14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Height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="22"</a:t>
            </a:r>
            <a:r>
              <a:rPr lang="en-US" altLang="zh-CN" sz="14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Canvas.Left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="100"</a:t>
            </a:r>
            <a:r>
              <a:rPr lang="en-US" altLang="zh-CN" sz="14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Canvas.Top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="67"/&gt;</a:t>
            </a:r>
            <a:endParaRPr lang="en-US" altLang="zh-CN" sz="14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 sz="14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4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Button</a:t>
            </a:r>
            <a:r>
              <a:rPr lang="en-US" altLang="zh-CN" sz="14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Content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</a:t>
            </a:r>
            <a:r>
              <a:rPr lang="zh-CN" altLang="en-US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清除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zh-CN" altLang="en-US" sz="14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4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Width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="80"</a:t>
            </a:r>
            <a:r>
              <a:rPr lang="en-US" altLang="zh-CN" sz="14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Height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="22"</a:t>
            </a:r>
            <a:r>
              <a:rPr lang="en-US" altLang="zh-CN" sz="14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Canvas.Left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="186"</a:t>
            </a:r>
            <a:r>
              <a:rPr lang="en-US" altLang="zh-CN" sz="14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Canvas.Top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="67"/&gt;</a:t>
            </a:r>
            <a:endParaRPr lang="en-US" altLang="zh-CN" sz="14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&lt;/</a:t>
            </a:r>
            <a:r>
              <a:rPr lang="en-US" altLang="zh-CN" sz="14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Canvas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&gt;</a:t>
            </a:r>
            <a:endParaRPr lang="zh-CN" altLang="en-US" sz="1400" b="1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45DC402D-6408-4A22-AE2F-4DB0CB124EAC}"/>
              </a:ext>
            </a:extLst>
          </p:cNvPr>
          <p:cNvSpPr txBox="1">
            <a:spLocks/>
          </p:cNvSpPr>
          <p:nvPr/>
        </p:nvSpPr>
        <p:spPr bwMode="auto">
          <a:xfrm>
            <a:off x="182563" y="766763"/>
            <a:ext cx="8491537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19192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3764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8336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2908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800" dirty="0">
                <a:solidFill>
                  <a:srgbClr val="0000FF"/>
                </a:solidFill>
              </a:rPr>
              <a:t>Canvas</a:t>
            </a:r>
            <a:r>
              <a:rPr lang="zh-CN" altLang="en-US" sz="2800" dirty="0">
                <a:solidFill>
                  <a:srgbClr val="0000FF"/>
                </a:solidFill>
              </a:rPr>
              <a:t>：</a:t>
            </a:r>
            <a:r>
              <a:rPr lang="zh-CN" altLang="en-US" sz="2800" dirty="0"/>
              <a:t>用坐标对元素进行放置。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4">
            <a:extLst>
              <a:ext uri="{FF2B5EF4-FFF2-40B4-BE49-F238E27FC236}">
                <a16:creationId xmlns:a16="http://schemas.microsoft.com/office/drawing/2014/main" id="{B43030A8-9723-4097-BC30-FA5F45AE2863}"/>
              </a:ext>
            </a:extLst>
          </p:cNvPr>
          <p:cNvSpPr txBox="1">
            <a:spLocks/>
          </p:cNvSpPr>
          <p:nvPr/>
        </p:nvSpPr>
        <p:spPr bwMode="auto">
          <a:xfrm>
            <a:off x="212725" y="188913"/>
            <a:ext cx="8491538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19192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3764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8336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2908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800" dirty="0" err="1">
                <a:solidFill>
                  <a:srgbClr val="0000FF"/>
                </a:solidFill>
              </a:rPr>
              <a:t>StackPanel</a:t>
            </a:r>
            <a:r>
              <a:rPr lang="zh-CN" altLang="en-US" sz="2800" dirty="0">
                <a:solidFill>
                  <a:srgbClr val="0000FF"/>
                </a:solidFill>
              </a:rPr>
              <a:t>：</a:t>
            </a:r>
            <a:r>
              <a:rPr lang="zh-CN" altLang="en-US" sz="2800" dirty="0"/>
              <a:t>以堆叠的方式放置元素。</a:t>
            </a:r>
            <a:endParaRPr lang="zh-CN" altLang="en-US" kern="0" dirty="0"/>
          </a:p>
        </p:txBody>
      </p:sp>
      <p:pic>
        <p:nvPicPr>
          <p:cNvPr id="35843" name="图片 1">
            <a:extLst>
              <a:ext uri="{FF2B5EF4-FFF2-40B4-BE49-F238E27FC236}">
                <a16:creationId xmlns:a16="http://schemas.microsoft.com/office/drawing/2014/main" id="{5FDE2403-3AAA-438B-BAC5-C0A4AA91C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868863"/>
            <a:ext cx="2828925" cy="182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矩形 4">
            <a:extLst>
              <a:ext uri="{FF2B5EF4-FFF2-40B4-BE49-F238E27FC236}">
                <a16:creationId xmlns:a16="http://schemas.microsoft.com/office/drawing/2014/main" id="{9508D7EE-695A-4528-99BD-022DBF208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836613"/>
            <a:ext cx="8823325" cy="3865562"/>
          </a:xfrm>
          <a:prstGeom prst="rect">
            <a:avLst/>
          </a:prstGeom>
          <a:noFill/>
          <a:ln w="12700">
            <a:solidFill>
              <a:srgbClr val="BD530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80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GroupBox</a:t>
            </a:r>
            <a:r>
              <a:rPr lang="en-US" altLang="zh-CN" sz="18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Header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</a:t>
            </a:r>
            <a:r>
              <a:rPr lang="zh-CN" altLang="en-US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请选择没有错别字的成语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zh-CN" altLang="en-US" sz="18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BorderBrush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="Black"</a:t>
            </a:r>
            <a:r>
              <a:rPr lang="en-US" altLang="zh-CN" sz="18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Margin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="5"&gt;</a:t>
            </a:r>
            <a:endParaRPr lang="en-US" altLang="zh-CN" sz="180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altLang="zh-CN" sz="180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80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StackPanel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&gt;</a:t>
            </a:r>
            <a:endParaRPr lang="en-US" altLang="zh-CN" sz="180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fr-FR" altLang="zh-CN" sz="180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fr-FR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fr-FR" altLang="zh-CN" sz="180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CheckBox</a:t>
            </a:r>
            <a:r>
              <a:rPr lang="fr-FR" altLang="zh-CN" sz="18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Content</a:t>
            </a:r>
            <a:r>
              <a:rPr lang="fr-FR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="A. </a:t>
            </a:r>
            <a:r>
              <a:rPr lang="zh-CN" altLang="fr-FR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迫不急待</a:t>
            </a:r>
            <a:r>
              <a:rPr lang="fr-FR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fr-FR" altLang="zh-CN" sz="18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Margin</a:t>
            </a:r>
            <a:r>
              <a:rPr lang="fr-FR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="2"/&gt;</a:t>
            </a:r>
            <a:endParaRPr lang="fr-FR" altLang="zh-CN" sz="180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fr-FR" altLang="zh-CN" sz="180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fr-FR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fr-FR" altLang="zh-CN" sz="180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CheckBox</a:t>
            </a:r>
            <a:r>
              <a:rPr lang="fr-FR" altLang="zh-CN" sz="18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Content</a:t>
            </a:r>
            <a:r>
              <a:rPr lang="fr-FR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="B. </a:t>
            </a:r>
            <a:r>
              <a:rPr lang="zh-CN" altLang="fr-FR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首曲一指</a:t>
            </a:r>
            <a:r>
              <a:rPr lang="fr-FR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fr-FR" altLang="zh-CN" sz="18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Margin</a:t>
            </a:r>
            <a:r>
              <a:rPr lang="fr-FR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="2"/&gt;</a:t>
            </a:r>
            <a:endParaRPr lang="fr-FR" altLang="zh-CN" sz="180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altLang="zh-CN" sz="180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80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CheckBox</a:t>
            </a:r>
            <a:r>
              <a:rPr lang="en-US" altLang="zh-CN" sz="18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Content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="C. </a:t>
            </a:r>
            <a:r>
              <a:rPr lang="zh-CN" altLang="en-US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陈词烂调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zh-CN" altLang="en-US" sz="18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Margin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="2"/&gt;</a:t>
            </a:r>
            <a:endParaRPr lang="en-US" altLang="zh-CN" sz="180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altLang="zh-CN" sz="180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80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CheckBox</a:t>
            </a:r>
            <a:r>
              <a:rPr lang="en-US" altLang="zh-CN" sz="18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Content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="D. </a:t>
            </a:r>
            <a:r>
              <a:rPr lang="zh-CN" altLang="en-US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不可礼喻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zh-CN" altLang="en-US" sz="18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Margin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="2"/&gt;</a:t>
            </a:r>
            <a:endParaRPr lang="en-US" altLang="zh-CN" sz="180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altLang="zh-CN" sz="180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80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StackPanel</a:t>
            </a:r>
            <a:r>
              <a:rPr lang="en-US" altLang="zh-CN" sz="18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Orientation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="Horizontal"</a:t>
            </a:r>
            <a:r>
              <a:rPr lang="en-US" altLang="zh-CN" sz="18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HorizontalAlignment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="Right"&gt;</a:t>
            </a:r>
            <a:endParaRPr lang="en-US" altLang="zh-CN" sz="180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altLang="zh-CN" sz="180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    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80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Button</a:t>
            </a:r>
            <a:r>
              <a:rPr lang="en-US" altLang="zh-CN" sz="18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Content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</a:t>
            </a:r>
            <a:r>
              <a:rPr lang="zh-CN" altLang="en-US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清空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zh-CN" altLang="en-US" sz="18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Width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="60"</a:t>
            </a:r>
            <a:r>
              <a:rPr lang="en-US" altLang="zh-CN" sz="18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Margin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="5"/&gt;</a:t>
            </a:r>
            <a:endParaRPr lang="en-US" altLang="zh-CN" sz="180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altLang="zh-CN" sz="180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    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80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Button</a:t>
            </a:r>
            <a:r>
              <a:rPr lang="en-US" altLang="zh-CN" sz="18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Content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</a:t>
            </a:r>
            <a:r>
              <a:rPr lang="zh-CN" altLang="en-US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确定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zh-CN" altLang="en-US" sz="18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8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Width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="60"</a:t>
            </a:r>
            <a:r>
              <a:rPr lang="en-US" altLang="zh-CN" sz="18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Margin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="5"/&gt;</a:t>
            </a:r>
            <a:endParaRPr lang="en-US" altLang="zh-CN" sz="180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altLang="zh-CN" sz="180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&lt;/</a:t>
            </a:r>
            <a:r>
              <a:rPr lang="en-US" altLang="zh-CN" sz="180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StackPanel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&gt;</a:t>
            </a:r>
            <a:endParaRPr lang="en-US" altLang="zh-CN" sz="180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altLang="zh-CN" sz="180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&lt;/</a:t>
            </a:r>
            <a:r>
              <a:rPr lang="en-US" altLang="zh-CN" sz="180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StackPanel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&gt;</a:t>
            </a:r>
            <a:endParaRPr lang="en-US" altLang="zh-CN" sz="180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&lt;/</a:t>
            </a:r>
            <a:r>
              <a:rPr lang="en-US" altLang="zh-CN" sz="180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GroupBox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&gt;</a:t>
            </a:r>
            <a:endParaRPr lang="zh-CN" altLang="en-US" sz="180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4">
            <a:extLst>
              <a:ext uri="{FF2B5EF4-FFF2-40B4-BE49-F238E27FC236}">
                <a16:creationId xmlns:a16="http://schemas.microsoft.com/office/drawing/2014/main" id="{EE59BF9C-59D5-415E-B103-F5E77E55EDC0}"/>
              </a:ext>
            </a:extLst>
          </p:cNvPr>
          <p:cNvSpPr txBox="1">
            <a:spLocks/>
          </p:cNvSpPr>
          <p:nvPr/>
        </p:nvSpPr>
        <p:spPr bwMode="auto">
          <a:xfrm>
            <a:off x="250825" y="115888"/>
            <a:ext cx="8491538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19192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3764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8336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2908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US" altLang="zh-CN" sz="2800" dirty="0" err="1">
                <a:solidFill>
                  <a:srgbClr val="0000FF"/>
                </a:solidFill>
              </a:rPr>
              <a:t>WrapPanel</a:t>
            </a:r>
            <a:r>
              <a:rPr lang="zh-CN" altLang="en-US" sz="2800" dirty="0">
                <a:solidFill>
                  <a:srgbClr val="0000FF"/>
                </a:solidFill>
              </a:rPr>
              <a:t>：</a:t>
            </a:r>
            <a:r>
              <a:rPr lang="zh-CN" altLang="en-US" sz="2800" dirty="0"/>
              <a:t>以堆叠的方式放置子元素，自动在窗体边缘断行。</a:t>
            </a:r>
            <a:endParaRPr lang="zh-CN" altLang="en-US" kern="0" dirty="0"/>
          </a:p>
        </p:txBody>
      </p:sp>
      <p:sp>
        <p:nvSpPr>
          <p:cNvPr id="36867" name="矩形 2">
            <a:extLst>
              <a:ext uri="{FF2B5EF4-FFF2-40B4-BE49-F238E27FC236}">
                <a16:creationId xmlns:a16="http://schemas.microsoft.com/office/drawing/2014/main" id="{3CA8FFA3-205D-4E58-B547-566D00438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100138"/>
            <a:ext cx="8569325" cy="3470275"/>
          </a:xfrm>
          <a:prstGeom prst="rect">
            <a:avLst/>
          </a:prstGeom>
          <a:noFill/>
          <a:ln w="12700">
            <a:solidFill>
              <a:srgbClr val="BD530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300"/>
              </a:spcAft>
            </a:pP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WrapPanel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Orientation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="Horizontal"&gt;</a:t>
            </a:r>
            <a:endParaRPr lang="en-US" altLang="zh-CN" sz="160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altLang="zh-CN" sz="160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Button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Width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="50"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Height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="50"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Content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="OK"/&gt;</a:t>
            </a:r>
            <a:endParaRPr lang="en-US" altLang="zh-CN" sz="160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altLang="zh-CN" sz="160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Button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Width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="50"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Height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="50"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Content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="OK"/&gt;</a:t>
            </a:r>
            <a:endParaRPr lang="en-US" altLang="zh-CN" sz="160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altLang="zh-CN" sz="160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Button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Width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="50"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Height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="50"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Content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="OK"/&gt;</a:t>
            </a:r>
            <a:endParaRPr lang="en-US" altLang="zh-CN" sz="160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altLang="zh-CN" sz="160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Button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Width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="50"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Height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="50"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Content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="OK"/&gt;</a:t>
            </a:r>
            <a:endParaRPr lang="en-US" altLang="zh-CN" sz="160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altLang="zh-CN" sz="160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Button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Width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="50"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Height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="50"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Content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="OK"/&gt;</a:t>
            </a:r>
            <a:endParaRPr lang="en-US" altLang="zh-CN" sz="160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altLang="zh-CN" sz="160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Button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Width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="50"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Height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="50"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Content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="OK"/&gt;</a:t>
            </a:r>
            <a:endParaRPr lang="en-US" altLang="zh-CN" sz="160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altLang="zh-CN" sz="160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Button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Width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="50"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Height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="50"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Content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="OK"/&gt;</a:t>
            </a:r>
            <a:endParaRPr lang="en-US" altLang="zh-CN" sz="160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altLang="zh-CN" sz="160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Button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Width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="50"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Height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="50"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Content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="OK"/&gt;</a:t>
            </a:r>
            <a:endParaRPr lang="en-US" altLang="zh-CN" sz="160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altLang="zh-CN" sz="160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Button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Width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="50"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Height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="50"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Content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="OK"/&gt;</a:t>
            </a:r>
            <a:endParaRPr lang="en-US" altLang="zh-CN" sz="160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altLang="zh-CN" sz="160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Button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Width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="50"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Height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="50"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Content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="OK"/&gt;</a:t>
            </a:r>
            <a:endParaRPr lang="en-US" altLang="zh-CN" sz="160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&lt;/</a:t>
            </a:r>
            <a:r>
              <a:rPr lang="en-US" altLang="zh-CN" sz="160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WrapPanel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&gt;</a:t>
            </a:r>
            <a:endParaRPr lang="zh-CN" altLang="en-US" sz="160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6868" name="图片 5">
            <a:extLst>
              <a:ext uri="{FF2B5EF4-FFF2-40B4-BE49-F238E27FC236}">
                <a16:creationId xmlns:a16="http://schemas.microsoft.com/office/drawing/2014/main" id="{5C024A3C-A0CB-4B68-8BFE-5546E25AD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4797425"/>
            <a:ext cx="28162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4">
            <a:extLst>
              <a:ext uri="{FF2B5EF4-FFF2-40B4-BE49-F238E27FC236}">
                <a16:creationId xmlns:a16="http://schemas.microsoft.com/office/drawing/2014/main" id="{E34AE012-D2B2-46D5-91FE-0C347D5BA210}"/>
              </a:ext>
            </a:extLst>
          </p:cNvPr>
          <p:cNvSpPr txBox="1">
            <a:spLocks/>
          </p:cNvSpPr>
          <p:nvPr/>
        </p:nvSpPr>
        <p:spPr bwMode="auto">
          <a:xfrm>
            <a:off x="250825" y="260350"/>
            <a:ext cx="84915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19192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3764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8336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2908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US" altLang="zh-CN" sz="2800" dirty="0" err="1">
                <a:solidFill>
                  <a:srgbClr val="0000FF"/>
                </a:solidFill>
              </a:rPr>
              <a:t>DockPanel</a:t>
            </a:r>
            <a:r>
              <a:rPr lang="zh-CN" altLang="en-US" sz="2800" dirty="0">
                <a:solidFill>
                  <a:srgbClr val="0000FF"/>
                </a:solidFill>
              </a:rPr>
              <a:t>：</a:t>
            </a:r>
            <a:r>
              <a:rPr lang="zh-CN" altLang="en-US" sz="2800" dirty="0"/>
              <a:t>以船舶靠岸方式切分剩余可用空间。</a:t>
            </a:r>
            <a:endParaRPr lang="zh-CN" altLang="en-US" kern="0" dirty="0"/>
          </a:p>
        </p:txBody>
      </p:sp>
      <p:pic>
        <p:nvPicPr>
          <p:cNvPr id="37891" name="图片 1">
            <a:extLst>
              <a:ext uri="{FF2B5EF4-FFF2-40B4-BE49-F238E27FC236}">
                <a16:creationId xmlns:a16="http://schemas.microsoft.com/office/drawing/2014/main" id="{4C34FEB7-09A1-40CB-B8C4-249EA319FA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3500438"/>
            <a:ext cx="32226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矩形 3">
            <a:extLst>
              <a:ext uri="{FF2B5EF4-FFF2-40B4-BE49-F238E27FC236}">
                <a16:creationId xmlns:a16="http://schemas.microsoft.com/office/drawing/2014/main" id="{2322B716-A6CD-4564-AB9E-FA746836D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052513"/>
            <a:ext cx="8713788" cy="1939925"/>
          </a:xfrm>
          <a:prstGeom prst="rect">
            <a:avLst/>
          </a:prstGeom>
          <a:noFill/>
          <a:ln w="12700">
            <a:solidFill>
              <a:srgbClr val="BD530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DockPanel</a:t>
            </a: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&gt;</a:t>
            </a:r>
            <a:endParaRPr lang="en-US" altLang="zh-CN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TextBox</a:t>
            </a:r>
            <a:r>
              <a:rPr lang="en-US" altLang="zh-CN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DockPanel.Dock</a:t>
            </a: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="Top"</a:t>
            </a:r>
            <a:r>
              <a:rPr lang="en-US" altLang="zh-CN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Height</a:t>
            </a: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="25"</a:t>
            </a:r>
            <a:r>
              <a:rPr lang="en-US" altLang="zh-CN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BorderBrush</a:t>
            </a: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="Black"/&gt;</a:t>
            </a:r>
            <a:endParaRPr lang="en-US" altLang="zh-CN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TextBox</a:t>
            </a:r>
            <a:r>
              <a:rPr lang="en-US" altLang="zh-CN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DockPanel.Dock</a:t>
            </a: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="Left"</a:t>
            </a:r>
            <a:r>
              <a:rPr lang="en-US" altLang="zh-CN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Width</a:t>
            </a: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="150"</a:t>
            </a:r>
            <a:r>
              <a:rPr lang="en-US" altLang="zh-CN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BorderBrush</a:t>
            </a: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="Black"/&gt;</a:t>
            </a:r>
            <a:endParaRPr lang="en-US" altLang="zh-CN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TextBox</a:t>
            </a:r>
            <a:r>
              <a:rPr lang="en-US" altLang="zh-CN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BorderBrush</a:t>
            </a: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="Black"/&gt;</a:t>
            </a:r>
            <a:endParaRPr lang="en-US" altLang="zh-CN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&lt;/</a:t>
            </a:r>
            <a:r>
              <a:rPr lang="en-US" altLang="zh-CN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DockPanel</a:t>
            </a: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&gt;</a:t>
            </a:r>
            <a:endParaRPr lang="zh-CN" altLang="en-US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4">
            <a:extLst>
              <a:ext uri="{FF2B5EF4-FFF2-40B4-BE49-F238E27FC236}">
                <a16:creationId xmlns:a16="http://schemas.microsoft.com/office/drawing/2014/main" id="{DAF7AFF7-479D-4D95-BAA1-01A4E5B1FA2F}"/>
              </a:ext>
            </a:extLst>
          </p:cNvPr>
          <p:cNvSpPr txBox="1">
            <a:spLocks/>
          </p:cNvSpPr>
          <p:nvPr/>
        </p:nvSpPr>
        <p:spPr bwMode="auto">
          <a:xfrm>
            <a:off x="250825" y="260350"/>
            <a:ext cx="84915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19192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3764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8336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2908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US" altLang="zh-CN" sz="2800" dirty="0">
                <a:solidFill>
                  <a:srgbClr val="0000FF"/>
                </a:solidFill>
              </a:rPr>
              <a:t>Grid</a:t>
            </a:r>
            <a:r>
              <a:rPr lang="zh-CN" altLang="en-US" sz="2800" dirty="0">
                <a:solidFill>
                  <a:srgbClr val="0000FF"/>
                </a:solidFill>
              </a:rPr>
              <a:t>：</a:t>
            </a:r>
            <a:r>
              <a:rPr lang="zh-CN" altLang="en-US" sz="2800" dirty="0"/>
              <a:t>以网格形式放置元素。</a:t>
            </a:r>
            <a:endParaRPr lang="zh-CN" altLang="en-US" kern="0" dirty="0"/>
          </a:p>
        </p:txBody>
      </p:sp>
      <p:pic>
        <p:nvPicPr>
          <p:cNvPr id="38915" name="图片 5">
            <a:extLst>
              <a:ext uri="{FF2B5EF4-FFF2-40B4-BE49-F238E27FC236}">
                <a16:creationId xmlns:a16="http://schemas.microsoft.com/office/drawing/2014/main" id="{5E164D4D-52D6-44E1-B638-A617C74B6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276475"/>
            <a:ext cx="3576638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矩形 6">
            <a:extLst>
              <a:ext uri="{FF2B5EF4-FFF2-40B4-BE49-F238E27FC236}">
                <a16:creationId xmlns:a16="http://schemas.microsoft.com/office/drawing/2014/main" id="{5D52D3B2-A13D-4D73-9B5A-5B0B37151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341438"/>
            <a:ext cx="4572000" cy="4616450"/>
          </a:xfrm>
          <a:prstGeom prst="rect">
            <a:avLst/>
          </a:prstGeom>
          <a:noFill/>
          <a:ln w="12700">
            <a:solidFill>
              <a:srgbClr val="BD530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80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Grid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&gt;</a:t>
            </a:r>
            <a:endParaRPr lang="en-US" altLang="zh-CN" sz="180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 sz="180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80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Grid.ColumnDefinitions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&gt;</a:t>
            </a:r>
            <a:endParaRPr lang="en-US" altLang="zh-CN" sz="180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 sz="180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80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ColumnDefinition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/&gt;</a:t>
            </a:r>
            <a:endParaRPr lang="en-US" altLang="zh-CN" sz="180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 sz="180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80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ColumnDefinition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/&gt;</a:t>
            </a:r>
            <a:endParaRPr lang="en-US" altLang="zh-CN" sz="180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 sz="180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80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ColumnDefinition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/&gt;</a:t>
            </a:r>
            <a:endParaRPr lang="en-US" altLang="zh-CN" sz="180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 sz="180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80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ColumnDefinition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/&gt;</a:t>
            </a:r>
            <a:endParaRPr lang="en-US" altLang="zh-CN" sz="180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 sz="180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&lt;/</a:t>
            </a:r>
            <a:r>
              <a:rPr lang="en-US" altLang="zh-CN" sz="180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Grid.ColumnDefinitions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&gt;</a:t>
            </a:r>
            <a:endParaRPr lang="en-US" altLang="zh-CN" sz="180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 sz="180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80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Grid.RowDefinitions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&gt;</a:t>
            </a:r>
            <a:endParaRPr lang="en-US" altLang="zh-CN" sz="180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 sz="180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80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RowDefinition</a:t>
            </a:r>
            <a:r>
              <a:rPr lang="en-US" altLang="zh-CN" sz="18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Height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="30px"/&gt;</a:t>
            </a:r>
            <a:endParaRPr lang="en-US" altLang="zh-CN" sz="180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 sz="180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80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RowDefinition</a:t>
            </a:r>
            <a:r>
              <a:rPr lang="en-US" altLang="zh-CN" sz="18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Height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="3cm"/&gt;</a:t>
            </a:r>
            <a:endParaRPr lang="en-US" altLang="zh-CN" sz="180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 sz="180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80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RowDefinition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/&gt;</a:t>
            </a:r>
            <a:r>
              <a:rPr lang="en-US" altLang="zh-CN" sz="180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</a:p>
          <a:p>
            <a:pPr>
              <a:spcAft>
                <a:spcPts val="600"/>
              </a:spcAft>
            </a:pPr>
            <a:r>
              <a:rPr lang="en-US" altLang="zh-CN" sz="1800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&lt;/</a:t>
            </a:r>
            <a:r>
              <a:rPr lang="en-US" altLang="zh-CN" sz="180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Grid.RowDefinitions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&gt;</a:t>
            </a:r>
            <a:endParaRPr lang="en-US" altLang="zh-CN" sz="180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&lt;/</a:t>
            </a:r>
            <a:r>
              <a:rPr lang="en-US" altLang="zh-CN" sz="180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Grid</a:t>
            </a:r>
            <a:r>
              <a:rPr lang="en-US" altLang="zh-CN" sz="18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&gt;</a:t>
            </a:r>
            <a:endParaRPr lang="zh-CN" altLang="en-US" sz="180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4">
            <a:extLst>
              <a:ext uri="{FF2B5EF4-FFF2-40B4-BE49-F238E27FC236}">
                <a16:creationId xmlns:a16="http://schemas.microsoft.com/office/drawing/2014/main" id="{8640EFD6-52BD-42D6-9B3F-845237E7FB5F}"/>
              </a:ext>
            </a:extLst>
          </p:cNvPr>
          <p:cNvSpPr txBox="1">
            <a:spLocks/>
          </p:cNvSpPr>
          <p:nvPr/>
        </p:nvSpPr>
        <p:spPr bwMode="auto">
          <a:xfrm>
            <a:off x="250825" y="188913"/>
            <a:ext cx="3816350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5pPr>
            <a:lvl6pPr marL="19192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3764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8336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2908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US" altLang="zh-CN" sz="2400" dirty="0">
                <a:solidFill>
                  <a:srgbClr val="0000FF"/>
                </a:solidFill>
              </a:rPr>
              <a:t>Grid</a:t>
            </a:r>
            <a:r>
              <a:rPr lang="zh-CN" altLang="en-US" sz="2400" dirty="0">
                <a:solidFill>
                  <a:srgbClr val="0000FF"/>
                </a:solidFill>
              </a:rPr>
              <a:t>行高和列宽单位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spcBef>
                <a:spcPct val="0"/>
              </a:spcBef>
              <a:defRPr/>
            </a:pPr>
            <a:r>
              <a:rPr lang="en-US" altLang="zh-CN" dirty="0"/>
              <a:t>double</a:t>
            </a:r>
            <a:r>
              <a:rPr lang="zh-CN" altLang="en-US" dirty="0"/>
              <a:t>数值</a:t>
            </a:r>
            <a:endParaRPr lang="en-US" altLang="zh-CN" dirty="0"/>
          </a:p>
          <a:p>
            <a:pPr lvl="1">
              <a:spcBef>
                <a:spcPct val="0"/>
              </a:spcBef>
              <a:defRPr/>
            </a:pPr>
            <a:r>
              <a:rPr lang="en-US" altLang="zh-CN" dirty="0"/>
              <a:t>double</a:t>
            </a:r>
            <a:r>
              <a:rPr lang="zh-CN" altLang="en-US" dirty="0"/>
              <a:t>数值</a:t>
            </a:r>
            <a:r>
              <a:rPr lang="en-US" altLang="zh-CN" dirty="0"/>
              <a:t>*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dirty="0"/>
              <a:t>Auto</a:t>
            </a:r>
            <a:endParaRPr lang="zh-CN" altLang="en-US" sz="2000" kern="0" dirty="0"/>
          </a:p>
        </p:txBody>
      </p:sp>
      <p:pic>
        <p:nvPicPr>
          <p:cNvPr id="39939" name="图片 4">
            <a:extLst>
              <a:ext uri="{FF2B5EF4-FFF2-40B4-BE49-F238E27FC236}">
                <a16:creationId xmlns:a16="http://schemas.microsoft.com/office/drawing/2014/main" id="{DE5D47B8-1581-4C07-9B51-C340B822E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620713"/>
            <a:ext cx="5926138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矩形 3">
            <a:extLst>
              <a:ext uri="{FF2B5EF4-FFF2-40B4-BE49-F238E27FC236}">
                <a16:creationId xmlns:a16="http://schemas.microsoft.com/office/drawing/2014/main" id="{79B743B0-1060-4743-A852-27B8D4812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946400"/>
            <a:ext cx="4173537" cy="3754438"/>
          </a:xfrm>
          <a:prstGeom prst="rect">
            <a:avLst/>
          </a:prstGeom>
          <a:noFill/>
          <a:ln w="12700">
            <a:solidFill>
              <a:srgbClr val="BD530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4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Grid</a:t>
            </a:r>
            <a:r>
              <a:rPr lang="en-US" altLang="zh-CN" sz="14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Margin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="5"&gt;</a:t>
            </a:r>
            <a:endParaRPr lang="en-US" altLang="zh-CN" sz="14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4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4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Grid.RowDefinitions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&gt;</a:t>
            </a:r>
            <a:endParaRPr lang="en-US" altLang="zh-CN" sz="14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4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4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RowDefinition</a:t>
            </a:r>
            <a:r>
              <a:rPr lang="en-US" altLang="zh-CN" sz="14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Height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="25px"/&gt;</a:t>
            </a:r>
            <a:endParaRPr lang="en-US" altLang="zh-CN" sz="14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4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4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RowDefinition</a:t>
            </a:r>
            <a:r>
              <a:rPr lang="en-US" altLang="zh-CN" sz="14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Height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="4px"/&gt;</a:t>
            </a:r>
            <a:endParaRPr lang="en-US" altLang="zh-CN" sz="14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4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4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RowDefinition</a:t>
            </a:r>
            <a:r>
              <a:rPr lang="en-US" altLang="zh-CN" sz="14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Height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="25px"/&gt;</a:t>
            </a:r>
            <a:endParaRPr lang="en-US" altLang="zh-CN" sz="14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4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4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RowDefinition</a:t>
            </a:r>
            <a:r>
              <a:rPr lang="en-US" altLang="zh-CN" sz="14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Height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="*"/&gt;</a:t>
            </a:r>
            <a:endParaRPr lang="en-US" altLang="zh-CN" sz="14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4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4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RowDefinition</a:t>
            </a:r>
            <a:r>
              <a:rPr lang="en-US" altLang="zh-CN" sz="14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Height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="25px"/&gt;</a:t>
            </a:r>
            <a:endParaRPr lang="en-US" altLang="zh-CN" sz="14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4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&lt;/</a:t>
            </a:r>
            <a:r>
              <a:rPr lang="en-US" altLang="zh-CN" sz="14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Grid.RowDefinitions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&gt;</a:t>
            </a:r>
            <a:endParaRPr lang="en-US" altLang="zh-CN" sz="14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4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4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Grid.ColumnDefinitions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&gt;</a:t>
            </a:r>
            <a:endParaRPr lang="en-US" altLang="zh-CN" sz="14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4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4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ColumnDefinition</a:t>
            </a:r>
            <a:r>
              <a:rPr lang="en-US" altLang="zh-CN" sz="14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Width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="Auto"/&gt;</a:t>
            </a:r>
            <a:endParaRPr lang="en-US" altLang="zh-CN" sz="14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4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4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ColumnDefinition</a:t>
            </a:r>
            <a:r>
              <a:rPr lang="en-US" altLang="zh-CN" sz="14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Width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="4px"/&gt;</a:t>
            </a:r>
            <a:endParaRPr lang="en-US" altLang="zh-CN" sz="14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4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4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ColumnDefinition</a:t>
            </a:r>
            <a:r>
              <a:rPr lang="en-US" altLang="zh-CN" sz="14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Width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="*" /&gt;</a:t>
            </a:r>
            <a:endParaRPr lang="en-US" altLang="zh-CN" sz="14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4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4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ColumnDefinition</a:t>
            </a:r>
            <a:r>
              <a:rPr lang="en-US" altLang="zh-CN" sz="14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Width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="80px"/&gt;</a:t>
            </a:r>
            <a:endParaRPr lang="en-US" altLang="zh-CN" sz="14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4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4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ColumnDefinition</a:t>
            </a:r>
            <a:r>
              <a:rPr lang="en-US" altLang="zh-CN" sz="14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Width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="4px"/&gt;</a:t>
            </a:r>
            <a:endParaRPr lang="en-US" altLang="zh-CN" sz="14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4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4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ColumnDefinition</a:t>
            </a:r>
            <a:r>
              <a:rPr lang="en-US" altLang="zh-CN" sz="14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Width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="80px"/&gt;</a:t>
            </a:r>
            <a:endParaRPr lang="en-US" altLang="zh-CN" sz="14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4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&lt;/</a:t>
            </a:r>
            <a:r>
              <a:rPr lang="en-US" altLang="zh-CN" sz="14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Grid.ColumnDefinitions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&gt;</a:t>
            </a:r>
          </a:p>
          <a:p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&lt;/</a:t>
            </a:r>
            <a:r>
              <a:rPr lang="en-US" altLang="zh-CN" sz="14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Grid</a:t>
            </a:r>
            <a:r>
              <a:rPr lang="en-US" altLang="zh-CN" sz="14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&gt;</a:t>
            </a:r>
            <a:endParaRPr lang="en-US" altLang="zh-CN" sz="14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3">
            <a:extLst>
              <a:ext uri="{FF2B5EF4-FFF2-40B4-BE49-F238E27FC236}">
                <a16:creationId xmlns:a16="http://schemas.microsoft.com/office/drawing/2014/main" id="{3A80EAA3-981A-48F4-B7A5-E807151DCC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1400" y="404813"/>
            <a:ext cx="7199313" cy="647700"/>
          </a:xfrm>
        </p:spPr>
        <p:txBody>
          <a:bodyPr/>
          <a:lstStyle/>
          <a:p>
            <a:pPr algn="ctr"/>
            <a:r>
              <a:rPr lang="en-US" altLang="zh-CN">
                <a:solidFill>
                  <a:srgbClr val="4747FF"/>
                </a:solidFill>
              </a:rPr>
              <a:t>WPF</a:t>
            </a:r>
            <a:r>
              <a:rPr lang="zh-CN" altLang="en-US">
                <a:solidFill>
                  <a:srgbClr val="4747FF"/>
                </a:solidFill>
              </a:rPr>
              <a:t>应用程序</a:t>
            </a:r>
          </a:p>
        </p:txBody>
      </p:sp>
      <p:pic>
        <p:nvPicPr>
          <p:cNvPr id="13315" name="内容占位符 1">
            <a:extLst>
              <a:ext uri="{FF2B5EF4-FFF2-40B4-BE49-F238E27FC236}">
                <a16:creationId xmlns:a16="http://schemas.microsoft.com/office/drawing/2014/main" id="{D312FE3C-8C14-4FAF-B117-C392D5BC4CDF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1412875"/>
            <a:ext cx="7337425" cy="4464050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4">
            <a:extLst>
              <a:ext uri="{FF2B5EF4-FFF2-40B4-BE49-F238E27FC236}">
                <a16:creationId xmlns:a16="http://schemas.microsoft.com/office/drawing/2014/main" id="{71CBFBD3-B296-4D8E-8525-D757CF571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2189163"/>
            <a:ext cx="5375275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矩形 1">
            <a:extLst>
              <a:ext uri="{FF2B5EF4-FFF2-40B4-BE49-F238E27FC236}">
                <a16:creationId xmlns:a16="http://schemas.microsoft.com/office/drawing/2014/main" id="{9746DD8F-7FAD-4041-87DB-67FF0C7E7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33375"/>
            <a:ext cx="8424863" cy="1760538"/>
          </a:xfrm>
          <a:prstGeom prst="rect">
            <a:avLst/>
          </a:prstGeom>
          <a:noFill/>
          <a:ln w="12700">
            <a:solidFill>
              <a:srgbClr val="BD530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300"/>
              </a:spcAft>
            </a:pP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TextBlock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Text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</a:t>
            </a:r>
            <a:r>
              <a:rPr lang="zh-CN" altLang="en-US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用户名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zh-CN" altLang="en-US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Grid.Column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="0"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Grid.Row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="0"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VerticalAlignment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="Center"/&gt;</a:t>
            </a:r>
            <a:endParaRPr lang="en-US" altLang="zh-CN" sz="160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TextBox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Grid.Column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="2"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Grid.ColumnSpan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="4"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Grid.Row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="0" /&gt;</a:t>
            </a:r>
            <a:endParaRPr lang="en-US" altLang="zh-CN" sz="160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TextBlock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Text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</a:t>
            </a:r>
            <a:r>
              <a:rPr lang="zh-CN" altLang="en-US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密码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zh-CN" altLang="en-US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Grid.Column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="0"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Grid.Row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="2"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VerticalAlignment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="Center"/&gt;</a:t>
            </a:r>
            <a:endParaRPr lang="en-US" altLang="zh-CN" sz="160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TextBox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Grid.Column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="2"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Grid.ColumnSpan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="4"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Grid.Row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="2" /&gt;</a:t>
            </a:r>
            <a:endParaRPr lang="en-US" altLang="zh-CN" sz="160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Button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Content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</a:t>
            </a:r>
            <a:r>
              <a:rPr lang="zh-CN" altLang="en-US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确定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zh-CN" altLang="en-US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Grid.Column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="3"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Grid.Row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="4"/&gt;</a:t>
            </a:r>
            <a:endParaRPr lang="en-US" altLang="zh-CN" sz="1600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600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Button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Content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</a:t>
            </a:r>
            <a:r>
              <a:rPr lang="zh-CN" altLang="en-US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清除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zh-CN" altLang="en-US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Grid.Column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="5"</a:t>
            </a:r>
            <a:r>
              <a:rPr lang="en-US" altLang="zh-CN" sz="1600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Grid.Row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="4"/&gt;</a:t>
            </a:r>
            <a:endParaRPr lang="zh-CN" altLang="en-US" sz="160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41988" name="图片 2">
            <a:extLst>
              <a:ext uri="{FF2B5EF4-FFF2-40B4-BE49-F238E27FC236}">
                <a16:creationId xmlns:a16="http://schemas.microsoft.com/office/drawing/2014/main" id="{947988B9-C943-43AE-9A63-9451CEBEA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4437063"/>
            <a:ext cx="5375275" cy="203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1">
            <a:extLst>
              <a:ext uri="{FF2B5EF4-FFF2-40B4-BE49-F238E27FC236}">
                <a16:creationId xmlns:a16="http://schemas.microsoft.com/office/drawing/2014/main" id="{CC9C1333-3641-444D-90A4-1E8F50393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196975"/>
            <a:ext cx="6240462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>
            <a:extLst>
              <a:ext uri="{FF2B5EF4-FFF2-40B4-BE49-F238E27FC236}">
                <a16:creationId xmlns:a16="http://schemas.microsoft.com/office/drawing/2014/main" id="{D370E931-C9A2-488C-82C2-06CEBF3D6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052513"/>
            <a:ext cx="718502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图片 3">
            <a:extLst>
              <a:ext uri="{FF2B5EF4-FFF2-40B4-BE49-F238E27FC236}">
                <a16:creationId xmlns:a16="http://schemas.microsoft.com/office/drawing/2014/main" id="{C2B2311E-5F78-4191-9B29-6FD095017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4559300"/>
            <a:ext cx="3173413" cy="218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矩形 4">
            <a:extLst>
              <a:ext uri="{FF2B5EF4-FFF2-40B4-BE49-F238E27FC236}">
                <a16:creationId xmlns:a16="http://schemas.microsoft.com/office/drawing/2014/main" id="{92B7B1D2-264E-42DB-8CD0-4ABF9A432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09550"/>
            <a:ext cx="8497887" cy="4156075"/>
          </a:xfrm>
          <a:prstGeom prst="rect">
            <a:avLst/>
          </a:prstGeom>
          <a:noFill/>
          <a:ln w="12700">
            <a:solidFill>
              <a:srgbClr val="BD530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2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Grid</a:t>
            </a:r>
            <a:r>
              <a:rPr lang="en-US" altLang="zh-CN" sz="12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Margin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="10" &gt;</a:t>
            </a:r>
            <a:endParaRPr lang="en-US" altLang="zh-CN" sz="12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2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2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Grid.RowDefinitions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&gt;</a:t>
            </a:r>
            <a:endParaRPr lang="en-US" altLang="zh-CN" sz="12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2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2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RowDefinition</a:t>
            </a:r>
            <a:r>
              <a:rPr lang="en-US" altLang="zh-CN" sz="12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Height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="25"/&gt;</a:t>
            </a:r>
            <a:endParaRPr lang="en-US" altLang="zh-CN" sz="12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2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2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RowDefinition</a:t>
            </a:r>
            <a:r>
              <a:rPr lang="en-US" altLang="zh-CN" sz="12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Height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="4"/&gt;</a:t>
            </a:r>
            <a:endParaRPr lang="en-US" altLang="zh-CN" sz="12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2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2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RowDefinition</a:t>
            </a:r>
            <a:r>
              <a:rPr lang="en-US" altLang="zh-CN" sz="12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Height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="*"/&gt;</a:t>
            </a:r>
            <a:endParaRPr lang="en-US" altLang="zh-CN" sz="12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2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2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RowDefinition</a:t>
            </a:r>
            <a:r>
              <a:rPr lang="en-US" altLang="zh-CN" sz="12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Height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="4"/&gt;</a:t>
            </a:r>
            <a:endParaRPr lang="en-US" altLang="zh-CN" sz="12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2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2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RowDefinition</a:t>
            </a:r>
            <a:r>
              <a:rPr lang="en-US" altLang="zh-CN" sz="12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Height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="25"/&gt;</a:t>
            </a:r>
            <a:endParaRPr lang="en-US" altLang="zh-CN" sz="12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2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&lt;/</a:t>
            </a:r>
            <a:r>
              <a:rPr lang="en-US" altLang="zh-CN" sz="12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Grid.RowDefinitions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&gt;</a:t>
            </a:r>
            <a:endParaRPr lang="en-US" altLang="zh-CN" sz="12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2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2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Grid.ColumnDefinitions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&gt;</a:t>
            </a:r>
            <a:endParaRPr lang="en-US" altLang="zh-CN" sz="12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2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2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ColumnDefinition</a:t>
            </a:r>
            <a:r>
              <a:rPr lang="en-US" altLang="zh-CN" sz="12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Width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="Auto"/&gt;</a:t>
            </a:r>
            <a:endParaRPr lang="en-US" altLang="zh-CN" sz="12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2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2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ColumnDefinition</a:t>
            </a:r>
            <a:r>
              <a:rPr lang="en-US" altLang="zh-CN" sz="12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Width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="*"/&gt;</a:t>
            </a:r>
            <a:endParaRPr lang="en-US" altLang="zh-CN" sz="12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2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2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ColumnDefinition</a:t>
            </a:r>
            <a:r>
              <a:rPr lang="en-US" altLang="zh-CN" sz="12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Width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="80" /&gt;</a:t>
            </a:r>
            <a:endParaRPr lang="en-US" altLang="zh-CN" sz="12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2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2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ColumnDefinition</a:t>
            </a:r>
            <a:r>
              <a:rPr lang="en-US" altLang="zh-CN" sz="12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Width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="4"/&gt;</a:t>
            </a:r>
            <a:endParaRPr lang="en-US" altLang="zh-CN" sz="12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2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    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2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ColumnDefinition</a:t>
            </a:r>
            <a:r>
              <a:rPr lang="en-US" altLang="zh-CN" sz="12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Width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="80"/&gt;</a:t>
            </a:r>
            <a:endParaRPr lang="en-US" altLang="zh-CN" sz="12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2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&lt;/</a:t>
            </a:r>
            <a:r>
              <a:rPr lang="en-US" altLang="zh-CN" sz="12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Grid.ColumnDefinitions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&gt;</a:t>
            </a:r>
            <a:endParaRPr lang="en-US" altLang="zh-CN" sz="12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zh-CN" altLang="en-US" sz="12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2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2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TextBlock</a:t>
            </a:r>
            <a:r>
              <a:rPr lang="en-US" altLang="zh-CN" sz="12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Text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</a:t>
            </a:r>
            <a:r>
              <a:rPr lang="zh-CN" altLang="en-US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请选择您的部门并留言：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zh-CN" altLang="en-US" sz="12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2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Grid.Column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="0"</a:t>
            </a:r>
            <a:r>
              <a:rPr lang="en-US" altLang="zh-CN" sz="12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Grid.Row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="0"</a:t>
            </a:r>
            <a:r>
              <a:rPr lang="en-US" altLang="zh-CN" sz="12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VerticalAlignment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="Center"/&gt;</a:t>
            </a:r>
            <a:endParaRPr lang="en-US" altLang="zh-CN" sz="12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2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2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ComboBox</a:t>
            </a:r>
            <a:r>
              <a:rPr lang="en-US" altLang="zh-CN" sz="12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Grid.Column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="1"</a:t>
            </a:r>
            <a:r>
              <a:rPr lang="en-US" altLang="zh-CN" sz="12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Grid.ColumnSpan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="4"</a:t>
            </a:r>
            <a:r>
              <a:rPr lang="en-US" altLang="zh-CN" sz="12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Grid.Row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="0" /&gt;</a:t>
            </a:r>
            <a:endParaRPr lang="en-US" altLang="zh-CN" sz="12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2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2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TextBox</a:t>
            </a:r>
            <a:r>
              <a:rPr lang="en-US" altLang="zh-CN" sz="12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Grid.Column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="0"</a:t>
            </a:r>
            <a:r>
              <a:rPr lang="en-US" altLang="zh-CN" sz="12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Grid.ColumnSpan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="5"</a:t>
            </a:r>
            <a:r>
              <a:rPr lang="en-US" altLang="zh-CN" sz="12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Grid.Row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="2"</a:t>
            </a:r>
            <a:r>
              <a:rPr lang="en-US" altLang="zh-CN" sz="12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BorderBrush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="Black"/&gt;</a:t>
            </a:r>
            <a:endParaRPr lang="en-US" altLang="zh-CN" sz="12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2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2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Button</a:t>
            </a:r>
            <a:r>
              <a:rPr lang="en-US" altLang="zh-CN" sz="12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Content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</a:t>
            </a:r>
            <a:r>
              <a:rPr lang="zh-CN" altLang="en-US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提交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zh-CN" altLang="en-US" sz="12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2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Grid.Column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="2"</a:t>
            </a:r>
            <a:r>
              <a:rPr lang="en-US" altLang="zh-CN" sz="12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Grid.Row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="4"/&gt;</a:t>
            </a:r>
            <a:endParaRPr lang="en-US" altLang="zh-CN" sz="12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200" b="1">
                <a:solidFill>
                  <a:srgbClr val="00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</a:t>
            </a:r>
            <a:r>
              <a:rPr lang="en-US" altLang="zh-CN" sz="12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Button</a:t>
            </a:r>
            <a:r>
              <a:rPr lang="en-US" altLang="zh-CN" sz="12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Content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</a:t>
            </a:r>
            <a:r>
              <a:rPr lang="zh-CN" altLang="en-US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清除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zh-CN" altLang="en-US" sz="12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2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Grid.Column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="4"</a:t>
            </a:r>
            <a:r>
              <a:rPr lang="en-US" altLang="zh-CN" sz="1200" b="1">
                <a:solidFill>
                  <a:srgbClr val="FF0000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Grid.Row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="4"/&gt;</a:t>
            </a:r>
            <a:endParaRPr lang="en-US" altLang="zh-CN" sz="1200" b="1">
              <a:solidFill>
                <a:srgbClr val="000000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&lt;/</a:t>
            </a:r>
            <a:r>
              <a:rPr lang="en-US" altLang="zh-CN" sz="1200" b="1">
                <a:solidFill>
                  <a:srgbClr val="A31515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Grid</a:t>
            </a:r>
            <a:r>
              <a:rPr lang="en-US" altLang="zh-CN" sz="1200" b="1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&gt;</a:t>
            </a:r>
            <a:endParaRPr lang="zh-CN" altLang="en-US" sz="1200" b="1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B2DC4FA2-1F3F-45EA-8873-EDA3A4D5DC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1550" y="333375"/>
            <a:ext cx="7199313" cy="647700"/>
          </a:xfrm>
        </p:spPr>
        <p:txBody>
          <a:bodyPr/>
          <a:lstStyle/>
          <a:p>
            <a:pPr algn="ctr"/>
            <a:r>
              <a:rPr lang="en-US" altLang="zh-CN">
                <a:solidFill>
                  <a:srgbClr val="4747FF"/>
                </a:solidFill>
              </a:rPr>
              <a:t>WPF</a:t>
            </a:r>
            <a:r>
              <a:rPr lang="zh-CN" altLang="en-US">
                <a:solidFill>
                  <a:srgbClr val="4747FF"/>
                </a:solidFill>
              </a:rPr>
              <a:t>应用程序</a:t>
            </a:r>
          </a:p>
        </p:txBody>
      </p:sp>
      <p:sp>
        <p:nvSpPr>
          <p:cNvPr id="14339" name="内容占位符 6">
            <a:extLst>
              <a:ext uri="{FF2B5EF4-FFF2-40B4-BE49-F238E27FC236}">
                <a16:creationId xmlns:a16="http://schemas.microsoft.com/office/drawing/2014/main" id="{4CEE9BCB-09CE-467F-92CF-9A9E61A6386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149850" y="1989138"/>
            <a:ext cx="3810000" cy="4114800"/>
          </a:xfrm>
        </p:spPr>
        <p:txBody>
          <a:bodyPr/>
          <a:lstStyle/>
          <a:p>
            <a:r>
              <a:rPr lang="zh-CN" altLang="en-US" sz="2000"/>
              <a:t>创建了一个</a:t>
            </a:r>
            <a:r>
              <a:rPr lang="en-US" altLang="zh-CN" sz="2000"/>
              <a:t>WPF</a:t>
            </a:r>
            <a:r>
              <a:rPr lang="zh-CN" altLang="en-US" sz="2000"/>
              <a:t>应用程序，模板中文件层次结构如图所示（在</a:t>
            </a:r>
            <a:r>
              <a:rPr lang="en-US" altLang="zh-CN" sz="2000"/>
              <a:t>References</a:t>
            </a:r>
            <a:r>
              <a:rPr lang="zh-CN" altLang="en-US" sz="2000"/>
              <a:t>里面自动引入了图中的</a:t>
            </a:r>
            <a:r>
              <a:rPr lang="en-US" altLang="zh-CN" sz="2000"/>
              <a:t>PresentationCore</a:t>
            </a:r>
            <a:r>
              <a:rPr lang="zh-CN" altLang="en-US" sz="2000"/>
              <a:t>、</a:t>
            </a:r>
            <a:r>
              <a:rPr lang="en-US" altLang="zh-CN" sz="2000"/>
              <a:t>PresentationFramework</a:t>
            </a:r>
            <a:r>
              <a:rPr lang="zh-CN" altLang="en-US" sz="2000"/>
              <a:t>、</a:t>
            </a:r>
            <a:r>
              <a:rPr lang="en-US" altLang="zh-CN" sz="2000"/>
              <a:t>WindowsBase</a:t>
            </a:r>
            <a:r>
              <a:rPr lang="zh-CN" altLang="en-US" sz="2000"/>
              <a:t>程序集）</a:t>
            </a:r>
          </a:p>
        </p:txBody>
      </p:sp>
      <p:pic>
        <p:nvPicPr>
          <p:cNvPr id="14340" name="内容占位符 10">
            <a:extLst>
              <a:ext uri="{FF2B5EF4-FFF2-40B4-BE49-F238E27FC236}">
                <a16:creationId xmlns:a16="http://schemas.microsoft.com/office/drawing/2014/main" id="{E39948C8-88CA-451C-8BAC-8DAF686DE154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77925" y="1916113"/>
            <a:ext cx="3754438" cy="417671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4">
            <a:extLst>
              <a:ext uri="{FF2B5EF4-FFF2-40B4-BE49-F238E27FC236}">
                <a16:creationId xmlns:a16="http://schemas.microsoft.com/office/drawing/2014/main" id="{F8DD8516-65DB-4E9D-9B5D-63C4EB4F0E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1550" y="333375"/>
            <a:ext cx="7199313" cy="647700"/>
          </a:xfrm>
        </p:spPr>
        <p:txBody>
          <a:bodyPr/>
          <a:lstStyle/>
          <a:p>
            <a:pPr algn="ctr"/>
            <a:r>
              <a:rPr lang="en-US" altLang="zh-CN">
                <a:solidFill>
                  <a:srgbClr val="4747FF"/>
                </a:solidFill>
              </a:rPr>
              <a:t>WPF</a:t>
            </a:r>
            <a:r>
              <a:rPr lang="zh-CN" altLang="en-US">
                <a:solidFill>
                  <a:srgbClr val="4747FF"/>
                </a:solidFill>
              </a:rPr>
              <a:t>应用程序</a:t>
            </a:r>
          </a:p>
        </p:txBody>
      </p:sp>
      <p:pic>
        <p:nvPicPr>
          <p:cNvPr id="15363" name="内容占位符 7">
            <a:extLst>
              <a:ext uri="{FF2B5EF4-FFF2-40B4-BE49-F238E27FC236}">
                <a16:creationId xmlns:a16="http://schemas.microsoft.com/office/drawing/2014/main" id="{B317279E-2390-4A2F-94F0-D3AD82393B92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1700213"/>
            <a:ext cx="7200900" cy="442912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08708289-4721-4418-B67E-CCEFBBEDA8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1550" y="333375"/>
            <a:ext cx="7199313" cy="647700"/>
          </a:xfrm>
        </p:spPr>
        <p:txBody>
          <a:bodyPr/>
          <a:lstStyle/>
          <a:p>
            <a:pPr algn="ctr"/>
            <a:r>
              <a:rPr lang="en-US" altLang="zh-CN">
                <a:solidFill>
                  <a:srgbClr val="4747FF"/>
                </a:solidFill>
              </a:rPr>
              <a:t>WPF</a:t>
            </a:r>
            <a:r>
              <a:rPr lang="zh-CN" altLang="en-US">
                <a:solidFill>
                  <a:srgbClr val="4747FF"/>
                </a:solidFill>
              </a:rPr>
              <a:t>应用程序</a:t>
            </a:r>
          </a:p>
        </p:txBody>
      </p:sp>
      <p:pic>
        <p:nvPicPr>
          <p:cNvPr id="16387" name="内容占位符 3">
            <a:extLst>
              <a:ext uri="{FF2B5EF4-FFF2-40B4-BE49-F238E27FC236}">
                <a16:creationId xmlns:a16="http://schemas.microsoft.com/office/drawing/2014/main" id="{E57E38C8-D2D1-4019-A7B5-308EFD0CEA1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5175" y="1557338"/>
            <a:ext cx="8013700" cy="388778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8475A68B-9966-40A6-897B-6F044C8015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00113" y="404813"/>
            <a:ext cx="7199312" cy="647700"/>
          </a:xfrm>
        </p:spPr>
        <p:txBody>
          <a:bodyPr/>
          <a:lstStyle/>
          <a:p>
            <a:pPr algn="ctr"/>
            <a:r>
              <a:rPr lang="en-US" altLang="zh-CN" sz="4000">
                <a:solidFill>
                  <a:srgbClr val="0000FF"/>
                </a:solidFill>
              </a:rPr>
              <a:t>XAML</a:t>
            </a:r>
            <a:r>
              <a:rPr lang="zh-CN" altLang="en-US" sz="4000">
                <a:solidFill>
                  <a:srgbClr val="0000FF"/>
                </a:solidFill>
              </a:rPr>
              <a:t>结构</a:t>
            </a:r>
          </a:p>
        </p:txBody>
      </p:sp>
      <p:pic>
        <p:nvPicPr>
          <p:cNvPr id="17411" name="内容占位符 3">
            <a:extLst>
              <a:ext uri="{FF2B5EF4-FFF2-40B4-BE49-F238E27FC236}">
                <a16:creationId xmlns:a16="http://schemas.microsoft.com/office/drawing/2014/main" id="{4FC61185-6810-4F4A-8814-E5DF88B3F14A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628775"/>
            <a:ext cx="8150225" cy="396081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>
            <a:extLst>
              <a:ext uri="{FF2B5EF4-FFF2-40B4-BE49-F238E27FC236}">
                <a16:creationId xmlns:a16="http://schemas.microsoft.com/office/drawing/2014/main" id="{BC429AFF-5678-4E79-9D10-69829AA578F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8063" y="260350"/>
            <a:ext cx="7199312" cy="647700"/>
          </a:xfrm>
        </p:spPr>
        <p:txBody>
          <a:bodyPr/>
          <a:lstStyle/>
          <a:p>
            <a:pPr algn="ctr"/>
            <a:r>
              <a:rPr lang="zh-CN" altLang="en-US" sz="4000">
                <a:solidFill>
                  <a:srgbClr val="0000FF"/>
                </a:solidFill>
              </a:rPr>
              <a:t>什么是</a:t>
            </a:r>
            <a:r>
              <a:rPr lang="en-US" altLang="zh-CN" sz="4000">
                <a:solidFill>
                  <a:srgbClr val="0000FF"/>
                </a:solidFill>
              </a:rPr>
              <a:t>XAML</a:t>
            </a:r>
            <a:endParaRPr lang="zh-CN" altLang="en-US" sz="4000">
              <a:solidFill>
                <a:srgbClr val="0000FF"/>
              </a:solidFill>
            </a:endParaRPr>
          </a:p>
        </p:txBody>
      </p:sp>
      <p:sp>
        <p:nvSpPr>
          <p:cNvPr id="17411" name="内容占位符 4">
            <a:extLst>
              <a:ext uri="{FF2B5EF4-FFF2-40B4-BE49-F238E27FC236}">
                <a16:creationId xmlns:a16="http://schemas.microsoft.com/office/drawing/2014/main" id="{18BB185A-F049-471F-8ACA-EA96BF1BC64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9388" y="1052513"/>
            <a:ext cx="8856662" cy="525621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400" dirty="0"/>
              <a:t>XAML</a:t>
            </a:r>
            <a:r>
              <a:rPr lang="zh-CN" altLang="en-US" sz="2400" dirty="0"/>
              <a:t>是一种基于</a:t>
            </a:r>
            <a:r>
              <a:rPr lang="en-US" altLang="zh-CN" sz="2400" dirty="0"/>
              <a:t>XML</a:t>
            </a:r>
            <a:r>
              <a:rPr lang="zh-CN" altLang="en-US" sz="2400" dirty="0"/>
              <a:t>的标记性语言。</a:t>
            </a:r>
            <a:endParaRPr lang="en-US" altLang="zh-CN" sz="2400" dirty="0"/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b="1" dirty="0">
                <a:solidFill>
                  <a:srgbClr val="0000FF"/>
                </a:solidFill>
              </a:rPr>
              <a:t>对象元素：</a:t>
            </a:r>
            <a:r>
              <a:rPr lang="en-US" altLang="zh-CN" sz="2400" dirty="0"/>
              <a:t>&lt; … /&gt;</a:t>
            </a:r>
            <a:endParaRPr lang="zh-CN" altLang="en-US" sz="2400" dirty="0"/>
          </a:p>
          <a:p>
            <a:pPr>
              <a:spcBef>
                <a:spcPts val="600"/>
              </a:spcBef>
              <a:spcAft>
                <a:spcPts val="600"/>
              </a:spcAft>
              <a:buFont typeface="Wingdings 2" panose="05020102010507070707" pitchFamily="18" charset="2"/>
              <a:buNone/>
              <a:defRPr/>
            </a:pPr>
            <a:r>
              <a:rPr lang="zh-CN" altLang="en-US" sz="2000" dirty="0"/>
              <a:t>   </a:t>
            </a:r>
            <a:r>
              <a:rPr lang="en-US" altLang="zh-CN" sz="2000" dirty="0"/>
              <a:t>&lt;</a:t>
            </a:r>
            <a:r>
              <a:rPr lang="en-US" altLang="zh-CN" sz="2000" dirty="0">
                <a:solidFill>
                  <a:srgbClr val="FF0000"/>
                </a:solidFill>
              </a:rPr>
              <a:t>Button</a:t>
            </a:r>
            <a:r>
              <a:rPr lang="en-US" altLang="zh-CN" sz="2000" dirty="0"/>
              <a:t>&gt;Click&lt;/</a:t>
            </a:r>
            <a:r>
              <a:rPr lang="en-US" altLang="zh-CN" sz="2000" dirty="0">
                <a:solidFill>
                  <a:srgbClr val="FF0000"/>
                </a:solidFill>
              </a:rPr>
              <a:t>Button</a:t>
            </a:r>
            <a:r>
              <a:rPr lang="en-US" altLang="zh-CN" sz="2000" dirty="0"/>
              <a:t>&gt;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000" dirty="0"/>
              <a:t>   &lt;</a:t>
            </a:r>
            <a:r>
              <a:rPr lang="en-US" altLang="zh-CN" sz="2000" dirty="0">
                <a:solidFill>
                  <a:srgbClr val="FF0000"/>
                </a:solidFill>
              </a:rPr>
              <a:t>Button</a:t>
            </a:r>
            <a:r>
              <a:rPr lang="en-US" altLang="zh-CN" sz="2000" dirty="0"/>
              <a:t> Name=“button1” Content=“Click”/&gt;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000" dirty="0"/>
              <a:t>   </a:t>
            </a:r>
            <a:r>
              <a:rPr lang="zh-CN" altLang="en-US" sz="2000" dirty="0"/>
              <a:t>注：</a:t>
            </a:r>
            <a:r>
              <a:rPr lang="en-US" altLang="zh-CN" sz="2000" dirty="0"/>
              <a:t>Button button1 =new Button(); 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b="1" dirty="0">
                <a:solidFill>
                  <a:srgbClr val="4747FF"/>
                </a:solidFill>
              </a:rPr>
              <a:t>属性特性：</a:t>
            </a:r>
            <a:r>
              <a:rPr lang="en-US" altLang="zh-CN" sz="2400" dirty="0"/>
              <a:t> “</a:t>
            </a:r>
            <a:r>
              <a:rPr lang="zh-CN" altLang="en-US" sz="2400" dirty="0"/>
              <a:t>字符串</a:t>
            </a:r>
            <a:r>
              <a:rPr lang="en-US" altLang="zh-CN" sz="2400" dirty="0"/>
              <a:t>”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en-US" altLang="zh-CN" sz="2000" dirty="0"/>
              <a:t>&lt;Button </a:t>
            </a:r>
            <a:r>
              <a:rPr lang="en-US" altLang="zh-CN" sz="2000" dirty="0">
                <a:solidFill>
                  <a:srgbClr val="FF0000"/>
                </a:solidFill>
              </a:rPr>
              <a:t>Name</a:t>
            </a:r>
            <a:r>
              <a:rPr lang="en-US" altLang="zh-CN" sz="2000" dirty="0"/>
              <a:t>=“</a:t>
            </a:r>
            <a:r>
              <a:rPr lang="en-US" altLang="zh-CN" sz="2000" dirty="0">
                <a:solidFill>
                  <a:srgbClr val="0000FF"/>
                </a:solidFill>
              </a:rPr>
              <a:t>button1</a:t>
            </a:r>
            <a:r>
              <a:rPr lang="en-US" altLang="zh-CN" sz="2000" dirty="0"/>
              <a:t>” </a:t>
            </a:r>
            <a:r>
              <a:rPr lang="en-US" altLang="zh-CN" sz="2000" dirty="0">
                <a:solidFill>
                  <a:srgbClr val="FF0000"/>
                </a:solidFill>
              </a:rPr>
              <a:t>Content</a:t>
            </a:r>
            <a:r>
              <a:rPr lang="en-US" altLang="zh-CN" sz="2000" dirty="0"/>
              <a:t>="</a:t>
            </a:r>
            <a:r>
              <a:rPr lang="en-US" altLang="zh-CN" sz="2000" dirty="0">
                <a:solidFill>
                  <a:srgbClr val="0000FF"/>
                </a:solidFill>
              </a:rPr>
              <a:t>Click</a:t>
            </a:r>
            <a:r>
              <a:rPr lang="en-US" altLang="zh-CN" sz="2000" dirty="0"/>
              <a:t>"/&gt; </a:t>
            </a:r>
          </a:p>
          <a:p>
            <a:pPr marL="216000" indent="0">
              <a:spcBef>
                <a:spcPts val="600"/>
              </a:spcBef>
              <a:spcAft>
                <a:spcPts val="600"/>
              </a:spcAft>
              <a:buFont typeface="Wingdings 2" panose="05020102010507070707" pitchFamily="18" charset="2"/>
              <a:buNone/>
              <a:defRPr/>
            </a:pPr>
            <a:r>
              <a:rPr lang="zh-CN" altLang="en-US" sz="2000" dirty="0"/>
              <a:t>注：</a:t>
            </a:r>
            <a:r>
              <a:rPr lang="en-US" altLang="zh-CN" sz="2000" dirty="0"/>
              <a:t>Button button1 = new Button();   button1.Content = “Click”;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内容占位符 4">
            <a:extLst>
              <a:ext uri="{FF2B5EF4-FFF2-40B4-BE49-F238E27FC236}">
                <a16:creationId xmlns:a16="http://schemas.microsoft.com/office/drawing/2014/main" id="{24D84431-D05E-435B-9D8D-3E1D359D91B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3850" y="404813"/>
            <a:ext cx="8491538" cy="5903912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zh-CN" altLang="en-US" sz="2400" b="1" dirty="0">
                <a:solidFill>
                  <a:srgbClr val="0000FF"/>
                </a:solidFill>
              </a:rPr>
              <a:t>附加属性：</a:t>
            </a:r>
            <a:r>
              <a:rPr lang="zh-CN" altLang="en-US" sz="2400" dirty="0"/>
              <a:t>使用其它对象元素的属性</a:t>
            </a:r>
            <a:endParaRPr lang="en-US" altLang="zh-CN" sz="2400" dirty="0"/>
          </a:p>
          <a:p>
            <a:pPr marL="0" indent="0">
              <a:spcBef>
                <a:spcPts val="120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sz="2000" dirty="0"/>
              <a:t>&lt;</a:t>
            </a:r>
            <a:r>
              <a:rPr lang="en-US" altLang="zh-CN" sz="2000" dirty="0" err="1"/>
              <a:t>DockPanel</a:t>
            </a:r>
            <a:r>
              <a:rPr lang="en-US" altLang="zh-CN" sz="2000" dirty="0"/>
              <a:t>&gt;</a:t>
            </a:r>
          </a:p>
          <a:p>
            <a:pPr marL="0" indent="0">
              <a:spcBef>
                <a:spcPts val="120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sz="2000" dirty="0"/>
              <a:t>    &lt;</a:t>
            </a:r>
            <a:r>
              <a:rPr lang="en-US" altLang="zh-CN" sz="2000" dirty="0" err="1"/>
              <a:t>TextBox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DockPanel.Dock</a:t>
            </a:r>
            <a:r>
              <a:rPr lang="en-US" altLang="zh-CN" sz="2000" dirty="0"/>
              <a:t>="Top" Height="25" </a:t>
            </a:r>
            <a:r>
              <a:rPr lang="en-US" altLang="zh-CN" sz="2000" dirty="0" err="1"/>
              <a:t>BorderBrush</a:t>
            </a:r>
            <a:r>
              <a:rPr lang="en-US" altLang="zh-CN" sz="2000" dirty="0"/>
              <a:t>="Black"/&gt;</a:t>
            </a:r>
          </a:p>
          <a:p>
            <a:pPr marL="0" indent="0">
              <a:spcBef>
                <a:spcPts val="120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sz="2000" dirty="0"/>
              <a:t>    &lt;</a:t>
            </a:r>
            <a:r>
              <a:rPr lang="en-US" altLang="zh-CN" sz="2000" dirty="0" err="1"/>
              <a:t>TextBox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DockPanel.Dock</a:t>
            </a:r>
            <a:r>
              <a:rPr lang="en-US" altLang="zh-CN" sz="2000" dirty="0"/>
              <a:t>="Left" Width="150" </a:t>
            </a:r>
            <a:r>
              <a:rPr lang="en-US" altLang="zh-CN" sz="2000" dirty="0" err="1"/>
              <a:t>BorderBrush</a:t>
            </a:r>
            <a:r>
              <a:rPr lang="en-US" altLang="zh-CN" sz="2000" dirty="0"/>
              <a:t>="Black"/&gt;</a:t>
            </a:r>
          </a:p>
          <a:p>
            <a:pPr marL="0" indent="0">
              <a:spcBef>
                <a:spcPts val="120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sz="2000" dirty="0"/>
              <a:t>    &lt;</a:t>
            </a:r>
            <a:r>
              <a:rPr lang="en-US" altLang="zh-CN" sz="2000" dirty="0" err="1"/>
              <a:t>TextBox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BorderBrush</a:t>
            </a:r>
            <a:r>
              <a:rPr lang="en-US" altLang="zh-CN" sz="2000" dirty="0"/>
              <a:t>="Black"/&gt;</a:t>
            </a:r>
          </a:p>
          <a:p>
            <a:pPr marL="0" indent="0">
              <a:spcBef>
                <a:spcPts val="1200"/>
              </a:spcBef>
              <a:buFont typeface="Wingdings 2" panose="05020102010507070707" pitchFamily="18" charset="2"/>
              <a:buNone/>
              <a:defRPr/>
            </a:pPr>
            <a:r>
              <a:rPr lang="en-US" altLang="zh-CN" sz="2000" dirty="0"/>
              <a:t>&lt;/</a:t>
            </a:r>
            <a:r>
              <a:rPr lang="en-US" altLang="zh-CN" sz="2000" dirty="0" err="1"/>
              <a:t>DockPanel</a:t>
            </a:r>
            <a:r>
              <a:rPr lang="en-US" altLang="zh-CN" sz="2000" dirty="0"/>
              <a:t>&gt;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  <a:buFont typeface="Wingdings 2" panose="05020102010507070707" pitchFamily="18" charset="2"/>
              <a:buNone/>
              <a:defRPr/>
            </a:pPr>
            <a:endParaRPr lang="en-US" altLang="zh-CN" sz="2400" dirty="0"/>
          </a:p>
          <a:p>
            <a:pPr>
              <a:spcBef>
                <a:spcPts val="1200"/>
              </a:spcBef>
              <a:buFont typeface="Wingdings 2" panose="05020102010507070707" pitchFamily="18" charset="2"/>
              <a:buNone/>
              <a:defRPr/>
            </a:pPr>
            <a:endParaRPr lang="zh-CN" altLang="en-US" sz="2800" dirty="0"/>
          </a:p>
          <a:p>
            <a:pPr>
              <a:spcBef>
                <a:spcPts val="1200"/>
              </a:spcBef>
              <a:buFont typeface="Wingdings 2" panose="05020102010507070707" pitchFamily="18" charset="2"/>
              <a:buNone/>
              <a:defRPr/>
            </a:pPr>
            <a:endParaRPr lang="zh-CN" altLang="en-US" sz="2400" b="1" dirty="0"/>
          </a:p>
          <a:p>
            <a:pPr>
              <a:spcBef>
                <a:spcPts val="1200"/>
              </a:spcBef>
              <a:defRPr/>
            </a:pPr>
            <a:endParaRPr lang="zh-CN" altLang="en-US" sz="2400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  <a:buFont typeface="Wingdings 2" panose="05020102010507070707" pitchFamily="18" charset="2"/>
              <a:buNone/>
              <a:defRPr/>
            </a:pPr>
            <a:endParaRPr lang="en-US" altLang="zh-CN" sz="2400" dirty="0"/>
          </a:p>
          <a:p>
            <a:pPr>
              <a:spcBef>
                <a:spcPts val="1200"/>
              </a:spcBef>
              <a:buFont typeface="Wingdings 2" panose="05020102010507070707" pitchFamily="18" charset="2"/>
              <a:buNone/>
              <a:defRPr/>
            </a:pPr>
            <a:endParaRPr lang="zh-CN" altLang="en-US" dirty="0"/>
          </a:p>
        </p:txBody>
      </p:sp>
      <p:pic>
        <p:nvPicPr>
          <p:cNvPr id="19459" name="图片 1">
            <a:extLst>
              <a:ext uri="{FF2B5EF4-FFF2-40B4-BE49-F238E27FC236}">
                <a16:creationId xmlns:a16="http://schemas.microsoft.com/office/drawing/2014/main" id="{149B5674-DEFE-4B54-8CD8-7E7235CF1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3376613"/>
            <a:ext cx="4249738" cy="284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5_流畅">
  <a:themeElements>
    <a:clrScheme name="5_流畅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5_流畅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流畅 1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流畅">
  <a:themeElements>
    <a:clrScheme name="6_流畅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6_流畅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流畅 1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7_流畅">
  <a:themeElements>
    <a:clrScheme name="7_流畅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7_流畅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流畅 1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8_流畅">
  <a:themeElements>
    <a:clrScheme name="8_流畅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8_流畅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流畅 1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1812</TotalTime>
  <Pages>0</Pages>
  <Words>2242</Words>
  <Characters>0</Characters>
  <Application>Microsoft Office PowerPoint</Application>
  <DocSecurity>0</DocSecurity>
  <PresentationFormat>全屏显示(4:3)</PresentationFormat>
  <Lines>0</Lines>
  <Paragraphs>326</Paragraphs>
  <Slides>33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黑体</vt:lpstr>
      <vt:lpstr>宋体</vt:lpstr>
      <vt:lpstr>Arial</vt:lpstr>
      <vt:lpstr>Wingdings 2</vt:lpstr>
      <vt:lpstr>5_流畅</vt:lpstr>
      <vt:lpstr>6_流畅</vt:lpstr>
      <vt:lpstr>7_流畅</vt:lpstr>
      <vt:lpstr>8_流畅</vt:lpstr>
      <vt:lpstr>第7章   WPF入门 </vt:lpstr>
      <vt:lpstr>WPF介绍</vt:lpstr>
      <vt:lpstr>WPF应用程序</vt:lpstr>
      <vt:lpstr>WPF应用程序</vt:lpstr>
      <vt:lpstr>WPF应用程序</vt:lpstr>
      <vt:lpstr>WPF应用程序</vt:lpstr>
      <vt:lpstr>XAML结构</vt:lpstr>
      <vt:lpstr>什么是XAML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Layout布局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esrichina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基于ESRI Flex Viewer框架的ArcGIS Server开发</dc:title>
  <dc:subject/>
  <dc:creator>wanghao</dc:creator>
  <cp:keywords/>
  <dc:description/>
  <cp:lastModifiedBy>Ming Yang</cp:lastModifiedBy>
  <cp:revision>1060</cp:revision>
  <cp:lastPrinted>2017-10-17T10:20:07Z</cp:lastPrinted>
  <dcterms:created xsi:type="dcterms:W3CDTF">2006-04-26T01:53:17Z</dcterms:created>
  <dcterms:modified xsi:type="dcterms:W3CDTF">2019-10-25T00:44:58Z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摘要">
    <vt:lpwstr>基于ESRI Flex Viewer框架的ArcGIS Server开发</vt:lpwstr>
  </property>
  <property fmtid="{D5CDD505-2E9C-101B-9397-08002B2CF9AE}" pid="3" name="ContentType">
    <vt:lpwstr>文档</vt:lpwstr>
  </property>
  <property fmtid="{D5CDD505-2E9C-101B-9397-08002B2CF9AE}" pid="4" name="KSOProductBuildVer">
    <vt:lpwstr>2052-6.6.0.2699</vt:lpwstr>
  </property>
</Properties>
</file>